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6"/>
  </p:notesMasterIdLst>
  <p:sldIdLst>
    <p:sldId id="2018" r:id="rId2"/>
    <p:sldId id="261" r:id="rId3"/>
    <p:sldId id="275" r:id="rId4"/>
    <p:sldId id="262" r:id="rId5"/>
    <p:sldId id="263" r:id="rId6"/>
    <p:sldId id="264" r:id="rId7"/>
    <p:sldId id="256" r:id="rId8"/>
    <p:sldId id="257" r:id="rId9"/>
    <p:sldId id="707" r:id="rId10"/>
    <p:sldId id="709" r:id="rId11"/>
    <p:sldId id="710" r:id="rId12"/>
    <p:sldId id="708" r:id="rId13"/>
    <p:sldId id="712" r:id="rId14"/>
    <p:sldId id="728" r:id="rId15"/>
    <p:sldId id="729" r:id="rId16"/>
    <p:sldId id="731" r:id="rId17"/>
    <p:sldId id="730" r:id="rId18"/>
    <p:sldId id="732" r:id="rId19"/>
    <p:sldId id="711" r:id="rId20"/>
    <p:sldId id="714" r:id="rId21"/>
    <p:sldId id="713" r:id="rId22"/>
    <p:sldId id="715" r:id="rId23"/>
    <p:sldId id="716" r:id="rId24"/>
    <p:sldId id="717" r:id="rId25"/>
    <p:sldId id="718" r:id="rId26"/>
    <p:sldId id="258" r:id="rId27"/>
    <p:sldId id="259" r:id="rId28"/>
    <p:sldId id="701" r:id="rId29"/>
    <p:sldId id="703" r:id="rId30"/>
    <p:sldId id="702" r:id="rId31"/>
    <p:sldId id="1792" r:id="rId32"/>
    <p:sldId id="1793" r:id="rId33"/>
    <p:sldId id="1794" r:id="rId34"/>
    <p:sldId id="1795" r:id="rId35"/>
    <p:sldId id="1796" r:id="rId36"/>
    <p:sldId id="1797" r:id="rId37"/>
    <p:sldId id="1798" r:id="rId38"/>
    <p:sldId id="1799" r:id="rId39"/>
    <p:sldId id="1800" r:id="rId40"/>
    <p:sldId id="678" r:id="rId41"/>
    <p:sldId id="1801" r:id="rId42"/>
    <p:sldId id="1802" r:id="rId43"/>
    <p:sldId id="1803" r:id="rId44"/>
    <p:sldId id="1804" r:id="rId45"/>
    <p:sldId id="1805" r:id="rId46"/>
    <p:sldId id="1806" r:id="rId47"/>
    <p:sldId id="719" r:id="rId48"/>
    <p:sldId id="1807" r:id="rId49"/>
    <p:sldId id="1808" r:id="rId50"/>
    <p:sldId id="1809" r:id="rId51"/>
    <p:sldId id="1810" r:id="rId52"/>
    <p:sldId id="1811" r:id="rId53"/>
    <p:sldId id="1812" r:id="rId54"/>
    <p:sldId id="1813" r:id="rId55"/>
    <p:sldId id="679" r:id="rId56"/>
    <p:sldId id="1814" r:id="rId57"/>
    <p:sldId id="1815" r:id="rId58"/>
    <p:sldId id="1816" r:id="rId59"/>
    <p:sldId id="1817" r:id="rId60"/>
    <p:sldId id="1818" r:id="rId61"/>
    <p:sldId id="1819" r:id="rId62"/>
    <p:sldId id="1657" r:id="rId63"/>
    <p:sldId id="1660" r:id="rId64"/>
    <p:sldId id="1658" r:id="rId65"/>
    <p:sldId id="1662" r:id="rId66"/>
    <p:sldId id="1663" r:id="rId67"/>
    <p:sldId id="1661" r:id="rId68"/>
    <p:sldId id="1664" r:id="rId69"/>
    <p:sldId id="1659" r:id="rId70"/>
    <p:sldId id="1665" r:id="rId71"/>
    <p:sldId id="1666" r:id="rId72"/>
    <p:sldId id="1668" r:id="rId73"/>
    <p:sldId id="1674" r:id="rId74"/>
    <p:sldId id="1675" r:id="rId75"/>
    <p:sldId id="326" r:id="rId76"/>
    <p:sldId id="1667" r:id="rId77"/>
    <p:sldId id="1670" r:id="rId78"/>
    <p:sldId id="1669" r:id="rId79"/>
    <p:sldId id="1672" r:id="rId80"/>
    <p:sldId id="334" r:id="rId81"/>
    <p:sldId id="1671" r:id="rId82"/>
    <p:sldId id="1673" r:id="rId83"/>
    <p:sldId id="1693" r:id="rId84"/>
    <p:sldId id="1820" r:id="rId85"/>
    <p:sldId id="1821" r:id="rId86"/>
    <p:sldId id="1822" r:id="rId87"/>
    <p:sldId id="1823" r:id="rId88"/>
    <p:sldId id="1824" r:id="rId89"/>
    <p:sldId id="1825" r:id="rId90"/>
    <p:sldId id="1826" r:id="rId91"/>
    <p:sldId id="1827" r:id="rId92"/>
    <p:sldId id="1701" r:id="rId93"/>
    <p:sldId id="1828" r:id="rId94"/>
    <p:sldId id="1829" r:id="rId95"/>
    <p:sldId id="1830" r:id="rId96"/>
    <p:sldId id="1686" r:id="rId97"/>
    <p:sldId id="1702" r:id="rId98"/>
    <p:sldId id="1706" r:id="rId99"/>
    <p:sldId id="1705" r:id="rId100"/>
    <p:sldId id="1708" r:id="rId101"/>
    <p:sldId id="1707" r:id="rId102"/>
    <p:sldId id="1709" r:id="rId103"/>
    <p:sldId id="1704" r:id="rId104"/>
    <p:sldId id="1710" r:id="rId105"/>
    <p:sldId id="1715" r:id="rId106"/>
    <p:sldId id="1717" r:id="rId107"/>
    <p:sldId id="1733" r:id="rId108"/>
    <p:sldId id="1831" r:id="rId109"/>
    <p:sldId id="1832" r:id="rId110"/>
    <p:sldId id="1833" r:id="rId111"/>
    <p:sldId id="1834" r:id="rId112"/>
    <p:sldId id="1835" r:id="rId113"/>
    <p:sldId id="1836" r:id="rId114"/>
    <p:sldId id="1837" r:id="rId115"/>
    <p:sldId id="1838" r:id="rId116"/>
    <p:sldId id="1839" r:id="rId117"/>
    <p:sldId id="1840" r:id="rId118"/>
    <p:sldId id="1841" r:id="rId119"/>
    <p:sldId id="1842" r:id="rId120"/>
    <p:sldId id="1843" r:id="rId121"/>
    <p:sldId id="1844" r:id="rId122"/>
    <p:sldId id="1845" r:id="rId123"/>
    <p:sldId id="1846" r:id="rId124"/>
    <p:sldId id="1847" r:id="rId125"/>
    <p:sldId id="1848" r:id="rId126"/>
    <p:sldId id="1849" r:id="rId127"/>
    <p:sldId id="1850" r:id="rId128"/>
    <p:sldId id="1746" r:id="rId129"/>
    <p:sldId id="1754" r:id="rId130"/>
    <p:sldId id="1851" r:id="rId131"/>
    <p:sldId id="1852" r:id="rId132"/>
    <p:sldId id="1853" r:id="rId133"/>
    <p:sldId id="1854" r:id="rId134"/>
    <p:sldId id="1768" r:id="rId135"/>
    <p:sldId id="1855" r:id="rId136"/>
    <p:sldId id="1856" r:id="rId137"/>
    <p:sldId id="1857" r:id="rId138"/>
    <p:sldId id="1858" r:id="rId139"/>
    <p:sldId id="1859" r:id="rId140"/>
    <p:sldId id="1860" r:id="rId141"/>
    <p:sldId id="1861" r:id="rId142"/>
    <p:sldId id="1862" r:id="rId143"/>
    <p:sldId id="1772" r:id="rId144"/>
    <p:sldId id="1863" r:id="rId145"/>
    <p:sldId id="1864" r:id="rId146"/>
    <p:sldId id="1865" r:id="rId147"/>
    <p:sldId id="1998" r:id="rId148"/>
    <p:sldId id="1775" r:id="rId149"/>
    <p:sldId id="1783" r:id="rId150"/>
    <p:sldId id="1784" r:id="rId151"/>
    <p:sldId id="1776" r:id="rId152"/>
    <p:sldId id="1780" r:id="rId153"/>
    <p:sldId id="1779" r:id="rId154"/>
    <p:sldId id="1781" r:id="rId155"/>
    <p:sldId id="1778" r:id="rId156"/>
    <p:sldId id="1782" r:id="rId157"/>
    <p:sldId id="1777" r:id="rId158"/>
    <p:sldId id="1786" r:id="rId159"/>
    <p:sldId id="1785" r:id="rId160"/>
    <p:sldId id="1789" r:id="rId161"/>
    <p:sldId id="1788" r:id="rId162"/>
    <p:sldId id="1790" r:id="rId163"/>
    <p:sldId id="1787" r:id="rId164"/>
    <p:sldId id="1791" r:id="rId165"/>
    <p:sldId id="1866" r:id="rId166"/>
    <p:sldId id="2023" r:id="rId167"/>
    <p:sldId id="1999" r:id="rId168"/>
    <p:sldId id="343" r:id="rId169"/>
    <p:sldId id="733" r:id="rId170"/>
    <p:sldId id="439" r:id="rId171"/>
    <p:sldId id="734" r:id="rId172"/>
    <p:sldId id="735" r:id="rId173"/>
    <p:sldId id="736" r:id="rId174"/>
    <p:sldId id="737" r:id="rId175"/>
    <p:sldId id="738" r:id="rId176"/>
    <p:sldId id="519" r:id="rId177"/>
    <p:sldId id="522" r:id="rId178"/>
    <p:sldId id="740" r:id="rId179"/>
    <p:sldId id="521" r:id="rId180"/>
    <p:sldId id="721" r:id="rId181"/>
    <p:sldId id="720" r:id="rId182"/>
    <p:sldId id="520" r:id="rId183"/>
    <p:sldId id="861" r:id="rId184"/>
    <p:sldId id="862" r:id="rId185"/>
    <p:sldId id="863" r:id="rId186"/>
    <p:sldId id="864" r:id="rId187"/>
    <p:sldId id="865" r:id="rId188"/>
    <p:sldId id="726" r:id="rId189"/>
    <p:sldId id="727" r:id="rId190"/>
    <p:sldId id="749" r:id="rId191"/>
    <p:sldId id="750" r:id="rId192"/>
    <p:sldId id="752" r:id="rId193"/>
    <p:sldId id="755" r:id="rId194"/>
    <p:sldId id="756" r:id="rId195"/>
    <p:sldId id="757" r:id="rId196"/>
    <p:sldId id="758" r:id="rId197"/>
    <p:sldId id="761" r:id="rId198"/>
    <p:sldId id="764" r:id="rId199"/>
    <p:sldId id="762" r:id="rId200"/>
    <p:sldId id="763" r:id="rId201"/>
    <p:sldId id="776" r:id="rId202"/>
    <p:sldId id="760" r:id="rId203"/>
    <p:sldId id="765" r:id="rId204"/>
    <p:sldId id="766" r:id="rId205"/>
    <p:sldId id="768" r:id="rId206"/>
    <p:sldId id="769" r:id="rId207"/>
    <p:sldId id="770" r:id="rId208"/>
    <p:sldId id="771" r:id="rId209"/>
    <p:sldId id="772" r:id="rId210"/>
    <p:sldId id="773" r:id="rId211"/>
    <p:sldId id="774" r:id="rId212"/>
    <p:sldId id="775" r:id="rId213"/>
    <p:sldId id="747" r:id="rId214"/>
    <p:sldId id="777" r:id="rId215"/>
    <p:sldId id="778" r:id="rId216"/>
    <p:sldId id="779" r:id="rId217"/>
    <p:sldId id="780" r:id="rId218"/>
    <p:sldId id="785" r:id="rId219"/>
    <p:sldId id="781" r:id="rId220"/>
    <p:sldId id="782" r:id="rId221"/>
    <p:sldId id="786" r:id="rId222"/>
    <p:sldId id="783" r:id="rId223"/>
    <p:sldId id="784" r:id="rId224"/>
    <p:sldId id="400" r:id="rId225"/>
    <p:sldId id="410" r:id="rId226"/>
    <p:sldId id="787" r:id="rId227"/>
    <p:sldId id="788" r:id="rId228"/>
    <p:sldId id="872" r:id="rId229"/>
    <p:sldId id="797" r:id="rId230"/>
    <p:sldId id="798" r:id="rId231"/>
    <p:sldId id="791" r:id="rId232"/>
    <p:sldId id="789" r:id="rId233"/>
    <p:sldId id="793" r:id="rId234"/>
    <p:sldId id="792" r:id="rId235"/>
    <p:sldId id="795" r:id="rId236"/>
    <p:sldId id="794" r:id="rId237"/>
    <p:sldId id="796" r:id="rId238"/>
    <p:sldId id="869" r:id="rId239"/>
    <p:sldId id="870" r:id="rId240"/>
    <p:sldId id="873" r:id="rId241"/>
    <p:sldId id="799" r:id="rId242"/>
    <p:sldId id="800" r:id="rId243"/>
    <p:sldId id="871" r:id="rId244"/>
    <p:sldId id="801" r:id="rId245"/>
    <p:sldId id="802" r:id="rId246"/>
    <p:sldId id="461" r:id="rId247"/>
    <p:sldId id="412" r:id="rId248"/>
    <p:sldId id="462" r:id="rId249"/>
    <p:sldId id="491" r:id="rId250"/>
    <p:sldId id="808" r:id="rId251"/>
    <p:sldId id="809" r:id="rId252"/>
    <p:sldId id="810" r:id="rId253"/>
    <p:sldId id="811" r:id="rId254"/>
    <p:sldId id="813" r:id="rId255"/>
    <p:sldId id="812" r:id="rId256"/>
    <p:sldId id="815" r:id="rId257"/>
    <p:sldId id="818" r:id="rId258"/>
    <p:sldId id="817" r:id="rId259"/>
    <p:sldId id="820" r:id="rId260"/>
    <p:sldId id="819" r:id="rId261"/>
    <p:sldId id="821" r:id="rId262"/>
    <p:sldId id="816" r:id="rId263"/>
    <p:sldId id="822" r:id="rId264"/>
    <p:sldId id="814" r:id="rId265"/>
    <p:sldId id="823" r:id="rId266"/>
    <p:sldId id="500" r:id="rId267"/>
    <p:sldId id="826" r:id="rId268"/>
    <p:sldId id="825" r:id="rId269"/>
    <p:sldId id="828" r:id="rId270"/>
    <p:sldId id="827" r:id="rId271"/>
    <p:sldId id="831" r:id="rId272"/>
    <p:sldId id="830" r:id="rId273"/>
    <p:sldId id="833" r:id="rId274"/>
    <p:sldId id="832" r:id="rId275"/>
    <p:sldId id="834" r:id="rId276"/>
    <p:sldId id="2021" r:id="rId277"/>
    <p:sldId id="546" r:id="rId278"/>
    <p:sldId id="432" r:id="rId279"/>
    <p:sldId id="653" r:id="rId280"/>
    <p:sldId id="656" r:id="rId281"/>
    <p:sldId id="655" r:id="rId282"/>
    <p:sldId id="654" r:id="rId283"/>
    <p:sldId id="682" r:id="rId284"/>
    <p:sldId id="888" r:id="rId285"/>
    <p:sldId id="889" r:id="rId286"/>
    <p:sldId id="875" r:id="rId287"/>
    <p:sldId id="877" r:id="rId288"/>
    <p:sldId id="876" r:id="rId289"/>
    <p:sldId id="879" r:id="rId290"/>
    <p:sldId id="878" r:id="rId291"/>
    <p:sldId id="881" r:id="rId292"/>
    <p:sldId id="882" r:id="rId293"/>
    <p:sldId id="883" r:id="rId294"/>
    <p:sldId id="880" r:id="rId295"/>
    <p:sldId id="884" r:id="rId296"/>
    <p:sldId id="885" r:id="rId297"/>
    <p:sldId id="890" r:id="rId298"/>
    <p:sldId id="893" r:id="rId299"/>
    <p:sldId id="895" r:id="rId300"/>
    <p:sldId id="896" r:id="rId301"/>
    <p:sldId id="897" r:id="rId302"/>
    <p:sldId id="898" r:id="rId303"/>
    <p:sldId id="894" r:id="rId304"/>
    <p:sldId id="901" r:id="rId305"/>
    <p:sldId id="900" r:id="rId306"/>
    <p:sldId id="903" r:id="rId307"/>
    <p:sldId id="902" r:id="rId308"/>
    <p:sldId id="904" r:id="rId309"/>
    <p:sldId id="913" r:id="rId310"/>
    <p:sldId id="914" r:id="rId311"/>
    <p:sldId id="915" r:id="rId312"/>
    <p:sldId id="916" r:id="rId313"/>
    <p:sldId id="917" r:id="rId314"/>
    <p:sldId id="899" r:id="rId315"/>
    <p:sldId id="905" r:id="rId316"/>
    <p:sldId id="908" r:id="rId317"/>
    <p:sldId id="923" r:id="rId318"/>
    <p:sldId id="918" r:id="rId319"/>
    <p:sldId id="919" r:id="rId320"/>
    <p:sldId id="921" r:id="rId321"/>
    <p:sldId id="920" r:id="rId322"/>
    <p:sldId id="922" r:id="rId323"/>
    <p:sldId id="907" r:id="rId324"/>
    <p:sldId id="924" r:id="rId325"/>
    <p:sldId id="925" r:id="rId326"/>
    <p:sldId id="909" r:id="rId327"/>
    <p:sldId id="910" r:id="rId328"/>
    <p:sldId id="891" r:id="rId329"/>
    <p:sldId id="906" r:id="rId330"/>
    <p:sldId id="911" r:id="rId331"/>
    <p:sldId id="912" r:id="rId332"/>
    <p:sldId id="691" r:id="rId333"/>
    <p:sldId id="926" r:id="rId334"/>
    <p:sldId id="927" r:id="rId335"/>
    <p:sldId id="929" r:id="rId336"/>
    <p:sldId id="928" r:id="rId337"/>
    <p:sldId id="930" r:id="rId338"/>
    <p:sldId id="931" r:id="rId339"/>
    <p:sldId id="933" r:id="rId340"/>
    <p:sldId id="932" r:id="rId341"/>
    <p:sldId id="935" r:id="rId342"/>
    <p:sldId id="936" r:id="rId343"/>
    <p:sldId id="934" r:id="rId344"/>
    <p:sldId id="937" r:id="rId345"/>
    <p:sldId id="946" r:id="rId346"/>
    <p:sldId id="948" r:id="rId347"/>
    <p:sldId id="947" r:id="rId348"/>
    <p:sldId id="949" r:id="rId349"/>
    <p:sldId id="2000" r:id="rId350"/>
    <p:sldId id="696" r:id="rId351"/>
    <p:sldId id="938" r:id="rId352"/>
    <p:sldId id="939" r:id="rId353"/>
    <p:sldId id="940" r:id="rId354"/>
    <p:sldId id="941" r:id="rId355"/>
    <p:sldId id="942" r:id="rId356"/>
    <p:sldId id="517" r:id="rId357"/>
    <p:sldId id="945" r:id="rId358"/>
    <p:sldId id="544" r:id="rId359"/>
    <p:sldId id="741" r:id="rId360"/>
    <p:sldId id="545" r:id="rId361"/>
    <p:sldId id="542" r:id="rId362"/>
    <p:sldId id="725" r:id="rId363"/>
    <p:sldId id="722" r:id="rId364"/>
    <p:sldId id="543" r:id="rId365"/>
    <p:sldId id="851" r:id="rId366"/>
    <p:sldId id="852" r:id="rId367"/>
    <p:sldId id="562" r:id="rId368"/>
    <p:sldId id="838" r:id="rId369"/>
    <p:sldId id="839" r:id="rId370"/>
    <p:sldId id="840" r:id="rId371"/>
    <p:sldId id="837" r:id="rId372"/>
    <p:sldId id="842" r:id="rId373"/>
    <p:sldId id="841" r:id="rId374"/>
    <p:sldId id="843" r:id="rId375"/>
    <p:sldId id="844" r:id="rId376"/>
    <p:sldId id="845" r:id="rId377"/>
    <p:sldId id="846" r:id="rId378"/>
    <p:sldId id="847" r:id="rId379"/>
    <p:sldId id="848" r:id="rId380"/>
    <p:sldId id="849" r:id="rId381"/>
    <p:sldId id="566" r:id="rId382"/>
    <p:sldId id="950" r:id="rId383"/>
    <p:sldId id="951" r:id="rId384"/>
    <p:sldId id="957" r:id="rId385"/>
    <p:sldId id="970" r:id="rId386"/>
    <p:sldId id="971" r:id="rId387"/>
    <p:sldId id="972" r:id="rId388"/>
    <p:sldId id="973" r:id="rId389"/>
    <p:sldId id="974" r:id="rId390"/>
    <p:sldId id="975" r:id="rId391"/>
    <p:sldId id="958" r:id="rId392"/>
    <p:sldId id="959" r:id="rId393"/>
    <p:sldId id="955" r:id="rId394"/>
    <p:sldId id="960" r:id="rId395"/>
    <p:sldId id="961" r:id="rId396"/>
    <p:sldId id="962" r:id="rId397"/>
    <p:sldId id="980" r:id="rId398"/>
    <p:sldId id="964" r:id="rId399"/>
    <p:sldId id="965" r:id="rId400"/>
    <p:sldId id="979" r:id="rId401"/>
    <p:sldId id="981" r:id="rId402"/>
    <p:sldId id="983" r:id="rId403"/>
    <p:sldId id="984" r:id="rId404"/>
    <p:sldId id="982" r:id="rId405"/>
    <p:sldId id="986" r:id="rId406"/>
    <p:sldId id="985" r:id="rId407"/>
    <p:sldId id="967" r:id="rId408"/>
    <p:sldId id="976" r:id="rId409"/>
    <p:sldId id="977" r:id="rId410"/>
    <p:sldId id="978" r:id="rId411"/>
    <p:sldId id="987" r:id="rId412"/>
    <p:sldId id="989" r:id="rId413"/>
    <p:sldId id="990" r:id="rId414"/>
    <p:sldId id="988" r:id="rId415"/>
    <p:sldId id="991" r:id="rId416"/>
    <p:sldId id="993" r:id="rId417"/>
    <p:sldId id="992" r:id="rId418"/>
    <p:sldId id="994" r:id="rId419"/>
    <p:sldId id="995" r:id="rId420"/>
    <p:sldId id="996" r:id="rId421"/>
    <p:sldId id="997" r:id="rId422"/>
    <p:sldId id="998" r:id="rId423"/>
    <p:sldId id="999" r:id="rId424"/>
    <p:sldId id="1000" r:id="rId425"/>
    <p:sldId id="953" r:id="rId426"/>
    <p:sldId id="1001" r:id="rId427"/>
    <p:sldId id="2024" r:id="rId428"/>
    <p:sldId id="1003" r:id="rId429"/>
    <p:sldId id="1004" r:id="rId430"/>
    <p:sldId id="1008" r:id="rId431"/>
    <p:sldId id="1010" r:id="rId432"/>
    <p:sldId id="1009" r:id="rId433"/>
    <p:sldId id="1011" r:id="rId434"/>
    <p:sldId id="1012" r:id="rId435"/>
    <p:sldId id="1013" r:id="rId436"/>
    <p:sldId id="1014" r:id="rId437"/>
    <p:sldId id="1015" r:id="rId438"/>
    <p:sldId id="1016" r:id="rId439"/>
    <p:sldId id="1017" r:id="rId440"/>
    <p:sldId id="1018" r:id="rId441"/>
    <p:sldId id="1019" r:id="rId442"/>
    <p:sldId id="1021" r:id="rId443"/>
    <p:sldId id="1020" r:id="rId444"/>
    <p:sldId id="1022" r:id="rId445"/>
    <p:sldId id="1023" r:id="rId446"/>
    <p:sldId id="1031" r:id="rId447"/>
    <p:sldId id="1032" r:id="rId448"/>
    <p:sldId id="1033" r:id="rId449"/>
    <p:sldId id="1034" r:id="rId450"/>
    <p:sldId id="1036" r:id="rId451"/>
    <p:sldId id="1037" r:id="rId452"/>
    <p:sldId id="1038" r:id="rId453"/>
    <p:sldId id="1041" r:id="rId454"/>
    <p:sldId id="1042" r:id="rId455"/>
    <p:sldId id="1044" r:id="rId456"/>
    <p:sldId id="1047" r:id="rId457"/>
    <p:sldId id="1024" r:id="rId458"/>
    <p:sldId id="1026" r:id="rId459"/>
    <p:sldId id="1025" r:id="rId460"/>
    <p:sldId id="1027" r:id="rId461"/>
    <p:sldId id="1028" r:id="rId462"/>
    <p:sldId id="1029" r:id="rId463"/>
    <p:sldId id="1045" r:id="rId464"/>
    <p:sldId id="1048" r:id="rId465"/>
    <p:sldId id="1049" r:id="rId466"/>
    <p:sldId id="1051" r:id="rId467"/>
    <p:sldId id="1052" r:id="rId468"/>
    <p:sldId id="1053" r:id="rId469"/>
    <p:sldId id="1054" r:id="rId470"/>
    <p:sldId id="1055" r:id="rId471"/>
    <p:sldId id="1056" r:id="rId472"/>
    <p:sldId id="1058" r:id="rId473"/>
    <p:sldId id="1059" r:id="rId474"/>
    <p:sldId id="1060" r:id="rId475"/>
    <p:sldId id="1062" r:id="rId476"/>
    <p:sldId id="1063" r:id="rId477"/>
    <p:sldId id="1064" r:id="rId478"/>
    <p:sldId id="1066" r:id="rId479"/>
    <p:sldId id="1065" r:id="rId480"/>
    <p:sldId id="1867" r:id="rId481"/>
    <p:sldId id="1868" r:id="rId482"/>
    <p:sldId id="2022" r:id="rId483"/>
    <p:sldId id="1067" r:id="rId484"/>
    <p:sldId id="1068" r:id="rId485"/>
    <p:sldId id="1069" r:id="rId486"/>
    <p:sldId id="1070" r:id="rId487"/>
    <p:sldId id="1071" r:id="rId488"/>
    <p:sldId id="1072" r:id="rId489"/>
    <p:sldId id="1073" r:id="rId490"/>
    <p:sldId id="1074" r:id="rId491"/>
    <p:sldId id="1075" r:id="rId492"/>
    <p:sldId id="1076" r:id="rId493"/>
    <p:sldId id="1077" r:id="rId494"/>
    <p:sldId id="1078" r:id="rId495"/>
    <p:sldId id="1079" r:id="rId496"/>
    <p:sldId id="1080" r:id="rId497"/>
    <p:sldId id="1081" r:id="rId498"/>
    <p:sldId id="1093" r:id="rId499"/>
    <p:sldId id="1094" r:id="rId500"/>
    <p:sldId id="1095" r:id="rId501"/>
    <p:sldId id="1096" r:id="rId502"/>
    <p:sldId id="1088" r:id="rId503"/>
    <p:sldId id="1089" r:id="rId504"/>
    <p:sldId id="1090" r:id="rId505"/>
    <p:sldId id="1091" r:id="rId506"/>
    <p:sldId id="1082" r:id="rId507"/>
    <p:sldId id="1083" r:id="rId508"/>
    <p:sldId id="1084" r:id="rId509"/>
    <p:sldId id="1085" r:id="rId510"/>
    <p:sldId id="1087" r:id="rId511"/>
    <p:sldId id="1086" r:id="rId512"/>
    <p:sldId id="1966" r:id="rId513"/>
    <p:sldId id="1972" r:id="rId514"/>
    <p:sldId id="1973" r:id="rId515"/>
    <p:sldId id="1974" r:id="rId516"/>
    <p:sldId id="1975" r:id="rId517"/>
    <p:sldId id="1976" r:id="rId518"/>
    <p:sldId id="1971" r:id="rId519"/>
    <p:sldId id="1978" r:id="rId520"/>
    <p:sldId id="1977" r:id="rId521"/>
    <p:sldId id="1979" r:id="rId522"/>
    <p:sldId id="1980" r:id="rId523"/>
    <p:sldId id="1981" r:id="rId524"/>
    <p:sldId id="1982" r:id="rId525"/>
    <p:sldId id="1986" r:id="rId526"/>
    <p:sldId id="1985" r:id="rId527"/>
    <p:sldId id="1987" r:id="rId528"/>
    <p:sldId id="1967" r:id="rId529"/>
    <p:sldId id="1968" r:id="rId530"/>
    <p:sldId id="1970" r:id="rId531"/>
    <p:sldId id="1969" r:id="rId532"/>
    <p:sldId id="1097" r:id="rId533"/>
    <p:sldId id="1153" r:id="rId534"/>
    <p:sldId id="1154" r:id="rId535"/>
    <p:sldId id="1155" r:id="rId536"/>
    <p:sldId id="1157" r:id="rId537"/>
    <p:sldId id="1156" r:id="rId538"/>
    <p:sldId id="1158" r:id="rId539"/>
    <p:sldId id="1159" r:id="rId540"/>
    <p:sldId id="1162" r:id="rId541"/>
    <p:sldId id="1163" r:id="rId542"/>
    <p:sldId id="1160" r:id="rId543"/>
    <p:sldId id="1164" r:id="rId544"/>
    <p:sldId id="1166" r:id="rId545"/>
    <p:sldId id="1161" r:id="rId546"/>
    <p:sldId id="1168" r:id="rId547"/>
    <p:sldId id="1169" r:id="rId548"/>
    <p:sldId id="1149" r:id="rId549"/>
    <p:sldId id="1167" r:id="rId550"/>
    <p:sldId id="1170" r:id="rId551"/>
    <p:sldId id="1171" r:id="rId552"/>
    <p:sldId id="1151" r:id="rId553"/>
    <p:sldId id="1172" r:id="rId554"/>
    <p:sldId id="1173" r:id="rId555"/>
    <p:sldId id="1174" r:id="rId556"/>
    <p:sldId id="1175" r:id="rId557"/>
    <p:sldId id="1176" r:id="rId558"/>
    <p:sldId id="1177" r:id="rId559"/>
    <p:sldId id="1180" r:id="rId560"/>
    <p:sldId id="1179" r:id="rId561"/>
    <p:sldId id="1181" r:id="rId562"/>
    <p:sldId id="1182" r:id="rId563"/>
    <p:sldId id="1183" r:id="rId564"/>
    <p:sldId id="1184" r:id="rId565"/>
    <p:sldId id="1185" r:id="rId566"/>
    <p:sldId id="1186" r:id="rId567"/>
    <p:sldId id="1187" r:id="rId568"/>
    <p:sldId id="1188" r:id="rId569"/>
    <p:sldId id="1189" r:id="rId570"/>
    <p:sldId id="1191" r:id="rId571"/>
    <p:sldId id="1190" r:id="rId572"/>
    <p:sldId id="1192" r:id="rId573"/>
    <p:sldId id="1194" r:id="rId574"/>
    <p:sldId id="1193" r:id="rId575"/>
    <p:sldId id="1195" r:id="rId576"/>
    <p:sldId id="1196" r:id="rId577"/>
    <p:sldId id="1200" r:id="rId578"/>
    <p:sldId id="1197" r:id="rId579"/>
    <p:sldId id="1198" r:id="rId580"/>
    <p:sldId id="1201" r:id="rId581"/>
    <p:sldId id="1202" r:id="rId582"/>
    <p:sldId id="1203" r:id="rId583"/>
    <p:sldId id="1199" r:id="rId584"/>
    <p:sldId id="1204" r:id="rId585"/>
    <p:sldId id="1205" r:id="rId586"/>
    <p:sldId id="1206" r:id="rId587"/>
    <p:sldId id="1208" r:id="rId588"/>
    <p:sldId id="1207" r:id="rId589"/>
    <p:sldId id="1217" r:id="rId590"/>
    <p:sldId id="1215" r:id="rId591"/>
    <p:sldId id="1209" r:id="rId592"/>
    <p:sldId id="1218" r:id="rId593"/>
    <p:sldId id="1210" r:id="rId594"/>
    <p:sldId id="1219" r:id="rId595"/>
    <p:sldId id="1211" r:id="rId596"/>
    <p:sldId id="1221" r:id="rId597"/>
    <p:sldId id="1220" r:id="rId598"/>
    <p:sldId id="1222" r:id="rId599"/>
    <p:sldId id="1223" r:id="rId600"/>
    <p:sldId id="1224" r:id="rId601"/>
    <p:sldId id="1225" r:id="rId602"/>
    <p:sldId id="1226" r:id="rId603"/>
    <p:sldId id="1098" r:id="rId604"/>
    <p:sldId id="1107" r:id="rId605"/>
    <p:sldId id="1108" r:id="rId606"/>
    <p:sldId id="1109" r:id="rId607"/>
    <p:sldId id="1100" r:id="rId608"/>
    <p:sldId id="1101" r:id="rId609"/>
    <p:sldId id="1102" r:id="rId610"/>
    <p:sldId id="1103" r:id="rId611"/>
    <p:sldId id="1104" r:id="rId612"/>
    <p:sldId id="1110" r:id="rId613"/>
    <p:sldId id="1111" r:id="rId614"/>
    <p:sldId id="1112" r:id="rId615"/>
    <p:sldId id="1113" r:id="rId616"/>
    <p:sldId id="1114" r:id="rId617"/>
    <p:sldId id="1115" r:id="rId618"/>
    <p:sldId id="1116" r:id="rId619"/>
    <p:sldId id="1118" r:id="rId620"/>
    <p:sldId id="1117" r:id="rId621"/>
    <p:sldId id="1119" r:id="rId622"/>
    <p:sldId id="1120" r:id="rId623"/>
    <p:sldId id="1121" r:id="rId624"/>
    <p:sldId id="1122" r:id="rId625"/>
    <p:sldId id="1123" r:id="rId626"/>
    <p:sldId id="1124" r:id="rId627"/>
    <p:sldId id="1125" r:id="rId628"/>
    <p:sldId id="1126" r:id="rId629"/>
    <p:sldId id="1127" r:id="rId630"/>
    <p:sldId id="1131" r:id="rId631"/>
    <p:sldId id="1130" r:id="rId632"/>
    <p:sldId id="1132" r:id="rId633"/>
    <p:sldId id="1129" r:id="rId634"/>
    <p:sldId id="1128" r:id="rId635"/>
    <p:sldId id="1137" r:id="rId636"/>
    <p:sldId id="1133" r:id="rId637"/>
    <p:sldId id="1134" r:id="rId638"/>
    <p:sldId id="1135" r:id="rId639"/>
    <p:sldId id="1138" r:id="rId640"/>
    <p:sldId id="1139" r:id="rId641"/>
    <p:sldId id="1140" r:id="rId642"/>
    <p:sldId id="1141" r:id="rId643"/>
    <p:sldId id="1142" r:id="rId644"/>
    <p:sldId id="1988" r:id="rId645"/>
    <p:sldId id="1989" r:id="rId646"/>
    <p:sldId id="1990" r:id="rId647"/>
    <p:sldId id="1991" r:id="rId648"/>
    <p:sldId id="1992" r:id="rId649"/>
    <p:sldId id="1993" r:id="rId650"/>
    <p:sldId id="1994" r:id="rId651"/>
    <p:sldId id="1995" r:id="rId652"/>
    <p:sldId id="1996" r:id="rId653"/>
    <p:sldId id="1997" r:id="rId654"/>
    <p:sldId id="2025" r:id="rId655"/>
    <p:sldId id="1877" r:id="rId656"/>
    <p:sldId id="1879" r:id="rId657"/>
    <p:sldId id="1880" r:id="rId658"/>
    <p:sldId id="1891" r:id="rId659"/>
    <p:sldId id="1892" r:id="rId660"/>
    <p:sldId id="1881" r:id="rId661"/>
    <p:sldId id="1893" r:id="rId662"/>
    <p:sldId id="1894" r:id="rId663"/>
    <p:sldId id="1895" r:id="rId664"/>
    <p:sldId id="1896" r:id="rId665"/>
    <p:sldId id="1897" r:id="rId666"/>
    <p:sldId id="1898" r:id="rId667"/>
    <p:sldId id="1890" r:id="rId668"/>
    <p:sldId id="1899" r:id="rId669"/>
    <p:sldId id="1900" r:id="rId670"/>
    <p:sldId id="1882" r:id="rId671"/>
    <p:sldId id="1902" r:id="rId672"/>
    <p:sldId id="1903" r:id="rId673"/>
    <p:sldId id="1904" r:id="rId674"/>
    <p:sldId id="1905" r:id="rId675"/>
    <p:sldId id="1901" r:id="rId676"/>
    <p:sldId id="1906" r:id="rId677"/>
    <p:sldId id="1887" r:id="rId678"/>
    <p:sldId id="1908" r:id="rId679"/>
    <p:sldId id="1907" r:id="rId680"/>
    <p:sldId id="1910" r:id="rId681"/>
    <p:sldId id="1909" r:id="rId682"/>
    <p:sldId id="1912" r:id="rId683"/>
    <p:sldId id="1914" r:id="rId684"/>
    <p:sldId id="366" r:id="rId685"/>
    <p:sldId id="1913" r:id="rId686"/>
    <p:sldId id="1915" r:id="rId687"/>
    <p:sldId id="1911" r:id="rId688"/>
    <p:sldId id="1917" r:id="rId689"/>
    <p:sldId id="375" r:id="rId690"/>
    <p:sldId id="1916" r:id="rId691"/>
    <p:sldId id="1919" r:id="rId692"/>
    <p:sldId id="374" r:id="rId693"/>
    <p:sldId id="1918" r:id="rId694"/>
    <p:sldId id="1921" r:id="rId695"/>
    <p:sldId id="1920" r:id="rId696"/>
    <p:sldId id="1922" r:id="rId697"/>
    <p:sldId id="1923" r:id="rId698"/>
    <p:sldId id="387" r:id="rId699"/>
    <p:sldId id="383" r:id="rId700"/>
    <p:sldId id="1888" r:id="rId701"/>
    <p:sldId id="1924" r:id="rId702"/>
    <p:sldId id="1926" r:id="rId703"/>
    <p:sldId id="1925" r:id="rId704"/>
    <p:sldId id="1927" r:id="rId705"/>
    <p:sldId id="1928" r:id="rId706"/>
    <p:sldId id="1929" r:id="rId707"/>
    <p:sldId id="1930" r:id="rId708"/>
    <p:sldId id="1889" r:id="rId709"/>
    <p:sldId id="1931" r:id="rId710"/>
    <p:sldId id="1933" r:id="rId711"/>
    <p:sldId id="1932" r:id="rId712"/>
    <p:sldId id="1934" r:id="rId713"/>
    <p:sldId id="1935" r:id="rId714"/>
    <p:sldId id="1936" r:id="rId715"/>
    <p:sldId id="2001" r:id="rId716"/>
    <p:sldId id="1937" r:id="rId717"/>
    <p:sldId id="1938" r:id="rId718"/>
    <p:sldId id="1941" r:id="rId719"/>
    <p:sldId id="1960" r:id="rId720"/>
    <p:sldId id="1961" r:id="rId721"/>
    <p:sldId id="1958" r:id="rId722"/>
    <p:sldId id="1962" r:id="rId723"/>
    <p:sldId id="1959" r:id="rId724"/>
    <p:sldId id="1964" r:id="rId725"/>
    <p:sldId id="1963" r:id="rId726"/>
    <p:sldId id="1965" r:id="rId727"/>
    <p:sldId id="1940" r:id="rId728"/>
    <p:sldId id="1939" r:id="rId729"/>
    <p:sldId id="1943" r:id="rId730"/>
    <p:sldId id="1944" r:id="rId731"/>
    <p:sldId id="1945" r:id="rId732"/>
    <p:sldId id="1946" r:id="rId733"/>
    <p:sldId id="1947" r:id="rId734"/>
    <p:sldId id="1948" r:id="rId735"/>
    <p:sldId id="1949" r:id="rId736"/>
    <p:sldId id="1942" r:id="rId737"/>
    <p:sldId id="1952" r:id="rId738"/>
    <p:sldId id="1951" r:id="rId739"/>
    <p:sldId id="1953" r:id="rId740"/>
    <p:sldId id="1950" r:id="rId741"/>
    <p:sldId id="1954" r:id="rId742"/>
    <p:sldId id="1955" r:id="rId743"/>
    <p:sldId id="1956" r:id="rId744"/>
    <p:sldId id="1957" r:id="rId7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CC"/>
    <a:srgbClr val="FF66CC"/>
    <a:srgbClr val="00FFCC"/>
    <a:srgbClr val="DCD1FB"/>
    <a:srgbClr val="E6E6E6"/>
    <a:srgbClr val="A7E8FF"/>
    <a:srgbClr val="CCFFCC"/>
    <a:srgbClr val="FFDE75"/>
    <a:srgbClr val="555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71" autoAdjust="0"/>
  </p:normalViewPr>
  <p:slideViewPr>
    <p:cSldViewPr>
      <p:cViewPr varScale="1">
        <p:scale>
          <a:sx n="114" d="100"/>
          <a:sy n="114" d="100"/>
        </p:scale>
        <p:origin x="1530"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671" Type="http://schemas.openxmlformats.org/officeDocument/2006/relationships/slide" Target="slides/slide670.xml"/><Relationship Id="rId727" Type="http://schemas.openxmlformats.org/officeDocument/2006/relationships/slide" Target="slides/slide72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531" Type="http://schemas.openxmlformats.org/officeDocument/2006/relationships/slide" Target="slides/slide530.xml"/><Relationship Id="rId573" Type="http://schemas.openxmlformats.org/officeDocument/2006/relationships/slide" Target="slides/slide572.xml"/><Relationship Id="rId629" Type="http://schemas.openxmlformats.org/officeDocument/2006/relationships/slide" Target="slides/slide628.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slide" Target="slides/slide474.xml"/><Relationship Id="rId640" Type="http://schemas.openxmlformats.org/officeDocument/2006/relationships/slide" Target="slides/slide639.xml"/><Relationship Id="rId682" Type="http://schemas.openxmlformats.org/officeDocument/2006/relationships/slide" Target="slides/slide681.xml"/><Relationship Id="rId738" Type="http://schemas.openxmlformats.org/officeDocument/2006/relationships/slide" Target="slides/slide73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00" Type="http://schemas.openxmlformats.org/officeDocument/2006/relationships/slide" Target="slides/slide499.xml"/><Relationship Id="rId542" Type="http://schemas.openxmlformats.org/officeDocument/2006/relationships/slide" Target="slides/slide541.xml"/><Relationship Id="rId584" Type="http://schemas.openxmlformats.org/officeDocument/2006/relationships/slide" Target="slides/slide583.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651" Type="http://schemas.openxmlformats.org/officeDocument/2006/relationships/slide" Target="slides/slide650.xml"/><Relationship Id="rId693" Type="http://schemas.openxmlformats.org/officeDocument/2006/relationships/slide" Target="slides/slide692.xml"/><Relationship Id="rId707" Type="http://schemas.openxmlformats.org/officeDocument/2006/relationships/slide" Target="slides/slide706.xml"/><Relationship Id="rId749" Type="http://schemas.openxmlformats.org/officeDocument/2006/relationships/theme" Target="theme/theme1.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511" Type="http://schemas.openxmlformats.org/officeDocument/2006/relationships/slide" Target="slides/slide510.xml"/><Relationship Id="rId553" Type="http://schemas.openxmlformats.org/officeDocument/2006/relationships/slide" Target="slides/slide552.xml"/><Relationship Id="rId609" Type="http://schemas.openxmlformats.org/officeDocument/2006/relationships/slide" Target="slides/slide608.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595" Type="http://schemas.openxmlformats.org/officeDocument/2006/relationships/slide" Target="slides/slide594.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slide" Target="slides/slide496.xml"/><Relationship Id="rId620" Type="http://schemas.openxmlformats.org/officeDocument/2006/relationships/slide" Target="slides/slide619.xml"/><Relationship Id="rId662" Type="http://schemas.openxmlformats.org/officeDocument/2006/relationships/slide" Target="slides/slide661.xml"/><Relationship Id="rId718" Type="http://schemas.openxmlformats.org/officeDocument/2006/relationships/slide" Target="slides/slide71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22" Type="http://schemas.openxmlformats.org/officeDocument/2006/relationships/slide" Target="slides/slide521.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564" Type="http://schemas.openxmlformats.org/officeDocument/2006/relationships/slide" Target="slides/slide563.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631" Type="http://schemas.openxmlformats.org/officeDocument/2006/relationships/slide" Target="slides/slide630.xml"/><Relationship Id="rId673" Type="http://schemas.openxmlformats.org/officeDocument/2006/relationships/slide" Target="slides/slide672.xml"/><Relationship Id="rId729" Type="http://schemas.openxmlformats.org/officeDocument/2006/relationships/slide" Target="slides/slide72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533" Type="http://schemas.openxmlformats.org/officeDocument/2006/relationships/slide" Target="slides/slide532.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740" Type="http://schemas.openxmlformats.org/officeDocument/2006/relationships/slide" Target="slides/slide739.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600" Type="http://schemas.openxmlformats.org/officeDocument/2006/relationships/slide" Target="slides/slide599.xml"/><Relationship Id="rId642" Type="http://schemas.openxmlformats.org/officeDocument/2006/relationships/slide" Target="slides/slide641.xml"/><Relationship Id="rId684" Type="http://schemas.openxmlformats.org/officeDocument/2006/relationships/slide" Target="slides/slide683.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44" Type="http://schemas.openxmlformats.org/officeDocument/2006/relationships/slide" Target="slides/slide543.xml"/><Relationship Id="rId586" Type="http://schemas.openxmlformats.org/officeDocument/2006/relationships/slide" Target="slides/slide585.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611" Type="http://schemas.openxmlformats.org/officeDocument/2006/relationships/slide" Target="slides/slide610.xml"/><Relationship Id="rId653" Type="http://schemas.openxmlformats.org/officeDocument/2006/relationships/slide" Target="slides/slide652.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695" Type="http://schemas.openxmlformats.org/officeDocument/2006/relationships/slide" Target="slides/slide694.xml"/><Relationship Id="rId709" Type="http://schemas.openxmlformats.org/officeDocument/2006/relationships/slide" Target="slides/slide708.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555" Type="http://schemas.openxmlformats.org/officeDocument/2006/relationships/slide" Target="slides/slide554.xml"/><Relationship Id="rId597" Type="http://schemas.openxmlformats.org/officeDocument/2006/relationships/slide" Target="slides/slide596.xml"/><Relationship Id="rId720" Type="http://schemas.openxmlformats.org/officeDocument/2006/relationships/slide" Target="slides/slide719.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622" Type="http://schemas.openxmlformats.org/officeDocument/2006/relationships/slide" Target="slides/slide621.xml"/><Relationship Id="rId261" Type="http://schemas.openxmlformats.org/officeDocument/2006/relationships/slide" Target="slides/slide260.xml"/><Relationship Id="rId499" Type="http://schemas.openxmlformats.org/officeDocument/2006/relationships/slide" Target="slides/slide498.xml"/><Relationship Id="rId664" Type="http://schemas.openxmlformats.org/officeDocument/2006/relationships/slide" Target="slides/slide663.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566" Type="http://schemas.openxmlformats.org/officeDocument/2006/relationships/slide" Target="slides/slide565.xml"/><Relationship Id="rId731" Type="http://schemas.openxmlformats.org/officeDocument/2006/relationships/slide" Target="slides/slide730.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633" Type="http://schemas.openxmlformats.org/officeDocument/2006/relationships/slide" Target="slides/slide632.xml"/><Relationship Id="rId230" Type="http://schemas.openxmlformats.org/officeDocument/2006/relationships/slide" Target="slides/slide229.xml"/><Relationship Id="rId468" Type="http://schemas.openxmlformats.org/officeDocument/2006/relationships/slide" Target="slides/slide467.xml"/><Relationship Id="rId675" Type="http://schemas.openxmlformats.org/officeDocument/2006/relationships/slide" Target="slides/slide674.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535" Type="http://schemas.openxmlformats.org/officeDocument/2006/relationships/slide" Target="slides/slide534.xml"/><Relationship Id="rId577" Type="http://schemas.openxmlformats.org/officeDocument/2006/relationships/slide" Target="slides/slide576.xml"/><Relationship Id="rId700" Type="http://schemas.openxmlformats.org/officeDocument/2006/relationships/slide" Target="slides/slide699.xml"/><Relationship Id="rId742" Type="http://schemas.openxmlformats.org/officeDocument/2006/relationships/slide" Target="slides/slide741.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602" Type="http://schemas.openxmlformats.org/officeDocument/2006/relationships/slide" Target="slides/slide601.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644" Type="http://schemas.openxmlformats.org/officeDocument/2006/relationships/slide" Target="slides/slide643.xml"/><Relationship Id="rId686" Type="http://schemas.openxmlformats.org/officeDocument/2006/relationships/slide" Target="slides/slide685.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46" Type="http://schemas.openxmlformats.org/officeDocument/2006/relationships/slide" Target="slides/slide545.xml"/><Relationship Id="rId711" Type="http://schemas.openxmlformats.org/officeDocument/2006/relationships/slide" Target="slides/slide710.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588" Type="http://schemas.openxmlformats.org/officeDocument/2006/relationships/slide" Target="slides/slide587.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613" Type="http://schemas.openxmlformats.org/officeDocument/2006/relationships/slide" Target="slides/slide612.xml"/><Relationship Id="rId655" Type="http://schemas.openxmlformats.org/officeDocument/2006/relationships/slide" Target="slides/slide654.xml"/><Relationship Id="rId697" Type="http://schemas.openxmlformats.org/officeDocument/2006/relationships/slide" Target="slides/slide696.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722" Type="http://schemas.openxmlformats.org/officeDocument/2006/relationships/slide" Target="slides/slide721.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557" Type="http://schemas.openxmlformats.org/officeDocument/2006/relationships/slide" Target="slides/slide556.xml"/><Relationship Id="rId599" Type="http://schemas.openxmlformats.org/officeDocument/2006/relationships/slide" Target="slides/slide598.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624" Type="http://schemas.openxmlformats.org/officeDocument/2006/relationships/slide" Target="slides/slide623.xml"/><Relationship Id="rId666" Type="http://schemas.openxmlformats.org/officeDocument/2006/relationships/slide" Target="slides/slide665.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26" Type="http://schemas.openxmlformats.org/officeDocument/2006/relationships/slide" Target="slides/slide525.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733" Type="http://schemas.openxmlformats.org/officeDocument/2006/relationships/slide" Target="slides/slide732.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635" Type="http://schemas.openxmlformats.org/officeDocument/2006/relationships/slide" Target="slides/slide634.xml"/><Relationship Id="rId677" Type="http://schemas.openxmlformats.org/officeDocument/2006/relationships/slide" Target="slides/slide676.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702" Type="http://schemas.openxmlformats.org/officeDocument/2006/relationships/slide" Target="slides/slide701.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537" Type="http://schemas.openxmlformats.org/officeDocument/2006/relationships/slide" Target="slides/slide536.xml"/><Relationship Id="rId579" Type="http://schemas.openxmlformats.org/officeDocument/2006/relationships/slide" Target="slides/slide578.xml"/><Relationship Id="rId744" Type="http://schemas.openxmlformats.org/officeDocument/2006/relationships/slide" Target="slides/slide74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590" Type="http://schemas.openxmlformats.org/officeDocument/2006/relationships/slide" Target="slides/slide589.xml"/><Relationship Id="rId604" Type="http://schemas.openxmlformats.org/officeDocument/2006/relationships/slide" Target="slides/slide603.xml"/><Relationship Id="rId646" Type="http://schemas.openxmlformats.org/officeDocument/2006/relationships/slide" Target="slides/slide645.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506" Type="http://schemas.openxmlformats.org/officeDocument/2006/relationships/slide" Target="slides/slide505.xml"/><Relationship Id="rId688" Type="http://schemas.openxmlformats.org/officeDocument/2006/relationships/slide" Target="slides/slide687.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slide" Target="slides/slide491.xml"/><Relationship Id="rId548" Type="http://schemas.openxmlformats.org/officeDocument/2006/relationships/slide" Target="slides/slide547.xml"/><Relationship Id="rId713" Type="http://schemas.openxmlformats.org/officeDocument/2006/relationships/slide" Target="slides/slide712.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615" Type="http://schemas.openxmlformats.org/officeDocument/2006/relationships/slide" Target="slides/slide614.xml"/><Relationship Id="rId212" Type="http://schemas.openxmlformats.org/officeDocument/2006/relationships/slide" Target="slides/slide211.xml"/><Relationship Id="rId254" Type="http://schemas.openxmlformats.org/officeDocument/2006/relationships/slide" Target="slides/slide253.xml"/><Relationship Id="rId657" Type="http://schemas.openxmlformats.org/officeDocument/2006/relationships/slide" Target="slides/slide656.xml"/><Relationship Id="rId699" Type="http://schemas.openxmlformats.org/officeDocument/2006/relationships/slide" Target="slides/slide698.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517" Type="http://schemas.openxmlformats.org/officeDocument/2006/relationships/slide" Target="slides/slide516.xml"/><Relationship Id="rId559" Type="http://schemas.openxmlformats.org/officeDocument/2006/relationships/slide" Target="slides/slide558.xml"/><Relationship Id="rId724" Type="http://schemas.openxmlformats.org/officeDocument/2006/relationships/slide" Target="slides/slide723.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570" Type="http://schemas.openxmlformats.org/officeDocument/2006/relationships/slide" Target="slides/slide569.xml"/><Relationship Id="rId626" Type="http://schemas.openxmlformats.org/officeDocument/2006/relationships/slide" Target="slides/slide625.xml"/><Relationship Id="rId223" Type="http://schemas.openxmlformats.org/officeDocument/2006/relationships/slide" Target="slides/slide222.xml"/><Relationship Id="rId430" Type="http://schemas.openxmlformats.org/officeDocument/2006/relationships/slide" Target="slides/slide429.xml"/><Relationship Id="rId668" Type="http://schemas.openxmlformats.org/officeDocument/2006/relationships/slide" Target="slides/slide667.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528" Type="http://schemas.openxmlformats.org/officeDocument/2006/relationships/slide" Target="slides/slide527.xml"/><Relationship Id="rId735" Type="http://schemas.openxmlformats.org/officeDocument/2006/relationships/slide" Target="slides/slide734.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581" Type="http://schemas.openxmlformats.org/officeDocument/2006/relationships/slide" Target="slides/slide580.xml"/><Relationship Id="rId71" Type="http://schemas.openxmlformats.org/officeDocument/2006/relationships/slide" Target="slides/slide70.xml"/><Relationship Id="rId234" Type="http://schemas.openxmlformats.org/officeDocument/2006/relationships/slide" Target="slides/slide233.xml"/><Relationship Id="rId637" Type="http://schemas.openxmlformats.org/officeDocument/2006/relationships/slide" Target="slides/slide636.xml"/><Relationship Id="rId679" Type="http://schemas.openxmlformats.org/officeDocument/2006/relationships/slide" Target="slides/slide678.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slide" Target="slides/slide482.xml"/><Relationship Id="rId539" Type="http://schemas.openxmlformats.org/officeDocument/2006/relationships/slide" Target="slides/slide538.xml"/><Relationship Id="rId690" Type="http://schemas.openxmlformats.org/officeDocument/2006/relationships/slide" Target="slides/slide689.xml"/><Relationship Id="rId704" Type="http://schemas.openxmlformats.org/officeDocument/2006/relationships/slide" Target="slides/slide703.xml"/><Relationship Id="rId746" Type="http://schemas.openxmlformats.org/officeDocument/2006/relationships/notesMaster" Target="notesMasters/notesMaster1.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550" Type="http://schemas.openxmlformats.org/officeDocument/2006/relationships/slide" Target="slides/slide549.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592" Type="http://schemas.openxmlformats.org/officeDocument/2006/relationships/slide" Target="slides/slide591.xml"/><Relationship Id="rId606" Type="http://schemas.openxmlformats.org/officeDocument/2006/relationships/slide" Target="slides/slide605.xml"/><Relationship Id="rId648" Type="http://schemas.openxmlformats.org/officeDocument/2006/relationships/slide" Target="slides/slide647.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494" Type="http://schemas.openxmlformats.org/officeDocument/2006/relationships/slide" Target="slides/slide493.xml"/><Relationship Id="rId508" Type="http://schemas.openxmlformats.org/officeDocument/2006/relationships/slide" Target="slides/slide507.xml"/><Relationship Id="rId715" Type="http://schemas.openxmlformats.org/officeDocument/2006/relationships/slide" Target="slides/slide714.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561" Type="http://schemas.openxmlformats.org/officeDocument/2006/relationships/slide" Target="slides/slide560.xml"/><Relationship Id="rId617" Type="http://schemas.openxmlformats.org/officeDocument/2006/relationships/slide" Target="slides/slide616.xml"/><Relationship Id="rId659" Type="http://schemas.openxmlformats.org/officeDocument/2006/relationships/slide" Target="slides/slide658.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519" Type="http://schemas.openxmlformats.org/officeDocument/2006/relationships/slide" Target="slides/slide518.xml"/><Relationship Id="rId670" Type="http://schemas.openxmlformats.org/officeDocument/2006/relationships/slide" Target="slides/slide669.xml"/><Relationship Id="rId116" Type="http://schemas.openxmlformats.org/officeDocument/2006/relationships/slide" Target="slides/slide115.xml"/><Relationship Id="rId158" Type="http://schemas.openxmlformats.org/officeDocument/2006/relationships/slide" Target="slides/slide157.xml"/><Relationship Id="rId323" Type="http://schemas.openxmlformats.org/officeDocument/2006/relationships/slide" Target="slides/slide322.xml"/><Relationship Id="rId530" Type="http://schemas.openxmlformats.org/officeDocument/2006/relationships/slide" Target="slides/slide529.xml"/><Relationship Id="rId726" Type="http://schemas.openxmlformats.org/officeDocument/2006/relationships/slide" Target="slides/slide725.xml"/><Relationship Id="rId20" Type="http://schemas.openxmlformats.org/officeDocument/2006/relationships/slide" Target="slides/slide19.xml"/><Relationship Id="rId62" Type="http://schemas.openxmlformats.org/officeDocument/2006/relationships/slide" Target="slides/slide61.xml"/><Relationship Id="rId365" Type="http://schemas.openxmlformats.org/officeDocument/2006/relationships/slide" Target="slides/slide364.xml"/><Relationship Id="rId572" Type="http://schemas.openxmlformats.org/officeDocument/2006/relationships/slide" Target="slides/slide571.xml"/><Relationship Id="rId628" Type="http://schemas.openxmlformats.org/officeDocument/2006/relationships/slide" Target="slides/slide627.xml"/><Relationship Id="rId225" Type="http://schemas.openxmlformats.org/officeDocument/2006/relationships/slide" Target="slides/slide224.xml"/><Relationship Id="rId267" Type="http://schemas.openxmlformats.org/officeDocument/2006/relationships/slide" Target="slides/slide266.xml"/><Relationship Id="rId432" Type="http://schemas.openxmlformats.org/officeDocument/2006/relationships/slide" Target="slides/slide431.xml"/><Relationship Id="rId474" Type="http://schemas.openxmlformats.org/officeDocument/2006/relationships/slide" Target="slides/slide473.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495" Type="http://schemas.openxmlformats.org/officeDocument/2006/relationships/slide" Target="slides/slide494.xml"/><Relationship Id="rId681" Type="http://schemas.openxmlformats.org/officeDocument/2006/relationships/slide" Target="slides/slide680.xml"/><Relationship Id="rId716" Type="http://schemas.openxmlformats.org/officeDocument/2006/relationships/slide" Target="slides/slide715.xml"/><Relationship Id="rId737" Type="http://schemas.openxmlformats.org/officeDocument/2006/relationships/slide" Target="slides/slide73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520" Type="http://schemas.openxmlformats.org/officeDocument/2006/relationships/slide" Target="slides/slide519.xml"/><Relationship Id="rId541" Type="http://schemas.openxmlformats.org/officeDocument/2006/relationships/slide" Target="slides/slide540.xml"/><Relationship Id="rId562" Type="http://schemas.openxmlformats.org/officeDocument/2006/relationships/slide" Target="slides/slide561.xml"/><Relationship Id="rId583" Type="http://schemas.openxmlformats.org/officeDocument/2006/relationships/slide" Target="slides/slide582.xml"/><Relationship Id="rId618" Type="http://schemas.openxmlformats.org/officeDocument/2006/relationships/slide" Target="slides/slide617.xml"/><Relationship Id="rId639" Type="http://schemas.openxmlformats.org/officeDocument/2006/relationships/slide" Target="slides/slide63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650" Type="http://schemas.openxmlformats.org/officeDocument/2006/relationships/slide" Target="slides/slide649.xml"/><Relationship Id="rId303" Type="http://schemas.openxmlformats.org/officeDocument/2006/relationships/slide" Target="slides/slide302.xml"/><Relationship Id="rId485" Type="http://schemas.openxmlformats.org/officeDocument/2006/relationships/slide" Target="slides/slide484.xml"/><Relationship Id="rId692" Type="http://schemas.openxmlformats.org/officeDocument/2006/relationships/slide" Target="slides/slide691.xml"/><Relationship Id="rId706" Type="http://schemas.openxmlformats.org/officeDocument/2006/relationships/slide" Target="slides/slide705.xml"/><Relationship Id="rId748" Type="http://schemas.openxmlformats.org/officeDocument/2006/relationships/viewProps" Target="viewProps.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slide" Target="slides/slide551.xml"/><Relationship Id="rId594" Type="http://schemas.openxmlformats.org/officeDocument/2006/relationships/slide" Target="slides/slide593.xml"/><Relationship Id="rId608" Type="http://schemas.openxmlformats.org/officeDocument/2006/relationships/slide" Target="slides/slide60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661" Type="http://schemas.openxmlformats.org/officeDocument/2006/relationships/slide" Target="slides/slide660.xml"/><Relationship Id="rId717" Type="http://schemas.openxmlformats.org/officeDocument/2006/relationships/slide" Target="slides/slide716.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563" Type="http://schemas.openxmlformats.org/officeDocument/2006/relationships/slide" Target="slides/slide562.xml"/><Relationship Id="rId619" Type="http://schemas.openxmlformats.org/officeDocument/2006/relationships/slide" Target="slides/slide61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630" Type="http://schemas.openxmlformats.org/officeDocument/2006/relationships/slide" Target="slides/slide629.xml"/><Relationship Id="rId672" Type="http://schemas.openxmlformats.org/officeDocument/2006/relationships/slide" Target="slides/slide671.xml"/><Relationship Id="rId728" Type="http://schemas.openxmlformats.org/officeDocument/2006/relationships/slide" Target="slides/slide72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574" Type="http://schemas.openxmlformats.org/officeDocument/2006/relationships/slide" Target="slides/slide573.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641" Type="http://schemas.openxmlformats.org/officeDocument/2006/relationships/slide" Target="slides/slide640.xml"/><Relationship Id="rId683" Type="http://schemas.openxmlformats.org/officeDocument/2006/relationships/slide" Target="slides/slide682.xml"/><Relationship Id="rId739" Type="http://schemas.openxmlformats.org/officeDocument/2006/relationships/slide" Target="slides/slide73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585" Type="http://schemas.openxmlformats.org/officeDocument/2006/relationships/slide" Target="slides/slide584.xml"/><Relationship Id="rId750" Type="http://schemas.openxmlformats.org/officeDocument/2006/relationships/tableStyles" Target="tableStyles.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610" Type="http://schemas.openxmlformats.org/officeDocument/2006/relationships/slide" Target="slides/slide609.xml"/><Relationship Id="rId652" Type="http://schemas.openxmlformats.org/officeDocument/2006/relationships/slide" Target="slides/slide651.xml"/><Relationship Id="rId694" Type="http://schemas.openxmlformats.org/officeDocument/2006/relationships/slide" Target="slides/slide693.xml"/><Relationship Id="rId708" Type="http://schemas.openxmlformats.org/officeDocument/2006/relationships/slide" Target="slides/slide70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596" Type="http://schemas.openxmlformats.org/officeDocument/2006/relationships/slide" Target="slides/slide595.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621" Type="http://schemas.openxmlformats.org/officeDocument/2006/relationships/slide" Target="slides/slide620.xml"/><Relationship Id="rId663" Type="http://schemas.openxmlformats.org/officeDocument/2006/relationships/slide" Target="slides/slide662.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719" Type="http://schemas.openxmlformats.org/officeDocument/2006/relationships/slide" Target="slides/slide718.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730" Type="http://schemas.openxmlformats.org/officeDocument/2006/relationships/slide" Target="slides/slide729.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632" Type="http://schemas.openxmlformats.org/officeDocument/2006/relationships/slide" Target="slides/slide631.xml"/><Relationship Id="rId271" Type="http://schemas.openxmlformats.org/officeDocument/2006/relationships/slide" Target="slides/slide270.xml"/><Relationship Id="rId674" Type="http://schemas.openxmlformats.org/officeDocument/2006/relationships/slide" Target="slides/slide673.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576" Type="http://schemas.openxmlformats.org/officeDocument/2006/relationships/slide" Target="slides/slide575.xml"/><Relationship Id="rId741" Type="http://schemas.openxmlformats.org/officeDocument/2006/relationships/slide" Target="slides/slide740.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601" Type="http://schemas.openxmlformats.org/officeDocument/2006/relationships/slide" Target="slides/slide600.xml"/><Relationship Id="rId643" Type="http://schemas.openxmlformats.org/officeDocument/2006/relationships/slide" Target="slides/slide642.xml"/><Relationship Id="rId240" Type="http://schemas.openxmlformats.org/officeDocument/2006/relationships/slide" Target="slides/slide239.xml"/><Relationship Id="rId478" Type="http://schemas.openxmlformats.org/officeDocument/2006/relationships/slide" Target="slides/slide477.xml"/><Relationship Id="rId685" Type="http://schemas.openxmlformats.org/officeDocument/2006/relationships/slide" Target="slides/slide684.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587" Type="http://schemas.openxmlformats.org/officeDocument/2006/relationships/slide" Target="slides/slide586.xml"/><Relationship Id="rId710" Type="http://schemas.openxmlformats.org/officeDocument/2006/relationships/slide" Target="slides/slide709.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612" Type="http://schemas.openxmlformats.org/officeDocument/2006/relationships/slide" Target="slides/slide611.xml"/><Relationship Id="rId251" Type="http://schemas.openxmlformats.org/officeDocument/2006/relationships/slide" Target="slides/slide250.xml"/><Relationship Id="rId489" Type="http://schemas.openxmlformats.org/officeDocument/2006/relationships/slide" Target="slides/slide488.xml"/><Relationship Id="rId654" Type="http://schemas.openxmlformats.org/officeDocument/2006/relationships/slide" Target="slides/slide653.xml"/><Relationship Id="rId696" Type="http://schemas.openxmlformats.org/officeDocument/2006/relationships/slide" Target="slides/slide695.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721" Type="http://schemas.openxmlformats.org/officeDocument/2006/relationships/slide" Target="slides/slide720.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598" Type="http://schemas.openxmlformats.org/officeDocument/2006/relationships/slide" Target="slides/slide597.xml"/><Relationship Id="rId220" Type="http://schemas.openxmlformats.org/officeDocument/2006/relationships/slide" Target="slides/slide219.xml"/><Relationship Id="rId458" Type="http://schemas.openxmlformats.org/officeDocument/2006/relationships/slide" Target="slides/slide457.xml"/><Relationship Id="rId623" Type="http://schemas.openxmlformats.org/officeDocument/2006/relationships/slide" Target="slides/slide622.xml"/><Relationship Id="rId665" Type="http://schemas.openxmlformats.org/officeDocument/2006/relationships/slide" Target="slides/slide664.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732" Type="http://schemas.openxmlformats.org/officeDocument/2006/relationships/slide" Target="slides/slide731.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634" Type="http://schemas.openxmlformats.org/officeDocument/2006/relationships/slide" Target="slides/slide633.xml"/><Relationship Id="rId676" Type="http://schemas.openxmlformats.org/officeDocument/2006/relationships/slide" Target="slides/slide675.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701" Type="http://schemas.openxmlformats.org/officeDocument/2006/relationships/slide" Target="slides/slide700.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578" Type="http://schemas.openxmlformats.org/officeDocument/2006/relationships/slide" Target="slides/slide577.xml"/><Relationship Id="rId743" Type="http://schemas.openxmlformats.org/officeDocument/2006/relationships/slide" Target="slides/slide742.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603" Type="http://schemas.openxmlformats.org/officeDocument/2006/relationships/slide" Target="slides/slide602.xml"/><Relationship Id="rId645" Type="http://schemas.openxmlformats.org/officeDocument/2006/relationships/slide" Target="slides/slide644.xml"/><Relationship Id="rId687" Type="http://schemas.openxmlformats.org/officeDocument/2006/relationships/slide" Target="slides/slide686.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712" Type="http://schemas.openxmlformats.org/officeDocument/2006/relationships/slide" Target="slides/slide711.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589" Type="http://schemas.openxmlformats.org/officeDocument/2006/relationships/slide" Target="slides/slide588.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614" Type="http://schemas.openxmlformats.org/officeDocument/2006/relationships/slide" Target="slides/slide613.xml"/><Relationship Id="rId656" Type="http://schemas.openxmlformats.org/officeDocument/2006/relationships/slide" Target="slides/slide655.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698" Type="http://schemas.openxmlformats.org/officeDocument/2006/relationships/slide" Target="slides/slide697.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723" Type="http://schemas.openxmlformats.org/officeDocument/2006/relationships/slide" Target="slides/slide722.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625" Type="http://schemas.openxmlformats.org/officeDocument/2006/relationships/slide" Target="slides/slide624.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667" Type="http://schemas.openxmlformats.org/officeDocument/2006/relationships/slide" Target="slides/slide666.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569" Type="http://schemas.openxmlformats.org/officeDocument/2006/relationships/slide" Target="slides/slide568.xml"/><Relationship Id="rId734" Type="http://schemas.openxmlformats.org/officeDocument/2006/relationships/slide" Target="slides/slide733.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580" Type="http://schemas.openxmlformats.org/officeDocument/2006/relationships/slide" Target="slides/slide579.xml"/><Relationship Id="rId636" Type="http://schemas.openxmlformats.org/officeDocument/2006/relationships/slide" Target="slides/slide635.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678" Type="http://schemas.openxmlformats.org/officeDocument/2006/relationships/slide" Target="slides/slide677.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703" Type="http://schemas.openxmlformats.org/officeDocument/2006/relationships/slide" Target="slides/slide702.xml"/><Relationship Id="rId745" Type="http://schemas.openxmlformats.org/officeDocument/2006/relationships/slide" Target="slides/slide744.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591" Type="http://schemas.openxmlformats.org/officeDocument/2006/relationships/slide" Target="slides/slide590.xml"/><Relationship Id="rId605" Type="http://schemas.openxmlformats.org/officeDocument/2006/relationships/slide" Target="slides/slide604.xml"/><Relationship Id="rId202" Type="http://schemas.openxmlformats.org/officeDocument/2006/relationships/slide" Target="slides/slide201.xml"/><Relationship Id="rId244" Type="http://schemas.openxmlformats.org/officeDocument/2006/relationships/slide" Target="slides/slide243.xml"/><Relationship Id="rId647" Type="http://schemas.openxmlformats.org/officeDocument/2006/relationships/slide" Target="slides/slide646.xml"/><Relationship Id="rId689" Type="http://schemas.openxmlformats.org/officeDocument/2006/relationships/slide" Target="slides/slide688.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49" Type="http://schemas.openxmlformats.org/officeDocument/2006/relationships/slide" Target="slides/slide548.xml"/><Relationship Id="rId714" Type="http://schemas.openxmlformats.org/officeDocument/2006/relationships/slide" Target="slides/slide713.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616" Type="http://schemas.openxmlformats.org/officeDocument/2006/relationships/slide" Target="slides/slide615.xml"/><Relationship Id="rId658" Type="http://schemas.openxmlformats.org/officeDocument/2006/relationships/slide" Target="slides/slide657.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725" Type="http://schemas.openxmlformats.org/officeDocument/2006/relationships/slide" Target="slides/slide724.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61" Type="http://schemas.openxmlformats.org/officeDocument/2006/relationships/slide" Target="slides/slide60.xml"/><Relationship Id="rId199" Type="http://schemas.openxmlformats.org/officeDocument/2006/relationships/slide" Target="slides/slide198.xml"/><Relationship Id="rId571" Type="http://schemas.openxmlformats.org/officeDocument/2006/relationships/slide" Target="slides/slide570.xml"/><Relationship Id="rId627" Type="http://schemas.openxmlformats.org/officeDocument/2006/relationships/slide" Target="slides/slide626.xml"/><Relationship Id="rId669" Type="http://schemas.openxmlformats.org/officeDocument/2006/relationships/slide" Target="slides/slide668.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680" Type="http://schemas.openxmlformats.org/officeDocument/2006/relationships/slide" Target="slides/slide679.xml"/><Relationship Id="rId736" Type="http://schemas.openxmlformats.org/officeDocument/2006/relationships/slide" Target="slides/slide735.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540" Type="http://schemas.openxmlformats.org/officeDocument/2006/relationships/slide" Target="slides/slide539.xml"/><Relationship Id="rId72" Type="http://schemas.openxmlformats.org/officeDocument/2006/relationships/slide" Target="slides/slide71.xml"/><Relationship Id="rId375" Type="http://schemas.openxmlformats.org/officeDocument/2006/relationships/slide" Target="slides/slide374.xml"/><Relationship Id="rId582" Type="http://schemas.openxmlformats.org/officeDocument/2006/relationships/slide" Target="slides/slide581.xml"/><Relationship Id="rId638" Type="http://schemas.openxmlformats.org/officeDocument/2006/relationships/slide" Target="slides/slide637.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705" Type="http://schemas.openxmlformats.org/officeDocument/2006/relationships/slide" Target="slides/slide704.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691" Type="http://schemas.openxmlformats.org/officeDocument/2006/relationships/slide" Target="slides/slide690.xml"/><Relationship Id="rId747" Type="http://schemas.openxmlformats.org/officeDocument/2006/relationships/presProps" Target="presProps.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51" Type="http://schemas.openxmlformats.org/officeDocument/2006/relationships/slide" Target="slides/slide550.xml"/><Relationship Id="rId593" Type="http://schemas.openxmlformats.org/officeDocument/2006/relationships/slide" Target="slides/slide592.xml"/><Relationship Id="rId607" Type="http://schemas.openxmlformats.org/officeDocument/2006/relationships/slide" Target="slides/slide606.xml"/><Relationship Id="rId649" Type="http://schemas.openxmlformats.org/officeDocument/2006/relationships/slide" Target="slides/slide648.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660" Type="http://schemas.openxmlformats.org/officeDocument/2006/relationships/slide" Target="slides/slide65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86EB6F-498B-41B0-9402-7495F2A2FD0F}" type="datetimeFigureOut">
              <a:rPr lang="en-US" smtClean="0"/>
              <a:t>3/7/2024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934791-E1F8-4EF4-9282-E13B53415A7D}" type="slidenum">
              <a:rPr lang="en-US" smtClean="0"/>
              <a:t>‹#›</a:t>
            </a:fld>
            <a:endParaRPr lang="en-US"/>
          </a:p>
        </p:txBody>
      </p:sp>
    </p:spTree>
    <p:extLst>
      <p:ext uri="{BB962C8B-B14F-4D97-AF65-F5344CB8AC3E}">
        <p14:creationId xmlns:p14="http://schemas.microsoft.com/office/powerpoint/2010/main" val="322747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614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38" name="Rectangle 5"/>
          <p:cNvSpPr>
            <a:spLocks noGrp="1" noChangeArrowheads="1"/>
          </p:cNvSpPr>
          <p:nvPr>
            <p:ph type="dt" sz="half" idx="10"/>
          </p:nvPr>
        </p:nvSpPr>
        <p:spPr/>
        <p:txBody>
          <a:bodyPr/>
          <a:lstStyle>
            <a:lvl1pPr>
              <a:defRPr/>
            </a:lvl1pPr>
          </a:lstStyle>
          <a:p>
            <a:fld id="{B6D0ABD6-8F66-406C-BD8D-A5D762077ECB}" type="datetimeFigureOut">
              <a:rPr lang="en-US" smtClean="0"/>
              <a:t>3/7/2024</a:t>
            </a:fld>
            <a:endParaRPr lang="en-US"/>
          </a:p>
        </p:txBody>
      </p:sp>
      <p:sp>
        <p:nvSpPr>
          <p:cNvPr id="39" name="Rectangle 6"/>
          <p:cNvSpPr>
            <a:spLocks noGrp="1" noChangeArrowheads="1"/>
          </p:cNvSpPr>
          <p:nvPr>
            <p:ph type="ftr" sz="quarter" idx="11"/>
          </p:nvPr>
        </p:nvSpPr>
        <p:spPr/>
        <p:txBody>
          <a:bodyPr/>
          <a:lstStyle>
            <a:lvl1pPr>
              <a:defRPr/>
            </a:lvl1pPr>
          </a:lstStyle>
          <a:p>
            <a:endParaRPr lang="en-US"/>
          </a:p>
        </p:txBody>
      </p:sp>
      <p:sp>
        <p:nvSpPr>
          <p:cNvPr id="40" name="Rectangle 7"/>
          <p:cNvSpPr>
            <a:spLocks noGrp="1" noChangeArrowheads="1"/>
          </p:cNvSpPr>
          <p:nvPr>
            <p:ph type="sldNum" sz="quarter" idx="12"/>
          </p:nvPr>
        </p:nvSpPr>
        <p:spPr/>
        <p:txBody>
          <a:bodyPr/>
          <a:lstStyle>
            <a:lvl1pPr>
              <a:defRPr/>
            </a:lvl1pPr>
          </a:lstStyle>
          <a:p>
            <a:fld id="{A730B9C4-A7DE-4F8E-8B0C-8F092BFD0A79}" type="slidenum">
              <a:rPr lang="en-US" smtClean="0"/>
              <a:t>‹#›</a:t>
            </a:fld>
            <a:endParaRPr lang="en-US"/>
          </a:p>
        </p:txBody>
      </p:sp>
    </p:spTree>
    <p:extLst>
      <p:ext uri="{BB962C8B-B14F-4D97-AF65-F5344CB8AC3E}">
        <p14:creationId xmlns:p14="http://schemas.microsoft.com/office/powerpoint/2010/main" val="1014341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B6D0ABD6-8F66-406C-BD8D-A5D762077ECB}" type="datetimeFigureOut">
              <a:rPr lang="en-US" smtClean="0"/>
              <a:t>3/7/2024</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A730B9C4-A7DE-4F8E-8B0C-8F092BFD0A79}" type="slidenum">
              <a:rPr lang="en-US" smtClean="0"/>
              <a:t>‹#›</a:t>
            </a:fld>
            <a:endParaRPr lang="en-US"/>
          </a:p>
        </p:txBody>
      </p:sp>
    </p:spTree>
    <p:extLst>
      <p:ext uri="{BB962C8B-B14F-4D97-AF65-F5344CB8AC3E}">
        <p14:creationId xmlns:p14="http://schemas.microsoft.com/office/powerpoint/2010/main" val="901302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B6D0ABD6-8F66-406C-BD8D-A5D762077ECB}" type="datetimeFigureOut">
              <a:rPr lang="en-US" smtClean="0"/>
              <a:t>3/7/2024</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A730B9C4-A7DE-4F8E-8B0C-8F092BFD0A79}" type="slidenum">
              <a:rPr lang="en-US" smtClean="0"/>
              <a:t>‹#›</a:t>
            </a:fld>
            <a:endParaRPr lang="en-US"/>
          </a:p>
        </p:txBody>
      </p:sp>
    </p:spTree>
    <p:extLst>
      <p:ext uri="{BB962C8B-B14F-4D97-AF65-F5344CB8AC3E}">
        <p14:creationId xmlns:p14="http://schemas.microsoft.com/office/powerpoint/2010/main" val="318156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B6D0ABD6-8F66-406C-BD8D-A5D762077ECB}" type="datetimeFigureOut">
              <a:rPr lang="en-US" smtClean="0"/>
              <a:t>3/7/2024</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A730B9C4-A7DE-4F8E-8B0C-8F092BFD0A79}" type="slidenum">
              <a:rPr lang="en-US" smtClean="0"/>
              <a:t>‹#›</a:t>
            </a:fld>
            <a:endParaRPr lang="en-US"/>
          </a:p>
        </p:txBody>
      </p:sp>
    </p:spTree>
    <p:extLst>
      <p:ext uri="{BB962C8B-B14F-4D97-AF65-F5344CB8AC3E}">
        <p14:creationId xmlns:p14="http://schemas.microsoft.com/office/powerpoint/2010/main" val="3869044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B6D0ABD6-8F66-406C-BD8D-A5D762077ECB}" type="datetimeFigureOut">
              <a:rPr lang="en-US" smtClean="0"/>
              <a:t>3/7/2024</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A730B9C4-A7DE-4F8E-8B0C-8F092BFD0A79}" type="slidenum">
              <a:rPr lang="en-US" smtClean="0"/>
              <a:t>‹#›</a:t>
            </a:fld>
            <a:endParaRPr lang="en-US"/>
          </a:p>
        </p:txBody>
      </p:sp>
    </p:spTree>
    <p:extLst>
      <p:ext uri="{BB962C8B-B14F-4D97-AF65-F5344CB8AC3E}">
        <p14:creationId xmlns:p14="http://schemas.microsoft.com/office/powerpoint/2010/main" val="2354378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fld id="{B6D0ABD6-8F66-406C-BD8D-A5D762077ECB}" type="datetimeFigureOut">
              <a:rPr lang="en-US" smtClean="0"/>
              <a:t>3/7/2024</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A730B9C4-A7DE-4F8E-8B0C-8F092BFD0A79}" type="slidenum">
              <a:rPr lang="en-US" smtClean="0"/>
              <a:t>‹#›</a:t>
            </a:fld>
            <a:endParaRPr lang="en-US"/>
          </a:p>
        </p:txBody>
      </p:sp>
    </p:spTree>
    <p:extLst>
      <p:ext uri="{BB962C8B-B14F-4D97-AF65-F5344CB8AC3E}">
        <p14:creationId xmlns:p14="http://schemas.microsoft.com/office/powerpoint/2010/main" val="112826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fld id="{B6D0ABD6-8F66-406C-BD8D-A5D762077ECB}" type="datetimeFigureOut">
              <a:rPr lang="en-US" smtClean="0"/>
              <a:t>3/7/2024</a:t>
            </a:fld>
            <a:endParaRPr lang="en-US"/>
          </a:p>
        </p:txBody>
      </p:sp>
      <p:sp>
        <p:nvSpPr>
          <p:cNvPr id="8" name="Rectangle 6"/>
          <p:cNvSpPr>
            <a:spLocks noGrp="1" noChangeArrowheads="1"/>
          </p:cNvSpPr>
          <p:nvPr>
            <p:ph type="ftr" sz="quarter" idx="11"/>
          </p:nvPr>
        </p:nvSpPr>
        <p:spPr>
          <a:ln/>
        </p:spPr>
        <p:txBody>
          <a:bodyPr/>
          <a:lstStyle>
            <a:lvl1pPr>
              <a:defRPr/>
            </a:lvl1pPr>
          </a:lstStyle>
          <a:p>
            <a:endParaRPr lang="en-US"/>
          </a:p>
        </p:txBody>
      </p:sp>
      <p:sp>
        <p:nvSpPr>
          <p:cNvPr id="9" name="Rectangle 7"/>
          <p:cNvSpPr>
            <a:spLocks noGrp="1" noChangeArrowheads="1"/>
          </p:cNvSpPr>
          <p:nvPr>
            <p:ph type="sldNum" sz="quarter" idx="12"/>
          </p:nvPr>
        </p:nvSpPr>
        <p:spPr>
          <a:ln/>
        </p:spPr>
        <p:txBody>
          <a:bodyPr/>
          <a:lstStyle>
            <a:lvl1pPr>
              <a:defRPr/>
            </a:lvl1pPr>
          </a:lstStyle>
          <a:p>
            <a:fld id="{A730B9C4-A7DE-4F8E-8B0C-8F092BFD0A79}" type="slidenum">
              <a:rPr lang="en-US" smtClean="0"/>
              <a:t>‹#›</a:t>
            </a:fld>
            <a:endParaRPr lang="en-US"/>
          </a:p>
        </p:txBody>
      </p:sp>
    </p:spTree>
    <p:extLst>
      <p:ext uri="{BB962C8B-B14F-4D97-AF65-F5344CB8AC3E}">
        <p14:creationId xmlns:p14="http://schemas.microsoft.com/office/powerpoint/2010/main" val="277444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fld id="{B6D0ABD6-8F66-406C-BD8D-A5D762077ECB}" type="datetimeFigureOut">
              <a:rPr lang="en-US" smtClean="0"/>
              <a:t>3/7/2024</a:t>
            </a:fld>
            <a:endParaRPr lang="en-US"/>
          </a:p>
        </p:txBody>
      </p:sp>
      <p:sp>
        <p:nvSpPr>
          <p:cNvPr id="4" name="Rectangle 6"/>
          <p:cNvSpPr>
            <a:spLocks noGrp="1" noChangeArrowheads="1"/>
          </p:cNvSpPr>
          <p:nvPr>
            <p:ph type="ftr" sz="quarter" idx="11"/>
          </p:nvPr>
        </p:nvSpPr>
        <p:spPr>
          <a:ln/>
        </p:spPr>
        <p:txBody>
          <a:bodyPr/>
          <a:lstStyle>
            <a:lvl1pPr>
              <a:defRPr/>
            </a:lvl1pPr>
          </a:lstStyle>
          <a:p>
            <a:endParaRPr lang="en-US"/>
          </a:p>
        </p:txBody>
      </p:sp>
      <p:sp>
        <p:nvSpPr>
          <p:cNvPr id="5" name="Rectangle 7"/>
          <p:cNvSpPr>
            <a:spLocks noGrp="1" noChangeArrowheads="1"/>
          </p:cNvSpPr>
          <p:nvPr>
            <p:ph type="sldNum" sz="quarter" idx="12"/>
          </p:nvPr>
        </p:nvSpPr>
        <p:spPr>
          <a:ln/>
        </p:spPr>
        <p:txBody>
          <a:bodyPr/>
          <a:lstStyle>
            <a:lvl1pPr>
              <a:defRPr/>
            </a:lvl1pPr>
          </a:lstStyle>
          <a:p>
            <a:fld id="{A730B9C4-A7DE-4F8E-8B0C-8F092BFD0A79}" type="slidenum">
              <a:rPr lang="en-US" smtClean="0"/>
              <a:t>‹#›</a:t>
            </a:fld>
            <a:endParaRPr lang="en-US"/>
          </a:p>
        </p:txBody>
      </p:sp>
    </p:spTree>
    <p:extLst>
      <p:ext uri="{BB962C8B-B14F-4D97-AF65-F5344CB8AC3E}">
        <p14:creationId xmlns:p14="http://schemas.microsoft.com/office/powerpoint/2010/main" val="222022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B6D0ABD6-8F66-406C-BD8D-A5D762077ECB}" type="datetimeFigureOut">
              <a:rPr lang="en-US" smtClean="0"/>
              <a:t>3/7/2024</a:t>
            </a:fld>
            <a:endParaRPr lang="en-US"/>
          </a:p>
        </p:txBody>
      </p:sp>
      <p:sp>
        <p:nvSpPr>
          <p:cNvPr id="3" name="Rectangle 6"/>
          <p:cNvSpPr>
            <a:spLocks noGrp="1" noChangeArrowheads="1"/>
          </p:cNvSpPr>
          <p:nvPr>
            <p:ph type="ftr" sz="quarter" idx="11"/>
          </p:nvPr>
        </p:nvSpPr>
        <p:spPr>
          <a:ln/>
        </p:spPr>
        <p:txBody>
          <a:bodyPr/>
          <a:lstStyle>
            <a:lvl1pPr>
              <a:defRPr/>
            </a:lvl1pPr>
          </a:lstStyle>
          <a:p>
            <a:endParaRPr lang="en-US"/>
          </a:p>
        </p:txBody>
      </p:sp>
      <p:sp>
        <p:nvSpPr>
          <p:cNvPr id="4" name="Rectangle 7"/>
          <p:cNvSpPr>
            <a:spLocks noGrp="1" noChangeArrowheads="1"/>
          </p:cNvSpPr>
          <p:nvPr>
            <p:ph type="sldNum" sz="quarter" idx="12"/>
          </p:nvPr>
        </p:nvSpPr>
        <p:spPr>
          <a:ln/>
        </p:spPr>
        <p:txBody>
          <a:bodyPr/>
          <a:lstStyle>
            <a:lvl1pPr>
              <a:defRPr/>
            </a:lvl1pPr>
          </a:lstStyle>
          <a:p>
            <a:fld id="{A730B9C4-A7DE-4F8E-8B0C-8F092BFD0A79}" type="slidenum">
              <a:rPr lang="en-US" smtClean="0"/>
              <a:t>‹#›</a:t>
            </a:fld>
            <a:endParaRPr lang="en-US"/>
          </a:p>
        </p:txBody>
      </p:sp>
    </p:spTree>
    <p:extLst>
      <p:ext uri="{BB962C8B-B14F-4D97-AF65-F5344CB8AC3E}">
        <p14:creationId xmlns:p14="http://schemas.microsoft.com/office/powerpoint/2010/main" val="2132649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B6D0ABD6-8F66-406C-BD8D-A5D762077ECB}" type="datetimeFigureOut">
              <a:rPr lang="en-US" smtClean="0"/>
              <a:t>3/7/2024</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A730B9C4-A7DE-4F8E-8B0C-8F092BFD0A79}" type="slidenum">
              <a:rPr lang="en-US" smtClean="0"/>
              <a:t>‹#›</a:t>
            </a:fld>
            <a:endParaRPr lang="en-US"/>
          </a:p>
        </p:txBody>
      </p:sp>
    </p:spTree>
    <p:extLst>
      <p:ext uri="{BB962C8B-B14F-4D97-AF65-F5344CB8AC3E}">
        <p14:creationId xmlns:p14="http://schemas.microsoft.com/office/powerpoint/2010/main" val="416095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B6D0ABD6-8F66-406C-BD8D-A5D762077ECB}" type="datetimeFigureOut">
              <a:rPr lang="en-US" smtClean="0"/>
              <a:t>3/7/2024</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A730B9C4-A7DE-4F8E-8B0C-8F092BFD0A79}" type="slidenum">
              <a:rPr lang="en-US" smtClean="0"/>
              <a:t>‹#›</a:t>
            </a:fld>
            <a:endParaRPr lang="en-US"/>
          </a:p>
        </p:txBody>
      </p:sp>
    </p:spTree>
    <p:extLst>
      <p:ext uri="{BB962C8B-B14F-4D97-AF65-F5344CB8AC3E}">
        <p14:creationId xmlns:p14="http://schemas.microsoft.com/office/powerpoint/2010/main" val="1685520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5"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fld id="{B6D0ABD6-8F66-406C-BD8D-A5D762077ECB}" type="datetimeFigureOut">
              <a:rPr lang="en-US" smtClean="0"/>
              <a:t>3/7/2024</a:t>
            </a:fld>
            <a:endParaRPr lang="en-US"/>
          </a:p>
        </p:txBody>
      </p:sp>
      <p:sp>
        <p:nvSpPr>
          <p:cNvPr id="5126"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5127"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A730B9C4-A7DE-4F8E-8B0C-8F092BFD0A79}" type="slidenum">
              <a:rPr lang="en-US" smtClean="0"/>
              <a:t>‹#›</a:t>
            </a:fld>
            <a:endParaRPr lang="en-US"/>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2"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9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BA16E9-5B41-4BED-B5D3-921F5E0A3165}"/>
              </a:ext>
            </a:extLst>
          </p:cNvPr>
          <p:cNvSpPr>
            <a:spLocks noGrp="1"/>
          </p:cNvSpPr>
          <p:nvPr>
            <p:ph type="sldNum" sz="quarter" idx="12"/>
          </p:nvPr>
        </p:nvSpPr>
        <p:spPr/>
        <p:txBody>
          <a:bodyPr/>
          <a:lstStyle/>
          <a:p>
            <a:pPr>
              <a:defRPr/>
            </a:pPr>
            <a:fld id="{7C1F3EFF-1FE8-4731-82AA-DCC6F22450C8}" type="slidenum">
              <a:rPr lang="en-US" altLang="en-US" smtClean="0"/>
              <a:pPr>
                <a:defRPr/>
              </a:pPr>
              <a:t>1</a:t>
            </a:fld>
            <a:endParaRPr lang="en-US" altLang="en-US"/>
          </a:p>
        </p:txBody>
      </p:sp>
      <p:sp>
        <p:nvSpPr>
          <p:cNvPr id="5" name="TextBox 4">
            <a:extLst>
              <a:ext uri="{FF2B5EF4-FFF2-40B4-BE49-F238E27FC236}">
                <a16:creationId xmlns:a16="http://schemas.microsoft.com/office/drawing/2014/main" id="{9F8D3770-3C6C-45F5-B169-58EB6DA58764}"/>
              </a:ext>
            </a:extLst>
          </p:cNvPr>
          <p:cNvSpPr txBox="1"/>
          <p:nvPr/>
        </p:nvSpPr>
        <p:spPr>
          <a:xfrm>
            <a:off x="837904" y="2967335"/>
            <a:ext cx="7468191" cy="923330"/>
          </a:xfrm>
          <a:prstGeom prst="rect">
            <a:avLst/>
          </a:prstGeom>
          <a:noFill/>
        </p:spPr>
        <p:txBody>
          <a:bodyPr wrap="square" rtlCol="0">
            <a:spAutoFit/>
          </a:bodyPr>
          <a:lstStyle/>
          <a:p>
            <a:r>
              <a:rPr lang="en-US" dirty="0">
                <a:latin typeface="+mn-lt"/>
              </a:rPr>
              <a:t>Before you begin: This is a big topic, and big topics beget big slide-sets. There are natural breaks at slides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166, 276, 427, 482, and 654</a:t>
            </a:r>
            <a:r>
              <a:rPr lang="en-US" dirty="0">
                <a:latin typeface="+mn-lt"/>
              </a:rPr>
              <a:t>; I placed a </a:t>
            </a:r>
            <a:r>
              <a:rPr lang="en-US" i="1" dirty="0">
                <a:latin typeface="+mn-lt"/>
              </a:rPr>
              <a:t>break time! </a:t>
            </a:r>
            <a:r>
              <a:rPr lang="en-US" dirty="0">
                <a:latin typeface="+mn-lt"/>
              </a:rPr>
              <a:t>slide at those points to mark </a:t>
            </a:r>
            <a:r>
              <a:rPr lang="en-US" dirty="0"/>
              <a:t>them.</a:t>
            </a:r>
            <a:endParaRPr lang="en-US" dirty="0">
              <a:latin typeface="+mn-lt"/>
            </a:endParaRPr>
          </a:p>
        </p:txBody>
      </p:sp>
      <p:sp>
        <p:nvSpPr>
          <p:cNvPr id="2" name="TextBox 1">
            <a:extLst>
              <a:ext uri="{FF2B5EF4-FFF2-40B4-BE49-F238E27FC236}">
                <a16:creationId xmlns:a16="http://schemas.microsoft.com/office/drawing/2014/main" id="{03C7E74B-3B24-5560-CC90-14F0C1696AE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777243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7" name="Rectangle 6"/>
          <p:cNvSpPr/>
          <p:nvPr/>
        </p:nvSpPr>
        <p:spPr>
          <a:xfrm>
            <a:off x="67056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5" name="TextBox 4"/>
          <p:cNvSpPr txBox="1"/>
          <p:nvPr/>
        </p:nvSpPr>
        <p:spPr>
          <a:xfrm>
            <a:off x="479449" y="1488281"/>
            <a:ext cx="8131151" cy="3139321"/>
          </a:xfrm>
          <a:prstGeom prst="rect">
            <a:avLst/>
          </a:prstGeom>
          <a:noFill/>
        </p:spPr>
        <p:txBody>
          <a:bodyPr wrap="square" rtlCol="0">
            <a:spAutoFit/>
          </a:bodyPr>
          <a:lstStyle/>
          <a:p>
            <a:r>
              <a:rPr lang="en-US" i="1" dirty="0">
                <a:solidFill>
                  <a:schemeClr val="bg1">
                    <a:lumMod val="75000"/>
                  </a:schemeClr>
                </a:solidFill>
              </a:rPr>
              <a:t>How common is DES?</a:t>
            </a:r>
          </a:p>
          <a:p>
            <a:r>
              <a:rPr lang="en-US" dirty="0">
                <a:solidFill>
                  <a:schemeClr val="bg1">
                    <a:lumMod val="75000"/>
                  </a:schemeClr>
                </a:solidFill>
              </a:rPr>
              <a:t>Very. It is estimated to affect  10%  of adults age 30-60, and  15%  of adults age 65 and older.</a:t>
            </a:r>
          </a:p>
          <a:p>
            <a:endParaRPr lang="en-US" dirty="0">
              <a:solidFill>
                <a:schemeClr val="bg1">
                  <a:lumMod val="75000"/>
                </a:schemeClr>
              </a:solidFill>
            </a:endParaRPr>
          </a:p>
          <a:p>
            <a:r>
              <a:rPr lang="en-US" i="1" dirty="0">
                <a:solidFill>
                  <a:schemeClr val="bg1">
                    <a:lumMod val="75000"/>
                  </a:schemeClr>
                </a:solidFill>
              </a:rPr>
              <a:t>Is it a significant health problem?</a:t>
            </a:r>
          </a:p>
          <a:p>
            <a:r>
              <a:rPr lang="en-US" dirty="0">
                <a:solidFill>
                  <a:schemeClr val="bg1">
                    <a:lumMod val="75000"/>
                  </a:schemeClr>
                </a:solidFill>
              </a:rPr>
              <a:t>It certainly can be. Studies indicate moderate-to-severe DES impacts quality-of-life to the same degree as moderate-to-severe angina.</a:t>
            </a:r>
          </a:p>
          <a:p>
            <a:endParaRPr lang="en-US" dirty="0">
              <a:solidFill>
                <a:schemeClr val="bg1">
                  <a:lumMod val="75000"/>
                </a:schemeClr>
              </a:solidFill>
            </a:endParaRPr>
          </a:p>
          <a:p>
            <a:r>
              <a:rPr lang="en-US" i="1" dirty="0">
                <a:solidFill>
                  <a:schemeClr val="bg1">
                    <a:lumMod val="75000"/>
                  </a:schemeClr>
                </a:solidFill>
              </a:rPr>
              <a:t>Is there a gender predilection?</a:t>
            </a:r>
          </a:p>
          <a:p>
            <a:r>
              <a:rPr lang="en-US" dirty="0">
                <a:solidFill>
                  <a:schemeClr val="bg1">
                    <a:lumMod val="75000"/>
                  </a:schemeClr>
                </a:solidFill>
              </a:rPr>
              <a:t>Yes, </a:t>
            </a:r>
            <a:r>
              <a:rPr lang="en-US" b="1" dirty="0">
                <a:solidFill>
                  <a:srgbClr val="0000FF"/>
                </a:solidFill>
              </a:rPr>
              <a:t>women are more likely to suffer DES</a:t>
            </a:r>
          </a:p>
          <a:p>
            <a:endParaRPr lang="en-US" dirty="0">
              <a:solidFill>
                <a:srgbClr val="0000FF"/>
              </a:solidFill>
            </a:endParaRPr>
          </a:p>
        </p:txBody>
      </p:sp>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728B4405-41A0-7D22-9A34-2D6B5F129F40}"/>
              </a:ext>
            </a:extLst>
          </p:cNvPr>
          <p:cNvSpPr txBox="1"/>
          <p:nvPr/>
        </p:nvSpPr>
        <p:spPr>
          <a:xfrm>
            <a:off x="472522" y="4572000"/>
            <a:ext cx="7909478" cy="553998"/>
          </a:xfrm>
          <a:prstGeom prst="rect">
            <a:avLst/>
          </a:prstGeom>
          <a:noFill/>
        </p:spPr>
        <p:txBody>
          <a:bodyPr wrap="square" rtlCol="0">
            <a:spAutoFit/>
          </a:bodyPr>
          <a:lstStyle/>
          <a:p>
            <a:r>
              <a:rPr lang="en-US" sz="1500" i="1" dirty="0">
                <a:solidFill>
                  <a:srgbClr val="0000FF"/>
                </a:solidFill>
              </a:rPr>
              <a:t>Why are women more likely to have DES?</a:t>
            </a:r>
          </a:p>
          <a:p>
            <a:r>
              <a:rPr lang="en-US" sz="1500" dirty="0">
                <a:solidFill>
                  <a:srgbClr val="0000FF"/>
                </a:solidFill>
              </a:rPr>
              <a:t>There are a number of factors, but one of the most fundamental is  hormonal</a:t>
            </a:r>
            <a:endParaRPr lang="en-US" sz="1500" dirty="0"/>
          </a:p>
        </p:txBody>
      </p:sp>
      <p:sp>
        <p:nvSpPr>
          <p:cNvPr id="11" name="Oval 10">
            <a:extLst>
              <a:ext uri="{FF2B5EF4-FFF2-40B4-BE49-F238E27FC236}">
                <a16:creationId xmlns:a16="http://schemas.microsoft.com/office/drawing/2014/main" id="{5A429B0D-775A-ACF1-14F5-97A4234E0D4A}"/>
              </a:ext>
            </a:extLst>
          </p:cNvPr>
          <p:cNvSpPr/>
          <p:nvPr/>
        </p:nvSpPr>
        <p:spPr>
          <a:xfrm>
            <a:off x="838200" y="3829877"/>
            <a:ext cx="4495800" cy="636105"/>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1D4AD7-2D5F-F5FB-E412-6E95476DCD72}"/>
              </a:ext>
            </a:extLst>
          </p:cNvPr>
          <p:cNvSpPr/>
          <p:nvPr/>
        </p:nvSpPr>
        <p:spPr>
          <a:xfrm>
            <a:off x="6149010" y="4849936"/>
            <a:ext cx="954156"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Tree>
    <p:extLst>
      <p:ext uri="{BB962C8B-B14F-4D97-AF65-F5344CB8AC3E}">
        <p14:creationId xmlns:p14="http://schemas.microsoft.com/office/powerpoint/2010/main" val="11235117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100</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rgbClr val="0000FF"/>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1815882"/>
          </a:xfrm>
          <a:prstGeom prst="rect">
            <a:avLst/>
          </a:prstGeom>
          <a:solidFill>
            <a:srgbClr val="CCFFCC"/>
          </a:solidFill>
        </p:spPr>
        <p:txBody>
          <a:bodyPr wrap="square" rtlCol="0">
            <a:spAutoFit/>
          </a:bodyPr>
          <a:lstStyle/>
          <a:p>
            <a:r>
              <a:rPr lang="en-US" sz="1400" i="1" dirty="0"/>
              <a:t>There are two eponymous accessory glands—what are they? </a:t>
            </a:r>
            <a:r>
              <a:rPr lang="en-US" sz="1400" i="1" dirty="0">
                <a:solidFill>
                  <a:srgbClr val="0000FF"/>
                </a:solidFill>
              </a:rPr>
              <a:t>What is the primary location for each?</a:t>
            </a:r>
          </a:p>
          <a:p>
            <a:r>
              <a:rPr lang="en-US" sz="1400" dirty="0"/>
              <a:t>--Glands of  Krauss, </a:t>
            </a:r>
            <a:r>
              <a:rPr lang="en-US" sz="1400" dirty="0">
                <a:solidFill>
                  <a:srgbClr val="0000FF"/>
                </a:solidFill>
              </a:rPr>
              <a:t>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endParaRPr lang="en-US" sz="1400" dirty="0">
              <a:solidFill>
                <a:schemeClr val="bg1">
                  <a:lumMod val="75000"/>
                </a:schemeClr>
              </a:solidFill>
            </a:endParaRPr>
          </a:p>
          <a:p>
            <a:endParaRPr lang="en-US" sz="1400" dirty="0">
              <a:solidFill>
                <a:srgbClr val="CCFFCC"/>
              </a:solidFill>
            </a:endParaRPr>
          </a:p>
          <a:p>
            <a:r>
              <a:rPr lang="en-US" sz="1400" i="1" dirty="0">
                <a:solidFill>
                  <a:srgbClr val="CCFFCC"/>
                </a:solidFill>
              </a:rPr>
              <a:t>Are these large, singular structures a la the main lac gland?</a:t>
            </a:r>
          </a:p>
          <a:p>
            <a:r>
              <a:rPr lang="en-US" sz="1400" dirty="0">
                <a:solidFill>
                  <a:srgbClr val="CCFFCC"/>
                </a:solidFill>
              </a:rPr>
              <a:t>No, they are two </a:t>
            </a:r>
            <a:r>
              <a:rPr lang="en-US" sz="1400" i="1" dirty="0">
                <a:solidFill>
                  <a:srgbClr val="CCFFCC"/>
                </a:solidFill>
              </a:rPr>
              <a:t>sets</a:t>
            </a:r>
            <a:r>
              <a:rPr lang="en-US" sz="1400" dirty="0">
                <a:solidFill>
                  <a:srgbClr val="CCFFCC"/>
                </a:solidFill>
              </a:rPr>
              <a:t> of (much smaller) glands distributed throughout the </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3D22AAA-04D1-CA25-40BD-78975087ED75}"/>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40151097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101</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rgbClr val="0000FF"/>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1815882"/>
          </a:xfrm>
          <a:prstGeom prst="rect">
            <a:avLst/>
          </a:prstGeom>
          <a:solidFill>
            <a:srgbClr val="CCFFCC"/>
          </a:solidFill>
        </p:spPr>
        <p:txBody>
          <a:bodyPr wrap="square" rtlCol="0">
            <a:spAutoFit/>
          </a:bodyPr>
          <a:lstStyle/>
          <a:p>
            <a:r>
              <a:rPr lang="en-US" sz="1400" i="1" dirty="0"/>
              <a:t>There are two eponymous accessory glands—what are they? </a:t>
            </a:r>
            <a:r>
              <a:rPr lang="en-US" sz="1400" i="1" dirty="0">
                <a:solidFill>
                  <a:srgbClr val="0000FF"/>
                </a:solidFill>
              </a:rPr>
              <a:t>What is the primary location for each?</a:t>
            </a:r>
          </a:p>
          <a:p>
            <a:r>
              <a:rPr lang="en-US" sz="1400" dirty="0"/>
              <a:t>--Glands of  Krauss, </a:t>
            </a:r>
            <a:r>
              <a:rPr lang="en-US" sz="1400" dirty="0">
                <a:solidFill>
                  <a:srgbClr val="0000FF"/>
                </a:solidFill>
              </a:rPr>
              <a:t>found  in the fornices</a:t>
            </a:r>
          </a:p>
          <a:p>
            <a:r>
              <a:rPr lang="en-US" sz="1400" dirty="0"/>
              <a:t>--Glands of  </a:t>
            </a:r>
            <a:r>
              <a:rPr lang="en-US" sz="1400" dirty="0" err="1"/>
              <a:t>Wolfring</a:t>
            </a:r>
            <a:r>
              <a:rPr lang="en-US" sz="1400" dirty="0"/>
              <a:t>, </a:t>
            </a:r>
            <a:r>
              <a:rPr lang="en-US" sz="1400" dirty="0">
                <a:solidFill>
                  <a:srgbClr val="0000FF"/>
                </a:solidFill>
              </a:rPr>
              <a:t>found near  the tarsal plates</a:t>
            </a:r>
            <a:endParaRPr lang="en-US" sz="1400" dirty="0">
              <a:solidFill>
                <a:srgbClr val="CCFFCC"/>
              </a:solidFill>
            </a:endParaRPr>
          </a:p>
          <a:p>
            <a:endParaRPr lang="en-US" sz="1400" dirty="0">
              <a:solidFill>
                <a:srgbClr val="CCFFCC"/>
              </a:solidFill>
            </a:endParaRPr>
          </a:p>
          <a:p>
            <a:r>
              <a:rPr lang="en-US" sz="1400" i="1" dirty="0">
                <a:solidFill>
                  <a:srgbClr val="CCFFCC"/>
                </a:solidFill>
              </a:rPr>
              <a:t>Are these large, singular structures a la the main lac gland?</a:t>
            </a:r>
          </a:p>
          <a:p>
            <a:r>
              <a:rPr lang="en-US" sz="1400" dirty="0">
                <a:solidFill>
                  <a:srgbClr val="CCFFCC"/>
                </a:solidFill>
              </a:rPr>
              <a:t>No, they are two </a:t>
            </a:r>
            <a:r>
              <a:rPr lang="en-US" sz="1400" i="1" dirty="0">
                <a:solidFill>
                  <a:srgbClr val="CCFFCC"/>
                </a:solidFill>
              </a:rPr>
              <a:t>sets</a:t>
            </a:r>
            <a:r>
              <a:rPr lang="en-US" sz="1400" dirty="0">
                <a:solidFill>
                  <a:srgbClr val="CCFFCC"/>
                </a:solidFill>
              </a:rPr>
              <a:t> of (much smaller) glands distributed throughout the </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61E8E86-0D39-BD73-02FA-2643ADC0EE91}"/>
              </a:ext>
            </a:extLst>
          </p:cNvPr>
          <p:cNvSpPr/>
          <p:nvPr/>
        </p:nvSpPr>
        <p:spPr>
          <a:xfrm>
            <a:off x="3862470" y="3860600"/>
            <a:ext cx="1395330" cy="234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3A33CAD-12CA-F641-BA62-612855599E15}"/>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5639399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102</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rgbClr val="0000FF"/>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1815882"/>
          </a:xfrm>
          <a:prstGeom prst="rect">
            <a:avLst/>
          </a:prstGeom>
          <a:solidFill>
            <a:srgbClr val="CCFFCC"/>
          </a:solidFill>
        </p:spPr>
        <p:txBody>
          <a:bodyPr wrap="square" rtlCol="0">
            <a:spAutoFit/>
          </a:bodyPr>
          <a:lstStyle/>
          <a:p>
            <a:r>
              <a:rPr lang="en-US" sz="1400" i="1" dirty="0"/>
              <a:t>There are two eponymous accessory glands—what are they? </a:t>
            </a:r>
            <a:r>
              <a:rPr lang="en-US" sz="1400" i="1" dirty="0">
                <a:solidFill>
                  <a:srgbClr val="0000FF"/>
                </a:solidFill>
              </a:rPr>
              <a:t>What is the primary location for each?</a:t>
            </a:r>
          </a:p>
          <a:p>
            <a:r>
              <a:rPr lang="en-US" sz="1400" dirty="0"/>
              <a:t>--Glands of  Krauss, </a:t>
            </a:r>
            <a:r>
              <a:rPr lang="en-US" sz="1400" dirty="0">
                <a:solidFill>
                  <a:srgbClr val="0000FF"/>
                </a:solidFill>
              </a:rPr>
              <a:t>found  in the fornices</a:t>
            </a:r>
          </a:p>
          <a:p>
            <a:r>
              <a:rPr lang="en-US" sz="1400" dirty="0"/>
              <a:t>--Glands of  </a:t>
            </a:r>
            <a:r>
              <a:rPr lang="en-US" sz="1400" dirty="0" err="1"/>
              <a:t>Wolfring</a:t>
            </a:r>
            <a:r>
              <a:rPr lang="en-US" sz="1400" dirty="0"/>
              <a:t>, </a:t>
            </a:r>
            <a:r>
              <a:rPr lang="en-US" sz="1400" dirty="0">
                <a:solidFill>
                  <a:srgbClr val="0000FF"/>
                </a:solidFill>
              </a:rPr>
              <a:t>found near  the tarsal plates</a:t>
            </a:r>
            <a:endParaRPr lang="en-US" sz="1400" dirty="0">
              <a:solidFill>
                <a:srgbClr val="CCFFCC"/>
              </a:solidFill>
            </a:endParaRPr>
          </a:p>
          <a:p>
            <a:endParaRPr lang="en-US" sz="1400" dirty="0">
              <a:solidFill>
                <a:srgbClr val="CCFFCC"/>
              </a:solidFill>
            </a:endParaRPr>
          </a:p>
          <a:p>
            <a:r>
              <a:rPr lang="en-US" sz="1400" i="1" dirty="0">
                <a:solidFill>
                  <a:srgbClr val="CCFFCC"/>
                </a:solidFill>
              </a:rPr>
              <a:t>Are these large, singular structures a la the main lac gland?</a:t>
            </a:r>
          </a:p>
          <a:p>
            <a:r>
              <a:rPr lang="en-US" sz="1400" dirty="0">
                <a:solidFill>
                  <a:srgbClr val="CCFFCC"/>
                </a:solidFill>
              </a:rPr>
              <a:t>No, they are two </a:t>
            </a:r>
            <a:r>
              <a:rPr lang="en-US" sz="1400" i="1" dirty="0">
                <a:solidFill>
                  <a:srgbClr val="CCFFCC"/>
                </a:solidFill>
              </a:rPr>
              <a:t>sets</a:t>
            </a:r>
            <a:r>
              <a:rPr lang="en-US" sz="1400" dirty="0">
                <a:solidFill>
                  <a:srgbClr val="CCFFCC"/>
                </a:solidFill>
              </a:rPr>
              <a:t> of (much smaller) glands distributed throughout the </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EA873564-C0DA-2088-01D5-299EF36A135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248487702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103</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rgbClr val="0000FF"/>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1815882"/>
          </a:xfrm>
          <a:prstGeom prst="rect">
            <a:avLst/>
          </a:prstGeom>
          <a:solidFill>
            <a:srgbClr val="CCFFCC"/>
          </a:solidFill>
        </p:spPr>
        <p:txBody>
          <a:bodyPr wrap="square" rtlCol="0">
            <a:spAutoFit/>
          </a:bodyPr>
          <a:lstStyle/>
          <a:p>
            <a:r>
              <a:rPr lang="en-US" sz="1400" i="1" dirty="0"/>
              <a:t>There are two eponymous accessory glands—what are they? </a:t>
            </a:r>
            <a:r>
              <a:rPr lang="en-US" sz="1400" i="1" dirty="0">
                <a:solidFill>
                  <a:srgbClr val="0000FF"/>
                </a:solidFill>
              </a:rPr>
              <a:t>What is the primary location for each?</a:t>
            </a:r>
          </a:p>
          <a:p>
            <a:r>
              <a:rPr lang="en-US" sz="1400" dirty="0"/>
              <a:t>--Glands of  Krauss, </a:t>
            </a:r>
            <a:r>
              <a:rPr lang="en-US" sz="1400" dirty="0">
                <a:solidFill>
                  <a:srgbClr val="0000FF"/>
                </a:solidFill>
              </a:rPr>
              <a:t>found  in the fornices</a:t>
            </a:r>
          </a:p>
          <a:p>
            <a:r>
              <a:rPr lang="en-US" sz="1400" dirty="0"/>
              <a:t>--Glands of  </a:t>
            </a:r>
            <a:r>
              <a:rPr lang="en-US" sz="1400" dirty="0" err="1"/>
              <a:t>Wolfring</a:t>
            </a:r>
            <a:r>
              <a:rPr lang="en-US" sz="1400" dirty="0"/>
              <a:t>, </a:t>
            </a:r>
            <a:r>
              <a:rPr lang="en-US" sz="1400" dirty="0">
                <a:solidFill>
                  <a:srgbClr val="0000FF"/>
                </a:solidFill>
              </a:rPr>
              <a:t>found near  the tarsal plates</a:t>
            </a:r>
          </a:p>
          <a:p>
            <a:endParaRPr lang="en-US" sz="1400" dirty="0">
              <a:solidFill>
                <a:srgbClr val="0000FF"/>
              </a:solidFill>
            </a:endParaRPr>
          </a:p>
          <a:p>
            <a:r>
              <a:rPr lang="en-US" sz="1400" i="1" dirty="0"/>
              <a:t>Are these large, singular structures a la the main lac gland?</a:t>
            </a:r>
          </a:p>
          <a:p>
            <a:r>
              <a:rPr lang="en-US" sz="1400" dirty="0">
                <a:solidFill>
                  <a:srgbClr val="CCFFCC"/>
                </a:solidFill>
              </a:rPr>
              <a:t>No, they are two </a:t>
            </a:r>
            <a:r>
              <a:rPr lang="en-US" sz="1400" i="1" dirty="0">
                <a:solidFill>
                  <a:srgbClr val="CCFFCC"/>
                </a:solidFill>
              </a:rPr>
              <a:t>sets</a:t>
            </a:r>
            <a:r>
              <a:rPr lang="en-US" sz="1400" dirty="0">
                <a:solidFill>
                  <a:srgbClr val="CCFFCC"/>
                </a:solidFill>
              </a:rPr>
              <a:t> of (much smaller) glands distributed throughout the orbit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CB79057-7F9E-F121-A494-DF14EBA789CF}"/>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8654926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104</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rgbClr val="0000FF"/>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1815882"/>
          </a:xfrm>
          <a:prstGeom prst="rect">
            <a:avLst/>
          </a:prstGeom>
          <a:solidFill>
            <a:srgbClr val="CCFFCC"/>
          </a:solidFill>
        </p:spPr>
        <p:txBody>
          <a:bodyPr wrap="square" rtlCol="0">
            <a:spAutoFit/>
          </a:bodyPr>
          <a:lstStyle/>
          <a:p>
            <a:r>
              <a:rPr lang="en-US" sz="1400" i="1" dirty="0"/>
              <a:t>There are two eponymous accessory glands—what are they? </a:t>
            </a:r>
            <a:r>
              <a:rPr lang="en-US" sz="1400" i="1" dirty="0">
                <a:solidFill>
                  <a:srgbClr val="0000FF"/>
                </a:solidFill>
              </a:rPr>
              <a:t>What is the primary location for each?</a:t>
            </a:r>
          </a:p>
          <a:p>
            <a:r>
              <a:rPr lang="en-US" sz="1400" dirty="0"/>
              <a:t>--Glands of  Krauss, </a:t>
            </a:r>
            <a:r>
              <a:rPr lang="en-US" sz="1400" dirty="0">
                <a:solidFill>
                  <a:srgbClr val="0000FF"/>
                </a:solidFill>
              </a:rPr>
              <a:t>found  in the fornices</a:t>
            </a:r>
          </a:p>
          <a:p>
            <a:r>
              <a:rPr lang="en-US" sz="1400" dirty="0"/>
              <a:t>--Glands of  </a:t>
            </a:r>
            <a:r>
              <a:rPr lang="en-US" sz="1400" dirty="0" err="1"/>
              <a:t>Wolfring</a:t>
            </a:r>
            <a:r>
              <a:rPr lang="en-US" sz="1400" dirty="0"/>
              <a:t>, </a:t>
            </a:r>
            <a:r>
              <a:rPr lang="en-US" sz="1400" dirty="0">
                <a:solidFill>
                  <a:srgbClr val="0000FF"/>
                </a:solidFill>
              </a:rPr>
              <a:t>found near  the tarsal plates</a:t>
            </a:r>
          </a:p>
          <a:p>
            <a:endParaRPr lang="en-US" sz="1400" dirty="0">
              <a:solidFill>
                <a:srgbClr val="0000FF"/>
              </a:solidFill>
            </a:endParaRPr>
          </a:p>
          <a:p>
            <a:r>
              <a:rPr lang="en-US" sz="1400" i="1" dirty="0"/>
              <a:t>Are these large, singular structures a la the main lac gland?</a:t>
            </a:r>
          </a:p>
          <a:p>
            <a:r>
              <a:rPr lang="en-US" sz="1400" dirty="0"/>
              <a:t>No, they are two </a:t>
            </a:r>
            <a:r>
              <a:rPr lang="en-US" sz="1400" i="1" dirty="0"/>
              <a:t>sets</a:t>
            </a:r>
            <a:r>
              <a:rPr lang="en-US" sz="1400" dirty="0"/>
              <a:t> of (much smaller) glands distributed throughout the orbit</a:t>
            </a:r>
            <a:endParaRPr lang="en-US" sz="1400" dirty="0">
              <a:solidFill>
                <a:srgbClr val="CCFFCC"/>
              </a:solidFill>
            </a:endParaRP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C5D6C7B-2361-BB77-2F48-7837CDA8D799}"/>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390507572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105</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1815882"/>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t>In addition to secreting its aqueous component, the lacrimal glands contribute important ‘microconstituents’ of the tear film. What are these?</a:t>
            </a:r>
          </a:p>
          <a:p>
            <a:r>
              <a:rPr lang="en-US" sz="1600" dirty="0"/>
              <a:t>--</a:t>
            </a:r>
            <a:r>
              <a:rPr lang="en-US" sz="1600" b="1" i="1" dirty="0"/>
              <a:t>?</a:t>
            </a:r>
          </a:p>
          <a:p>
            <a:r>
              <a:rPr lang="en-US" sz="1600" dirty="0"/>
              <a:t>--</a:t>
            </a:r>
            <a:r>
              <a:rPr lang="en-US" sz="1600" b="1" i="1" dirty="0"/>
              <a:t>?</a:t>
            </a:r>
          </a:p>
          <a:p>
            <a:r>
              <a:rPr lang="en-US" sz="1600" dirty="0"/>
              <a:t>--</a:t>
            </a:r>
            <a:r>
              <a:rPr lang="en-US" sz="1600" b="1" i="1" dirty="0"/>
              <a:t>?</a:t>
            </a:r>
          </a:p>
        </p:txBody>
      </p:sp>
      <p:sp>
        <p:nvSpPr>
          <p:cNvPr id="8" name="TextBox 7">
            <a:extLst>
              <a:ext uri="{FF2B5EF4-FFF2-40B4-BE49-F238E27FC236}">
                <a16:creationId xmlns:a16="http://schemas.microsoft.com/office/drawing/2014/main" id="{844DB8EA-FD11-BB5F-9B7E-E6ED818E84A5}"/>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95245017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106</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1815882"/>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t>In addition to secreting its aqueous component, the lacrimal glands contribute important ‘microconstituents’ of the tear film. What are these?</a:t>
            </a:r>
          </a:p>
          <a:p>
            <a:r>
              <a:rPr lang="en-US" sz="1600" dirty="0"/>
              <a:t>--Electrolytes</a:t>
            </a:r>
          </a:p>
          <a:p>
            <a:r>
              <a:rPr lang="en-US" sz="1600" dirty="0"/>
              <a:t>--Solutes</a:t>
            </a:r>
          </a:p>
          <a:p>
            <a:r>
              <a:rPr lang="en-US" sz="1600" dirty="0"/>
              <a:t>--Proteins</a:t>
            </a:r>
          </a:p>
        </p:txBody>
      </p:sp>
      <p:sp>
        <p:nvSpPr>
          <p:cNvPr id="8" name="TextBox 7">
            <a:extLst>
              <a:ext uri="{FF2B5EF4-FFF2-40B4-BE49-F238E27FC236}">
                <a16:creationId xmlns:a16="http://schemas.microsoft.com/office/drawing/2014/main" id="{B33F19B8-50C7-16EB-9526-EEC9F431FFDB}"/>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17191158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107</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1815882"/>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2031325"/>
          </a:xfrm>
          <a:prstGeom prst="rect">
            <a:avLst/>
          </a:prstGeom>
          <a:solidFill>
            <a:schemeClr val="accent6">
              <a:lumMod val="40000"/>
              <a:lumOff val="60000"/>
            </a:schemeClr>
          </a:solidFill>
        </p:spPr>
        <p:txBody>
          <a:bodyPr wrap="square" rtlCol="0">
            <a:spAutoFit/>
          </a:bodyPr>
          <a:lstStyle/>
          <a:p>
            <a:r>
              <a:rPr lang="en-US" sz="1400" i="1" dirty="0"/>
              <a:t>What is the primary role of electrolytes in the tear film?</a:t>
            </a:r>
            <a:endParaRPr lang="en-US" sz="1400" i="1" dirty="0">
              <a:solidFill>
                <a:schemeClr val="accent6">
                  <a:lumMod val="40000"/>
                  <a:lumOff val="60000"/>
                </a:schemeClr>
              </a:solidFill>
            </a:endParaRPr>
          </a:p>
          <a:p>
            <a:r>
              <a:rPr lang="en-US" sz="1400" dirty="0">
                <a:solidFill>
                  <a:schemeClr val="accent6">
                    <a:lumMod val="40000"/>
                    <a:lumOff val="60000"/>
                  </a:schemeClr>
                </a:solidFill>
              </a:rPr>
              <a:t>To regulate tear-film  osmolarity</a:t>
            </a: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Why is tear-film osmolarity important?</a:t>
            </a:r>
          </a:p>
          <a:p>
            <a:r>
              <a:rPr lang="en-US" sz="1400" dirty="0">
                <a:solidFill>
                  <a:schemeClr val="accent6">
                    <a:lumMod val="40000"/>
                    <a:lumOff val="60000"/>
                  </a:schemeClr>
                </a:solidFill>
              </a:rPr>
              <a:t>Because of its associated  osmotic-pressure  gradient.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a:t>
            </a:r>
            <a:r>
              <a:rPr lang="en-US" sz="1400" i="1" dirty="0">
                <a:solidFill>
                  <a:schemeClr val="accent6">
                    <a:lumMod val="40000"/>
                    <a:lumOff val="60000"/>
                  </a:schemeClr>
                </a:solidFill>
              </a:rPr>
              <a:t>semi-permeable</a:t>
            </a:r>
            <a:r>
              <a:rPr lang="en-US" sz="1400" dirty="0">
                <a:solidFill>
                  <a:schemeClr val="accent6">
                    <a:lumMod val="40000"/>
                    <a:lumOff val="60000"/>
                  </a:schemeClr>
                </a:solidFill>
              </a:rPr>
              <a:t>.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resulting osmotic gradient. (This is a </a:t>
            </a:r>
            <a:r>
              <a:rPr lang="en-US" sz="1400" b="1" dirty="0">
                <a:solidFill>
                  <a:schemeClr val="accent6">
                    <a:lumMod val="40000"/>
                    <a:lumOff val="60000"/>
                  </a:schemeClr>
                </a:solidFill>
              </a:rPr>
              <a:t>really</a:t>
            </a:r>
            <a:r>
              <a:rPr lang="en-US" sz="1400" dirty="0">
                <a:solidFill>
                  <a:schemeClr val="accent6">
                    <a:lumMod val="40000"/>
                    <a:lumOff val="60000"/>
                  </a:schemeClr>
                </a:solidFill>
              </a:rPr>
              <a:t> important concept, peeps!)</a:t>
            </a:r>
          </a:p>
        </p:txBody>
      </p:sp>
      <p:sp>
        <p:nvSpPr>
          <p:cNvPr id="19" name="TextBox 18">
            <a:extLst>
              <a:ext uri="{FF2B5EF4-FFF2-40B4-BE49-F238E27FC236}">
                <a16:creationId xmlns:a16="http://schemas.microsoft.com/office/drawing/2014/main" id="{D23FE25A-2EDD-A358-693C-14AE3DE21736}"/>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160555477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108</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1815882"/>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2031325"/>
          </a:xfrm>
          <a:prstGeom prst="rect">
            <a:avLst/>
          </a:prstGeom>
          <a:solidFill>
            <a:schemeClr val="accent6">
              <a:lumMod val="40000"/>
              <a:lumOff val="60000"/>
            </a:schemeClr>
          </a:solidFill>
        </p:spPr>
        <p:txBody>
          <a:bodyPr wrap="square" rtlCol="0">
            <a:spAutoFit/>
          </a:bodyPr>
          <a:lstStyle/>
          <a:p>
            <a:r>
              <a:rPr lang="en-US" sz="1400" i="1" dirty="0"/>
              <a:t>What is the primary role of electrolytes in the tear film?</a:t>
            </a:r>
          </a:p>
          <a:p>
            <a:r>
              <a:rPr lang="en-US" sz="1400" dirty="0"/>
              <a:t>To regulate tear-film  osmolarity</a:t>
            </a:r>
            <a:endParaRPr lang="en-US" sz="1400" dirty="0">
              <a:solidFill>
                <a:schemeClr val="accent6">
                  <a:lumMod val="40000"/>
                  <a:lumOff val="60000"/>
                </a:schemeClr>
              </a:solidFill>
            </a:endParaRP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Why is tear-film osmolarity important?</a:t>
            </a:r>
          </a:p>
          <a:p>
            <a:r>
              <a:rPr lang="en-US" sz="1400" dirty="0">
                <a:solidFill>
                  <a:schemeClr val="accent6">
                    <a:lumMod val="40000"/>
                    <a:lumOff val="60000"/>
                  </a:schemeClr>
                </a:solidFill>
              </a:rPr>
              <a:t>Because of its associated  osmotic-pressure  gradient.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a:t>
            </a:r>
            <a:r>
              <a:rPr lang="en-US" sz="1400" i="1" dirty="0">
                <a:solidFill>
                  <a:schemeClr val="accent6">
                    <a:lumMod val="40000"/>
                    <a:lumOff val="60000"/>
                  </a:schemeClr>
                </a:solidFill>
              </a:rPr>
              <a:t>semi-permeable</a:t>
            </a:r>
            <a:r>
              <a:rPr lang="en-US" sz="1400" dirty="0">
                <a:solidFill>
                  <a:schemeClr val="accent6">
                    <a:lumMod val="40000"/>
                    <a:lumOff val="60000"/>
                  </a:schemeClr>
                </a:solidFill>
              </a:rPr>
              <a:t>.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resulting osmotic gradient. (This is a </a:t>
            </a:r>
            <a:r>
              <a:rPr lang="en-US" sz="1400" b="1" dirty="0">
                <a:solidFill>
                  <a:schemeClr val="accent6">
                    <a:lumMod val="40000"/>
                    <a:lumOff val="60000"/>
                  </a:schemeClr>
                </a:solidFill>
              </a:rPr>
              <a:t>really</a:t>
            </a:r>
            <a:r>
              <a:rPr lang="en-US" sz="1400" dirty="0">
                <a:solidFill>
                  <a:schemeClr val="accent6">
                    <a:lumMod val="40000"/>
                    <a:lumOff val="60000"/>
                  </a:schemeClr>
                </a:solidFill>
              </a:rPr>
              <a:t> important concept, peeps!)</a:t>
            </a:r>
          </a:p>
        </p:txBody>
      </p:sp>
      <p:sp>
        <p:nvSpPr>
          <p:cNvPr id="16" name="Rectangle 15">
            <a:extLst>
              <a:ext uri="{FF2B5EF4-FFF2-40B4-BE49-F238E27FC236}">
                <a16:creationId xmlns:a16="http://schemas.microsoft.com/office/drawing/2014/main" id="{82B472DE-95BD-C9FA-9219-EA3DA7182875}"/>
              </a:ext>
            </a:extLst>
          </p:cNvPr>
          <p:cNvSpPr/>
          <p:nvPr/>
        </p:nvSpPr>
        <p:spPr>
          <a:xfrm>
            <a:off x="2183296" y="3339547"/>
            <a:ext cx="838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23FE25A-2EDD-A358-693C-14AE3DE21736}"/>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335301352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109</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1815882"/>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2031325"/>
          </a:xfrm>
          <a:prstGeom prst="rect">
            <a:avLst/>
          </a:prstGeom>
          <a:solidFill>
            <a:schemeClr val="accent6">
              <a:lumMod val="40000"/>
              <a:lumOff val="60000"/>
            </a:schemeClr>
          </a:solidFill>
        </p:spPr>
        <p:txBody>
          <a:bodyPr wrap="square" rtlCol="0">
            <a:spAutoFit/>
          </a:bodyPr>
          <a:lstStyle/>
          <a:p>
            <a:r>
              <a:rPr lang="en-US" sz="1400" i="1" dirty="0"/>
              <a:t>What is the primary role of electrolytes in the tear film?</a:t>
            </a:r>
          </a:p>
          <a:p>
            <a:r>
              <a:rPr lang="en-US" sz="1400" dirty="0"/>
              <a:t>To regulate tear-film  osmolarity</a:t>
            </a:r>
            <a:endParaRPr lang="en-US" sz="1400" dirty="0">
              <a:solidFill>
                <a:schemeClr val="accent6">
                  <a:lumMod val="40000"/>
                  <a:lumOff val="60000"/>
                </a:schemeClr>
              </a:solidFill>
            </a:endParaRP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Why is tear-film osmolarity important?</a:t>
            </a:r>
          </a:p>
          <a:p>
            <a:r>
              <a:rPr lang="en-US" sz="1400" dirty="0">
                <a:solidFill>
                  <a:schemeClr val="accent6">
                    <a:lumMod val="40000"/>
                    <a:lumOff val="60000"/>
                  </a:schemeClr>
                </a:solidFill>
              </a:rPr>
              <a:t>Because of its associated  osmotic-pressure  gradient.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a:t>
            </a:r>
            <a:r>
              <a:rPr lang="en-US" sz="1400" i="1" dirty="0">
                <a:solidFill>
                  <a:schemeClr val="accent6">
                    <a:lumMod val="40000"/>
                    <a:lumOff val="60000"/>
                  </a:schemeClr>
                </a:solidFill>
              </a:rPr>
              <a:t>semi-permeable</a:t>
            </a:r>
            <a:r>
              <a:rPr lang="en-US" sz="1400" dirty="0">
                <a:solidFill>
                  <a:schemeClr val="accent6">
                    <a:lumMod val="40000"/>
                    <a:lumOff val="60000"/>
                  </a:schemeClr>
                </a:solidFill>
              </a:rPr>
              <a:t>.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resulting osmotic gradient. (This is a </a:t>
            </a:r>
            <a:r>
              <a:rPr lang="en-US" sz="1400" b="1" dirty="0">
                <a:solidFill>
                  <a:schemeClr val="accent6">
                    <a:lumMod val="40000"/>
                    <a:lumOff val="60000"/>
                  </a:schemeClr>
                </a:solidFill>
              </a:rPr>
              <a:t>really</a:t>
            </a:r>
            <a:r>
              <a:rPr lang="en-US" sz="1400" dirty="0">
                <a:solidFill>
                  <a:schemeClr val="accent6">
                    <a:lumMod val="40000"/>
                    <a:lumOff val="60000"/>
                  </a:schemeClr>
                </a:solidFill>
              </a:rPr>
              <a:t> important concept, peeps!)</a:t>
            </a:r>
          </a:p>
        </p:txBody>
      </p:sp>
      <p:sp>
        <p:nvSpPr>
          <p:cNvPr id="19" name="TextBox 18">
            <a:extLst>
              <a:ext uri="{FF2B5EF4-FFF2-40B4-BE49-F238E27FC236}">
                <a16:creationId xmlns:a16="http://schemas.microsoft.com/office/drawing/2014/main" id="{D23FE25A-2EDD-A358-693C-14AE3DE21736}"/>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963440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7" name="Rectangle 6"/>
          <p:cNvSpPr/>
          <p:nvPr/>
        </p:nvSpPr>
        <p:spPr>
          <a:xfrm>
            <a:off x="67056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5" name="TextBox 4"/>
          <p:cNvSpPr txBox="1"/>
          <p:nvPr/>
        </p:nvSpPr>
        <p:spPr>
          <a:xfrm>
            <a:off x="479449" y="1488281"/>
            <a:ext cx="8131151" cy="3139321"/>
          </a:xfrm>
          <a:prstGeom prst="rect">
            <a:avLst/>
          </a:prstGeom>
          <a:noFill/>
        </p:spPr>
        <p:txBody>
          <a:bodyPr wrap="square" rtlCol="0">
            <a:spAutoFit/>
          </a:bodyPr>
          <a:lstStyle/>
          <a:p>
            <a:r>
              <a:rPr lang="en-US" i="1" dirty="0">
                <a:solidFill>
                  <a:schemeClr val="bg1">
                    <a:lumMod val="75000"/>
                  </a:schemeClr>
                </a:solidFill>
              </a:rPr>
              <a:t>How common is DES?</a:t>
            </a:r>
          </a:p>
          <a:p>
            <a:r>
              <a:rPr lang="en-US" dirty="0">
                <a:solidFill>
                  <a:schemeClr val="bg1">
                    <a:lumMod val="75000"/>
                  </a:schemeClr>
                </a:solidFill>
              </a:rPr>
              <a:t>Very. It is estimated to affect  10%  of adults age 30-60, and  15%  of adults age 65 and older.</a:t>
            </a:r>
          </a:p>
          <a:p>
            <a:endParaRPr lang="en-US" dirty="0">
              <a:solidFill>
                <a:schemeClr val="bg1">
                  <a:lumMod val="75000"/>
                </a:schemeClr>
              </a:solidFill>
            </a:endParaRPr>
          </a:p>
          <a:p>
            <a:r>
              <a:rPr lang="en-US" i="1" dirty="0">
                <a:solidFill>
                  <a:schemeClr val="bg1">
                    <a:lumMod val="75000"/>
                  </a:schemeClr>
                </a:solidFill>
              </a:rPr>
              <a:t>Is it a significant health problem?</a:t>
            </a:r>
          </a:p>
          <a:p>
            <a:r>
              <a:rPr lang="en-US" dirty="0">
                <a:solidFill>
                  <a:schemeClr val="bg1">
                    <a:lumMod val="75000"/>
                  </a:schemeClr>
                </a:solidFill>
              </a:rPr>
              <a:t>It certainly can be. Studies indicate moderate-to-severe DES impacts quality-of-life to the same degree as moderate-to-severe angina.</a:t>
            </a:r>
          </a:p>
          <a:p>
            <a:endParaRPr lang="en-US" dirty="0">
              <a:solidFill>
                <a:schemeClr val="bg1">
                  <a:lumMod val="75000"/>
                </a:schemeClr>
              </a:solidFill>
            </a:endParaRPr>
          </a:p>
          <a:p>
            <a:r>
              <a:rPr lang="en-US" i="1" dirty="0">
                <a:solidFill>
                  <a:schemeClr val="bg1">
                    <a:lumMod val="75000"/>
                  </a:schemeClr>
                </a:solidFill>
              </a:rPr>
              <a:t>Is there a gender predilection?</a:t>
            </a:r>
          </a:p>
          <a:p>
            <a:r>
              <a:rPr lang="en-US" dirty="0">
                <a:solidFill>
                  <a:schemeClr val="bg1">
                    <a:lumMod val="75000"/>
                  </a:schemeClr>
                </a:solidFill>
              </a:rPr>
              <a:t>Yes, </a:t>
            </a:r>
            <a:r>
              <a:rPr lang="en-US" b="1" dirty="0">
                <a:solidFill>
                  <a:srgbClr val="0000FF"/>
                </a:solidFill>
              </a:rPr>
              <a:t>women are more likely to suffer DES</a:t>
            </a:r>
          </a:p>
          <a:p>
            <a:endParaRPr lang="en-US" dirty="0">
              <a:solidFill>
                <a:srgbClr val="0000FF"/>
              </a:solidFill>
            </a:endParaRPr>
          </a:p>
        </p:txBody>
      </p:sp>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728B4405-41A0-7D22-9A34-2D6B5F129F40}"/>
              </a:ext>
            </a:extLst>
          </p:cNvPr>
          <p:cNvSpPr txBox="1"/>
          <p:nvPr/>
        </p:nvSpPr>
        <p:spPr>
          <a:xfrm>
            <a:off x="472522" y="4572000"/>
            <a:ext cx="7909478" cy="553998"/>
          </a:xfrm>
          <a:prstGeom prst="rect">
            <a:avLst/>
          </a:prstGeom>
          <a:noFill/>
        </p:spPr>
        <p:txBody>
          <a:bodyPr wrap="square" rtlCol="0">
            <a:spAutoFit/>
          </a:bodyPr>
          <a:lstStyle/>
          <a:p>
            <a:r>
              <a:rPr lang="en-US" sz="1500" i="1" dirty="0">
                <a:solidFill>
                  <a:srgbClr val="0000FF"/>
                </a:solidFill>
              </a:rPr>
              <a:t>Why are women more likely to have DES?</a:t>
            </a:r>
          </a:p>
          <a:p>
            <a:r>
              <a:rPr lang="en-US" sz="1500" dirty="0">
                <a:solidFill>
                  <a:srgbClr val="0000FF"/>
                </a:solidFill>
              </a:rPr>
              <a:t>There are a number of factors, but one of the most fundamental is  hormonal</a:t>
            </a:r>
            <a:endParaRPr lang="en-US" sz="1500" dirty="0"/>
          </a:p>
        </p:txBody>
      </p:sp>
      <p:sp>
        <p:nvSpPr>
          <p:cNvPr id="11" name="Oval 10">
            <a:extLst>
              <a:ext uri="{FF2B5EF4-FFF2-40B4-BE49-F238E27FC236}">
                <a16:creationId xmlns:a16="http://schemas.microsoft.com/office/drawing/2014/main" id="{5A429B0D-775A-ACF1-14F5-97A4234E0D4A}"/>
              </a:ext>
            </a:extLst>
          </p:cNvPr>
          <p:cNvSpPr/>
          <p:nvPr/>
        </p:nvSpPr>
        <p:spPr>
          <a:xfrm>
            <a:off x="838200" y="3829877"/>
            <a:ext cx="4495800" cy="636105"/>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78222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110</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1815882"/>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solidFill>
                  <a:schemeClr val="bg1">
                    <a:lumMod val="75000"/>
                  </a:schemeClr>
                </a:solidFill>
              </a:rPr>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2031325"/>
          </a:xfrm>
          <a:prstGeom prst="rect">
            <a:avLst/>
          </a:prstGeom>
          <a:solidFill>
            <a:schemeClr val="accent6">
              <a:lumMod val="40000"/>
              <a:lumOff val="60000"/>
            </a:schemeClr>
          </a:solidFill>
        </p:spPr>
        <p:txBody>
          <a:bodyPr wrap="square" rtlCol="0">
            <a:spAutoFit/>
          </a:bodyPr>
          <a:lstStyle/>
          <a:p>
            <a:r>
              <a:rPr lang="en-US" sz="1400" i="1" dirty="0">
                <a:solidFill>
                  <a:schemeClr val="bg1">
                    <a:lumMod val="65000"/>
                  </a:schemeClr>
                </a:solidFill>
              </a:rPr>
              <a:t>What is the primary role of electrolytes in the tear film?</a:t>
            </a:r>
          </a:p>
          <a:p>
            <a:r>
              <a:rPr lang="en-US" sz="1400" dirty="0">
                <a:solidFill>
                  <a:schemeClr val="bg1">
                    <a:lumMod val="65000"/>
                  </a:schemeClr>
                </a:solidFill>
              </a:rPr>
              <a:t>To regulate tear-film  </a:t>
            </a:r>
            <a:r>
              <a:rPr lang="en-US" sz="1400" b="1" dirty="0"/>
              <a:t>osmolarity</a:t>
            </a:r>
            <a:endParaRPr lang="en-US" sz="1400" b="1" dirty="0">
              <a:solidFill>
                <a:schemeClr val="accent6">
                  <a:lumMod val="40000"/>
                  <a:lumOff val="60000"/>
                </a:schemeClr>
              </a:solidFill>
            </a:endParaRP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Why is tear-film osmolarity important?</a:t>
            </a:r>
          </a:p>
          <a:p>
            <a:r>
              <a:rPr lang="en-US" sz="1400" dirty="0">
                <a:solidFill>
                  <a:schemeClr val="accent6">
                    <a:lumMod val="40000"/>
                    <a:lumOff val="60000"/>
                  </a:schemeClr>
                </a:solidFill>
              </a:rPr>
              <a:t>Because of its associated  osmotic-pressure  gradient.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a:t>
            </a:r>
            <a:r>
              <a:rPr lang="en-US" sz="1400" i="1" dirty="0">
                <a:solidFill>
                  <a:schemeClr val="accent6">
                    <a:lumMod val="40000"/>
                    <a:lumOff val="60000"/>
                  </a:schemeClr>
                </a:solidFill>
              </a:rPr>
              <a:t>semi-permeable</a:t>
            </a:r>
            <a:r>
              <a:rPr lang="en-US" sz="1400" dirty="0">
                <a:solidFill>
                  <a:schemeClr val="accent6">
                    <a:lumMod val="40000"/>
                    <a:lumOff val="60000"/>
                  </a:schemeClr>
                </a:solidFill>
              </a:rPr>
              <a:t>.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resulting osmotic gradient. (This is a </a:t>
            </a:r>
            <a:r>
              <a:rPr lang="en-US" sz="1400" b="1" dirty="0">
                <a:solidFill>
                  <a:schemeClr val="accent6">
                    <a:lumMod val="40000"/>
                    <a:lumOff val="60000"/>
                  </a:schemeClr>
                </a:solidFill>
              </a:rPr>
              <a:t>really</a:t>
            </a:r>
            <a:r>
              <a:rPr lang="en-US" sz="1400" dirty="0">
                <a:solidFill>
                  <a:schemeClr val="accent6">
                    <a:lumMod val="40000"/>
                    <a:lumOff val="60000"/>
                  </a:schemeClr>
                </a:solidFill>
              </a:rPr>
              <a:t> important concept, peeps!)</a:t>
            </a:r>
          </a:p>
        </p:txBody>
      </p:sp>
      <p:sp>
        <p:nvSpPr>
          <p:cNvPr id="19" name="TextBox 18">
            <a:extLst>
              <a:ext uri="{FF2B5EF4-FFF2-40B4-BE49-F238E27FC236}">
                <a16:creationId xmlns:a16="http://schemas.microsoft.com/office/drawing/2014/main" id="{D23FE25A-2EDD-A358-693C-14AE3DE21736}"/>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6" name="Oval 5">
            <a:extLst>
              <a:ext uri="{FF2B5EF4-FFF2-40B4-BE49-F238E27FC236}">
                <a16:creationId xmlns:a16="http://schemas.microsoft.com/office/drawing/2014/main" id="{ACCF7399-C9AA-80AA-A977-389404B39194}"/>
              </a:ext>
            </a:extLst>
          </p:cNvPr>
          <p:cNvSpPr/>
          <p:nvPr/>
        </p:nvSpPr>
        <p:spPr>
          <a:xfrm>
            <a:off x="2087217" y="3281227"/>
            <a:ext cx="1159565" cy="32856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43E6D48-C669-DEAA-9711-DBB6E33591A1}"/>
              </a:ext>
            </a:extLst>
          </p:cNvPr>
          <p:cNvSpPr txBox="1"/>
          <p:nvPr/>
        </p:nvSpPr>
        <p:spPr>
          <a:xfrm>
            <a:off x="924457" y="3668682"/>
            <a:ext cx="7060008" cy="2031325"/>
          </a:xfrm>
          <a:prstGeom prst="rect">
            <a:avLst/>
          </a:prstGeom>
          <a:solidFill>
            <a:srgbClr val="CCFFCC"/>
          </a:solidFill>
        </p:spPr>
        <p:txBody>
          <a:bodyPr wrap="square" rtlCol="0">
            <a:spAutoFit/>
          </a:bodyPr>
          <a:lstStyle/>
          <a:p>
            <a:r>
              <a:rPr lang="en-US" sz="1400" i="1" dirty="0"/>
              <a:t>In a sentence or two, what is </a:t>
            </a:r>
            <a:r>
              <a:rPr lang="en-US" sz="1400" dirty="0"/>
              <a:t>osmolarity</a:t>
            </a:r>
            <a:r>
              <a:rPr lang="en-US" sz="1400" i="1" dirty="0"/>
              <a:t>?</a:t>
            </a:r>
            <a:endParaRPr lang="en-US" sz="1400" i="1" dirty="0">
              <a:solidFill>
                <a:srgbClr val="CCFFCC"/>
              </a:solidFill>
            </a:endParaRPr>
          </a:p>
          <a:p>
            <a:r>
              <a:rPr lang="en-US" sz="1400" dirty="0">
                <a:solidFill>
                  <a:srgbClr val="CCFFCC"/>
                </a:solidFill>
              </a:rPr>
              <a:t>The concentration of solutes in a fluid—literally, the number of solute-particles in a given amount of solvent (fluid). With regard to the tear film, it is expressed in milliosmoles per liter (</a:t>
            </a:r>
            <a:r>
              <a:rPr lang="en-US" sz="1400" dirty="0" err="1">
                <a:solidFill>
                  <a:srgbClr val="CCFFCC"/>
                </a:solidFill>
              </a:rPr>
              <a:t>mOsm</a:t>
            </a:r>
            <a:r>
              <a:rPr lang="en-US" sz="1400" dirty="0">
                <a:solidFill>
                  <a:srgbClr val="CCFFCC"/>
                </a:solidFill>
              </a:rPr>
              <a:t>/L).</a:t>
            </a:r>
          </a:p>
          <a:p>
            <a:endParaRPr lang="en-US" sz="1400" dirty="0">
              <a:solidFill>
                <a:srgbClr val="CCFFCC"/>
              </a:solidFill>
            </a:endParaRPr>
          </a:p>
          <a:p>
            <a:r>
              <a:rPr lang="en-US" sz="1400" i="1" dirty="0">
                <a:solidFill>
                  <a:srgbClr val="CCFFCC"/>
                </a:solidFill>
              </a:rPr>
              <a:t>In DES, do you expect tear osmolarity to be higher, or lower than normal?</a:t>
            </a:r>
          </a:p>
          <a:p>
            <a:r>
              <a:rPr lang="en-US" sz="1400" dirty="0">
                <a:solidFill>
                  <a:srgbClr val="CCFFCC"/>
                </a:solidFill>
              </a:rPr>
              <a:t>Higher. Think of it this way: If the tear film is inadequate—if there’s not enough fluid there—it means the solute-particles are dissolved in a smaller amount of fluid, which in turn means the </a:t>
            </a:r>
            <a:r>
              <a:rPr lang="en-US" sz="1400" i="1" dirty="0">
                <a:solidFill>
                  <a:srgbClr val="CCFFCC"/>
                </a:solidFill>
              </a:rPr>
              <a:t>concentration</a:t>
            </a:r>
            <a:r>
              <a:rPr lang="en-US" sz="1400" dirty="0">
                <a:solidFill>
                  <a:srgbClr val="CCFFCC"/>
                </a:solidFill>
              </a:rPr>
              <a:t> of the particles will be higher.</a:t>
            </a:r>
          </a:p>
        </p:txBody>
      </p:sp>
    </p:spTree>
    <p:extLst>
      <p:ext uri="{BB962C8B-B14F-4D97-AF65-F5344CB8AC3E}">
        <p14:creationId xmlns:p14="http://schemas.microsoft.com/office/powerpoint/2010/main" val="366227129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111</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1815882"/>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solidFill>
                  <a:schemeClr val="bg1">
                    <a:lumMod val="75000"/>
                  </a:schemeClr>
                </a:solidFill>
              </a:rPr>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2031325"/>
          </a:xfrm>
          <a:prstGeom prst="rect">
            <a:avLst/>
          </a:prstGeom>
          <a:solidFill>
            <a:schemeClr val="accent6">
              <a:lumMod val="40000"/>
              <a:lumOff val="60000"/>
            </a:schemeClr>
          </a:solidFill>
        </p:spPr>
        <p:txBody>
          <a:bodyPr wrap="square" rtlCol="0">
            <a:spAutoFit/>
          </a:bodyPr>
          <a:lstStyle/>
          <a:p>
            <a:r>
              <a:rPr lang="en-US" sz="1400" i="1" dirty="0">
                <a:solidFill>
                  <a:schemeClr val="bg1">
                    <a:lumMod val="65000"/>
                  </a:schemeClr>
                </a:solidFill>
              </a:rPr>
              <a:t>What is the primary role of electrolytes in the tear film?</a:t>
            </a:r>
          </a:p>
          <a:p>
            <a:r>
              <a:rPr lang="en-US" sz="1400" dirty="0">
                <a:solidFill>
                  <a:schemeClr val="bg1">
                    <a:lumMod val="65000"/>
                  </a:schemeClr>
                </a:solidFill>
              </a:rPr>
              <a:t>To regulate tear-film  </a:t>
            </a:r>
            <a:r>
              <a:rPr lang="en-US" sz="1400" b="1" dirty="0"/>
              <a:t>osmolarity</a:t>
            </a:r>
            <a:endParaRPr lang="en-US" sz="1400" b="1" dirty="0">
              <a:solidFill>
                <a:schemeClr val="accent6">
                  <a:lumMod val="40000"/>
                  <a:lumOff val="60000"/>
                </a:schemeClr>
              </a:solidFill>
            </a:endParaRP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Why is tear-film osmolarity important?</a:t>
            </a:r>
          </a:p>
          <a:p>
            <a:r>
              <a:rPr lang="en-US" sz="1400" dirty="0">
                <a:solidFill>
                  <a:schemeClr val="accent6">
                    <a:lumMod val="40000"/>
                    <a:lumOff val="60000"/>
                  </a:schemeClr>
                </a:solidFill>
              </a:rPr>
              <a:t>Because of its associated  osmotic-pressure  gradient.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a:t>
            </a:r>
            <a:r>
              <a:rPr lang="en-US" sz="1400" i="1" dirty="0">
                <a:solidFill>
                  <a:schemeClr val="accent6">
                    <a:lumMod val="40000"/>
                    <a:lumOff val="60000"/>
                  </a:schemeClr>
                </a:solidFill>
              </a:rPr>
              <a:t>semi-permeable</a:t>
            </a:r>
            <a:r>
              <a:rPr lang="en-US" sz="1400" dirty="0">
                <a:solidFill>
                  <a:schemeClr val="accent6">
                    <a:lumMod val="40000"/>
                    <a:lumOff val="60000"/>
                  </a:schemeClr>
                </a:solidFill>
              </a:rPr>
              <a:t>.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resulting osmotic gradient. (This is a </a:t>
            </a:r>
            <a:r>
              <a:rPr lang="en-US" sz="1400" b="1" dirty="0">
                <a:solidFill>
                  <a:schemeClr val="accent6">
                    <a:lumMod val="40000"/>
                    <a:lumOff val="60000"/>
                  </a:schemeClr>
                </a:solidFill>
              </a:rPr>
              <a:t>really</a:t>
            </a:r>
            <a:r>
              <a:rPr lang="en-US" sz="1400" dirty="0">
                <a:solidFill>
                  <a:schemeClr val="accent6">
                    <a:lumMod val="40000"/>
                    <a:lumOff val="60000"/>
                  </a:schemeClr>
                </a:solidFill>
              </a:rPr>
              <a:t> important concept, peeps!)</a:t>
            </a:r>
          </a:p>
        </p:txBody>
      </p:sp>
      <p:sp>
        <p:nvSpPr>
          <p:cNvPr id="19" name="TextBox 18">
            <a:extLst>
              <a:ext uri="{FF2B5EF4-FFF2-40B4-BE49-F238E27FC236}">
                <a16:creationId xmlns:a16="http://schemas.microsoft.com/office/drawing/2014/main" id="{D23FE25A-2EDD-A358-693C-14AE3DE21736}"/>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6" name="Oval 5">
            <a:extLst>
              <a:ext uri="{FF2B5EF4-FFF2-40B4-BE49-F238E27FC236}">
                <a16:creationId xmlns:a16="http://schemas.microsoft.com/office/drawing/2014/main" id="{ACCF7399-C9AA-80AA-A977-389404B39194}"/>
              </a:ext>
            </a:extLst>
          </p:cNvPr>
          <p:cNvSpPr/>
          <p:nvPr/>
        </p:nvSpPr>
        <p:spPr>
          <a:xfrm>
            <a:off x="2087217" y="3281227"/>
            <a:ext cx="1159565" cy="32856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43E6D48-C669-DEAA-9711-DBB6E33591A1}"/>
              </a:ext>
            </a:extLst>
          </p:cNvPr>
          <p:cNvSpPr txBox="1"/>
          <p:nvPr/>
        </p:nvSpPr>
        <p:spPr>
          <a:xfrm>
            <a:off x="924457" y="3668682"/>
            <a:ext cx="7060008" cy="2031325"/>
          </a:xfrm>
          <a:prstGeom prst="rect">
            <a:avLst/>
          </a:prstGeom>
          <a:solidFill>
            <a:srgbClr val="CCFFCC"/>
          </a:solidFill>
        </p:spPr>
        <p:txBody>
          <a:bodyPr wrap="square" rtlCol="0">
            <a:spAutoFit/>
          </a:bodyPr>
          <a:lstStyle/>
          <a:p>
            <a:r>
              <a:rPr lang="en-US" sz="1400" i="1" dirty="0"/>
              <a:t>In a sentence or two, what is </a:t>
            </a:r>
            <a:r>
              <a:rPr lang="en-US" sz="1400" dirty="0"/>
              <a:t>osmolarity</a:t>
            </a:r>
            <a:r>
              <a:rPr lang="en-US" sz="1400" i="1" dirty="0"/>
              <a:t>?</a:t>
            </a:r>
          </a:p>
          <a:p>
            <a:r>
              <a:rPr lang="en-US" sz="1400" dirty="0"/>
              <a:t>The concentration of solutes in a fluid—literally, the number of solute-particles in a given amount of solvent (fluid). </a:t>
            </a:r>
            <a:r>
              <a:rPr lang="en-US" sz="1400" dirty="0">
                <a:solidFill>
                  <a:srgbClr val="CCFFCC"/>
                </a:solidFill>
              </a:rPr>
              <a:t>With regard to the tear film, it is expressed in milliosmoles per liter (</a:t>
            </a:r>
            <a:r>
              <a:rPr lang="en-US" sz="1400" dirty="0" err="1">
                <a:solidFill>
                  <a:srgbClr val="CCFFCC"/>
                </a:solidFill>
              </a:rPr>
              <a:t>mOsm</a:t>
            </a:r>
            <a:r>
              <a:rPr lang="en-US" sz="1400" dirty="0">
                <a:solidFill>
                  <a:srgbClr val="CCFFCC"/>
                </a:solidFill>
              </a:rPr>
              <a:t>/L).</a:t>
            </a:r>
          </a:p>
          <a:p>
            <a:endParaRPr lang="en-US" sz="1400" dirty="0">
              <a:solidFill>
                <a:srgbClr val="CCFFCC"/>
              </a:solidFill>
            </a:endParaRPr>
          </a:p>
          <a:p>
            <a:r>
              <a:rPr lang="en-US" sz="1400" i="1" dirty="0">
                <a:solidFill>
                  <a:srgbClr val="CCFFCC"/>
                </a:solidFill>
              </a:rPr>
              <a:t>In DES, do you expect tear osmolarity to be higher, or lower than normal?</a:t>
            </a:r>
          </a:p>
          <a:p>
            <a:r>
              <a:rPr lang="en-US" sz="1400" dirty="0">
                <a:solidFill>
                  <a:srgbClr val="CCFFCC"/>
                </a:solidFill>
              </a:rPr>
              <a:t>Higher. Think of it this way: If the tear film is inadequate—if there’s not enough fluid there—it means the solute-particles are dissolved in a smaller amount of fluid, which in turn means the </a:t>
            </a:r>
            <a:r>
              <a:rPr lang="en-US" sz="1400" i="1" dirty="0">
                <a:solidFill>
                  <a:srgbClr val="CCFFCC"/>
                </a:solidFill>
              </a:rPr>
              <a:t>concentration</a:t>
            </a:r>
            <a:r>
              <a:rPr lang="en-US" sz="1400" dirty="0">
                <a:solidFill>
                  <a:srgbClr val="CCFFCC"/>
                </a:solidFill>
              </a:rPr>
              <a:t> of the particles will be higher.</a:t>
            </a:r>
          </a:p>
        </p:txBody>
      </p:sp>
    </p:spTree>
    <p:extLst>
      <p:ext uri="{BB962C8B-B14F-4D97-AF65-F5344CB8AC3E}">
        <p14:creationId xmlns:p14="http://schemas.microsoft.com/office/powerpoint/2010/main" val="31144235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112</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1815882"/>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solidFill>
                  <a:schemeClr val="bg1">
                    <a:lumMod val="75000"/>
                  </a:schemeClr>
                </a:solidFill>
              </a:rPr>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2031325"/>
          </a:xfrm>
          <a:prstGeom prst="rect">
            <a:avLst/>
          </a:prstGeom>
          <a:solidFill>
            <a:schemeClr val="accent6">
              <a:lumMod val="40000"/>
              <a:lumOff val="60000"/>
            </a:schemeClr>
          </a:solidFill>
        </p:spPr>
        <p:txBody>
          <a:bodyPr wrap="square" rtlCol="0">
            <a:spAutoFit/>
          </a:bodyPr>
          <a:lstStyle/>
          <a:p>
            <a:r>
              <a:rPr lang="en-US" sz="1400" i="1" dirty="0">
                <a:solidFill>
                  <a:schemeClr val="bg1">
                    <a:lumMod val="65000"/>
                  </a:schemeClr>
                </a:solidFill>
              </a:rPr>
              <a:t>What is the primary role of electrolytes in the tear film?</a:t>
            </a:r>
          </a:p>
          <a:p>
            <a:r>
              <a:rPr lang="en-US" sz="1400" dirty="0">
                <a:solidFill>
                  <a:schemeClr val="bg1">
                    <a:lumMod val="65000"/>
                  </a:schemeClr>
                </a:solidFill>
              </a:rPr>
              <a:t>To regulate tear-film  </a:t>
            </a:r>
            <a:r>
              <a:rPr lang="en-US" sz="1400" b="1" dirty="0"/>
              <a:t>osmolarity</a:t>
            </a:r>
            <a:endParaRPr lang="en-US" sz="1400" b="1" dirty="0">
              <a:solidFill>
                <a:schemeClr val="accent6">
                  <a:lumMod val="40000"/>
                  <a:lumOff val="60000"/>
                </a:schemeClr>
              </a:solidFill>
            </a:endParaRP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Why is tear-film osmolarity important?</a:t>
            </a:r>
          </a:p>
          <a:p>
            <a:r>
              <a:rPr lang="en-US" sz="1400" dirty="0">
                <a:solidFill>
                  <a:schemeClr val="accent6">
                    <a:lumMod val="40000"/>
                    <a:lumOff val="60000"/>
                  </a:schemeClr>
                </a:solidFill>
              </a:rPr>
              <a:t>Because of its associated  osmotic-pressure  gradient.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a:t>
            </a:r>
            <a:r>
              <a:rPr lang="en-US" sz="1400" i="1" dirty="0">
                <a:solidFill>
                  <a:schemeClr val="accent6">
                    <a:lumMod val="40000"/>
                    <a:lumOff val="60000"/>
                  </a:schemeClr>
                </a:solidFill>
              </a:rPr>
              <a:t>semi-permeable</a:t>
            </a:r>
            <a:r>
              <a:rPr lang="en-US" sz="1400" dirty="0">
                <a:solidFill>
                  <a:schemeClr val="accent6">
                    <a:lumMod val="40000"/>
                    <a:lumOff val="60000"/>
                  </a:schemeClr>
                </a:solidFill>
              </a:rPr>
              <a:t>.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resulting osmotic gradient. (This is a </a:t>
            </a:r>
            <a:r>
              <a:rPr lang="en-US" sz="1400" b="1" dirty="0">
                <a:solidFill>
                  <a:schemeClr val="accent6">
                    <a:lumMod val="40000"/>
                    <a:lumOff val="60000"/>
                  </a:schemeClr>
                </a:solidFill>
              </a:rPr>
              <a:t>really</a:t>
            </a:r>
            <a:r>
              <a:rPr lang="en-US" sz="1400" dirty="0">
                <a:solidFill>
                  <a:schemeClr val="accent6">
                    <a:lumMod val="40000"/>
                    <a:lumOff val="60000"/>
                  </a:schemeClr>
                </a:solidFill>
              </a:rPr>
              <a:t> important concept, peeps!)</a:t>
            </a:r>
          </a:p>
        </p:txBody>
      </p:sp>
      <p:sp>
        <p:nvSpPr>
          <p:cNvPr id="19" name="TextBox 18">
            <a:extLst>
              <a:ext uri="{FF2B5EF4-FFF2-40B4-BE49-F238E27FC236}">
                <a16:creationId xmlns:a16="http://schemas.microsoft.com/office/drawing/2014/main" id="{D23FE25A-2EDD-A358-693C-14AE3DE21736}"/>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6" name="Oval 5">
            <a:extLst>
              <a:ext uri="{FF2B5EF4-FFF2-40B4-BE49-F238E27FC236}">
                <a16:creationId xmlns:a16="http://schemas.microsoft.com/office/drawing/2014/main" id="{ACCF7399-C9AA-80AA-A977-389404B39194}"/>
              </a:ext>
            </a:extLst>
          </p:cNvPr>
          <p:cNvSpPr/>
          <p:nvPr/>
        </p:nvSpPr>
        <p:spPr>
          <a:xfrm>
            <a:off x="2087217" y="3281227"/>
            <a:ext cx="1159565" cy="32856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43E6D48-C669-DEAA-9711-DBB6E33591A1}"/>
              </a:ext>
            </a:extLst>
          </p:cNvPr>
          <p:cNvSpPr txBox="1"/>
          <p:nvPr/>
        </p:nvSpPr>
        <p:spPr>
          <a:xfrm>
            <a:off x="924457" y="3668682"/>
            <a:ext cx="7060008" cy="2031325"/>
          </a:xfrm>
          <a:prstGeom prst="rect">
            <a:avLst/>
          </a:prstGeom>
          <a:solidFill>
            <a:srgbClr val="CCFFCC"/>
          </a:solidFill>
        </p:spPr>
        <p:txBody>
          <a:bodyPr wrap="square" rtlCol="0">
            <a:spAutoFit/>
          </a:bodyPr>
          <a:lstStyle/>
          <a:p>
            <a:r>
              <a:rPr lang="en-US" sz="1400" i="1" dirty="0"/>
              <a:t>In a sentence or two, what is </a:t>
            </a:r>
            <a:r>
              <a:rPr lang="en-US" sz="1400" dirty="0"/>
              <a:t>osmolarity</a:t>
            </a:r>
            <a:r>
              <a:rPr lang="en-US" sz="1400" i="1" dirty="0"/>
              <a:t>?</a:t>
            </a:r>
          </a:p>
          <a:p>
            <a:r>
              <a:rPr lang="en-US" sz="1400" dirty="0"/>
              <a:t>The concentration of solutes in a fluid—literally, the number of solute-particles in a given amount of solvent (fluid). </a:t>
            </a:r>
            <a:r>
              <a:rPr lang="en-US" sz="1400" dirty="0">
                <a:solidFill>
                  <a:srgbClr val="0000FF"/>
                </a:solidFill>
              </a:rPr>
              <a:t>With regard to the tear film, it is expressed in milliosmoles per liter (</a:t>
            </a:r>
            <a:r>
              <a:rPr lang="en-US" sz="1400" dirty="0" err="1">
                <a:solidFill>
                  <a:srgbClr val="0000FF"/>
                </a:solidFill>
              </a:rPr>
              <a:t>mOsm</a:t>
            </a:r>
            <a:r>
              <a:rPr lang="en-US" sz="1400" dirty="0">
                <a:solidFill>
                  <a:srgbClr val="0000FF"/>
                </a:solidFill>
              </a:rPr>
              <a:t>/L).</a:t>
            </a:r>
          </a:p>
          <a:p>
            <a:endParaRPr lang="en-US" sz="1400" dirty="0">
              <a:solidFill>
                <a:srgbClr val="CCFFCC"/>
              </a:solidFill>
            </a:endParaRPr>
          </a:p>
          <a:p>
            <a:r>
              <a:rPr lang="en-US" sz="1400" i="1" dirty="0">
                <a:solidFill>
                  <a:srgbClr val="CCFFCC"/>
                </a:solidFill>
              </a:rPr>
              <a:t>In DES, do you expect tear osmolarity to be higher, or lower than normal?</a:t>
            </a:r>
          </a:p>
          <a:p>
            <a:r>
              <a:rPr lang="en-US" sz="1400" dirty="0">
                <a:solidFill>
                  <a:srgbClr val="CCFFCC"/>
                </a:solidFill>
              </a:rPr>
              <a:t>Higher. Think of it this way: If the tear film is inadequate—if there’s not enough fluid there—it means the solute-particles are dissolved in a smaller amount of fluid, which in turn means the </a:t>
            </a:r>
            <a:r>
              <a:rPr lang="en-US" sz="1400" i="1" dirty="0">
                <a:solidFill>
                  <a:srgbClr val="CCFFCC"/>
                </a:solidFill>
              </a:rPr>
              <a:t>concentration</a:t>
            </a:r>
            <a:r>
              <a:rPr lang="en-US" sz="1400" dirty="0">
                <a:solidFill>
                  <a:srgbClr val="CCFFCC"/>
                </a:solidFill>
              </a:rPr>
              <a:t> of the particles will be higher.</a:t>
            </a:r>
          </a:p>
        </p:txBody>
      </p:sp>
      <p:sp>
        <p:nvSpPr>
          <p:cNvPr id="13" name="Rectangle 12">
            <a:extLst>
              <a:ext uri="{FF2B5EF4-FFF2-40B4-BE49-F238E27FC236}">
                <a16:creationId xmlns:a16="http://schemas.microsoft.com/office/drawing/2014/main" id="{A4C7EC65-458B-7D5B-AE53-C1CB7749A44E}"/>
              </a:ext>
            </a:extLst>
          </p:cNvPr>
          <p:cNvSpPr/>
          <p:nvPr/>
        </p:nvSpPr>
        <p:spPr>
          <a:xfrm>
            <a:off x="974065" y="4366869"/>
            <a:ext cx="2514600" cy="220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units</a:t>
            </a:r>
          </a:p>
        </p:txBody>
      </p:sp>
    </p:spTree>
    <p:extLst>
      <p:ext uri="{BB962C8B-B14F-4D97-AF65-F5344CB8AC3E}">
        <p14:creationId xmlns:p14="http://schemas.microsoft.com/office/powerpoint/2010/main" val="289523242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113</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1815882"/>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solidFill>
                  <a:schemeClr val="bg1">
                    <a:lumMod val="75000"/>
                  </a:schemeClr>
                </a:solidFill>
              </a:rPr>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2031325"/>
          </a:xfrm>
          <a:prstGeom prst="rect">
            <a:avLst/>
          </a:prstGeom>
          <a:solidFill>
            <a:schemeClr val="accent6">
              <a:lumMod val="40000"/>
              <a:lumOff val="60000"/>
            </a:schemeClr>
          </a:solidFill>
        </p:spPr>
        <p:txBody>
          <a:bodyPr wrap="square" rtlCol="0">
            <a:spAutoFit/>
          </a:bodyPr>
          <a:lstStyle/>
          <a:p>
            <a:r>
              <a:rPr lang="en-US" sz="1400" i="1" dirty="0">
                <a:solidFill>
                  <a:schemeClr val="bg1">
                    <a:lumMod val="65000"/>
                  </a:schemeClr>
                </a:solidFill>
              </a:rPr>
              <a:t>What is the primary role of electrolytes in the tear film?</a:t>
            </a:r>
          </a:p>
          <a:p>
            <a:r>
              <a:rPr lang="en-US" sz="1400" dirty="0">
                <a:solidFill>
                  <a:schemeClr val="bg1">
                    <a:lumMod val="65000"/>
                  </a:schemeClr>
                </a:solidFill>
              </a:rPr>
              <a:t>To regulate tear-film  </a:t>
            </a:r>
            <a:r>
              <a:rPr lang="en-US" sz="1400" b="1" dirty="0"/>
              <a:t>osmolarity</a:t>
            </a:r>
            <a:endParaRPr lang="en-US" sz="1400" b="1" dirty="0">
              <a:solidFill>
                <a:schemeClr val="accent6">
                  <a:lumMod val="40000"/>
                  <a:lumOff val="60000"/>
                </a:schemeClr>
              </a:solidFill>
            </a:endParaRP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Why is tear-film osmolarity important?</a:t>
            </a:r>
          </a:p>
          <a:p>
            <a:r>
              <a:rPr lang="en-US" sz="1400" dirty="0">
                <a:solidFill>
                  <a:schemeClr val="accent6">
                    <a:lumMod val="40000"/>
                    <a:lumOff val="60000"/>
                  </a:schemeClr>
                </a:solidFill>
              </a:rPr>
              <a:t>Because of its associated  osmotic-pressure  gradient.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a:t>
            </a:r>
            <a:r>
              <a:rPr lang="en-US" sz="1400" i="1" dirty="0">
                <a:solidFill>
                  <a:schemeClr val="accent6">
                    <a:lumMod val="40000"/>
                    <a:lumOff val="60000"/>
                  </a:schemeClr>
                </a:solidFill>
              </a:rPr>
              <a:t>semi-permeable</a:t>
            </a:r>
            <a:r>
              <a:rPr lang="en-US" sz="1400" dirty="0">
                <a:solidFill>
                  <a:schemeClr val="accent6">
                    <a:lumMod val="40000"/>
                    <a:lumOff val="60000"/>
                  </a:schemeClr>
                </a:solidFill>
              </a:rPr>
              <a:t>.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resulting osmotic gradient. (This is a </a:t>
            </a:r>
            <a:r>
              <a:rPr lang="en-US" sz="1400" b="1" dirty="0">
                <a:solidFill>
                  <a:schemeClr val="accent6">
                    <a:lumMod val="40000"/>
                    <a:lumOff val="60000"/>
                  </a:schemeClr>
                </a:solidFill>
              </a:rPr>
              <a:t>really</a:t>
            </a:r>
            <a:r>
              <a:rPr lang="en-US" sz="1400" dirty="0">
                <a:solidFill>
                  <a:schemeClr val="accent6">
                    <a:lumMod val="40000"/>
                    <a:lumOff val="60000"/>
                  </a:schemeClr>
                </a:solidFill>
              </a:rPr>
              <a:t> important concept, peeps!)</a:t>
            </a:r>
          </a:p>
        </p:txBody>
      </p:sp>
      <p:sp>
        <p:nvSpPr>
          <p:cNvPr id="19" name="TextBox 18">
            <a:extLst>
              <a:ext uri="{FF2B5EF4-FFF2-40B4-BE49-F238E27FC236}">
                <a16:creationId xmlns:a16="http://schemas.microsoft.com/office/drawing/2014/main" id="{D23FE25A-2EDD-A358-693C-14AE3DE21736}"/>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6" name="Oval 5">
            <a:extLst>
              <a:ext uri="{FF2B5EF4-FFF2-40B4-BE49-F238E27FC236}">
                <a16:creationId xmlns:a16="http://schemas.microsoft.com/office/drawing/2014/main" id="{ACCF7399-C9AA-80AA-A977-389404B39194}"/>
              </a:ext>
            </a:extLst>
          </p:cNvPr>
          <p:cNvSpPr/>
          <p:nvPr/>
        </p:nvSpPr>
        <p:spPr>
          <a:xfrm>
            <a:off x="2087217" y="3281227"/>
            <a:ext cx="1159565" cy="32856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43E6D48-C669-DEAA-9711-DBB6E33591A1}"/>
              </a:ext>
            </a:extLst>
          </p:cNvPr>
          <p:cNvSpPr txBox="1"/>
          <p:nvPr/>
        </p:nvSpPr>
        <p:spPr>
          <a:xfrm>
            <a:off x="924457" y="3668682"/>
            <a:ext cx="7060008" cy="2031325"/>
          </a:xfrm>
          <a:prstGeom prst="rect">
            <a:avLst/>
          </a:prstGeom>
          <a:solidFill>
            <a:srgbClr val="CCFFCC"/>
          </a:solidFill>
        </p:spPr>
        <p:txBody>
          <a:bodyPr wrap="square" rtlCol="0">
            <a:spAutoFit/>
          </a:bodyPr>
          <a:lstStyle/>
          <a:p>
            <a:r>
              <a:rPr lang="en-US" sz="1400" i="1" dirty="0"/>
              <a:t>In a sentence or two, what is </a:t>
            </a:r>
            <a:r>
              <a:rPr lang="en-US" sz="1400" dirty="0"/>
              <a:t>osmolarity</a:t>
            </a:r>
            <a:r>
              <a:rPr lang="en-US" sz="1400" i="1" dirty="0"/>
              <a:t>?</a:t>
            </a:r>
          </a:p>
          <a:p>
            <a:r>
              <a:rPr lang="en-US" sz="1400" dirty="0"/>
              <a:t>The concentration of solutes in a fluid—literally, the number of solute-particles in a given amount of solvent (fluid). </a:t>
            </a:r>
            <a:r>
              <a:rPr lang="en-US" sz="1400" dirty="0">
                <a:solidFill>
                  <a:srgbClr val="0000FF"/>
                </a:solidFill>
              </a:rPr>
              <a:t>With regard to the tear film, it is expressed in milliosmoles per liter (</a:t>
            </a:r>
            <a:r>
              <a:rPr lang="en-US" sz="1400" dirty="0" err="1">
                <a:solidFill>
                  <a:srgbClr val="0000FF"/>
                </a:solidFill>
              </a:rPr>
              <a:t>mOsm</a:t>
            </a:r>
            <a:r>
              <a:rPr lang="en-US" sz="1400" dirty="0">
                <a:solidFill>
                  <a:srgbClr val="0000FF"/>
                </a:solidFill>
              </a:rPr>
              <a:t>/L).</a:t>
            </a:r>
            <a:endParaRPr lang="en-US" sz="1400" dirty="0">
              <a:solidFill>
                <a:srgbClr val="CCFFCC"/>
              </a:solidFill>
            </a:endParaRPr>
          </a:p>
          <a:p>
            <a:endParaRPr lang="en-US" sz="1400" dirty="0">
              <a:solidFill>
                <a:srgbClr val="CCFFCC"/>
              </a:solidFill>
            </a:endParaRPr>
          </a:p>
          <a:p>
            <a:r>
              <a:rPr lang="en-US" sz="1400" i="1" dirty="0">
                <a:solidFill>
                  <a:srgbClr val="CCFFCC"/>
                </a:solidFill>
              </a:rPr>
              <a:t>In DES, do you expect tear osmolarity to be higher, or lower than normal?</a:t>
            </a:r>
          </a:p>
          <a:p>
            <a:r>
              <a:rPr lang="en-US" sz="1400" dirty="0">
                <a:solidFill>
                  <a:srgbClr val="CCFFCC"/>
                </a:solidFill>
              </a:rPr>
              <a:t>Higher. Think of it this way: If the tear film is inadequate—if there’s not enough fluid there—it means the solute-particles are dissolved in a smaller amount of fluid, which in turn means the </a:t>
            </a:r>
            <a:r>
              <a:rPr lang="en-US" sz="1400" i="1" dirty="0">
                <a:solidFill>
                  <a:srgbClr val="CCFFCC"/>
                </a:solidFill>
              </a:rPr>
              <a:t>concentration</a:t>
            </a:r>
            <a:r>
              <a:rPr lang="en-US" sz="1400" dirty="0">
                <a:solidFill>
                  <a:srgbClr val="CCFFCC"/>
                </a:solidFill>
              </a:rPr>
              <a:t> of the particles will be higher.</a:t>
            </a:r>
          </a:p>
        </p:txBody>
      </p:sp>
    </p:spTree>
    <p:extLst>
      <p:ext uri="{BB962C8B-B14F-4D97-AF65-F5344CB8AC3E}">
        <p14:creationId xmlns:p14="http://schemas.microsoft.com/office/powerpoint/2010/main" val="184969271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114</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1815882"/>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solidFill>
                  <a:schemeClr val="bg1">
                    <a:lumMod val="75000"/>
                  </a:schemeClr>
                </a:solidFill>
              </a:rPr>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2031325"/>
          </a:xfrm>
          <a:prstGeom prst="rect">
            <a:avLst/>
          </a:prstGeom>
          <a:solidFill>
            <a:schemeClr val="accent6">
              <a:lumMod val="40000"/>
              <a:lumOff val="60000"/>
            </a:schemeClr>
          </a:solidFill>
        </p:spPr>
        <p:txBody>
          <a:bodyPr wrap="square" rtlCol="0">
            <a:spAutoFit/>
          </a:bodyPr>
          <a:lstStyle/>
          <a:p>
            <a:r>
              <a:rPr lang="en-US" sz="1400" i="1" dirty="0">
                <a:solidFill>
                  <a:schemeClr val="bg1">
                    <a:lumMod val="65000"/>
                  </a:schemeClr>
                </a:solidFill>
              </a:rPr>
              <a:t>What is the primary role of electrolytes in the tear film?</a:t>
            </a:r>
          </a:p>
          <a:p>
            <a:r>
              <a:rPr lang="en-US" sz="1400" dirty="0">
                <a:solidFill>
                  <a:schemeClr val="bg1">
                    <a:lumMod val="65000"/>
                  </a:schemeClr>
                </a:solidFill>
              </a:rPr>
              <a:t>To regulate tear-film  </a:t>
            </a:r>
            <a:r>
              <a:rPr lang="en-US" sz="1400" b="1" dirty="0"/>
              <a:t>osmolarity</a:t>
            </a:r>
            <a:endParaRPr lang="en-US" sz="1400" b="1" dirty="0">
              <a:solidFill>
                <a:schemeClr val="accent6">
                  <a:lumMod val="40000"/>
                  <a:lumOff val="60000"/>
                </a:schemeClr>
              </a:solidFill>
            </a:endParaRP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Why is tear-film osmolarity important?</a:t>
            </a:r>
          </a:p>
          <a:p>
            <a:r>
              <a:rPr lang="en-US" sz="1400" dirty="0">
                <a:solidFill>
                  <a:schemeClr val="accent6">
                    <a:lumMod val="40000"/>
                    <a:lumOff val="60000"/>
                  </a:schemeClr>
                </a:solidFill>
              </a:rPr>
              <a:t>Because of its associated  osmotic-pressure  gradient.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a:t>
            </a:r>
            <a:r>
              <a:rPr lang="en-US" sz="1400" i="1" dirty="0">
                <a:solidFill>
                  <a:schemeClr val="accent6">
                    <a:lumMod val="40000"/>
                    <a:lumOff val="60000"/>
                  </a:schemeClr>
                </a:solidFill>
              </a:rPr>
              <a:t>semi-permeable</a:t>
            </a:r>
            <a:r>
              <a:rPr lang="en-US" sz="1400" dirty="0">
                <a:solidFill>
                  <a:schemeClr val="accent6">
                    <a:lumMod val="40000"/>
                    <a:lumOff val="60000"/>
                  </a:schemeClr>
                </a:solidFill>
              </a:rPr>
              <a:t>.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resulting osmotic gradient. (This is a </a:t>
            </a:r>
            <a:r>
              <a:rPr lang="en-US" sz="1400" b="1" dirty="0">
                <a:solidFill>
                  <a:schemeClr val="accent6">
                    <a:lumMod val="40000"/>
                    <a:lumOff val="60000"/>
                  </a:schemeClr>
                </a:solidFill>
              </a:rPr>
              <a:t>really</a:t>
            </a:r>
            <a:r>
              <a:rPr lang="en-US" sz="1400" dirty="0">
                <a:solidFill>
                  <a:schemeClr val="accent6">
                    <a:lumMod val="40000"/>
                    <a:lumOff val="60000"/>
                  </a:schemeClr>
                </a:solidFill>
              </a:rPr>
              <a:t> important concept, peeps!)</a:t>
            </a:r>
          </a:p>
        </p:txBody>
      </p:sp>
      <p:sp>
        <p:nvSpPr>
          <p:cNvPr id="19" name="TextBox 18">
            <a:extLst>
              <a:ext uri="{FF2B5EF4-FFF2-40B4-BE49-F238E27FC236}">
                <a16:creationId xmlns:a16="http://schemas.microsoft.com/office/drawing/2014/main" id="{D23FE25A-2EDD-A358-693C-14AE3DE21736}"/>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6" name="Oval 5">
            <a:extLst>
              <a:ext uri="{FF2B5EF4-FFF2-40B4-BE49-F238E27FC236}">
                <a16:creationId xmlns:a16="http://schemas.microsoft.com/office/drawing/2014/main" id="{ACCF7399-C9AA-80AA-A977-389404B39194}"/>
              </a:ext>
            </a:extLst>
          </p:cNvPr>
          <p:cNvSpPr/>
          <p:nvPr/>
        </p:nvSpPr>
        <p:spPr>
          <a:xfrm>
            <a:off x="2087217" y="3281227"/>
            <a:ext cx="1159565" cy="32856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43E6D48-C669-DEAA-9711-DBB6E33591A1}"/>
              </a:ext>
            </a:extLst>
          </p:cNvPr>
          <p:cNvSpPr txBox="1"/>
          <p:nvPr/>
        </p:nvSpPr>
        <p:spPr>
          <a:xfrm>
            <a:off x="924457" y="3668682"/>
            <a:ext cx="7060008" cy="2031325"/>
          </a:xfrm>
          <a:prstGeom prst="rect">
            <a:avLst/>
          </a:prstGeom>
          <a:solidFill>
            <a:srgbClr val="CCFFCC"/>
          </a:solidFill>
        </p:spPr>
        <p:txBody>
          <a:bodyPr wrap="square" rtlCol="0">
            <a:spAutoFit/>
          </a:bodyPr>
          <a:lstStyle/>
          <a:p>
            <a:r>
              <a:rPr lang="en-US" sz="1400" i="1" dirty="0"/>
              <a:t>In a sentence or two, what is </a:t>
            </a:r>
            <a:r>
              <a:rPr lang="en-US" sz="1400" dirty="0"/>
              <a:t>osmolarity</a:t>
            </a:r>
            <a:r>
              <a:rPr lang="en-US" sz="1400" i="1" dirty="0"/>
              <a:t>?</a:t>
            </a:r>
          </a:p>
          <a:p>
            <a:r>
              <a:rPr lang="en-US" sz="1400" dirty="0"/>
              <a:t>The concentration of solutes in a fluid—literally, the number of solute-particles in a given amount of solvent (fluid). </a:t>
            </a:r>
            <a:r>
              <a:rPr lang="en-US" sz="1400" dirty="0">
                <a:solidFill>
                  <a:srgbClr val="0000FF"/>
                </a:solidFill>
              </a:rPr>
              <a:t>With regard to the tear film, it is expressed in milliosmoles per liter (</a:t>
            </a:r>
            <a:r>
              <a:rPr lang="en-US" sz="1400" dirty="0" err="1">
                <a:solidFill>
                  <a:srgbClr val="0000FF"/>
                </a:solidFill>
              </a:rPr>
              <a:t>mOsm</a:t>
            </a:r>
            <a:r>
              <a:rPr lang="en-US" sz="1400" dirty="0">
                <a:solidFill>
                  <a:srgbClr val="0000FF"/>
                </a:solidFill>
              </a:rPr>
              <a:t>/L).</a:t>
            </a:r>
          </a:p>
          <a:p>
            <a:endParaRPr lang="en-US" sz="1400" dirty="0"/>
          </a:p>
          <a:p>
            <a:r>
              <a:rPr lang="en-US" sz="1400" i="1" dirty="0"/>
              <a:t>In DES, do you expect tear osmolarity to be higher, or lower than normal?</a:t>
            </a:r>
            <a:endParaRPr lang="en-US" sz="1400" i="1" dirty="0">
              <a:solidFill>
                <a:srgbClr val="CCFFCC"/>
              </a:solidFill>
            </a:endParaRPr>
          </a:p>
          <a:p>
            <a:r>
              <a:rPr lang="en-US" sz="1400" dirty="0">
                <a:solidFill>
                  <a:srgbClr val="CCFFCC"/>
                </a:solidFill>
              </a:rPr>
              <a:t>Higher. Think of it this way: If the tear film is inadequate—if there’s not enough fluid there—it means the solute-particles are dissolved in a smaller amount of fluid, which in turn means the </a:t>
            </a:r>
            <a:r>
              <a:rPr lang="en-US" sz="1400" i="1" dirty="0">
                <a:solidFill>
                  <a:srgbClr val="CCFFCC"/>
                </a:solidFill>
              </a:rPr>
              <a:t>concentration</a:t>
            </a:r>
            <a:r>
              <a:rPr lang="en-US" sz="1400" dirty="0">
                <a:solidFill>
                  <a:srgbClr val="CCFFCC"/>
                </a:solidFill>
              </a:rPr>
              <a:t> of the particles will be higher.</a:t>
            </a:r>
          </a:p>
        </p:txBody>
      </p:sp>
    </p:spTree>
    <p:extLst>
      <p:ext uri="{BB962C8B-B14F-4D97-AF65-F5344CB8AC3E}">
        <p14:creationId xmlns:p14="http://schemas.microsoft.com/office/powerpoint/2010/main" val="25828293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115</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1815882"/>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solidFill>
                  <a:schemeClr val="bg1">
                    <a:lumMod val="75000"/>
                  </a:schemeClr>
                </a:solidFill>
              </a:rPr>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2031325"/>
          </a:xfrm>
          <a:prstGeom prst="rect">
            <a:avLst/>
          </a:prstGeom>
          <a:solidFill>
            <a:schemeClr val="accent6">
              <a:lumMod val="40000"/>
              <a:lumOff val="60000"/>
            </a:schemeClr>
          </a:solidFill>
        </p:spPr>
        <p:txBody>
          <a:bodyPr wrap="square" rtlCol="0">
            <a:spAutoFit/>
          </a:bodyPr>
          <a:lstStyle/>
          <a:p>
            <a:r>
              <a:rPr lang="en-US" sz="1400" i="1" dirty="0">
                <a:solidFill>
                  <a:schemeClr val="bg1">
                    <a:lumMod val="65000"/>
                  </a:schemeClr>
                </a:solidFill>
              </a:rPr>
              <a:t>What is the primary role of electrolytes in the tear film?</a:t>
            </a:r>
          </a:p>
          <a:p>
            <a:r>
              <a:rPr lang="en-US" sz="1400" dirty="0">
                <a:solidFill>
                  <a:schemeClr val="bg1">
                    <a:lumMod val="65000"/>
                  </a:schemeClr>
                </a:solidFill>
              </a:rPr>
              <a:t>To regulate tear-film  </a:t>
            </a:r>
            <a:r>
              <a:rPr lang="en-US" sz="1400" b="1" dirty="0"/>
              <a:t>osmolarity</a:t>
            </a:r>
            <a:endParaRPr lang="en-US" sz="1400" b="1" dirty="0">
              <a:solidFill>
                <a:schemeClr val="accent6">
                  <a:lumMod val="40000"/>
                  <a:lumOff val="60000"/>
                </a:schemeClr>
              </a:solidFill>
            </a:endParaRP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Why is tear-film osmolarity important?</a:t>
            </a:r>
          </a:p>
          <a:p>
            <a:r>
              <a:rPr lang="en-US" sz="1400" dirty="0">
                <a:solidFill>
                  <a:schemeClr val="accent6">
                    <a:lumMod val="40000"/>
                    <a:lumOff val="60000"/>
                  </a:schemeClr>
                </a:solidFill>
              </a:rPr>
              <a:t>Because of its associated  osmotic-pressure  gradient.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a:t>
            </a:r>
            <a:r>
              <a:rPr lang="en-US" sz="1400" i="1" dirty="0">
                <a:solidFill>
                  <a:schemeClr val="accent6">
                    <a:lumMod val="40000"/>
                    <a:lumOff val="60000"/>
                  </a:schemeClr>
                </a:solidFill>
              </a:rPr>
              <a:t>semi-permeable</a:t>
            </a:r>
            <a:r>
              <a:rPr lang="en-US" sz="1400" dirty="0">
                <a:solidFill>
                  <a:schemeClr val="accent6">
                    <a:lumMod val="40000"/>
                    <a:lumOff val="60000"/>
                  </a:schemeClr>
                </a:solidFill>
              </a:rPr>
              <a:t>.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resulting osmotic gradient. (This is a </a:t>
            </a:r>
            <a:r>
              <a:rPr lang="en-US" sz="1400" b="1" dirty="0">
                <a:solidFill>
                  <a:schemeClr val="accent6">
                    <a:lumMod val="40000"/>
                    <a:lumOff val="60000"/>
                  </a:schemeClr>
                </a:solidFill>
              </a:rPr>
              <a:t>really</a:t>
            </a:r>
            <a:r>
              <a:rPr lang="en-US" sz="1400" dirty="0">
                <a:solidFill>
                  <a:schemeClr val="accent6">
                    <a:lumMod val="40000"/>
                    <a:lumOff val="60000"/>
                  </a:schemeClr>
                </a:solidFill>
              </a:rPr>
              <a:t> important concept, peeps!)</a:t>
            </a:r>
          </a:p>
        </p:txBody>
      </p:sp>
      <p:sp>
        <p:nvSpPr>
          <p:cNvPr id="19" name="TextBox 18">
            <a:extLst>
              <a:ext uri="{FF2B5EF4-FFF2-40B4-BE49-F238E27FC236}">
                <a16:creationId xmlns:a16="http://schemas.microsoft.com/office/drawing/2014/main" id="{D23FE25A-2EDD-A358-693C-14AE3DE21736}"/>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6" name="Oval 5">
            <a:extLst>
              <a:ext uri="{FF2B5EF4-FFF2-40B4-BE49-F238E27FC236}">
                <a16:creationId xmlns:a16="http://schemas.microsoft.com/office/drawing/2014/main" id="{ACCF7399-C9AA-80AA-A977-389404B39194}"/>
              </a:ext>
            </a:extLst>
          </p:cNvPr>
          <p:cNvSpPr/>
          <p:nvPr/>
        </p:nvSpPr>
        <p:spPr>
          <a:xfrm>
            <a:off x="2087217" y="3281227"/>
            <a:ext cx="1159565" cy="32856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43E6D48-C669-DEAA-9711-DBB6E33591A1}"/>
              </a:ext>
            </a:extLst>
          </p:cNvPr>
          <p:cNvSpPr txBox="1"/>
          <p:nvPr/>
        </p:nvSpPr>
        <p:spPr>
          <a:xfrm>
            <a:off x="924457" y="3668682"/>
            <a:ext cx="7060008" cy="2031325"/>
          </a:xfrm>
          <a:prstGeom prst="rect">
            <a:avLst/>
          </a:prstGeom>
          <a:solidFill>
            <a:srgbClr val="CCFFCC"/>
          </a:solidFill>
        </p:spPr>
        <p:txBody>
          <a:bodyPr wrap="square" rtlCol="0">
            <a:spAutoFit/>
          </a:bodyPr>
          <a:lstStyle/>
          <a:p>
            <a:r>
              <a:rPr lang="en-US" sz="1400" i="1" dirty="0"/>
              <a:t>In a sentence or two, what is </a:t>
            </a:r>
            <a:r>
              <a:rPr lang="en-US" sz="1400" dirty="0"/>
              <a:t>osmolarity</a:t>
            </a:r>
            <a:r>
              <a:rPr lang="en-US" sz="1400" i="1" dirty="0"/>
              <a:t>?</a:t>
            </a:r>
          </a:p>
          <a:p>
            <a:r>
              <a:rPr lang="en-US" sz="1400" dirty="0"/>
              <a:t>The concentration of solutes in a fluid—literally, the number of solute-particles in a given amount of solvent (fluid). </a:t>
            </a:r>
            <a:r>
              <a:rPr lang="en-US" sz="1400" dirty="0">
                <a:solidFill>
                  <a:srgbClr val="0000FF"/>
                </a:solidFill>
              </a:rPr>
              <a:t>With regard to the tear film, it is expressed in milliosmoles per liter (</a:t>
            </a:r>
            <a:r>
              <a:rPr lang="en-US" sz="1400" dirty="0" err="1">
                <a:solidFill>
                  <a:srgbClr val="0000FF"/>
                </a:solidFill>
              </a:rPr>
              <a:t>mOsm</a:t>
            </a:r>
            <a:r>
              <a:rPr lang="en-US" sz="1400" dirty="0">
                <a:solidFill>
                  <a:srgbClr val="0000FF"/>
                </a:solidFill>
              </a:rPr>
              <a:t>/L).</a:t>
            </a:r>
          </a:p>
          <a:p>
            <a:endParaRPr lang="en-US" sz="1400" dirty="0"/>
          </a:p>
          <a:p>
            <a:r>
              <a:rPr lang="en-US" sz="1400" i="1" dirty="0"/>
              <a:t>In DES, do you expect tear osmolarity to be higher, or lower than normal?</a:t>
            </a:r>
          </a:p>
          <a:p>
            <a:r>
              <a:rPr lang="en-US" sz="1400" dirty="0"/>
              <a:t>Higher</a:t>
            </a:r>
            <a:r>
              <a:rPr lang="en-US" sz="1400" dirty="0">
                <a:solidFill>
                  <a:srgbClr val="CCFFCC"/>
                </a:solidFill>
              </a:rPr>
              <a:t>. Think of it this way: If the tear film is inadequate—if there’s not enough fluid there—it means the solute-particles are dissolved in a smaller amount of fluid, which in turn means the </a:t>
            </a:r>
            <a:r>
              <a:rPr lang="en-US" sz="1400" i="1" dirty="0">
                <a:solidFill>
                  <a:srgbClr val="CCFFCC"/>
                </a:solidFill>
              </a:rPr>
              <a:t>concentration</a:t>
            </a:r>
            <a:r>
              <a:rPr lang="en-US" sz="1400" dirty="0">
                <a:solidFill>
                  <a:srgbClr val="CCFFCC"/>
                </a:solidFill>
              </a:rPr>
              <a:t> of the particles will be higher.</a:t>
            </a:r>
          </a:p>
        </p:txBody>
      </p:sp>
    </p:spTree>
    <p:extLst>
      <p:ext uri="{BB962C8B-B14F-4D97-AF65-F5344CB8AC3E}">
        <p14:creationId xmlns:p14="http://schemas.microsoft.com/office/powerpoint/2010/main" val="17340421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116</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1815882"/>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solidFill>
                  <a:schemeClr val="bg1">
                    <a:lumMod val="75000"/>
                  </a:schemeClr>
                </a:solidFill>
              </a:rPr>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2031325"/>
          </a:xfrm>
          <a:prstGeom prst="rect">
            <a:avLst/>
          </a:prstGeom>
          <a:solidFill>
            <a:schemeClr val="accent6">
              <a:lumMod val="40000"/>
              <a:lumOff val="60000"/>
            </a:schemeClr>
          </a:solidFill>
        </p:spPr>
        <p:txBody>
          <a:bodyPr wrap="square" rtlCol="0">
            <a:spAutoFit/>
          </a:bodyPr>
          <a:lstStyle/>
          <a:p>
            <a:r>
              <a:rPr lang="en-US" sz="1400" i="1" dirty="0">
                <a:solidFill>
                  <a:schemeClr val="bg1">
                    <a:lumMod val="65000"/>
                  </a:schemeClr>
                </a:solidFill>
              </a:rPr>
              <a:t>What is the primary role of electrolytes in the tear film?</a:t>
            </a:r>
          </a:p>
          <a:p>
            <a:r>
              <a:rPr lang="en-US" sz="1400" dirty="0">
                <a:solidFill>
                  <a:schemeClr val="bg1">
                    <a:lumMod val="65000"/>
                  </a:schemeClr>
                </a:solidFill>
              </a:rPr>
              <a:t>To regulate tear-film  </a:t>
            </a:r>
            <a:r>
              <a:rPr lang="en-US" sz="1400" b="1" dirty="0"/>
              <a:t>osmolarity</a:t>
            </a:r>
            <a:endParaRPr lang="en-US" sz="1400" b="1" dirty="0">
              <a:solidFill>
                <a:schemeClr val="accent6">
                  <a:lumMod val="40000"/>
                  <a:lumOff val="60000"/>
                </a:schemeClr>
              </a:solidFill>
            </a:endParaRP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Why is tear-film osmolarity important?</a:t>
            </a:r>
          </a:p>
          <a:p>
            <a:r>
              <a:rPr lang="en-US" sz="1400" dirty="0">
                <a:solidFill>
                  <a:schemeClr val="accent6">
                    <a:lumMod val="40000"/>
                    <a:lumOff val="60000"/>
                  </a:schemeClr>
                </a:solidFill>
              </a:rPr>
              <a:t>Because of its associated  osmotic-pressure  gradient.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a:t>
            </a:r>
            <a:r>
              <a:rPr lang="en-US" sz="1400" i="1" dirty="0">
                <a:solidFill>
                  <a:schemeClr val="accent6">
                    <a:lumMod val="40000"/>
                    <a:lumOff val="60000"/>
                  </a:schemeClr>
                </a:solidFill>
              </a:rPr>
              <a:t>semi-permeable</a:t>
            </a:r>
            <a:r>
              <a:rPr lang="en-US" sz="1400" dirty="0">
                <a:solidFill>
                  <a:schemeClr val="accent6">
                    <a:lumMod val="40000"/>
                    <a:lumOff val="60000"/>
                  </a:schemeClr>
                </a:solidFill>
              </a:rPr>
              <a:t>.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resulting osmotic gradient. (This is a </a:t>
            </a:r>
            <a:r>
              <a:rPr lang="en-US" sz="1400" b="1" dirty="0">
                <a:solidFill>
                  <a:schemeClr val="accent6">
                    <a:lumMod val="40000"/>
                    <a:lumOff val="60000"/>
                  </a:schemeClr>
                </a:solidFill>
              </a:rPr>
              <a:t>really</a:t>
            </a:r>
            <a:r>
              <a:rPr lang="en-US" sz="1400" dirty="0">
                <a:solidFill>
                  <a:schemeClr val="accent6">
                    <a:lumMod val="40000"/>
                    <a:lumOff val="60000"/>
                  </a:schemeClr>
                </a:solidFill>
              </a:rPr>
              <a:t> important concept, peeps!)</a:t>
            </a:r>
          </a:p>
        </p:txBody>
      </p:sp>
      <p:sp>
        <p:nvSpPr>
          <p:cNvPr id="19" name="TextBox 18">
            <a:extLst>
              <a:ext uri="{FF2B5EF4-FFF2-40B4-BE49-F238E27FC236}">
                <a16:creationId xmlns:a16="http://schemas.microsoft.com/office/drawing/2014/main" id="{D23FE25A-2EDD-A358-693C-14AE3DE21736}"/>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6" name="Oval 5">
            <a:extLst>
              <a:ext uri="{FF2B5EF4-FFF2-40B4-BE49-F238E27FC236}">
                <a16:creationId xmlns:a16="http://schemas.microsoft.com/office/drawing/2014/main" id="{ACCF7399-C9AA-80AA-A977-389404B39194}"/>
              </a:ext>
            </a:extLst>
          </p:cNvPr>
          <p:cNvSpPr/>
          <p:nvPr/>
        </p:nvSpPr>
        <p:spPr>
          <a:xfrm>
            <a:off x="2087217" y="3281227"/>
            <a:ext cx="1159565" cy="32856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43E6D48-C669-DEAA-9711-DBB6E33591A1}"/>
              </a:ext>
            </a:extLst>
          </p:cNvPr>
          <p:cNvSpPr txBox="1"/>
          <p:nvPr/>
        </p:nvSpPr>
        <p:spPr>
          <a:xfrm>
            <a:off x="924457" y="3668682"/>
            <a:ext cx="7060008" cy="2031325"/>
          </a:xfrm>
          <a:prstGeom prst="rect">
            <a:avLst/>
          </a:prstGeom>
          <a:solidFill>
            <a:srgbClr val="CCFFCC"/>
          </a:solidFill>
        </p:spPr>
        <p:txBody>
          <a:bodyPr wrap="square" rtlCol="0">
            <a:spAutoFit/>
          </a:bodyPr>
          <a:lstStyle/>
          <a:p>
            <a:r>
              <a:rPr lang="en-US" sz="1400" i="1" dirty="0"/>
              <a:t>In a sentence or two, what is </a:t>
            </a:r>
            <a:r>
              <a:rPr lang="en-US" sz="1400" dirty="0"/>
              <a:t>osmolarity</a:t>
            </a:r>
            <a:r>
              <a:rPr lang="en-US" sz="1400" i="1" dirty="0"/>
              <a:t>?</a:t>
            </a:r>
          </a:p>
          <a:p>
            <a:r>
              <a:rPr lang="en-US" sz="1400" dirty="0"/>
              <a:t>The concentration of solutes in a fluid—literally, the number of solute-particles in a given amount of solvent (fluid). </a:t>
            </a:r>
            <a:r>
              <a:rPr lang="en-US" sz="1400" dirty="0">
                <a:solidFill>
                  <a:srgbClr val="0000FF"/>
                </a:solidFill>
              </a:rPr>
              <a:t>With regard to the tear film, it is expressed in milliosmoles per liter (</a:t>
            </a:r>
            <a:r>
              <a:rPr lang="en-US" sz="1400" dirty="0" err="1">
                <a:solidFill>
                  <a:srgbClr val="0000FF"/>
                </a:solidFill>
              </a:rPr>
              <a:t>mOsm</a:t>
            </a:r>
            <a:r>
              <a:rPr lang="en-US" sz="1400" dirty="0">
                <a:solidFill>
                  <a:srgbClr val="0000FF"/>
                </a:solidFill>
              </a:rPr>
              <a:t>/L).</a:t>
            </a:r>
          </a:p>
          <a:p>
            <a:endParaRPr lang="en-US" sz="1400" dirty="0"/>
          </a:p>
          <a:p>
            <a:r>
              <a:rPr lang="en-US" sz="1400" i="1" dirty="0"/>
              <a:t>In DES, do you expect tear osmolarity to be higher, or lower than normal?</a:t>
            </a:r>
          </a:p>
          <a:p>
            <a:r>
              <a:rPr lang="en-US" sz="1400" dirty="0"/>
              <a:t>Higher. </a:t>
            </a:r>
            <a:r>
              <a:rPr lang="en-US" sz="1400" dirty="0">
                <a:solidFill>
                  <a:srgbClr val="0000FF"/>
                </a:solidFill>
              </a:rPr>
              <a:t>Think of it this way: If the tear film is inadequate—if there’s not enough fluid there—it means the solute-particles are dissolved in a smaller amount of fluid, which in turn means the </a:t>
            </a:r>
            <a:r>
              <a:rPr lang="en-US" sz="1400" i="1" dirty="0">
                <a:solidFill>
                  <a:srgbClr val="0000FF"/>
                </a:solidFill>
              </a:rPr>
              <a:t>concentration</a:t>
            </a:r>
            <a:r>
              <a:rPr lang="en-US" sz="1400" dirty="0">
                <a:solidFill>
                  <a:srgbClr val="0000FF"/>
                </a:solidFill>
              </a:rPr>
              <a:t> of the particles will be higher.</a:t>
            </a:r>
          </a:p>
        </p:txBody>
      </p:sp>
    </p:spTree>
    <p:extLst>
      <p:ext uri="{BB962C8B-B14F-4D97-AF65-F5344CB8AC3E}">
        <p14:creationId xmlns:p14="http://schemas.microsoft.com/office/powerpoint/2010/main" val="74181109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117</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1815882"/>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solidFill>
                  <a:schemeClr val="bg1">
                    <a:lumMod val="75000"/>
                  </a:schemeClr>
                </a:solidFill>
              </a:rPr>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2031325"/>
          </a:xfrm>
          <a:prstGeom prst="rect">
            <a:avLst/>
          </a:prstGeom>
          <a:solidFill>
            <a:schemeClr val="accent6">
              <a:lumMod val="40000"/>
              <a:lumOff val="60000"/>
            </a:schemeClr>
          </a:solidFill>
        </p:spPr>
        <p:txBody>
          <a:bodyPr wrap="square" rtlCol="0">
            <a:spAutoFit/>
          </a:bodyPr>
          <a:lstStyle/>
          <a:p>
            <a:r>
              <a:rPr lang="en-US" sz="1400" i="1" dirty="0">
                <a:solidFill>
                  <a:schemeClr val="bg1">
                    <a:lumMod val="65000"/>
                  </a:schemeClr>
                </a:solidFill>
              </a:rPr>
              <a:t>What is the primary role of electrolytes in the tear film?</a:t>
            </a:r>
          </a:p>
          <a:p>
            <a:r>
              <a:rPr lang="en-US" sz="1400" dirty="0">
                <a:solidFill>
                  <a:schemeClr val="bg1">
                    <a:lumMod val="65000"/>
                  </a:schemeClr>
                </a:solidFill>
              </a:rPr>
              <a:t>To regulate tear-film  </a:t>
            </a:r>
            <a:r>
              <a:rPr lang="en-US" sz="1400" b="1" dirty="0"/>
              <a:t>osmolarity</a:t>
            </a:r>
            <a:endParaRPr lang="en-US" sz="1400" b="1" dirty="0">
              <a:solidFill>
                <a:schemeClr val="accent6">
                  <a:lumMod val="40000"/>
                  <a:lumOff val="60000"/>
                </a:schemeClr>
              </a:solidFill>
            </a:endParaRP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Why is tear-film osmolarity important?</a:t>
            </a:r>
          </a:p>
          <a:p>
            <a:r>
              <a:rPr lang="en-US" sz="1400" dirty="0">
                <a:solidFill>
                  <a:schemeClr val="accent6">
                    <a:lumMod val="40000"/>
                    <a:lumOff val="60000"/>
                  </a:schemeClr>
                </a:solidFill>
              </a:rPr>
              <a:t>Because of its associated  osmotic-pressure  gradient.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a:t>
            </a:r>
            <a:r>
              <a:rPr lang="en-US" sz="1400" i="1" dirty="0">
                <a:solidFill>
                  <a:schemeClr val="accent6">
                    <a:lumMod val="40000"/>
                    <a:lumOff val="60000"/>
                  </a:schemeClr>
                </a:solidFill>
              </a:rPr>
              <a:t>semi-permeable</a:t>
            </a:r>
            <a:r>
              <a:rPr lang="en-US" sz="1400" dirty="0">
                <a:solidFill>
                  <a:schemeClr val="accent6">
                    <a:lumMod val="40000"/>
                    <a:lumOff val="60000"/>
                  </a:schemeClr>
                </a:solidFill>
              </a:rPr>
              <a:t>.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resulting osmotic gradient. (This is a </a:t>
            </a:r>
            <a:r>
              <a:rPr lang="en-US" sz="1400" b="1" dirty="0">
                <a:solidFill>
                  <a:schemeClr val="accent6">
                    <a:lumMod val="40000"/>
                    <a:lumOff val="60000"/>
                  </a:schemeClr>
                </a:solidFill>
              </a:rPr>
              <a:t>really</a:t>
            </a:r>
            <a:r>
              <a:rPr lang="en-US" sz="1400" dirty="0">
                <a:solidFill>
                  <a:schemeClr val="accent6">
                    <a:lumMod val="40000"/>
                    <a:lumOff val="60000"/>
                  </a:schemeClr>
                </a:solidFill>
              </a:rPr>
              <a:t> important concept, peeps!)</a:t>
            </a:r>
          </a:p>
        </p:txBody>
      </p:sp>
      <p:sp>
        <p:nvSpPr>
          <p:cNvPr id="19" name="TextBox 18">
            <a:extLst>
              <a:ext uri="{FF2B5EF4-FFF2-40B4-BE49-F238E27FC236}">
                <a16:creationId xmlns:a16="http://schemas.microsoft.com/office/drawing/2014/main" id="{D23FE25A-2EDD-A358-693C-14AE3DE21736}"/>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6" name="Oval 5">
            <a:extLst>
              <a:ext uri="{FF2B5EF4-FFF2-40B4-BE49-F238E27FC236}">
                <a16:creationId xmlns:a16="http://schemas.microsoft.com/office/drawing/2014/main" id="{ACCF7399-C9AA-80AA-A977-389404B39194}"/>
              </a:ext>
            </a:extLst>
          </p:cNvPr>
          <p:cNvSpPr/>
          <p:nvPr/>
        </p:nvSpPr>
        <p:spPr>
          <a:xfrm>
            <a:off x="2087217" y="3281227"/>
            <a:ext cx="1159565" cy="32856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43E6D48-C669-DEAA-9711-DBB6E33591A1}"/>
              </a:ext>
            </a:extLst>
          </p:cNvPr>
          <p:cNvSpPr txBox="1"/>
          <p:nvPr/>
        </p:nvSpPr>
        <p:spPr>
          <a:xfrm>
            <a:off x="924457" y="3668682"/>
            <a:ext cx="7060008" cy="2031325"/>
          </a:xfrm>
          <a:prstGeom prst="rect">
            <a:avLst/>
          </a:prstGeom>
          <a:solidFill>
            <a:srgbClr val="CCFFCC"/>
          </a:solidFill>
        </p:spPr>
        <p:txBody>
          <a:bodyPr wrap="square" rtlCol="0">
            <a:spAutoFit/>
          </a:bodyPr>
          <a:lstStyle/>
          <a:p>
            <a:r>
              <a:rPr lang="en-US" sz="1400" i="1" dirty="0">
                <a:solidFill>
                  <a:schemeClr val="bg1">
                    <a:lumMod val="75000"/>
                  </a:schemeClr>
                </a:solidFill>
              </a:rPr>
              <a:t>In a sentence or two, what is </a:t>
            </a:r>
            <a:r>
              <a:rPr lang="en-US" sz="1400" dirty="0">
                <a:solidFill>
                  <a:schemeClr val="bg1">
                    <a:lumMod val="75000"/>
                  </a:schemeClr>
                </a:solidFill>
              </a:rPr>
              <a:t>osmolarity</a:t>
            </a:r>
            <a:r>
              <a:rPr lang="en-US" sz="1400" i="1" dirty="0">
                <a:solidFill>
                  <a:schemeClr val="bg1">
                    <a:lumMod val="75000"/>
                  </a:schemeClr>
                </a:solidFill>
              </a:rPr>
              <a:t>?</a:t>
            </a:r>
          </a:p>
          <a:p>
            <a:r>
              <a:rPr lang="en-US" sz="1400" dirty="0">
                <a:solidFill>
                  <a:schemeClr val="bg1">
                    <a:lumMod val="75000"/>
                  </a:schemeClr>
                </a:solidFill>
              </a:rPr>
              <a:t>The concentration of solutes in a fluid—literally, the number of solute-particles in a given amount of solvent (fluid). With regard to the tear film, it is expressed in </a:t>
            </a:r>
            <a:r>
              <a:rPr lang="en-US" sz="1400" b="1" dirty="0">
                <a:solidFill>
                  <a:srgbClr val="0000FF"/>
                </a:solidFill>
              </a:rPr>
              <a:t>milliosmoles per liter </a:t>
            </a:r>
            <a:r>
              <a:rPr lang="en-US" sz="1400" b="1" dirty="0">
                <a:solidFill>
                  <a:srgbClr val="CCFFCC"/>
                </a:solidFill>
              </a:rPr>
              <a:t>(</a:t>
            </a:r>
            <a:r>
              <a:rPr lang="en-US" sz="1400" b="1" dirty="0" err="1">
                <a:solidFill>
                  <a:srgbClr val="CCFFCC"/>
                </a:solidFill>
              </a:rPr>
              <a:t>mOsm</a:t>
            </a:r>
            <a:r>
              <a:rPr lang="en-US" sz="1400" b="1" dirty="0">
                <a:solidFill>
                  <a:srgbClr val="CCFFCC"/>
                </a:solidFill>
              </a:rPr>
              <a:t>/L)</a:t>
            </a:r>
            <a:r>
              <a:rPr lang="en-US" sz="1400" dirty="0">
                <a:solidFill>
                  <a:srgbClr val="CCFFCC"/>
                </a:solidFill>
              </a:rPr>
              <a:t> .</a:t>
            </a:r>
            <a:endParaRPr lang="en-US" sz="1400" b="1" dirty="0">
              <a:solidFill>
                <a:srgbClr val="CCFFCC"/>
              </a:solidFill>
            </a:endParaRPr>
          </a:p>
          <a:p>
            <a:endParaRPr lang="en-US" sz="1400" dirty="0">
              <a:solidFill>
                <a:schemeClr val="bg1">
                  <a:lumMod val="75000"/>
                </a:schemeClr>
              </a:solidFill>
            </a:endParaRPr>
          </a:p>
          <a:p>
            <a:r>
              <a:rPr lang="en-US" sz="1400" i="1" dirty="0">
                <a:solidFill>
                  <a:schemeClr val="bg1">
                    <a:lumMod val="75000"/>
                  </a:schemeClr>
                </a:solidFill>
              </a:rPr>
              <a:t>In DES, do you expect tear osmolarity to be higher, or lower than normal?</a:t>
            </a:r>
          </a:p>
          <a:p>
            <a:r>
              <a:rPr lang="en-US" sz="1400" dirty="0">
                <a:solidFill>
                  <a:schemeClr val="bg1">
                    <a:lumMod val="75000"/>
                  </a:schemeClr>
                </a:solidFill>
              </a:rPr>
              <a:t>Higher. Think of it this way: If the tear film is inadequate—if there’s not enough fluid there—it means the solute-particles are dissolved in a smaller amount of fluid, which in turn means the </a:t>
            </a:r>
            <a:r>
              <a:rPr lang="en-US" sz="1400" i="1" dirty="0">
                <a:solidFill>
                  <a:schemeClr val="bg1">
                    <a:lumMod val="75000"/>
                  </a:schemeClr>
                </a:solidFill>
              </a:rPr>
              <a:t>concentration</a:t>
            </a:r>
            <a:r>
              <a:rPr lang="en-US" sz="1400" dirty="0">
                <a:solidFill>
                  <a:schemeClr val="bg1">
                    <a:lumMod val="75000"/>
                  </a:schemeClr>
                </a:solidFill>
              </a:rPr>
              <a:t> of the particles will be higher.</a:t>
            </a:r>
          </a:p>
        </p:txBody>
      </p:sp>
      <p:sp>
        <p:nvSpPr>
          <p:cNvPr id="14" name="TextBox 13">
            <a:extLst>
              <a:ext uri="{FF2B5EF4-FFF2-40B4-BE49-F238E27FC236}">
                <a16:creationId xmlns:a16="http://schemas.microsoft.com/office/drawing/2014/main" id="{CF1C44D2-915D-2C47-2BE0-76842863C9E6}"/>
              </a:ext>
            </a:extLst>
          </p:cNvPr>
          <p:cNvSpPr txBox="1"/>
          <p:nvPr/>
        </p:nvSpPr>
        <p:spPr>
          <a:xfrm>
            <a:off x="2823512" y="3787046"/>
            <a:ext cx="4316808" cy="1600438"/>
          </a:xfrm>
          <a:prstGeom prst="rect">
            <a:avLst/>
          </a:prstGeom>
          <a:solidFill>
            <a:srgbClr val="FFCCFF"/>
          </a:solidFill>
        </p:spPr>
        <p:txBody>
          <a:bodyPr wrap="square" rtlCol="0">
            <a:spAutoFit/>
          </a:bodyPr>
          <a:lstStyle/>
          <a:p>
            <a:r>
              <a:rPr lang="en-US" sz="1400" i="1" dirty="0"/>
              <a:t>What is normal tear osmolarity value? (It’s a range.)</a:t>
            </a:r>
          </a:p>
          <a:p>
            <a:r>
              <a:rPr lang="en-US" sz="1400" dirty="0">
                <a:solidFill>
                  <a:srgbClr val="FFCCFF"/>
                </a:solidFill>
              </a:rPr>
              <a:t>296 ± 10</a:t>
            </a:r>
          </a:p>
          <a:p>
            <a:endParaRPr lang="en-US" sz="1400" i="1" dirty="0">
              <a:solidFill>
                <a:srgbClr val="FFCCFF"/>
              </a:solidFill>
            </a:endParaRPr>
          </a:p>
          <a:p>
            <a:endParaRPr lang="en-US" sz="1400" i="1" dirty="0">
              <a:solidFill>
                <a:srgbClr val="FFCCFF"/>
              </a:solidFill>
            </a:endParaRPr>
          </a:p>
          <a:p>
            <a:r>
              <a:rPr lang="en-US" sz="1400" i="1" dirty="0">
                <a:solidFill>
                  <a:srgbClr val="FFCCFF"/>
                </a:solidFill>
              </a:rPr>
              <a:t>What tear-osmolarity value is widely acknowledged as indicative of at least mild DES?</a:t>
            </a:r>
          </a:p>
          <a:p>
            <a:r>
              <a:rPr lang="en-US" sz="1400" dirty="0">
                <a:solidFill>
                  <a:srgbClr val="FFCCFF"/>
                </a:solidFill>
              </a:rPr>
              <a:t>308</a:t>
            </a:r>
          </a:p>
        </p:txBody>
      </p:sp>
      <p:sp>
        <p:nvSpPr>
          <p:cNvPr id="18" name="TextBox 17">
            <a:extLst>
              <a:ext uri="{FF2B5EF4-FFF2-40B4-BE49-F238E27FC236}">
                <a16:creationId xmlns:a16="http://schemas.microsoft.com/office/drawing/2014/main" id="{6652D0D6-0B20-756B-6CDD-60223DF60DC7}"/>
              </a:ext>
            </a:extLst>
          </p:cNvPr>
          <p:cNvSpPr txBox="1"/>
          <p:nvPr/>
        </p:nvSpPr>
        <p:spPr>
          <a:xfrm>
            <a:off x="2746917" y="4301407"/>
            <a:ext cx="1021433" cy="307777"/>
          </a:xfrm>
          <a:prstGeom prst="rect">
            <a:avLst/>
          </a:prstGeom>
          <a:noFill/>
        </p:spPr>
        <p:txBody>
          <a:bodyPr wrap="none" rtlCol="0">
            <a:spAutoFit/>
          </a:bodyPr>
          <a:lstStyle/>
          <a:p>
            <a:r>
              <a:rPr lang="en-US" sz="1400" b="1" dirty="0">
                <a:solidFill>
                  <a:srgbClr val="0000FF"/>
                </a:solidFill>
              </a:rPr>
              <a:t>(</a:t>
            </a:r>
            <a:r>
              <a:rPr lang="en-US" sz="1400" b="1" dirty="0" err="1">
                <a:solidFill>
                  <a:srgbClr val="0000FF"/>
                </a:solidFill>
              </a:rPr>
              <a:t>mOsm</a:t>
            </a:r>
            <a:r>
              <a:rPr lang="en-US" sz="1400" b="1" dirty="0">
                <a:solidFill>
                  <a:srgbClr val="0000FF"/>
                </a:solidFill>
              </a:rPr>
              <a:t>/L)</a:t>
            </a:r>
          </a:p>
        </p:txBody>
      </p:sp>
    </p:spTree>
    <p:extLst>
      <p:ext uri="{BB962C8B-B14F-4D97-AF65-F5344CB8AC3E}">
        <p14:creationId xmlns:p14="http://schemas.microsoft.com/office/powerpoint/2010/main" val="266179646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118</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1815882"/>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solidFill>
                  <a:schemeClr val="bg1">
                    <a:lumMod val="75000"/>
                  </a:schemeClr>
                </a:solidFill>
              </a:rPr>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2031325"/>
          </a:xfrm>
          <a:prstGeom prst="rect">
            <a:avLst/>
          </a:prstGeom>
          <a:solidFill>
            <a:schemeClr val="accent6">
              <a:lumMod val="40000"/>
              <a:lumOff val="60000"/>
            </a:schemeClr>
          </a:solidFill>
        </p:spPr>
        <p:txBody>
          <a:bodyPr wrap="square" rtlCol="0">
            <a:spAutoFit/>
          </a:bodyPr>
          <a:lstStyle/>
          <a:p>
            <a:r>
              <a:rPr lang="en-US" sz="1400" i="1" dirty="0">
                <a:solidFill>
                  <a:schemeClr val="bg1">
                    <a:lumMod val="65000"/>
                  </a:schemeClr>
                </a:solidFill>
              </a:rPr>
              <a:t>What is the primary role of electrolytes in the tear film?</a:t>
            </a:r>
          </a:p>
          <a:p>
            <a:r>
              <a:rPr lang="en-US" sz="1400" dirty="0">
                <a:solidFill>
                  <a:schemeClr val="bg1">
                    <a:lumMod val="65000"/>
                  </a:schemeClr>
                </a:solidFill>
              </a:rPr>
              <a:t>To regulate tear-film  </a:t>
            </a:r>
            <a:r>
              <a:rPr lang="en-US" sz="1400" b="1" dirty="0"/>
              <a:t>osmolarity</a:t>
            </a:r>
            <a:endParaRPr lang="en-US" sz="1400" b="1" dirty="0">
              <a:solidFill>
                <a:schemeClr val="accent6">
                  <a:lumMod val="40000"/>
                  <a:lumOff val="60000"/>
                </a:schemeClr>
              </a:solidFill>
            </a:endParaRP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Why is tear-film osmolarity important?</a:t>
            </a:r>
          </a:p>
          <a:p>
            <a:r>
              <a:rPr lang="en-US" sz="1400" dirty="0">
                <a:solidFill>
                  <a:schemeClr val="accent6">
                    <a:lumMod val="40000"/>
                    <a:lumOff val="60000"/>
                  </a:schemeClr>
                </a:solidFill>
              </a:rPr>
              <a:t>Because of its associated  osmotic-pressure  gradient.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a:t>
            </a:r>
            <a:r>
              <a:rPr lang="en-US" sz="1400" i="1" dirty="0">
                <a:solidFill>
                  <a:schemeClr val="accent6">
                    <a:lumMod val="40000"/>
                    <a:lumOff val="60000"/>
                  </a:schemeClr>
                </a:solidFill>
              </a:rPr>
              <a:t>semi-permeable</a:t>
            </a:r>
            <a:r>
              <a:rPr lang="en-US" sz="1400" dirty="0">
                <a:solidFill>
                  <a:schemeClr val="accent6">
                    <a:lumMod val="40000"/>
                    <a:lumOff val="60000"/>
                  </a:schemeClr>
                </a:solidFill>
              </a:rPr>
              <a:t>.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resulting osmotic gradient. (This is a </a:t>
            </a:r>
            <a:r>
              <a:rPr lang="en-US" sz="1400" b="1" dirty="0">
                <a:solidFill>
                  <a:schemeClr val="accent6">
                    <a:lumMod val="40000"/>
                    <a:lumOff val="60000"/>
                  </a:schemeClr>
                </a:solidFill>
              </a:rPr>
              <a:t>really</a:t>
            </a:r>
            <a:r>
              <a:rPr lang="en-US" sz="1400" dirty="0">
                <a:solidFill>
                  <a:schemeClr val="accent6">
                    <a:lumMod val="40000"/>
                    <a:lumOff val="60000"/>
                  </a:schemeClr>
                </a:solidFill>
              </a:rPr>
              <a:t> important concept, peeps!)</a:t>
            </a:r>
          </a:p>
        </p:txBody>
      </p:sp>
      <p:sp>
        <p:nvSpPr>
          <p:cNvPr id="19" name="TextBox 18">
            <a:extLst>
              <a:ext uri="{FF2B5EF4-FFF2-40B4-BE49-F238E27FC236}">
                <a16:creationId xmlns:a16="http://schemas.microsoft.com/office/drawing/2014/main" id="{D23FE25A-2EDD-A358-693C-14AE3DE21736}"/>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6" name="Oval 5">
            <a:extLst>
              <a:ext uri="{FF2B5EF4-FFF2-40B4-BE49-F238E27FC236}">
                <a16:creationId xmlns:a16="http://schemas.microsoft.com/office/drawing/2014/main" id="{ACCF7399-C9AA-80AA-A977-389404B39194}"/>
              </a:ext>
            </a:extLst>
          </p:cNvPr>
          <p:cNvSpPr/>
          <p:nvPr/>
        </p:nvSpPr>
        <p:spPr>
          <a:xfrm>
            <a:off x="2087217" y="3281227"/>
            <a:ext cx="1159565" cy="32856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43E6D48-C669-DEAA-9711-DBB6E33591A1}"/>
              </a:ext>
            </a:extLst>
          </p:cNvPr>
          <p:cNvSpPr txBox="1"/>
          <p:nvPr/>
        </p:nvSpPr>
        <p:spPr>
          <a:xfrm>
            <a:off x="924457" y="3668682"/>
            <a:ext cx="7060008" cy="2031325"/>
          </a:xfrm>
          <a:prstGeom prst="rect">
            <a:avLst/>
          </a:prstGeom>
          <a:solidFill>
            <a:srgbClr val="CCFFCC"/>
          </a:solidFill>
        </p:spPr>
        <p:txBody>
          <a:bodyPr wrap="square" rtlCol="0">
            <a:spAutoFit/>
          </a:bodyPr>
          <a:lstStyle/>
          <a:p>
            <a:r>
              <a:rPr lang="en-US" sz="1400" i="1" dirty="0">
                <a:solidFill>
                  <a:schemeClr val="bg1">
                    <a:lumMod val="75000"/>
                  </a:schemeClr>
                </a:solidFill>
              </a:rPr>
              <a:t>In a sentence or two, what is </a:t>
            </a:r>
            <a:r>
              <a:rPr lang="en-US" sz="1400" dirty="0">
                <a:solidFill>
                  <a:schemeClr val="bg1">
                    <a:lumMod val="75000"/>
                  </a:schemeClr>
                </a:solidFill>
              </a:rPr>
              <a:t>osmolarity</a:t>
            </a:r>
            <a:r>
              <a:rPr lang="en-US" sz="1400" i="1" dirty="0">
                <a:solidFill>
                  <a:schemeClr val="bg1">
                    <a:lumMod val="75000"/>
                  </a:schemeClr>
                </a:solidFill>
              </a:rPr>
              <a:t>?</a:t>
            </a:r>
          </a:p>
          <a:p>
            <a:r>
              <a:rPr lang="en-US" sz="1400" dirty="0">
                <a:solidFill>
                  <a:schemeClr val="bg1">
                    <a:lumMod val="75000"/>
                  </a:schemeClr>
                </a:solidFill>
              </a:rPr>
              <a:t>The concentration of solutes in a fluid—literally, the number of solute-particles in a given amount of solvent (fluid). With regard to the tear film, it is expressed in </a:t>
            </a:r>
            <a:r>
              <a:rPr lang="en-US" sz="1400" b="1" dirty="0">
                <a:solidFill>
                  <a:srgbClr val="0000FF"/>
                </a:solidFill>
              </a:rPr>
              <a:t>milliosmoles per liter </a:t>
            </a:r>
            <a:r>
              <a:rPr lang="en-US" sz="1400" b="1" dirty="0">
                <a:solidFill>
                  <a:srgbClr val="CCFFCC"/>
                </a:solidFill>
              </a:rPr>
              <a:t>(</a:t>
            </a:r>
            <a:r>
              <a:rPr lang="en-US" sz="1400" b="1" dirty="0" err="1">
                <a:solidFill>
                  <a:srgbClr val="CCFFCC"/>
                </a:solidFill>
              </a:rPr>
              <a:t>mOsm</a:t>
            </a:r>
            <a:r>
              <a:rPr lang="en-US" sz="1400" b="1" dirty="0">
                <a:solidFill>
                  <a:srgbClr val="CCFFCC"/>
                </a:solidFill>
              </a:rPr>
              <a:t>/L)</a:t>
            </a:r>
            <a:r>
              <a:rPr lang="en-US" sz="1400" dirty="0">
                <a:solidFill>
                  <a:srgbClr val="CCFFCC"/>
                </a:solidFill>
              </a:rPr>
              <a:t> .</a:t>
            </a:r>
            <a:endParaRPr lang="en-US" sz="1400" b="1" dirty="0">
              <a:solidFill>
                <a:srgbClr val="CCFFCC"/>
              </a:solidFill>
            </a:endParaRPr>
          </a:p>
          <a:p>
            <a:endParaRPr lang="en-US" sz="1400" dirty="0">
              <a:solidFill>
                <a:schemeClr val="bg1">
                  <a:lumMod val="75000"/>
                </a:schemeClr>
              </a:solidFill>
            </a:endParaRPr>
          </a:p>
          <a:p>
            <a:r>
              <a:rPr lang="en-US" sz="1400" i="1" dirty="0">
                <a:solidFill>
                  <a:schemeClr val="bg1">
                    <a:lumMod val="75000"/>
                  </a:schemeClr>
                </a:solidFill>
              </a:rPr>
              <a:t>In DES, do you expect tear osmolarity to be higher, or lower than normal?</a:t>
            </a:r>
          </a:p>
          <a:p>
            <a:r>
              <a:rPr lang="en-US" sz="1400" dirty="0">
                <a:solidFill>
                  <a:schemeClr val="bg1">
                    <a:lumMod val="75000"/>
                  </a:schemeClr>
                </a:solidFill>
              </a:rPr>
              <a:t>Higher. Think of it this way: If the tear film is inadequate—if there’s not enough fluid there—it means the solute-particles are dissolved in a smaller amount of fluid, which in turn means the </a:t>
            </a:r>
            <a:r>
              <a:rPr lang="en-US" sz="1400" i="1" dirty="0">
                <a:solidFill>
                  <a:schemeClr val="bg1">
                    <a:lumMod val="75000"/>
                  </a:schemeClr>
                </a:solidFill>
              </a:rPr>
              <a:t>concentration</a:t>
            </a:r>
            <a:r>
              <a:rPr lang="en-US" sz="1400" dirty="0">
                <a:solidFill>
                  <a:schemeClr val="bg1">
                    <a:lumMod val="75000"/>
                  </a:schemeClr>
                </a:solidFill>
              </a:rPr>
              <a:t> of the particles will be higher.</a:t>
            </a:r>
          </a:p>
        </p:txBody>
      </p:sp>
      <p:sp>
        <p:nvSpPr>
          <p:cNvPr id="14" name="TextBox 13">
            <a:extLst>
              <a:ext uri="{FF2B5EF4-FFF2-40B4-BE49-F238E27FC236}">
                <a16:creationId xmlns:a16="http://schemas.microsoft.com/office/drawing/2014/main" id="{CF1C44D2-915D-2C47-2BE0-76842863C9E6}"/>
              </a:ext>
            </a:extLst>
          </p:cNvPr>
          <p:cNvSpPr txBox="1"/>
          <p:nvPr/>
        </p:nvSpPr>
        <p:spPr>
          <a:xfrm>
            <a:off x="2823512" y="3787046"/>
            <a:ext cx="4316808" cy="1600438"/>
          </a:xfrm>
          <a:prstGeom prst="rect">
            <a:avLst/>
          </a:prstGeom>
          <a:solidFill>
            <a:srgbClr val="FFCCFF"/>
          </a:solidFill>
        </p:spPr>
        <p:txBody>
          <a:bodyPr wrap="square" rtlCol="0">
            <a:spAutoFit/>
          </a:bodyPr>
          <a:lstStyle/>
          <a:p>
            <a:r>
              <a:rPr lang="en-US" sz="1400" i="1" dirty="0"/>
              <a:t>What is normal tear osmolarity value? (It’s a range.)</a:t>
            </a:r>
          </a:p>
          <a:p>
            <a:r>
              <a:rPr lang="en-US" sz="1400" dirty="0"/>
              <a:t>296 ± 10</a:t>
            </a:r>
          </a:p>
          <a:p>
            <a:endParaRPr lang="en-US" sz="1400" i="1" dirty="0">
              <a:solidFill>
                <a:srgbClr val="FFCCFF"/>
              </a:solidFill>
            </a:endParaRPr>
          </a:p>
          <a:p>
            <a:endParaRPr lang="en-US" sz="1400" i="1" dirty="0">
              <a:solidFill>
                <a:srgbClr val="FFCCFF"/>
              </a:solidFill>
            </a:endParaRPr>
          </a:p>
          <a:p>
            <a:r>
              <a:rPr lang="en-US" sz="1400" i="1" dirty="0">
                <a:solidFill>
                  <a:srgbClr val="FFCCFF"/>
                </a:solidFill>
              </a:rPr>
              <a:t>What tear-osmolarity value is widely acknowledged as indicative of at least mild DES?</a:t>
            </a:r>
          </a:p>
          <a:p>
            <a:r>
              <a:rPr lang="en-US" sz="1400" dirty="0">
                <a:solidFill>
                  <a:srgbClr val="FFCCFF"/>
                </a:solidFill>
              </a:rPr>
              <a:t>308</a:t>
            </a:r>
          </a:p>
        </p:txBody>
      </p:sp>
      <p:sp>
        <p:nvSpPr>
          <p:cNvPr id="16" name="Rectangle 15">
            <a:extLst>
              <a:ext uri="{FF2B5EF4-FFF2-40B4-BE49-F238E27FC236}">
                <a16:creationId xmlns:a16="http://schemas.microsoft.com/office/drawing/2014/main" id="{BAE71B24-9492-90B0-3E20-239CA0A529E4}"/>
              </a:ext>
            </a:extLst>
          </p:cNvPr>
          <p:cNvSpPr/>
          <p:nvPr/>
        </p:nvSpPr>
        <p:spPr>
          <a:xfrm>
            <a:off x="3437919" y="4038238"/>
            <a:ext cx="304800" cy="2328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
        <p:nvSpPr>
          <p:cNvPr id="18" name="TextBox 17">
            <a:extLst>
              <a:ext uri="{FF2B5EF4-FFF2-40B4-BE49-F238E27FC236}">
                <a16:creationId xmlns:a16="http://schemas.microsoft.com/office/drawing/2014/main" id="{6652D0D6-0B20-756B-6CDD-60223DF60DC7}"/>
              </a:ext>
            </a:extLst>
          </p:cNvPr>
          <p:cNvSpPr txBox="1"/>
          <p:nvPr/>
        </p:nvSpPr>
        <p:spPr>
          <a:xfrm>
            <a:off x="2746917" y="4301407"/>
            <a:ext cx="1021433" cy="307777"/>
          </a:xfrm>
          <a:prstGeom prst="rect">
            <a:avLst/>
          </a:prstGeom>
          <a:noFill/>
        </p:spPr>
        <p:txBody>
          <a:bodyPr wrap="none" rtlCol="0">
            <a:spAutoFit/>
          </a:bodyPr>
          <a:lstStyle/>
          <a:p>
            <a:r>
              <a:rPr lang="en-US" sz="1400" b="1" dirty="0">
                <a:solidFill>
                  <a:srgbClr val="0000FF"/>
                </a:solidFill>
              </a:rPr>
              <a:t>(</a:t>
            </a:r>
            <a:r>
              <a:rPr lang="en-US" sz="1400" b="1" dirty="0" err="1">
                <a:solidFill>
                  <a:srgbClr val="0000FF"/>
                </a:solidFill>
              </a:rPr>
              <a:t>mOsm</a:t>
            </a:r>
            <a:r>
              <a:rPr lang="en-US" sz="1400" b="1" dirty="0">
                <a:solidFill>
                  <a:srgbClr val="0000FF"/>
                </a:solidFill>
              </a:rPr>
              <a:t>/L)</a:t>
            </a:r>
          </a:p>
        </p:txBody>
      </p:sp>
    </p:spTree>
    <p:extLst>
      <p:ext uri="{BB962C8B-B14F-4D97-AF65-F5344CB8AC3E}">
        <p14:creationId xmlns:p14="http://schemas.microsoft.com/office/powerpoint/2010/main" val="50407015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119</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1815882"/>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solidFill>
                  <a:schemeClr val="bg1">
                    <a:lumMod val="75000"/>
                  </a:schemeClr>
                </a:solidFill>
              </a:rPr>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2031325"/>
          </a:xfrm>
          <a:prstGeom prst="rect">
            <a:avLst/>
          </a:prstGeom>
          <a:solidFill>
            <a:schemeClr val="accent6">
              <a:lumMod val="40000"/>
              <a:lumOff val="60000"/>
            </a:schemeClr>
          </a:solidFill>
        </p:spPr>
        <p:txBody>
          <a:bodyPr wrap="square" rtlCol="0">
            <a:spAutoFit/>
          </a:bodyPr>
          <a:lstStyle/>
          <a:p>
            <a:r>
              <a:rPr lang="en-US" sz="1400" i="1" dirty="0">
                <a:solidFill>
                  <a:schemeClr val="bg1">
                    <a:lumMod val="65000"/>
                  </a:schemeClr>
                </a:solidFill>
              </a:rPr>
              <a:t>What is the primary role of electrolytes in the tear film?</a:t>
            </a:r>
          </a:p>
          <a:p>
            <a:r>
              <a:rPr lang="en-US" sz="1400" dirty="0">
                <a:solidFill>
                  <a:schemeClr val="bg1">
                    <a:lumMod val="65000"/>
                  </a:schemeClr>
                </a:solidFill>
              </a:rPr>
              <a:t>To regulate tear-film  </a:t>
            </a:r>
            <a:r>
              <a:rPr lang="en-US" sz="1400" b="1" dirty="0"/>
              <a:t>osmolarity</a:t>
            </a:r>
            <a:endParaRPr lang="en-US" sz="1400" b="1" dirty="0">
              <a:solidFill>
                <a:schemeClr val="accent6">
                  <a:lumMod val="40000"/>
                  <a:lumOff val="60000"/>
                </a:schemeClr>
              </a:solidFill>
            </a:endParaRP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Why is tear-film osmolarity important?</a:t>
            </a:r>
          </a:p>
          <a:p>
            <a:r>
              <a:rPr lang="en-US" sz="1400" dirty="0">
                <a:solidFill>
                  <a:schemeClr val="accent6">
                    <a:lumMod val="40000"/>
                    <a:lumOff val="60000"/>
                  </a:schemeClr>
                </a:solidFill>
              </a:rPr>
              <a:t>Because of its associated  osmotic-pressure  gradient.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a:t>
            </a:r>
            <a:r>
              <a:rPr lang="en-US" sz="1400" i="1" dirty="0">
                <a:solidFill>
                  <a:schemeClr val="accent6">
                    <a:lumMod val="40000"/>
                    <a:lumOff val="60000"/>
                  </a:schemeClr>
                </a:solidFill>
              </a:rPr>
              <a:t>semi-permeable</a:t>
            </a:r>
            <a:r>
              <a:rPr lang="en-US" sz="1400" dirty="0">
                <a:solidFill>
                  <a:schemeClr val="accent6">
                    <a:lumMod val="40000"/>
                    <a:lumOff val="60000"/>
                  </a:schemeClr>
                </a:solidFill>
              </a:rPr>
              <a:t>.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resulting osmotic gradient. (This is a </a:t>
            </a:r>
            <a:r>
              <a:rPr lang="en-US" sz="1400" b="1" dirty="0">
                <a:solidFill>
                  <a:schemeClr val="accent6">
                    <a:lumMod val="40000"/>
                    <a:lumOff val="60000"/>
                  </a:schemeClr>
                </a:solidFill>
              </a:rPr>
              <a:t>really</a:t>
            </a:r>
            <a:r>
              <a:rPr lang="en-US" sz="1400" dirty="0">
                <a:solidFill>
                  <a:schemeClr val="accent6">
                    <a:lumMod val="40000"/>
                    <a:lumOff val="60000"/>
                  </a:schemeClr>
                </a:solidFill>
              </a:rPr>
              <a:t> important concept, peeps!)</a:t>
            </a:r>
          </a:p>
        </p:txBody>
      </p:sp>
      <p:sp>
        <p:nvSpPr>
          <p:cNvPr id="19" name="TextBox 18">
            <a:extLst>
              <a:ext uri="{FF2B5EF4-FFF2-40B4-BE49-F238E27FC236}">
                <a16:creationId xmlns:a16="http://schemas.microsoft.com/office/drawing/2014/main" id="{D23FE25A-2EDD-A358-693C-14AE3DE21736}"/>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6" name="Oval 5">
            <a:extLst>
              <a:ext uri="{FF2B5EF4-FFF2-40B4-BE49-F238E27FC236}">
                <a16:creationId xmlns:a16="http://schemas.microsoft.com/office/drawing/2014/main" id="{ACCF7399-C9AA-80AA-A977-389404B39194}"/>
              </a:ext>
            </a:extLst>
          </p:cNvPr>
          <p:cNvSpPr/>
          <p:nvPr/>
        </p:nvSpPr>
        <p:spPr>
          <a:xfrm>
            <a:off x="2087217" y="3281227"/>
            <a:ext cx="1159565" cy="32856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43E6D48-C669-DEAA-9711-DBB6E33591A1}"/>
              </a:ext>
            </a:extLst>
          </p:cNvPr>
          <p:cNvSpPr txBox="1"/>
          <p:nvPr/>
        </p:nvSpPr>
        <p:spPr>
          <a:xfrm>
            <a:off x="924457" y="3668682"/>
            <a:ext cx="7060008" cy="2031325"/>
          </a:xfrm>
          <a:prstGeom prst="rect">
            <a:avLst/>
          </a:prstGeom>
          <a:solidFill>
            <a:srgbClr val="CCFFCC"/>
          </a:solidFill>
        </p:spPr>
        <p:txBody>
          <a:bodyPr wrap="square" rtlCol="0">
            <a:spAutoFit/>
          </a:bodyPr>
          <a:lstStyle/>
          <a:p>
            <a:r>
              <a:rPr lang="en-US" sz="1400" i="1" dirty="0">
                <a:solidFill>
                  <a:schemeClr val="bg1">
                    <a:lumMod val="75000"/>
                  </a:schemeClr>
                </a:solidFill>
              </a:rPr>
              <a:t>In a sentence or two, what is </a:t>
            </a:r>
            <a:r>
              <a:rPr lang="en-US" sz="1400" dirty="0">
                <a:solidFill>
                  <a:schemeClr val="bg1">
                    <a:lumMod val="75000"/>
                  </a:schemeClr>
                </a:solidFill>
              </a:rPr>
              <a:t>osmolarity</a:t>
            </a:r>
            <a:r>
              <a:rPr lang="en-US" sz="1400" i="1" dirty="0">
                <a:solidFill>
                  <a:schemeClr val="bg1">
                    <a:lumMod val="75000"/>
                  </a:schemeClr>
                </a:solidFill>
              </a:rPr>
              <a:t>?</a:t>
            </a:r>
          </a:p>
          <a:p>
            <a:r>
              <a:rPr lang="en-US" sz="1400" dirty="0">
                <a:solidFill>
                  <a:schemeClr val="bg1">
                    <a:lumMod val="75000"/>
                  </a:schemeClr>
                </a:solidFill>
              </a:rPr>
              <a:t>The concentration of solutes in a fluid—literally, the number of solute-particles in a given amount of solvent (fluid). With regard to the tear film, it is expressed in </a:t>
            </a:r>
            <a:r>
              <a:rPr lang="en-US" sz="1400" b="1" dirty="0">
                <a:solidFill>
                  <a:srgbClr val="0000FF"/>
                </a:solidFill>
              </a:rPr>
              <a:t>milliosmoles per liter </a:t>
            </a:r>
            <a:r>
              <a:rPr lang="en-US" sz="1400" b="1" dirty="0">
                <a:solidFill>
                  <a:srgbClr val="CCFFCC"/>
                </a:solidFill>
              </a:rPr>
              <a:t>(</a:t>
            </a:r>
            <a:r>
              <a:rPr lang="en-US" sz="1400" b="1" dirty="0" err="1">
                <a:solidFill>
                  <a:srgbClr val="CCFFCC"/>
                </a:solidFill>
              </a:rPr>
              <a:t>mOsm</a:t>
            </a:r>
            <a:r>
              <a:rPr lang="en-US" sz="1400" b="1" dirty="0">
                <a:solidFill>
                  <a:srgbClr val="CCFFCC"/>
                </a:solidFill>
              </a:rPr>
              <a:t>/L)</a:t>
            </a:r>
            <a:r>
              <a:rPr lang="en-US" sz="1400" dirty="0">
                <a:solidFill>
                  <a:srgbClr val="CCFFCC"/>
                </a:solidFill>
              </a:rPr>
              <a:t> .</a:t>
            </a:r>
            <a:endParaRPr lang="en-US" sz="1400" b="1" dirty="0">
              <a:solidFill>
                <a:srgbClr val="CCFFCC"/>
              </a:solidFill>
            </a:endParaRPr>
          </a:p>
          <a:p>
            <a:endParaRPr lang="en-US" sz="1400" dirty="0">
              <a:solidFill>
                <a:schemeClr val="bg1">
                  <a:lumMod val="75000"/>
                </a:schemeClr>
              </a:solidFill>
            </a:endParaRPr>
          </a:p>
          <a:p>
            <a:r>
              <a:rPr lang="en-US" sz="1400" i="1" dirty="0">
                <a:solidFill>
                  <a:schemeClr val="bg1">
                    <a:lumMod val="75000"/>
                  </a:schemeClr>
                </a:solidFill>
              </a:rPr>
              <a:t>In DES, do you expect tear osmolarity to be higher, or lower than normal?</a:t>
            </a:r>
          </a:p>
          <a:p>
            <a:r>
              <a:rPr lang="en-US" sz="1400" dirty="0">
                <a:solidFill>
                  <a:schemeClr val="bg1">
                    <a:lumMod val="75000"/>
                  </a:schemeClr>
                </a:solidFill>
              </a:rPr>
              <a:t>Higher. Think of it this way: If the tear film is inadequate—if there’s not enough fluid there—it means the solute-particles are dissolved in a smaller amount of fluid, which in turn means the </a:t>
            </a:r>
            <a:r>
              <a:rPr lang="en-US" sz="1400" i="1" dirty="0">
                <a:solidFill>
                  <a:schemeClr val="bg1">
                    <a:lumMod val="75000"/>
                  </a:schemeClr>
                </a:solidFill>
              </a:rPr>
              <a:t>concentration</a:t>
            </a:r>
            <a:r>
              <a:rPr lang="en-US" sz="1400" dirty="0">
                <a:solidFill>
                  <a:schemeClr val="bg1">
                    <a:lumMod val="75000"/>
                  </a:schemeClr>
                </a:solidFill>
              </a:rPr>
              <a:t> of the particles will be higher.</a:t>
            </a:r>
          </a:p>
        </p:txBody>
      </p:sp>
      <p:sp>
        <p:nvSpPr>
          <p:cNvPr id="14" name="TextBox 13">
            <a:extLst>
              <a:ext uri="{FF2B5EF4-FFF2-40B4-BE49-F238E27FC236}">
                <a16:creationId xmlns:a16="http://schemas.microsoft.com/office/drawing/2014/main" id="{CF1C44D2-915D-2C47-2BE0-76842863C9E6}"/>
              </a:ext>
            </a:extLst>
          </p:cNvPr>
          <p:cNvSpPr txBox="1"/>
          <p:nvPr/>
        </p:nvSpPr>
        <p:spPr>
          <a:xfrm>
            <a:off x="2823512" y="3787046"/>
            <a:ext cx="4316808" cy="1600438"/>
          </a:xfrm>
          <a:prstGeom prst="rect">
            <a:avLst/>
          </a:prstGeom>
          <a:solidFill>
            <a:srgbClr val="FFCCFF"/>
          </a:solidFill>
        </p:spPr>
        <p:txBody>
          <a:bodyPr wrap="square" rtlCol="0">
            <a:spAutoFit/>
          </a:bodyPr>
          <a:lstStyle/>
          <a:p>
            <a:r>
              <a:rPr lang="en-US" sz="1400" i="1" dirty="0"/>
              <a:t>What is normal tear osmolarity value? (It’s a range.)</a:t>
            </a:r>
          </a:p>
          <a:p>
            <a:r>
              <a:rPr lang="en-US" sz="1400" dirty="0"/>
              <a:t>296 ± 10</a:t>
            </a:r>
            <a:endParaRPr lang="en-US" sz="1400" dirty="0">
              <a:solidFill>
                <a:srgbClr val="FFCCFF"/>
              </a:solidFill>
            </a:endParaRPr>
          </a:p>
          <a:p>
            <a:endParaRPr lang="en-US" sz="1400" i="1" dirty="0">
              <a:solidFill>
                <a:srgbClr val="FFCCFF"/>
              </a:solidFill>
            </a:endParaRPr>
          </a:p>
          <a:p>
            <a:endParaRPr lang="en-US" sz="1400" i="1" dirty="0">
              <a:solidFill>
                <a:srgbClr val="FFCCFF"/>
              </a:solidFill>
            </a:endParaRPr>
          </a:p>
          <a:p>
            <a:r>
              <a:rPr lang="en-US" sz="1400" i="1" dirty="0">
                <a:solidFill>
                  <a:srgbClr val="FFCCFF"/>
                </a:solidFill>
              </a:rPr>
              <a:t>What tear-osmolarity value is widely acknowledged as indicative of at least mild DES?</a:t>
            </a:r>
          </a:p>
          <a:p>
            <a:r>
              <a:rPr lang="en-US" sz="1400" dirty="0">
                <a:solidFill>
                  <a:srgbClr val="FFCCFF"/>
                </a:solidFill>
              </a:rPr>
              <a:t>308</a:t>
            </a:r>
          </a:p>
        </p:txBody>
      </p:sp>
      <p:sp>
        <p:nvSpPr>
          <p:cNvPr id="18" name="TextBox 17">
            <a:extLst>
              <a:ext uri="{FF2B5EF4-FFF2-40B4-BE49-F238E27FC236}">
                <a16:creationId xmlns:a16="http://schemas.microsoft.com/office/drawing/2014/main" id="{6652D0D6-0B20-756B-6CDD-60223DF60DC7}"/>
              </a:ext>
            </a:extLst>
          </p:cNvPr>
          <p:cNvSpPr txBox="1"/>
          <p:nvPr/>
        </p:nvSpPr>
        <p:spPr>
          <a:xfrm>
            <a:off x="2746917" y="4301407"/>
            <a:ext cx="1021433" cy="307777"/>
          </a:xfrm>
          <a:prstGeom prst="rect">
            <a:avLst/>
          </a:prstGeom>
          <a:noFill/>
        </p:spPr>
        <p:txBody>
          <a:bodyPr wrap="none" rtlCol="0">
            <a:spAutoFit/>
          </a:bodyPr>
          <a:lstStyle/>
          <a:p>
            <a:r>
              <a:rPr lang="en-US" sz="1400" b="1" dirty="0">
                <a:solidFill>
                  <a:srgbClr val="0000FF"/>
                </a:solidFill>
              </a:rPr>
              <a:t>(</a:t>
            </a:r>
            <a:r>
              <a:rPr lang="en-US" sz="1400" b="1" dirty="0" err="1">
                <a:solidFill>
                  <a:srgbClr val="0000FF"/>
                </a:solidFill>
              </a:rPr>
              <a:t>mOsm</a:t>
            </a:r>
            <a:r>
              <a:rPr lang="en-US" sz="1400" b="1" dirty="0">
                <a:solidFill>
                  <a:srgbClr val="0000FF"/>
                </a:solidFill>
              </a:rPr>
              <a:t>/L)</a:t>
            </a:r>
          </a:p>
        </p:txBody>
      </p:sp>
    </p:spTree>
    <p:extLst>
      <p:ext uri="{BB962C8B-B14F-4D97-AF65-F5344CB8AC3E}">
        <p14:creationId xmlns:p14="http://schemas.microsoft.com/office/powerpoint/2010/main" val="1551824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7" name="Rectangle 6"/>
          <p:cNvSpPr/>
          <p:nvPr/>
        </p:nvSpPr>
        <p:spPr>
          <a:xfrm>
            <a:off x="67056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5" name="TextBox 4"/>
          <p:cNvSpPr txBox="1"/>
          <p:nvPr/>
        </p:nvSpPr>
        <p:spPr>
          <a:xfrm>
            <a:off x="479449" y="1488281"/>
            <a:ext cx="8131151" cy="3139321"/>
          </a:xfrm>
          <a:prstGeom prst="rect">
            <a:avLst/>
          </a:prstGeom>
          <a:noFill/>
        </p:spPr>
        <p:txBody>
          <a:bodyPr wrap="square" rtlCol="0">
            <a:spAutoFit/>
          </a:bodyPr>
          <a:lstStyle/>
          <a:p>
            <a:r>
              <a:rPr lang="en-US" i="1" dirty="0">
                <a:solidFill>
                  <a:schemeClr val="bg1">
                    <a:lumMod val="75000"/>
                  </a:schemeClr>
                </a:solidFill>
              </a:rPr>
              <a:t>How common is DES?</a:t>
            </a:r>
          </a:p>
          <a:p>
            <a:r>
              <a:rPr lang="en-US" dirty="0">
                <a:solidFill>
                  <a:schemeClr val="bg1">
                    <a:lumMod val="75000"/>
                  </a:schemeClr>
                </a:solidFill>
              </a:rPr>
              <a:t>Very. It is estimated to affect  10%  of adults age 30-60, and  15%  of adults age 65 and older.</a:t>
            </a:r>
          </a:p>
          <a:p>
            <a:endParaRPr lang="en-US" dirty="0">
              <a:solidFill>
                <a:schemeClr val="bg1">
                  <a:lumMod val="75000"/>
                </a:schemeClr>
              </a:solidFill>
            </a:endParaRPr>
          </a:p>
          <a:p>
            <a:r>
              <a:rPr lang="en-US" i="1" dirty="0">
                <a:solidFill>
                  <a:schemeClr val="bg1">
                    <a:lumMod val="75000"/>
                  </a:schemeClr>
                </a:solidFill>
              </a:rPr>
              <a:t>Is it a significant health problem?</a:t>
            </a:r>
          </a:p>
          <a:p>
            <a:r>
              <a:rPr lang="en-US" dirty="0">
                <a:solidFill>
                  <a:schemeClr val="bg1">
                    <a:lumMod val="75000"/>
                  </a:schemeClr>
                </a:solidFill>
              </a:rPr>
              <a:t>It certainly can be. Studies indicate moderate-to-severe DES impacts quality-of-life to the same degree as moderate-to-severe angina.</a:t>
            </a:r>
          </a:p>
          <a:p>
            <a:endParaRPr lang="en-US" dirty="0">
              <a:solidFill>
                <a:schemeClr val="bg1">
                  <a:lumMod val="75000"/>
                </a:schemeClr>
              </a:solidFill>
            </a:endParaRPr>
          </a:p>
          <a:p>
            <a:r>
              <a:rPr lang="en-US" i="1" dirty="0">
                <a:solidFill>
                  <a:schemeClr val="bg1">
                    <a:lumMod val="75000"/>
                  </a:schemeClr>
                </a:solidFill>
              </a:rPr>
              <a:t>Is there a gender predilection?</a:t>
            </a:r>
          </a:p>
          <a:p>
            <a:r>
              <a:rPr lang="en-US" dirty="0">
                <a:solidFill>
                  <a:schemeClr val="bg1">
                    <a:lumMod val="75000"/>
                  </a:schemeClr>
                </a:solidFill>
              </a:rPr>
              <a:t>Yes, </a:t>
            </a:r>
            <a:r>
              <a:rPr lang="en-US" b="1" dirty="0">
                <a:solidFill>
                  <a:srgbClr val="0000FF"/>
                </a:solidFill>
              </a:rPr>
              <a:t>women are more likely to suffer DES</a:t>
            </a:r>
          </a:p>
          <a:p>
            <a:endParaRPr lang="en-US" dirty="0">
              <a:solidFill>
                <a:srgbClr val="0000FF"/>
              </a:solidFill>
            </a:endParaRPr>
          </a:p>
        </p:txBody>
      </p:sp>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728B4405-41A0-7D22-9A34-2D6B5F129F40}"/>
              </a:ext>
            </a:extLst>
          </p:cNvPr>
          <p:cNvSpPr txBox="1"/>
          <p:nvPr/>
        </p:nvSpPr>
        <p:spPr>
          <a:xfrm>
            <a:off x="472522" y="4572000"/>
            <a:ext cx="7909478" cy="784830"/>
          </a:xfrm>
          <a:prstGeom prst="rect">
            <a:avLst/>
          </a:prstGeom>
          <a:noFill/>
        </p:spPr>
        <p:txBody>
          <a:bodyPr wrap="square" rtlCol="0">
            <a:spAutoFit/>
          </a:bodyPr>
          <a:lstStyle/>
          <a:p>
            <a:r>
              <a:rPr lang="en-US" sz="1500" i="1" dirty="0">
                <a:solidFill>
                  <a:srgbClr val="0000FF"/>
                </a:solidFill>
              </a:rPr>
              <a:t>Why are women more likely to have DES?</a:t>
            </a:r>
          </a:p>
          <a:p>
            <a:r>
              <a:rPr lang="en-US" sz="1500" dirty="0">
                <a:solidFill>
                  <a:srgbClr val="0000FF"/>
                </a:solidFill>
              </a:rPr>
              <a:t>There are a number of factors, but one of the most fundamental is  hormonal</a:t>
            </a:r>
            <a:r>
              <a:rPr lang="en-US" sz="1500" dirty="0"/>
              <a:t>—androgens  are protective against DES, while  estrogens  tend to exacerbate it</a:t>
            </a:r>
          </a:p>
        </p:txBody>
      </p:sp>
      <p:sp>
        <p:nvSpPr>
          <p:cNvPr id="9" name="Rectangle 8">
            <a:extLst>
              <a:ext uri="{FF2B5EF4-FFF2-40B4-BE49-F238E27FC236}">
                <a16:creationId xmlns:a16="http://schemas.microsoft.com/office/drawing/2014/main" id="{316EFF16-B137-CBBE-4877-09A66D8B1632}"/>
              </a:ext>
            </a:extLst>
          </p:cNvPr>
          <p:cNvSpPr/>
          <p:nvPr/>
        </p:nvSpPr>
        <p:spPr>
          <a:xfrm>
            <a:off x="3419061" y="5084797"/>
            <a:ext cx="950842" cy="212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hormone class</a:t>
            </a:r>
          </a:p>
        </p:txBody>
      </p:sp>
      <p:sp>
        <p:nvSpPr>
          <p:cNvPr id="10" name="Rectangle 9">
            <a:extLst>
              <a:ext uri="{FF2B5EF4-FFF2-40B4-BE49-F238E27FC236}">
                <a16:creationId xmlns:a16="http://schemas.microsoft.com/office/drawing/2014/main" id="{C82FCED2-470C-7101-B88D-791131785E80}"/>
              </a:ext>
            </a:extLst>
          </p:cNvPr>
          <p:cNvSpPr/>
          <p:nvPr/>
        </p:nvSpPr>
        <p:spPr>
          <a:xfrm>
            <a:off x="7219123" y="4856197"/>
            <a:ext cx="954156"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hormone class</a:t>
            </a:r>
          </a:p>
        </p:txBody>
      </p:sp>
      <p:sp>
        <p:nvSpPr>
          <p:cNvPr id="11" name="Oval 10">
            <a:extLst>
              <a:ext uri="{FF2B5EF4-FFF2-40B4-BE49-F238E27FC236}">
                <a16:creationId xmlns:a16="http://schemas.microsoft.com/office/drawing/2014/main" id="{5A429B0D-775A-ACF1-14F5-97A4234E0D4A}"/>
              </a:ext>
            </a:extLst>
          </p:cNvPr>
          <p:cNvSpPr/>
          <p:nvPr/>
        </p:nvSpPr>
        <p:spPr>
          <a:xfrm>
            <a:off x="838200" y="3829877"/>
            <a:ext cx="4495800" cy="636105"/>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900995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120</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1815882"/>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solidFill>
                  <a:schemeClr val="bg1">
                    <a:lumMod val="75000"/>
                  </a:schemeClr>
                </a:solidFill>
              </a:rPr>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2031325"/>
          </a:xfrm>
          <a:prstGeom prst="rect">
            <a:avLst/>
          </a:prstGeom>
          <a:solidFill>
            <a:schemeClr val="accent6">
              <a:lumMod val="40000"/>
              <a:lumOff val="60000"/>
            </a:schemeClr>
          </a:solidFill>
        </p:spPr>
        <p:txBody>
          <a:bodyPr wrap="square" rtlCol="0">
            <a:spAutoFit/>
          </a:bodyPr>
          <a:lstStyle/>
          <a:p>
            <a:r>
              <a:rPr lang="en-US" sz="1400" i="1" dirty="0">
                <a:solidFill>
                  <a:schemeClr val="bg1">
                    <a:lumMod val="65000"/>
                  </a:schemeClr>
                </a:solidFill>
              </a:rPr>
              <a:t>What is the primary role of electrolytes in the tear film?</a:t>
            </a:r>
          </a:p>
          <a:p>
            <a:r>
              <a:rPr lang="en-US" sz="1400" dirty="0">
                <a:solidFill>
                  <a:schemeClr val="bg1">
                    <a:lumMod val="65000"/>
                  </a:schemeClr>
                </a:solidFill>
              </a:rPr>
              <a:t>To regulate tear-film  </a:t>
            </a:r>
            <a:r>
              <a:rPr lang="en-US" sz="1400" b="1" dirty="0"/>
              <a:t>osmolarity</a:t>
            </a:r>
            <a:endParaRPr lang="en-US" sz="1400" b="1" dirty="0">
              <a:solidFill>
                <a:schemeClr val="accent6">
                  <a:lumMod val="40000"/>
                  <a:lumOff val="60000"/>
                </a:schemeClr>
              </a:solidFill>
            </a:endParaRP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Why is tear-film osmolarity important?</a:t>
            </a:r>
          </a:p>
          <a:p>
            <a:r>
              <a:rPr lang="en-US" sz="1400" dirty="0">
                <a:solidFill>
                  <a:schemeClr val="accent6">
                    <a:lumMod val="40000"/>
                    <a:lumOff val="60000"/>
                  </a:schemeClr>
                </a:solidFill>
              </a:rPr>
              <a:t>Because of its associated  osmotic-pressure  gradient.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a:t>
            </a:r>
            <a:r>
              <a:rPr lang="en-US" sz="1400" i="1" dirty="0">
                <a:solidFill>
                  <a:schemeClr val="accent6">
                    <a:lumMod val="40000"/>
                    <a:lumOff val="60000"/>
                  </a:schemeClr>
                </a:solidFill>
              </a:rPr>
              <a:t>semi-permeable</a:t>
            </a:r>
            <a:r>
              <a:rPr lang="en-US" sz="1400" dirty="0">
                <a:solidFill>
                  <a:schemeClr val="accent6">
                    <a:lumMod val="40000"/>
                    <a:lumOff val="60000"/>
                  </a:schemeClr>
                </a:solidFill>
              </a:rPr>
              <a:t>.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resulting osmotic gradient. (This is a </a:t>
            </a:r>
            <a:r>
              <a:rPr lang="en-US" sz="1400" b="1" dirty="0">
                <a:solidFill>
                  <a:schemeClr val="accent6">
                    <a:lumMod val="40000"/>
                    <a:lumOff val="60000"/>
                  </a:schemeClr>
                </a:solidFill>
              </a:rPr>
              <a:t>really</a:t>
            </a:r>
            <a:r>
              <a:rPr lang="en-US" sz="1400" dirty="0">
                <a:solidFill>
                  <a:schemeClr val="accent6">
                    <a:lumMod val="40000"/>
                    <a:lumOff val="60000"/>
                  </a:schemeClr>
                </a:solidFill>
              </a:rPr>
              <a:t> important concept, peeps!)</a:t>
            </a:r>
          </a:p>
        </p:txBody>
      </p:sp>
      <p:sp>
        <p:nvSpPr>
          <p:cNvPr id="19" name="TextBox 18">
            <a:extLst>
              <a:ext uri="{FF2B5EF4-FFF2-40B4-BE49-F238E27FC236}">
                <a16:creationId xmlns:a16="http://schemas.microsoft.com/office/drawing/2014/main" id="{D23FE25A-2EDD-A358-693C-14AE3DE21736}"/>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6" name="Oval 5">
            <a:extLst>
              <a:ext uri="{FF2B5EF4-FFF2-40B4-BE49-F238E27FC236}">
                <a16:creationId xmlns:a16="http://schemas.microsoft.com/office/drawing/2014/main" id="{ACCF7399-C9AA-80AA-A977-389404B39194}"/>
              </a:ext>
            </a:extLst>
          </p:cNvPr>
          <p:cNvSpPr/>
          <p:nvPr/>
        </p:nvSpPr>
        <p:spPr>
          <a:xfrm>
            <a:off x="2087217" y="3281227"/>
            <a:ext cx="1159565" cy="32856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43E6D48-C669-DEAA-9711-DBB6E33591A1}"/>
              </a:ext>
            </a:extLst>
          </p:cNvPr>
          <p:cNvSpPr txBox="1"/>
          <p:nvPr/>
        </p:nvSpPr>
        <p:spPr>
          <a:xfrm>
            <a:off x="924457" y="3668682"/>
            <a:ext cx="7060008" cy="2031325"/>
          </a:xfrm>
          <a:prstGeom prst="rect">
            <a:avLst/>
          </a:prstGeom>
          <a:solidFill>
            <a:srgbClr val="CCFFCC"/>
          </a:solidFill>
        </p:spPr>
        <p:txBody>
          <a:bodyPr wrap="square" rtlCol="0">
            <a:spAutoFit/>
          </a:bodyPr>
          <a:lstStyle/>
          <a:p>
            <a:r>
              <a:rPr lang="en-US" sz="1400" i="1" dirty="0">
                <a:solidFill>
                  <a:schemeClr val="bg1">
                    <a:lumMod val="75000"/>
                  </a:schemeClr>
                </a:solidFill>
              </a:rPr>
              <a:t>In a sentence or two, what is </a:t>
            </a:r>
            <a:r>
              <a:rPr lang="en-US" sz="1400" dirty="0">
                <a:solidFill>
                  <a:schemeClr val="bg1">
                    <a:lumMod val="75000"/>
                  </a:schemeClr>
                </a:solidFill>
              </a:rPr>
              <a:t>osmolarity</a:t>
            </a:r>
            <a:r>
              <a:rPr lang="en-US" sz="1400" i="1" dirty="0">
                <a:solidFill>
                  <a:schemeClr val="bg1">
                    <a:lumMod val="75000"/>
                  </a:schemeClr>
                </a:solidFill>
              </a:rPr>
              <a:t>?</a:t>
            </a:r>
          </a:p>
          <a:p>
            <a:r>
              <a:rPr lang="en-US" sz="1400" dirty="0">
                <a:solidFill>
                  <a:schemeClr val="bg1">
                    <a:lumMod val="75000"/>
                  </a:schemeClr>
                </a:solidFill>
              </a:rPr>
              <a:t>The concentration of solutes in a fluid—literally, the number of solute-particles in a given amount of solvent (fluid). With regard to the tear film, it is expressed in </a:t>
            </a:r>
            <a:r>
              <a:rPr lang="en-US" sz="1400" b="1" dirty="0">
                <a:solidFill>
                  <a:srgbClr val="0000FF"/>
                </a:solidFill>
              </a:rPr>
              <a:t>milliosmoles per liter </a:t>
            </a:r>
            <a:r>
              <a:rPr lang="en-US" sz="1400" b="1" dirty="0">
                <a:solidFill>
                  <a:srgbClr val="CCFFCC"/>
                </a:solidFill>
              </a:rPr>
              <a:t>(</a:t>
            </a:r>
            <a:r>
              <a:rPr lang="en-US" sz="1400" b="1" dirty="0" err="1">
                <a:solidFill>
                  <a:srgbClr val="CCFFCC"/>
                </a:solidFill>
              </a:rPr>
              <a:t>mOsm</a:t>
            </a:r>
            <a:r>
              <a:rPr lang="en-US" sz="1400" b="1" dirty="0">
                <a:solidFill>
                  <a:srgbClr val="CCFFCC"/>
                </a:solidFill>
              </a:rPr>
              <a:t>/L)</a:t>
            </a:r>
            <a:r>
              <a:rPr lang="en-US" sz="1400" dirty="0">
                <a:solidFill>
                  <a:srgbClr val="CCFFCC"/>
                </a:solidFill>
              </a:rPr>
              <a:t> .</a:t>
            </a:r>
            <a:endParaRPr lang="en-US" sz="1400" b="1" dirty="0">
              <a:solidFill>
                <a:srgbClr val="CCFFCC"/>
              </a:solidFill>
            </a:endParaRPr>
          </a:p>
          <a:p>
            <a:endParaRPr lang="en-US" sz="1400" dirty="0">
              <a:solidFill>
                <a:schemeClr val="bg1">
                  <a:lumMod val="75000"/>
                </a:schemeClr>
              </a:solidFill>
            </a:endParaRPr>
          </a:p>
          <a:p>
            <a:r>
              <a:rPr lang="en-US" sz="1400" i="1" dirty="0">
                <a:solidFill>
                  <a:schemeClr val="bg1">
                    <a:lumMod val="75000"/>
                  </a:schemeClr>
                </a:solidFill>
              </a:rPr>
              <a:t>In DES, do you expect tear osmolarity to be higher, or lower than normal?</a:t>
            </a:r>
          </a:p>
          <a:p>
            <a:r>
              <a:rPr lang="en-US" sz="1400" dirty="0">
                <a:solidFill>
                  <a:schemeClr val="bg1">
                    <a:lumMod val="75000"/>
                  </a:schemeClr>
                </a:solidFill>
              </a:rPr>
              <a:t>Higher. Think of it this way: If the tear film is inadequate—if there’s not enough fluid there—it means the solute-particles are dissolved in a smaller amount of fluid, which in turn means the </a:t>
            </a:r>
            <a:r>
              <a:rPr lang="en-US" sz="1400" i="1" dirty="0">
                <a:solidFill>
                  <a:schemeClr val="bg1">
                    <a:lumMod val="75000"/>
                  </a:schemeClr>
                </a:solidFill>
              </a:rPr>
              <a:t>concentration</a:t>
            </a:r>
            <a:r>
              <a:rPr lang="en-US" sz="1400" dirty="0">
                <a:solidFill>
                  <a:schemeClr val="bg1">
                    <a:lumMod val="75000"/>
                  </a:schemeClr>
                </a:solidFill>
              </a:rPr>
              <a:t> of the particles will be higher.</a:t>
            </a:r>
          </a:p>
        </p:txBody>
      </p:sp>
      <p:sp>
        <p:nvSpPr>
          <p:cNvPr id="14" name="TextBox 13">
            <a:extLst>
              <a:ext uri="{FF2B5EF4-FFF2-40B4-BE49-F238E27FC236}">
                <a16:creationId xmlns:a16="http://schemas.microsoft.com/office/drawing/2014/main" id="{CF1C44D2-915D-2C47-2BE0-76842863C9E6}"/>
              </a:ext>
            </a:extLst>
          </p:cNvPr>
          <p:cNvSpPr txBox="1"/>
          <p:nvPr/>
        </p:nvSpPr>
        <p:spPr>
          <a:xfrm>
            <a:off x="2823512" y="3787046"/>
            <a:ext cx="4316808" cy="1600438"/>
          </a:xfrm>
          <a:prstGeom prst="rect">
            <a:avLst/>
          </a:prstGeom>
          <a:solidFill>
            <a:srgbClr val="FFCCFF"/>
          </a:solidFill>
        </p:spPr>
        <p:txBody>
          <a:bodyPr wrap="square" rtlCol="0">
            <a:spAutoFit/>
          </a:bodyPr>
          <a:lstStyle/>
          <a:p>
            <a:r>
              <a:rPr lang="en-US" sz="1400" i="1" dirty="0"/>
              <a:t>What is normal tear osmolarity value? (It’s a range.)</a:t>
            </a:r>
          </a:p>
          <a:p>
            <a:r>
              <a:rPr lang="en-US" sz="1400" dirty="0"/>
              <a:t>296 ± 10</a:t>
            </a:r>
          </a:p>
          <a:p>
            <a:endParaRPr lang="en-US" sz="1400" i="1" dirty="0"/>
          </a:p>
          <a:p>
            <a:endParaRPr lang="en-US" sz="1400" i="1" dirty="0"/>
          </a:p>
          <a:p>
            <a:r>
              <a:rPr lang="en-US" sz="1400" i="1" dirty="0"/>
              <a:t>What tear-osmolarity value is widely acknowledged as indicative of at least mild DES?</a:t>
            </a:r>
            <a:endParaRPr lang="en-US" sz="1400" i="1" dirty="0">
              <a:solidFill>
                <a:srgbClr val="FFCCFF"/>
              </a:solidFill>
            </a:endParaRPr>
          </a:p>
          <a:p>
            <a:r>
              <a:rPr lang="en-US" sz="1400" dirty="0">
                <a:solidFill>
                  <a:srgbClr val="FFCCFF"/>
                </a:solidFill>
              </a:rPr>
              <a:t>308</a:t>
            </a:r>
          </a:p>
        </p:txBody>
      </p:sp>
      <p:sp>
        <p:nvSpPr>
          <p:cNvPr id="18" name="TextBox 17">
            <a:extLst>
              <a:ext uri="{FF2B5EF4-FFF2-40B4-BE49-F238E27FC236}">
                <a16:creationId xmlns:a16="http://schemas.microsoft.com/office/drawing/2014/main" id="{6652D0D6-0B20-756B-6CDD-60223DF60DC7}"/>
              </a:ext>
            </a:extLst>
          </p:cNvPr>
          <p:cNvSpPr txBox="1"/>
          <p:nvPr/>
        </p:nvSpPr>
        <p:spPr>
          <a:xfrm>
            <a:off x="2746917" y="4301407"/>
            <a:ext cx="1021433" cy="307777"/>
          </a:xfrm>
          <a:prstGeom prst="rect">
            <a:avLst/>
          </a:prstGeom>
          <a:noFill/>
        </p:spPr>
        <p:txBody>
          <a:bodyPr wrap="none" rtlCol="0">
            <a:spAutoFit/>
          </a:bodyPr>
          <a:lstStyle/>
          <a:p>
            <a:r>
              <a:rPr lang="en-US" sz="1400" b="1" dirty="0">
                <a:solidFill>
                  <a:srgbClr val="0000FF"/>
                </a:solidFill>
              </a:rPr>
              <a:t>(</a:t>
            </a:r>
            <a:r>
              <a:rPr lang="en-US" sz="1400" b="1" dirty="0" err="1">
                <a:solidFill>
                  <a:srgbClr val="0000FF"/>
                </a:solidFill>
              </a:rPr>
              <a:t>mOsm</a:t>
            </a:r>
            <a:r>
              <a:rPr lang="en-US" sz="1400" b="1" dirty="0">
                <a:solidFill>
                  <a:srgbClr val="0000FF"/>
                </a:solidFill>
              </a:rPr>
              <a:t>/L)</a:t>
            </a:r>
          </a:p>
        </p:txBody>
      </p:sp>
    </p:spTree>
    <p:extLst>
      <p:ext uri="{BB962C8B-B14F-4D97-AF65-F5344CB8AC3E}">
        <p14:creationId xmlns:p14="http://schemas.microsoft.com/office/powerpoint/2010/main" val="222522812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121</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1815882"/>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solidFill>
                  <a:schemeClr val="bg1">
                    <a:lumMod val="75000"/>
                  </a:schemeClr>
                </a:solidFill>
              </a:rPr>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2031325"/>
          </a:xfrm>
          <a:prstGeom prst="rect">
            <a:avLst/>
          </a:prstGeom>
          <a:solidFill>
            <a:schemeClr val="accent6">
              <a:lumMod val="40000"/>
              <a:lumOff val="60000"/>
            </a:schemeClr>
          </a:solidFill>
        </p:spPr>
        <p:txBody>
          <a:bodyPr wrap="square" rtlCol="0">
            <a:spAutoFit/>
          </a:bodyPr>
          <a:lstStyle/>
          <a:p>
            <a:r>
              <a:rPr lang="en-US" sz="1400" i="1" dirty="0">
                <a:solidFill>
                  <a:schemeClr val="bg1">
                    <a:lumMod val="65000"/>
                  </a:schemeClr>
                </a:solidFill>
              </a:rPr>
              <a:t>What is the primary role of electrolytes in the tear film?</a:t>
            </a:r>
          </a:p>
          <a:p>
            <a:r>
              <a:rPr lang="en-US" sz="1400" dirty="0">
                <a:solidFill>
                  <a:schemeClr val="bg1">
                    <a:lumMod val="65000"/>
                  </a:schemeClr>
                </a:solidFill>
              </a:rPr>
              <a:t>To regulate tear-film  </a:t>
            </a:r>
            <a:r>
              <a:rPr lang="en-US" sz="1400" b="1" dirty="0"/>
              <a:t>osmolarity</a:t>
            </a:r>
            <a:endParaRPr lang="en-US" sz="1400" b="1" dirty="0">
              <a:solidFill>
                <a:schemeClr val="accent6">
                  <a:lumMod val="40000"/>
                  <a:lumOff val="60000"/>
                </a:schemeClr>
              </a:solidFill>
            </a:endParaRP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Why is tear-film osmolarity important?</a:t>
            </a:r>
          </a:p>
          <a:p>
            <a:r>
              <a:rPr lang="en-US" sz="1400" dirty="0">
                <a:solidFill>
                  <a:schemeClr val="accent6">
                    <a:lumMod val="40000"/>
                    <a:lumOff val="60000"/>
                  </a:schemeClr>
                </a:solidFill>
              </a:rPr>
              <a:t>Because of its associated  osmotic-pressure  gradient.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a:t>
            </a:r>
            <a:r>
              <a:rPr lang="en-US" sz="1400" i="1" dirty="0">
                <a:solidFill>
                  <a:schemeClr val="accent6">
                    <a:lumMod val="40000"/>
                    <a:lumOff val="60000"/>
                  </a:schemeClr>
                </a:solidFill>
              </a:rPr>
              <a:t>semi-permeable</a:t>
            </a:r>
            <a:r>
              <a:rPr lang="en-US" sz="1400" dirty="0">
                <a:solidFill>
                  <a:schemeClr val="accent6">
                    <a:lumMod val="40000"/>
                    <a:lumOff val="60000"/>
                  </a:schemeClr>
                </a:solidFill>
              </a:rPr>
              <a:t>.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resulting osmotic gradient. (This is a </a:t>
            </a:r>
            <a:r>
              <a:rPr lang="en-US" sz="1400" b="1" dirty="0">
                <a:solidFill>
                  <a:schemeClr val="accent6">
                    <a:lumMod val="40000"/>
                    <a:lumOff val="60000"/>
                  </a:schemeClr>
                </a:solidFill>
              </a:rPr>
              <a:t>really</a:t>
            </a:r>
            <a:r>
              <a:rPr lang="en-US" sz="1400" dirty="0">
                <a:solidFill>
                  <a:schemeClr val="accent6">
                    <a:lumMod val="40000"/>
                    <a:lumOff val="60000"/>
                  </a:schemeClr>
                </a:solidFill>
              </a:rPr>
              <a:t> important concept, peeps!)</a:t>
            </a:r>
          </a:p>
        </p:txBody>
      </p:sp>
      <p:sp>
        <p:nvSpPr>
          <p:cNvPr id="19" name="TextBox 18">
            <a:extLst>
              <a:ext uri="{FF2B5EF4-FFF2-40B4-BE49-F238E27FC236}">
                <a16:creationId xmlns:a16="http://schemas.microsoft.com/office/drawing/2014/main" id="{D23FE25A-2EDD-A358-693C-14AE3DE21736}"/>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6" name="Oval 5">
            <a:extLst>
              <a:ext uri="{FF2B5EF4-FFF2-40B4-BE49-F238E27FC236}">
                <a16:creationId xmlns:a16="http://schemas.microsoft.com/office/drawing/2014/main" id="{ACCF7399-C9AA-80AA-A977-389404B39194}"/>
              </a:ext>
            </a:extLst>
          </p:cNvPr>
          <p:cNvSpPr/>
          <p:nvPr/>
        </p:nvSpPr>
        <p:spPr>
          <a:xfrm>
            <a:off x="2087217" y="3281227"/>
            <a:ext cx="1159565" cy="32856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43E6D48-C669-DEAA-9711-DBB6E33591A1}"/>
              </a:ext>
            </a:extLst>
          </p:cNvPr>
          <p:cNvSpPr txBox="1"/>
          <p:nvPr/>
        </p:nvSpPr>
        <p:spPr>
          <a:xfrm>
            <a:off x="924457" y="3668682"/>
            <a:ext cx="7060008" cy="2031325"/>
          </a:xfrm>
          <a:prstGeom prst="rect">
            <a:avLst/>
          </a:prstGeom>
          <a:solidFill>
            <a:srgbClr val="CCFFCC"/>
          </a:solidFill>
        </p:spPr>
        <p:txBody>
          <a:bodyPr wrap="square" rtlCol="0">
            <a:spAutoFit/>
          </a:bodyPr>
          <a:lstStyle/>
          <a:p>
            <a:r>
              <a:rPr lang="en-US" sz="1400" i="1" dirty="0">
                <a:solidFill>
                  <a:schemeClr val="bg1">
                    <a:lumMod val="75000"/>
                  </a:schemeClr>
                </a:solidFill>
              </a:rPr>
              <a:t>In a sentence or two, what is </a:t>
            </a:r>
            <a:r>
              <a:rPr lang="en-US" sz="1400" dirty="0">
                <a:solidFill>
                  <a:schemeClr val="bg1">
                    <a:lumMod val="75000"/>
                  </a:schemeClr>
                </a:solidFill>
              </a:rPr>
              <a:t>osmolarity</a:t>
            </a:r>
            <a:r>
              <a:rPr lang="en-US" sz="1400" i="1" dirty="0">
                <a:solidFill>
                  <a:schemeClr val="bg1">
                    <a:lumMod val="75000"/>
                  </a:schemeClr>
                </a:solidFill>
              </a:rPr>
              <a:t>?</a:t>
            </a:r>
          </a:p>
          <a:p>
            <a:r>
              <a:rPr lang="en-US" sz="1400" dirty="0">
                <a:solidFill>
                  <a:schemeClr val="bg1">
                    <a:lumMod val="75000"/>
                  </a:schemeClr>
                </a:solidFill>
              </a:rPr>
              <a:t>The concentration of solutes in a fluid—literally, the number of solute-particles in a given amount of solvent (fluid). With regard to the tear film, it is expressed in </a:t>
            </a:r>
            <a:r>
              <a:rPr lang="en-US" sz="1400" b="1" dirty="0">
                <a:solidFill>
                  <a:srgbClr val="0000FF"/>
                </a:solidFill>
              </a:rPr>
              <a:t>milliosmoles per liter </a:t>
            </a:r>
            <a:r>
              <a:rPr lang="en-US" sz="1400" b="1" dirty="0">
                <a:solidFill>
                  <a:srgbClr val="CCFFCC"/>
                </a:solidFill>
              </a:rPr>
              <a:t>(</a:t>
            </a:r>
            <a:r>
              <a:rPr lang="en-US" sz="1400" b="1" dirty="0" err="1">
                <a:solidFill>
                  <a:srgbClr val="CCFFCC"/>
                </a:solidFill>
              </a:rPr>
              <a:t>mOsm</a:t>
            </a:r>
            <a:r>
              <a:rPr lang="en-US" sz="1400" b="1" dirty="0">
                <a:solidFill>
                  <a:srgbClr val="CCFFCC"/>
                </a:solidFill>
              </a:rPr>
              <a:t>/L)</a:t>
            </a:r>
            <a:r>
              <a:rPr lang="en-US" sz="1400" dirty="0">
                <a:solidFill>
                  <a:srgbClr val="CCFFCC"/>
                </a:solidFill>
              </a:rPr>
              <a:t> .</a:t>
            </a:r>
            <a:endParaRPr lang="en-US" sz="1400" b="1" dirty="0">
              <a:solidFill>
                <a:srgbClr val="CCFFCC"/>
              </a:solidFill>
            </a:endParaRPr>
          </a:p>
          <a:p>
            <a:endParaRPr lang="en-US" sz="1400" dirty="0">
              <a:solidFill>
                <a:schemeClr val="bg1">
                  <a:lumMod val="75000"/>
                </a:schemeClr>
              </a:solidFill>
            </a:endParaRPr>
          </a:p>
          <a:p>
            <a:r>
              <a:rPr lang="en-US" sz="1400" i="1" dirty="0">
                <a:solidFill>
                  <a:schemeClr val="bg1">
                    <a:lumMod val="75000"/>
                  </a:schemeClr>
                </a:solidFill>
              </a:rPr>
              <a:t>In DES, do you expect tear osmolarity to be higher, or lower than normal?</a:t>
            </a:r>
          </a:p>
          <a:p>
            <a:r>
              <a:rPr lang="en-US" sz="1400" dirty="0">
                <a:solidFill>
                  <a:schemeClr val="bg1">
                    <a:lumMod val="75000"/>
                  </a:schemeClr>
                </a:solidFill>
              </a:rPr>
              <a:t>Higher. Think of it this way: If the tear film is inadequate—if there’s not enough fluid there—it means the solute-particles are dissolved in a smaller amount of fluid, which in turn means the </a:t>
            </a:r>
            <a:r>
              <a:rPr lang="en-US" sz="1400" i="1" dirty="0">
                <a:solidFill>
                  <a:schemeClr val="bg1">
                    <a:lumMod val="75000"/>
                  </a:schemeClr>
                </a:solidFill>
              </a:rPr>
              <a:t>concentration</a:t>
            </a:r>
            <a:r>
              <a:rPr lang="en-US" sz="1400" dirty="0">
                <a:solidFill>
                  <a:schemeClr val="bg1">
                    <a:lumMod val="75000"/>
                  </a:schemeClr>
                </a:solidFill>
              </a:rPr>
              <a:t> of the particles will be higher.</a:t>
            </a:r>
          </a:p>
        </p:txBody>
      </p:sp>
      <p:sp>
        <p:nvSpPr>
          <p:cNvPr id="14" name="TextBox 13">
            <a:extLst>
              <a:ext uri="{FF2B5EF4-FFF2-40B4-BE49-F238E27FC236}">
                <a16:creationId xmlns:a16="http://schemas.microsoft.com/office/drawing/2014/main" id="{CF1C44D2-915D-2C47-2BE0-76842863C9E6}"/>
              </a:ext>
            </a:extLst>
          </p:cNvPr>
          <p:cNvSpPr txBox="1"/>
          <p:nvPr/>
        </p:nvSpPr>
        <p:spPr>
          <a:xfrm>
            <a:off x="2823512" y="3787046"/>
            <a:ext cx="4316808" cy="1600438"/>
          </a:xfrm>
          <a:prstGeom prst="rect">
            <a:avLst/>
          </a:prstGeom>
          <a:solidFill>
            <a:srgbClr val="FFCCFF"/>
          </a:solidFill>
        </p:spPr>
        <p:txBody>
          <a:bodyPr wrap="square" rtlCol="0">
            <a:spAutoFit/>
          </a:bodyPr>
          <a:lstStyle/>
          <a:p>
            <a:r>
              <a:rPr lang="en-US" sz="1400" i="1" dirty="0"/>
              <a:t>What is normal tear osmolarity value? (It’s a range.)</a:t>
            </a:r>
          </a:p>
          <a:p>
            <a:r>
              <a:rPr lang="en-US" sz="1400" dirty="0"/>
              <a:t>296 ± 10</a:t>
            </a:r>
          </a:p>
          <a:p>
            <a:endParaRPr lang="en-US" sz="1400" i="1" dirty="0"/>
          </a:p>
          <a:p>
            <a:endParaRPr lang="en-US" sz="1400" i="1" dirty="0"/>
          </a:p>
          <a:p>
            <a:r>
              <a:rPr lang="en-US" sz="1400" i="1" dirty="0"/>
              <a:t>What tear-osmolarity value is widely acknowledged as indicative of at least mild DES?</a:t>
            </a:r>
          </a:p>
          <a:p>
            <a:r>
              <a:rPr lang="en-US" sz="1400" dirty="0"/>
              <a:t>308*</a:t>
            </a:r>
          </a:p>
        </p:txBody>
      </p:sp>
      <p:sp>
        <p:nvSpPr>
          <p:cNvPr id="18" name="TextBox 17">
            <a:extLst>
              <a:ext uri="{FF2B5EF4-FFF2-40B4-BE49-F238E27FC236}">
                <a16:creationId xmlns:a16="http://schemas.microsoft.com/office/drawing/2014/main" id="{6652D0D6-0B20-756B-6CDD-60223DF60DC7}"/>
              </a:ext>
            </a:extLst>
          </p:cNvPr>
          <p:cNvSpPr txBox="1"/>
          <p:nvPr/>
        </p:nvSpPr>
        <p:spPr>
          <a:xfrm>
            <a:off x="2746917" y="4301407"/>
            <a:ext cx="1021433" cy="307777"/>
          </a:xfrm>
          <a:prstGeom prst="rect">
            <a:avLst/>
          </a:prstGeom>
          <a:noFill/>
        </p:spPr>
        <p:txBody>
          <a:bodyPr wrap="none" rtlCol="0">
            <a:spAutoFit/>
          </a:bodyPr>
          <a:lstStyle/>
          <a:p>
            <a:r>
              <a:rPr lang="en-US" sz="1400" b="1" dirty="0">
                <a:solidFill>
                  <a:srgbClr val="0000FF"/>
                </a:solidFill>
              </a:rPr>
              <a:t>(</a:t>
            </a:r>
            <a:r>
              <a:rPr lang="en-US" sz="1400" b="1" dirty="0" err="1">
                <a:solidFill>
                  <a:srgbClr val="0000FF"/>
                </a:solidFill>
              </a:rPr>
              <a:t>mOsm</a:t>
            </a:r>
            <a:r>
              <a:rPr lang="en-US" sz="1400" b="1" dirty="0">
                <a:solidFill>
                  <a:srgbClr val="0000FF"/>
                </a:solidFill>
              </a:rPr>
              <a:t>/L)</a:t>
            </a:r>
          </a:p>
        </p:txBody>
      </p:sp>
      <p:sp>
        <p:nvSpPr>
          <p:cNvPr id="16" name="TextBox 15">
            <a:extLst>
              <a:ext uri="{FF2B5EF4-FFF2-40B4-BE49-F238E27FC236}">
                <a16:creationId xmlns:a16="http://schemas.microsoft.com/office/drawing/2014/main" id="{9B91A8B2-4C2E-3983-9418-F5E3C862D7FF}"/>
              </a:ext>
            </a:extLst>
          </p:cNvPr>
          <p:cNvSpPr txBox="1"/>
          <p:nvPr/>
        </p:nvSpPr>
        <p:spPr>
          <a:xfrm>
            <a:off x="4303857" y="6377740"/>
            <a:ext cx="3917867" cy="276999"/>
          </a:xfrm>
          <a:prstGeom prst="rect">
            <a:avLst/>
          </a:prstGeom>
          <a:noFill/>
        </p:spPr>
        <p:txBody>
          <a:bodyPr wrap="none" rtlCol="0">
            <a:spAutoFit/>
          </a:bodyPr>
          <a:lstStyle/>
          <a:p>
            <a:r>
              <a:rPr lang="en-US" sz="1200" dirty="0"/>
              <a:t>*This is from </a:t>
            </a:r>
            <a:r>
              <a:rPr lang="en-US" sz="1200" i="1" dirty="0" err="1"/>
              <a:t>EyeWiki</a:t>
            </a:r>
            <a:r>
              <a:rPr lang="en-US" sz="1200" dirty="0"/>
              <a:t>, not the </a:t>
            </a:r>
            <a:r>
              <a:rPr lang="en-US" sz="1200" i="1" dirty="0"/>
              <a:t>BCSC. </a:t>
            </a:r>
            <a:r>
              <a:rPr lang="en-US" sz="1200" dirty="0"/>
              <a:t>Caveat emptor.</a:t>
            </a:r>
            <a:endParaRPr lang="en-US" sz="1200" i="1" dirty="0"/>
          </a:p>
        </p:txBody>
      </p:sp>
    </p:spTree>
    <p:extLst>
      <p:ext uri="{BB962C8B-B14F-4D97-AF65-F5344CB8AC3E}">
        <p14:creationId xmlns:p14="http://schemas.microsoft.com/office/powerpoint/2010/main" val="196224599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122</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1815882"/>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2031325"/>
          </a:xfrm>
          <a:prstGeom prst="rect">
            <a:avLst/>
          </a:prstGeom>
          <a:solidFill>
            <a:schemeClr val="accent6">
              <a:lumMod val="40000"/>
              <a:lumOff val="60000"/>
            </a:schemeClr>
          </a:solidFill>
        </p:spPr>
        <p:txBody>
          <a:bodyPr wrap="square" rtlCol="0">
            <a:spAutoFit/>
          </a:bodyPr>
          <a:lstStyle/>
          <a:p>
            <a:r>
              <a:rPr lang="en-US" sz="1400" i="1" dirty="0"/>
              <a:t>What is the primary role of electrolytes in the tear film?</a:t>
            </a:r>
          </a:p>
          <a:p>
            <a:r>
              <a:rPr lang="en-US" sz="1400" dirty="0"/>
              <a:t>To regulate tear-film  osmolarity</a:t>
            </a:r>
          </a:p>
          <a:p>
            <a:endParaRPr lang="en-US" sz="1400" i="1" dirty="0"/>
          </a:p>
          <a:p>
            <a:r>
              <a:rPr lang="en-US" sz="1400" i="1" dirty="0"/>
              <a:t>Why is tear-film osmolarity important?</a:t>
            </a:r>
            <a:endParaRPr lang="en-US" sz="1400" i="1" dirty="0">
              <a:solidFill>
                <a:schemeClr val="accent6">
                  <a:lumMod val="40000"/>
                  <a:lumOff val="60000"/>
                </a:schemeClr>
              </a:solidFill>
            </a:endParaRPr>
          </a:p>
          <a:p>
            <a:r>
              <a:rPr lang="en-US" sz="1400" dirty="0">
                <a:solidFill>
                  <a:schemeClr val="accent6">
                    <a:lumMod val="40000"/>
                    <a:lumOff val="60000"/>
                  </a:schemeClr>
                </a:solidFill>
              </a:rPr>
              <a:t>Because of its associated  osmotic-pressure  gradient.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a:t>
            </a:r>
            <a:r>
              <a:rPr lang="en-US" sz="1400" i="1" dirty="0">
                <a:solidFill>
                  <a:schemeClr val="accent6">
                    <a:lumMod val="40000"/>
                    <a:lumOff val="60000"/>
                  </a:schemeClr>
                </a:solidFill>
              </a:rPr>
              <a:t>semi-permeable</a:t>
            </a:r>
            <a:r>
              <a:rPr lang="en-US" sz="1400" dirty="0">
                <a:solidFill>
                  <a:schemeClr val="accent6">
                    <a:lumMod val="40000"/>
                    <a:lumOff val="60000"/>
                  </a:schemeClr>
                </a:solidFill>
              </a:rPr>
              <a:t>.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resulting osmotic gradient. (This is a </a:t>
            </a:r>
            <a:r>
              <a:rPr lang="en-US" sz="1400" b="1" dirty="0">
                <a:solidFill>
                  <a:schemeClr val="accent6">
                    <a:lumMod val="40000"/>
                    <a:lumOff val="60000"/>
                  </a:schemeClr>
                </a:solidFill>
              </a:rPr>
              <a:t>really</a:t>
            </a:r>
            <a:r>
              <a:rPr lang="en-US" sz="1400" dirty="0">
                <a:solidFill>
                  <a:schemeClr val="accent6">
                    <a:lumMod val="40000"/>
                    <a:lumOff val="60000"/>
                  </a:schemeClr>
                </a:solidFill>
              </a:rPr>
              <a:t> important concept, peeps!)</a:t>
            </a:r>
          </a:p>
        </p:txBody>
      </p:sp>
      <p:sp>
        <p:nvSpPr>
          <p:cNvPr id="19" name="TextBox 18">
            <a:extLst>
              <a:ext uri="{FF2B5EF4-FFF2-40B4-BE49-F238E27FC236}">
                <a16:creationId xmlns:a16="http://schemas.microsoft.com/office/drawing/2014/main" id="{D23FE25A-2EDD-A358-693C-14AE3DE21736}"/>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203798369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123</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1815882"/>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2031325"/>
          </a:xfrm>
          <a:prstGeom prst="rect">
            <a:avLst/>
          </a:prstGeom>
          <a:solidFill>
            <a:schemeClr val="accent6">
              <a:lumMod val="40000"/>
              <a:lumOff val="60000"/>
            </a:schemeClr>
          </a:solidFill>
        </p:spPr>
        <p:txBody>
          <a:bodyPr wrap="square" rtlCol="0">
            <a:spAutoFit/>
          </a:bodyPr>
          <a:lstStyle/>
          <a:p>
            <a:r>
              <a:rPr lang="en-US" sz="1400" i="1" dirty="0"/>
              <a:t>What is the primary role of electrolytes in the tear film?</a:t>
            </a:r>
          </a:p>
          <a:p>
            <a:r>
              <a:rPr lang="en-US" sz="1400" dirty="0"/>
              <a:t>To regulate tear-film  osmolarity</a:t>
            </a:r>
          </a:p>
          <a:p>
            <a:endParaRPr lang="en-US" sz="1400" i="1" dirty="0"/>
          </a:p>
          <a:p>
            <a:r>
              <a:rPr lang="en-US" sz="1400" i="1" dirty="0"/>
              <a:t>Why is tear-film osmolarity important?</a:t>
            </a:r>
          </a:p>
          <a:p>
            <a:r>
              <a:rPr lang="en-US" sz="1400" dirty="0"/>
              <a:t>Because of its associated  osmotic-pressure  gradient</a:t>
            </a:r>
            <a:r>
              <a:rPr lang="en-US" sz="1400" dirty="0">
                <a:solidFill>
                  <a:schemeClr val="accent6">
                    <a:lumMod val="40000"/>
                    <a:lumOff val="60000"/>
                  </a:schemeClr>
                </a:solidFill>
              </a:rPr>
              <a:t>.</a:t>
            </a:r>
            <a:r>
              <a:rPr lang="en-US" sz="1400" dirty="0"/>
              <a:t> </a:t>
            </a:r>
            <a:r>
              <a:rPr lang="en-US" sz="1400" dirty="0">
                <a:solidFill>
                  <a:schemeClr val="accent6">
                    <a:lumMod val="40000"/>
                    <a:lumOff val="60000"/>
                  </a:schemeClr>
                </a:solidFill>
              </a:rPr>
              <a:t>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a:t>
            </a:r>
            <a:r>
              <a:rPr lang="en-US" sz="1400" i="1" dirty="0">
                <a:solidFill>
                  <a:schemeClr val="accent6">
                    <a:lumMod val="40000"/>
                    <a:lumOff val="60000"/>
                  </a:schemeClr>
                </a:solidFill>
              </a:rPr>
              <a:t>semi-permeable</a:t>
            </a:r>
            <a:r>
              <a:rPr lang="en-US" sz="1400" dirty="0">
                <a:solidFill>
                  <a:schemeClr val="accent6">
                    <a:lumMod val="40000"/>
                    <a:lumOff val="60000"/>
                  </a:schemeClr>
                </a:solidFill>
              </a:rPr>
              <a:t>.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resulting osmotic gradient. (This is a </a:t>
            </a:r>
            <a:r>
              <a:rPr lang="en-US" sz="1400" b="1" dirty="0">
                <a:solidFill>
                  <a:schemeClr val="accent6">
                    <a:lumMod val="40000"/>
                    <a:lumOff val="60000"/>
                  </a:schemeClr>
                </a:solidFill>
              </a:rPr>
              <a:t>really</a:t>
            </a:r>
            <a:r>
              <a:rPr lang="en-US" sz="1400" dirty="0">
                <a:solidFill>
                  <a:schemeClr val="accent6">
                    <a:lumMod val="40000"/>
                    <a:lumOff val="60000"/>
                  </a:schemeClr>
                </a:solidFill>
              </a:rPr>
              <a:t> important concept, peeps!)</a:t>
            </a:r>
          </a:p>
        </p:txBody>
      </p:sp>
      <p:sp>
        <p:nvSpPr>
          <p:cNvPr id="14" name="Rectangle 13">
            <a:extLst>
              <a:ext uri="{FF2B5EF4-FFF2-40B4-BE49-F238E27FC236}">
                <a16:creationId xmlns:a16="http://schemas.microsoft.com/office/drawing/2014/main" id="{A150A74C-7192-FA42-B1C6-434AB59E5237}"/>
              </a:ext>
            </a:extLst>
          </p:cNvPr>
          <p:cNvSpPr/>
          <p:nvPr/>
        </p:nvSpPr>
        <p:spPr>
          <a:xfrm>
            <a:off x="2617304" y="3959087"/>
            <a:ext cx="1447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two-words</a:t>
            </a:r>
          </a:p>
        </p:txBody>
      </p:sp>
      <p:sp>
        <p:nvSpPr>
          <p:cNvPr id="19" name="TextBox 18">
            <a:extLst>
              <a:ext uri="{FF2B5EF4-FFF2-40B4-BE49-F238E27FC236}">
                <a16:creationId xmlns:a16="http://schemas.microsoft.com/office/drawing/2014/main" id="{D23FE25A-2EDD-A358-693C-14AE3DE21736}"/>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185042904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124</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1815882"/>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2031325"/>
          </a:xfrm>
          <a:prstGeom prst="rect">
            <a:avLst/>
          </a:prstGeom>
          <a:solidFill>
            <a:schemeClr val="accent6">
              <a:lumMod val="40000"/>
              <a:lumOff val="60000"/>
            </a:schemeClr>
          </a:solidFill>
        </p:spPr>
        <p:txBody>
          <a:bodyPr wrap="square" rtlCol="0">
            <a:spAutoFit/>
          </a:bodyPr>
          <a:lstStyle/>
          <a:p>
            <a:r>
              <a:rPr lang="en-US" sz="1400" i="1" dirty="0"/>
              <a:t>What is the primary role of electrolytes in the tear film?</a:t>
            </a:r>
          </a:p>
          <a:p>
            <a:r>
              <a:rPr lang="en-US" sz="1400" dirty="0"/>
              <a:t>To regulate tear-film  osmolarity</a:t>
            </a:r>
          </a:p>
          <a:p>
            <a:endParaRPr lang="en-US" sz="1400" i="1" dirty="0"/>
          </a:p>
          <a:p>
            <a:r>
              <a:rPr lang="en-US" sz="1400" i="1" dirty="0"/>
              <a:t>Why is tear-film osmolarity important?</a:t>
            </a:r>
          </a:p>
          <a:p>
            <a:r>
              <a:rPr lang="en-US" sz="1400" dirty="0"/>
              <a:t>Because of its associated  osmotic-pressure  gradient</a:t>
            </a:r>
            <a:r>
              <a:rPr lang="en-US" sz="1400" dirty="0">
                <a:solidFill>
                  <a:schemeClr val="accent6">
                    <a:lumMod val="40000"/>
                    <a:lumOff val="60000"/>
                  </a:schemeClr>
                </a:solidFill>
              </a:rPr>
              <a:t>.</a:t>
            </a:r>
            <a:r>
              <a:rPr lang="en-US" sz="1400" dirty="0"/>
              <a:t> </a:t>
            </a:r>
            <a:r>
              <a:rPr lang="en-US" sz="1400" dirty="0">
                <a:solidFill>
                  <a:schemeClr val="accent6">
                    <a:lumMod val="40000"/>
                    <a:lumOff val="60000"/>
                  </a:schemeClr>
                </a:solidFill>
              </a:rPr>
              <a:t>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a:t>
            </a:r>
            <a:r>
              <a:rPr lang="en-US" sz="1400" i="1" dirty="0">
                <a:solidFill>
                  <a:schemeClr val="accent6">
                    <a:lumMod val="40000"/>
                    <a:lumOff val="60000"/>
                  </a:schemeClr>
                </a:solidFill>
              </a:rPr>
              <a:t>semi-permeable</a:t>
            </a:r>
            <a:r>
              <a:rPr lang="en-US" sz="1400" dirty="0">
                <a:solidFill>
                  <a:schemeClr val="accent6">
                    <a:lumMod val="40000"/>
                    <a:lumOff val="60000"/>
                  </a:schemeClr>
                </a:solidFill>
              </a:rPr>
              <a:t>.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resulting osmotic gradient. (This is a </a:t>
            </a:r>
            <a:r>
              <a:rPr lang="en-US" sz="1400" b="1" dirty="0">
                <a:solidFill>
                  <a:schemeClr val="accent6">
                    <a:lumMod val="40000"/>
                    <a:lumOff val="60000"/>
                  </a:schemeClr>
                </a:solidFill>
              </a:rPr>
              <a:t>really</a:t>
            </a:r>
            <a:r>
              <a:rPr lang="en-US" sz="1400" dirty="0">
                <a:solidFill>
                  <a:schemeClr val="accent6">
                    <a:lumMod val="40000"/>
                    <a:lumOff val="60000"/>
                  </a:schemeClr>
                </a:solidFill>
              </a:rPr>
              <a:t> important concept, peeps!)</a:t>
            </a:r>
          </a:p>
        </p:txBody>
      </p:sp>
      <p:sp>
        <p:nvSpPr>
          <p:cNvPr id="19" name="TextBox 18">
            <a:extLst>
              <a:ext uri="{FF2B5EF4-FFF2-40B4-BE49-F238E27FC236}">
                <a16:creationId xmlns:a16="http://schemas.microsoft.com/office/drawing/2014/main" id="{D23FE25A-2EDD-A358-693C-14AE3DE21736}"/>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408200280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125</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1815882"/>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2031325"/>
          </a:xfrm>
          <a:prstGeom prst="rect">
            <a:avLst/>
          </a:prstGeom>
          <a:solidFill>
            <a:schemeClr val="accent6">
              <a:lumMod val="40000"/>
              <a:lumOff val="60000"/>
            </a:schemeClr>
          </a:solidFill>
        </p:spPr>
        <p:txBody>
          <a:bodyPr wrap="square" rtlCol="0">
            <a:spAutoFit/>
          </a:bodyPr>
          <a:lstStyle/>
          <a:p>
            <a:r>
              <a:rPr lang="en-US" sz="1400" i="1" dirty="0"/>
              <a:t>What is the primary role of electrolytes in the tear film?</a:t>
            </a:r>
          </a:p>
          <a:p>
            <a:r>
              <a:rPr lang="en-US" sz="1400" dirty="0"/>
              <a:t>To regulate tear-film  osmolarity</a:t>
            </a:r>
          </a:p>
          <a:p>
            <a:endParaRPr lang="en-US" sz="1400" i="1" dirty="0"/>
          </a:p>
          <a:p>
            <a:r>
              <a:rPr lang="en-US" sz="1400" i="1" dirty="0"/>
              <a:t>Why is tear-film osmolarity important?</a:t>
            </a:r>
          </a:p>
          <a:p>
            <a:r>
              <a:rPr lang="en-US" sz="1400" dirty="0"/>
              <a:t>Because of its associated  osmotic-pressure  gradient. </a:t>
            </a:r>
            <a:r>
              <a:rPr lang="en-US" sz="1400" dirty="0">
                <a:solidFill>
                  <a:srgbClr val="0000FF"/>
                </a:solidFill>
              </a:rPr>
              <a:t>The corneal epi cell membranes are freely permeable to water but not solutes; </a:t>
            </a:r>
            <a:r>
              <a:rPr lang="en-US" sz="1400" dirty="0" err="1">
                <a:solidFill>
                  <a:srgbClr val="0000FF"/>
                </a:solidFill>
              </a:rPr>
              <a:t>ie</a:t>
            </a:r>
            <a:r>
              <a:rPr lang="en-US" sz="1400" dirty="0">
                <a:solidFill>
                  <a:srgbClr val="0000FF"/>
                </a:solidFill>
              </a:rPr>
              <a:t>, they are </a:t>
            </a:r>
            <a:r>
              <a:rPr lang="en-US" sz="1400" i="1" dirty="0">
                <a:solidFill>
                  <a:srgbClr val="0000FF"/>
                </a:solidFill>
              </a:rPr>
              <a:t>semi-permeable</a:t>
            </a:r>
            <a:r>
              <a:rPr lang="en-US" sz="1400" dirty="0">
                <a:solidFill>
                  <a:srgbClr val="0000FF"/>
                </a:solidFill>
              </a:rPr>
              <a:t>. Recall the rule regarding semi-permeable membranes: </a:t>
            </a:r>
            <a:r>
              <a:rPr lang="en-US" sz="1400" i="1" dirty="0">
                <a:solidFill>
                  <a:srgbClr val="0000FF"/>
                </a:solidFill>
              </a:rPr>
              <a:t>Solvent follows solute </a:t>
            </a:r>
            <a:r>
              <a:rPr lang="en-US" sz="1400" dirty="0">
                <a:solidFill>
                  <a:srgbClr val="0000FF"/>
                </a:solidFill>
              </a:rPr>
              <a:t>. </a:t>
            </a:r>
            <a:r>
              <a:rPr lang="en-US" sz="1400" dirty="0">
                <a:solidFill>
                  <a:schemeClr val="accent6">
                    <a:lumMod val="40000"/>
                    <a:lumOff val="60000"/>
                  </a:schemeClr>
                </a:solidFill>
              </a:rPr>
              <a:t>What this means is, if tear-film osmolarity gets too high, water within the epi cells will be pulled out of them via the resulting osmotic gradient. (This is a </a:t>
            </a:r>
            <a:r>
              <a:rPr lang="en-US" sz="1400" b="1" dirty="0">
                <a:solidFill>
                  <a:schemeClr val="accent6">
                    <a:lumMod val="40000"/>
                    <a:lumOff val="60000"/>
                  </a:schemeClr>
                </a:solidFill>
              </a:rPr>
              <a:t>really</a:t>
            </a:r>
            <a:r>
              <a:rPr lang="en-US" sz="1400" dirty="0">
                <a:solidFill>
                  <a:schemeClr val="accent6">
                    <a:lumMod val="40000"/>
                    <a:lumOff val="60000"/>
                  </a:schemeClr>
                </a:solidFill>
              </a:rPr>
              <a:t> important concept, peeps!)</a:t>
            </a:r>
          </a:p>
        </p:txBody>
      </p:sp>
      <p:sp>
        <p:nvSpPr>
          <p:cNvPr id="19" name="TextBox 18">
            <a:extLst>
              <a:ext uri="{FF2B5EF4-FFF2-40B4-BE49-F238E27FC236}">
                <a16:creationId xmlns:a16="http://schemas.microsoft.com/office/drawing/2014/main" id="{D23FE25A-2EDD-A358-693C-14AE3DE21736}"/>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6" name="Rectangle 5">
            <a:extLst>
              <a:ext uri="{FF2B5EF4-FFF2-40B4-BE49-F238E27FC236}">
                <a16:creationId xmlns:a16="http://schemas.microsoft.com/office/drawing/2014/main" id="{2CDE3E86-164F-D273-66FB-76E63C1DEB7A}"/>
              </a:ext>
            </a:extLst>
          </p:cNvPr>
          <p:cNvSpPr/>
          <p:nvPr/>
        </p:nvSpPr>
        <p:spPr>
          <a:xfrm>
            <a:off x="4025348" y="4419599"/>
            <a:ext cx="1752600" cy="218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three words</a:t>
            </a:r>
          </a:p>
        </p:txBody>
      </p:sp>
    </p:spTree>
    <p:extLst>
      <p:ext uri="{BB962C8B-B14F-4D97-AF65-F5344CB8AC3E}">
        <p14:creationId xmlns:p14="http://schemas.microsoft.com/office/powerpoint/2010/main" val="429456074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126</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1815882"/>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2031325"/>
          </a:xfrm>
          <a:prstGeom prst="rect">
            <a:avLst/>
          </a:prstGeom>
          <a:solidFill>
            <a:schemeClr val="accent6">
              <a:lumMod val="40000"/>
              <a:lumOff val="60000"/>
            </a:schemeClr>
          </a:solidFill>
        </p:spPr>
        <p:txBody>
          <a:bodyPr wrap="square" rtlCol="0">
            <a:spAutoFit/>
          </a:bodyPr>
          <a:lstStyle/>
          <a:p>
            <a:r>
              <a:rPr lang="en-US" sz="1400" i="1" dirty="0"/>
              <a:t>What is the primary role of electrolytes in the tear film?</a:t>
            </a:r>
          </a:p>
          <a:p>
            <a:r>
              <a:rPr lang="en-US" sz="1400" dirty="0"/>
              <a:t>To regulate tear-film  osmolarity</a:t>
            </a:r>
          </a:p>
          <a:p>
            <a:endParaRPr lang="en-US" sz="1400" i="1" dirty="0"/>
          </a:p>
          <a:p>
            <a:r>
              <a:rPr lang="en-US" sz="1400" i="1" dirty="0"/>
              <a:t>Why is tear-film osmolarity important?</a:t>
            </a:r>
          </a:p>
          <a:p>
            <a:r>
              <a:rPr lang="en-US" sz="1400" dirty="0"/>
              <a:t>Because of its associated  osmotic-pressure  gradient. </a:t>
            </a:r>
            <a:r>
              <a:rPr lang="en-US" sz="1400" dirty="0">
                <a:solidFill>
                  <a:srgbClr val="0000FF"/>
                </a:solidFill>
              </a:rPr>
              <a:t>The corneal epi cell membranes are freely permeable to water but not solutes; </a:t>
            </a:r>
            <a:r>
              <a:rPr lang="en-US" sz="1400" dirty="0" err="1">
                <a:solidFill>
                  <a:srgbClr val="0000FF"/>
                </a:solidFill>
              </a:rPr>
              <a:t>ie</a:t>
            </a:r>
            <a:r>
              <a:rPr lang="en-US" sz="1400" dirty="0">
                <a:solidFill>
                  <a:srgbClr val="0000FF"/>
                </a:solidFill>
              </a:rPr>
              <a:t>, they are </a:t>
            </a:r>
            <a:r>
              <a:rPr lang="en-US" sz="1400" i="1" dirty="0">
                <a:solidFill>
                  <a:srgbClr val="0000FF"/>
                </a:solidFill>
              </a:rPr>
              <a:t>semi-permeable</a:t>
            </a:r>
            <a:r>
              <a:rPr lang="en-US" sz="1400" dirty="0">
                <a:solidFill>
                  <a:srgbClr val="0000FF"/>
                </a:solidFill>
              </a:rPr>
              <a:t>. Recall the rule regarding semi-permeable membranes: </a:t>
            </a:r>
            <a:r>
              <a:rPr lang="en-US" sz="1400" i="1" dirty="0">
                <a:solidFill>
                  <a:srgbClr val="0000FF"/>
                </a:solidFill>
              </a:rPr>
              <a:t>Solvent follows solute </a:t>
            </a:r>
            <a:r>
              <a:rPr lang="en-US" sz="1400" dirty="0">
                <a:solidFill>
                  <a:srgbClr val="0000FF"/>
                </a:solidFill>
              </a:rPr>
              <a:t>. </a:t>
            </a:r>
            <a:r>
              <a:rPr lang="en-US" sz="1400" dirty="0">
                <a:solidFill>
                  <a:schemeClr val="accent6">
                    <a:lumMod val="40000"/>
                    <a:lumOff val="60000"/>
                  </a:schemeClr>
                </a:solidFill>
              </a:rPr>
              <a:t>What this means is, if tear-film osmolarity gets too high, water within the epi cells will be pulled out of them via the resulting osmotic gradient. (This is a </a:t>
            </a:r>
            <a:r>
              <a:rPr lang="en-US" sz="1400" b="1" dirty="0">
                <a:solidFill>
                  <a:schemeClr val="accent6">
                    <a:lumMod val="40000"/>
                    <a:lumOff val="60000"/>
                  </a:schemeClr>
                </a:solidFill>
              </a:rPr>
              <a:t>really</a:t>
            </a:r>
            <a:r>
              <a:rPr lang="en-US" sz="1400" dirty="0">
                <a:solidFill>
                  <a:schemeClr val="accent6">
                    <a:lumMod val="40000"/>
                    <a:lumOff val="60000"/>
                  </a:schemeClr>
                </a:solidFill>
              </a:rPr>
              <a:t> important concept, peeps!)</a:t>
            </a:r>
          </a:p>
        </p:txBody>
      </p:sp>
      <p:sp>
        <p:nvSpPr>
          <p:cNvPr id="19" name="TextBox 18">
            <a:extLst>
              <a:ext uri="{FF2B5EF4-FFF2-40B4-BE49-F238E27FC236}">
                <a16:creationId xmlns:a16="http://schemas.microsoft.com/office/drawing/2014/main" id="{D23FE25A-2EDD-A358-693C-14AE3DE21736}"/>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347835318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127</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1815882"/>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2031325"/>
          </a:xfrm>
          <a:prstGeom prst="rect">
            <a:avLst/>
          </a:prstGeom>
          <a:solidFill>
            <a:schemeClr val="accent6">
              <a:lumMod val="40000"/>
              <a:lumOff val="60000"/>
            </a:schemeClr>
          </a:solidFill>
        </p:spPr>
        <p:txBody>
          <a:bodyPr wrap="square" rtlCol="0">
            <a:spAutoFit/>
          </a:bodyPr>
          <a:lstStyle/>
          <a:p>
            <a:r>
              <a:rPr lang="en-US" sz="1400" i="1" dirty="0"/>
              <a:t>What is the primary role of electrolytes in the tear film?</a:t>
            </a:r>
          </a:p>
          <a:p>
            <a:r>
              <a:rPr lang="en-US" sz="1400" dirty="0"/>
              <a:t>To regulate tear-film  osmolarity</a:t>
            </a:r>
          </a:p>
          <a:p>
            <a:endParaRPr lang="en-US" sz="1400" i="1" dirty="0"/>
          </a:p>
          <a:p>
            <a:r>
              <a:rPr lang="en-US" sz="1400" i="1" dirty="0"/>
              <a:t>Why is tear-film osmolarity important?</a:t>
            </a:r>
          </a:p>
          <a:p>
            <a:r>
              <a:rPr lang="en-US" sz="1400" dirty="0"/>
              <a:t>Because of its associated  osmotic-pressure  gradient. </a:t>
            </a:r>
            <a:r>
              <a:rPr lang="en-US" sz="1400" dirty="0">
                <a:solidFill>
                  <a:srgbClr val="0000FF"/>
                </a:solidFill>
              </a:rPr>
              <a:t>The corneal epi cell membranes are freely permeable to water but not solutes; </a:t>
            </a:r>
            <a:r>
              <a:rPr lang="en-US" sz="1400" dirty="0" err="1">
                <a:solidFill>
                  <a:srgbClr val="0000FF"/>
                </a:solidFill>
              </a:rPr>
              <a:t>ie</a:t>
            </a:r>
            <a:r>
              <a:rPr lang="en-US" sz="1400" dirty="0">
                <a:solidFill>
                  <a:srgbClr val="0000FF"/>
                </a:solidFill>
              </a:rPr>
              <a:t>, they are </a:t>
            </a:r>
            <a:r>
              <a:rPr lang="en-US" sz="1400" i="1" dirty="0">
                <a:solidFill>
                  <a:srgbClr val="0000FF"/>
                </a:solidFill>
              </a:rPr>
              <a:t>semi-permeable</a:t>
            </a:r>
            <a:r>
              <a:rPr lang="en-US" sz="1400" dirty="0">
                <a:solidFill>
                  <a:srgbClr val="0000FF"/>
                </a:solidFill>
              </a:rPr>
              <a:t>. Recall the rule regarding semi-permeable membranes: </a:t>
            </a:r>
            <a:r>
              <a:rPr lang="en-US" sz="1400" i="1" dirty="0">
                <a:solidFill>
                  <a:srgbClr val="0000FF"/>
                </a:solidFill>
              </a:rPr>
              <a:t>Solvent follows solute </a:t>
            </a:r>
            <a:r>
              <a:rPr lang="en-US" sz="1400" dirty="0">
                <a:solidFill>
                  <a:srgbClr val="0000FF"/>
                </a:solidFill>
              </a:rPr>
              <a:t>. </a:t>
            </a:r>
            <a:r>
              <a:rPr lang="en-US" sz="1400" dirty="0"/>
              <a:t>What this means is, if tear-film osmolarity gets too high, water within the epi cells will be pulled out of them via the resulting osmotic gradient. (This is a </a:t>
            </a:r>
            <a:r>
              <a:rPr lang="en-US" sz="1400" b="1" dirty="0"/>
              <a:t>really</a:t>
            </a:r>
            <a:r>
              <a:rPr lang="en-US" sz="1400" dirty="0"/>
              <a:t> important concept, peeps!)</a:t>
            </a:r>
            <a:endParaRPr lang="en-US" sz="1400" dirty="0">
              <a:solidFill>
                <a:srgbClr val="0000FF"/>
              </a:solidFill>
            </a:endParaRPr>
          </a:p>
        </p:txBody>
      </p:sp>
      <p:sp>
        <p:nvSpPr>
          <p:cNvPr id="19" name="TextBox 18">
            <a:extLst>
              <a:ext uri="{FF2B5EF4-FFF2-40B4-BE49-F238E27FC236}">
                <a16:creationId xmlns:a16="http://schemas.microsoft.com/office/drawing/2014/main" id="{D23FE25A-2EDD-A358-693C-14AE3DE21736}"/>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166161068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128</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solidFill>
                  <a:schemeClr val="bg1">
                    <a:lumMod val="75000"/>
                  </a:schemeClr>
                </a:solidFill>
              </a:rPr>
              <a:t>Electrolytes</a:t>
            </a:r>
          </a:p>
          <a:p>
            <a:r>
              <a:rPr lang="en-US" sz="1600" dirty="0">
                <a:solidFill>
                  <a:schemeClr val="bg1">
                    <a:lumMod val="75000"/>
                  </a:schemeClr>
                </a:solidFill>
              </a:rPr>
              <a:t>--</a:t>
            </a:r>
            <a:r>
              <a:rPr lang="en-US" sz="1600" b="1" dirty="0">
                <a:solidFill>
                  <a:schemeClr val="bg1">
                    <a:lumMod val="75000"/>
                  </a:schemeClr>
                </a:solidFill>
              </a:rPr>
              <a:t>Solutes</a:t>
            </a:r>
          </a:p>
          <a:p>
            <a:r>
              <a:rPr lang="en-US" sz="1600" dirty="0">
                <a:solidFill>
                  <a:schemeClr val="bg1">
                    <a:lumMod val="75000"/>
                  </a:schemeClr>
                </a:solidFill>
              </a:rPr>
              <a:t>--</a:t>
            </a:r>
            <a:r>
              <a:rPr lang="en-US" sz="1600" b="1" dirty="0"/>
              <a:t>Proteins</a:t>
            </a:r>
          </a:p>
        </p:txBody>
      </p:sp>
      <p:sp>
        <p:nvSpPr>
          <p:cNvPr id="11" name="TextBox 10">
            <a:extLst>
              <a:ext uri="{FF2B5EF4-FFF2-40B4-BE49-F238E27FC236}">
                <a16:creationId xmlns:a16="http://schemas.microsoft.com/office/drawing/2014/main" id="{D8B7E161-AE38-D7C8-5213-793957C8BC82}"/>
              </a:ext>
            </a:extLst>
          </p:cNvPr>
          <p:cNvSpPr txBox="1"/>
          <p:nvPr/>
        </p:nvSpPr>
        <p:spPr>
          <a:xfrm>
            <a:off x="2777930" y="2620662"/>
            <a:ext cx="4863548" cy="1384995"/>
          </a:xfrm>
          <a:prstGeom prst="rect">
            <a:avLst/>
          </a:prstGeom>
          <a:solidFill>
            <a:schemeClr val="accent5">
              <a:lumMod val="75000"/>
            </a:schemeClr>
          </a:solidFill>
        </p:spPr>
        <p:txBody>
          <a:bodyPr wrap="square" rtlCol="0">
            <a:spAutoFit/>
          </a:bodyPr>
          <a:lstStyle/>
          <a:p>
            <a:r>
              <a:rPr lang="en-US" sz="1400" i="1" dirty="0">
                <a:solidFill>
                  <a:srgbClr val="0000FF"/>
                </a:solidFill>
              </a:rPr>
              <a:t>What is the primary protein on the tear film?</a:t>
            </a:r>
            <a:endParaRPr lang="en-US" sz="1400" i="1" dirty="0">
              <a:solidFill>
                <a:schemeClr val="accent5">
                  <a:lumMod val="75000"/>
                </a:schemeClr>
              </a:solidFill>
            </a:endParaRPr>
          </a:p>
          <a:p>
            <a:r>
              <a:rPr lang="en-US" sz="1400" dirty="0">
                <a:solidFill>
                  <a:schemeClr val="accent5">
                    <a:lumMod val="75000"/>
                  </a:schemeClr>
                </a:solidFill>
              </a:rPr>
              <a:t>Immunoglobulin, specifically  IgA</a:t>
            </a:r>
          </a:p>
          <a:p>
            <a:endParaRPr lang="en-US" sz="1400" dirty="0">
              <a:solidFill>
                <a:schemeClr val="accent5">
                  <a:lumMod val="75000"/>
                </a:schemeClr>
              </a:solidFill>
            </a:endParaRPr>
          </a:p>
          <a:p>
            <a:r>
              <a:rPr lang="en-US" sz="1400" i="1" dirty="0">
                <a:solidFill>
                  <a:schemeClr val="accent5">
                    <a:lumMod val="75000"/>
                  </a:schemeClr>
                </a:solidFill>
              </a:rPr>
              <a:t>Is it just hanging out in the tear film, or does it contribute to local host-defenses?</a:t>
            </a:r>
          </a:p>
          <a:p>
            <a:r>
              <a:rPr lang="en-US" sz="1400" dirty="0">
                <a:solidFill>
                  <a:schemeClr val="accent5">
                    <a:lumMod val="75000"/>
                  </a:schemeClr>
                </a:solidFill>
              </a:rPr>
              <a:t>It is an important defense component</a:t>
            </a:r>
          </a:p>
        </p:txBody>
      </p:sp>
      <p:sp>
        <p:nvSpPr>
          <p:cNvPr id="12" name="Oval 11">
            <a:extLst>
              <a:ext uri="{FF2B5EF4-FFF2-40B4-BE49-F238E27FC236}">
                <a16:creationId xmlns:a16="http://schemas.microsoft.com/office/drawing/2014/main" id="{2E21E632-A561-E122-06CF-909EF40DD7A5}"/>
              </a:ext>
            </a:extLst>
          </p:cNvPr>
          <p:cNvSpPr/>
          <p:nvPr/>
        </p:nvSpPr>
        <p:spPr>
          <a:xfrm>
            <a:off x="1762421" y="2990025"/>
            <a:ext cx="110004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5CF5B7-006F-6EC1-AD4A-D516F5B9323A}"/>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361472439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129</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solidFill>
                  <a:schemeClr val="bg1">
                    <a:lumMod val="75000"/>
                  </a:schemeClr>
                </a:solidFill>
              </a:rPr>
              <a:t>Electrolytes</a:t>
            </a:r>
          </a:p>
          <a:p>
            <a:r>
              <a:rPr lang="en-US" sz="1600" dirty="0">
                <a:solidFill>
                  <a:schemeClr val="bg1">
                    <a:lumMod val="75000"/>
                  </a:schemeClr>
                </a:solidFill>
              </a:rPr>
              <a:t>--</a:t>
            </a:r>
            <a:r>
              <a:rPr lang="en-US" sz="1600" b="1" dirty="0">
                <a:solidFill>
                  <a:schemeClr val="bg1">
                    <a:lumMod val="75000"/>
                  </a:schemeClr>
                </a:solidFill>
              </a:rPr>
              <a:t>Solutes</a:t>
            </a:r>
          </a:p>
          <a:p>
            <a:r>
              <a:rPr lang="en-US" sz="1600" dirty="0">
                <a:solidFill>
                  <a:schemeClr val="bg1">
                    <a:lumMod val="75000"/>
                  </a:schemeClr>
                </a:solidFill>
              </a:rPr>
              <a:t>--</a:t>
            </a:r>
            <a:r>
              <a:rPr lang="en-US" sz="1600" b="1" dirty="0"/>
              <a:t>Proteins</a:t>
            </a:r>
          </a:p>
        </p:txBody>
      </p:sp>
      <p:sp>
        <p:nvSpPr>
          <p:cNvPr id="11" name="TextBox 10">
            <a:extLst>
              <a:ext uri="{FF2B5EF4-FFF2-40B4-BE49-F238E27FC236}">
                <a16:creationId xmlns:a16="http://schemas.microsoft.com/office/drawing/2014/main" id="{D8B7E161-AE38-D7C8-5213-793957C8BC82}"/>
              </a:ext>
            </a:extLst>
          </p:cNvPr>
          <p:cNvSpPr txBox="1"/>
          <p:nvPr/>
        </p:nvSpPr>
        <p:spPr>
          <a:xfrm>
            <a:off x="2777930" y="2620662"/>
            <a:ext cx="4863548" cy="1384995"/>
          </a:xfrm>
          <a:prstGeom prst="rect">
            <a:avLst/>
          </a:prstGeom>
          <a:solidFill>
            <a:schemeClr val="accent5">
              <a:lumMod val="75000"/>
            </a:schemeClr>
          </a:solidFill>
        </p:spPr>
        <p:txBody>
          <a:bodyPr wrap="square" rtlCol="0">
            <a:spAutoFit/>
          </a:bodyPr>
          <a:lstStyle/>
          <a:p>
            <a:r>
              <a:rPr lang="en-US" sz="1400" i="1" dirty="0">
                <a:solidFill>
                  <a:srgbClr val="0000FF"/>
                </a:solidFill>
              </a:rPr>
              <a:t>What is the primary protein on the tear film?</a:t>
            </a:r>
          </a:p>
          <a:p>
            <a:r>
              <a:rPr lang="en-US" sz="1400" dirty="0">
                <a:solidFill>
                  <a:srgbClr val="0000FF"/>
                </a:solidFill>
              </a:rPr>
              <a:t>Immunoglobulin</a:t>
            </a:r>
            <a:r>
              <a:rPr lang="en-US" sz="1400" dirty="0">
                <a:solidFill>
                  <a:schemeClr val="accent5">
                    <a:lumMod val="75000"/>
                  </a:schemeClr>
                </a:solidFill>
              </a:rPr>
              <a:t>, specifically  IgA</a:t>
            </a:r>
          </a:p>
          <a:p>
            <a:endParaRPr lang="en-US" sz="1400" dirty="0">
              <a:solidFill>
                <a:schemeClr val="accent5">
                  <a:lumMod val="75000"/>
                </a:schemeClr>
              </a:solidFill>
            </a:endParaRPr>
          </a:p>
          <a:p>
            <a:r>
              <a:rPr lang="en-US" sz="1400" i="1" dirty="0">
                <a:solidFill>
                  <a:schemeClr val="accent5">
                    <a:lumMod val="75000"/>
                  </a:schemeClr>
                </a:solidFill>
              </a:rPr>
              <a:t>Is it just hanging out in the tear film, or does it contribute to local host-defenses?</a:t>
            </a:r>
          </a:p>
          <a:p>
            <a:r>
              <a:rPr lang="en-US" sz="1400" dirty="0">
                <a:solidFill>
                  <a:schemeClr val="accent5">
                    <a:lumMod val="75000"/>
                  </a:schemeClr>
                </a:solidFill>
              </a:rPr>
              <a:t>It is an important defense component</a:t>
            </a:r>
          </a:p>
        </p:txBody>
      </p:sp>
      <p:sp>
        <p:nvSpPr>
          <p:cNvPr id="12" name="Oval 11">
            <a:extLst>
              <a:ext uri="{FF2B5EF4-FFF2-40B4-BE49-F238E27FC236}">
                <a16:creationId xmlns:a16="http://schemas.microsoft.com/office/drawing/2014/main" id="{2E21E632-A561-E122-06CF-909EF40DD7A5}"/>
              </a:ext>
            </a:extLst>
          </p:cNvPr>
          <p:cNvSpPr/>
          <p:nvPr/>
        </p:nvSpPr>
        <p:spPr>
          <a:xfrm>
            <a:off x="1762421" y="2990025"/>
            <a:ext cx="110004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9608D9E-A74E-9F74-8844-05E428B89367}"/>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1792587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7" name="Rectangle 6"/>
          <p:cNvSpPr/>
          <p:nvPr/>
        </p:nvSpPr>
        <p:spPr>
          <a:xfrm>
            <a:off x="67056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5" name="TextBox 4"/>
          <p:cNvSpPr txBox="1"/>
          <p:nvPr/>
        </p:nvSpPr>
        <p:spPr>
          <a:xfrm>
            <a:off x="479449" y="1488281"/>
            <a:ext cx="8131151" cy="3139321"/>
          </a:xfrm>
          <a:prstGeom prst="rect">
            <a:avLst/>
          </a:prstGeom>
          <a:noFill/>
        </p:spPr>
        <p:txBody>
          <a:bodyPr wrap="square" rtlCol="0">
            <a:spAutoFit/>
          </a:bodyPr>
          <a:lstStyle/>
          <a:p>
            <a:r>
              <a:rPr lang="en-US" i="1" dirty="0">
                <a:solidFill>
                  <a:schemeClr val="bg1">
                    <a:lumMod val="75000"/>
                  </a:schemeClr>
                </a:solidFill>
              </a:rPr>
              <a:t>How common is DES?</a:t>
            </a:r>
          </a:p>
          <a:p>
            <a:r>
              <a:rPr lang="en-US" dirty="0">
                <a:solidFill>
                  <a:schemeClr val="bg1">
                    <a:lumMod val="75000"/>
                  </a:schemeClr>
                </a:solidFill>
              </a:rPr>
              <a:t>Very. It is estimated to affect  10%  of adults age 30-60, and  15%  of adults age 65 and older.</a:t>
            </a:r>
          </a:p>
          <a:p>
            <a:endParaRPr lang="en-US" dirty="0">
              <a:solidFill>
                <a:schemeClr val="bg1">
                  <a:lumMod val="75000"/>
                </a:schemeClr>
              </a:solidFill>
            </a:endParaRPr>
          </a:p>
          <a:p>
            <a:r>
              <a:rPr lang="en-US" i="1" dirty="0">
                <a:solidFill>
                  <a:schemeClr val="bg1">
                    <a:lumMod val="75000"/>
                  </a:schemeClr>
                </a:solidFill>
              </a:rPr>
              <a:t>Is it a significant health problem?</a:t>
            </a:r>
          </a:p>
          <a:p>
            <a:r>
              <a:rPr lang="en-US" dirty="0">
                <a:solidFill>
                  <a:schemeClr val="bg1">
                    <a:lumMod val="75000"/>
                  </a:schemeClr>
                </a:solidFill>
              </a:rPr>
              <a:t>It certainly can be. Studies indicate moderate-to-severe DES impacts quality-of-life to the same degree as moderate-to-severe angina.</a:t>
            </a:r>
          </a:p>
          <a:p>
            <a:endParaRPr lang="en-US" dirty="0">
              <a:solidFill>
                <a:schemeClr val="bg1">
                  <a:lumMod val="75000"/>
                </a:schemeClr>
              </a:solidFill>
            </a:endParaRPr>
          </a:p>
          <a:p>
            <a:r>
              <a:rPr lang="en-US" i="1" dirty="0">
                <a:solidFill>
                  <a:schemeClr val="bg1">
                    <a:lumMod val="75000"/>
                  </a:schemeClr>
                </a:solidFill>
              </a:rPr>
              <a:t>Is there a gender predilection?</a:t>
            </a:r>
          </a:p>
          <a:p>
            <a:r>
              <a:rPr lang="en-US" dirty="0">
                <a:solidFill>
                  <a:schemeClr val="bg1">
                    <a:lumMod val="75000"/>
                  </a:schemeClr>
                </a:solidFill>
              </a:rPr>
              <a:t>Yes, </a:t>
            </a:r>
            <a:r>
              <a:rPr lang="en-US" b="1" dirty="0">
                <a:solidFill>
                  <a:srgbClr val="0000FF"/>
                </a:solidFill>
              </a:rPr>
              <a:t>women are more likely to suffer DES</a:t>
            </a:r>
          </a:p>
          <a:p>
            <a:endParaRPr lang="en-US" dirty="0">
              <a:solidFill>
                <a:srgbClr val="0000FF"/>
              </a:solidFill>
            </a:endParaRPr>
          </a:p>
        </p:txBody>
      </p:sp>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728B4405-41A0-7D22-9A34-2D6B5F129F40}"/>
              </a:ext>
            </a:extLst>
          </p:cNvPr>
          <p:cNvSpPr txBox="1"/>
          <p:nvPr/>
        </p:nvSpPr>
        <p:spPr>
          <a:xfrm>
            <a:off x="472522" y="4572000"/>
            <a:ext cx="7909478" cy="784830"/>
          </a:xfrm>
          <a:prstGeom prst="rect">
            <a:avLst/>
          </a:prstGeom>
          <a:noFill/>
        </p:spPr>
        <p:txBody>
          <a:bodyPr wrap="square" rtlCol="0">
            <a:spAutoFit/>
          </a:bodyPr>
          <a:lstStyle/>
          <a:p>
            <a:r>
              <a:rPr lang="en-US" sz="1500" i="1" dirty="0">
                <a:solidFill>
                  <a:srgbClr val="0000FF"/>
                </a:solidFill>
              </a:rPr>
              <a:t>Why are women more likely to have DES?</a:t>
            </a:r>
          </a:p>
          <a:p>
            <a:r>
              <a:rPr lang="en-US" sz="1500" dirty="0">
                <a:solidFill>
                  <a:srgbClr val="0000FF"/>
                </a:solidFill>
              </a:rPr>
              <a:t>There are a number of factors, but one of the most fundamental is  hormonal</a:t>
            </a:r>
            <a:r>
              <a:rPr lang="en-US" sz="1500" dirty="0"/>
              <a:t>—androgens  are protective against DES, while  estrogens  tend to exacerbate it</a:t>
            </a:r>
          </a:p>
        </p:txBody>
      </p:sp>
      <p:sp>
        <p:nvSpPr>
          <p:cNvPr id="11" name="Oval 10">
            <a:extLst>
              <a:ext uri="{FF2B5EF4-FFF2-40B4-BE49-F238E27FC236}">
                <a16:creationId xmlns:a16="http://schemas.microsoft.com/office/drawing/2014/main" id="{5A429B0D-775A-ACF1-14F5-97A4234E0D4A}"/>
              </a:ext>
            </a:extLst>
          </p:cNvPr>
          <p:cNvSpPr/>
          <p:nvPr/>
        </p:nvSpPr>
        <p:spPr>
          <a:xfrm>
            <a:off x="838200" y="3829877"/>
            <a:ext cx="4495800" cy="636105"/>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13189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130</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solidFill>
                  <a:schemeClr val="bg1">
                    <a:lumMod val="75000"/>
                  </a:schemeClr>
                </a:solidFill>
              </a:rPr>
              <a:t>Electrolytes</a:t>
            </a:r>
          </a:p>
          <a:p>
            <a:r>
              <a:rPr lang="en-US" sz="1600" dirty="0">
                <a:solidFill>
                  <a:schemeClr val="bg1">
                    <a:lumMod val="75000"/>
                  </a:schemeClr>
                </a:solidFill>
              </a:rPr>
              <a:t>--</a:t>
            </a:r>
            <a:r>
              <a:rPr lang="en-US" sz="1600" b="1" dirty="0">
                <a:solidFill>
                  <a:schemeClr val="bg1">
                    <a:lumMod val="75000"/>
                  </a:schemeClr>
                </a:solidFill>
              </a:rPr>
              <a:t>Solutes</a:t>
            </a:r>
          </a:p>
          <a:p>
            <a:r>
              <a:rPr lang="en-US" sz="1600" dirty="0">
                <a:solidFill>
                  <a:schemeClr val="bg1">
                    <a:lumMod val="75000"/>
                  </a:schemeClr>
                </a:solidFill>
              </a:rPr>
              <a:t>--</a:t>
            </a:r>
            <a:r>
              <a:rPr lang="en-US" sz="1600" b="1" dirty="0"/>
              <a:t>Proteins</a:t>
            </a:r>
          </a:p>
        </p:txBody>
      </p:sp>
      <p:sp>
        <p:nvSpPr>
          <p:cNvPr id="11" name="TextBox 10">
            <a:extLst>
              <a:ext uri="{FF2B5EF4-FFF2-40B4-BE49-F238E27FC236}">
                <a16:creationId xmlns:a16="http://schemas.microsoft.com/office/drawing/2014/main" id="{D8B7E161-AE38-D7C8-5213-793957C8BC82}"/>
              </a:ext>
            </a:extLst>
          </p:cNvPr>
          <p:cNvSpPr txBox="1"/>
          <p:nvPr/>
        </p:nvSpPr>
        <p:spPr>
          <a:xfrm>
            <a:off x="2777930" y="2620662"/>
            <a:ext cx="4863548" cy="1384995"/>
          </a:xfrm>
          <a:prstGeom prst="rect">
            <a:avLst/>
          </a:prstGeom>
          <a:solidFill>
            <a:schemeClr val="accent5">
              <a:lumMod val="75000"/>
            </a:schemeClr>
          </a:solidFill>
        </p:spPr>
        <p:txBody>
          <a:bodyPr wrap="square" rtlCol="0">
            <a:spAutoFit/>
          </a:bodyPr>
          <a:lstStyle/>
          <a:p>
            <a:r>
              <a:rPr lang="en-US" sz="1400" i="1" dirty="0">
                <a:solidFill>
                  <a:srgbClr val="0000FF"/>
                </a:solidFill>
              </a:rPr>
              <a:t>What is the primary protein on the tear film?</a:t>
            </a:r>
          </a:p>
          <a:p>
            <a:r>
              <a:rPr lang="en-US" sz="1400" dirty="0">
                <a:solidFill>
                  <a:srgbClr val="0000FF"/>
                </a:solidFill>
              </a:rPr>
              <a:t>Immunoglobulin, </a:t>
            </a:r>
            <a:r>
              <a:rPr lang="en-US" sz="1400" dirty="0"/>
              <a:t>specifically  IgA</a:t>
            </a:r>
            <a:endParaRPr lang="en-US" sz="1400" dirty="0">
              <a:solidFill>
                <a:schemeClr val="accent5">
                  <a:lumMod val="75000"/>
                </a:schemeClr>
              </a:solidFill>
            </a:endParaRPr>
          </a:p>
          <a:p>
            <a:endParaRPr lang="en-US" sz="1400" dirty="0">
              <a:solidFill>
                <a:schemeClr val="accent5">
                  <a:lumMod val="75000"/>
                </a:schemeClr>
              </a:solidFill>
            </a:endParaRPr>
          </a:p>
          <a:p>
            <a:r>
              <a:rPr lang="en-US" sz="1400" i="1" dirty="0">
                <a:solidFill>
                  <a:schemeClr val="accent5">
                    <a:lumMod val="75000"/>
                  </a:schemeClr>
                </a:solidFill>
              </a:rPr>
              <a:t>Is it just hanging out in the tear film, or does it contribute to local host-defenses?</a:t>
            </a:r>
          </a:p>
          <a:p>
            <a:r>
              <a:rPr lang="en-US" sz="1400" dirty="0">
                <a:solidFill>
                  <a:schemeClr val="accent5">
                    <a:lumMod val="75000"/>
                  </a:schemeClr>
                </a:solidFill>
              </a:rPr>
              <a:t>It is an important defense component</a:t>
            </a:r>
          </a:p>
        </p:txBody>
      </p:sp>
      <p:sp>
        <p:nvSpPr>
          <p:cNvPr id="12" name="Oval 11">
            <a:extLst>
              <a:ext uri="{FF2B5EF4-FFF2-40B4-BE49-F238E27FC236}">
                <a16:creationId xmlns:a16="http://schemas.microsoft.com/office/drawing/2014/main" id="{2E21E632-A561-E122-06CF-909EF40DD7A5}"/>
              </a:ext>
            </a:extLst>
          </p:cNvPr>
          <p:cNvSpPr/>
          <p:nvPr/>
        </p:nvSpPr>
        <p:spPr>
          <a:xfrm>
            <a:off x="1762421" y="2990025"/>
            <a:ext cx="110004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8DB6A33-B6C2-C181-FD34-599BB5F59525}"/>
              </a:ext>
            </a:extLst>
          </p:cNvPr>
          <p:cNvSpPr/>
          <p:nvPr/>
        </p:nvSpPr>
        <p:spPr>
          <a:xfrm rot="5400000">
            <a:off x="5172170" y="2831997"/>
            <a:ext cx="236736" cy="327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9608D9E-A74E-9F74-8844-05E428B89367}"/>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238108914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131</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solidFill>
                  <a:schemeClr val="bg1">
                    <a:lumMod val="75000"/>
                  </a:schemeClr>
                </a:solidFill>
              </a:rPr>
              <a:t>Electrolytes</a:t>
            </a:r>
          </a:p>
          <a:p>
            <a:r>
              <a:rPr lang="en-US" sz="1600" dirty="0">
                <a:solidFill>
                  <a:schemeClr val="bg1">
                    <a:lumMod val="75000"/>
                  </a:schemeClr>
                </a:solidFill>
              </a:rPr>
              <a:t>--</a:t>
            </a:r>
            <a:r>
              <a:rPr lang="en-US" sz="1600" b="1" dirty="0">
                <a:solidFill>
                  <a:schemeClr val="bg1">
                    <a:lumMod val="75000"/>
                  </a:schemeClr>
                </a:solidFill>
              </a:rPr>
              <a:t>Solutes</a:t>
            </a:r>
          </a:p>
          <a:p>
            <a:r>
              <a:rPr lang="en-US" sz="1600" dirty="0">
                <a:solidFill>
                  <a:schemeClr val="bg1">
                    <a:lumMod val="75000"/>
                  </a:schemeClr>
                </a:solidFill>
              </a:rPr>
              <a:t>--</a:t>
            </a:r>
            <a:r>
              <a:rPr lang="en-US" sz="1600" b="1" dirty="0"/>
              <a:t>Proteins</a:t>
            </a:r>
          </a:p>
        </p:txBody>
      </p:sp>
      <p:sp>
        <p:nvSpPr>
          <p:cNvPr id="11" name="TextBox 10">
            <a:extLst>
              <a:ext uri="{FF2B5EF4-FFF2-40B4-BE49-F238E27FC236}">
                <a16:creationId xmlns:a16="http://schemas.microsoft.com/office/drawing/2014/main" id="{D8B7E161-AE38-D7C8-5213-793957C8BC82}"/>
              </a:ext>
            </a:extLst>
          </p:cNvPr>
          <p:cNvSpPr txBox="1"/>
          <p:nvPr/>
        </p:nvSpPr>
        <p:spPr>
          <a:xfrm>
            <a:off x="2777930" y="2620662"/>
            <a:ext cx="4863548" cy="1384995"/>
          </a:xfrm>
          <a:prstGeom prst="rect">
            <a:avLst/>
          </a:prstGeom>
          <a:solidFill>
            <a:schemeClr val="accent5">
              <a:lumMod val="75000"/>
            </a:schemeClr>
          </a:solidFill>
        </p:spPr>
        <p:txBody>
          <a:bodyPr wrap="square" rtlCol="0">
            <a:spAutoFit/>
          </a:bodyPr>
          <a:lstStyle/>
          <a:p>
            <a:r>
              <a:rPr lang="en-US" sz="1400" i="1" dirty="0">
                <a:solidFill>
                  <a:srgbClr val="0000FF"/>
                </a:solidFill>
              </a:rPr>
              <a:t>What is the primary protein on the tear film?</a:t>
            </a:r>
          </a:p>
          <a:p>
            <a:r>
              <a:rPr lang="en-US" sz="1400" dirty="0">
                <a:solidFill>
                  <a:srgbClr val="0000FF"/>
                </a:solidFill>
              </a:rPr>
              <a:t>Immunoglobulin, </a:t>
            </a:r>
            <a:r>
              <a:rPr lang="en-US" sz="1400" dirty="0"/>
              <a:t>specifically  IgA</a:t>
            </a:r>
          </a:p>
          <a:p>
            <a:endParaRPr lang="en-US" sz="1400" dirty="0">
              <a:solidFill>
                <a:schemeClr val="accent5">
                  <a:lumMod val="75000"/>
                </a:schemeClr>
              </a:solidFill>
            </a:endParaRPr>
          </a:p>
          <a:p>
            <a:r>
              <a:rPr lang="en-US" sz="1400" i="1" dirty="0">
                <a:solidFill>
                  <a:schemeClr val="accent5">
                    <a:lumMod val="75000"/>
                  </a:schemeClr>
                </a:solidFill>
              </a:rPr>
              <a:t>Is it just hanging out in the tear film, or does it contribute to local host-defenses?</a:t>
            </a:r>
          </a:p>
          <a:p>
            <a:r>
              <a:rPr lang="en-US" sz="1400" dirty="0">
                <a:solidFill>
                  <a:schemeClr val="accent5">
                    <a:lumMod val="75000"/>
                  </a:schemeClr>
                </a:solidFill>
              </a:rPr>
              <a:t>It is an important defense component</a:t>
            </a:r>
          </a:p>
        </p:txBody>
      </p:sp>
      <p:sp>
        <p:nvSpPr>
          <p:cNvPr id="12" name="Oval 11">
            <a:extLst>
              <a:ext uri="{FF2B5EF4-FFF2-40B4-BE49-F238E27FC236}">
                <a16:creationId xmlns:a16="http://schemas.microsoft.com/office/drawing/2014/main" id="{2E21E632-A561-E122-06CF-909EF40DD7A5}"/>
              </a:ext>
            </a:extLst>
          </p:cNvPr>
          <p:cNvSpPr/>
          <p:nvPr/>
        </p:nvSpPr>
        <p:spPr>
          <a:xfrm>
            <a:off x="1762421" y="2990025"/>
            <a:ext cx="110004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9608D9E-A74E-9F74-8844-05E428B89367}"/>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330234098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132</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solidFill>
                  <a:schemeClr val="bg1">
                    <a:lumMod val="75000"/>
                  </a:schemeClr>
                </a:solidFill>
              </a:rPr>
              <a:t>Electrolytes</a:t>
            </a:r>
          </a:p>
          <a:p>
            <a:r>
              <a:rPr lang="en-US" sz="1600" dirty="0">
                <a:solidFill>
                  <a:schemeClr val="bg1">
                    <a:lumMod val="75000"/>
                  </a:schemeClr>
                </a:solidFill>
              </a:rPr>
              <a:t>--</a:t>
            </a:r>
            <a:r>
              <a:rPr lang="en-US" sz="1600" b="1" dirty="0">
                <a:solidFill>
                  <a:schemeClr val="bg1">
                    <a:lumMod val="75000"/>
                  </a:schemeClr>
                </a:solidFill>
              </a:rPr>
              <a:t>Solutes</a:t>
            </a:r>
          </a:p>
          <a:p>
            <a:r>
              <a:rPr lang="en-US" sz="1600" dirty="0">
                <a:solidFill>
                  <a:schemeClr val="bg1">
                    <a:lumMod val="75000"/>
                  </a:schemeClr>
                </a:solidFill>
              </a:rPr>
              <a:t>--</a:t>
            </a:r>
            <a:r>
              <a:rPr lang="en-US" sz="1600" b="1" dirty="0"/>
              <a:t>Proteins</a:t>
            </a:r>
          </a:p>
        </p:txBody>
      </p:sp>
      <p:sp>
        <p:nvSpPr>
          <p:cNvPr id="11" name="TextBox 10">
            <a:extLst>
              <a:ext uri="{FF2B5EF4-FFF2-40B4-BE49-F238E27FC236}">
                <a16:creationId xmlns:a16="http://schemas.microsoft.com/office/drawing/2014/main" id="{D8B7E161-AE38-D7C8-5213-793957C8BC82}"/>
              </a:ext>
            </a:extLst>
          </p:cNvPr>
          <p:cNvSpPr txBox="1"/>
          <p:nvPr/>
        </p:nvSpPr>
        <p:spPr>
          <a:xfrm>
            <a:off x="2777930" y="2620662"/>
            <a:ext cx="4863548" cy="1384995"/>
          </a:xfrm>
          <a:prstGeom prst="rect">
            <a:avLst/>
          </a:prstGeom>
          <a:solidFill>
            <a:schemeClr val="accent5">
              <a:lumMod val="75000"/>
            </a:schemeClr>
          </a:solidFill>
        </p:spPr>
        <p:txBody>
          <a:bodyPr wrap="square" rtlCol="0">
            <a:spAutoFit/>
          </a:bodyPr>
          <a:lstStyle/>
          <a:p>
            <a:r>
              <a:rPr lang="en-US" sz="1400" i="1" dirty="0">
                <a:solidFill>
                  <a:srgbClr val="0000FF"/>
                </a:solidFill>
              </a:rPr>
              <a:t>What is the primary protein on the tear film?</a:t>
            </a:r>
          </a:p>
          <a:p>
            <a:r>
              <a:rPr lang="en-US" sz="1400" dirty="0">
                <a:solidFill>
                  <a:srgbClr val="0000FF"/>
                </a:solidFill>
              </a:rPr>
              <a:t>Immunoglobulin, </a:t>
            </a:r>
            <a:r>
              <a:rPr lang="en-US" sz="1400" dirty="0"/>
              <a:t>specifically  IgA</a:t>
            </a:r>
          </a:p>
          <a:p>
            <a:endParaRPr lang="en-US" sz="1400" dirty="0">
              <a:solidFill>
                <a:srgbClr val="0000FF"/>
              </a:solidFill>
            </a:endParaRPr>
          </a:p>
          <a:p>
            <a:r>
              <a:rPr lang="en-US" sz="1400" i="1" dirty="0">
                <a:solidFill>
                  <a:srgbClr val="0000FF"/>
                </a:solidFill>
              </a:rPr>
              <a:t>Is it just hanging out in the tear film, or does it contribute to local host-defenses?</a:t>
            </a:r>
            <a:endParaRPr lang="en-US" sz="1400" i="1" dirty="0">
              <a:solidFill>
                <a:schemeClr val="accent5">
                  <a:lumMod val="75000"/>
                </a:schemeClr>
              </a:solidFill>
            </a:endParaRPr>
          </a:p>
          <a:p>
            <a:r>
              <a:rPr lang="en-US" sz="1400" dirty="0">
                <a:solidFill>
                  <a:schemeClr val="accent5">
                    <a:lumMod val="75000"/>
                  </a:schemeClr>
                </a:solidFill>
              </a:rPr>
              <a:t>It is an important defense component</a:t>
            </a:r>
          </a:p>
        </p:txBody>
      </p:sp>
      <p:sp>
        <p:nvSpPr>
          <p:cNvPr id="12" name="Oval 11">
            <a:extLst>
              <a:ext uri="{FF2B5EF4-FFF2-40B4-BE49-F238E27FC236}">
                <a16:creationId xmlns:a16="http://schemas.microsoft.com/office/drawing/2014/main" id="{2E21E632-A561-E122-06CF-909EF40DD7A5}"/>
              </a:ext>
            </a:extLst>
          </p:cNvPr>
          <p:cNvSpPr/>
          <p:nvPr/>
        </p:nvSpPr>
        <p:spPr>
          <a:xfrm>
            <a:off x="1762421" y="2990025"/>
            <a:ext cx="110004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9608D9E-A74E-9F74-8844-05E428B89367}"/>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145347247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133</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solidFill>
                  <a:schemeClr val="bg1">
                    <a:lumMod val="75000"/>
                  </a:schemeClr>
                </a:solidFill>
              </a:rPr>
              <a:t>Electrolytes</a:t>
            </a:r>
          </a:p>
          <a:p>
            <a:r>
              <a:rPr lang="en-US" sz="1600" dirty="0">
                <a:solidFill>
                  <a:schemeClr val="bg1">
                    <a:lumMod val="75000"/>
                  </a:schemeClr>
                </a:solidFill>
              </a:rPr>
              <a:t>--</a:t>
            </a:r>
            <a:r>
              <a:rPr lang="en-US" sz="1600" b="1" dirty="0">
                <a:solidFill>
                  <a:schemeClr val="bg1">
                    <a:lumMod val="75000"/>
                  </a:schemeClr>
                </a:solidFill>
              </a:rPr>
              <a:t>Solutes</a:t>
            </a:r>
          </a:p>
          <a:p>
            <a:r>
              <a:rPr lang="en-US" sz="1600" dirty="0">
                <a:solidFill>
                  <a:schemeClr val="bg1">
                    <a:lumMod val="75000"/>
                  </a:schemeClr>
                </a:solidFill>
              </a:rPr>
              <a:t>--</a:t>
            </a:r>
            <a:r>
              <a:rPr lang="en-US" sz="1600" b="1" dirty="0"/>
              <a:t>Proteins</a:t>
            </a:r>
          </a:p>
        </p:txBody>
      </p:sp>
      <p:sp>
        <p:nvSpPr>
          <p:cNvPr id="11" name="TextBox 10">
            <a:extLst>
              <a:ext uri="{FF2B5EF4-FFF2-40B4-BE49-F238E27FC236}">
                <a16:creationId xmlns:a16="http://schemas.microsoft.com/office/drawing/2014/main" id="{D8B7E161-AE38-D7C8-5213-793957C8BC82}"/>
              </a:ext>
            </a:extLst>
          </p:cNvPr>
          <p:cNvSpPr txBox="1"/>
          <p:nvPr/>
        </p:nvSpPr>
        <p:spPr>
          <a:xfrm>
            <a:off x="2777930" y="2620662"/>
            <a:ext cx="4863548" cy="1384995"/>
          </a:xfrm>
          <a:prstGeom prst="rect">
            <a:avLst/>
          </a:prstGeom>
          <a:solidFill>
            <a:schemeClr val="accent5">
              <a:lumMod val="75000"/>
            </a:schemeClr>
          </a:solidFill>
        </p:spPr>
        <p:txBody>
          <a:bodyPr wrap="square" rtlCol="0">
            <a:spAutoFit/>
          </a:bodyPr>
          <a:lstStyle/>
          <a:p>
            <a:r>
              <a:rPr lang="en-US" sz="1400" i="1" dirty="0">
                <a:solidFill>
                  <a:srgbClr val="0000FF"/>
                </a:solidFill>
              </a:rPr>
              <a:t>What is the primary protein on the tear film?</a:t>
            </a:r>
          </a:p>
          <a:p>
            <a:r>
              <a:rPr lang="en-US" sz="1400" dirty="0">
                <a:solidFill>
                  <a:srgbClr val="0000FF"/>
                </a:solidFill>
              </a:rPr>
              <a:t>Immunoglobulin, </a:t>
            </a:r>
            <a:r>
              <a:rPr lang="en-US" sz="1400" dirty="0"/>
              <a:t>specifically  IgA</a:t>
            </a:r>
          </a:p>
          <a:p>
            <a:endParaRPr lang="en-US" sz="1400" dirty="0">
              <a:solidFill>
                <a:srgbClr val="0000FF"/>
              </a:solidFill>
            </a:endParaRPr>
          </a:p>
          <a:p>
            <a:r>
              <a:rPr lang="en-US" sz="1400" i="1" dirty="0">
                <a:solidFill>
                  <a:srgbClr val="0000FF"/>
                </a:solidFill>
              </a:rPr>
              <a:t>Is it just hanging out in the tear film, or does it contribute to local host-defenses?</a:t>
            </a:r>
          </a:p>
          <a:p>
            <a:r>
              <a:rPr lang="en-US" sz="1400" dirty="0">
                <a:solidFill>
                  <a:srgbClr val="0000FF"/>
                </a:solidFill>
              </a:rPr>
              <a:t>It is an important defense component</a:t>
            </a:r>
          </a:p>
        </p:txBody>
      </p:sp>
      <p:sp>
        <p:nvSpPr>
          <p:cNvPr id="12" name="Oval 11">
            <a:extLst>
              <a:ext uri="{FF2B5EF4-FFF2-40B4-BE49-F238E27FC236}">
                <a16:creationId xmlns:a16="http://schemas.microsoft.com/office/drawing/2014/main" id="{2E21E632-A561-E122-06CF-909EF40DD7A5}"/>
              </a:ext>
            </a:extLst>
          </p:cNvPr>
          <p:cNvSpPr/>
          <p:nvPr/>
        </p:nvSpPr>
        <p:spPr>
          <a:xfrm>
            <a:off x="1762421" y="2990025"/>
            <a:ext cx="110004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9608D9E-A74E-9F74-8844-05E428B89367}"/>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164645258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134</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--Aqueous</a:t>
            </a:r>
          </a:p>
          <a:p>
            <a:r>
              <a:rPr lang="en-US" dirty="0">
                <a:solidFill>
                  <a:schemeClr val="bg1">
                    <a:lumMod val="75000"/>
                  </a:schemeClr>
                </a:solidFill>
              </a:rPr>
              <a:t>--</a:t>
            </a:r>
            <a:r>
              <a:rPr lang="en-US" b="1" dirty="0"/>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EA3F2B4D-A7EE-CB4F-F381-DB00C805FB85}"/>
              </a:ext>
            </a:extLst>
          </p:cNvPr>
          <p:cNvSpPr txBox="1"/>
          <p:nvPr/>
        </p:nvSpPr>
        <p:spPr>
          <a:xfrm>
            <a:off x="1377555" y="2194810"/>
            <a:ext cx="7256699" cy="1569660"/>
          </a:xfrm>
          <a:prstGeom prst="rect">
            <a:avLst/>
          </a:prstGeom>
          <a:solidFill>
            <a:srgbClr val="B7ECFF"/>
          </a:solidFill>
        </p:spPr>
        <p:txBody>
          <a:bodyPr wrap="square" rtlCol="0">
            <a:spAutoFit/>
          </a:bodyPr>
          <a:lstStyle/>
          <a:p>
            <a:r>
              <a:rPr lang="en-US" altLang="en-US" sz="1600" i="1" dirty="0"/>
              <a:t>What is the chief function of the mucin component of the mucoaqueous layer?</a:t>
            </a:r>
          </a:p>
          <a:p>
            <a:r>
              <a:rPr lang="en-US" altLang="en-US" sz="1600" dirty="0">
                <a:solidFill>
                  <a:srgbClr val="B7ECFF"/>
                </a:solidFill>
              </a:rPr>
              <a:t>Facilitating surface wetting by transforming the epithelial surface from a hydrophobic  to a  hydrophilic  state</a:t>
            </a:r>
          </a:p>
          <a:p>
            <a:endParaRPr lang="en-US" sz="1600" i="1" dirty="0">
              <a:solidFill>
                <a:srgbClr val="B7ECFF"/>
              </a:solidFill>
            </a:endParaRPr>
          </a:p>
          <a:p>
            <a:r>
              <a:rPr lang="en-US" sz="1600" i="1" dirty="0">
                <a:solidFill>
                  <a:srgbClr val="B7ECFF"/>
                </a:solidFill>
              </a:rPr>
              <a:t>Which cells are the chief producers of mucins?</a:t>
            </a:r>
          </a:p>
          <a:p>
            <a:r>
              <a:rPr lang="en-US" sz="1600" dirty="0">
                <a:solidFill>
                  <a:srgbClr val="B7ECFF"/>
                </a:solidFill>
              </a:rPr>
              <a:t>Goblet cells located in the  conjunctival  epithelium</a:t>
            </a:r>
          </a:p>
        </p:txBody>
      </p:sp>
      <p:sp>
        <p:nvSpPr>
          <p:cNvPr id="4" name="Oval 3">
            <a:extLst>
              <a:ext uri="{FF2B5EF4-FFF2-40B4-BE49-F238E27FC236}">
                <a16:creationId xmlns:a16="http://schemas.microsoft.com/office/drawing/2014/main" id="{E8B5C3D4-339A-A4CC-162F-8C0699A29148}"/>
              </a:ext>
            </a:extLst>
          </p:cNvPr>
          <p:cNvSpPr/>
          <p:nvPr/>
        </p:nvSpPr>
        <p:spPr>
          <a:xfrm>
            <a:off x="417444" y="1982025"/>
            <a:ext cx="1058577" cy="4033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DE2BCED-C3CF-F234-B929-34E3E87041F5}"/>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230934960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135</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--Aqueous</a:t>
            </a:r>
          </a:p>
          <a:p>
            <a:r>
              <a:rPr lang="en-US" dirty="0">
                <a:solidFill>
                  <a:schemeClr val="bg1">
                    <a:lumMod val="75000"/>
                  </a:schemeClr>
                </a:solidFill>
              </a:rPr>
              <a:t>--</a:t>
            </a:r>
            <a:r>
              <a:rPr lang="en-US" b="1" dirty="0"/>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EA3F2B4D-A7EE-CB4F-F381-DB00C805FB85}"/>
              </a:ext>
            </a:extLst>
          </p:cNvPr>
          <p:cNvSpPr txBox="1"/>
          <p:nvPr/>
        </p:nvSpPr>
        <p:spPr>
          <a:xfrm>
            <a:off x="1377555" y="2194810"/>
            <a:ext cx="7256699" cy="1569660"/>
          </a:xfrm>
          <a:prstGeom prst="rect">
            <a:avLst/>
          </a:prstGeom>
          <a:solidFill>
            <a:srgbClr val="B7ECFF"/>
          </a:solidFill>
        </p:spPr>
        <p:txBody>
          <a:bodyPr wrap="square" rtlCol="0">
            <a:spAutoFit/>
          </a:bodyPr>
          <a:lstStyle/>
          <a:p>
            <a:r>
              <a:rPr lang="en-US" altLang="en-US" sz="1600" i="1" dirty="0"/>
              <a:t>What is the chief function of the mucin component of the mucoaqueous layer?</a:t>
            </a:r>
          </a:p>
          <a:p>
            <a:r>
              <a:rPr lang="en-US" altLang="en-US" sz="1600" dirty="0"/>
              <a:t>Facilitating  surface wetting  </a:t>
            </a:r>
            <a:r>
              <a:rPr lang="en-US" altLang="en-US" sz="1600" dirty="0">
                <a:solidFill>
                  <a:srgbClr val="B7ECFF"/>
                </a:solidFill>
              </a:rPr>
              <a:t>by transforming the epithelial surface from a hydrophobic  to a  hydrophilic  state</a:t>
            </a:r>
          </a:p>
          <a:p>
            <a:endParaRPr lang="en-US" sz="1600" i="1" dirty="0">
              <a:solidFill>
                <a:srgbClr val="B7ECFF"/>
              </a:solidFill>
            </a:endParaRPr>
          </a:p>
          <a:p>
            <a:r>
              <a:rPr lang="en-US" sz="1600" i="1" dirty="0">
                <a:solidFill>
                  <a:srgbClr val="B7ECFF"/>
                </a:solidFill>
              </a:rPr>
              <a:t>Which cells are the chief producers of mucins?</a:t>
            </a:r>
          </a:p>
          <a:p>
            <a:r>
              <a:rPr lang="en-US" sz="1600" dirty="0">
                <a:solidFill>
                  <a:srgbClr val="B7ECFF"/>
                </a:solidFill>
              </a:rPr>
              <a:t>Goblet cells located in the  conjunctival  epithelium</a:t>
            </a:r>
          </a:p>
        </p:txBody>
      </p:sp>
      <p:sp>
        <p:nvSpPr>
          <p:cNvPr id="4" name="Oval 3">
            <a:extLst>
              <a:ext uri="{FF2B5EF4-FFF2-40B4-BE49-F238E27FC236}">
                <a16:creationId xmlns:a16="http://schemas.microsoft.com/office/drawing/2014/main" id="{E8B5C3D4-339A-A4CC-162F-8C0699A29148}"/>
              </a:ext>
            </a:extLst>
          </p:cNvPr>
          <p:cNvSpPr/>
          <p:nvPr/>
        </p:nvSpPr>
        <p:spPr>
          <a:xfrm>
            <a:off x="417444" y="1982025"/>
            <a:ext cx="1058577" cy="4033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DE2BCED-C3CF-F234-B929-34E3E87041F5}"/>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5" name="Rectangle 14">
            <a:extLst>
              <a:ext uri="{FF2B5EF4-FFF2-40B4-BE49-F238E27FC236}">
                <a16:creationId xmlns:a16="http://schemas.microsoft.com/office/drawing/2014/main" id="{3D36AB59-4A2B-9A4E-DC56-3673F2F63C38}"/>
              </a:ext>
            </a:extLst>
          </p:cNvPr>
          <p:cNvSpPr/>
          <p:nvPr/>
        </p:nvSpPr>
        <p:spPr>
          <a:xfrm>
            <a:off x="2536911" y="2489045"/>
            <a:ext cx="1425489" cy="2806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two words</a:t>
            </a:r>
          </a:p>
        </p:txBody>
      </p:sp>
    </p:spTree>
    <p:extLst>
      <p:ext uri="{BB962C8B-B14F-4D97-AF65-F5344CB8AC3E}">
        <p14:creationId xmlns:p14="http://schemas.microsoft.com/office/powerpoint/2010/main" val="227673295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136</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--Aqueous</a:t>
            </a:r>
          </a:p>
          <a:p>
            <a:r>
              <a:rPr lang="en-US" dirty="0">
                <a:solidFill>
                  <a:schemeClr val="bg1">
                    <a:lumMod val="75000"/>
                  </a:schemeClr>
                </a:solidFill>
              </a:rPr>
              <a:t>--</a:t>
            </a:r>
            <a:r>
              <a:rPr lang="en-US" b="1" dirty="0"/>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EA3F2B4D-A7EE-CB4F-F381-DB00C805FB85}"/>
              </a:ext>
            </a:extLst>
          </p:cNvPr>
          <p:cNvSpPr txBox="1"/>
          <p:nvPr/>
        </p:nvSpPr>
        <p:spPr>
          <a:xfrm>
            <a:off x="1377555" y="2194810"/>
            <a:ext cx="7256699" cy="1569660"/>
          </a:xfrm>
          <a:prstGeom prst="rect">
            <a:avLst/>
          </a:prstGeom>
          <a:solidFill>
            <a:srgbClr val="B7ECFF"/>
          </a:solidFill>
        </p:spPr>
        <p:txBody>
          <a:bodyPr wrap="square" rtlCol="0">
            <a:spAutoFit/>
          </a:bodyPr>
          <a:lstStyle/>
          <a:p>
            <a:r>
              <a:rPr lang="en-US" altLang="en-US" sz="1600" i="1" dirty="0"/>
              <a:t>What is the chief function of the mucin component of the mucoaqueous layer?</a:t>
            </a:r>
          </a:p>
          <a:p>
            <a:r>
              <a:rPr lang="en-US" altLang="en-US" sz="1600" dirty="0"/>
              <a:t>Facilitating  surface wetting  </a:t>
            </a:r>
            <a:r>
              <a:rPr lang="en-US" altLang="en-US" sz="1600" dirty="0">
                <a:solidFill>
                  <a:srgbClr val="B7ECFF"/>
                </a:solidFill>
              </a:rPr>
              <a:t>by transforming the epithelial surface from a hydrophobic  to a  hydrophilic  state</a:t>
            </a:r>
          </a:p>
          <a:p>
            <a:endParaRPr lang="en-US" sz="1600" i="1" dirty="0">
              <a:solidFill>
                <a:srgbClr val="B7ECFF"/>
              </a:solidFill>
            </a:endParaRPr>
          </a:p>
          <a:p>
            <a:r>
              <a:rPr lang="en-US" sz="1600" i="1" dirty="0">
                <a:solidFill>
                  <a:srgbClr val="B7ECFF"/>
                </a:solidFill>
              </a:rPr>
              <a:t>Which cells are the chief producers of mucins?</a:t>
            </a:r>
          </a:p>
          <a:p>
            <a:r>
              <a:rPr lang="en-US" sz="1600" dirty="0">
                <a:solidFill>
                  <a:srgbClr val="B7ECFF"/>
                </a:solidFill>
              </a:rPr>
              <a:t>Goblet cells located in the  conjunctival  epithelium</a:t>
            </a:r>
          </a:p>
        </p:txBody>
      </p:sp>
      <p:sp>
        <p:nvSpPr>
          <p:cNvPr id="4" name="Oval 3">
            <a:extLst>
              <a:ext uri="{FF2B5EF4-FFF2-40B4-BE49-F238E27FC236}">
                <a16:creationId xmlns:a16="http://schemas.microsoft.com/office/drawing/2014/main" id="{E8B5C3D4-339A-A4CC-162F-8C0699A29148}"/>
              </a:ext>
            </a:extLst>
          </p:cNvPr>
          <p:cNvSpPr/>
          <p:nvPr/>
        </p:nvSpPr>
        <p:spPr>
          <a:xfrm>
            <a:off x="417444" y="1982025"/>
            <a:ext cx="1058577" cy="4033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DE2BCED-C3CF-F234-B929-34E3E87041F5}"/>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361018153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137</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--Aqueous</a:t>
            </a:r>
          </a:p>
          <a:p>
            <a:r>
              <a:rPr lang="en-US" dirty="0">
                <a:solidFill>
                  <a:schemeClr val="bg1">
                    <a:lumMod val="75000"/>
                  </a:schemeClr>
                </a:solidFill>
              </a:rPr>
              <a:t>--</a:t>
            </a:r>
            <a:r>
              <a:rPr lang="en-US" b="1" dirty="0"/>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EA3F2B4D-A7EE-CB4F-F381-DB00C805FB85}"/>
              </a:ext>
            </a:extLst>
          </p:cNvPr>
          <p:cNvSpPr txBox="1"/>
          <p:nvPr/>
        </p:nvSpPr>
        <p:spPr>
          <a:xfrm>
            <a:off x="1377555" y="2194810"/>
            <a:ext cx="7256699" cy="1569660"/>
          </a:xfrm>
          <a:prstGeom prst="rect">
            <a:avLst/>
          </a:prstGeom>
          <a:solidFill>
            <a:srgbClr val="B7ECFF"/>
          </a:solidFill>
        </p:spPr>
        <p:txBody>
          <a:bodyPr wrap="square" rtlCol="0">
            <a:spAutoFit/>
          </a:bodyPr>
          <a:lstStyle/>
          <a:p>
            <a:r>
              <a:rPr lang="en-US" altLang="en-US" sz="1600" i="1" dirty="0"/>
              <a:t>What is the chief function of the mucin component of the mucoaqueous layer?</a:t>
            </a:r>
          </a:p>
          <a:p>
            <a:r>
              <a:rPr lang="en-US" altLang="en-US" sz="1600" dirty="0"/>
              <a:t>Facilitating  surface wetting  </a:t>
            </a:r>
            <a:r>
              <a:rPr lang="en-US" altLang="en-US" sz="1600" dirty="0">
                <a:solidFill>
                  <a:srgbClr val="0000FF"/>
                </a:solidFill>
              </a:rPr>
              <a:t>by transforming the epithelial surface from a hydrophobic  to a  hydrophilic  state</a:t>
            </a:r>
          </a:p>
          <a:p>
            <a:endParaRPr lang="en-US" sz="1600" i="1" dirty="0">
              <a:solidFill>
                <a:srgbClr val="B7ECFF"/>
              </a:solidFill>
            </a:endParaRPr>
          </a:p>
          <a:p>
            <a:r>
              <a:rPr lang="en-US" sz="1600" i="1" dirty="0">
                <a:solidFill>
                  <a:srgbClr val="B7ECFF"/>
                </a:solidFill>
              </a:rPr>
              <a:t>Which cells are the chief producers of mucins?</a:t>
            </a:r>
          </a:p>
          <a:p>
            <a:r>
              <a:rPr lang="en-US" sz="1600" dirty="0">
                <a:solidFill>
                  <a:srgbClr val="B7ECFF"/>
                </a:solidFill>
              </a:rPr>
              <a:t>Goblet cells located in the  conjunctival  epithelium</a:t>
            </a:r>
          </a:p>
        </p:txBody>
      </p:sp>
      <p:sp>
        <p:nvSpPr>
          <p:cNvPr id="4" name="Oval 3">
            <a:extLst>
              <a:ext uri="{FF2B5EF4-FFF2-40B4-BE49-F238E27FC236}">
                <a16:creationId xmlns:a16="http://schemas.microsoft.com/office/drawing/2014/main" id="{E8B5C3D4-339A-A4CC-162F-8C0699A29148}"/>
              </a:ext>
            </a:extLst>
          </p:cNvPr>
          <p:cNvSpPr/>
          <p:nvPr/>
        </p:nvSpPr>
        <p:spPr>
          <a:xfrm>
            <a:off x="417444" y="1982025"/>
            <a:ext cx="1058577" cy="4033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DE2BCED-C3CF-F234-B929-34E3E87041F5}"/>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5" name="Rectangle 14">
            <a:extLst>
              <a:ext uri="{FF2B5EF4-FFF2-40B4-BE49-F238E27FC236}">
                <a16:creationId xmlns:a16="http://schemas.microsoft.com/office/drawing/2014/main" id="{3D36AB59-4A2B-9A4E-DC56-3673F2F63C38}"/>
              </a:ext>
            </a:extLst>
          </p:cNvPr>
          <p:cNvSpPr/>
          <p:nvPr/>
        </p:nvSpPr>
        <p:spPr>
          <a:xfrm>
            <a:off x="1434339" y="2729135"/>
            <a:ext cx="1180115" cy="2915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hydrophobic </a:t>
            </a:r>
            <a:r>
              <a:rPr lang="en-US" sz="800" i="1" dirty="0">
                <a:solidFill>
                  <a:schemeClr val="tx1"/>
                </a:solidFill>
              </a:rPr>
              <a:t>vs</a:t>
            </a:r>
            <a:r>
              <a:rPr lang="en-US" sz="800" dirty="0">
                <a:solidFill>
                  <a:schemeClr val="tx1"/>
                </a:solidFill>
              </a:rPr>
              <a:t> hydrophilic</a:t>
            </a:r>
          </a:p>
        </p:txBody>
      </p:sp>
      <p:sp>
        <p:nvSpPr>
          <p:cNvPr id="16" name="Rectangle 15">
            <a:extLst>
              <a:ext uri="{FF2B5EF4-FFF2-40B4-BE49-F238E27FC236}">
                <a16:creationId xmlns:a16="http://schemas.microsoft.com/office/drawing/2014/main" id="{780B9FF9-2B0F-D095-68A5-E919E2008508}"/>
              </a:ext>
            </a:extLst>
          </p:cNvPr>
          <p:cNvSpPr/>
          <p:nvPr/>
        </p:nvSpPr>
        <p:spPr>
          <a:xfrm>
            <a:off x="3107237" y="2729133"/>
            <a:ext cx="1008026" cy="2915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the other one</a:t>
            </a:r>
          </a:p>
        </p:txBody>
      </p:sp>
    </p:spTree>
    <p:extLst>
      <p:ext uri="{BB962C8B-B14F-4D97-AF65-F5344CB8AC3E}">
        <p14:creationId xmlns:p14="http://schemas.microsoft.com/office/powerpoint/2010/main" val="428597960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138</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--Aqueous</a:t>
            </a:r>
          </a:p>
          <a:p>
            <a:r>
              <a:rPr lang="en-US" dirty="0">
                <a:solidFill>
                  <a:schemeClr val="bg1">
                    <a:lumMod val="75000"/>
                  </a:schemeClr>
                </a:solidFill>
              </a:rPr>
              <a:t>--</a:t>
            </a:r>
            <a:r>
              <a:rPr lang="en-US" b="1" dirty="0"/>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EA3F2B4D-A7EE-CB4F-F381-DB00C805FB85}"/>
              </a:ext>
            </a:extLst>
          </p:cNvPr>
          <p:cNvSpPr txBox="1"/>
          <p:nvPr/>
        </p:nvSpPr>
        <p:spPr>
          <a:xfrm>
            <a:off x="1377555" y="2194810"/>
            <a:ext cx="7256699" cy="1569660"/>
          </a:xfrm>
          <a:prstGeom prst="rect">
            <a:avLst/>
          </a:prstGeom>
          <a:solidFill>
            <a:srgbClr val="B7ECFF"/>
          </a:solidFill>
        </p:spPr>
        <p:txBody>
          <a:bodyPr wrap="square" rtlCol="0">
            <a:spAutoFit/>
          </a:bodyPr>
          <a:lstStyle/>
          <a:p>
            <a:r>
              <a:rPr lang="en-US" altLang="en-US" sz="1600" i="1" dirty="0"/>
              <a:t>What is the chief function of the mucin component of the mucoaqueous layer?</a:t>
            </a:r>
          </a:p>
          <a:p>
            <a:r>
              <a:rPr lang="en-US" altLang="en-US" sz="1600" dirty="0"/>
              <a:t>Facilitating  surface wetting  </a:t>
            </a:r>
            <a:r>
              <a:rPr lang="en-US" altLang="en-US" sz="1600" dirty="0">
                <a:solidFill>
                  <a:srgbClr val="0000FF"/>
                </a:solidFill>
              </a:rPr>
              <a:t>by transforming the epithelial surface from a hydrophobic  to a  hydrophilic  state</a:t>
            </a:r>
          </a:p>
          <a:p>
            <a:endParaRPr lang="en-US" sz="1600" i="1" dirty="0">
              <a:solidFill>
                <a:srgbClr val="B7ECFF"/>
              </a:solidFill>
            </a:endParaRPr>
          </a:p>
          <a:p>
            <a:r>
              <a:rPr lang="en-US" sz="1600" i="1" dirty="0">
                <a:solidFill>
                  <a:srgbClr val="B7ECFF"/>
                </a:solidFill>
              </a:rPr>
              <a:t>Which cells are the chief producers of mucins?</a:t>
            </a:r>
          </a:p>
          <a:p>
            <a:r>
              <a:rPr lang="en-US" sz="1600" dirty="0">
                <a:solidFill>
                  <a:srgbClr val="B7ECFF"/>
                </a:solidFill>
              </a:rPr>
              <a:t>Goblet cells located in the  conjunctival  epithelium</a:t>
            </a:r>
          </a:p>
        </p:txBody>
      </p:sp>
      <p:sp>
        <p:nvSpPr>
          <p:cNvPr id="4" name="Oval 3">
            <a:extLst>
              <a:ext uri="{FF2B5EF4-FFF2-40B4-BE49-F238E27FC236}">
                <a16:creationId xmlns:a16="http://schemas.microsoft.com/office/drawing/2014/main" id="{E8B5C3D4-339A-A4CC-162F-8C0699A29148}"/>
              </a:ext>
            </a:extLst>
          </p:cNvPr>
          <p:cNvSpPr/>
          <p:nvPr/>
        </p:nvSpPr>
        <p:spPr>
          <a:xfrm>
            <a:off x="417444" y="1982025"/>
            <a:ext cx="1058577" cy="4033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DE2BCED-C3CF-F234-B929-34E3E87041F5}"/>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108100688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139</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--Aqueous</a:t>
            </a:r>
          </a:p>
          <a:p>
            <a:r>
              <a:rPr lang="en-US" dirty="0">
                <a:solidFill>
                  <a:schemeClr val="bg1">
                    <a:lumMod val="75000"/>
                  </a:schemeClr>
                </a:solidFill>
              </a:rPr>
              <a:t>--</a:t>
            </a:r>
            <a:r>
              <a:rPr lang="en-US" b="1" dirty="0"/>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EA3F2B4D-A7EE-CB4F-F381-DB00C805FB85}"/>
              </a:ext>
            </a:extLst>
          </p:cNvPr>
          <p:cNvSpPr txBox="1"/>
          <p:nvPr/>
        </p:nvSpPr>
        <p:spPr>
          <a:xfrm>
            <a:off x="1377555" y="2194810"/>
            <a:ext cx="7256699" cy="1569660"/>
          </a:xfrm>
          <a:prstGeom prst="rect">
            <a:avLst/>
          </a:prstGeom>
          <a:solidFill>
            <a:srgbClr val="B7ECFF"/>
          </a:solidFill>
        </p:spPr>
        <p:txBody>
          <a:bodyPr wrap="square" rtlCol="0">
            <a:spAutoFit/>
          </a:bodyPr>
          <a:lstStyle/>
          <a:p>
            <a:r>
              <a:rPr lang="en-US" altLang="en-US" sz="1600" i="1" dirty="0"/>
              <a:t>What is the chief function of the mucin component of the mucoaqueous layer?</a:t>
            </a:r>
          </a:p>
          <a:p>
            <a:r>
              <a:rPr lang="en-US" altLang="en-US" sz="1600" dirty="0"/>
              <a:t>Facilitating  surface wetting  </a:t>
            </a:r>
            <a:r>
              <a:rPr lang="en-US" altLang="en-US" sz="1600" dirty="0">
                <a:solidFill>
                  <a:srgbClr val="0000FF"/>
                </a:solidFill>
              </a:rPr>
              <a:t>by transforming the epithelial surface from a hydrophobic  to a  hydrophilic  state</a:t>
            </a:r>
          </a:p>
          <a:p>
            <a:endParaRPr lang="en-US" sz="1600" i="1" dirty="0"/>
          </a:p>
          <a:p>
            <a:r>
              <a:rPr lang="en-US" sz="1600" i="1" dirty="0"/>
              <a:t>Which cells are the chief producers of mucins?</a:t>
            </a:r>
            <a:endParaRPr lang="en-US" sz="1600" i="1" dirty="0">
              <a:solidFill>
                <a:srgbClr val="B7ECFF"/>
              </a:solidFill>
            </a:endParaRPr>
          </a:p>
          <a:p>
            <a:r>
              <a:rPr lang="en-US" sz="1600" dirty="0">
                <a:solidFill>
                  <a:srgbClr val="B7ECFF"/>
                </a:solidFill>
              </a:rPr>
              <a:t>Goblet cells located in the  conjunctival  epithelium</a:t>
            </a:r>
          </a:p>
        </p:txBody>
      </p:sp>
      <p:sp>
        <p:nvSpPr>
          <p:cNvPr id="4" name="Oval 3">
            <a:extLst>
              <a:ext uri="{FF2B5EF4-FFF2-40B4-BE49-F238E27FC236}">
                <a16:creationId xmlns:a16="http://schemas.microsoft.com/office/drawing/2014/main" id="{E8B5C3D4-339A-A4CC-162F-8C0699A29148}"/>
              </a:ext>
            </a:extLst>
          </p:cNvPr>
          <p:cNvSpPr/>
          <p:nvPr/>
        </p:nvSpPr>
        <p:spPr>
          <a:xfrm>
            <a:off x="417444" y="1982025"/>
            <a:ext cx="1058577" cy="4033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DE2BCED-C3CF-F234-B929-34E3E87041F5}"/>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1082696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7" name="Rectangle 6"/>
          <p:cNvSpPr/>
          <p:nvPr/>
        </p:nvSpPr>
        <p:spPr>
          <a:xfrm>
            <a:off x="67056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5" name="TextBox 4"/>
          <p:cNvSpPr txBox="1"/>
          <p:nvPr/>
        </p:nvSpPr>
        <p:spPr>
          <a:xfrm>
            <a:off x="479449" y="1488281"/>
            <a:ext cx="8131151" cy="3139321"/>
          </a:xfrm>
          <a:prstGeom prst="rect">
            <a:avLst/>
          </a:prstGeom>
          <a:noFill/>
        </p:spPr>
        <p:txBody>
          <a:bodyPr wrap="square" rtlCol="0">
            <a:spAutoFit/>
          </a:bodyPr>
          <a:lstStyle/>
          <a:p>
            <a:r>
              <a:rPr lang="en-US" i="1" dirty="0">
                <a:solidFill>
                  <a:schemeClr val="bg1">
                    <a:lumMod val="75000"/>
                  </a:schemeClr>
                </a:solidFill>
              </a:rPr>
              <a:t>How common is DES?</a:t>
            </a:r>
          </a:p>
          <a:p>
            <a:r>
              <a:rPr lang="en-US" dirty="0">
                <a:solidFill>
                  <a:schemeClr val="bg1">
                    <a:lumMod val="75000"/>
                  </a:schemeClr>
                </a:solidFill>
              </a:rPr>
              <a:t>Very. It is estimated to affect  10%  of adults age 30-60, and  15%  of adults age 65 and older.</a:t>
            </a:r>
          </a:p>
          <a:p>
            <a:endParaRPr lang="en-US" dirty="0">
              <a:solidFill>
                <a:schemeClr val="bg1">
                  <a:lumMod val="75000"/>
                </a:schemeClr>
              </a:solidFill>
            </a:endParaRPr>
          </a:p>
          <a:p>
            <a:r>
              <a:rPr lang="en-US" i="1" dirty="0">
                <a:solidFill>
                  <a:schemeClr val="bg1">
                    <a:lumMod val="75000"/>
                  </a:schemeClr>
                </a:solidFill>
              </a:rPr>
              <a:t>Is it a significant health problem?</a:t>
            </a:r>
          </a:p>
          <a:p>
            <a:r>
              <a:rPr lang="en-US" dirty="0">
                <a:solidFill>
                  <a:schemeClr val="bg1">
                    <a:lumMod val="75000"/>
                  </a:schemeClr>
                </a:solidFill>
              </a:rPr>
              <a:t>It certainly can be. Studies indicate moderate-to-severe DES impacts quality-of-life to the same degree as moderate-to-severe angina.</a:t>
            </a:r>
          </a:p>
          <a:p>
            <a:endParaRPr lang="en-US" dirty="0">
              <a:solidFill>
                <a:schemeClr val="bg1">
                  <a:lumMod val="75000"/>
                </a:schemeClr>
              </a:solidFill>
            </a:endParaRPr>
          </a:p>
          <a:p>
            <a:r>
              <a:rPr lang="en-US" i="1" dirty="0">
                <a:solidFill>
                  <a:schemeClr val="bg1">
                    <a:lumMod val="75000"/>
                  </a:schemeClr>
                </a:solidFill>
              </a:rPr>
              <a:t>Is there a gender predilection?</a:t>
            </a:r>
          </a:p>
          <a:p>
            <a:r>
              <a:rPr lang="en-US" dirty="0">
                <a:solidFill>
                  <a:schemeClr val="bg1">
                    <a:lumMod val="75000"/>
                  </a:schemeClr>
                </a:solidFill>
              </a:rPr>
              <a:t>Yes, </a:t>
            </a:r>
            <a:r>
              <a:rPr lang="en-US" b="1" dirty="0">
                <a:solidFill>
                  <a:srgbClr val="0000FF"/>
                </a:solidFill>
              </a:rPr>
              <a:t>women are more likely to suffer DES</a:t>
            </a:r>
          </a:p>
          <a:p>
            <a:endParaRPr lang="en-US" dirty="0">
              <a:solidFill>
                <a:srgbClr val="0000FF"/>
              </a:solidFill>
            </a:endParaRPr>
          </a:p>
        </p:txBody>
      </p:sp>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728B4405-41A0-7D22-9A34-2D6B5F129F40}"/>
              </a:ext>
            </a:extLst>
          </p:cNvPr>
          <p:cNvSpPr txBox="1"/>
          <p:nvPr/>
        </p:nvSpPr>
        <p:spPr>
          <a:xfrm>
            <a:off x="472522" y="4572000"/>
            <a:ext cx="7909478" cy="784830"/>
          </a:xfrm>
          <a:prstGeom prst="rect">
            <a:avLst/>
          </a:prstGeom>
          <a:noFill/>
        </p:spPr>
        <p:txBody>
          <a:bodyPr wrap="square" rtlCol="0">
            <a:spAutoFit/>
          </a:bodyPr>
          <a:lstStyle/>
          <a:p>
            <a:r>
              <a:rPr lang="en-US" sz="1500" i="1" dirty="0">
                <a:solidFill>
                  <a:schemeClr val="bg1">
                    <a:lumMod val="75000"/>
                  </a:schemeClr>
                </a:solidFill>
              </a:rPr>
              <a:t>Why are women more likely to have DES?</a:t>
            </a:r>
          </a:p>
          <a:p>
            <a:r>
              <a:rPr lang="en-US" sz="1500" dirty="0">
                <a:solidFill>
                  <a:schemeClr val="bg1">
                    <a:lumMod val="75000"/>
                  </a:schemeClr>
                </a:solidFill>
              </a:rPr>
              <a:t>There are a number of factors, but one of the most fundamental is  hormonal—</a:t>
            </a:r>
            <a:r>
              <a:rPr lang="en-US" sz="1500" b="1" dirty="0"/>
              <a:t>androgens</a:t>
            </a:r>
            <a:r>
              <a:rPr lang="en-US" sz="1500" dirty="0"/>
              <a:t>  </a:t>
            </a:r>
            <a:r>
              <a:rPr lang="en-US" sz="1500" dirty="0">
                <a:solidFill>
                  <a:schemeClr val="bg1">
                    <a:lumMod val="75000"/>
                  </a:schemeClr>
                </a:solidFill>
              </a:rPr>
              <a:t>are protective against DES, while  estrogens  tend to exacerbate it</a:t>
            </a:r>
          </a:p>
        </p:txBody>
      </p:sp>
      <p:sp>
        <p:nvSpPr>
          <p:cNvPr id="11" name="Oval 10">
            <a:extLst>
              <a:ext uri="{FF2B5EF4-FFF2-40B4-BE49-F238E27FC236}">
                <a16:creationId xmlns:a16="http://schemas.microsoft.com/office/drawing/2014/main" id="{5A429B0D-775A-ACF1-14F5-97A4234E0D4A}"/>
              </a:ext>
            </a:extLst>
          </p:cNvPr>
          <p:cNvSpPr/>
          <p:nvPr/>
        </p:nvSpPr>
        <p:spPr>
          <a:xfrm>
            <a:off x="838200" y="3829877"/>
            <a:ext cx="4495800" cy="636105"/>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9019BC0-3CE7-6750-558E-08621B4D72C6}"/>
              </a:ext>
            </a:extLst>
          </p:cNvPr>
          <p:cNvSpPr/>
          <p:nvPr/>
        </p:nvSpPr>
        <p:spPr>
          <a:xfrm>
            <a:off x="7040216" y="4720368"/>
            <a:ext cx="1295400" cy="483699"/>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1B79EE7-C382-CA3B-5A9D-8F4153409BE5}"/>
              </a:ext>
            </a:extLst>
          </p:cNvPr>
          <p:cNvSpPr txBox="1"/>
          <p:nvPr/>
        </p:nvSpPr>
        <p:spPr>
          <a:xfrm>
            <a:off x="3276600" y="5356830"/>
            <a:ext cx="5486400" cy="738664"/>
          </a:xfrm>
          <a:prstGeom prst="rect">
            <a:avLst/>
          </a:prstGeom>
          <a:solidFill>
            <a:schemeClr val="accent1">
              <a:lumMod val="40000"/>
              <a:lumOff val="60000"/>
            </a:schemeClr>
          </a:solidFill>
        </p:spPr>
        <p:txBody>
          <a:bodyPr wrap="square" rtlCol="0">
            <a:spAutoFit/>
          </a:bodyPr>
          <a:lstStyle/>
          <a:p>
            <a:r>
              <a:rPr lang="en-US" sz="1400" i="1" dirty="0"/>
              <a:t>Do androgens play a direct role in tear-film health?</a:t>
            </a:r>
            <a:endParaRPr lang="en-US" sz="1400" i="1" dirty="0">
              <a:solidFill>
                <a:schemeClr val="accent1">
                  <a:lumMod val="40000"/>
                  <a:lumOff val="60000"/>
                </a:schemeClr>
              </a:solidFill>
            </a:endParaRPr>
          </a:p>
          <a:p>
            <a:r>
              <a:rPr lang="en-US" sz="1400" dirty="0">
                <a:solidFill>
                  <a:schemeClr val="accent1">
                    <a:lumMod val="40000"/>
                    <a:lumOff val="60000"/>
                  </a:schemeClr>
                </a:solidFill>
              </a:rPr>
              <a:t>Yes—they promote secretion of  IgA  from the  main lacrimal gland, and  meibum  from the  meibomian glands</a:t>
            </a:r>
          </a:p>
        </p:txBody>
      </p:sp>
    </p:spTree>
    <p:extLst>
      <p:ext uri="{BB962C8B-B14F-4D97-AF65-F5344CB8AC3E}">
        <p14:creationId xmlns:p14="http://schemas.microsoft.com/office/powerpoint/2010/main" val="120506229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140</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--Aqueous</a:t>
            </a:r>
          </a:p>
          <a:p>
            <a:r>
              <a:rPr lang="en-US" dirty="0">
                <a:solidFill>
                  <a:schemeClr val="bg1">
                    <a:lumMod val="75000"/>
                  </a:schemeClr>
                </a:solidFill>
              </a:rPr>
              <a:t>--</a:t>
            </a:r>
            <a:r>
              <a:rPr lang="en-US" b="1" dirty="0"/>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EA3F2B4D-A7EE-CB4F-F381-DB00C805FB85}"/>
              </a:ext>
            </a:extLst>
          </p:cNvPr>
          <p:cNvSpPr txBox="1"/>
          <p:nvPr/>
        </p:nvSpPr>
        <p:spPr>
          <a:xfrm>
            <a:off x="1377555" y="2194810"/>
            <a:ext cx="7256699" cy="1569660"/>
          </a:xfrm>
          <a:prstGeom prst="rect">
            <a:avLst/>
          </a:prstGeom>
          <a:solidFill>
            <a:srgbClr val="B7ECFF"/>
          </a:solidFill>
        </p:spPr>
        <p:txBody>
          <a:bodyPr wrap="square" rtlCol="0">
            <a:spAutoFit/>
          </a:bodyPr>
          <a:lstStyle/>
          <a:p>
            <a:r>
              <a:rPr lang="en-US" altLang="en-US" sz="1600" i="1" dirty="0"/>
              <a:t>What is the chief function of the mucin component of the mucoaqueous layer?</a:t>
            </a:r>
          </a:p>
          <a:p>
            <a:r>
              <a:rPr lang="en-US" altLang="en-US" sz="1600" dirty="0"/>
              <a:t>Facilitating  surface wetting  </a:t>
            </a:r>
            <a:r>
              <a:rPr lang="en-US" altLang="en-US" sz="1600" dirty="0">
                <a:solidFill>
                  <a:srgbClr val="0000FF"/>
                </a:solidFill>
              </a:rPr>
              <a:t>by transforming the epithelial surface from a hydrophobic  to a  hydrophilic  state</a:t>
            </a:r>
          </a:p>
          <a:p>
            <a:endParaRPr lang="en-US" sz="1600" i="1" dirty="0"/>
          </a:p>
          <a:p>
            <a:r>
              <a:rPr lang="en-US" sz="1600" i="1" dirty="0"/>
              <a:t>Which cells are the chief producers of mucins?</a:t>
            </a:r>
          </a:p>
          <a:p>
            <a:r>
              <a:rPr lang="en-US" sz="1600" dirty="0"/>
              <a:t>Goblet cells </a:t>
            </a:r>
          </a:p>
        </p:txBody>
      </p:sp>
      <p:sp>
        <p:nvSpPr>
          <p:cNvPr id="4" name="Oval 3">
            <a:extLst>
              <a:ext uri="{FF2B5EF4-FFF2-40B4-BE49-F238E27FC236}">
                <a16:creationId xmlns:a16="http://schemas.microsoft.com/office/drawing/2014/main" id="{E8B5C3D4-339A-A4CC-162F-8C0699A29148}"/>
              </a:ext>
            </a:extLst>
          </p:cNvPr>
          <p:cNvSpPr/>
          <p:nvPr/>
        </p:nvSpPr>
        <p:spPr>
          <a:xfrm>
            <a:off x="417444" y="1982025"/>
            <a:ext cx="1058577" cy="4033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DE2BCED-C3CF-F234-B929-34E3E87041F5}"/>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32279075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141</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--Aqueous</a:t>
            </a:r>
          </a:p>
          <a:p>
            <a:r>
              <a:rPr lang="en-US" dirty="0">
                <a:solidFill>
                  <a:schemeClr val="bg1">
                    <a:lumMod val="75000"/>
                  </a:schemeClr>
                </a:solidFill>
              </a:rPr>
              <a:t>--</a:t>
            </a:r>
            <a:r>
              <a:rPr lang="en-US" b="1" dirty="0"/>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EA3F2B4D-A7EE-CB4F-F381-DB00C805FB85}"/>
              </a:ext>
            </a:extLst>
          </p:cNvPr>
          <p:cNvSpPr txBox="1"/>
          <p:nvPr/>
        </p:nvSpPr>
        <p:spPr>
          <a:xfrm>
            <a:off x="1377555" y="2194810"/>
            <a:ext cx="7256699" cy="1569660"/>
          </a:xfrm>
          <a:prstGeom prst="rect">
            <a:avLst/>
          </a:prstGeom>
          <a:solidFill>
            <a:srgbClr val="B7ECFF"/>
          </a:solidFill>
        </p:spPr>
        <p:txBody>
          <a:bodyPr wrap="square" rtlCol="0">
            <a:spAutoFit/>
          </a:bodyPr>
          <a:lstStyle/>
          <a:p>
            <a:r>
              <a:rPr lang="en-US" altLang="en-US" sz="1600" i="1" dirty="0"/>
              <a:t>What is the chief function of the mucin component of the mucoaqueous layer?</a:t>
            </a:r>
          </a:p>
          <a:p>
            <a:r>
              <a:rPr lang="en-US" altLang="en-US" sz="1600" dirty="0"/>
              <a:t>Facilitating  surface wetting  </a:t>
            </a:r>
            <a:r>
              <a:rPr lang="en-US" altLang="en-US" sz="1600" dirty="0">
                <a:solidFill>
                  <a:srgbClr val="0000FF"/>
                </a:solidFill>
              </a:rPr>
              <a:t>by transforming the epithelial surface from a hydrophobic  to a  hydrophilic  state</a:t>
            </a:r>
          </a:p>
          <a:p>
            <a:endParaRPr lang="en-US" sz="1600" i="1" dirty="0"/>
          </a:p>
          <a:p>
            <a:r>
              <a:rPr lang="en-US" sz="1600" i="1" dirty="0"/>
              <a:t>Which cells are the chief producers of mucins?</a:t>
            </a:r>
          </a:p>
          <a:p>
            <a:r>
              <a:rPr lang="en-US" sz="1600" dirty="0"/>
              <a:t>Goblet cells, </a:t>
            </a:r>
            <a:r>
              <a:rPr lang="en-US" sz="1600" dirty="0">
                <a:solidFill>
                  <a:srgbClr val="0000FF"/>
                </a:solidFill>
              </a:rPr>
              <a:t>which are found  in the  conjunctival  epithelium</a:t>
            </a:r>
            <a:endParaRPr lang="en-US" sz="1600" dirty="0"/>
          </a:p>
        </p:txBody>
      </p:sp>
      <p:sp>
        <p:nvSpPr>
          <p:cNvPr id="4" name="Oval 3">
            <a:extLst>
              <a:ext uri="{FF2B5EF4-FFF2-40B4-BE49-F238E27FC236}">
                <a16:creationId xmlns:a16="http://schemas.microsoft.com/office/drawing/2014/main" id="{E8B5C3D4-339A-A4CC-162F-8C0699A29148}"/>
              </a:ext>
            </a:extLst>
          </p:cNvPr>
          <p:cNvSpPr/>
          <p:nvPr/>
        </p:nvSpPr>
        <p:spPr>
          <a:xfrm>
            <a:off x="417444" y="1982025"/>
            <a:ext cx="1058577" cy="4033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982B35A-75FB-135E-3FF7-6FFC08365103}"/>
              </a:ext>
            </a:extLst>
          </p:cNvPr>
          <p:cNvSpPr/>
          <p:nvPr/>
        </p:nvSpPr>
        <p:spPr>
          <a:xfrm>
            <a:off x="4754216" y="3479189"/>
            <a:ext cx="1133703" cy="228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9DE2BCED-C3CF-F234-B929-34E3E87041F5}"/>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112429867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142</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--Aqueous</a:t>
            </a:r>
          </a:p>
          <a:p>
            <a:r>
              <a:rPr lang="en-US" dirty="0">
                <a:solidFill>
                  <a:schemeClr val="bg1">
                    <a:lumMod val="75000"/>
                  </a:schemeClr>
                </a:solidFill>
              </a:rPr>
              <a:t>--</a:t>
            </a:r>
            <a:r>
              <a:rPr lang="en-US" b="1" dirty="0"/>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EA3F2B4D-A7EE-CB4F-F381-DB00C805FB85}"/>
              </a:ext>
            </a:extLst>
          </p:cNvPr>
          <p:cNvSpPr txBox="1"/>
          <p:nvPr/>
        </p:nvSpPr>
        <p:spPr>
          <a:xfrm>
            <a:off x="1377555" y="2194810"/>
            <a:ext cx="7256699" cy="1569660"/>
          </a:xfrm>
          <a:prstGeom prst="rect">
            <a:avLst/>
          </a:prstGeom>
          <a:solidFill>
            <a:srgbClr val="B7ECFF"/>
          </a:solidFill>
        </p:spPr>
        <p:txBody>
          <a:bodyPr wrap="square" rtlCol="0">
            <a:spAutoFit/>
          </a:bodyPr>
          <a:lstStyle/>
          <a:p>
            <a:r>
              <a:rPr lang="en-US" altLang="en-US" sz="1600" i="1" dirty="0"/>
              <a:t>What is the chief function of the mucin component of the mucoaqueous layer?</a:t>
            </a:r>
          </a:p>
          <a:p>
            <a:r>
              <a:rPr lang="en-US" altLang="en-US" sz="1600" dirty="0"/>
              <a:t>Facilitating  surface wetting  </a:t>
            </a:r>
            <a:r>
              <a:rPr lang="en-US" altLang="en-US" sz="1600" dirty="0">
                <a:solidFill>
                  <a:srgbClr val="0000FF"/>
                </a:solidFill>
              </a:rPr>
              <a:t>by transforming the epithelial surface from a hydrophobic  to a  hydrophilic  state</a:t>
            </a:r>
          </a:p>
          <a:p>
            <a:endParaRPr lang="en-US" sz="1600" i="1" dirty="0"/>
          </a:p>
          <a:p>
            <a:r>
              <a:rPr lang="en-US" sz="1600" i="1" dirty="0"/>
              <a:t>Which cells are the chief producers of mucins?</a:t>
            </a:r>
          </a:p>
          <a:p>
            <a:r>
              <a:rPr lang="en-US" sz="1600" dirty="0"/>
              <a:t>Goblet cells, </a:t>
            </a:r>
            <a:r>
              <a:rPr lang="en-US" sz="1600" dirty="0">
                <a:solidFill>
                  <a:srgbClr val="0000FF"/>
                </a:solidFill>
              </a:rPr>
              <a:t>which are found  in the  conjunctival  epithelium</a:t>
            </a:r>
            <a:endParaRPr lang="en-US" sz="1600" dirty="0"/>
          </a:p>
        </p:txBody>
      </p:sp>
      <p:sp>
        <p:nvSpPr>
          <p:cNvPr id="4" name="Oval 3">
            <a:extLst>
              <a:ext uri="{FF2B5EF4-FFF2-40B4-BE49-F238E27FC236}">
                <a16:creationId xmlns:a16="http://schemas.microsoft.com/office/drawing/2014/main" id="{E8B5C3D4-339A-A4CC-162F-8C0699A29148}"/>
              </a:ext>
            </a:extLst>
          </p:cNvPr>
          <p:cNvSpPr/>
          <p:nvPr/>
        </p:nvSpPr>
        <p:spPr>
          <a:xfrm>
            <a:off x="417444" y="1982025"/>
            <a:ext cx="1058577" cy="4033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DE2BCED-C3CF-F234-B929-34E3E87041F5}"/>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314975562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975D2A3-FB92-94CF-71C5-561E22B98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54897"/>
            <a:ext cx="5638800" cy="48728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1CB139E-B34C-3F2D-DC42-98392C3014FC}"/>
              </a:ext>
            </a:extLst>
          </p:cNvPr>
          <p:cNvSpPr/>
          <p:nvPr/>
        </p:nvSpPr>
        <p:spPr>
          <a:xfrm>
            <a:off x="2362200" y="5143500"/>
            <a:ext cx="5105400" cy="990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AE5D162C-1EAF-6092-7016-B46394281D0B}"/>
              </a:ext>
            </a:extLst>
          </p:cNvPr>
          <p:cNvSpPr txBox="1"/>
          <p:nvPr/>
        </p:nvSpPr>
        <p:spPr>
          <a:xfrm>
            <a:off x="857250" y="5542338"/>
            <a:ext cx="7429500" cy="584775"/>
          </a:xfrm>
          <a:prstGeom prst="rect">
            <a:avLst/>
          </a:prstGeom>
          <a:noFill/>
        </p:spPr>
        <p:txBody>
          <a:bodyPr wrap="square" rtlCol="0">
            <a:spAutoFit/>
          </a:bodyPr>
          <a:lstStyle/>
          <a:p>
            <a:r>
              <a:rPr lang="en-US" sz="1600" i="0" dirty="0">
                <a:effectLst/>
              </a:rPr>
              <a:t>We saw this depiction of the </a:t>
            </a:r>
            <a:r>
              <a:rPr lang="en-US" sz="1600" i="1" dirty="0">
                <a:effectLst/>
              </a:rPr>
              <a:t>two-phase model of the tear film</a:t>
            </a:r>
            <a:r>
              <a:rPr lang="en-US" sz="1600" i="1" dirty="0"/>
              <a:t> </a:t>
            </a:r>
            <a:r>
              <a:rPr lang="en-US" sz="1600" dirty="0"/>
              <a:t>earlier in the set… But are now ready to note the presence and location of mucin. </a:t>
            </a:r>
            <a:endParaRPr lang="en-US" sz="1600" i="0" dirty="0">
              <a:solidFill>
                <a:srgbClr val="0000FF"/>
              </a:solidFill>
              <a:effectLst/>
            </a:endParaRPr>
          </a:p>
        </p:txBody>
      </p:sp>
      <p:sp>
        <p:nvSpPr>
          <p:cNvPr id="4" name="Rectangle 3">
            <a:extLst>
              <a:ext uri="{FF2B5EF4-FFF2-40B4-BE49-F238E27FC236}">
                <a16:creationId xmlns:a16="http://schemas.microsoft.com/office/drawing/2014/main" id="{CA8B85C7-4E2D-AAC7-4DB7-4857E23F16A9}"/>
              </a:ext>
            </a:extLst>
          </p:cNvPr>
          <p:cNvSpPr/>
          <p:nvPr/>
        </p:nvSpPr>
        <p:spPr>
          <a:xfrm>
            <a:off x="1295400" y="3591345"/>
            <a:ext cx="1219200" cy="447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1A7A54CE-364B-8625-2E4F-E32A1E64DD9F}"/>
              </a:ext>
            </a:extLst>
          </p:cNvPr>
          <p:cNvCxnSpPr/>
          <p:nvPr/>
        </p:nvCxnSpPr>
        <p:spPr>
          <a:xfrm>
            <a:off x="1752600" y="3399183"/>
            <a:ext cx="1143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C88E4267-82B1-4DD2-013E-3C469D5DEECA}"/>
              </a:ext>
            </a:extLst>
          </p:cNvPr>
          <p:cNvSpPr txBox="1"/>
          <p:nvPr/>
        </p:nvSpPr>
        <p:spPr>
          <a:xfrm>
            <a:off x="1321672" y="3273281"/>
            <a:ext cx="1146468" cy="276999"/>
          </a:xfrm>
          <a:prstGeom prst="rect">
            <a:avLst/>
          </a:prstGeom>
          <a:solidFill>
            <a:schemeClr val="bg1"/>
          </a:solidFill>
        </p:spPr>
        <p:txBody>
          <a:bodyPr wrap="none" rtlCol="0">
            <a:spAutoFit/>
          </a:bodyPr>
          <a:lstStyle/>
          <a:p>
            <a:r>
              <a:rPr lang="en-US" sz="1200" dirty="0">
                <a:solidFill>
                  <a:srgbClr val="0000FF"/>
                </a:solidFill>
              </a:rPr>
              <a:t>Soluble mucin</a:t>
            </a:r>
          </a:p>
        </p:txBody>
      </p:sp>
      <p:cxnSp>
        <p:nvCxnSpPr>
          <p:cNvPr id="9" name="Straight Arrow Connector 8">
            <a:extLst>
              <a:ext uri="{FF2B5EF4-FFF2-40B4-BE49-F238E27FC236}">
                <a16:creationId xmlns:a16="http://schemas.microsoft.com/office/drawing/2014/main" id="{5A618063-030A-7134-D02F-2E6D00E6F62E}"/>
              </a:ext>
            </a:extLst>
          </p:cNvPr>
          <p:cNvCxnSpPr/>
          <p:nvPr/>
        </p:nvCxnSpPr>
        <p:spPr>
          <a:xfrm>
            <a:off x="1378226" y="3802157"/>
            <a:ext cx="1143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FEB6639D-DB43-DAA2-5325-E8AAF10A9FA5}"/>
              </a:ext>
            </a:extLst>
          </p:cNvPr>
          <p:cNvSpPr txBox="1"/>
          <p:nvPr/>
        </p:nvSpPr>
        <p:spPr>
          <a:xfrm>
            <a:off x="248389" y="3676255"/>
            <a:ext cx="1845377" cy="276999"/>
          </a:xfrm>
          <a:prstGeom prst="rect">
            <a:avLst/>
          </a:prstGeom>
          <a:solidFill>
            <a:schemeClr val="bg1"/>
          </a:solidFill>
        </p:spPr>
        <p:txBody>
          <a:bodyPr wrap="none" rtlCol="0">
            <a:spAutoFit/>
          </a:bodyPr>
          <a:lstStyle/>
          <a:p>
            <a:pPr algn="r"/>
            <a:r>
              <a:rPr lang="en-US" sz="1200" dirty="0">
                <a:solidFill>
                  <a:srgbClr val="0000FF"/>
                </a:solidFill>
              </a:rPr>
              <a:t>Membrane-bound mucin</a:t>
            </a:r>
          </a:p>
        </p:txBody>
      </p:sp>
      <p:sp>
        <p:nvSpPr>
          <p:cNvPr id="12" name="TextBox 11">
            <a:extLst>
              <a:ext uri="{FF2B5EF4-FFF2-40B4-BE49-F238E27FC236}">
                <a16:creationId xmlns:a16="http://schemas.microsoft.com/office/drawing/2014/main" id="{EC217F17-6252-A09C-E3BE-3CE4C8707839}"/>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213715987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975D2A3-FB92-94CF-71C5-561E22B98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54897"/>
            <a:ext cx="5638800" cy="48728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1CB139E-B34C-3F2D-DC42-98392C3014FC}"/>
              </a:ext>
            </a:extLst>
          </p:cNvPr>
          <p:cNvSpPr/>
          <p:nvPr/>
        </p:nvSpPr>
        <p:spPr>
          <a:xfrm>
            <a:off x="2362200" y="5143500"/>
            <a:ext cx="5105400" cy="990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AE5D162C-1EAF-6092-7016-B46394281D0B}"/>
              </a:ext>
            </a:extLst>
          </p:cNvPr>
          <p:cNvSpPr txBox="1"/>
          <p:nvPr/>
        </p:nvSpPr>
        <p:spPr>
          <a:xfrm>
            <a:off x="857250" y="5542338"/>
            <a:ext cx="7429500" cy="1077218"/>
          </a:xfrm>
          <a:prstGeom prst="rect">
            <a:avLst/>
          </a:prstGeom>
          <a:noFill/>
        </p:spPr>
        <p:txBody>
          <a:bodyPr wrap="square" rtlCol="0">
            <a:spAutoFit/>
          </a:bodyPr>
          <a:lstStyle/>
          <a:p>
            <a:r>
              <a:rPr lang="en-US" sz="1600" i="0" dirty="0">
                <a:effectLst/>
              </a:rPr>
              <a:t>We saw this depiction of the </a:t>
            </a:r>
            <a:r>
              <a:rPr lang="en-US" sz="1600" i="1" dirty="0">
                <a:effectLst/>
              </a:rPr>
              <a:t>two-phase model of the tear film</a:t>
            </a:r>
            <a:r>
              <a:rPr lang="en-US" sz="1600" i="1" dirty="0"/>
              <a:t> </a:t>
            </a:r>
            <a:r>
              <a:rPr lang="en-US" sz="1600" dirty="0"/>
              <a:t>earlier in the set… But are now ready to note the presence and location of mucin. </a:t>
            </a:r>
            <a:r>
              <a:rPr lang="en-US" sz="1600" dirty="0">
                <a:solidFill>
                  <a:srgbClr val="0000FF"/>
                </a:solidFill>
              </a:rPr>
              <a:t>Note that in addition to the ‘soluble’ mucins of the mucoaqueous layer, there are ‘membrane-bound’ mucins contributing to the  glycocalyx  of the corneal epithelium.</a:t>
            </a:r>
            <a:endParaRPr lang="en-US" sz="1600" i="0" dirty="0">
              <a:solidFill>
                <a:srgbClr val="0000FF"/>
              </a:solidFill>
              <a:effectLst/>
            </a:endParaRPr>
          </a:p>
        </p:txBody>
      </p:sp>
      <p:sp>
        <p:nvSpPr>
          <p:cNvPr id="4" name="Rectangle 3">
            <a:extLst>
              <a:ext uri="{FF2B5EF4-FFF2-40B4-BE49-F238E27FC236}">
                <a16:creationId xmlns:a16="http://schemas.microsoft.com/office/drawing/2014/main" id="{CA8B85C7-4E2D-AAC7-4DB7-4857E23F16A9}"/>
              </a:ext>
            </a:extLst>
          </p:cNvPr>
          <p:cNvSpPr/>
          <p:nvPr/>
        </p:nvSpPr>
        <p:spPr>
          <a:xfrm>
            <a:off x="1295400" y="3591345"/>
            <a:ext cx="1219200" cy="447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1A7A54CE-364B-8625-2E4F-E32A1E64DD9F}"/>
              </a:ext>
            </a:extLst>
          </p:cNvPr>
          <p:cNvCxnSpPr/>
          <p:nvPr/>
        </p:nvCxnSpPr>
        <p:spPr>
          <a:xfrm>
            <a:off x="1752600" y="3399183"/>
            <a:ext cx="1143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C88E4267-82B1-4DD2-013E-3C469D5DEECA}"/>
              </a:ext>
            </a:extLst>
          </p:cNvPr>
          <p:cNvSpPr txBox="1"/>
          <p:nvPr/>
        </p:nvSpPr>
        <p:spPr>
          <a:xfrm>
            <a:off x="1321672" y="3273281"/>
            <a:ext cx="1146468" cy="276999"/>
          </a:xfrm>
          <a:prstGeom prst="rect">
            <a:avLst/>
          </a:prstGeom>
          <a:solidFill>
            <a:schemeClr val="bg1"/>
          </a:solidFill>
        </p:spPr>
        <p:txBody>
          <a:bodyPr wrap="none" rtlCol="0">
            <a:spAutoFit/>
          </a:bodyPr>
          <a:lstStyle/>
          <a:p>
            <a:r>
              <a:rPr lang="en-US" sz="1200" dirty="0">
                <a:solidFill>
                  <a:srgbClr val="0000FF"/>
                </a:solidFill>
              </a:rPr>
              <a:t>Soluble mucin</a:t>
            </a:r>
          </a:p>
        </p:txBody>
      </p:sp>
      <p:cxnSp>
        <p:nvCxnSpPr>
          <p:cNvPr id="9" name="Straight Arrow Connector 8">
            <a:extLst>
              <a:ext uri="{FF2B5EF4-FFF2-40B4-BE49-F238E27FC236}">
                <a16:creationId xmlns:a16="http://schemas.microsoft.com/office/drawing/2014/main" id="{5A618063-030A-7134-D02F-2E6D00E6F62E}"/>
              </a:ext>
            </a:extLst>
          </p:cNvPr>
          <p:cNvCxnSpPr/>
          <p:nvPr/>
        </p:nvCxnSpPr>
        <p:spPr>
          <a:xfrm>
            <a:off x="1378226" y="3802157"/>
            <a:ext cx="1143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FEB6639D-DB43-DAA2-5325-E8AAF10A9FA5}"/>
              </a:ext>
            </a:extLst>
          </p:cNvPr>
          <p:cNvSpPr txBox="1"/>
          <p:nvPr/>
        </p:nvSpPr>
        <p:spPr>
          <a:xfrm>
            <a:off x="248389" y="3676255"/>
            <a:ext cx="1845377" cy="276999"/>
          </a:xfrm>
          <a:prstGeom prst="rect">
            <a:avLst/>
          </a:prstGeom>
          <a:solidFill>
            <a:schemeClr val="bg1"/>
          </a:solidFill>
        </p:spPr>
        <p:txBody>
          <a:bodyPr wrap="none" rtlCol="0">
            <a:spAutoFit/>
          </a:bodyPr>
          <a:lstStyle/>
          <a:p>
            <a:pPr algn="r"/>
            <a:r>
              <a:rPr lang="en-US" sz="1200" dirty="0">
                <a:solidFill>
                  <a:srgbClr val="0000FF"/>
                </a:solidFill>
              </a:rPr>
              <a:t>Membrane-bound mucin</a:t>
            </a:r>
          </a:p>
        </p:txBody>
      </p:sp>
      <p:sp>
        <p:nvSpPr>
          <p:cNvPr id="6" name="Arrow: Down 5">
            <a:extLst>
              <a:ext uri="{FF2B5EF4-FFF2-40B4-BE49-F238E27FC236}">
                <a16:creationId xmlns:a16="http://schemas.microsoft.com/office/drawing/2014/main" id="{8E8F4939-53CA-F16C-1C70-0215CBBA246E}"/>
              </a:ext>
            </a:extLst>
          </p:cNvPr>
          <p:cNvSpPr/>
          <p:nvPr/>
        </p:nvSpPr>
        <p:spPr>
          <a:xfrm rot="20308311">
            <a:off x="1179168" y="2566029"/>
            <a:ext cx="285011" cy="762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6DFFAF40-C348-8C21-6B2F-F0A355E8394A}"/>
              </a:ext>
            </a:extLst>
          </p:cNvPr>
          <p:cNvSpPr/>
          <p:nvPr/>
        </p:nvSpPr>
        <p:spPr>
          <a:xfrm rot="20308311">
            <a:off x="564136" y="2892281"/>
            <a:ext cx="285011" cy="762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C217F17-6252-A09C-E3BE-3CE4C8707839}"/>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Rectangle 12">
            <a:extLst>
              <a:ext uri="{FF2B5EF4-FFF2-40B4-BE49-F238E27FC236}">
                <a16:creationId xmlns:a16="http://schemas.microsoft.com/office/drawing/2014/main" id="{698EA50D-D0A8-B393-6B67-F34E75CDB6C7}"/>
              </a:ext>
            </a:extLst>
          </p:cNvPr>
          <p:cNvSpPr/>
          <p:nvPr/>
        </p:nvSpPr>
        <p:spPr>
          <a:xfrm>
            <a:off x="3988904" y="6350305"/>
            <a:ext cx="1066800" cy="2597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structure</a:t>
            </a:r>
          </a:p>
        </p:txBody>
      </p:sp>
    </p:spTree>
    <p:extLst>
      <p:ext uri="{BB962C8B-B14F-4D97-AF65-F5344CB8AC3E}">
        <p14:creationId xmlns:p14="http://schemas.microsoft.com/office/powerpoint/2010/main" val="383406439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975D2A3-FB92-94CF-71C5-561E22B98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54897"/>
            <a:ext cx="5638800" cy="48728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1CB139E-B34C-3F2D-DC42-98392C3014FC}"/>
              </a:ext>
            </a:extLst>
          </p:cNvPr>
          <p:cNvSpPr/>
          <p:nvPr/>
        </p:nvSpPr>
        <p:spPr>
          <a:xfrm>
            <a:off x="2362200" y="5143500"/>
            <a:ext cx="5105400" cy="990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AE5D162C-1EAF-6092-7016-B46394281D0B}"/>
              </a:ext>
            </a:extLst>
          </p:cNvPr>
          <p:cNvSpPr txBox="1"/>
          <p:nvPr/>
        </p:nvSpPr>
        <p:spPr>
          <a:xfrm>
            <a:off x="857250" y="5542338"/>
            <a:ext cx="7429500" cy="1077218"/>
          </a:xfrm>
          <a:prstGeom prst="rect">
            <a:avLst/>
          </a:prstGeom>
          <a:noFill/>
        </p:spPr>
        <p:txBody>
          <a:bodyPr wrap="square" rtlCol="0">
            <a:spAutoFit/>
          </a:bodyPr>
          <a:lstStyle/>
          <a:p>
            <a:r>
              <a:rPr lang="en-US" sz="1600" i="0" dirty="0">
                <a:effectLst/>
              </a:rPr>
              <a:t>We saw this depiction of the </a:t>
            </a:r>
            <a:r>
              <a:rPr lang="en-US" sz="1600" i="1" dirty="0">
                <a:effectLst/>
              </a:rPr>
              <a:t>two-phase model of the tear film</a:t>
            </a:r>
            <a:r>
              <a:rPr lang="en-US" sz="1600" i="1" dirty="0"/>
              <a:t> </a:t>
            </a:r>
            <a:r>
              <a:rPr lang="en-US" sz="1600" dirty="0"/>
              <a:t>earlier in the set… But are now ready to note the presence and location of mucin. </a:t>
            </a:r>
            <a:r>
              <a:rPr lang="en-US" sz="1600" dirty="0">
                <a:solidFill>
                  <a:srgbClr val="0000FF"/>
                </a:solidFill>
              </a:rPr>
              <a:t>Note that in addition to the ‘soluble’ mucins of the mucoaqueous layer, there are ‘membrane-bound’ mucins contributing to the  </a:t>
            </a:r>
            <a:r>
              <a:rPr lang="en-US" sz="1600" i="1" dirty="0">
                <a:solidFill>
                  <a:srgbClr val="0000FF"/>
                </a:solidFill>
              </a:rPr>
              <a:t>glycocalyx</a:t>
            </a:r>
            <a:r>
              <a:rPr lang="en-US" sz="1600" dirty="0">
                <a:solidFill>
                  <a:srgbClr val="0000FF"/>
                </a:solidFill>
              </a:rPr>
              <a:t>  of the corneal epithelium.</a:t>
            </a:r>
            <a:endParaRPr lang="en-US" sz="1600" i="0" dirty="0">
              <a:solidFill>
                <a:srgbClr val="0000FF"/>
              </a:solidFill>
              <a:effectLst/>
            </a:endParaRPr>
          </a:p>
        </p:txBody>
      </p:sp>
      <p:sp>
        <p:nvSpPr>
          <p:cNvPr id="4" name="Rectangle 3">
            <a:extLst>
              <a:ext uri="{FF2B5EF4-FFF2-40B4-BE49-F238E27FC236}">
                <a16:creationId xmlns:a16="http://schemas.microsoft.com/office/drawing/2014/main" id="{CA8B85C7-4E2D-AAC7-4DB7-4857E23F16A9}"/>
              </a:ext>
            </a:extLst>
          </p:cNvPr>
          <p:cNvSpPr/>
          <p:nvPr/>
        </p:nvSpPr>
        <p:spPr>
          <a:xfrm>
            <a:off x="1295400" y="3591345"/>
            <a:ext cx="1219200" cy="447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1A7A54CE-364B-8625-2E4F-E32A1E64DD9F}"/>
              </a:ext>
            </a:extLst>
          </p:cNvPr>
          <p:cNvCxnSpPr/>
          <p:nvPr/>
        </p:nvCxnSpPr>
        <p:spPr>
          <a:xfrm>
            <a:off x="1752600" y="3399183"/>
            <a:ext cx="1143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C88E4267-82B1-4DD2-013E-3C469D5DEECA}"/>
              </a:ext>
            </a:extLst>
          </p:cNvPr>
          <p:cNvSpPr txBox="1"/>
          <p:nvPr/>
        </p:nvSpPr>
        <p:spPr>
          <a:xfrm>
            <a:off x="1321672" y="3273281"/>
            <a:ext cx="1146468" cy="276999"/>
          </a:xfrm>
          <a:prstGeom prst="rect">
            <a:avLst/>
          </a:prstGeom>
          <a:solidFill>
            <a:schemeClr val="bg1"/>
          </a:solidFill>
        </p:spPr>
        <p:txBody>
          <a:bodyPr wrap="none" rtlCol="0">
            <a:spAutoFit/>
          </a:bodyPr>
          <a:lstStyle/>
          <a:p>
            <a:r>
              <a:rPr lang="en-US" sz="1200" dirty="0">
                <a:solidFill>
                  <a:srgbClr val="0000FF"/>
                </a:solidFill>
              </a:rPr>
              <a:t>Soluble mucin</a:t>
            </a:r>
          </a:p>
        </p:txBody>
      </p:sp>
      <p:cxnSp>
        <p:nvCxnSpPr>
          <p:cNvPr id="9" name="Straight Arrow Connector 8">
            <a:extLst>
              <a:ext uri="{FF2B5EF4-FFF2-40B4-BE49-F238E27FC236}">
                <a16:creationId xmlns:a16="http://schemas.microsoft.com/office/drawing/2014/main" id="{5A618063-030A-7134-D02F-2E6D00E6F62E}"/>
              </a:ext>
            </a:extLst>
          </p:cNvPr>
          <p:cNvCxnSpPr/>
          <p:nvPr/>
        </p:nvCxnSpPr>
        <p:spPr>
          <a:xfrm>
            <a:off x="1378226" y="3802157"/>
            <a:ext cx="1143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FEB6639D-DB43-DAA2-5325-E8AAF10A9FA5}"/>
              </a:ext>
            </a:extLst>
          </p:cNvPr>
          <p:cNvSpPr txBox="1"/>
          <p:nvPr/>
        </p:nvSpPr>
        <p:spPr>
          <a:xfrm>
            <a:off x="248389" y="3676255"/>
            <a:ext cx="1845377" cy="276999"/>
          </a:xfrm>
          <a:prstGeom prst="rect">
            <a:avLst/>
          </a:prstGeom>
          <a:solidFill>
            <a:schemeClr val="bg1"/>
          </a:solidFill>
        </p:spPr>
        <p:txBody>
          <a:bodyPr wrap="none" rtlCol="0">
            <a:spAutoFit/>
          </a:bodyPr>
          <a:lstStyle/>
          <a:p>
            <a:pPr algn="r"/>
            <a:r>
              <a:rPr lang="en-US" sz="1200" dirty="0">
                <a:solidFill>
                  <a:srgbClr val="0000FF"/>
                </a:solidFill>
              </a:rPr>
              <a:t>Membrane-bound mucin</a:t>
            </a:r>
          </a:p>
        </p:txBody>
      </p:sp>
      <p:sp>
        <p:nvSpPr>
          <p:cNvPr id="6" name="Arrow: Down 5">
            <a:extLst>
              <a:ext uri="{FF2B5EF4-FFF2-40B4-BE49-F238E27FC236}">
                <a16:creationId xmlns:a16="http://schemas.microsoft.com/office/drawing/2014/main" id="{8E8F4939-53CA-F16C-1C70-0215CBBA246E}"/>
              </a:ext>
            </a:extLst>
          </p:cNvPr>
          <p:cNvSpPr/>
          <p:nvPr/>
        </p:nvSpPr>
        <p:spPr>
          <a:xfrm rot="20308311">
            <a:off x="1179168" y="2566029"/>
            <a:ext cx="285011" cy="762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6DFFAF40-C348-8C21-6B2F-F0A355E8394A}"/>
              </a:ext>
            </a:extLst>
          </p:cNvPr>
          <p:cNvSpPr/>
          <p:nvPr/>
        </p:nvSpPr>
        <p:spPr>
          <a:xfrm rot="20308311">
            <a:off x="564136" y="2892281"/>
            <a:ext cx="285011" cy="762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C217F17-6252-A09C-E3BE-3CE4C8707839}"/>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213285574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975D2A3-FB92-94CF-71C5-561E22B98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54897"/>
            <a:ext cx="5638800" cy="48728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1CB139E-B34C-3F2D-DC42-98392C3014FC}"/>
              </a:ext>
            </a:extLst>
          </p:cNvPr>
          <p:cNvSpPr/>
          <p:nvPr/>
        </p:nvSpPr>
        <p:spPr>
          <a:xfrm>
            <a:off x="2362200" y="5143500"/>
            <a:ext cx="5105400" cy="990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AE5D162C-1EAF-6092-7016-B46394281D0B}"/>
              </a:ext>
            </a:extLst>
          </p:cNvPr>
          <p:cNvSpPr txBox="1"/>
          <p:nvPr/>
        </p:nvSpPr>
        <p:spPr>
          <a:xfrm>
            <a:off x="857250" y="5542338"/>
            <a:ext cx="7429500" cy="1077218"/>
          </a:xfrm>
          <a:prstGeom prst="rect">
            <a:avLst/>
          </a:prstGeom>
          <a:noFill/>
        </p:spPr>
        <p:txBody>
          <a:bodyPr wrap="square" rtlCol="0">
            <a:spAutoFit/>
          </a:bodyPr>
          <a:lstStyle/>
          <a:p>
            <a:r>
              <a:rPr lang="en-US" sz="1600" i="0" dirty="0">
                <a:solidFill>
                  <a:schemeClr val="bg1">
                    <a:lumMod val="75000"/>
                  </a:schemeClr>
                </a:solidFill>
                <a:effectLst/>
              </a:rPr>
              <a:t>We saw this depiction of the </a:t>
            </a:r>
            <a:r>
              <a:rPr lang="en-US" sz="1600" i="1" dirty="0">
                <a:solidFill>
                  <a:schemeClr val="bg1">
                    <a:lumMod val="75000"/>
                  </a:schemeClr>
                </a:solidFill>
                <a:effectLst/>
              </a:rPr>
              <a:t>two-phase model of the tear film</a:t>
            </a:r>
            <a:r>
              <a:rPr lang="en-US" sz="1600" i="1" dirty="0">
                <a:solidFill>
                  <a:schemeClr val="bg1">
                    <a:lumMod val="75000"/>
                  </a:schemeClr>
                </a:solidFill>
              </a:rPr>
              <a:t> </a:t>
            </a:r>
            <a:r>
              <a:rPr lang="en-US" sz="1600" dirty="0">
                <a:solidFill>
                  <a:schemeClr val="bg1">
                    <a:lumMod val="75000"/>
                  </a:schemeClr>
                </a:solidFill>
              </a:rPr>
              <a:t>earlier in the set… But are now ready to note the presence and location of mucin. Note that in addition to the ‘soluble’ mucins of the mucoaqueous layer, there are ‘membrane-bound’ mucins contributing to the  </a:t>
            </a:r>
            <a:r>
              <a:rPr lang="en-US" sz="1600" i="1" dirty="0">
                <a:solidFill>
                  <a:schemeClr val="bg1">
                    <a:lumMod val="75000"/>
                  </a:schemeClr>
                </a:solidFill>
              </a:rPr>
              <a:t>glycocalyx</a:t>
            </a:r>
            <a:r>
              <a:rPr lang="en-US" sz="1600" dirty="0">
                <a:solidFill>
                  <a:schemeClr val="bg1">
                    <a:lumMod val="75000"/>
                  </a:schemeClr>
                </a:solidFill>
              </a:rPr>
              <a:t>  of the corneal epithelium.</a:t>
            </a:r>
            <a:endParaRPr lang="en-US" sz="1600" i="0" dirty="0">
              <a:solidFill>
                <a:schemeClr val="bg1">
                  <a:lumMod val="75000"/>
                </a:schemeClr>
              </a:solidFill>
              <a:effectLst/>
            </a:endParaRPr>
          </a:p>
        </p:txBody>
      </p:sp>
      <p:sp>
        <p:nvSpPr>
          <p:cNvPr id="4" name="Rectangle 3">
            <a:extLst>
              <a:ext uri="{FF2B5EF4-FFF2-40B4-BE49-F238E27FC236}">
                <a16:creationId xmlns:a16="http://schemas.microsoft.com/office/drawing/2014/main" id="{CA8B85C7-4E2D-AAC7-4DB7-4857E23F16A9}"/>
              </a:ext>
            </a:extLst>
          </p:cNvPr>
          <p:cNvSpPr/>
          <p:nvPr/>
        </p:nvSpPr>
        <p:spPr>
          <a:xfrm>
            <a:off x="1295400" y="3591345"/>
            <a:ext cx="1219200" cy="447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lumMod val="75000"/>
                </a:schemeClr>
              </a:solidFill>
            </a:endParaRPr>
          </a:p>
        </p:txBody>
      </p:sp>
      <p:cxnSp>
        <p:nvCxnSpPr>
          <p:cNvPr id="7" name="Straight Arrow Connector 6">
            <a:extLst>
              <a:ext uri="{FF2B5EF4-FFF2-40B4-BE49-F238E27FC236}">
                <a16:creationId xmlns:a16="http://schemas.microsoft.com/office/drawing/2014/main" id="{1A7A54CE-364B-8625-2E4F-E32A1E64DD9F}"/>
              </a:ext>
            </a:extLst>
          </p:cNvPr>
          <p:cNvCxnSpPr/>
          <p:nvPr/>
        </p:nvCxnSpPr>
        <p:spPr>
          <a:xfrm>
            <a:off x="1752600" y="3399183"/>
            <a:ext cx="1143000" cy="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C88E4267-82B1-4DD2-013E-3C469D5DEECA}"/>
              </a:ext>
            </a:extLst>
          </p:cNvPr>
          <p:cNvSpPr txBox="1"/>
          <p:nvPr/>
        </p:nvSpPr>
        <p:spPr>
          <a:xfrm>
            <a:off x="1321672" y="3273281"/>
            <a:ext cx="1146468" cy="276999"/>
          </a:xfrm>
          <a:prstGeom prst="rect">
            <a:avLst/>
          </a:prstGeom>
          <a:solidFill>
            <a:schemeClr val="bg1"/>
          </a:solidFill>
        </p:spPr>
        <p:txBody>
          <a:bodyPr wrap="none" rtlCol="0">
            <a:spAutoFit/>
          </a:bodyPr>
          <a:lstStyle/>
          <a:p>
            <a:r>
              <a:rPr lang="en-US" sz="1200" dirty="0">
                <a:solidFill>
                  <a:schemeClr val="bg1">
                    <a:lumMod val="75000"/>
                  </a:schemeClr>
                </a:solidFill>
              </a:rPr>
              <a:t>Soluble mucin</a:t>
            </a:r>
          </a:p>
        </p:txBody>
      </p:sp>
      <p:cxnSp>
        <p:nvCxnSpPr>
          <p:cNvPr id="9" name="Straight Arrow Connector 8">
            <a:extLst>
              <a:ext uri="{FF2B5EF4-FFF2-40B4-BE49-F238E27FC236}">
                <a16:creationId xmlns:a16="http://schemas.microsoft.com/office/drawing/2014/main" id="{5A618063-030A-7134-D02F-2E6D00E6F62E}"/>
              </a:ext>
            </a:extLst>
          </p:cNvPr>
          <p:cNvCxnSpPr/>
          <p:nvPr/>
        </p:nvCxnSpPr>
        <p:spPr>
          <a:xfrm>
            <a:off x="1378226" y="3802157"/>
            <a:ext cx="1143000" cy="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FEB6639D-DB43-DAA2-5325-E8AAF10A9FA5}"/>
              </a:ext>
            </a:extLst>
          </p:cNvPr>
          <p:cNvSpPr txBox="1"/>
          <p:nvPr/>
        </p:nvSpPr>
        <p:spPr>
          <a:xfrm>
            <a:off x="248389" y="3676255"/>
            <a:ext cx="1845377" cy="276999"/>
          </a:xfrm>
          <a:prstGeom prst="rect">
            <a:avLst/>
          </a:prstGeom>
          <a:solidFill>
            <a:schemeClr val="bg1"/>
          </a:solidFill>
        </p:spPr>
        <p:txBody>
          <a:bodyPr wrap="none" rtlCol="0">
            <a:spAutoFit/>
          </a:bodyPr>
          <a:lstStyle/>
          <a:p>
            <a:pPr algn="r"/>
            <a:r>
              <a:rPr lang="en-US" sz="1200" dirty="0">
                <a:solidFill>
                  <a:schemeClr val="bg1">
                    <a:lumMod val="75000"/>
                  </a:schemeClr>
                </a:solidFill>
              </a:rPr>
              <a:t>Membrane-bound mucin</a:t>
            </a:r>
          </a:p>
        </p:txBody>
      </p:sp>
      <p:sp>
        <p:nvSpPr>
          <p:cNvPr id="6" name="Arrow: Down 5">
            <a:extLst>
              <a:ext uri="{FF2B5EF4-FFF2-40B4-BE49-F238E27FC236}">
                <a16:creationId xmlns:a16="http://schemas.microsoft.com/office/drawing/2014/main" id="{8E8F4939-53CA-F16C-1C70-0215CBBA246E}"/>
              </a:ext>
            </a:extLst>
          </p:cNvPr>
          <p:cNvSpPr/>
          <p:nvPr/>
        </p:nvSpPr>
        <p:spPr>
          <a:xfrm rot="20308311">
            <a:off x="1179168" y="2566029"/>
            <a:ext cx="285011" cy="762000"/>
          </a:xfrm>
          <a:prstGeom prst="downArrow">
            <a:avLst/>
          </a:prstGeom>
          <a:solidFill>
            <a:schemeClr val="bg1">
              <a:lumMod val="9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1" name="Arrow: Down 10">
            <a:extLst>
              <a:ext uri="{FF2B5EF4-FFF2-40B4-BE49-F238E27FC236}">
                <a16:creationId xmlns:a16="http://schemas.microsoft.com/office/drawing/2014/main" id="{6DFFAF40-C348-8C21-6B2F-F0A355E8394A}"/>
              </a:ext>
            </a:extLst>
          </p:cNvPr>
          <p:cNvSpPr/>
          <p:nvPr/>
        </p:nvSpPr>
        <p:spPr>
          <a:xfrm rot="20308311">
            <a:off x="564136" y="2892281"/>
            <a:ext cx="285011" cy="762000"/>
          </a:xfrm>
          <a:prstGeom prst="downArrow">
            <a:avLst/>
          </a:prstGeom>
          <a:solidFill>
            <a:schemeClr val="bg1">
              <a:lumMod val="9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EC217F17-6252-A09C-E3BE-3CE4C8707839}"/>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5" name="TextBox 4">
            <a:extLst>
              <a:ext uri="{FF2B5EF4-FFF2-40B4-BE49-F238E27FC236}">
                <a16:creationId xmlns:a16="http://schemas.microsoft.com/office/drawing/2014/main" id="{2E559C5F-2B18-96F6-10D0-7D774D2CD717}"/>
              </a:ext>
            </a:extLst>
          </p:cNvPr>
          <p:cNvSpPr txBox="1"/>
          <p:nvPr/>
        </p:nvSpPr>
        <p:spPr>
          <a:xfrm>
            <a:off x="1273079" y="2435297"/>
            <a:ext cx="6597842" cy="492443"/>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2600" i="1" dirty="0">
                <a:effectLst>
                  <a:outerShdw blurRad="38100" dist="38100" dir="2700000" algn="tl">
                    <a:srgbClr val="000000">
                      <a:alpha val="43137"/>
                    </a:srgbClr>
                  </a:outerShdw>
                </a:effectLst>
              </a:rPr>
              <a:t>For more on the tear film, see slide-set </a:t>
            </a:r>
            <a:r>
              <a:rPr lang="en-US" sz="2600" dirty="0">
                <a:effectLst>
                  <a:outerShdw blurRad="38100" dist="38100" dir="2700000" algn="tl">
                    <a:srgbClr val="000000">
                      <a:alpha val="43137"/>
                    </a:srgbClr>
                  </a:outerShdw>
                </a:effectLst>
              </a:rPr>
              <a:t>K47</a:t>
            </a:r>
            <a:endParaRPr lang="en-US" sz="26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464166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975D2A3-FB92-94CF-71C5-561E22B98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54897"/>
            <a:ext cx="5638800" cy="48728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1CB139E-B34C-3F2D-DC42-98392C3014FC}"/>
              </a:ext>
            </a:extLst>
          </p:cNvPr>
          <p:cNvSpPr/>
          <p:nvPr/>
        </p:nvSpPr>
        <p:spPr>
          <a:xfrm>
            <a:off x="2362200" y="5143500"/>
            <a:ext cx="5105400" cy="990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AE5D162C-1EAF-6092-7016-B46394281D0B}"/>
              </a:ext>
            </a:extLst>
          </p:cNvPr>
          <p:cNvSpPr txBox="1"/>
          <p:nvPr/>
        </p:nvSpPr>
        <p:spPr>
          <a:xfrm>
            <a:off x="857250" y="5542338"/>
            <a:ext cx="7429500" cy="1077218"/>
          </a:xfrm>
          <a:prstGeom prst="rect">
            <a:avLst/>
          </a:prstGeom>
          <a:noFill/>
        </p:spPr>
        <p:txBody>
          <a:bodyPr wrap="square" rtlCol="0">
            <a:spAutoFit/>
          </a:bodyPr>
          <a:lstStyle/>
          <a:p>
            <a:r>
              <a:rPr lang="en-US" sz="1600" i="0" dirty="0">
                <a:solidFill>
                  <a:schemeClr val="bg1">
                    <a:lumMod val="75000"/>
                  </a:schemeClr>
                </a:solidFill>
                <a:effectLst/>
              </a:rPr>
              <a:t>We saw this depiction of the </a:t>
            </a:r>
            <a:r>
              <a:rPr lang="en-US" sz="1600" i="1" dirty="0">
                <a:solidFill>
                  <a:schemeClr val="bg1">
                    <a:lumMod val="75000"/>
                  </a:schemeClr>
                </a:solidFill>
                <a:effectLst/>
              </a:rPr>
              <a:t>two-phase model of the tear film</a:t>
            </a:r>
            <a:r>
              <a:rPr lang="en-US" sz="1600" i="1" dirty="0">
                <a:solidFill>
                  <a:schemeClr val="bg1">
                    <a:lumMod val="75000"/>
                  </a:schemeClr>
                </a:solidFill>
              </a:rPr>
              <a:t> </a:t>
            </a:r>
            <a:r>
              <a:rPr lang="en-US" sz="1600" dirty="0">
                <a:solidFill>
                  <a:schemeClr val="bg1">
                    <a:lumMod val="75000"/>
                  </a:schemeClr>
                </a:solidFill>
              </a:rPr>
              <a:t>earlier in the set… But are now ready to note the presence and location of mucin. Note that in addition to the ‘soluble’ mucins of the mucoaqueous layer, there are ‘membrane-bound’ mucins contributing to the  </a:t>
            </a:r>
            <a:r>
              <a:rPr lang="en-US" sz="1600" i="1" dirty="0">
                <a:solidFill>
                  <a:schemeClr val="bg1">
                    <a:lumMod val="75000"/>
                  </a:schemeClr>
                </a:solidFill>
              </a:rPr>
              <a:t>glycocalyx</a:t>
            </a:r>
            <a:r>
              <a:rPr lang="en-US" sz="1600" dirty="0">
                <a:solidFill>
                  <a:schemeClr val="bg1">
                    <a:lumMod val="75000"/>
                  </a:schemeClr>
                </a:solidFill>
              </a:rPr>
              <a:t>  of the corneal epithelium.</a:t>
            </a:r>
            <a:endParaRPr lang="en-US" sz="1600" i="0" dirty="0">
              <a:solidFill>
                <a:schemeClr val="bg1">
                  <a:lumMod val="75000"/>
                </a:schemeClr>
              </a:solidFill>
              <a:effectLst/>
            </a:endParaRPr>
          </a:p>
        </p:txBody>
      </p:sp>
      <p:sp>
        <p:nvSpPr>
          <p:cNvPr id="4" name="Rectangle 3">
            <a:extLst>
              <a:ext uri="{FF2B5EF4-FFF2-40B4-BE49-F238E27FC236}">
                <a16:creationId xmlns:a16="http://schemas.microsoft.com/office/drawing/2014/main" id="{CA8B85C7-4E2D-AAC7-4DB7-4857E23F16A9}"/>
              </a:ext>
            </a:extLst>
          </p:cNvPr>
          <p:cNvSpPr/>
          <p:nvPr/>
        </p:nvSpPr>
        <p:spPr>
          <a:xfrm>
            <a:off x="1295400" y="3591345"/>
            <a:ext cx="1219200" cy="447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lumMod val="75000"/>
                </a:schemeClr>
              </a:solidFill>
            </a:endParaRPr>
          </a:p>
        </p:txBody>
      </p:sp>
      <p:cxnSp>
        <p:nvCxnSpPr>
          <p:cNvPr id="7" name="Straight Arrow Connector 6">
            <a:extLst>
              <a:ext uri="{FF2B5EF4-FFF2-40B4-BE49-F238E27FC236}">
                <a16:creationId xmlns:a16="http://schemas.microsoft.com/office/drawing/2014/main" id="{1A7A54CE-364B-8625-2E4F-E32A1E64DD9F}"/>
              </a:ext>
            </a:extLst>
          </p:cNvPr>
          <p:cNvCxnSpPr/>
          <p:nvPr/>
        </p:nvCxnSpPr>
        <p:spPr>
          <a:xfrm>
            <a:off x="1752600" y="3399183"/>
            <a:ext cx="1143000" cy="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C88E4267-82B1-4DD2-013E-3C469D5DEECA}"/>
              </a:ext>
            </a:extLst>
          </p:cNvPr>
          <p:cNvSpPr txBox="1"/>
          <p:nvPr/>
        </p:nvSpPr>
        <p:spPr>
          <a:xfrm>
            <a:off x="1321672" y="3273281"/>
            <a:ext cx="1146468" cy="276999"/>
          </a:xfrm>
          <a:prstGeom prst="rect">
            <a:avLst/>
          </a:prstGeom>
          <a:solidFill>
            <a:schemeClr val="bg1"/>
          </a:solidFill>
        </p:spPr>
        <p:txBody>
          <a:bodyPr wrap="none" rtlCol="0">
            <a:spAutoFit/>
          </a:bodyPr>
          <a:lstStyle/>
          <a:p>
            <a:r>
              <a:rPr lang="en-US" sz="1200" dirty="0">
                <a:solidFill>
                  <a:schemeClr val="bg1">
                    <a:lumMod val="75000"/>
                  </a:schemeClr>
                </a:solidFill>
              </a:rPr>
              <a:t>Soluble mucin</a:t>
            </a:r>
          </a:p>
        </p:txBody>
      </p:sp>
      <p:cxnSp>
        <p:nvCxnSpPr>
          <p:cNvPr id="9" name="Straight Arrow Connector 8">
            <a:extLst>
              <a:ext uri="{FF2B5EF4-FFF2-40B4-BE49-F238E27FC236}">
                <a16:creationId xmlns:a16="http://schemas.microsoft.com/office/drawing/2014/main" id="{5A618063-030A-7134-D02F-2E6D00E6F62E}"/>
              </a:ext>
            </a:extLst>
          </p:cNvPr>
          <p:cNvCxnSpPr/>
          <p:nvPr/>
        </p:nvCxnSpPr>
        <p:spPr>
          <a:xfrm>
            <a:off x="1378226" y="3802157"/>
            <a:ext cx="1143000" cy="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FEB6639D-DB43-DAA2-5325-E8AAF10A9FA5}"/>
              </a:ext>
            </a:extLst>
          </p:cNvPr>
          <p:cNvSpPr txBox="1"/>
          <p:nvPr/>
        </p:nvSpPr>
        <p:spPr>
          <a:xfrm>
            <a:off x="248389" y="3676255"/>
            <a:ext cx="1845377" cy="276999"/>
          </a:xfrm>
          <a:prstGeom prst="rect">
            <a:avLst/>
          </a:prstGeom>
          <a:solidFill>
            <a:schemeClr val="bg1"/>
          </a:solidFill>
        </p:spPr>
        <p:txBody>
          <a:bodyPr wrap="none" rtlCol="0">
            <a:spAutoFit/>
          </a:bodyPr>
          <a:lstStyle/>
          <a:p>
            <a:pPr algn="r"/>
            <a:r>
              <a:rPr lang="en-US" sz="1200" dirty="0">
                <a:solidFill>
                  <a:schemeClr val="bg1">
                    <a:lumMod val="75000"/>
                  </a:schemeClr>
                </a:solidFill>
              </a:rPr>
              <a:t>Membrane-bound mucin</a:t>
            </a:r>
          </a:p>
        </p:txBody>
      </p:sp>
      <p:sp>
        <p:nvSpPr>
          <p:cNvPr id="6" name="Arrow: Down 5">
            <a:extLst>
              <a:ext uri="{FF2B5EF4-FFF2-40B4-BE49-F238E27FC236}">
                <a16:creationId xmlns:a16="http://schemas.microsoft.com/office/drawing/2014/main" id="{8E8F4939-53CA-F16C-1C70-0215CBBA246E}"/>
              </a:ext>
            </a:extLst>
          </p:cNvPr>
          <p:cNvSpPr/>
          <p:nvPr/>
        </p:nvSpPr>
        <p:spPr>
          <a:xfrm rot="20308311">
            <a:off x="1179168" y="2566029"/>
            <a:ext cx="285011" cy="762000"/>
          </a:xfrm>
          <a:prstGeom prst="downArrow">
            <a:avLst/>
          </a:prstGeom>
          <a:solidFill>
            <a:schemeClr val="bg1">
              <a:lumMod val="9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1" name="Arrow: Down 10">
            <a:extLst>
              <a:ext uri="{FF2B5EF4-FFF2-40B4-BE49-F238E27FC236}">
                <a16:creationId xmlns:a16="http://schemas.microsoft.com/office/drawing/2014/main" id="{6DFFAF40-C348-8C21-6B2F-F0A355E8394A}"/>
              </a:ext>
            </a:extLst>
          </p:cNvPr>
          <p:cNvSpPr/>
          <p:nvPr/>
        </p:nvSpPr>
        <p:spPr>
          <a:xfrm rot="20308311">
            <a:off x="564136" y="2892281"/>
            <a:ext cx="285011" cy="762000"/>
          </a:xfrm>
          <a:prstGeom prst="downArrow">
            <a:avLst/>
          </a:prstGeom>
          <a:solidFill>
            <a:schemeClr val="bg1">
              <a:lumMod val="9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EC217F17-6252-A09C-E3BE-3CE4C8707839}"/>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5" name="TextBox 4">
            <a:extLst>
              <a:ext uri="{FF2B5EF4-FFF2-40B4-BE49-F238E27FC236}">
                <a16:creationId xmlns:a16="http://schemas.microsoft.com/office/drawing/2014/main" id="{2E559C5F-2B18-96F6-10D0-7D774D2CD717}"/>
              </a:ext>
            </a:extLst>
          </p:cNvPr>
          <p:cNvSpPr txBox="1"/>
          <p:nvPr/>
        </p:nvSpPr>
        <p:spPr>
          <a:xfrm>
            <a:off x="336358" y="2357339"/>
            <a:ext cx="8471284" cy="892552"/>
          </a:xfrm>
          <a:prstGeom prst="rect">
            <a:avLst/>
          </a:prstGeom>
          <a:solidFill>
            <a:schemeClr val="accent5">
              <a:lumMod val="60000"/>
              <a:lumOff val="40000"/>
            </a:schemeClr>
          </a:solidFill>
          <a:ln>
            <a:solidFill>
              <a:schemeClr val="tx1"/>
            </a:solidFill>
          </a:ln>
        </p:spPr>
        <p:txBody>
          <a:bodyPr wrap="square" rtlCol="0">
            <a:spAutoFit/>
          </a:bodyPr>
          <a:lstStyle/>
          <a:p>
            <a:pPr algn="ctr"/>
            <a:r>
              <a:rPr lang="en-US" sz="2600" i="1" dirty="0">
                <a:effectLst>
                  <a:outerShdw blurRad="38100" dist="38100" dir="2700000" algn="tl">
                    <a:srgbClr val="000000">
                      <a:alpha val="43137"/>
                    </a:srgbClr>
                  </a:outerShdw>
                </a:effectLst>
              </a:rPr>
              <a:t>Next we will look at the </a:t>
            </a:r>
            <a:r>
              <a:rPr lang="en-US" sz="2600" i="1" dirty="0">
                <a:solidFill>
                  <a:srgbClr val="0000FF"/>
                </a:solidFill>
                <a:effectLst>
                  <a:outerShdw blurRad="38100" dist="38100" dir="2700000" algn="tl">
                    <a:srgbClr val="000000">
                      <a:alpha val="43137"/>
                    </a:srgbClr>
                  </a:outerShdw>
                </a:effectLst>
              </a:rPr>
              <a:t>Lacrimal Functional Unit (LFU) </a:t>
            </a:r>
            <a:r>
              <a:rPr lang="en-US" sz="2600" i="1" dirty="0">
                <a:effectLst>
                  <a:outerShdw blurRad="38100" dist="38100" dir="2700000" algn="tl">
                    <a:srgbClr val="000000">
                      <a:alpha val="43137"/>
                    </a:srgbClr>
                  </a:outerShdw>
                </a:effectLst>
              </a:rPr>
              <a:t>and its role in tear production and maintenance</a:t>
            </a:r>
          </a:p>
        </p:txBody>
      </p:sp>
    </p:spTree>
    <p:extLst>
      <p:ext uri="{BB962C8B-B14F-4D97-AF65-F5344CB8AC3E}">
        <p14:creationId xmlns:p14="http://schemas.microsoft.com/office/powerpoint/2010/main" val="323815007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148</a:t>
            </a:fld>
            <a:endParaRPr lang="en-US" altLang="en-US"/>
          </a:p>
        </p:txBody>
      </p:sp>
      <p:sp>
        <p:nvSpPr>
          <p:cNvPr id="44" name="TextBox 43">
            <a:extLst>
              <a:ext uri="{FF2B5EF4-FFF2-40B4-BE49-F238E27FC236}">
                <a16:creationId xmlns:a16="http://schemas.microsoft.com/office/drawing/2014/main" id="{52EC52E9-2EB9-32BE-3524-652CE026F9FB}"/>
              </a:ext>
            </a:extLst>
          </p:cNvPr>
          <p:cNvSpPr txBox="1"/>
          <p:nvPr/>
        </p:nvSpPr>
        <p:spPr>
          <a:xfrm>
            <a:off x="159217" y="5621654"/>
            <a:ext cx="8852522" cy="1077218"/>
          </a:xfrm>
          <a:prstGeom prst="rect">
            <a:avLst/>
          </a:prstGeom>
          <a:solidFill>
            <a:schemeClr val="accent1">
              <a:lumMod val="40000"/>
              <a:lumOff val="60000"/>
            </a:schemeClr>
          </a:solidFill>
        </p:spPr>
        <p:txBody>
          <a:bodyPr wrap="square" rtlCol="0">
            <a:spAutoFit/>
          </a:bodyPr>
          <a:lstStyle/>
          <a:p>
            <a:r>
              <a:rPr lang="en-US" sz="1600" i="1" dirty="0"/>
              <a:t>What is the </a:t>
            </a:r>
            <a:r>
              <a:rPr lang="en-US" sz="1600" dirty="0"/>
              <a:t>lacrimal functional unit </a:t>
            </a:r>
            <a:r>
              <a:rPr lang="en-US" sz="1600" i="1" dirty="0"/>
              <a:t>(LFU)?</a:t>
            </a:r>
            <a:endParaRPr lang="en-US" sz="1600" i="1" dirty="0">
              <a:solidFill>
                <a:schemeClr val="accent1">
                  <a:lumMod val="40000"/>
                  <a:lumOff val="60000"/>
                </a:schemeClr>
              </a:solidFill>
            </a:endParaRPr>
          </a:p>
          <a:p>
            <a:r>
              <a:rPr lang="en-US" sz="1600" b="0" i="0" dirty="0">
                <a:solidFill>
                  <a:schemeClr val="accent1">
                    <a:lumMod val="40000"/>
                    <a:lumOff val="60000"/>
                  </a:schemeClr>
                </a:solidFill>
                <a:effectLst/>
                <a:latin typeface="Arial" panose="020B0604020202020204" pitchFamily="34" charset="0"/>
              </a:rPr>
              <a:t>The LFU is the complex, integrated system responsible for the regulation, production, and health of the tear film. Think of it as the reflex arc responsible for the production of the components of the tear film.</a:t>
            </a:r>
            <a:endParaRPr lang="en-US" sz="1600" dirty="0">
              <a:solidFill>
                <a:schemeClr val="accent1">
                  <a:lumMod val="40000"/>
                  <a:lumOff val="60000"/>
                </a:schemeClr>
              </a:solidFill>
            </a:endParaRPr>
          </a:p>
        </p:txBody>
      </p:sp>
      <p:sp>
        <p:nvSpPr>
          <p:cNvPr id="45" name="TextBox 44">
            <a:extLst>
              <a:ext uri="{FF2B5EF4-FFF2-40B4-BE49-F238E27FC236}">
                <a16:creationId xmlns:a16="http://schemas.microsoft.com/office/drawing/2014/main" id="{841D958C-18F1-5739-2DC3-4E6312971C3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6" name="TextBox 45">
            <a:extLst>
              <a:ext uri="{FF2B5EF4-FFF2-40B4-BE49-F238E27FC236}">
                <a16:creationId xmlns:a16="http://schemas.microsoft.com/office/drawing/2014/main" id="{EA0DB6D0-15F2-B0EE-E43D-703C6D8C84B7}"/>
              </a:ext>
            </a:extLst>
          </p:cNvPr>
          <p:cNvSpPr txBox="1"/>
          <p:nvPr/>
        </p:nvSpPr>
        <p:spPr>
          <a:xfrm>
            <a:off x="3862411" y="654692"/>
            <a:ext cx="1316386" cy="430887"/>
          </a:xfrm>
          <a:prstGeom prst="rect">
            <a:avLst/>
          </a:prstGeom>
          <a:noFill/>
        </p:spPr>
        <p:txBody>
          <a:bodyPr wrap="none" rtlCol="0">
            <a:spAutoFit/>
          </a:bodyPr>
          <a:lstStyle/>
          <a:p>
            <a:pPr algn="ctr"/>
            <a:r>
              <a:rPr lang="en-US" sz="2200" b="1" i="1" dirty="0">
                <a:solidFill>
                  <a:srgbClr val="0000FF"/>
                </a:solidFill>
              </a:rPr>
              <a:t>The LFU</a:t>
            </a:r>
          </a:p>
        </p:txBody>
      </p:sp>
    </p:spTree>
    <p:extLst>
      <p:ext uri="{BB962C8B-B14F-4D97-AF65-F5344CB8AC3E}">
        <p14:creationId xmlns:p14="http://schemas.microsoft.com/office/powerpoint/2010/main" val="66865205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149</a:t>
            </a:fld>
            <a:endParaRPr lang="en-US" altLang="en-US"/>
          </a:p>
        </p:txBody>
      </p:sp>
      <p:sp>
        <p:nvSpPr>
          <p:cNvPr id="44" name="TextBox 43">
            <a:extLst>
              <a:ext uri="{FF2B5EF4-FFF2-40B4-BE49-F238E27FC236}">
                <a16:creationId xmlns:a16="http://schemas.microsoft.com/office/drawing/2014/main" id="{52EC52E9-2EB9-32BE-3524-652CE026F9FB}"/>
              </a:ext>
            </a:extLst>
          </p:cNvPr>
          <p:cNvSpPr txBox="1"/>
          <p:nvPr/>
        </p:nvSpPr>
        <p:spPr>
          <a:xfrm>
            <a:off x="159217" y="5621654"/>
            <a:ext cx="8852522" cy="1077218"/>
          </a:xfrm>
          <a:prstGeom prst="rect">
            <a:avLst/>
          </a:prstGeom>
          <a:solidFill>
            <a:schemeClr val="accent1">
              <a:lumMod val="40000"/>
              <a:lumOff val="60000"/>
            </a:schemeClr>
          </a:solidFill>
        </p:spPr>
        <p:txBody>
          <a:bodyPr wrap="square" rtlCol="0">
            <a:spAutoFit/>
          </a:bodyPr>
          <a:lstStyle/>
          <a:p>
            <a:r>
              <a:rPr lang="en-US" sz="1600" i="1" dirty="0"/>
              <a:t>What is the </a:t>
            </a:r>
            <a:r>
              <a:rPr lang="en-US" sz="1600" dirty="0"/>
              <a:t>lacrimal functional unit </a:t>
            </a:r>
            <a:r>
              <a:rPr lang="en-US" sz="1600" i="1" dirty="0"/>
              <a:t>(LFU)?</a:t>
            </a:r>
          </a:p>
          <a:p>
            <a:r>
              <a:rPr lang="en-US" sz="1600" b="0" i="0" dirty="0">
                <a:solidFill>
                  <a:srgbClr val="000000"/>
                </a:solidFill>
                <a:effectLst/>
                <a:latin typeface="Arial" panose="020B0604020202020204" pitchFamily="34" charset="0"/>
              </a:rPr>
              <a:t>The LFU is the complex, integrated system responsible for the regulation, production, and health of the tear film</a:t>
            </a:r>
            <a:r>
              <a:rPr lang="en-US" sz="1600" b="0" i="0" dirty="0">
                <a:solidFill>
                  <a:schemeClr val="accent1">
                    <a:lumMod val="40000"/>
                    <a:lumOff val="60000"/>
                  </a:schemeClr>
                </a:solidFill>
                <a:effectLst/>
                <a:latin typeface="Arial" panose="020B0604020202020204" pitchFamily="34" charset="0"/>
              </a:rPr>
              <a:t>. Think of it as the reflex arc responsible for the production of the components of the tear film.</a:t>
            </a:r>
            <a:endParaRPr lang="en-US" sz="1600" dirty="0">
              <a:solidFill>
                <a:schemeClr val="accent1">
                  <a:lumMod val="40000"/>
                  <a:lumOff val="60000"/>
                </a:schemeClr>
              </a:solidFill>
            </a:endParaRPr>
          </a:p>
        </p:txBody>
      </p:sp>
      <p:sp>
        <p:nvSpPr>
          <p:cNvPr id="45" name="TextBox 44">
            <a:extLst>
              <a:ext uri="{FF2B5EF4-FFF2-40B4-BE49-F238E27FC236}">
                <a16:creationId xmlns:a16="http://schemas.microsoft.com/office/drawing/2014/main" id="{841D958C-18F1-5739-2DC3-4E6312971C3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6" name="TextBox 45">
            <a:extLst>
              <a:ext uri="{FF2B5EF4-FFF2-40B4-BE49-F238E27FC236}">
                <a16:creationId xmlns:a16="http://schemas.microsoft.com/office/drawing/2014/main" id="{EA0DB6D0-15F2-B0EE-E43D-703C6D8C84B7}"/>
              </a:ext>
            </a:extLst>
          </p:cNvPr>
          <p:cNvSpPr txBox="1"/>
          <p:nvPr/>
        </p:nvSpPr>
        <p:spPr>
          <a:xfrm>
            <a:off x="3862411" y="654692"/>
            <a:ext cx="1316386" cy="430887"/>
          </a:xfrm>
          <a:prstGeom prst="rect">
            <a:avLst/>
          </a:prstGeom>
          <a:noFill/>
        </p:spPr>
        <p:txBody>
          <a:bodyPr wrap="none" rtlCol="0">
            <a:spAutoFit/>
          </a:bodyPr>
          <a:lstStyle/>
          <a:p>
            <a:pPr algn="ctr"/>
            <a:r>
              <a:rPr lang="en-US" sz="2200" b="1" i="1" dirty="0">
                <a:solidFill>
                  <a:srgbClr val="0000FF"/>
                </a:solidFill>
              </a:rPr>
              <a:t>The LFU</a:t>
            </a:r>
          </a:p>
        </p:txBody>
      </p:sp>
    </p:spTree>
    <p:extLst>
      <p:ext uri="{BB962C8B-B14F-4D97-AF65-F5344CB8AC3E}">
        <p14:creationId xmlns:p14="http://schemas.microsoft.com/office/powerpoint/2010/main" val="12959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7" name="Rectangle 6"/>
          <p:cNvSpPr/>
          <p:nvPr/>
        </p:nvSpPr>
        <p:spPr>
          <a:xfrm>
            <a:off x="67056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5" name="TextBox 4"/>
          <p:cNvSpPr txBox="1"/>
          <p:nvPr/>
        </p:nvSpPr>
        <p:spPr>
          <a:xfrm>
            <a:off x="479449" y="1488281"/>
            <a:ext cx="8131151" cy="3139321"/>
          </a:xfrm>
          <a:prstGeom prst="rect">
            <a:avLst/>
          </a:prstGeom>
          <a:noFill/>
        </p:spPr>
        <p:txBody>
          <a:bodyPr wrap="square" rtlCol="0">
            <a:spAutoFit/>
          </a:bodyPr>
          <a:lstStyle/>
          <a:p>
            <a:r>
              <a:rPr lang="en-US" i="1" dirty="0">
                <a:solidFill>
                  <a:schemeClr val="bg1">
                    <a:lumMod val="75000"/>
                  </a:schemeClr>
                </a:solidFill>
              </a:rPr>
              <a:t>How common is DES?</a:t>
            </a:r>
          </a:p>
          <a:p>
            <a:r>
              <a:rPr lang="en-US" dirty="0">
                <a:solidFill>
                  <a:schemeClr val="bg1">
                    <a:lumMod val="75000"/>
                  </a:schemeClr>
                </a:solidFill>
              </a:rPr>
              <a:t>Very. It is estimated to affect  10%  of adults age 30-60, and  15%  of adults age 65 and older.</a:t>
            </a:r>
          </a:p>
          <a:p>
            <a:endParaRPr lang="en-US" dirty="0">
              <a:solidFill>
                <a:schemeClr val="bg1">
                  <a:lumMod val="75000"/>
                </a:schemeClr>
              </a:solidFill>
            </a:endParaRPr>
          </a:p>
          <a:p>
            <a:r>
              <a:rPr lang="en-US" i="1" dirty="0">
                <a:solidFill>
                  <a:schemeClr val="bg1">
                    <a:lumMod val="75000"/>
                  </a:schemeClr>
                </a:solidFill>
              </a:rPr>
              <a:t>Is it a significant health problem?</a:t>
            </a:r>
          </a:p>
          <a:p>
            <a:r>
              <a:rPr lang="en-US" dirty="0">
                <a:solidFill>
                  <a:schemeClr val="bg1">
                    <a:lumMod val="75000"/>
                  </a:schemeClr>
                </a:solidFill>
              </a:rPr>
              <a:t>It certainly can be. Studies indicate moderate-to-severe DES impacts quality-of-life to the same degree as moderate-to-severe angina.</a:t>
            </a:r>
          </a:p>
          <a:p>
            <a:endParaRPr lang="en-US" dirty="0">
              <a:solidFill>
                <a:schemeClr val="bg1">
                  <a:lumMod val="75000"/>
                </a:schemeClr>
              </a:solidFill>
            </a:endParaRPr>
          </a:p>
          <a:p>
            <a:r>
              <a:rPr lang="en-US" i="1" dirty="0">
                <a:solidFill>
                  <a:schemeClr val="bg1">
                    <a:lumMod val="75000"/>
                  </a:schemeClr>
                </a:solidFill>
              </a:rPr>
              <a:t>Is there a gender predilection?</a:t>
            </a:r>
          </a:p>
          <a:p>
            <a:r>
              <a:rPr lang="en-US" dirty="0">
                <a:solidFill>
                  <a:schemeClr val="bg1">
                    <a:lumMod val="75000"/>
                  </a:schemeClr>
                </a:solidFill>
              </a:rPr>
              <a:t>Yes, </a:t>
            </a:r>
            <a:r>
              <a:rPr lang="en-US" b="1" dirty="0">
                <a:solidFill>
                  <a:srgbClr val="0000FF"/>
                </a:solidFill>
              </a:rPr>
              <a:t>women are more likely to suffer DES</a:t>
            </a:r>
          </a:p>
          <a:p>
            <a:endParaRPr lang="en-US" dirty="0">
              <a:solidFill>
                <a:srgbClr val="0000FF"/>
              </a:solidFill>
            </a:endParaRPr>
          </a:p>
        </p:txBody>
      </p:sp>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728B4405-41A0-7D22-9A34-2D6B5F129F40}"/>
              </a:ext>
            </a:extLst>
          </p:cNvPr>
          <p:cNvSpPr txBox="1"/>
          <p:nvPr/>
        </p:nvSpPr>
        <p:spPr>
          <a:xfrm>
            <a:off x="472522" y="4572000"/>
            <a:ext cx="7909478" cy="784830"/>
          </a:xfrm>
          <a:prstGeom prst="rect">
            <a:avLst/>
          </a:prstGeom>
          <a:noFill/>
        </p:spPr>
        <p:txBody>
          <a:bodyPr wrap="square" rtlCol="0">
            <a:spAutoFit/>
          </a:bodyPr>
          <a:lstStyle/>
          <a:p>
            <a:r>
              <a:rPr lang="en-US" sz="1500" i="1" dirty="0">
                <a:solidFill>
                  <a:schemeClr val="bg1">
                    <a:lumMod val="75000"/>
                  </a:schemeClr>
                </a:solidFill>
              </a:rPr>
              <a:t>Why are women more likely to have DES?</a:t>
            </a:r>
          </a:p>
          <a:p>
            <a:r>
              <a:rPr lang="en-US" sz="1500" dirty="0">
                <a:solidFill>
                  <a:schemeClr val="bg1">
                    <a:lumMod val="75000"/>
                  </a:schemeClr>
                </a:solidFill>
              </a:rPr>
              <a:t>There are a number of factors, but one of the most fundamental is  hormonal—</a:t>
            </a:r>
            <a:r>
              <a:rPr lang="en-US" sz="1500" b="1" dirty="0"/>
              <a:t>androgens</a:t>
            </a:r>
            <a:r>
              <a:rPr lang="en-US" sz="1500" dirty="0"/>
              <a:t>  </a:t>
            </a:r>
            <a:r>
              <a:rPr lang="en-US" sz="1500" dirty="0">
                <a:solidFill>
                  <a:schemeClr val="bg1">
                    <a:lumMod val="75000"/>
                  </a:schemeClr>
                </a:solidFill>
              </a:rPr>
              <a:t>are protective against DES, while  estrogens  tend to exacerbate it</a:t>
            </a:r>
          </a:p>
        </p:txBody>
      </p:sp>
      <p:sp>
        <p:nvSpPr>
          <p:cNvPr id="11" name="Oval 10">
            <a:extLst>
              <a:ext uri="{FF2B5EF4-FFF2-40B4-BE49-F238E27FC236}">
                <a16:creationId xmlns:a16="http://schemas.microsoft.com/office/drawing/2014/main" id="{5A429B0D-775A-ACF1-14F5-97A4234E0D4A}"/>
              </a:ext>
            </a:extLst>
          </p:cNvPr>
          <p:cNvSpPr/>
          <p:nvPr/>
        </p:nvSpPr>
        <p:spPr>
          <a:xfrm>
            <a:off x="838200" y="3829877"/>
            <a:ext cx="4495800" cy="636105"/>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9019BC0-3CE7-6750-558E-08621B4D72C6}"/>
              </a:ext>
            </a:extLst>
          </p:cNvPr>
          <p:cNvSpPr/>
          <p:nvPr/>
        </p:nvSpPr>
        <p:spPr>
          <a:xfrm>
            <a:off x="7040216" y="4720368"/>
            <a:ext cx="1295400" cy="483699"/>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1B79EE7-C382-CA3B-5A9D-8F4153409BE5}"/>
              </a:ext>
            </a:extLst>
          </p:cNvPr>
          <p:cNvSpPr txBox="1"/>
          <p:nvPr/>
        </p:nvSpPr>
        <p:spPr>
          <a:xfrm>
            <a:off x="3276600" y="5356830"/>
            <a:ext cx="5486400" cy="738664"/>
          </a:xfrm>
          <a:prstGeom prst="rect">
            <a:avLst/>
          </a:prstGeom>
          <a:solidFill>
            <a:schemeClr val="accent1">
              <a:lumMod val="40000"/>
              <a:lumOff val="60000"/>
            </a:schemeClr>
          </a:solidFill>
        </p:spPr>
        <p:txBody>
          <a:bodyPr wrap="square" rtlCol="0">
            <a:spAutoFit/>
          </a:bodyPr>
          <a:lstStyle/>
          <a:p>
            <a:r>
              <a:rPr lang="en-US" sz="1400" i="1" dirty="0"/>
              <a:t>Do androgens play a direct role in tear-film health?</a:t>
            </a:r>
          </a:p>
          <a:p>
            <a:r>
              <a:rPr lang="en-US" sz="1400" dirty="0"/>
              <a:t>Yes—they promote secretion of  IgA  from the  main lacrimal gland, </a:t>
            </a:r>
            <a:r>
              <a:rPr lang="en-US" sz="1400" dirty="0">
                <a:solidFill>
                  <a:schemeClr val="accent1">
                    <a:lumMod val="40000"/>
                    <a:lumOff val="60000"/>
                  </a:schemeClr>
                </a:solidFill>
              </a:rPr>
              <a:t>and  meibum  from the  meibomian glands</a:t>
            </a:r>
          </a:p>
        </p:txBody>
      </p:sp>
      <p:sp>
        <p:nvSpPr>
          <p:cNvPr id="9" name="Rectangle 8">
            <a:extLst>
              <a:ext uri="{FF2B5EF4-FFF2-40B4-BE49-F238E27FC236}">
                <a16:creationId xmlns:a16="http://schemas.microsoft.com/office/drawing/2014/main" id="{64216C0E-0C68-37C8-06B8-291F97921E8F}"/>
              </a:ext>
            </a:extLst>
          </p:cNvPr>
          <p:cNvSpPr/>
          <p:nvPr/>
        </p:nvSpPr>
        <p:spPr>
          <a:xfrm>
            <a:off x="5867400" y="5638799"/>
            <a:ext cx="381000" cy="2286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Ig?</a:t>
            </a:r>
          </a:p>
        </p:txBody>
      </p:sp>
      <p:sp>
        <p:nvSpPr>
          <p:cNvPr id="10" name="Rectangle 9">
            <a:extLst>
              <a:ext uri="{FF2B5EF4-FFF2-40B4-BE49-F238E27FC236}">
                <a16:creationId xmlns:a16="http://schemas.microsoft.com/office/drawing/2014/main" id="{78640CB5-0DAB-DDF2-0602-35894805E2D1}"/>
              </a:ext>
            </a:extLst>
          </p:cNvPr>
          <p:cNvSpPr/>
          <p:nvPr/>
        </p:nvSpPr>
        <p:spPr>
          <a:xfrm>
            <a:off x="7010400" y="5638799"/>
            <a:ext cx="1722784" cy="2286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three words</a:t>
            </a:r>
          </a:p>
        </p:txBody>
      </p:sp>
    </p:spTree>
    <p:extLst>
      <p:ext uri="{BB962C8B-B14F-4D97-AF65-F5344CB8AC3E}">
        <p14:creationId xmlns:p14="http://schemas.microsoft.com/office/powerpoint/2010/main" val="393799938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150</a:t>
            </a:fld>
            <a:endParaRPr lang="en-US" altLang="en-US"/>
          </a:p>
        </p:txBody>
      </p:sp>
      <p:sp>
        <p:nvSpPr>
          <p:cNvPr id="44" name="TextBox 43">
            <a:extLst>
              <a:ext uri="{FF2B5EF4-FFF2-40B4-BE49-F238E27FC236}">
                <a16:creationId xmlns:a16="http://schemas.microsoft.com/office/drawing/2014/main" id="{52EC52E9-2EB9-32BE-3524-652CE026F9FB}"/>
              </a:ext>
            </a:extLst>
          </p:cNvPr>
          <p:cNvSpPr txBox="1"/>
          <p:nvPr/>
        </p:nvSpPr>
        <p:spPr>
          <a:xfrm>
            <a:off x="159217" y="5621654"/>
            <a:ext cx="8852522" cy="1077218"/>
          </a:xfrm>
          <a:prstGeom prst="rect">
            <a:avLst/>
          </a:prstGeom>
          <a:solidFill>
            <a:schemeClr val="accent1">
              <a:lumMod val="40000"/>
              <a:lumOff val="60000"/>
            </a:schemeClr>
          </a:solidFill>
        </p:spPr>
        <p:txBody>
          <a:bodyPr wrap="square" rtlCol="0">
            <a:spAutoFit/>
          </a:bodyPr>
          <a:lstStyle/>
          <a:p>
            <a:r>
              <a:rPr lang="en-US" sz="1600" i="1" dirty="0"/>
              <a:t>What is the </a:t>
            </a:r>
            <a:r>
              <a:rPr lang="en-US" sz="1600" dirty="0"/>
              <a:t>lacrimal functional unit </a:t>
            </a:r>
            <a:r>
              <a:rPr lang="en-US" sz="1600" i="1" dirty="0"/>
              <a:t>(LFU)?</a:t>
            </a:r>
          </a:p>
          <a:p>
            <a:r>
              <a:rPr lang="en-US" sz="1600" b="0" i="0" dirty="0">
                <a:solidFill>
                  <a:srgbClr val="000000"/>
                </a:solidFill>
                <a:effectLst/>
                <a:latin typeface="Arial" panose="020B0604020202020204" pitchFamily="34" charset="0"/>
              </a:rPr>
              <a:t>The LFU is the complex, integrated system responsible for the regulation, production, and health of the tear film. </a:t>
            </a:r>
            <a:r>
              <a:rPr lang="en-US" sz="1600" b="0" i="0" dirty="0">
                <a:solidFill>
                  <a:srgbClr val="0000FF"/>
                </a:solidFill>
                <a:effectLst/>
                <a:latin typeface="Arial" panose="020B0604020202020204" pitchFamily="34" charset="0"/>
              </a:rPr>
              <a:t>Think of it as the reflex arc responsible for the production of the components of the tear film.</a:t>
            </a:r>
            <a:endParaRPr lang="en-US" sz="1600" dirty="0">
              <a:solidFill>
                <a:srgbClr val="0000FF"/>
              </a:solidFill>
            </a:endParaRPr>
          </a:p>
        </p:txBody>
      </p:sp>
      <p:sp>
        <p:nvSpPr>
          <p:cNvPr id="45" name="TextBox 44">
            <a:extLst>
              <a:ext uri="{FF2B5EF4-FFF2-40B4-BE49-F238E27FC236}">
                <a16:creationId xmlns:a16="http://schemas.microsoft.com/office/drawing/2014/main" id="{841D958C-18F1-5739-2DC3-4E6312971C3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6" name="TextBox 45">
            <a:extLst>
              <a:ext uri="{FF2B5EF4-FFF2-40B4-BE49-F238E27FC236}">
                <a16:creationId xmlns:a16="http://schemas.microsoft.com/office/drawing/2014/main" id="{EA0DB6D0-15F2-B0EE-E43D-703C6D8C84B7}"/>
              </a:ext>
            </a:extLst>
          </p:cNvPr>
          <p:cNvSpPr txBox="1"/>
          <p:nvPr/>
        </p:nvSpPr>
        <p:spPr>
          <a:xfrm>
            <a:off x="3862411" y="654692"/>
            <a:ext cx="1316386" cy="430887"/>
          </a:xfrm>
          <a:prstGeom prst="rect">
            <a:avLst/>
          </a:prstGeom>
          <a:noFill/>
        </p:spPr>
        <p:txBody>
          <a:bodyPr wrap="none" rtlCol="0">
            <a:spAutoFit/>
          </a:bodyPr>
          <a:lstStyle/>
          <a:p>
            <a:pPr algn="ctr"/>
            <a:r>
              <a:rPr lang="en-US" sz="2200" b="1" i="1" dirty="0">
                <a:solidFill>
                  <a:srgbClr val="0000FF"/>
                </a:solidFill>
              </a:rPr>
              <a:t>The LFU</a:t>
            </a:r>
          </a:p>
        </p:txBody>
      </p:sp>
    </p:spTree>
    <p:extLst>
      <p:ext uri="{BB962C8B-B14F-4D97-AF65-F5344CB8AC3E}">
        <p14:creationId xmlns:p14="http://schemas.microsoft.com/office/powerpoint/2010/main" val="112621972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43A2411-C234-5A61-FEBD-49A97AAE1129}"/>
              </a:ext>
            </a:extLst>
          </p:cNvPr>
          <p:cNvSpPr/>
          <p:nvPr/>
        </p:nvSpPr>
        <p:spPr>
          <a:xfrm>
            <a:off x="7858539" y="1290387"/>
            <a:ext cx="173888"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151</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290387"/>
            <a:ext cx="1667444" cy="400110"/>
          </a:xfrm>
          <a:prstGeom prst="rect">
            <a:avLst/>
          </a:prstGeom>
          <a:noFill/>
        </p:spPr>
        <p:txBody>
          <a:bodyPr wrap="none" rtlCol="0">
            <a:spAutoFit/>
          </a:bodyPr>
          <a:lstStyle/>
          <a:p>
            <a:pPr algn="ctr"/>
            <a:r>
              <a:rPr lang="en-US" sz="2000" dirty="0"/>
              <a:t>Sensory limb</a:t>
            </a: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391485"/>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394348"/>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7" name="TextBox 36">
            <a:extLst>
              <a:ext uri="{FF2B5EF4-FFF2-40B4-BE49-F238E27FC236}">
                <a16:creationId xmlns:a16="http://schemas.microsoft.com/office/drawing/2014/main" id="{28BCA290-2F1E-3A05-E2EB-EF2BE5AA12F4}"/>
              </a:ext>
            </a:extLst>
          </p:cNvPr>
          <p:cNvSpPr txBox="1"/>
          <p:nvPr/>
        </p:nvSpPr>
        <p:spPr>
          <a:xfrm>
            <a:off x="212032" y="3557884"/>
            <a:ext cx="8759687" cy="523220"/>
          </a:xfrm>
          <a:prstGeom prst="rect">
            <a:avLst/>
          </a:prstGeom>
          <a:noFill/>
        </p:spPr>
        <p:txBody>
          <a:bodyPr wrap="square" rtlCol="0">
            <a:spAutoFit/>
          </a:bodyPr>
          <a:lstStyle/>
          <a:p>
            <a:r>
              <a:rPr lang="en-US" sz="1400" dirty="0"/>
              <a:t>Recall that a reflex arc has three components: A  </a:t>
            </a:r>
            <a:r>
              <a:rPr lang="en-US" sz="1400" i="1" dirty="0"/>
              <a:t>sensory limb  </a:t>
            </a:r>
            <a:r>
              <a:rPr lang="en-US" sz="1400" dirty="0"/>
              <a:t>consisting of sensory receptors and afferent nerves</a:t>
            </a:r>
            <a:endParaRPr lang="en-US" sz="1400" dirty="0">
              <a:solidFill>
                <a:srgbClr val="0000FF"/>
              </a:solidFill>
            </a:endParaRPr>
          </a:p>
        </p:txBody>
      </p:sp>
      <p:sp>
        <p:nvSpPr>
          <p:cNvPr id="41" name="Rectangle 40">
            <a:extLst>
              <a:ext uri="{FF2B5EF4-FFF2-40B4-BE49-F238E27FC236}">
                <a16:creationId xmlns:a16="http://schemas.microsoft.com/office/drawing/2014/main" id="{B00266FE-7054-D597-F4DB-298CC8290355}"/>
              </a:ext>
            </a:extLst>
          </p:cNvPr>
          <p:cNvSpPr/>
          <p:nvPr/>
        </p:nvSpPr>
        <p:spPr>
          <a:xfrm>
            <a:off x="4121423" y="3603601"/>
            <a:ext cx="1083881" cy="226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44" name="TextBox 43">
            <a:extLst>
              <a:ext uri="{FF2B5EF4-FFF2-40B4-BE49-F238E27FC236}">
                <a16:creationId xmlns:a16="http://schemas.microsoft.com/office/drawing/2014/main" id="{52EC52E9-2EB9-32BE-3524-652CE026F9FB}"/>
              </a:ext>
            </a:extLst>
          </p:cNvPr>
          <p:cNvSpPr txBox="1"/>
          <p:nvPr/>
        </p:nvSpPr>
        <p:spPr>
          <a:xfrm>
            <a:off x="159217" y="5621654"/>
            <a:ext cx="8852522" cy="1077218"/>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a:t>
            </a:r>
            <a:r>
              <a:rPr lang="en-US" sz="1600" dirty="0">
                <a:solidFill>
                  <a:schemeClr val="bg1">
                    <a:lumMod val="75000"/>
                  </a:schemeClr>
                </a:solidFill>
              </a:rPr>
              <a:t>lacrimal functional unit </a:t>
            </a:r>
            <a:r>
              <a:rPr lang="en-US" sz="1600" i="1" dirty="0">
                <a:solidFill>
                  <a:schemeClr val="bg1">
                    <a:lumMod val="75000"/>
                  </a:schemeClr>
                </a:solidFill>
              </a:rPr>
              <a:t>(LFU)?</a:t>
            </a:r>
          </a:p>
          <a:p>
            <a:r>
              <a:rPr lang="en-US" sz="1600" b="0" i="0" dirty="0">
                <a:solidFill>
                  <a:schemeClr val="bg1">
                    <a:lumMod val="75000"/>
                  </a:schemeClr>
                </a:solidFill>
                <a:effectLst/>
                <a:latin typeface="Arial" panose="020B0604020202020204" pitchFamily="34" charset="0"/>
              </a:rPr>
              <a:t>The LFU is the complex, integrated system responsible for the regulation, production, and health of the tear film. Think of it  </a:t>
            </a:r>
            <a:r>
              <a:rPr lang="en-US" sz="1600" b="1" i="0" dirty="0">
                <a:solidFill>
                  <a:srgbClr val="0000FF"/>
                </a:solidFill>
                <a:effectLst/>
                <a:latin typeface="Arial" panose="020B0604020202020204" pitchFamily="34" charset="0"/>
              </a:rPr>
              <a:t>the reflex arc responsible for the production of the components of the tear film.</a:t>
            </a:r>
            <a:endParaRPr lang="en-US" sz="1600" b="1" dirty="0">
              <a:solidFill>
                <a:srgbClr val="0000FF"/>
              </a:solidFill>
            </a:endParaRPr>
          </a:p>
        </p:txBody>
      </p:sp>
      <p:sp>
        <p:nvSpPr>
          <p:cNvPr id="45" name="TextBox 44">
            <a:extLst>
              <a:ext uri="{FF2B5EF4-FFF2-40B4-BE49-F238E27FC236}">
                <a16:creationId xmlns:a16="http://schemas.microsoft.com/office/drawing/2014/main" id="{841D958C-18F1-5739-2DC3-4E6312971C3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6" name="TextBox 45">
            <a:extLst>
              <a:ext uri="{FF2B5EF4-FFF2-40B4-BE49-F238E27FC236}">
                <a16:creationId xmlns:a16="http://schemas.microsoft.com/office/drawing/2014/main" id="{EA0DB6D0-15F2-B0EE-E43D-703C6D8C84B7}"/>
              </a:ext>
            </a:extLst>
          </p:cNvPr>
          <p:cNvSpPr txBox="1"/>
          <p:nvPr/>
        </p:nvSpPr>
        <p:spPr>
          <a:xfrm>
            <a:off x="3862411" y="654692"/>
            <a:ext cx="1316386" cy="430887"/>
          </a:xfrm>
          <a:prstGeom prst="rect">
            <a:avLst/>
          </a:prstGeom>
          <a:noFill/>
        </p:spPr>
        <p:txBody>
          <a:bodyPr wrap="none" rtlCol="0">
            <a:spAutoFit/>
          </a:bodyPr>
          <a:lstStyle/>
          <a:p>
            <a:pPr algn="ctr"/>
            <a:r>
              <a:rPr lang="en-US" sz="2200" b="1" i="1" dirty="0">
                <a:solidFill>
                  <a:srgbClr val="0000FF"/>
                </a:solidFill>
              </a:rPr>
              <a:t>The LFU</a:t>
            </a:r>
          </a:p>
        </p:txBody>
      </p:sp>
      <p:sp>
        <p:nvSpPr>
          <p:cNvPr id="47" name="Rectangle 46">
            <a:extLst>
              <a:ext uri="{FF2B5EF4-FFF2-40B4-BE49-F238E27FC236}">
                <a16:creationId xmlns:a16="http://schemas.microsoft.com/office/drawing/2014/main" id="{17095469-9A3E-1532-C52B-21B9356D269A}"/>
              </a:ext>
            </a:extLst>
          </p:cNvPr>
          <p:cNvSpPr/>
          <p:nvPr/>
        </p:nvSpPr>
        <p:spPr>
          <a:xfrm>
            <a:off x="1069969" y="1382996"/>
            <a:ext cx="1503806" cy="317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3" name="TextBox 2">
            <a:extLst>
              <a:ext uri="{FF2B5EF4-FFF2-40B4-BE49-F238E27FC236}">
                <a16:creationId xmlns:a16="http://schemas.microsoft.com/office/drawing/2014/main" id="{F4ED87F9-712F-E5F1-108F-07255952525B}"/>
              </a:ext>
            </a:extLst>
          </p:cNvPr>
          <p:cNvSpPr txBox="1"/>
          <p:nvPr/>
        </p:nvSpPr>
        <p:spPr>
          <a:xfrm>
            <a:off x="33025" y="2017344"/>
            <a:ext cx="1231485" cy="528350"/>
          </a:xfrm>
          <a:prstGeom prst="rect">
            <a:avLst/>
          </a:prstGeom>
          <a:noFill/>
        </p:spPr>
        <p:txBody>
          <a:bodyPr wrap="square" rtlCol="0">
            <a:spAutoFit/>
          </a:bodyPr>
          <a:lstStyle/>
          <a:p>
            <a:pPr algn="ctr">
              <a:lnSpc>
                <a:spcPts val="1700"/>
              </a:lnSpc>
            </a:pPr>
            <a:r>
              <a:rPr lang="en-US" b="1" dirty="0">
                <a:solidFill>
                  <a:srgbClr val="0000FF"/>
                </a:solidFill>
              </a:rPr>
              <a:t>Sensory receptors</a:t>
            </a:r>
          </a:p>
        </p:txBody>
      </p:sp>
      <p:sp>
        <p:nvSpPr>
          <p:cNvPr id="13" name="TextBox 12">
            <a:extLst>
              <a:ext uri="{FF2B5EF4-FFF2-40B4-BE49-F238E27FC236}">
                <a16:creationId xmlns:a16="http://schemas.microsoft.com/office/drawing/2014/main" id="{5CDEE21D-0DEA-0DF4-0DBA-EC5FA9180521}"/>
              </a:ext>
            </a:extLst>
          </p:cNvPr>
          <p:cNvSpPr txBox="1"/>
          <p:nvPr/>
        </p:nvSpPr>
        <p:spPr>
          <a:xfrm>
            <a:off x="2360940" y="2067883"/>
            <a:ext cx="1126694" cy="528350"/>
          </a:xfrm>
          <a:prstGeom prst="rect">
            <a:avLst/>
          </a:prstGeom>
          <a:noFill/>
          <a:ln>
            <a:noFill/>
          </a:ln>
        </p:spPr>
        <p:txBody>
          <a:bodyPr wrap="square" rtlCol="0">
            <a:spAutoFit/>
          </a:bodyPr>
          <a:lstStyle/>
          <a:p>
            <a:pPr algn="ctr">
              <a:lnSpc>
                <a:spcPts val="1700"/>
              </a:lnSpc>
            </a:pPr>
            <a:r>
              <a:rPr lang="en-US" b="1" dirty="0">
                <a:solidFill>
                  <a:srgbClr val="0000FF"/>
                </a:solidFill>
              </a:rPr>
              <a:t>Afferent nerves</a:t>
            </a:r>
          </a:p>
        </p:txBody>
      </p:sp>
      <p:sp>
        <p:nvSpPr>
          <p:cNvPr id="22" name="Left Brace 21">
            <a:extLst>
              <a:ext uri="{FF2B5EF4-FFF2-40B4-BE49-F238E27FC236}">
                <a16:creationId xmlns:a16="http://schemas.microsoft.com/office/drawing/2014/main" id="{CEE7B7F5-CF66-4FDA-1B48-479DF46C9FC3}"/>
              </a:ext>
            </a:extLst>
          </p:cNvPr>
          <p:cNvSpPr/>
          <p:nvPr/>
        </p:nvSpPr>
        <p:spPr>
          <a:xfrm rot="5400000">
            <a:off x="1652624" y="754490"/>
            <a:ext cx="302812" cy="222289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5370888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02FFEC-20B6-0D75-7ABA-A7070E057716}"/>
              </a:ext>
            </a:extLst>
          </p:cNvPr>
          <p:cNvSpPr/>
          <p:nvPr/>
        </p:nvSpPr>
        <p:spPr>
          <a:xfrm>
            <a:off x="7858539" y="1290387"/>
            <a:ext cx="173888"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152</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290387"/>
            <a:ext cx="1667444" cy="400110"/>
          </a:xfrm>
          <a:prstGeom prst="rect">
            <a:avLst/>
          </a:prstGeom>
          <a:noFill/>
        </p:spPr>
        <p:txBody>
          <a:bodyPr wrap="none" rtlCol="0">
            <a:spAutoFit/>
          </a:bodyPr>
          <a:lstStyle/>
          <a:p>
            <a:pPr algn="ctr"/>
            <a:r>
              <a:rPr lang="en-US" sz="2000" dirty="0"/>
              <a:t>Sensory limb</a:t>
            </a: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391485"/>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394348"/>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7" name="TextBox 36">
            <a:extLst>
              <a:ext uri="{FF2B5EF4-FFF2-40B4-BE49-F238E27FC236}">
                <a16:creationId xmlns:a16="http://schemas.microsoft.com/office/drawing/2014/main" id="{28BCA290-2F1E-3A05-E2EB-EF2BE5AA12F4}"/>
              </a:ext>
            </a:extLst>
          </p:cNvPr>
          <p:cNvSpPr txBox="1"/>
          <p:nvPr/>
        </p:nvSpPr>
        <p:spPr>
          <a:xfrm>
            <a:off x="212032" y="3557884"/>
            <a:ext cx="8759687" cy="523220"/>
          </a:xfrm>
          <a:prstGeom prst="rect">
            <a:avLst/>
          </a:prstGeom>
          <a:noFill/>
        </p:spPr>
        <p:txBody>
          <a:bodyPr wrap="square" rtlCol="0">
            <a:spAutoFit/>
          </a:bodyPr>
          <a:lstStyle/>
          <a:p>
            <a:r>
              <a:rPr lang="en-US" sz="1400" dirty="0"/>
              <a:t>Recall that a reflex arc has three components: A  </a:t>
            </a:r>
            <a:r>
              <a:rPr lang="en-US" sz="1400" i="1" dirty="0"/>
              <a:t>sensory limb  </a:t>
            </a:r>
            <a:r>
              <a:rPr lang="en-US" sz="1400" dirty="0"/>
              <a:t>consisting of sensory receptors and afferent nerves</a:t>
            </a:r>
            <a:endParaRPr lang="en-US" sz="1400" dirty="0">
              <a:solidFill>
                <a:srgbClr val="0000FF"/>
              </a:solidFill>
            </a:endParaRPr>
          </a:p>
        </p:txBody>
      </p:sp>
      <p:sp>
        <p:nvSpPr>
          <p:cNvPr id="44" name="TextBox 43">
            <a:extLst>
              <a:ext uri="{FF2B5EF4-FFF2-40B4-BE49-F238E27FC236}">
                <a16:creationId xmlns:a16="http://schemas.microsoft.com/office/drawing/2014/main" id="{52EC52E9-2EB9-32BE-3524-652CE026F9FB}"/>
              </a:ext>
            </a:extLst>
          </p:cNvPr>
          <p:cNvSpPr txBox="1"/>
          <p:nvPr/>
        </p:nvSpPr>
        <p:spPr>
          <a:xfrm>
            <a:off x="159217" y="5621654"/>
            <a:ext cx="8852522" cy="1077218"/>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a:t>
            </a:r>
            <a:r>
              <a:rPr lang="en-US" sz="1600" dirty="0">
                <a:solidFill>
                  <a:schemeClr val="bg1">
                    <a:lumMod val="75000"/>
                  </a:schemeClr>
                </a:solidFill>
              </a:rPr>
              <a:t>lacrimal functional unit </a:t>
            </a:r>
            <a:r>
              <a:rPr lang="en-US" sz="1600" i="1" dirty="0">
                <a:solidFill>
                  <a:schemeClr val="bg1">
                    <a:lumMod val="75000"/>
                  </a:schemeClr>
                </a:solidFill>
              </a:rPr>
              <a:t>(LFU)?</a:t>
            </a:r>
          </a:p>
          <a:p>
            <a:r>
              <a:rPr lang="en-US" sz="1600" b="0" i="0" dirty="0">
                <a:solidFill>
                  <a:schemeClr val="bg1">
                    <a:lumMod val="75000"/>
                  </a:schemeClr>
                </a:solidFill>
                <a:effectLst/>
                <a:latin typeface="Arial" panose="020B0604020202020204" pitchFamily="34" charset="0"/>
              </a:rPr>
              <a:t>The LFU is the complex, integrated system responsible for the regulation, production, and health of the tear film. Think of it  </a:t>
            </a:r>
            <a:r>
              <a:rPr lang="en-US" sz="1600" b="1" i="0" dirty="0">
                <a:solidFill>
                  <a:srgbClr val="0000FF"/>
                </a:solidFill>
                <a:effectLst/>
                <a:latin typeface="Arial" panose="020B0604020202020204" pitchFamily="34" charset="0"/>
              </a:rPr>
              <a:t>the reflex arc responsible for the production of the components of the tear film.</a:t>
            </a:r>
            <a:endParaRPr lang="en-US" sz="1600" b="1" dirty="0">
              <a:solidFill>
                <a:srgbClr val="0000FF"/>
              </a:solidFill>
            </a:endParaRPr>
          </a:p>
        </p:txBody>
      </p:sp>
      <p:sp>
        <p:nvSpPr>
          <p:cNvPr id="45" name="TextBox 44">
            <a:extLst>
              <a:ext uri="{FF2B5EF4-FFF2-40B4-BE49-F238E27FC236}">
                <a16:creationId xmlns:a16="http://schemas.microsoft.com/office/drawing/2014/main" id="{841D958C-18F1-5739-2DC3-4E6312971C3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6" name="TextBox 45">
            <a:extLst>
              <a:ext uri="{FF2B5EF4-FFF2-40B4-BE49-F238E27FC236}">
                <a16:creationId xmlns:a16="http://schemas.microsoft.com/office/drawing/2014/main" id="{EA0DB6D0-15F2-B0EE-E43D-703C6D8C84B7}"/>
              </a:ext>
            </a:extLst>
          </p:cNvPr>
          <p:cNvSpPr txBox="1"/>
          <p:nvPr/>
        </p:nvSpPr>
        <p:spPr>
          <a:xfrm>
            <a:off x="3862411" y="654692"/>
            <a:ext cx="1316386" cy="430887"/>
          </a:xfrm>
          <a:prstGeom prst="rect">
            <a:avLst/>
          </a:prstGeom>
          <a:noFill/>
        </p:spPr>
        <p:txBody>
          <a:bodyPr wrap="none" rtlCol="0">
            <a:spAutoFit/>
          </a:bodyPr>
          <a:lstStyle/>
          <a:p>
            <a:pPr algn="ctr"/>
            <a:r>
              <a:rPr lang="en-US" sz="2200" b="1" i="1" dirty="0">
                <a:solidFill>
                  <a:srgbClr val="0000FF"/>
                </a:solidFill>
              </a:rPr>
              <a:t>The LFU</a:t>
            </a:r>
          </a:p>
        </p:txBody>
      </p:sp>
      <p:sp>
        <p:nvSpPr>
          <p:cNvPr id="3" name="TextBox 2">
            <a:extLst>
              <a:ext uri="{FF2B5EF4-FFF2-40B4-BE49-F238E27FC236}">
                <a16:creationId xmlns:a16="http://schemas.microsoft.com/office/drawing/2014/main" id="{F4ED87F9-712F-E5F1-108F-07255952525B}"/>
              </a:ext>
            </a:extLst>
          </p:cNvPr>
          <p:cNvSpPr txBox="1"/>
          <p:nvPr/>
        </p:nvSpPr>
        <p:spPr>
          <a:xfrm>
            <a:off x="33025" y="2017344"/>
            <a:ext cx="1231485" cy="528350"/>
          </a:xfrm>
          <a:prstGeom prst="rect">
            <a:avLst/>
          </a:prstGeom>
          <a:noFill/>
        </p:spPr>
        <p:txBody>
          <a:bodyPr wrap="square" rtlCol="0">
            <a:spAutoFit/>
          </a:bodyPr>
          <a:lstStyle/>
          <a:p>
            <a:pPr algn="ctr">
              <a:lnSpc>
                <a:spcPts val="1700"/>
              </a:lnSpc>
            </a:pPr>
            <a:r>
              <a:rPr lang="en-US" b="1" dirty="0">
                <a:solidFill>
                  <a:srgbClr val="0000FF"/>
                </a:solidFill>
              </a:rPr>
              <a:t>Sensory receptors</a:t>
            </a:r>
          </a:p>
        </p:txBody>
      </p:sp>
      <p:sp>
        <p:nvSpPr>
          <p:cNvPr id="13" name="TextBox 12">
            <a:extLst>
              <a:ext uri="{FF2B5EF4-FFF2-40B4-BE49-F238E27FC236}">
                <a16:creationId xmlns:a16="http://schemas.microsoft.com/office/drawing/2014/main" id="{5CDEE21D-0DEA-0DF4-0DBA-EC5FA9180521}"/>
              </a:ext>
            </a:extLst>
          </p:cNvPr>
          <p:cNvSpPr txBox="1"/>
          <p:nvPr/>
        </p:nvSpPr>
        <p:spPr>
          <a:xfrm>
            <a:off x="2360940" y="2067883"/>
            <a:ext cx="1126694" cy="528350"/>
          </a:xfrm>
          <a:prstGeom prst="rect">
            <a:avLst/>
          </a:prstGeom>
          <a:noFill/>
          <a:ln>
            <a:noFill/>
          </a:ln>
        </p:spPr>
        <p:txBody>
          <a:bodyPr wrap="square" rtlCol="0">
            <a:spAutoFit/>
          </a:bodyPr>
          <a:lstStyle/>
          <a:p>
            <a:pPr algn="ctr">
              <a:lnSpc>
                <a:spcPts val="1700"/>
              </a:lnSpc>
            </a:pPr>
            <a:r>
              <a:rPr lang="en-US" b="1" dirty="0">
                <a:solidFill>
                  <a:srgbClr val="0000FF"/>
                </a:solidFill>
              </a:rPr>
              <a:t>Afferent nerves</a:t>
            </a:r>
          </a:p>
        </p:txBody>
      </p:sp>
      <p:sp>
        <p:nvSpPr>
          <p:cNvPr id="22" name="Left Brace 21">
            <a:extLst>
              <a:ext uri="{FF2B5EF4-FFF2-40B4-BE49-F238E27FC236}">
                <a16:creationId xmlns:a16="http://schemas.microsoft.com/office/drawing/2014/main" id="{CEE7B7F5-CF66-4FDA-1B48-479DF46C9FC3}"/>
              </a:ext>
            </a:extLst>
          </p:cNvPr>
          <p:cNvSpPr/>
          <p:nvPr/>
        </p:nvSpPr>
        <p:spPr>
          <a:xfrm rot="5400000">
            <a:off x="1652624" y="754490"/>
            <a:ext cx="302812" cy="222289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1172356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4C39CB8-0100-B828-FC5D-3EAFF3B2D173}"/>
              </a:ext>
            </a:extLst>
          </p:cNvPr>
          <p:cNvSpPr/>
          <p:nvPr/>
        </p:nvSpPr>
        <p:spPr>
          <a:xfrm>
            <a:off x="7858539" y="1290387"/>
            <a:ext cx="173888"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153</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290387"/>
            <a:ext cx="1667444" cy="400110"/>
          </a:xfrm>
          <a:prstGeom prst="rect">
            <a:avLst/>
          </a:prstGeom>
          <a:noFill/>
        </p:spPr>
        <p:txBody>
          <a:bodyPr wrap="none" rtlCol="0">
            <a:spAutoFit/>
          </a:bodyPr>
          <a:lstStyle/>
          <a:p>
            <a:pPr algn="ctr"/>
            <a:r>
              <a:rPr lang="en-US" sz="2000" dirty="0"/>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290387"/>
            <a:ext cx="1380507" cy="400110"/>
          </a:xfrm>
          <a:prstGeom prst="rect">
            <a:avLst/>
          </a:prstGeom>
          <a:noFill/>
        </p:spPr>
        <p:txBody>
          <a:bodyPr wrap="none" rtlCol="0">
            <a:spAutoFit/>
          </a:bodyPr>
          <a:lstStyle/>
          <a:p>
            <a:pPr algn="ctr"/>
            <a:r>
              <a:rPr lang="en-US" sz="2000" dirty="0"/>
              <a:t>Motor limb</a:t>
            </a: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391485"/>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394348"/>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7" name="TextBox 36">
            <a:extLst>
              <a:ext uri="{FF2B5EF4-FFF2-40B4-BE49-F238E27FC236}">
                <a16:creationId xmlns:a16="http://schemas.microsoft.com/office/drawing/2014/main" id="{28BCA290-2F1E-3A05-E2EB-EF2BE5AA12F4}"/>
              </a:ext>
            </a:extLst>
          </p:cNvPr>
          <p:cNvSpPr txBox="1"/>
          <p:nvPr/>
        </p:nvSpPr>
        <p:spPr>
          <a:xfrm>
            <a:off x="212032" y="3557884"/>
            <a:ext cx="8759687" cy="523220"/>
          </a:xfrm>
          <a:prstGeom prst="rect">
            <a:avLst/>
          </a:prstGeom>
          <a:noFill/>
        </p:spPr>
        <p:txBody>
          <a:bodyPr wrap="square" rtlCol="0">
            <a:spAutoFit/>
          </a:bodyPr>
          <a:lstStyle/>
          <a:p>
            <a:r>
              <a:rPr lang="en-US" sz="1400" dirty="0"/>
              <a:t>Recall that a reflex arc has three components: A  </a:t>
            </a:r>
            <a:r>
              <a:rPr lang="en-US" sz="1400" i="1" dirty="0"/>
              <a:t>sensory limb  </a:t>
            </a:r>
            <a:r>
              <a:rPr lang="en-US" sz="1400" dirty="0"/>
              <a:t>consisting of sensory receptors and afferent nerves, </a:t>
            </a:r>
            <a:r>
              <a:rPr lang="en-US" sz="1400" dirty="0">
                <a:solidFill>
                  <a:srgbClr val="0000FF"/>
                </a:solidFill>
              </a:rPr>
              <a:t>a </a:t>
            </a:r>
            <a:r>
              <a:rPr lang="en-US" sz="1400" i="1" dirty="0">
                <a:solidFill>
                  <a:srgbClr val="0000FF"/>
                </a:solidFill>
              </a:rPr>
              <a:t>motor limb  </a:t>
            </a:r>
            <a:r>
              <a:rPr lang="en-US" sz="1400" dirty="0">
                <a:solidFill>
                  <a:srgbClr val="0000FF"/>
                </a:solidFill>
              </a:rPr>
              <a:t>consisting of efferent nerves and the effector end-organ</a:t>
            </a:r>
          </a:p>
        </p:txBody>
      </p:sp>
      <p:sp>
        <p:nvSpPr>
          <p:cNvPr id="42" name="Rectangle 41">
            <a:extLst>
              <a:ext uri="{FF2B5EF4-FFF2-40B4-BE49-F238E27FC236}">
                <a16:creationId xmlns:a16="http://schemas.microsoft.com/office/drawing/2014/main" id="{52531738-7F19-BAB2-8D44-0553E469BDFB}"/>
              </a:ext>
            </a:extLst>
          </p:cNvPr>
          <p:cNvSpPr/>
          <p:nvPr/>
        </p:nvSpPr>
        <p:spPr>
          <a:xfrm>
            <a:off x="1075049" y="3820654"/>
            <a:ext cx="855994" cy="233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44" name="TextBox 43">
            <a:extLst>
              <a:ext uri="{FF2B5EF4-FFF2-40B4-BE49-F238E27FC236}">
                <a16:creationId xmlns:a16="http://schemas.microsoft.com/office/drawing/2014/main" id="{52EC52E9-2EB9-32BE-3524-652CE026F9FB}"/>
              </a:ext>
            </a:extLst>
          </p:cNvPr>
          <p:cNvSpPr txBox="1"/>
          <p:nvPr/>
        </p:nvSpPr>
        <p:spPr>
          <a:xfrm>
            <a:off x="159217" y="5621654"/>
            <a:ext cx="8852522" cy="1077218"/>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a:t>
            </a:r>
            <a:r>
              <a:rPr lang="en-US" sz="1600" dirty="0">
                <a:solidFill>
                  <a:schemeClr val="bg1">
                    <a:lumMod val="75000"/>
                  </a:schemeClr>
                </a:solidFill>
              </a:rPr>
              <a:t>lacrimal functional unit </a:t>
            </a:r>
            <a:r>
              <a:rPr lang="en-US" sz="1600" i="1" dirty="0">
                <a:solidFill>
                  <a:schemeClr val="bg1">
                    <a:lumMod val="75000"/>
                  </a:schemeClr>
                </a:solidFill>
              </a:rPr>
              <a:t>(LFU)?</a:t>
            </a:r>
          </a:p>
          <a:p>
            <a:r>
              <a:rPr lang="en-US" sz="1600" b="0" i="0" dirty="0">
                <a:solidFill>
                  <a:schemeClr val="bg1">
                    <a:lumMod val="75000"/>
                  </a:schemeClr>
                </a:solidFill>
                <a:effectLst/>
                <a:latin typeface="Arial" panose="020B0604020202020204" pitchFamily="34" charset="0"/>
              </a:rPr>
              <a:t>The LFU is the complex, integrated system responsible for the regulation, production, and health of the tear film. Think of it  </a:t>
            </a:r>
            <a:r>
              <a:rPr lang="en-US" sz="1600" b="1" i="0" dirty="0">
                <a:solidFill>
                  <a:srgbClr val="0000FF"/>
                </a:solidFill>
                <a:effectLst/>
                <a:latin typeface="Arial" panose="020B0604020202020204" pitchFamily="34" charset="0"/>
              </a:rPr>
              <a:t>the reflex arc responsible for the production of the components of the tear film.</a:t>
            </a:r>
            <a:endParaRPr lang="en-US" sz="1600" b="1" dirty="0">
              <a:solidFill>
                <a:srgbClr val="0000FF"/>
              </a:solidFill>
            </a:endParaRPr>
          </a:p>
        </p:txBody>
      </p:sp>
      <p:sp>
        <p:nvSpPr>
          <p:cNvPr id="45" name="TextBox 44">
            <a:extLst>
              <a:ext uri="{FF2B5EF4-FFF2-40B4-BE49-F238E27FC236}">
                <a16:creationId xmlns:a16="http://schemas.microsoft.com/office/drawing/2014/main" id="{841D958C-18F1-5739-2DC3-4E6312971C3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6" name="TextBox 45">
            <a:extLst>
              <a:ext uri="{FF2B5EF4-FFF2-40B4-BE49-F238E27FC236}">
                <a16:creationId xmlns:a16="http://schemas.microsoft.com/office/drawing/2014/main" id="{EA0DB6D0-15F2-B0EE-E43D-703C6D8C84B7}"/>
              </a:ext>
            </a:extLst>
          </p:cNvPr>
          <p:cNvSpPr txBox="1"/>
          <p:nvPr/>
        </p:nvSpPr>
        <p:spPr>
          <a:xfrm>
            <a:off x="3862411" y="654692"/>
            <a:ext cx="1316386" cy="430887"/>
          </a:xfrm>
          <a:prstGeom prst="rect">
            <a:avLst/>
          </a:prstGeom>
          <a:noFill/>
        </p:spPr>
        <p:txBody>
          <a:bodyPr wrap="none" rtlCol="0">
            <a:spAutoFit/>
          </a:bodyPr>
          <a:lstStyle/>
          <a:p>
            <a:pPr algn="ctr"/>
            <a:r>
              <a:rPr lang="en-US" sz="2200" b="1" i="1" dirty="0">
                <a:solidFill>
                  <a:srgbClr val="0000FF"/>
                </a:solidFill>
              </a:rPr>
              <a:t>The LFU</a:t>
            </a:r>
          </a:p>
        </p:txBody>
      </p:sp>
      <p:sp>
        <p:nvSpPr>
          <p:cNvPr id="49" name="Rectangle 48">
            <a:extLst>
              <a:ext uri="{FF2B5EF4-FFF2-40B4-BE49-F238E27FC236}">
                <a16:creationId xmlns:a16="http://schemas.microsoft.com/office/drawing/2014/main" id="{BDFE202A-53C4-01D2-D62E-775B32C204F1}"/>
              </a:ext>
            </a:extLst>
          </p:cNvPr>
          <p:cNvSpPr/>
          <p:nvPr/>
        </p:nvSpPr>
        <p:spPr>
          <a:xfrm>
            <a:off x="6606526" y="1358771"/>
            <a:ext cx="1503806" cy="317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3" name="TextBox 2">
            <a:extLst>
              <a:ext uri="{FF2B5EF4-FFF2-40B4-BE49-F238E27FC236}">
                <a16:creationId xmlns:a16="http://schemas.microsoft.com/office/drawing/2014/main" id="{368A783A-551B-3A38-4964-D9DC557EEF0D}"/>
              </a:ext>
            </a:extLst>
          </p:cNvPr>
          <p:cNvSpPr txBox="1"/>
          <p:nvPr/>
        </p:nvSpPr>
        <p:spPr>
          <a:xfrm>
            <a:off x="33025" y="2017344"/>
            <a:ext cx="1231485" cy="528350"/>
          </a:xfrm>
          <a:prstGeom prst="rect">
            <a:avLst/>
          </a:prstGeom>
          <a:noFill/>
        </p:spPr>
        <p:txBody>
          <a:bodyPr wrap="square" rtlCol="0">
            <a:spAutoFit/>
          </a:bodyPr>
          <a:lstStyle/>
          <a:p>
            <a:pPr algn="ctr">
              <a:lnSpc>
                <a:spcPts val="1700"/>
              </a:lnSpc>
            </a:pPr>
            <a:r>
              <a:rPr lang="en-US" b="1" dirty="0">
                <a:solidFill>
                  <a:srgbClr val="0000FF"/>
                </a:solidFill>
              </a:rPr>
              <a:t>Sensory receptors</a:t>
            </a:r>
          </a:p>
        </p:txBody>
      </p:sp>
      <p:sp>
        <p:nvSpPr>
          <p:cNvPr id="7" name="TextBox 6">
            <a:extLst>
              <a:ext uri="{FF2B5EF4-FFF2-40B4-BE49-F238E27FC236}">
                <a16:creationId xmlns:a16="http://schemas.microsoft.com/office/drawing/2014/main" id="{73DBBE1C-BFEC-0976-80BC-E89DECE60452}"/>
              </a:ext>
            </a:extLst>
          </p:cNvPr>
          <p:cNvSpPr txBox="1"/>
          <p:nvPr/>
        </p:nvSpPr>
        <p:spPr>
          <a:xfrm>
            <a:off x="2360940" y="2067883"/>
            <a:ext cx="1126694" cy="528350"/>
          </a:xfrm>
          <a:prstGeom prst="rect">
            <a:avLst/>
          </a:prstGeom>
          <a:noFill/>
          <a:ln>
            <a:noFill/>
          </a:ln>
        </p:spPr>
        <p:txBody>
          <a:bodyPr wrap="square" rtlCol="0">
            <a:spAutoFit/>
          </a:bodyPr>
          <a:lstStyle/>
          <a:p>
            <a:pPr algn="ctr">
              <a:lnSpc>
                <a:spcPts val="1700"/>
              </a:lnSpc>
            </a:pPr>
            <a:r>
              <a:rPr lang="en-US" b="1" dirty="0">
                <a:solidFill>
                  <a:srgbClr val="0000FF"/>
                </a:solidFill>
              </a:rPr>
              <a:t>Afferent nerves</a:t>
            </a:r>
          </a:p>
        </p:txBody>
      </p:sp>
      <p:sp>
        <p:nvSpPr>
          <p:cNvPr id="8" name="Left Brace 7">
            <a:extLst>
              <a:ext uri="{FF2B5EF4-FFF2-40B4-BE49-F238E27FC236}">
                <a16:creationId xmlns:a16="http://schemas.microsoft.com/office/drawing/2014/main" id="{C6963F8B-FC5D-F91C-0A8F-18FACF0D67B7}"/>
              </a:ext>
            </a:extLst>
          </p:cNvPr>
          <p:cNvSpPr/>
          <p:nvPr/>
        </p:nvSpPr>
        <p:spPr>
          <a:xfrm rot="5400000">
            <a:off x="1652624" y="754490"/>
            <a:ext cx="302812" cy="222289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C6426E89-42FF-8F53-74BE-7DF0AAA2D862}"/>
              </a:ext>
            </a:extLst>
          </p:cNvPr>
          <p:cNvSpPr txBox="1"/>
          <p:nvPr/>
        </p:nvSpPr>
        <p:spPr>
          <a:xfrm>
            <a:off x="5555484" y="2067883"/>
            <a:ext cx="1231485" cy="528350"/>
          </a:xfrm>
          <a:prstGeom prst="rect">
            <a:avLst/>
          </a:prstGeom>
          <a:noFill/>
          <a:ln>
            <a:noFill/>
          </a:ln>
        </p:spPr>
        <p:txBody>
          <a:bodyPr wrap="square" rtlCol="0">
            <a:spAutoFit/>
          </a:bodyPr>
          <a:lstStyle/>
          <a:p>
            <a:pPr algn="ctr">
              <a:lnSpc>
                <a:spcPts val="1700"/>
              </a:lnSpc>
            </a:pPr>
            <a:r>
              <a:rPr lang="en-US" b="1" dirty="0">
                <a:solidFill>
                  <a:srgbClr val="0000FF"/>
                </a:solidFill>
              </a:rPr>
              <a:t>Efferent nerves</a:t>
            </a:r>
          </a:p>
        </p:txBody>
      </p:sp>
      <p:sp>
        <p:nvSpPr>
          <p:cNvPr id="10" name="TextBox 9">
            <a:extLst>
              <a:ext uri="{FF2B5EF4-FFF2-40B4-BE49-F238E27FC236}">
                <a16:creationId xmlns:a16="http://schemas.microsoft.com/office/drawing/2014/main" id="{E7A1BA87-BCC4-E827-3CB8-E640124CBF01}"/>
              </a:ext>
            </a:extLst>
          </p:cNvPr>
          <p:cNvSpPr txBox="1"/>
          <p:nvPr/>
        </p:nvSpPr>
        <p:spPr>
          <a:xfrm>
            <a:off x="7858539" y="2120891"/>
            <a:ext cx="1192956" cy="310341"/>
          </a:xfrm>
          <a:prstGeom prst="rect">
            <a:avLst/>
          </a:prstGeom>
          <a:noFill/>
        </p:spPr>
        <p:txBody>
          <a:bodyPr wrap="square" rtlCol="0">
            <a:spAutoFit/>
          </a:bodyPr>
          <a:lstStyle/>
          <a:p>
            <a:pPr>
              <a:lnSpc>
                <a:spcPts val="1700"/>
              </a:lnSpc>
            </a:pPr>
            <a:r>
              <a:rPr lang="en-US" b="1" dirty="0">
                <a:solidFill>
                  <a:srgbClr val="0000FF"/>
                </a:solidFill>
              </a:rPr>
              <a:t>Effectors</a:t>
            </a:r>
          </a:p>
        </p:txBody>
      </p:sp>
      <p:sp>
        <p:nvSpPr>
          <p:cNvPr id="11" name="Left Brace 10">
            <a:extLst>
              <a:ext uri="{FF2B5EF4-FFF2-40B4-BE49-F238E27FC236}">
                <a16:creationId xmlns:a16="http://schemas.microsoft.com/office/drawing/2014/main" id="{12600D45-DCA9-743F-B57F-6AD93B3A09B6}"/>
              </a:ext>
            </a:extLst>
          </p:cNvPr>
          <p:cNvSpPr/>
          <p:nvPr/>
        </p:nvSpPr>
        <p:spPr>
          <a:xfrm rot="5400000">
            <a:off x="7173116" y="706984"/>
            <a:ext cx="339262" cy="228145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4137794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358A283-9717-8956-8966-F814A2701311}"/>
              </a:ext>
            </a:extLst>
          </p:cNvPr>
          <p:cNvSpPr/>
          <p:nvPr/>
        </p:nvSpPr>
        <p:spPr>
          <a:xfrm>
            <a:off x="7858539" y="1290387"/>
            <a:ext cx="173888"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154</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290387"/>
            <a:ext cx="1667444" cy="400110"/>
          </a:xfrm>
          <a:prstGeom prst="rect">
            <a:avLst/>
          </a:prstGeom>
          <a:noFill/>
        </p:spPr>
        <p:txBody>
          <a:bodyPr wrap="none" rtlCol="0">
            <a:spAutoFit/>
          </a:bodyPr>
          <a:lstStyle/>
          <a:p>
            <a:pPr algn="ctr"/>
            <a:r>
              <a:rPr lang="en-US" sz="2000" dirty="0"/>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290387"/>
            <a:ext cx="1380507" cy="400110"/>
          </a:xfrm>
          <a:prstGeom prst="rect">
            <a:avLst/>
          </a:prstGeom>
          <a:noFill/>
        </p:spPr>
        <p:txBody>
          <a:bodyPr wrap="none" rtlCol="0">
            <a:spAutoFit/>
          </a:bodyPr>
          <a:lstStyle/>
          <a:p>
            <a:pPr algn="ctr"/>
            <a:r>
              <a:rPr lang="en-US" sz="2000" dirty="0"/>
              <a:t>Motor limb</a:t>
            </a: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391485"/>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394348"/>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7" name="TextBox 36">
            <a:extLst>
              <a:ext uri="{FF2B5EF4-FFF2-40B4-BE49-F238E27FC236}">
                <a16:creationId xmlns:a16="http://schemas.microsoft.com/office/drawing/2014/main" id="{28BCA290-2F1E-3A05-E2EB-EF2BE5AA12F4}"/>
              </a:ext>
            </a:extLst>
          </p:cNvPr>
          <p:cNvSpPr txBox="1"/>
          <p:nvPr/>
        </p:nvSpPr>
        <p:spPr>
          <a:xfrm>
            <a:off x="212032" y="3557884"/>
            <a:ext cx="8759687" cy="523220"/>
          </a:xfrm>
          <a:prstGeom prst="rect">
            <a:avLst/>
          </a:prstGeom>
          <a:noFill/>
        </p:spPr>
        <p:txBody>
          <a:bodyPr wrap="square" rtlCol="0">
            <a:spAutoFit/>
          </a:bodyPr>
          <a:lstStyle/>
          <a:p>
            <a:r>
              <a:rPr lang="en-US" sz="1400" dirty="0"/>
              <a:t>Recall that a reflex arc has three components: A  </a:t>
            </a:r>
            <a:r>
              <a:rPr lang="en-US" sz="1400" i="1" dirty="0"/>
              <a:t>sensory limb  </a:t>
            </a:r>
            <a:r>
              <a:rPr lang="en-US" sz="1400" dirty="0"/>
              <a:t>consisting of sensory receptors and afferent nerves, </a:t>
            </a:r>
            <a:r>
              <a:rPr lang="en-US" sz="1400" dirty="0">
                <a:solidFill>
                  <a:srgbClr val="0000FF"/>
                </a:solidFill>
              </a:rPr>
              <a:t>a </a:t>
            </a:r>
            <a:r>
              <a:rPr lang="en-US" sz="1400" i="1" dirty="0">
                <a:solidFill>
                  <a:srgbClr val="0000FF"/>
                </a:solidFill>
              </a:rPr>
              <a:t>motor limb  </a:t>
            </a:r>
            <a:r>
              <a:rPr lang="en-US" sz="1400" dirty="0">
                <a:solidFill>
                  <a:srgbClr val="0000FF"/>
                </a:solidFill>
              </a:rPr>
              <a:t>consisting of efferent nerves and the effector end-organ</a:t>
            </a:r>
          </a:p>
        </p:txBody>
      </p:sp>
      <p:sp>
        <p:nvSpPr>
          <p:cNvPr id="44" name="TextBox 43">
            <a:extLst>
              <a:ext uri="{FF2B5EF4-FFF2-40B4-BE49-F238E27FC236}">
                <a16:creationId xmlns:a16="http://schemas.microsoft.com/office/drawing/2014/main" id="{52EC52E9-2EB9-32BE-3524-652CE026F9FB}"/>
              </a:ext>
            </a:extLst>
          </p:cNvPr>
          <p:cNvSpPr txBox="1"/>
          <p:nvPr/>
        </p:nvSpPr>
        <p:spPr>
          <a:xfrm>
            <a:off x="159217" y="5621654"/>
            <a:ext cx="8852522" cy="1077218"/>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a:t>
            </a:r>
            <a:r>
              <a:rPr lang="en-US" sz="1600" dirty="0">
                <a:solidFill>
                  <a:schemeClr val="bg1">
                    <a:lumMod val="75000"/>
                  </a:schemeClr>
                </a:solidFill>
              </a:rPr>
              <a:t>lacrimal functional unit </a:t>
            </a:r>
            <a:r>
              <a:rPr lang="en-US" sz="1600" i="1" dirty="0">
                <a:solidFill>
                  <a:schemeClr val="bg1">
                    <a:lumMod val="75000"/>
                  </a:schemeClr>
                </a:solidFill>
              </a:rPr>
              <a:t>(LFU)?</a:t>
            </a:r>
          </a:p>
          <a:p>
            <a:r>
              <a:rPr lang="en-US" sz="1600" b="0" i="0" dirty="0">
                <a:solidFill>
                  <a:schemeClr val="bg1">
                    <a:lumMod val="75000"/>
                  </a:schemeClr>
                </a:solidFill>
                <a:effectLst/>
                <a:latin typeface="Arial" panose="020B0604020202020204" pitchFamily="34" charset="0"/>
              </a:rPr>
              <a:t>The LFU is the complex, integrated system responsible for the regulation, production, and health of the tear film. Think of it  </a:t>
            </a:r>
            <a:r>
              <a:rPr lang="en-US" sz="1600" b="1" i="0" dirty="0">
                <a:solidFill>
                  <a:srgbClr val="0000FF"/>
                </a:solidFill>
                <a:effectLst/>
                <a:latin typeface="Arial" panose="020B0604020202020204" pitchFamily="34" charset="0"/>
              </a:rPr>
              <a:t>the reflex arc responsible for the production of the components of the tear film.</a:t>
            </a:r>
            <a:endParaRPr lang="en-US" sz="1600" b="1" dirty="0">
              <a:solidFill>
                <a:srgbClr val="0000FF"/>
              </a:solidFill>
            </a:endParaRPr>
          </a:p>
        </p:txBody>
      </p:sp>
      <p:sp>
        <p:nvSpPr>
          <p:cNvPr id="45" name="TextBox 44">
            <a:extLst>
              <a:ext uri="{FF2B5EF4-FFF2-40B4-BE49-F238E27FC236}">
                <a16:creationId xmlns:a16="http://schemas.microsoft.com/office/drawing/2014/main" id="{841D958C-18F1-5739-2DC3-4E6312971C3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6" name="TextBox 45">
            <a:extLst>
              <a:ext uri="{FF2B5EF4-FFF2-40B4-BE49-F238E27FC236}">
                <a16:creationId xmlns:a16="http://schemas.microsoft.com/office/drawing/2014/main" id="{EA0DB6D0-15F2-B0EE-E43D-703C6D8C84B7}"/>
              </a:ext>
            </a:extLst>
          </p:cNvPr>
          <p:cNvSpPr txBox="1"/>
          <p:nvPr/>
        </p:nvSpPr>
        <p:spPr>
          <a:xfrm>
            <a:off x="3862411" y="654692"/>
            <a:ext cx="1316386" cy="430887"/>
          </a:xfrm>
          <a:prstGeom prst="rect">
            <a:avLst/>
          </a:prstGeom>
          <a:noFill/>
        </p:spPr>
        <p:txBody>
          <a:bodyPr wrap="none" rtlCol="0">
            <a:spAutoFit/>
          </a:bodyPr>
          <a:lstStyle/>
          <a:p>
            <a:pPr algn="ctr"/>
            <a:r>
              <a:rPr lang="en-US" sz="2200" b="1" i="1" dirty="0">
                <a:solidFill>
                  <a:srgbClr val="0000FF"/>
                </a:solidFill>
              </a:rPr>
              <a:t>The LFU</a:t>
            </a:r>
          </a:p>
        </p:txBody>
      </p:sp>
      <p:sp>
        <p:nvSpPr>
          <p:cNvPr id="3" name="TextBox 2">
            <a:extLst>
              <a:ext uri="{FF2B5EF4-FFF2-40B4-BE49-F238E27FC236}">
                <a16:creationId xmlns:a16="http://schemas.microsoft.com/office/drawing/2014/main" id="{368A783A-551B-3A38-4964-D9DC557EEF0D}"/>
              </a:ext>
            </a:extLst>
          </p:cNvPr>
          <p:cNvSpPr txBox="1"/>
          <p:nvPr/>
        </p:nvSpPr>
        <p:spPr>
          <a:xfrm>
            <a:off x="33025" y="2017344"/>
            <a:ext cx="1231485" cy="528350"/>
          </a:xfrm>
          <a:prstGeom prst="rect">
            <a:avLst/>
          </a:prstGeom>
          <a:noFill/>
        </p:spPr>
        <p:txBody>
          <a:bodyPr wrap="square" rtlCol="0">
            <a:spAutoFit/>
          </a:bodyPr>
          <a:lstStyle/>
          <a:p>
            <a:pPr algn="ctr">
              <a:lnSpc>
                <a:spcPts val="1700"/>
              </a:lnSpc>
            </a:pPr>
            <a:r>
              <a:rPr lang="en-US" b="1" dirty="0">
                <a:solidFill>
                  <a:srgbClr val="0000FF"/>
                </a:solidFill>
              </a:rPr>
              <a:t>Sensory receptors</a:t>
            </a:r>
          </a:p>
        </p:txBody>
      </p:sp>
      <p:sp>
        <p:nvSpPr>
          <p:cNvPr id="7" name="TextBox 6">
            <a:extLst>
              <a:ext uri="{FF2B5EF4-FFF2-40B4-BE49-F238E27FC236}">
                <a16:creationId xmlns:a16="http://schemas.microsoft.com/office/drawing/2014/main" id="{73DBBE1C-BFEC-0976-80BC-E89DECE60452}"/>
              </a:ext>
            </a:extLst>
          </p:cNvPr>
          <p:cNvSpPr txBox="1"/>
          <p:nvPr/>
        </p:nvSpPr>
        <p:spPr>
          <a:xfrm>
            <a:off x="2360940" y="2067883"/>
            <a:ext cx="1126694" cy="528350"/>
          </a:xfrm>
          <a:prstGeom prst="rect">
            <a:avLst/>
          </a:prstGeom>
          <a:noFill/>
          <a:ln>
            <a:noFill/>
          </a:ln>
        </p:spPr>
        <p:txBody>
          <a:bodyPr wrap="square" rtlCol="0">
            <a:spAutoFit/>
          </a:bodyPr>
          <a:lstStyle/>
          <a:p>
            <a:pPr algn="ctr">
              <a:lnSpc>
                <a:spcPts val="1700"/>
              </a:lnSpc>
            </a:pPr>
            <a:r>
              <a:rPr lang="en-US" b="1" dirty="0">
                <a:solidFill>
                  <a:srgbClr val="0000FF"/>
                </a:solidFill>
              </a:rPr>
              <a:t>Afferent nerves</a:t>
            </a:r>
          </a:p>
        </p:txBody>
      </p:sp>
      <p:sp>
        <p:nvSpPr>
          <p:cNvPr id="8" name="Left Brace 7">
            <a:extLst>
              <a:ext uri="{FF2B5EF4-FFF2-40B4-BE49-F238E27FC236}">
                <a16:creationId xmlns:a16="http://schemas.microsoft.com/office/drawing/2014/main" id="{C6963F8B-FC5D-F91C-0A8F-18FACF0D67B7}"/>
              </a:ext>
            </a:extLst>
          </p:cNvPr>
          <p:cNvSpPr/>
          <p:nvPr/>
        </p:nvSpPr>
        <p:spPr>
          <a:xfrm rot="5400000">
            <a:off x="1652624" y="754490"/>
            <a:ext cx="302812" cy="222289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C6426E89-42FF-8F53-74BE-7DF0AAA2D862}"/>
              </a:ext>
            </a:extLst>
          </p:cNvPr>
          <p:cNvSpPr txBox="1"/>
          <p:nvPr/>
        </p:nvSpPr>
        <p:spPr>
          <a:xfrm>
            <a:off x="5555484" y="2067883"/>
            <a:ext cx="1231485" cy="528350"/>
          </a:xfrm>
          <a:prstGeom prst="rect">
            <a:avLst/>
          </a:prstGeom>
          <a:noFill/>
          <a:ln>
            <a:noFill/>
          </a:ln>
        </p:spPr>
        <p:txBody>
          <a:bodyPr wrap="square" rtlCol="0">
            <a:spAutoFit/>
          </a:bodyPr>
          <a:lstStyle/>
          <a:p>
            <a:pPr algn="ctr">
              <a:lnSpc>
                <a:spcPts val="1700"/>
              </a:lnSpc>
            </a:pPr>
            <a:r>
              <a:rPr lang="en-US" b="1" dirty="0">
                <a:solidFill>
                  <a:srgbClr val="0000FF"/>
                </a:solidFill>
              </a:rPr>
              <a:t>Efferent nerves</a:t>
            </a:r>
          </a:p>
        </p:txBody>
      </p:sp>
      <p:sp>
        <p:nvSpPr>
          <p:cNvPr id="10" name="TextBox 9">
            <a:extLst>
              <a:ext uri="{FF2B5EF4-FFF2-40B4-BE49-F238E27FC236}">
                <a16:creationId xmlns:a16="http://schemas.microsoft.com/office/drawing/2014/main" id="{E7A1BA87-BCC4-E827-3CB8-E640124CBF01}"/>
              </a:ext>
            </a:extLst>
          </p:cNvPr>
          <p:cNvSpPr txBox="1"/>
          <p:nvPr/>
        </p:nvSpPr>
        <p:spPr>
          <a:xfrm>
            <a:off x="7858539" y="2120891"/>
            <a:ext cx="1192956" cy="310341"/>
          </a:xfrm>
          <a:prstGeom prst="rect">
            <a:avLst/>
          </a:prstGeom>
          <a:noFill/>
        </p:spPr>
        <p:txBody>
          <a:bodyPr wrap="square" rtlCol="0">
            <a:spAutoFit/>
          </a:bodyPr>
          <a:lstStyle/>
          <a:p>
            <a:pPr>
              <a:lnSpc>
                <a:spcPts val="1700"/>
              </a:lnSpc>
            </a:pPr>
            <a:r>
              <a:rPr lang="en-US" b="1" dirty="0">
                <a:solidFill>
                  <a:srgbClr val="0000FF"/>
                </a:solidFill>
              </a:rPr>
              <a:t>Effectors</a:t>
            </a:r>
          </a:p>
        </p:txBody>
      </p:sp>
      <p:sp>
        <p:nvSpPr>
          <p:cNvPr id="11" name="Left Brace 10">
            <a:extLst>
              <a:ext uri="{FF2B5EF4-FFF2-40B4-BE49-F238E27FC236}">
                <a16:creationId xmlns:a16="http://schemas.microsoft.com/office/drawing/2014/main" id="{12600D45-DCA9-743F-B57F-6AD93B3A09B6}"/>
              </a:ext>
            </a:extLst>
          </p:cNvPr>
          <p:cNvSpPr/>
          <p:nvPr/>
        </p:nvSpPr>
        <p:spPr>
          <a:xfrm rot="5400000">
            <a:off x="7173116" y="706984"/>
            <a:ext cx="339262" cy="228145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889825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697CF6-F2D3-24D6-13AB-C884A9364DF4}"/>
              </a:ext>
            </a:extLst>
          </p:cNvPr>
          <p:cNvSpPr/>
          <p:nvPr/>
        </p:nvSpPr>
        <p:spPr>
          <a:xfrm>
            <a:off x="7858539" y="1290387"/>
            <a:ext cx="173888"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155</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290387"/>
            <a:ext cx="1667444" cy="400110"/>
          </a:xfrm>
          <a:prstGeom prst="rect">
            <a:avLst/>
          </a:prstGeom>
          <a:noFill/>
        </p:spPr>
        <p:txBody>
          <a:bodyPr wrap="none" rtlCol="0">
            <a:spAutoFit/>
          </a:bodyPr>
          <a:lstStyle/>
          <a:p>
            <a:pPr algn="ctr"/>
            <a:r>
              <a:rPr lang="en-US" sz="2000" dirty="0"/>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290387"/>
            <a:ext cx="1380507" cy="400110"/>
          </a:xfrm>
          <a:prstGeom prst="rect">
            <a:avLst/>
          </a:prstGeom>
          <a:noFill/>
        </p:spPr>
        <p:txBody>
          <a:bodyPr wrap="none" rtlCol="0">
            <a:spAutoFit/>
          </a:bodyPr>
          <a:lstStyle/>
          <a:p>
            <a:pPr algn="ctr"/>
            <a:r>
              <a:rPr lang="en-US" sz="2000" dirty="0"/>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061621"/>
            <a:ext cx="1667444" cy="900246"/>
          </a:xfrm>
          <a:prstGeom prst="rect">
            <a:avLst/>
          </a:prstGeom>
          <a:noFill/>
          <a:ln>
            <a:noFill/>
          </a:ln>
        </p:spPr>
        <p:txBody>
          <a:bodyPr wrap="square" rtlCol="0">
            <a:spAutoFit/>
          </a:bodyPr>
          <a:lstStyle/>
          <a:p>
            <a:pPr algn="ctr">
              <a:lnSpc>
                <a:spcPts val="2100"/>
              </a:lnSpc>
            </a:pPr>
            <a:r>
              <a:rPr lang="en-US" sz="2000" dirty="0"/>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017344"/>
            <a:ext cx="1231485" cy="528350"/>
          </a:xfrm>
          <a:prstGeom prst="rect">
            <a:avLst/>
          </a:prstGeom>
          <a:noFill/>
        </p:spPr>
        <p:txBody>
          <a:bodyPr wrap="square" rtlCol="0">
            <a:spAutoFit/>
          </a:bodyPr>
          <a:lstStyle/>
          <a:p>
            <a:pPr algn="ctr">
              <a:lnSpc>
                <a:spcPts val="1700"/>
              </a:lnSpc>
            </a:pPr>
            <a:r>
              <a:rPr lang="en-US" b="1" dirty="0">
                <a:solidFill>
                  <a:srgbClr val="0000FF"/>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067883"/>
            <a:ext cx="1126694" cy="528350"/>
          </a:xfrm>
          <a:prstGeom prst="rect">
            <a:avLst/>
          </a:prstGeom>
          <a:noFill/>
          <a:ln>
            <a:noFill/>
          </a:ln>
        </p:spPr>
        <p:txBody>
          <a:bodyPr wrap="square" rtlCol="0">
            <a:spAutoFit/>
          </a:bodyPr>
          <a:lstStyle/>
          <a:p>
            <a:pPr algn="ctr">
              <a:lnSpc>
                <a:spcPts val="1700"/>
              </a:lnSpc>
            </a:pPr>
            <a:r>
              <a:rPr lang="en-US" b="1" dirty="0">
                <a:solidFill>
                  <a:srgbClr val="0000FF"/>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754490"/>
            <a:ext cx="302812" cy="222289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067883"/>
            <a:ext cx="1231485" cy="528350"/>
          </a:xfrm>
          <a:prstGeom prst="rect">
            <a:avLst/>
          </a:prstGeom>
          <a:noFill/>
          <a:ln>
            <a:noFill/>
          </a:ln>
        </p:spPr>
        <p:txBody>
          <a:bodyPr wrap="square" rtlCol="0">
            <a:spAutoFit/>
          </a:bodyPr>
          <a:lstStyle/>
          <a:p>
            <a:pPr algn="ctr">
              <a:lnSpc>
                <a:spcPts val="1700"/>
              </a:lnSpc>
            </a:pPr>
            <a:r>
              <a:rPr lang="en-US" b="1" dirty="0">
                <a:solidFill>
                  <a:srgbClr val="0000FF"/>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120891"/>
            <a:ext cx="1192956" cy="310341"/>
          </a:xfrm>
          <a:prstGeom prst="rect">
            <a:avLst/>
          </a:prstGeom>
          <a:noFill/>
        </p:spPr>
        <p:txBody>
          <a:bodyPr wrap="square" rtlCol="0">
            <a:spAutoFit/>
          </a:bodyPr>
          <a:lstStyle/>
          <a:p>
            <a:pPr>
              <a:lnSpc>
                <a:spcPts val="1700"/>
              </a:lnSpc>
            </a:pPr>
            <a:r>
              <a:rPr lang="en-US" b="1" dirty="0">
                <a:solidFill>
                  <a:srgbClr val="0000FF"/>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706984"/>
            <a:ext cx="339262" cy="228145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391485"/>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394348"/>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7" name="TextBox 36">
            <a:extLst>
              <a:ext uri="{FF2B5EF4-FFF2-40B4-BE49-F238E27FC236}">
                <a16:creationId xmlns:a16="http://schemas.microsoft.com/office/drawing/2014/main" id="{28BCA290-2F1E-3A05-E2EB-EF2BE5AA12F4}"/>
              </a:ext>
            </a:extLst>
          </p:cNvPr>
          <p:cNvSpPr txBox="1"/>
          <p:nvPr/>
        </p:nvSpPr>
        <p:spPr>
          <a:xfrm>
            <a:off x="212032" y="3557884"/>
            <a:ext cx="8759687" cy="738664"/>
          </a:xfrm>
          <a:prstGeom prst="rect">
            <a:avLst/>
          </a:prstGeom>
          <a:noFill/>
        </p:spPr>
        <p:txBody>
          <a:bodyPr wrap="square" rtlCol="0">
            <a:spAutoFit/>
          </a:bodyPr>
          <a:lstStyle/>
          <a:p>
            <a:r>
              <a:rPr lang="en-US" sz="1400" dirty="0"/>
              <a:t>Recall that a reflex arc has three components: A  </a:t>
            </a:r>
            <a:r>
              <a:rPr lang="en-US" sz="1400" i="1" dirty="0"/>
              <a:t>sensory limb  </a:t>
            </a:r>
            <a:r>
              <a:rPr lang="en-US" sz="1400" dirty="0"/>
              <a:t>consisting of sensory receptors and afferent nerves, </a:t>
            </a:r>
            <a:r>
              <a:rPr lang="en-US" sz="1400" dirty="0">
                <a:solidFill>
                  <a:srgbClr val="0000FF"/>
                </a:solidFill>
              </a:rPr>
              <a:t>a </a:t>
            </a:r>
            <a:r>
              <a:rPr lang="en-US" sz="1400" i="1" dirty="0">
                <a:solidFill>
                  <a:srgbClr val="0000FF"/>
                </a:solidFill>
              </a:rPr>
              <a:t>motor limb  </a:t>
            </a:r>
            <a:r>
              <a:rPr lang="en-US" sz="1400" dirty="0">
                <a:solidFill>
                  <a:srgbClr val="0000FF"/>
                </a:solidFill>
              </a:rPr>
              <a:t>consisting of efferent nerves and the effector end-organ, </a:t>
            </a:r>
            <a:r>
              <a:rPr lang="en-US" sz="1400" dirty="0"/>
              <a:t>and a  </a:t>
            </a:r>
            <a:r>
              <a:rPr lang="en-US" sz="1400" i="1" dirty="0"/>
              <a:t>CNS integration center   </a:t>
            </a:r>
            <a:r>
              <a:rPr lang="en-US" sz="1400" dirty="0"/>
              <a:t>that connects the afferent and efferent limbs. </a:t>
            </a:r>
            <a:endParaRPr lang="en-US" sz="1400" dirty="0">
              <a:solidFill>
                <a:srgbClr val="0000FF"/>
              </a:solidFill>
            </a:endParaRPr>
          </a:p>
        </p:txBody>
      </p:sp>
      <p:sp>
        <p:nvSpPr>
          <p:cNvPr id="43" name="Rectangle 42">
            <a:extLst>
              <a:ext uri="{FF2B5EF4-FFF2-40B4-BE49-F238E27FC236}">
                <a16:creationId xmlns:a16="http://schemas.microsoft.com/office/drawing/2014/main" id="{372BE69F-87D9-AA22-E7BC-5407F1784877}"/>
              </a:ext>
            </a:extLst>
          </p:cNvPr>
          <p:cNvSpPr/>
          <p:nvPr/>
        </p:nvSpPr>
        <p:spPr>
          <a:xfrm>
            <a:off x="6951491" y="3824815"/>
            <a:ext cx="1875491" cy="2072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abb. + two words</a:t>
            </a:r>
          </a:p>
        </p:txBody>
      </p:sp>
      <p:sp>
        <p:nvSpPr>
          <p:cNvPr id="44" name="TextBox 43">
            <a:extLst>
              <a:ext uri="{FF2B5EF4-FFF2-40B4-BE49-F238E27FC236}">
                <a16:creationId xmlns:a16="http://schemas.microsoft.com/office/drawing/2014/main" id="{52EC52E9-2EB9-32BE-3524-652CE026F9FB}"/>
              </a:ext>
            </a:extLst>
          </p:cNvPr>
          <p:cNvSpPr txBox="1"/>
          <p:nvPr/>
        </p:nvSpPr>
        <p:spPr>
          <a:xfrm>
            <a:off x="159217" y="5621654"/>
            <a:ext cx="8852522" cy="1077218"/>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a:t>
            </a:r>
            <a:r>
              <a:rPr lang="en-US" sz="1600" dirty="0">
                <a:solidFill>
                  <a:schemeClr val="bg1">
                    <a:lumMod val="75000"/>
                  </a:schemeClr>
                </a:solidFill>
              </a:rPr>
              <a:t>lacrimal functional unit </a:t>
            </a:r>
            <a:r>
              <a:rPr lang="en-US" sz="1600" i="1" dirty="0">
                <a:solidFill>
                  <a:schemeClr val="bg1">
                    <a:lumMod val="75000"/>
                  </a:schemeClr>
                </a:solidFill>
              </a:rPr>
              <a:t>(LFU)?</a:t>
            </a:r>
          </a:p>
          <a:p>
            <a:r>
              <a:rPr lang="en-US" sz="1600" b="0" i="0" dirty="0">
                <a:solidFill>
                  <a:schemeClr val="bg1">
                    <a:lumMod val="75000"/>
                  </a:schemeClr>
                </a:solidFill>
                <a:effectLst/>
                <a:latin typeface="Arial" panose="020B0604020202020204" pitchFamily="34" charset="0"/>
              </a:rPr>
              <a:t>The LFU is the complex, integrated system responsible for the regulation, production, and health of the tear film. Think of it  </a:t>
            </a:r>
            <a:r>
              <a:rPr lang="en-US" sz="1600" b="1" i="0" dirty="0">
                <a:solidFill>
                  <a:srgbClr val="0000FF"/>
                </a:solidFill>
                <a:effectLst/>
                <a:latin typeface="Arial" panose="020B0604020202020204" pitchFamily="34" charset="0"/>
              </a:rPr>
              <a:t>the reflex arc responsible for the production of the components of the tear film.</a:t>
            </a:r>
            <a:endParaRPr lang="en-US" sz="1600" b="1" dirty="0">
              <a:solidFill>
                <a:srgbClr val="0000FF"/>
              </a:solidFill>
            </a:endParaRPr>
          </a:p>
        </p:txBody>
      </p:sp>
      <p:sp>
        <p:nvSpPr>
          <p:cNvPr id="45" name="TextBox 44">
            <a:extLst>
              <a:ext uri="{FF2B5EF4-FFF2-40B4-BE49-F238E27FC236}">
                <a16:creationId xmlns:a16="http://schemas.microsoft.com/office/drawing/2014/main" id="{841D958C-18F1-5739-2DC3-4E6312971C3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6" name="TextBox 45">
            <a:extLst>
              <a:ext uri="{FF2B5EF4-FFF2-40B4-BE49-F238E27FC236}">
                <a16:creationId xmlns:a16="http://schemas.microsoft.com/office/drawing/2014/main" id="{EA0DB6D0-15F2-B0EE-E43D-703C6D8C84B7}"/>
              </a:ext>
            </a:extLst>
          </p:cNvPr>
          <p:cNvSpPr txBox="1"/>
          <p:nvPr/>
        </p:nvSpPr>
        <p:spPr>
          <a:xfrm>
            <a:off x="3862411" y="654692"/>
            <a:ext cx="1316386" cy="430887"/>
          </a:xfrm>
          <a:prstGeom prst="rect">
            <a:avLst/>
          </a:prstGeom>
          <a:noFill/>
        </p:spPr>
        <p:txBody>
          <a:bodyPr wrap="none" rtlCol="0">
            <a:spAutoFit/>
          </a:bodyPr>
          <a:lstStyle/>
          <a:p>
            <a:pPr algn="ctr"/>
            <a:r>
              <a:rPr lang="en-US" sz="2200" b="1" i="1" dirty="0">
                <a:solidFill>
                  <a:srgbClr val="0000FF"/>
                </a:solidFill>
              </a:rPr>
              <a:t>The LFU</a:t>
            </a:r>
          </a:p>
        </p:txBody>
      </p:sp>
      <p:sp>
        <p:nvSpPr>
          <p:cNvPr id="48" name="Rectangle 47">
            <a:extLst>
              <a:ext uri="{FF2B5EF4-FFF2-40B4-BE49-F238E27FC236}">
                <a16:creationId xmlns:a16="http://schemas.microsoft.com/office/drawing/2014/main" id="{9281B5CE-1F32-DDA0-E016-3D316AC12D29}"/>
              </a:ext>
            </a:extLst>
          </p:cNvPr>
          <p:cNvSpPr/>
          <p:nvPr/>
        </p:nvSpPr>
        <p:spPr>
          <a:xfrm>
            <a:off x="3810082" y="1096326"/>
            <a:ext cx="1497331" cy="8377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abb. + two words</a:t>
            </a:r>
          </a:p>
        </p:txBody>
      </p:sp>
    </p:spTree>
    <p:extLst>
      <p:ext uri="{BB962C8B-B14F-4D97-AF65-F5344CB8AC3E}">
        <p14:creationId xmlns:p14="http://schemas.microsoft.com/office/powerpoint/2010/main" val="380033240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0C810B-550E-9E97-906B-EE7BA57510E3}"/>
              </a:ext>
            </a:extLst>
          </p:cNvPr>
          <p:cNvSpPr/>
          <p:nvPr/>
        </p:nvSpPr>
        <p:spPr>
          <a:xfrm>
            <a:off x="7858539" y="1290387"/>
            <a:ext cx="173888"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156</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290387"/>
            <a:ext cx="1667444" cy="400110"/>
          </a:xfrm>
          <a:prstGeom prst="rect">
            <a:avLst/>
          </a:prstGeom>
          <a:noFill/>
        </p:spPr>
        <p:txBody>
          <a:bodyPr wrap="none" rtlCol="0">
            <a:spAutoFit/>
          </a:bodyPr>
          <a:lstStyle/>
          <a:p>
            <a:pPr algn="ctr"/>
            <a:r>
              <a:rPr lang="en-US" sz="2000" dirty="0"/>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290387"/>
            <a:ext cx="1380507" cy="400110"/>
          </a:xfrm>
          <a:prstGeom prst="rect">
            <a:avLst/>
          </a:prstGeom>
          <a:noFill/>
        </p:spPr>
        <p:txBody>
          <a:bodyPr wrap="none" rtlCol="0">
            <a:spAutoFit/>
          </a:bodyPr>
          <a:lstStyle/>
          <a:p>
            <a:pPr algn="ctr"/>
            <a:r>
              <a:rPr lang="en-US" sz="2000" dirty="0"/>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061621"/>
            <a:ext cx="1667444" cy="900246"/>
          </a:xfrm>
          <a:prstGeom prst="rect">
            <a:avLst/>
          </a:prstGeom>
          <a:noFill/>
          <a:ln>
            <a:noFill/>
          </a:ln>
        </p:spPr>
        <p:txBody>
          <a:bodyPr wrap="square" rtlCol="0">
            <a:spAutoFit/>
          </a:bodyPr>
          <a:lstStyle/>
          <a:p>
            <a:pPr algn="ctr">
              <a:lnSpc>
                <a:spcPts val="2100"/>
              </a:lnSpc>
            </a:pPr>
            <a:r>
              <a:rPr lang="en-US" sz="2000" dirty="0"/>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017344"/>
            <a:ext cx="1231485" cy="528350"/>
          </a:xfrm>
          <a:prstGeom prst="rect">
            <a:avLst/>
          </a:prstGeom>
          <a:noFill/>
        </p:spPr>
        <p:txBody>
          <a:bodyPr wrap="square" rtlCol="0">
            <a:spAutoFit/>
          </a:bodyPr>
          <a:lstStyle/>
          <a:p>
            <a:pPr algn="ctr">
              <a:lnSpc>
                <a:spcPts val="1700"/>
              </a:lnSpc>
            </a:pPr>
            <a:r>
              <a:rPr lang="en-US" b="1" dirty="0">
                <a:solidFill>
                  <a:srgbClr val="0000FF"/>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067883"/>
            <a:ext cx="1126694" cy="528350"/>
          </a:xfrm>
          <a:prstGeom prst="rect">
            <a:avLst/>
          </a:prstGeom>
          <a:noFill/>
          <a:ln>
            <a:noFill/>
          </a:ln>
        </p:spPr>
        <p:txBody>
          <a:bodyPr wrap="square" rtlCol="0">
            <a:spAutoFit/>
          </a:bodyPr>
          <a:lstStyle/>
          <a:p>
            <a:pPr algn="ctr">
              <a:lnSpc>
                <a:spcPts val="1700"/>
              </a:lnSpc>
            </a:pPr>
            <a:r>
              <a:rPr lang="en-US" b="1" dirty="0">
                <a:solidFill>
                  <a:srgbClr val="0000FF"/>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754490"/>
            <a:ext cx="302812" cy="222289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067883"/>
            <a:ext cx="1231485" cy="528350"/>
          </a:xfrm>
          <a:prstGeom prst="rect">
            <a:avLst/>
          </a:prstGeom>
          <a:noFill/>
          <a:ln>
            <a:noFill/>
          </a:ln>
        </p:spPr>
        <p:txBody>
          <a:bodyPr wrap="square" rtlCol="0">
            <a:spAutoFit/>
          </a:bodyPr>
          <a:lstStyle/>
          <a:p>
            <a:pPr algn="ctr">
              <a:lnSpc>
                <a:spcPts val="1700"/>
              </a:lnSpc>
            </a:pPr>
            <a:r>
              <a:rPr lang="en-US" b="1" dirty="0">
                <a:solidFill>
                  <a:srgbClr val="0000FF"/>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120891"/>
            <a:ext cx="1192956" cy="310341"/>
          </a:xfrm>
          <a:prstGeom prst="rect">
            <a:avLst/>
          </a:prstGeom>
          <a:noFill/>
        </p:spPr>
        <p:txBody>
          <a:bodyPr wrap="square" rtlCol="0">
            <a:spAutoFit/>
          </a:bodyPr>
          <a:lstStyle/>
          <a:p>
            <a:pPr>
              <a:lnSpc>
                <a:spcPts val="1700"/>
              </a:lnSpc>
            </a:pPr>
            <a:r>
              <a:rPr lang="en-US" b="1" dirty="0">
                <a:solidFill>
                  <a:srgbClr val="0000FF"/>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706984"/>
            <a:ext cx="339262" cy="228145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391485"/>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394348"/>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7" name="TextBox 36">
            <a:extLst>
              <a:ext uri="{FF2B5EF4-FFF2-40B4-BE49-F238E27FC236}">
                <a16:creationId xmlns:a16="http://schemas.microsoft.com/office/drawing/2014/main" id="{28BCA290-2F1E-3A05-E2EB-EF2BE5AA12F4}"/>
              </a:ext>
            </a:extLst>
          </p:cNvPr>
          <p:cNvSpPr txBox="1"/>
          <p:nvPr/>
        </p:nvSpPr>
        <p:spPr>
          <a:xfrm>
            <a:off x="212032" y="3557884"/>
            <a:ext cx="8759687" cy="738664"/>
          </a:xfrm>
          <a:prstGeom prst="rect">
            <a:avLst/>
          </a:prstGeom>
          <a:noFill/>
        </p:spPr>
        <p:txBody>
          <a:bodyPr wrap="square" rtlCol="0">
            <a:spAutoFit/>
          </a:bodyPr>
          <a:lstStyle/>
          <a:p>
            <a:r>
              <a:rPr lang="en-US" sz="1400" dirty="0"/>
              <a:t>Recall that a reflex arc has three components: A  </a:t>
            </a:r>
            <a:r>
              <a:rPr lang="en-US" sz="1400" i="1" dirty="0"/>
              <a:t>sensory limb  </a:t>
            </a:r>
            <a:r>
              <a:rPr lang="en-US" sz="1400" dirty="0"/>
              <a:t>consisting of sensory receptors and afferent nerves, </a:t>
            </a:r>
            <a:r>
              <a:rPr lang="en-US" sz="1400" dirty="0">
                <a:solidFill>
                  <a:srgbClr val="0000FF"/>
                </a:solidFill>
              </a:rPr>
              <a:t>a </a:t>
            </a:r>
            <a:r>
              <a:rPr lang="en-US" sz="1400" i="1" dirty="0">
                <a:solidFill>
                  <a:srgbClr val="0000FF"/>
                </a:solidFill>
              </a:rPr>
              <a:t>motor limb  </a:t>
            </a:r>
            <a:r>
              <a:rPr lang="en-US" sz="1400" dirty="0">
                <a:solidFill>
                  <a:srgbClr val="0000FF"/>
                </a:solidFill>
              </a:rPr>
              <a:t>consisting of efferent nerves and the effector end-organ, </a:t>
            </a:r>
            <a:r>
              <a:rPr lang="en-US" sz="1400" dirty="0"/>
              <a:t>and a  </a:t>
            </a:r>
            <a:r>
              <a:rPr lang="en-US" sz="1400" i="1" dirty="0"/>
              <a:t>CNS integration center   </a:t>
            </a:r>
            <a:r>
              <a:rPr lang="en-US" sz="1400" dirty="0"/>
              <a:t>that connects the afferent and efferent limbs. </a:t>
            </a:r>
            <a:endParaRPr lang="en-US" sz="1400" dirty="0">
              <a:solidFill>
                <a:srgbClr val="0000FF"/>
              </a:solidFill>
            </a:endParaRPr>
          </a:p>
        </p:txBody>
      </p:sp>
      <p:sp>
        <p:nvSpPr>
          <p:cNvPr id="44" name="TextBox 43">
            <a:extLst>
              <a:ext uri="{FF2B5EF4-FFF2-40B4-BE49-F238E27FC236}">
                <a16:creationId xmlns:a16="http://schemas.microsoft.com/office/drawing/2014/main" id="{52EC52E9-2EB9-32BE-3524-652CE026F9FB}"/>
              </a:ext>
            </a:extLst>
          </p:cNvPr>
          <p:cNvSpPr txBox="1"/>
          <p:nvPr/>
        </p:nvSpPr>
        <p:spPr>
          <a:xfrm>
            <a:off x="159217" y="5621654"/>
            <a:ext cx="8852522" cy="1077218"/>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a:t>
            </a:r>
            <a:r>
              <a:rPr lang="en-US" sz="1600" dirty="0">
                <a:solidFill>
                  <a:schemeClr val="bg1">
                    <a:lumMod val="75000"/>
                  </a:schemeClr>
                </a:solidFill>
              </a:rPr>
              <a:t>lacrimal functional unit </a:t>
            </a:r>
            <a:r>
              <a:rPr lang="en-US" sz="1600" i="1" dirty="0">
                <a:solidFill>
                  <a:schemeClr val="bg1">
                    <a:lumMod val="75000"/>
                  </a:schemeClr>
                </a:solidFill>
              </a:rPr>
              <a:t>(LFU)?</a:t>
            </a:r>
          </a:p>
          <a:p>
            <a:r>
              <a:rPr lang="en-US" sz="1600" b="0" i="0" dirty="0">
                <a:solidFill>
                  <a:schemeClr val="bg1">
                    <a:lumMod val="75000"/>
                  </a:schemeClr>
                </a:solidFill>
                <a:effectLst/>
                <a:latin typeface="Arial" panose="020B0604020202020204" pitchFamily="34" charset="0"/>
              </a:rPr>
              <a:t>The LFU is the complex, integrated system responsible for the regulation, production, and health of the tear film. Think of it  </a:t>
            </a:r>
            <a:r>
              <a:rPr lang="en-US" sz="1600" b="1" i="0" dirty="0">
                <a:solidFill>
                  <a:srgbClr val="0000FF"/>
                </a:solidFill>
                <a:effectLst/>
                <a:latin typeface="Arial" panose="020B0604020202020204" pitchFamily="34" charset="0"/>
              </a:rPr>
              <a:t>the reflex arc responsible for the production of the components of the tear film.</a:t>
            </a:r>
            <a:endParaRPr lang="en-US" sz="1600" b="1" dirty="0">
              <a:solidFill>
                <a:srgbClr val="0000FF"/>
              </a:solidFill>
            </a:endParaRPr>
          </a:p>
        </p:txBody>
      </p:sp>
      <p:sp>
        <p:nvSpPr>
          <p:cNvPr id="45" name="TextBox 44">
            <a:extLst>
              <a:ext uri="{FF2B5EF4-FFF2-40B4-BE49-F238E27FC236}">
                <a16:creationId xmlns:a16="http://schemas.microsoft.com/office/drawing/2014/main" id="{841D958C-18F1-5739-2DC3-4E6312971C3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6" name="TextBox 45">
            <a:extLst>
              <a:ext uri="{FF2B5EF4-FFF2-40B4-BE49-F238E27FC236}">
                <a16:creationId xmlns:a16="http://schemas.microsoft.com/office/drawing/2014/main" id="{EA0DB6D0-15F2-B0EE-E43D-703C6D8C84B7}"/>
              </a:ext>
            </a:extLst>
          </p:cNvPr>
          <p:cNvSpPr txBox="1"/>
          <p:nvPr/>
        </p:nvSpPr>
        <p:spPr>
          <a:xfrm>
            <a:off x="3862411" y="654692"/>
            <a:ext cx="1316386" cy="430887"/>
          </a:xfrm>
          <a:prstGeom prst="rect">
            <a:avLst/>
          </a:prstGeom>
          <a:noFill/>
        </p:spPr>
        <p:txBody>
          <a:bodyPr wrap="none" rtlCol="0">
            <a:spAutoFit/>
          </a:bodyPr>
          <a:lstStyle/>
          <a:p>
            <a:pPr algn="ctr"/>
            <a:r>
              <a:rPr lang="en-US" sz="2200" b="1" i="1" dirty="0">
                <a:solidFill>
                  <a:srgbClr val="0000FF"/>
                </a:solidFill>
              </a:rPr>
              <a:t>The LFU</a:t>
            </a:r>
          </a:p>
        </p:txBody>
      </p:sp>
    </p:spTree>
    <p:extLst>
      <p:ext uri="{BB962C8B-B14F-4D97-AF65-F5344CB8AC3E}">
        <p14:creationId xmlns:p14="http://schemas.microsoft.com/office/powerpoint/2010/main" val="36613231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157</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290387"/>
            <a:ext cx="1667444" cy="400110"/>
          </a:xfrm>
          <a:prstGeom prst="rect">
            <a:avLst/>
          </a:prstGeom>
          <a:noFill/>
        </p:spPr>
        <p:txBody>
          <a:bodyPr wrap="none" rtlCol="0">
            <a:spAutoFit/>
          </a:bodyPr>
          <a:lstStyle/>
          <a:p>
            <a:pPr algn="ctr"/>
            <a:r>
              <a:rPr lang="en-US" sz="2000" dirty="0"/>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290387"/>
            <a:ext cx="1380507" cy="400110"/>
          </a:xfrm>
          <a:prstGeom prst="rect">
            <a:avLst/>
          </a:prstGeom>
          <a:noFill/>
        </p:spPr>
        <p:txBody>
          <a:bodyPr wrap="none" rtlCol="0">
            <a:spAutoFit/>
          </a:bodyPr>
          <a:lstStyle/>
          <a:p>
            <a:pPr algn="ctr"/>
            <a:r>
              <a:rPr lang="en-US" sz="2000" dirty="0"/>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061621"/>
            <a:ext cx="1667444" cy="900246"/>
          </a:xfrm>
          <a:prstGeom prst="rect">
            <a:avLst/>
          </a:prstGeom>
          <a:noFill/>
          <a:ln>
            <a:noFill/>
          </a:ln>
        </p:spPr>
        <p:txBody>
          <a:bodyPr wrap="square" rtlCol="0">
            <a:spAutoFit/>
          </a:bodyPr>
          <a:lstStyle/>
          <a:p>
            <a:pPr algn="ctr">
              <a:lnSpc>
                <a:spcPts val="2100"/>
              </a:lnSpc>
            </a:pPr>
            <a:r>
              <a:rPr lang="en-US" sz="2000" dirty="0"/>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017344"/>
            <a:ext cx="1231485" cy="528350"/>
          </a:xfrm>
          <a:prstGeom prst="rect">
            <a:avLst/>
          </a:prstGeom>
          <a:noFill/>
        </p:spPr>
        <p:txBody>
          <a:bodyPr wrap="square" rtlCol="0">
            <a:spAutoFit/>
          </a:bodyPr>
          <a:lstStyle/>
          <a:p>
            <a:pPr algn="ctr">
              <a:lnSpc>
                <a:spcPts val="1700"/>
              </a:lnSpc>
            </a:pPr>
            <a:r>
              <a:rPr lang="en-US" b="1" dirty="0">
                <a:solidFill>
                  <a:srgbClr val="0000FF"/>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067883"/>
            <a:ext cx="1126694" cy="528350"/>
          </a:xfrm>
          <a:prstGeom prst="rect">
            <a:avLst/>
          </a:prstGeom>
          <a:noFill/>
          <a:ln>
            <a:noFill/>
          </a:ln>
        </p:spPr>
        <p:txBody>
          <a:bodyPr wrap="square" rtlCol="0">
            <a:spAutoFit/>
          </a:bodyPr>
          <a:lstStyle/>
          <a:p>
            <a:pPr algn="ctr">
              <a:lnSpc>
                <a:spcPts val="1700"/>
              </a:lnSpc>
            </a:pPr>
            <a:r>
              <a:rPr lang="en-US" b="1" dirty="0">
                <a:solidFill>
                  <a:srgbClr val="0000FF"/>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754490"/>
            <a:ext cx="302812" cy="222289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067883"/>
            <a:ext cx="1231485" cy="528350"/>
          </a:xfrm>
          <a:prstGeom prst="rect">
            <a:avLst/>
          </a:prstGeom>
          <a:noFill/>
          <a:ln>
            <a:noFill/>
          </a:ln>
        </p:spPr>
        <p:txBody>
          <a:bodyPr wrap="square" rtlCol="0">
            <a:spAutoFit/>
          </a:bodyPr>
          <a:lstStyle/>
          <a:p>
            <a:pPr algn="ctr">
              <a:lnSpc>
                <a:spcPts val="1700"/>
              </a:lnSpc>
            </a:pPr>
            <a:r>
              <a:rPr lang="en-US" b="1" dirty="0">
                <a:solidFill>
                  <a:srgbClr val="0000FF"/>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120891"/>
            <a:ext cx="1192956" cy="310341"/>
          </a:xfrm>
          <a:prstGeom prst="rect">
            <a:avLst/>
          </a:prstGeom>
          <a:noFill/>
        </p:spPr>
        <p:txBody>
          <a:bodyPr wrap="square" rtlCol="0">
            <a:spAutoFit/>
          </a:bodyPr>
          <a:lstStyle/>
          <a:p>
            <a:pPr>
              <a:lnSpc>
                <a:spcPts val="1700"/>
              </a:lnSpc>
            </a:pPr>
            <a:r>
              <a:rPr lang="en-US" b="1" dirty="0">
                <a:solidFill>
                  <a:srgbClr val="0000FF"/>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706984"/>
            <a:ext cx="339262" cy="228145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391485"/>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394348"/>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518072"/>
            <a:ext cx="1525165" cy="477054"/>
          </a:xfrm>
          <a:prstGeom prst="rect">
            <a:avLst/>
          </a:prstGeom>
          <a:noFill/>
          <a:ln>
            <a:noFill/>
          </a:ln>
        </p:spPr>
        <p:txBody>
          <a:bodyPr wrap="square" rtlCol="0">
            <a:spAutoFit/>
          </a:bodyPr>
          <a:lstStyle/>
          <a:p>
            <a:pPr>
              <a:lnSpc>
                <a:spcPts val="1500"/>
              </a:lnSpc>
            </a:pPr>
            <a:r>
              <a:rPr lang="en-US" sz="1400" dirty="0"/>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514252"/>
            <a:ext cx="1525165" cy="477054"/>
          </a:xfrm>
          <a:prstGeom prst="rect">
            <a:avLst/>
          </a:prstGeom>
          <a:noFill/>
          <a:ln>
            <a:noFill/>
          </a:ln>
        </p:spPr>
        <p:txBody>
          <a:bodyPr wrap="square" rtlCol="0">
            <a:spAutoFit/>
          </a:bodyPr>
          <a:lstStyle/>
          <a:p>
            <a:pPr>
              <a:lnSpc>
                <a:spcPts val="1500"/>
              </a:lnSpc>
            </a:pPr>
            <a:r>
              <a:rPr lang="en-US" sz="1400" dirty="0"/>
              <a:t>Branches of</a:t>
            </a:r>
          </a:p>
          <a:p>
            <a:pPr>
              <a:lnSpc>
                <a:spcPts val="1500"/>
              </a:lnSpc>
            </a:pPr>
            <a:r>
              <a:rPr lang="en-US" sz="1400" dirty="0"/>
              <a:t>V</a:t>
            </a:r>
            <a:r>
              <a:rPr lang="en-US" sz="1400" baseline="-25000" dirty="0"/>
              <a:t>1</a:t>
            </a:r>
            <a:r>
              <a:rPr lang="en-US" sz="1400" dirty="0"/>
              <a:t> and V</a:t>
            </a:r>
            <a:r>
              <a:rPr lang="en-US" sz="1400" baseline="-25000" dirty="0"/>
              <a:t>2</a:t>
            </a:r>
          </a:p>
        </p:txBody>
      </p:sp>
      <p:sp>
        <p:nvSpPr>
          <p:cNvPr id="23" name="TextBox 22">
            <a:extLst>
              <a:ext uri="{FF2B5EF4-FFF2-40B4-BE49-F238E27FC236}">
                <a16:creationId xmlns:a16="http://schemas.microsoft.com/office/drawing/2014/main" id="{AA23F61F-0194-5DCD-CFA0-52AAD796EB18}"/>
              </a:ext>
            </a:extLst>
          </p:cNvPr>
          <p:cNvSpPr txBox="1"/>
          <p:nvPr/>
        </p:nvSpPr>
        <p:spPr>
          <a:xfrm>
            <a:off x="198973" y="4281832"/>
            <a:ext cx="8507518" cy="307777"/>
          </a:xfrm>
          <a:prstGeom prst="rect">
            <a:avLst/>
          </a:prstGeom>
          <a:noFill/>
        </p:spPr>
        <p:txBody>
          <a:bodyPr wrap="square" rtlCol="0">
            <a:spAutoFit/>
          </a:bodyPr>
          <a:lstStyle/>
          <a:p>
            <a:r>
              <a:rPr lang="en-US" sz="1400" b="1" i="1" dirty="0"/>
              <a:t>In the LFU</a:t>
            </a:r>
            <a:r>
              <a:rPr lang="en-US" sz="1400" dirty="0"/>
              <a:t>, the sensory limb consists of ocular-surface nociceptors connected to branches of  V1 and V2.  </a:t>
            </a:r>
            <a:endParaRPr lang="en-US" sz="1400" dirty="0">
              <a:solidFill>
                <a:srgbClr val="0000FF"/>
              </a:solidFill>
            </a:endParaRPr>
          </a:p>
        </p:txBody>
      </p:sp>
      <p:sp>
        <p:nvSpPr>
          <p:cNvPr id="19" name="Rectangle 18">
            <a:extLst>
              <a:ext uri="{FF2B5EF4-FFF2-40B4-BE49-F238E27FC236}">
                <a16:creationId xmlns:a16="http://schemas.microsoft.com/office/drawing/2014/main" id="{5A675A50-4318-82DF-D83D-52CC95FAFA31}"/>
              </a:ext>
            </a:extLst>
          </p:cNvPr>
          <p:cNvSpPr/>
          <p:nvPr/>
        </p:nvSpPr>
        <p:spPr>
          <a:xfrm>
            <a:off x="7661204" y="4320212"/>
            <a:ext cx="912954" cy="249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nerves</a:t>
            </a:r>
          </a:p>
        </p:txBody>
      </p:sp>
      <p:sp>
        <p:nvSpPr>
          <p:cNvPr id="25" name="Rectangle 24">
            <a:extLst>
              <a:ext uri="{FF2B5EF4-FFF2-40B4-BE49-F238E27FC236}">
                <a16:creationId xmlns:a16="http://schemas.microsoft.com/office/drawing/2014/main" id="{16B37E11-B054-18AF-6570-2ED744B2D16D}"/>
              </a:ext>
            </a:extLst>
          </p:cNvPr>
          <p:cNvSpPr/>
          <p:nvPr/>
        </p:nvSpPr>
        <p:spPr>
          <a:xfrm>
            <a:off x="2360940" y="2761895"/>
            <a:ext cx="912954" cy="249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nerves</a:t>
            </a:r>
          </a:p>
        </p:txBody>
      </p:sp>
      <p:sp>
        <p:nvSpPr>
          <p:cNvPr id="37" name="TextBox 36">
            <a:extLst>
              <a:ext uri="{FF2B5EF4-FFF2-40B4-BE49-F238E27FC236}">
                <a16:creationId xmlns:a16="http://schemas.microsoft.com/office/drawing/2014/main" id="{28BCA290-2F1E-3A05-E2EB-EF2BE5AA12F4}"/>
              </a:ext>
            </a:extLst>
          </p:cNvPr>
          <p:cNvSpPr txBox="1"/>
          <p:nvPr/>
        </p:nvSpPr>
        <p:spPr>
          <a:xfrm>
            <a:off x="212032" y="3557884"/>
            <a:ext cx="8759687" cy="738664"/>
          </a:xfrm>
          <a:prstGeom prst="rect">
            <a:avLst/>
          </a:prstGeom>
          <a:noFill/>
        </p:spPr>
        <p:txBody>
          <a:bodyPr wrap="square" rtlCol="0">
            <a:spAutoFit/>
          </a:bodyPr>
          <a:lstStyle/>
          <a:p>
            <a:r>
              <a:rPr lang="en-US" sz="1400" dirty="0"/>
              <a:t>Recall that a reflex arc has three components: A  </a:t>
            </a:r>
            <a:r>
              <a:rPr lang="en-US" sz="1400" i="1" dirty="0"/>
              <a:t>sensory limb  </a:t>
            </a:r>
            <a:r>
              <a:rPr lang="en-US" sz="1400" dirty="0"/>
              <a:t>consisting of sensory receptors and afferent nerves, </a:t>
            </a:r>
            <a:r>
              <a:rPr lang="en-US" sz="1400" dirty="0">
                <a:solidFill>
                  <a:srgbClr val="0000FF"/>
                </a:solidFill>
              </a:rPr>
              <a:t>a </a:t>
            </a:r>
            <a:r>
              <a:rPr lang="en-US" sz="1400" i="1" dirty="0">
                <a:solidFill>
                  <a:srgbClr val="0000FF"/>
                </a:solidFill>
              </a:rPr>
              <a:t>motor limb  </a:t>
            </a:r>
            <a:r>
              <a:rPr lang="en-US" sz="1400" dirty="0">
                <a:solidFill>
                  <a:srgbClr val="0000FF"/>
                </a:solidFill>
              </a:rPr>
              <a:t>consisting of efferent nerves and the effector end-organ, </a:t>
            </a:r>
            <a:r>
              <a:rPr lang="en-US" sz="1400" dirty="0"/>
              <a:t>and a  </a:t>
            </a:r>
            <a:r>
              <a:rPr lang="en-US" sz="1400" i="1" dirty="0"/>
              <a:t>CNS integration center   </a:t>
            </a:r>
            <a:r>
              <a:rPr lang="en-US" sz="1400" dirty="0"/>
              <a:t>that connects the afferent and efferent limbs. </a:t>
            </a:r>
            <a:endParaRPr lang="en-US" sz="1400" dirty="0">
              <a:solidFill>
                <a:srgbClr val="0000FF"/>
              </a:solidFill>
            </a:endParaRPr>
          </a:p>
        </p:txBody>
      </p:sp>
      <p:sp>
        <p:nvSpPr>
          <p:cNvPr id="45" name="TextBox 44">
            <a:extLst>
              <a:ext uri="{FF2B5EF4-FFF2-40B4-BE49-F238E27FC236}">
                <a16:creationId xmlns:a16="http://schemas.microsoft.com/office/drawing/2014/main" id="{841D958C-18F1-5739-2DC3-4E6312971C3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6" name="TextBox 45">
            <a:extLst>
              <a:ext uri="{FF2B5EF4-FFF2-40B4-BE49-F238E27FC236}">
                <a16:creationId xmlns:a16="http://schemas.microsoft.com/office/drawing/2014/main" id="{EA0DB6D0-15F2-B0EE-E43D-703C6D8C84B7}"/>
              </a:ext>
            </a:extLst>
          </p:cNvPr>
          <p:cNvSpPr txBox="1"/>
          <p:nvPr/>
        </p:nvSpPr>
        <p:spPr>
          <a:xfrm>
            <a:off x="3862411" y="654692"/>
            <a:ext cx="1316386" cy="430887"/>
          </a:xfrm>
          <a:prstGeom prst="rect">
            <a:avLst/>
          </a:prstGeom>
          <a:noFill/>
        </p:spPr>
        <p:txBody>
          <a:bodyPr wrap="none" rtlCol="0">
            <a:spAutoFit/>
          </a:bodyPr>
          <a:lstStyle/>
          <a:p>
            <a:pPr algn="ctr"/>
            <a:r>
              <a:rPr lang="en-US" sz="2200" b="1" i="1" dirty="0">
                <a:solidFill>
                  <a:srgbClr val="0000FF"/>
                </a:solidFill>
              </a:rPr>
              <a:t>The LFU</a:t>
            </a:r>
          </a:p>
        </p:txBody>
      </p:sp>
      <p:sp>
        <p:nvSpPr>
          <p:cNvPr id="3" name="TextBox 2">
            <a:extLst>
              <a:ext uri="{FF2B5EF4-FFF2-40B4-BE49-F238E27FC236}">
                <a16:creationId xmlns:a16="http://schemas.microsoft.com/office/drawing/2014/main" id="{0154AD3A-28A1-1B6E-FBF9-D77A19812CF8}"/>
              </a:ext>
            </a:extLst>
          </p:cNvPr>
          <p:cNvSpPr txBox="1"/>
          <p:nvPr/>
        </p:nvSpPr>
        <p:spPr>
          <a:xfrm>
            <a:off x="159217" y="5621654"/>
            <a:ext cx="8852522" cy="1077218"/>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a:t>
            </a:r>
            <a:r>
              <a:rPr lang="en-US" sz="1600" dirty="0">
                <a:solidFill>
                  <a:schemeClr val="bg1">
                    <a:lumMod val="75000"/>
                  </a:schemeClr>
                </a:solidFill>
              </a:rPr>
              <a:t>lacrimal functional unit </a:t>
            </a:r>
            <a:r>
              <a:rPr lang="en-US" sz="1600" i="1" dirty="0">
                <a:solidFill>
                  <a:schemeClr val="bg1">
                    <a:lumMod val="75000"/>
                  </a:schemeClr>
                </a:solidFill>
              </a:rPr>
              <a:t>(LFU)?</a:t>
            </a:r>
          </a:p>
          <a:p>
            <a:r>
              <a:rPr lang="en-US" sz="1600" b="0" i="0" dirty="0">
                <a:solidFill>
                  <a:schemeClr val="bg1">
                    <a:lumMod val="75000"/>
                  </a:schemeClr>
                </a:solidFill>
                <a:effectLst/>
                <a:latin typeface="Arial" panose="020B0604020202020204" pitchFamily="34" charset="0"/>
              </a:rPr>
              <a:t>The LFU is the complex, integrated system responsible for the regulation, production, and health of the tear film. Think of it  </a:t>
            </a:r>
            <a:r>
              <a:rPr lang="en-US" sz="1600" b="1" i="0" dirty="0">
                <a:solidFill>
                  <a:srgbClr val="0000FF"/>
                </a:solidFill>
                <a:effectLst/>
                <a:latin typeface="Arial" panose="020B0604020202020204" pitchFamily="34" charset="0"/>
              </a:rPr>
              <a:t>the reflex arc responsible for the production of the components of the tear film.</a:t>
            </a:r>
            <a:endParaRPr lang="en-US" sz="1600" b="1" dirty="0">
              <a:solidFill>
                <a:srgbClr val="0000FF"/>
              </a:solidFill>
            </a:endParaRPr>
          </a:p>
        </p:txBody>
      </p:sp>
      <p:sp>
        <p:nvSpPr>
          <p:cNvPr id="13" name="Rectangle 12">
            <a:extLst>
              <a:ext uri="{FF2B5EF4-FFF2-40B4-BE49-F238E27FC236}">
                <a16:creationId xmlns:a16="http://schemas.microsoft.com/office/drawing/2014/main" id="{CB5C94E0-A4CA-18D9-0EB0-72526CF1C520}"/>
              </a:ext>
            </a:extLst>
          </p:cNvPr>
          <p:cNvSpPr/>
          <p:nvPr/>
        </p:nvSpPr>
        <p:spPr>
          <a:xfrm>
            <a:off x="7951303" y="1290387"/>
            <a:ext cx="173888"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6062472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158</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290387"/>
            <a:ext cx="1667444" cy="400110"/>
          </a:xfrm>
          <a:prstGeom prst="rect">
            <a:avLst/>
          </a:prstGeom>
          <a:noFill/>
        </p:spPr>
        <p:txBody>
          <a:bodyPr wrap="none" rtlCol="0">
            <a:spAutoFit/>
          </a:bodyPr>
          <a:lstStyle/>
          <a:p>
            <a:pPr algn="ctr"/>
            <a:r>
              <a:rPr lang="en-US" sz="2000" dirty="0"/>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290387"/>
            <a:ext cx="1380507" cy="400110"/>
          </a:xfrm>
          <a:prstGeom prst="rect">
            <a:avLst/>
          </a:prstGeom>
          <a:noFill/>
        </p:spPr>
        <p:txBody>
          <a:bodyPr wrap="none" rtlCol="0">
            <a:spAutoFit/>
          </a:bodyPr>
          <a:lstStyle/>
          <a:p>
            <a:pPr algn="ctr"/>
            <a:r>
              <a:rPr lang="en-US" sz="2000" dirty="0"/>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061621"/>
            <a:ext cx="1667444" cy="900246"/>
          </a:xfrm>
          <a:prstGeom prst="rect">
            <a:avLst/>
          </a:prstGeom>
          <a:noFill/>
          <a:ln>
            <a:noFill/>
          </a:ln>
        </p:spPr>
        <p:txBody>
          <a:bodyPr wrap="square" rtlCol="0">
            <a:spAutoFit/>
          </a:bodyPr>
          <a:lstStyle/>
          <a:p>
            <a:pPr algn="ctr">
              <a:lnSpc>
                <a:spcPts val="2100"/>
              </a:lnSpc>
            </a:pPr>
            <a:r>
              <a:rPr lang="en-US" sz="2000" dirty="0"/>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017344"/>
            <a:ext cx="1231485" cy="528350"/>
          </a:xfrm>
          <a:prstGeom prst="rect">
            <a:avLst/>
          </a:prstGeom>
          <a:noFill/>
        </p:spPr>
        <p:txBody>
          <a:bodyPr wrap="square" rtlCol="0">
            <a:spAutoFit/>
          </a:bodyPr>
          <a:lstStyle/>
          <a:p>
            <a:pPr algn="ctr">
              <a:lnSpc>
                <a:spcPts val="1700"/>
              </a:lnSpc>
            </a:pPr>
            <a:r>
              <a:rPr lang="en-US" b="1" dirty="0">
                <a:solidFill>
                  <a:srgbClr val="0000FF"/>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067883"/>
            <a:ext cx="1126694" cy="528350"/>
          </a:xfrm>
          <a:prstGeom prst="rect">
            <a:avLst/>
          </a:prstGeom>
          <a:noFill/>
          <a:ln>
            <a:noFill/>
          </a:ln>
        </p:spPr>
        <p:txBody>
          <a:bodyPr wrap="square" rtlCol="0">
            <a:spAutoFit/>
          </a:bodyPr>
          <a:lstStyle/>
          <a:p>
            <a:pPr algn="ctr">
              <a:lnSpc>
                <a:spcPts val="1700"/>
              </a:lnSpc>
            </a:pPr>
            <a:r>
              <a:rPr lang="en-US" b="1" dirty="0">
                <a:solidFill>
                  <a:srgbClr val="0000FF"/>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754490"/>
            <a:ext cx="302812" cy="222289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067883"/>
            <a:ext cx="1231485" cy="528350"/>
          </a:xfrm>
          <a:prstGeom prst="rect">
            <a:avLst/>
          </a:prstGeom>
          <a:noFill/>
          <a:ln>
            <a:noFill/>
          </a:ln>
        </p:spPr>
        <p:txBody>
          <a:bodyPr wrap="square" rtlCol="0">
            <a:spAutoFit/>
          </a:bodyPr>
          <a:lstStyle/>
          <a:p>
            <a:pPr algn="ctr">
              <a:lnSpc>
                <a:spcPts val="1700"/>
              </a:lnSpc>
            </a:pPr>
            <a:r>
              <a:rPr lang="en-US" b="1" dirty="0">
                <a:solidFill>
                  <a:srgbClr val="0000FF"/>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120891"/>
            <a:ext cx="1192956" cy="310341"/>
          </a:xfrm>
          <a:prstGeom prst="rect">
            <a:avLst/>
          </a:prstGeom>
          <a:noFill/>
        </p:spPr>
        <p:txBody>
          <a:bodyPr wrap="square" rtlCol="0">
            <a:spAutoFit/>
          </a:bodyPr>
          <a:lstStyle/>
          <a:p>
            <a:pPr>
              <a:lnSpc>
                <a:spcPts val="1700"/>
              </a:lnSpc>
            </a:pPr>
            <a:r>
              <a:rPr lang="en-US" b="1" dirty="0">
                <a:solidFill>
                  <a:srgbClr val="0000FF"/>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706984"/>
            <a:ext cx="339262" cy="228145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391485"/>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394348"/>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518072"/>
            <a:ext cx="1525165" cy="477054"/>
          </a:xfrm>
          <a:prstGeom prst="rect">
            <a:avLst/>
          </a:prstGeom>
          <a:noFill/>
          <a:ln>
            <a:noFill/>
          </a:ln>
        </p:spPr>
        <p:txBody>
          <a:bodyPr wrap="square" rtlCol="0">
            <a:spAutoFit/>
          </a:bodyPr>
          <a:lstStyle/>
          <a:p>
            <a:pPr>
              <a:lnSpc>
                <a:spcPts val="1500"/>
              </a:lnSpc>
            </a:pPr>
            <a:r>
              <a:rPr lang="en-US" sz="1400" dirty="0"/>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514252"/>
            <a:ext cx="1525165" cy="477054"/>
          </a:xfrm>
          <a:prstGeom prst="rect">
            <a:avLst/>
          </a:prstGeom>
          <a:noFill/>
          <a:ln>
            <a:noFill/>
          </a:ln>
        </p:spPr>
        <p:txBody>
          <a:bodyPr wrap="square" rtlCol="0">
            <a:spAutoFit/>
          </a:bodyPr>
          <a:lstStyle/>
          <a:p>
            <a:pPr>
              <a:lnSpc>
                <a:spcPts val="1500"/>
              </a:lnSpc>
            </a:pPr>
            <a:r>
              <a:rPr lang="en-US" sz="1400" dirty="0"/>
              <a:t>Branches of</a:t>
            </a:r>
          </a:p>
          <a:p>
            <a:pPr>
              <a:lnSpc>
                <a:spcPts val="1500"/>
              </a:lnSpc>
            </a:pPr>
            <a:r>
              <a:rPr lang="en-US" sz="1400" dirty="0"/>
              <a:t>V</a:t>
            </a:r>
            <a:r>
              <a:rPr lang="en-US" sz="1400" baseline="-25000" dirty="0"/>
              <a:t>1</a:t>
            </a:r>
            <a:r>
              <a:rPr lang="en-US" sz="1400" dirty="0"/>
              <a:t> and V</a:t>
            </a:r>
            <a:r>
              <a:rPr lang="en-US" sz="1400" baseline="-25000" dirty="0"/>
              <a:t>2</a:t>
            </a:r>
          </a:p>
        </p:txBody>
      </p:sp>
      <p:sp>
        <p:nvSpPr>
          <p:cNvPr id="23" name="TextBox 22">
            <a:extLst>
              <a:ext uri="{FF2B5EF4-FFF2-40B4-BE49-F238E27FC236}">
                <a16:creationId xmlns:a16="http://schemas.microsoft.com/office/drawing/2014/main" id="{AA23F61F-0194-5DCD-CFA0-52AAD796EB18}"/>
              </a:ext>
            </a:extLst>
          </p:cNvPr>
          <p:cNvSpPr txBox="1"/>
          <p:nvPr/>
        </p:nvSpPr>
        <p:spPr>
          <a:xfrm>
            <a:off x="198973" y="4281832"/>
            <a:ext cx="8507518" cy="307777"/>
          </a:xfrm>
          <a:prstGeom prst="rect">
            <a:avLst/>
          </a:prstGeom>
          <a:noFill/>
        </p:spPr>
        <p:txBody>
          <a:bodyPr wrap="square" rtlCol="0">
            <a:spAutoFit/>
          </a:bodyPr>
          <a:lstStyle/>
          <a:p>
            <a:r>
              <a:rPr lang="en-US" sz="1400" b="1" i="1" dirty="0"/>
              <a:t>In the LFU</a:t>
            </a:r>
            <a:r>
              <a:rPr lang="en-US" sz="1400" dirty="0"/>
              <a:t>, the sensory limb consists of ocular-surface nociceptors connected to branches of  V1 and V2.  </a:t>
            </a:r>
            <a:endParaRPr lang="en-US" sz="1400" dirty="0">
              <a:solidFill>
                <a:srgbClr val="0000FF"/>
              </a:solidFill>
            </a:endParaRPr>
          </a:p>
        </p:txBody>
      </p:sp>
      <p:sp>
        <p:nvSpPr>
          <p:cNvPr id="37" name="TextBox 36">
            <a:extLst>
              <a:ext uri="{FF2B5EF4-FFF2-40B4-BE49-F238E27FC236}">
                <a16:creationId xmlns:a16="http://schemas.microsoft.com/office/drawing/2014/main" id="{28BCA290-2F1E-3A05-E2EB-EF2BE5AA12F4}"/>
              </a:ext>
            </a:extLst>
          </p:cNvPr>
          <p:cNvSpPr txBox="1"/>
          <p:nvPr/>
        </p:nvSpPr>
        <p:spPr>
          <a:xfrm>
            <a:off x="212032" y="3557884"/>
            <a:ext cx="8759687" cy="738664"/>
          </a:xfrm>
          <a:prstGeom prst="rect">
            <a:avLst/>
          </a:prstGeom>
          <a:noFill/>
        </p:spPr>
        <p:txBody>
          <a:bodyPr wrap="square" rtlCol="0">
            <a:spAutoFit/>
          </a:bodyPr>
          <a:lstStyle/>
          <a:p>
            <a:r>
              <a:rPr lang="en-US" sz="1400" dirty="0"/>
              <a:t>Recall that a reflex arc has three components: A  </a:t>
            </a:r>
            <a:r>
              <a:rPr lang="en-US" sz="1400" i="1" dirty="0"/>
              <a:t>sensory limb  </a:t>
            </a:r>
            <a:r>
              <a:rPr lang="en-US" sz="1400" dirty="0"/>
              <a:t>consisting of sensory receptors and afferent nerves, </a:t>
            </a:r>
            <a:r>
              <a:rPr lang="en-US" sz="1400" dirty="0">
                <a:solidFill>
                  <a:srgbClr val="0000FF"/>
                </a:solidFill>
              </a:rPr>
              <a:t>a </a:t>
            </a:r>
            <a:r>
              <a:rPr lang="en-US" sz="1400" i="1" dirty="0">
                <a:solidFill>
                  <a:srgbClr val="0000FF"/>
                </a:solidFill>
              </a:rPr>
              <a:t>motor limb  </a:t>
            </a:r>
            <a:r>
              <a:rPr lang="en-US" sz="1400" dirty="0">
                <a:solidFill>
                  <a:srgbClr val="0000FF"/>
                </a:solidFill>
              </a:rPr>
              <a:t>consisting of efferent nerves and the effector end-organ, </a:t>
            </a:r>
            <a:r>
              <a:rPr lang="en-US" sz="1400" dirty="0"/>
              <a:t>and a  </a:t>
            </a:r>
            <a:r>
              <a:rPr lang="en-US" sz="1400" i="1" dirty="0"/>
              <a:t>CNS integration center   </a:t>
            </a:r>
            <a:r>
              <a:rPr lang="en-US" sz="1400" dirty="0"/>
              <a:t>that connects the afferent and efferent limbs. </a:t>
            </a:r>
            <a:endParaRPr lang="en-US" sz="1400" dirty="0">
              <a:solidFill>
                <a:srgbClr val="0000FF"/>
              </a:solidFill>
            </a:endParaRPr>
          </a:p>
        </p:txBody>
      </p:sp>
      <p:sp>
        <p:nvSpPr>
          <p:cNvPr id="45" name="TextBox 44">
            <a:extLst>
              <a:ext uri="{FF2B5EF4-FFF2-40B4-BE49-F238E27FC236}">
                <a16:creationId xmlns:a16="http://schemas.microsoft.com/office/drawing/2014/main" id="{841D958C-18F1-5739-2DC3-4E6312971C3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6" name="TextBox 45">
            <a:extLst>
              <a:ext uri="{FF2B5EF4-FFF2-40B4-BE49-F238E27FC236}">
                <a16:creationId xmlns:a16="http://schemas.microsoft.com/office/drawing/2014/main" id="{EA0DB6D0-15F2-B0EE-E43D-703C6D8C84B7}"/>
              </a:ext>
            </a:extLst>
          </p:cNvPr>
          <p:cNvSpPr txBox="1"/>
          <p:nvPr/>
        </p:nvSpPr>
        <p:spPr>
          <a:xfrm>
            <a:off x="3862411" y="654692"/>
            <a:ext cx="1316386" cy="430887"/>
          </a:xfrm>
          <a:prstGeom prst="rect">
            <a:avLst/>
          </a:prstGeom>
          <a:noFill/>
        </p:spPr>
        <p:txBody>
          <a:bodyPr wrap="none" rtlCol="0">
            <a:spAutoFit/>
          </a:bodyPr>
          <a:lstStyle/>
          <a:p>
            <a:pPr algn="ctr"/>
            <a:r>
              <a:rPr lang="en-US" sz="2200" b="1" i="1" dirty="0">
                <a:solidFill>
                  <a:srgbClr val="0000FF"/>
                </a:solidFill>
              </a:rPr>
              <a:t>The LFU</a:t>
            </a:r>
          </a:p>
        </p:txBody>
      </p:sp>
      <p:sp>
        <p:nvSpPr>
          <p:cNvPr id="3" name="TextBox 2">
            <a:extLst>
              <a:ext uri="{FF2B5EF4-FFF2-40B4-BE49-F238E27FC236}">
                <a16:creationId xmlns:a16="http://schemas.microsoft.com/office/drawing/2014/main" id="{0154AD3A-28A1-1B6E-FBF9-D77A19812CF8}"/>
              </a:ext>
            </a:extLst>
          </p:cNvPr>
          <p:cNvSpPr txBox="1"/>
          <p:nvPr/>
        </p:nvSpPr>
        <p:spPr>
          <a:xfrm>
            <a:off x="159217" y="5621654"/>
            <a:ext cx="8852522" cy="1077218"/>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a:t>
            </a:r>
            <a:r>
              <a:rPr lang="en-US" sz="1600" dirty="0">
                <a:solidFill>
                  <a:schemeClr val="bg1">
                    <a:lumMod val="75000"/>
                  </a:schemeClr>
                </a:solidFill>
              </a:rPr>
              <a:t>lacrimal functional unit </a:t>
            </a:r>
            <a:r>
              <a:rPr lang="en-US" sz="1600" i="1" dirty="0">
                <a:solidFill>
                  <a:schemeClr val="bg1">
                    <a:lumMod val="75000"/>
                  </a:schemeClr>
                </a:solidFill>
              </a:rPr>
              <a:t>(LFU)?</a:t>
            </a:r>
          </a:p>
          <a:p>
            <a:r>
              <a:rPr lang="en-US" sz="1600" b="0" i="0" dirty="0">
                <a:solidFill>
                  <a:schemeClr val="bg1">
                    <a:lumMod val="75000"/>
                  </a:schemeClr>
                </a:solidFill>
                <a:effectLst/>
                <a:latin typeface="Arial" panose="020B0604020202020204" pitchFamily="34" charset="0"/>
              </a:rPr>
              <a:t>The LFU is the complex, integrated system responsible for the regulation, production, and health of the tear film. Think of it  </a:t>
            </a:r>
            <a:r>
              <a:rPr lang="en-US" sz="1600" b="1" i="0" dirty="0">
                <a:solidFill>
                  <a:srgbClr val="0000FF"/>
                </a:solidFill>
                <a:effectLst/>
                <a:latin typeface="Arial" panose="020B0604020202020204" pitchFamily="34" charset="0"/>
              </a:rPr>
              <a:t>the reflex arc responsible for the production of the components of the tear film.</a:t>
            </a:r>
            <a:endParaRPr lang="en-US" sz="1600" b="1" dirty="0">
              <a:solidFill>
                <a:srgbClr val="0000FF"/>
              </a:solidFill>
            </a:endParaRPr>
          </a:p>
        </p:txBody>
      </p:sp>
      <p:sp>
        <p:nvSpPr>
          <p:cNvPr id="13" name="Rectangle 12">
            <a:extLst>
              <a:ext uri="{FF2B5EF4-FFF2-40B4-BE49-F238E27FC236}">
                <a16:creationId xmlns:a16="http://schemas.microsoft.com/office/drawing/2014/main" id="{CB5C94E0-A4CA-18D9-0EB0-72526CF1C520}"/>
              </a:ext>
            </a:extLst>
          </p:cNvPr>
          <p:cNvSpPr/>
          <p:nvPr/>
        </p:nvSpPr>
        <p:spPr>
          <a:xfrm>
            <a:off x="7951303" y="1290387"/>
            <a:ext cx="173888"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4137906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159</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290387"/>
            <a:ext cx="1667444" cy="400110"/>
          </a:xfrm>
          <a:prstGeom prst="rect">
            <a:avLst/>
          </a:prstGeom>
          <a:noFill/>
        </p:spPr>
        <p:txBody>
          <a:bodyPr wrap="none" rtlCol="0">
            <a:spAutoFit/>
          </a:bodyPr>
          <a:lstStyle/>
          <a:p>
            <a:pPr algn="ctr"/>
            <a:r>
              <a:rPr lang="en-US" sz="2000" dirty="0"/>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290387"/>
            <a:ext cx="1380507" cy="400110"/>
          </a:xfrm>
          <a:prstGeom prst="rect">
            <a:avLst/>
          </a:prstGeom>
          <a:noFill/>
        </p:spPr>
        <p:txBody>
          <a:bodyPr wrap="none" rtlCol="0">
            <a:spAutoFit/>
          </a:bodyPr>
          <a:lstStyle/>
          <a:p>
            <a:pPr algn="ctr"/>
            <a:r>
              <a:rPr lang="en-US" sz="2000" dirty="0"/>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061621"/>
            <a:ext cx="1667444" cy="900246"/>
          </a:xfrm>
          <a:prstGeom prst="rect">
            <a:avLst/>
          </a:prstGeom>
          <a:noFill/>
          <a:ln>
            <a:noFill/>
          </a:ln>
        </p:spPr>
        <p:txBody>
          <a:bodyPr wrap="square" rtlCol="0">
            <a:spAutoFit/>
          </a:bodyPr>
          <a:lstStyle/>
          <a:p>
            <a:pPr algn="ctr">
              <a:lnSpc>
                <a:spcPts val="2100"/>
              </a:lnSpc>
            </a:pPr>
            <a:r>
              <a:rPr lang="en-US" sz="2000" dirty="0"/>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017344"/>
            <a:ext cx="1231485" cy="528350"/>
          </a:xfrm>
          <a:prstGeom prst="rect">
            <a:avLst/>
          </a:prstGeom>
          <a:noFill/>
        </p:spPr>
        <p:txBody>
          <a:bodyPr wrap="square" rtlCol="0">
            <a:spAutoFit/>
          </a:bodyPr>
          <a:lstStyle/>
          <a:p>
            <a:pPr algn="ctr">
              <a:lnSpc>
                <a:spcPts val="1700"/>
              </a:lnSpc>
            </a:pPr>
            <a:r>
              <a:rPr lang="en-US" b="1" dirty="0">
                <a:solidFill>
                  <a:srgbClr val="0000FF"/>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067883"/>
            <a:ext cx="1126694" cy="528350"/>
          </a:xfrm>
          <a:prstGeom prst="rect">
            <a:avLst/>
          </a:prstGeom>
          <a:noFill/>
          <a:ln>
            <a:noFill/>
          </a:ln>
        </p:spPr>
        <p:txBody>
          <a:bodyPr wrap="square" rtlCol="0">
            <a:spAutoFit/>
          </a:bodyPr>
          <a:lstStyle/>
          <a:p>
            <a:pPr algn="ctr">
              <a:lnSpc>
                <a:spcPts val="1700"/>
              </a:lnSpc>
            </a:pPr>
            <a:r>
              <a:rPr lang="en-US" b="1" dirty="0">
                <a:solidFill>
                  <a:srgbClr val="0000FF"/>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754490"/>
            <a:ext cx="302812" cy="222289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067883"/>
            <a:ext cx="1231485" cy="528350"/>
          </a:xfrm>
          <a:prstGeom prst="rect">
            <a:avLst/>
          </a:prstGeom>
          <a:noFill/>
          <a:ln>
            <a:noFill/>
          </a:ln>
        </p:spPr>
        <p:txBody>
          <a:bodyPr wrap="square" rtlCol="0">
            <a:spAutoFit/>
          </a:bodyPr>
          <a:lstStyle/>
          <a:p>
            <a:pPr algn="ctr">
              <a:lnSpc>
                <a:spcPts val="1700"/>
              </a:lnSpc>
            </a:pPr>
            <a:r>
              <a:rPr lang="en-US" b="1" dirty="0">
                <a:solidFill>
                  <a:srgbClr val="0000FF"/>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120891"/>
            <a:ext cx="1192956" cy="310341"/>
          </a:xfrm>
          <a:prstGeom prst="rect">
            <a:avLst/>
          </a:prstGeom>
          <a:noFill/>
        </p:spPr>
        <p:txBody>
          <a:bodyPr wrap="square" rtlCol="0">
            <a:spAutoFit/>
          </a:bodyPr>
          <a:lstStyle/>
          <a:p>
            <a:pPr>
              <a:lnSpc>
                <a:spcPts val="1700"/>
              </a:lnSpc>
            </a:pPr>
            <a:r>
              <a:rPr lang="en-US" b="1" dirty="0">
                <a:solidFill>
                  <a:srgbClr val="0000FF"/>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706984"/>
            <a:ext cx="339262" cy="228145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391485"/>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394348"/>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518072"/>
            <a:ext cx="1525165" cy="477054"/>
          </a:xfrm>
          <a:prstGeom prst="rect">
            <a:avLst/>
          </a:prstGeom>
          <a:noFill/>
          <a:ln>
            <a:noFill/>
          </a:ln>
        </p:spPr>
        <p:txBody>
          <a:bodyPr wrap="square" rtlCol="0">
            <a:spAutoFit/>
          </a:bodyPr>
          <a:lstStyle/>
          <a:p>
            <a:pPr>
              <a:lnSpc>
                <a:spcPts val="1500"/>
              </a:lnSpc>
            </a:pPr>
            <a:r>
              <a:rPr lang="en-US" sz="1400" dirty="0"/>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514252"/>
            <a:ext cx="1525165" cy="477054"/>
          </a:xfrm>
          <a:prstGeom prst="rect">
            <a:avLst/>
          </a:prstGeom>
          <a:noFill/>
          <a:ln>
            <a:noFill/>
          </a:ln>
        </p:spPr>
        <p:txBody>
          <a:bodyPr wrap="square" rtlCol="0">
            <a:spAutoFit/>
          </a:bodyPr>
          <a:lstStyle/>
          <a:p>
            <a:pPr>
              <a:lnSpc>
                <a:spcPts val="1500"/>
              </a:lnSpc>
            </a:pPr>
            <a:r>
              <a:rPr lang="en-US" sz="1400" dirty="0"/>
              <a:t>Branches of</a:t>
            </a:r>
          </a:p>
          <a:p>
            <a:pPr>
              <a:lnSpc>
                <a:spcPts val="1500"/>
              </a:lnSpc>
            </a:pPr>
            <a:r>
              <a:rPr lang="en-US" sz="1400" dirty="0"/>
              <a:t>V</a:t>
            </a:r>
            <a:r>
              <a:rPr lang="en-US" sz="1400" baseline="-25000" dirty="0"/>
              <a:t>1</a:t>
            </a:r>
            <a:r>
              <a:rPr lang="en-US" sz="1400" dirty="0"/>
              <a:t> and V</a:t>
            </a:r>
            <a:r>
              <a:rPr lang="en-US" sz="1400" baseline="-25000" dirty="0"/>
              <a:t>2</a:t>
            </a:r>
          </a:p>
        </p:txBody>
      </p:sp>
      <p:sp>
        <p:nvSpPr>
          <p:cNvPr id="20" name="TextBox 19">
            <a:extLst>
              <a:ext uri="{FF2B5EF4-FFF2-40B4-BE49-F238E27FC236}">
                <a16:creationId xmlns:a16="http://schemas.microsoft.com/office/drawing/2014/main" id="{2A7C1A95-BB59-1A51-C1E9-A6E852094DD4}"/>
              </a:ext>
            </a:extLst>
          </p:cNvPr>
          <p:cNvSpPr txBox="1"/>
          <p:nvPr/>
        </p:nvSpPr>
        <p:spPr>
          <a:xfrm>
            <a:off x="5643142" y="2539958"/>
            <a:ext cx="1810177" cy="296684"/>
          </a:xfrm>
          <a:prstGeom prst="rect">
            <a:avLst/>
          </a:prstGeom>
          <a:noFill/>
          <a:ln>
            <a:noFill/>
          </a:ln>
        </p:spPr>
        <p:txBody>
          <a:bodyPr wrap="square" rtlCol="0">
            <a:spAutoFit/>
          </a:bodyPr>
          <a:lstStyle/>
          <a:p>
            <a:pPr>
              <a:lnSpc>
                <a:spcPts val="1700"/>
              </a:lnSpc>
            </a:pPr>
            <a:r>
              <a:rPr lang="en-US" sz="1400" dirty="0"/>
              <a:t>--</a:t>
            </a:r>
            <a:r>
              <a:rPr lang="en-US" sz="1400" dirty="0" err="1"/>
              <a:t>P’sympathetics</a:t>
            </a:r>
            <a:endParaRPr lang="en-US" sz="1400" dirty="0"/>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456626"/>
            <a:ext cx="1337284" cy="848758"/>
          </a:xfrm>
          <a:prstGeom prst="rect">
            <a:avLst/>
          </a:prstGeom>
          <a:noFill/>
          <a:ln>
            <a:noFill/>
          </a:ln>
        </p:spPr>
        <p:txBody>
          <a:bodyPr wrap="square" rtlCol="0">
            <a:spAutoFit/>
          </a:bodyPr>
          <a:lstStyle/>
          <a:p>
            <a:pPr>
              <a:lnSpc>
                <a:spcPts val="1500"/>
              </a:lnSpc>
            </a:pPr>
            <a:r>
              <a:rPr lang="en-US" sz="1400" dirty="0"/>
              <a:t>--Glands</a:t>
            </a:r>
          </a:p>
          <a:p>
            <a:pPr>
              <a:lnSpc>
                <a:spcPts val="1500"/>
              </a:lnSpc>
            </a:pPr>
            <a:r>
              <a:rPr lang="en-US" sz="1200" dirty="0"/>
              <a:t>----Lacrimal</a:t>
            </a:r>
          </a:p>
          <a:p>
            <a:pPr>
              <a:lnSpc>
                <a:spcPts val="1500"/>
              </a:lnSpc>
            </a:pPr>
            <a:r>
              <a:rPr lang="en-US" sz="1200" dirty="0"/>
              <a:t>----</a:t>
            </a:r>
            <a:r>
              <a:rPr lang="en-US" sz="1200" dirty="0" err="1"/>
              <a:t>M’bomian</a:t>
            </a:r>
            <a:endParaRPr lang="en-US" sz="1200" dirty="0"/>
          </a:p>
          <a:p>
            <a:pPr>
              <a:lnSpc>
                <a:spcPts val="1500"/>
              </a:lnSpc>
            </a:pPr>
            <a:r>
              <a:rPr lang="en-US" sz="1200" dirty="0"/>
              <a:t>----Goblet</a:t>
            </a:r>
          </a:p>
        </p:txBody>
      </p:sp>
      <p:sp>
        <p:nvSpPr>
          <p:cNvPr id="23" name="TextBox 22">
            <a:extLst>
              <a:ext uri="{FF2B5EF4-FFF2-40B4-BE49-F238E27FC236}">
                <a16:creationId xmlns:a16="http://schemas.microsoft.com/office/drawing/2014/main" id="{AA23F61F-0194-5DCD-CFA0-52AAD796EB18}"/>
              </a:ext>
            </a:extLst>
          </p:cNvPr>
          <p:cNvSpPr txBox="1"/>
          <p:nvPr/>
        </p:nvSpPr>
        <p:spPr>
          <a:xfrm>
            <a:off x="198973" y="4281832"/>
            <a:ext cx="8507518" cy="738664"/>
          </a:xfrm>
          <a:prstGeom prst="rect">
            <a:avLst/>
          </a:prstGeom>
          <a:noFill/>
        </p:spPr>
        <p:txBody>
          <a:bodyPr wrap="square" rtlCol="0">
            <a:spAutoFit/>
          </a:bodyPr>
          <a:lstStyle/>
          <a:p>
            <a:r>
              <a:rPr lang="en-US" sz="1400" b="1" i="1" dirty="0"/>
              <a:t>In the LFU</a:t>
            </a:r>
            <a:r>
              <a:rPr lang="en-US" sz="1400" dirty="0"/>
              <a:t>, the sensory limb consists of ocular-surface nociceptors connected to branches of  V1 and V2.  </a:t>
            </a:r>
            <a:r>
              <a:rPr lang="en-US" sz="1400" dirty="0">
                <a:solidFill>
                  <a:srgbClr val="0000FF"/>
                </a:solidFill>
              </a:rPr>
              <a:t>The motor limb consisting of the lacrimal, meibomian, and goblet glands/cells (innervated by parasympathetics) </a:t>
            </a:r>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514252"/>
            <a:ext cx="112240" cy="70901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2716702"/>
            <a:ext cx="578060" cy="1325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EB9DA919-6CAA-15CC-A839-0FE20269527F}"/>
              </a:ext>
            </a:extLst>
          </p:cNvPr>
          <p:cNvSpPr/>
          <p:nvPr/>
        </p:nvSpPr>
        <p:spPr>
          <a:xfrm>
            <a:off x="225477" y="4762836"/>
            <a:ext cx="1459285" cy="2199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32" name="Rectangle 31">
            <a:extLst>
              <a:ext uri="{FF2B5EF4-FFF2-40B4-BE49-F238E27FC236}">
                <a16:creationId xmlns:a16="http://schemas.microsoft.com/office/drawing/2014/main" id="{107E9AE2-634B-7828-8DB1-7D83D479CECD}"/>
              </a:ext>
            </a:extLst>
          </p:cNvPr>
          <p:cNvSpPr/>
          <p:nvPr/>
        </p:nvSpPr>
        <p:spPr>
          <a:xfrm>
            <a:off x="5882637" y="2596234"/>
            <a:ext cx="1248701" cy="176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8BCA290-2F1E-3A05-E2EB-EF2BE5AA12F4}"/>
              </a:ext>
            </a:extLst>
          </p:cNvPr>
          <p:cNvSpPr txBox="1"/>
          <p:nvPr/>
        </p:nvSpPr>
        <p:spPr>
          <a:xfrm>
            <a:off x="212032" y="3557884"/>
            <a:ext cx="8759687" cy="738664"/>
          </a:xfrm>
          <a:prstGeom prst="rect">
            <a:avLst/>
          </a:prstGeom>
          <a:noFill/>
        </p:spPr>
        <p:txBody>
          <a:bodyPr wrap="square" rtlCol="0">
            <a:spAutoFit/>
          </a:bodyPr>
          <a:lstStyle/>
          <a:p>
            <a:r>
              <a:rPr lang="en-US" sz="1400" dirty="0"/>
              <a:t>Recall that a reflex arc has three components: A  </a:t>
            </a:r>
            <a:r>
              <a:rPr lang="en-US" sz="1400" i="1" dirty="0"/>
              <a:t>sensory limb  </a:t>
            </a:r>
            <a:r>
              <a:rPr lang="en-US" sz="1400" dirty="0"/>
              <a:t>consisting of sensory receptors and afferent nerves, </a:t>
            </a:r>
            <a:r>
              <a:rPr lang="en-US" sz="1400" dirty="0">
                <a:solidFill>
                  <a:srgbClr val="0000FF"/>
                </a:solidFill>
              </a:rPr>
              <a:t>a </a:t>
            </a:r>
            <a:r>
              <a:rPr lang="en-US" sz="1400" i="1" dirty="0">
                <a:solidFill>
                  <a:srgbClr val="0000FF"/>
                </a:solidFill>
              </a:rPr>
              <a:t>motor limb  </a:t>
            </a:r>
            <a:r>
              <a:rPr lang="en-US" sz="1400" dirty="0">
                <a:solidFill>
                  <a:srgbClr val="0000FF"/>
                </a:solidFill>
              </a:rPr>
              <a:t>consisting of efferent nerves and the effector end-organ, </a:t>
            </a:r>
            <a:r>
              <a:rPr lang="en-US" sz="1400" dirty="0"/>
              <a:t>and a  </a:t>
            </a:r>
            <a:r>
              <a:rPr lang="en-US" sz="1400" i="1" dirty="0"/>
              <a:t>CNS integration center   </a:t>
            </a:r>
            <a:r>
              <a:rPr lang="en-US" sz="1400" dirty="0"/>
              <a:t>that connects the afferent and efferent limbs. </a:t>
            </a:r>
            <a:endParaRPr lang="en-US" sz="1400" dirty="0">
              <a:solidFill>
                <a:srgbClr val="0000FF"/>
              </a:solidFill>
            </a:endParaRPr>
          </a:p>
        </p:txBody>
      </p:sp>
      <p:sp>
        <p:nvSpPr>
          <p:cNvPr id="45" name="TextBox 44">
            <a:extLst>
              <a:ext uri="{FF2B5EF4-FFF2-40B4-BE49-F238E27FC236}">
                <a16:creationId xmlns:a16="http://schemas.microsoft.com/office/drawing/2014/main" id="{841D958C-18F1-5739-2DC3-4E6312971C3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6" name="TextBox 45">
            <a:extLst>
              <a:ext uri="{FF2B5EF4-FFF2-40B4-BE49-F238E27FC236}">
                <a16:creationId xmlns:a16="http://schemas.microsoft.com/office/drawing/2014/main" id="{EA0DB6D0-15F2-B0EE-E43D-703C6D8C84B7}"/>
              </a:ext>
            </a:extLst>
          </p:cNvPr>
          <p:cNvSpPr txBox="1"/>
          <p:nvPr/>
        </p:nvSpPr>
        <p:spPr>
          <a:xfrm>
            <a:off x="3862411" y="654692"/>
            <a:ext cx="1316386" cy="430887"/>
          </a:xfrm>
          <a:prstGeom prst="rect">
            <a:avLst/>
          </a:prstGeom>
          <a:noFill/>
        </p:spPr>
        <p:txBody>
          <a:bodyPr wrap="none" rtlCol="0">
            <a:spAutoFit/>
          </a:bodyPr>
          <a:lstStyle/>
          <a:p>
            <a:pPr algn="ctr"/>
            <a:r>
              <a:rPr lang="en-US" sz="2200" b="1" i="1" dirty="0">
                <a:solidFill>
                  <a:srgbClr val="0000FF"/>
                </a:solidFill>
              </a:rPr>
              <a:t>The LFU</a:t>
            </a:r>
          </a:p>
        </p:txBody>
      </p:sp>
      <p:sp>
        <p:nvSpPr>
          <p:cNvPr id="3" name="TextBox 2">
            <a:extLst>
              <a:ext uri="{FF2B5EF4-FFF2-40B4-BE49-F238E27FC236}">
                <a16:creationId xmlns:a16="http://schemas.microsoft.com/office/drawing/2014/main" id="{0154AD3A-28A1-1B6E-FBF9-D77A19812CF8}"/>
              </a:ext>
            </a:extLst>
          </p:cNvPr>
          <p:cNvSpPr txBox="1"/>
          <p:nvPr/>
        </p:nvSpPr>
        <p:spPr>
          <a:xfrm>
            <a:off x="159217" y="5621654"/>
            <a:ext cx="8852522" cy="1077218"/>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a:t>
            </a:r>
            <a:r>
              <a:rPr lang="en-US" sz="1600" dirty="0">
                <a:solidFill>
                  <a:schemeClr val="bg1">
                    <a:lumMod val="75000"/>
                  </a:schemeClr>
                </a:solidFill>
              </a:rPr>
              <a:t>lacrimal functional unit </a:t>
            </a:r>
            <a:r>
              <a:rPr lang="en-US" sz="1600" i="1" dirty="0">
                <a:solidFill>
                  <a:schemeClr val="bg1">
                    <a:lumMod val="75000"/>
                  </a:schemeClr>
                </a:solidFill>
              </a:rPr>
              <a:t>(LFU)?</a:t>
            </a:r>
          </a:p>
          <a:p>
            <a:r>
              <a:rPr lang="en-US" sz="1600" b="0" i="0" dirty="0">
                <a:solidFill>
                  <a:schemeClr val="bg1">
                    <a:lumMod val="75000"/>
                  </a:schemeClr>
                </a:solidFill>
                <a:effectLst/>
                <a:latin typeface="Arial" panose="020B0604020202020204" pitchFamily="34" charset="0"/>
              </a:rPr>
              <a:t>The LFU is the complex, integrated system responsible for the regulation, production, and health of the tear film. Think of it  </a:t>
            </a:r>
            <a:r>
              <a:rPr lang="en-US" sz="1600" b="1" i="0" dirty="0">
                <a:solidFill>
                  <a:srgbClr val="0000FF"/>
                </a:solidFill>
                <a:effectLst/>
                <a:latin typeface="Arial" panose="020B0604020202020204" pitchFamily="34" charset="0"/>
              </a:rPr>
              <a:t>the reflex arc responsible for the production of the components of the tear film.</a:t>
            </a:r>
            <a:endParaRPr lang="en-US" sz="1600" b="1" dirty="0">
              <a:solidFill>
                <a:srgbClr val="0000FF"/>
              </a:solidFill>
            </a:endParaRPr>
          </a:p>
        </p:txBody>
      </p:sp>
      <p:sp>
        <p:nvSpPr>
          <p:cNvPr id="13" name="Rectangle 12">
            <a:extLst>
              <a:ext uri="{FF2B5EF4-FFF2-40B4-BE49-F238E27FC236}">
                <a16:creationId xmlns:a16="http://schemas.microsoft.com/office/drawing/2014/main" id="{CB5C94E0-A4CA-18D9-0EB0-72526CF1C520}"/>
              </a:ext>
            </a:extLst>
          </p:cNvPr>
          <p:cNvSpPr/>
          <p:nvPr/>
        </p:nvSpPr>
        <p:spPr>
          <a:xfrm>
            <a:off x="7951303" y="1290387"/>
            <a:ext cx="173888"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29716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7" name="Rectangle 6"/>
          <p:cNvSpPr/>
          <p:nvPr/>
        </p:nvSpPr>
        <p:spPr>
          <a:xfrm>
            <a:off x="67056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5" name="TextBox 4"/>
          <p:cNvSpPr txBox="1"/>
          <p:nvPr/>
        </p:nvSpPr>
        <p:spPr>
          <a:xfrm>
            <a:off x="479449" y="1488281"/>
            <a:ext cx="8131151" cy="3139321"/>
          </a:xfrm>
          <a:prstGeom prst="rect">
            <a:avLst/>
          </a:prstGeom>
          <a:noFill/>
        </p:spPr>
        <p:txBody>
          <a:bodyPr wrap="square" rtlCol="0">
            <a:spAutoFit/>
          </a:bodyPr>
          <a:lstStyle/>
          <a:p>
            <a:r>
              <a:rPr lang="en-US" i="1" dirty="0">
                <a:solidFill>
                  <a:schemeClr val="bg1">
                    <a:lumMod val="75000"/>
                  </a:schemeClr>
                </a:solidFill>
              </a:rPr>
              <a:t>How common is DES?</a:t>
            </a:r>
          </a:p>
          <a:p>
            <a:r>
              <a:rPr lang="en-US" dirty="0">
                <a:solidFill>
                  <a:schemeClr val="bg1">
                    <a:lumMod val="75000"/>
                  </a:schemeClr>
                </a:solidFill>
              </a:rPr>
              <a:t>Very. It is estimated to affect  10%  of adults age 30-60, and  15%  of adults age 65 and older.</a:t>
            </a:r>
          </a:p>
          <a:p>
            <a:endParaRPr lang="en-US" dirty="0">
              <a:solidFill>
                <a:schemeClr val="bg1">
                  <a:lumMod val="75000"/>
                </a:schemeClr>
              </a:solidFill>
            </a:endParaRPr>
          </a:p>
          <a:p>
            <a:r>
              <a:rPr lang="en-US" i="1" dirty="0">
                <a:solidFill>
                  <a:schemeClr val="bg1">
                    <a:lumMod val="75000"/>
                  </a:schemeClr>
                </a:solidFill>
              </a:rPr>
              <a:t>Is it a significant health problem?</a:t>
            </a:r>
          </a:p>
          <a:p>
            <a:r>
              <a:rPr lang="en-US" dirty="0">
                <a:solidFill>
                  <a:schemeClr val="bg1">
                    <a:lumMod val="75000"/>
                  </a:schemeClr>
                </a:solidFill>
              </a:rPr>
              <a:t>It certainly can be. Studies indicate moderate-to-severe DES impacts quality-of-life to the same degree as moderate-to-severe angina.</a:t>
            </a:r>
          </a:p>
          <a:p>
            <a:endParaRPr lang="en-US" dirty="0">
              <a:solidFill>
                <a:schemeClr val="bg1">
                  <a:lumMod val="75000"/>
                </a:schemeClr>
              </a:solidFill>
            </a:endParaRPr>
          </a:p>
          <a:p>
            <a:r>
              <a:rPr lang="en-US" i="1" dirty="0">
                <a:solidFill>
                  <a:schemeClr val="bg1">
                    <a:lumMod val="75000"/>
                  </a:schemeClr>
                </a:solidFill>
              </a:rPr>
              <a:t>Is there a gender predilection?</a:t>
            </a:r>
          </a:p>
          <a:p>
            <a:r>
              <a:rPr lang="en-US" dirty="0">
                <a:solidFill>
                  <a:schemeClr val="bg1">
                    <a:lumMod val="75000"/>
                  </a:schemeClr>
                </a:solidFill>
              </a:rPr>
              <a:t>Yes, </a:t>
            </a:r>
            <a:r>
              <a:rPr lang="en-US" b="1" dirty="0">
                <a:solidFill>
                  <a:srgbClr val="0000FF"/>
                </a:solidFill>
              </a:rPr>
              <a:t>women are more likely to suffer DES</a:t>
            </a:r>
          </a:p>
          <a:p>
            <a:endParaRPr lang="en-US" dirty="0">
              <a:solidFill>
                <a:srgbClr val="0000FF"/>
              </a:solidFill>
            </a:endParaRPr>
          </a:p>
        </p:txBody>
      </p:sp>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728B4405-41A0-7D22-9A34-2D6B5F129F40}"/>
              </a:ext>
            </a:extLst>
          </p:cNvPr>
          <p:cNvSpPr txBox="1"/>
          <p:nvPr/>
        </p:nvSpPr>
        <p:spPr>
          <a:xfrm>
            <a:off x="472522" y="4572000"/>
            <a:ext cx="7909478" cy="784830"/>
          </a:xfrm>
          <a:prstGeom prst="rect">
            <a:avLst/>
          </a:prstGeom>
          <a:noFill/>
        </p:spPr>
        <p:txBody>
          <a:bodyPr wrap="square" rtlCol="0">
            <a:spAutoFit/>
          </a:bodyPr>
          <a:lstStyle/>
          <a:p>
            <a:r>
              <a:rPr lang="en-US" sz="1500" i="1" dirty="0">
                <a:solidFill>
                  <a:schemeClr val="bg1">
                    <a:lumMod val="75000"/>
                  </a:schemeClr>
                </a:solidFill>
              </a:rPr>
              <a:t>Why are women more likely to have DES?</a:t>
            </a:r>
          </a:p>
          <a:p>
            <a:r>
              <a:rPr lang="en-US" sz="1500" dirty="0">
                <a:solidFill>
                  <a:schemeClr val="bg1">
                    <a:lumMod val="75000"/>
                  </a:schemeClr>
                </a:solidFill>
              </a:rPr>
              <a:t>There are a number of factors, but one of the most fundamental is  hormonal—</a:t>
            </a:r>
            <a:r>
              <a:rPr lang="en-US" sz="1500" b="1" dirty="0"/>
              <a:t>androgens</a:t>
            </a:r>
            <a:r>
              <a:rPr lang="en-US" sz="1500" dirty="0"/>
              <a:t>  </a:t>
            </a:r>
            <a:r>
              <a:rPr lang="en-US" sz="1500" dirty="0">
                <a:solidFill>
                  <a:schemeClr val="bg1">
                    <a:lumMod val="75000"/>
                  </a:schemeClr>
                </a:solidFill>
              </a:rPr>
              <a:t>are protective against DES, while  estrogens  tend to exacerbate it</a:t>
            </a:r>
          </a:p>
        </p:txBody>
      </p:sp>
      <p:sp>
        <p:nvSpPr>
          <p:cNvPr id="11" name="Oval 10">
            <a:extLst>
              <a:ext uri="{FF2B5EF4-FFF2-40B4-BE49-F238E27FC236}">
                <a16:creationId xmlns:a16="http://schemas.microsoft.com/office/drawing/2014/main" id="{5A429B0D-775A-ACF1-14F5-97A4234E0D4A}"/>
              </a:ext>
            </a:extLst>
          </p:cNvPr>
          <p:cNvSpPr/>
          <p:nvPr/>
        </p:nvSpPr>
        <p:spPr>
          <a:xfrm>
            <a:off x="838200" y="3829877"/>
            <a:ext cx="4495800" cy="636105"/>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9019BC0-3CE7-6750-558E-08621B4D72C6}"/>
              </a:ext>
            </a:extLst>
          </p:cNvPr>
          <p:cNvSpPr/>
          <p:nvPr/>
        </p:nvSpPr>
        <p:spPr>
          <a:xfrm>
            <a:off x="7040216" y="4720368"/>
            <a:ext cx="1295400" cy="483699"/>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1B79EE7-C382-CA3B-5A9D-8F4153409BE5}"/>
              </a:ext>
            </a:extLst>
          </p:cNvPr>
          <p:cNvSpPr txBox="1"/>
          <p:nvPr/>
        </p:nvSpPr>
        <p:spPr>
          <a:xfrm>
            <a:off x="3276600" y="5356830"/>
            <a:ext cx="5486400" cy="738664"/>
          </a:xfrm>
          <a:prstGeom prst="rect">
            <a:avLst/>
          </a:prstGeom>
          <a:solidFill>
            <a:schemeClr val="accent1">
              <a:lumMod val="40000"/>
              <a:lumOff val="60000"/>
            </a:schemeClr>
          </a:solidFill>
        </p:spPr>
        <p:txBody>
          <a:bodyPr wrap="square" rtlCol="0">
            <a:spAutoFit/>
          </a:bodyPr>
          <a:lstStyle/>
          <a:p>
            <a:r>
              <a:rPr lang="en-US" sz="1400" i="1" dirty="0"/>
              <a:t>Do androgens play a direct role in tear-film health?</a:t>
            </a:r>
          </a:p>
          <a:p>
            <a:r>
              <a:rPr lang="en-US" sz="1400" dirty="0"/>
              <a:t>Yes—they promote secretion of  IgA  from the  main lacrimal gland </a:t>
            </a:r>
            <a:r>
              <a:rPr lang="en-US" sz="1400" dirty="0">
                <a:solidFill>
                  <a:schemeClr val="accent1">
                    <a:lumMod val="40000"/>
                    <a:lumOff val="60000"/>
                  </a:schemeClr>
                </a:solidFill>
              </a:rPr>
              <a:t>and  meibum  from the  meibomian glands</a:t>
            </a:r>
          </a:p>
        </p:txBody>
      </p:sp>
    </p:spTree>
    <p:extLst>
      <p:ext uri="{BB962C8B-B14F-4D97-AF65-F5344CB8AC3E}">
        <p14:creationId xmlns:p14="http://schemas.microsoft.com/office/powerpoint/2010/main" val="67819822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160</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290387"/>
            <a:ext cx="1667444" cy="400110"/>
          </a:xfrm>
          <a:prstGeom prst="rect">
            <a:avLst/>
          </a:prstGeom>
          <a:noFill/>
        </p:spPr>
        <p:txBody>
          <a:bodyPr wrap="none" rtlCol="0">
            <a:spAutoFit/>
          </a:bodyPr>
          <a:lstStyle/>
          <a:p>
            <a:pPr algn="ctr"/>
            <a:r>
              <a:rPr lang="en-US" sz="2000" dirty="0"/>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290387"/>
            <a:ext cx="1380507" cy="400110"/>
          </a:xfrm>
          <a:prstGeom prst="rect">
            <a:avLst/>
          </a:prstGeom>
          <a:noFill/>
        </p:spPr>
        <p:txBody>
          <a:bodyPr wrap="none" rtlCol="0">
            <a:spAutoFit/>
          </a:bodyPr>
          <a:lstStyle/>
          <a:p>
            <a:pPr algn="ctr"/>
            <a:r>
              <a:rPr lang="en-US" sz="2000" dirty="0"/>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061621"/>
            <a:ext cx="1667444" cy="900246"/>
          </a:xfrm>
          <a:prstGeom prst="rect">
            <a:avLst/>
          </a:prstGeom>
          <a:noFill/>
          <a:ln>
            <a:noFill/>
          </a:ln>
        </p:spPr>
        <p:txBody>
          <a:bodyPr wrap="square" rtlCol="0">
            <a:spAutoFit/>
          </a:bodyPr>
          <a:lstStyle/>
          <a:p>
            <a:pPr algn="ctr">
              <a:lnSpc>
                <a:spcPts val="2100"/>
              </a:lnSpc>
            </a:pPr>
            <a:r>
              <a:rPr lang="en-US" sz="2000" dirty="0"/>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017344"/>
            <a:ext cx="1231485" cy="528350"/>
          </a:xfrm>
          <a:prstGeom prst="rect">
            <a:avLst/>
          </a:prstGeom>
          <a:noFill/>
        </p:spPr>
        <p:txBody>
          <a:bodyPr wrap="square" rtlCol="0">
            <a:spAutoFit/>
          </a:bodyPr>
          <a:lstStyle/>
          <a:p>
            <a:pPr algn="ctr">
              <a:lnSpc>
                <a:spcPts val="1700"/>
              </a:lnSpc>
            </a:pPr>
            <a:r>
              <a:rPr lang="en-US" b="1" dirty="0">
                <a:solidFill>
                  <a:srgbClr val="0000FF"/>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067883"/>
            <a:ext cx="1126694" cy="528350"/>
          </a:xfrm>
          <a:prstGeom prst="rect">
            <a:avLst/>
          </a:prstGeom>
          <a:noFill/>
          <a:ln>
            <a:noFill/>
          </a:ln>
        </p:spPr>
        <p:txBody>
          <a:bodyPr wrap="square" rtlCol="0">
            <a:spAutoFit/>
          </a:bodyPr>
          <a:lstStyle/>
          <a:p>
            <a:pPr algn="ctr">
              <a:lnSpc>
                <a:spcPts val="1700"/>
              </a:lnSpc>
            </a:pPr>
            <a:r>
              <a:rPr lang="en-US" b="1" dirty="0">
                <a:solidFill>
                  <a:srgbClr val="0000FF"/>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754490"/>
            <a:ext cx="302812" cy="222289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067883"/>
            <a:ext cx="1231485" cy="528350"/>
          </a:xfrm>
          <a:prstGeom prst="rect">
            <a:avLst/>
          </a:prstGeom>
          <a:noFill/>
          <a:ln>
            <a:noFill/>
          </a:ln>
        </p:spPr>
        <p:txBody>
          <a:bodyPr wrap="square" rtlCol="0">
            <a:spAutoFit/>
          </a:bodyPr>
          <a:lstStyle/>
          <a:p>
            <a:pPr algn="ctr">
              <a:lnSpc>
                <a:spcPts val="1700"/>
              </a:lnSpc>
            </a:pPr>
            <a:r>
              <a:rPr lang="en-US" b="1" dirty="0">
                <a:solidFill>
                  <a:srgbClr val="0000FF"/>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120891"/>
            <a:ext cx="1192956" cy="310341"/>
          </a:xfrm>
          <a:prstGeom prst="rect">
            <a:avLst/>
          </a:prstGeom>
          <a:noFill/>
        </p:spPr>
        <p:txBody>
          <a:bodyPr wrap="square" rtlCol="0">
            <a:spAutoFit/>
          </a:bodyPr>
          <a:lstStyle/>
          <a:p>
            <a:pPr>
              <a:lnSpc>
                <a:spcPts val="1700"/>
              </a:lnSpc>
            </a:pPr>
            <a:r>
              <a:rPr lang="en-US" b="1" dirty="0">
                <a:solidFill>
                  <a:srgbClr val="0000FF"/>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706984"/>
            <a:ext cx="339262" cy="228145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391485"/>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394348"/>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518072"/>
            <a:ext cx="1525165" cy="477054"/>
          </a:xfrm>
          <a:prstGeom prst="rect">
            <a:avLst/>
          </a:prstGeom>
          <a:noFill/>
          <a:ln>
            <a:noFill/>
          </a:ln>
        </p:spPr>
        <p:txBody>
          <a:bodyPr wrap="square" rtlCol="0">
            <a:spAutoFit/>
          </a:bodyPr>
          <a:lstStyle/>
          <a:p>
            <a:pPr>
              <a:lnSpc>
                <a:spcPts val="1500"/>
              </a:lnSpc>
            </a:pPr>
            <a:r>
              <a:rPr lang="en-US" sz="1400" dirty="0"/>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514252"/>
            <a:ext cx="1525165" cy="477054"/>
          </a:xfrm>
          <a:prstGeom prst="rect">
            <a:avLst/>
          </a:prstGeom>
          <a:noFill/>
          <a:ln>
            <a:noFill/>
          </a:ln>
        </p:spPr>
        <p:txBody>
          <a:bodyPr wrap="square" rtlCol="0">
            <a:spAutoFit/>
          </a:bodyPr>
          <a:lstStyle/>
          <a:p>
            <a:pPr>
              <a:lnSpc>
                <a:spcPts val="1500"/>
              </a:lnSpc>
            </a:pPr>
            <a:r>
              <a:rPr lang="en-US" sz="1400" dirty="0"/>
              <a:t>Branches of</a:t>
            </a:r>
          </a:p>
          <a:p>
            <a:pPr>
              <a:lnSpc>
                <a:spcPts val="1500"/>
              </a:lnSpc>
            </a:pPr>
            <a:r>
              <a:rPr lang="en-US" sz="1400" dirty="0"/>
              <a:t>V</a:t>
            </a:r>
            <a:r>
              <a:rPr lang="en-US" sz="1400" baseline="-25000" dirty="0"/>
              <a:t>1</a:t>
            </a:r>
            <a:r>
              <a:rPr lang="en-US" sz="1400" dirty="0"/>
              <a:t> and V</a:t>
            </a:r>
            <a:r>
              <a:rPr lang="en-US" sz="1400" baseline="-25000" dirty="0"/>
              <a:t>2</a:t>
            </a:r>
          </a:p>
        </p:txBody>
      </p:sp>
      <p:sp>
        <p:nvSpPr>
          <p:cNvPr id="20" name="TextBox 19">
            <a:extLst>
              <a:ext uri="{FF2B5EF4-FFF2-40B4-BE49-F238E27FC236}">
                <a16:creationId xmlns:a16="http://schemas.microsoft.com/office/drawing/2014/main" id="{2A7C1A95-BB59-1A51-C1E9-A6E852094DD4}"/>
              </a:ext>
            </a:extLst>
          </p:cNvPr>
          <p:cNvSpPr txBox="1"/>
          <p:nvPr/>
        </p:nvSpPr>
        <p:spPr>
          <a:xfrm>
            <a:off x="5643142" y="2539958"/>
            <a:ext cx="1810177" cy="296684"/>
          </a:xfrm>
          <a:prstGeom prst="rect">
            <a:avLst/>
          </a:prstGeom>
          <a:noFill/>
          <a:ln>
            <a:noFill/>
          </a:ln>
        </p:spPr>
        <p:txBody>
          <a:bodyPr wrap="square" rtlCol="0">
            <a:spAutoFit/>
          </a:bodyPr>
          <a:lstStyle/>
          <a:p>
            <a:pPr>
              <a:lnSpc>
                <a:spcPts val="1700"/>
              </a:lnSpc>
            </a:pPr>
            <a:r>
              <a:rPr lang="en-US" sz="1400" dirty="0"/>
              <a:t>--</a:t>
            </a:r>
            <a:r>
              <a:rPr lang="en-US" sz="1400" dirty="0" err="1"/>
              <a:t>P’sympathetics</a:t>
            </a:r>
            <a:endParaRPr lang="en-US" sz="1400" dirty="0"/>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456626"/>
            <a:ext cx="1337284" cy="848758"/>
          </a:xfrm>
          <a:prstGeom prst="rect">
            <a:avLst/>
          </a:prstGeom>
          <a:noFill/>
          <a:ln>
            <a:noFill/>
          </a:ln>
        </p:spPr>
        <p:txBody>
          <a:bodyPr wrap="square" rtlCol="0">
            <a:spAutoFit/>
          </a:bodyPr>
          <a:lstStyle/>
          <a:p>
            <a:pPr>
              <a:lnSpc>
                <a:spcPts val="1500"/>
              </a:lnSpc>
            </a:pPr>
            <a:r>
              <a:rPr lang="en-US" sz="1400" dirty="0"/>
              <a:t>--Glands</a:t>
            </a:r>
          </a:p>
          <a:p>
            <a:pPr>
              <a:lnSpc>
                <a:spcPts val="1500"/>
              </a:lnSpc>
            </a:pPr>
            <a:r>
              <a:rPr lang="en-US" sz="1200" dirty="0"/>
              <a:t>----Lacrimal</a:t>
            </a:r>
          </a:p>
          <a:p>
            <a:pPr>
              <a:lnSpc>
                <a:spcPts val="1500"/>
              </a:lnSpc>
            </a:pPr>
            <a:r>
              <a:rPr lang="en-US" sz="1200" dirty="0"/>
              <a:t>----</a:t>
            </a:r>
            <a:r>
              <a:rPr lang="en-US" sz="1200" dirty="0" err="1"/>
              <a:t>M’bomian</a:t>
            </a:r>
            <a:endParaRPr lang="en-US" sz="1200" dirty="0"/>
          </a:p>
          <a:p>
            <a:pPr>
              <a:lnSpc>
                <a:spcPts val="1500"/>
              </a:lnSpc>
            </a:pPr>
            <a:r>
              <a:rPr lang="en-US" sz="1200" dirty="0"/>
              <a:t>----Goblet</a:t>
            </a:r>
          </a:p>
        </p:txBody>
      </p:sp>
      <p:sp>
        <p:nvSpPr>
          <p:cNvPr id="23" name="TextBox 22">
            <a:extLst>
              <a:ext uri="{FF2B5EF4-FFF2-40B4-BE49-F238E27FC236}">
                <a16:creationId xmlns:a16="http://schemas.microsoft.com/office/drawing/2014/main" id="{AA23F61F-0194-5DCD-CFA0-52AAD796EB18}"/>
              </a:ext>
            </a:extLst>
          </p:cNvPr>
          <p:cNvSpPr txBox="1"/>
          <p:nvPr/>
        </p:nvSpPr>
        <p:spPr>
          <a:xfrm>
            <a:off x="198973" y="4281832"/>
            <a:ext cx="8507518" cy="738664"/>
          </a:xfrm>
          <a:prstGeom prst="rect">
            <a:avLst/>
          </a:prstGeom>
          <a:noFill/>
        </p:spPr>
        <p:txBody>
          <a:bodyPr wrap="square" rtlCol="0">
            <a:spAutoFit/>
          </a:bodyPr>
          <a:lstStyle/>
          <a:p>
            <a:r>
              <a:rPr lang="en-US" sz="1400" b="1" i="1" dirty="0"/>
              <a:t>In the LFU</a:t>
            </a:r>
            <a:r>
              <a:rPr lang="en-US" sz="1400" dirty="0"/>
              <a:t>, the sensory limb consists of ocular-surface nociceptors connected to branches of  V1 and V2.  </a:t>
            </a:r>
            <a:r>
              <a:rPr lang="en-US" sz="1400" dirty="0">
                <a:solidFill>
                  <a:srgbClr val="0000FF"/>
                </a:solidFill>
              </a:rPr>
              <a:t>The motor limb consisting of the lacrimal, meibomian, and goblet glands/cells (innervated by parasympathetics) </a:t>
            </a:r>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514252"/>
            <a:ext cx="112240" cy="70901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2716702"/>
            <a:ext cx="578060" cy="1325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28BCA290-2F1E-3A05-E2EB-EF2BE5AA12F4}"/>
              </a:ext>
            </a:extLst>
          </p:cNvPr>
          <p:cNvSpPr txBox="1"/>
          <p:nvPr/>
        </p:nvSpPr>
        <p:spPr>
          <a:xfrm>
            <a:off x="212032" y="3557884"/>
            <a:ext cx="8759687" cy="738664"/>
          </a:xfrm>
          <a:prstGeom prst="rect">
            <a:avLst/>
          </a:prstGeom>
          <a:noFill/>
        </p:spPr>
        <p:txBody>
          <a:bodyPr wrap="square" rtlCol="0">
            <a:spAutoFit/>
          </a:bodyPr>
          <a:lstStyle/>
          <a:p>
            <a:r>
              <a:rPr lang="en-US" sz="1400" dirty="0"/>
              <a:t>Recall that a reflex arc has three components: A  </a:t>
            </a:r>
            <a:r>
              <a:rPr lang="en-US" sz="1400" i="1" dirty="0"/>
              <a:t>sensory limb  </a:t>
            </a:r>
            <a:r>
              <a:rPr lang="en-US" sz="1400" dirty="0"/>
              <a:t>consisting of sensory receptors and afferent nerves, </a:t>
            </a:r>
            <a:r>
              <a:rPr lang="en-US" sz="1400" dirty="0">
                <a:solidFill>
                  <a:srgbClr val="0000FF"/>
                </a:solidFill>
              </a:rPr>
              <a:t>a </a:t>
            </a:r>
            <a:r>
              <a:rPr lang="en-US" sz="1400" i="1" dirty="0">
                <a:solidFill>
                  <a:srgbClr val="0000FF"/>
                </a:solidFill>
              </a:rPr>
              <a:t>motor limb  </a:t>
            </a:r>
            <a:r>
              <a:rPr lang="en-US" sz="1400" dirty="0">
                <a:solidFill>
                  <a:srgbClr val="0000FF"/>
                </a:solidFill>
              </a:rPr>
              <a:t>consisting of efferent nerves and the effector end-organ, </a:t>
            </a:r>
            <a:r>
              <a:rPr lang="en-US" sz="1400" dirty="0"/>
              <a:t>and a  </a:t>
            </a:r>
            <a:r>
              <a:rPr lang="en-US" sz="1400" i="1" dirty="0"/>
              <a:t>CNS integration center   </a:t>
            </a:r>
            <a:r>
              <a:rPr lang="en-US" sz="1400" dirty="0"/>
              <a:t>that connects the afferent and efferent limbs. </a:t>
            </a:r>
            <a:endParaRPr lang="en-US" sz="1400" dirty="0">
              <a:solidFill>
                <a:srgbClr val="0000FF"/>
              </a:solidFill>
            </a:endParaRPr>
          </a:p>
        </p:txBody>
      </p:sp>
      <p:sp>
        <p:nvSpPr>
          <p:cNvPr id="45" name="TextBox 44">
            <a:extLst>
              <a:ext uri="{FF2B5EF4-FFF2-40B4-BE49-F238E27FC236}">
                <a16:creationId xmlns:a16="http://schemas.microsoft.com/office/drawing/2014/main" id="{841D958C-18F1-5739-2DC3-4E6312971C3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6" name="TextBox 45">
            <a:extLst>
              <a:ext uri="{FF2B5EF4-FFF2-40B4-BE49-F238E27FC236}">
                <a16:creationId xmlns:a16="http://schemas.microsoft.com/office/drawing/2014/main" id="{EA0DB6D0-15F2-B0EE-E43D-703C6D8C84B7}"/>
              </a:ext>
            </a:extLst>
          </p:cNvPr>
          <p:cNvSpPr txBox="1"/>
          <p:nvPr/>
        </p:nvSpPr>
        <p:spPr>
          <a:xfrm>
            <a:off x="3862411" y="654692"/>
            <a:ext cx="1316386" cy="430887"/>
          </a:xfrm>
          <a:prstGeom prst="rect">
            <a:avLst/>
          </a:prstGeom>
          <a:noFill/>
        </p:spPr>
        <p:txBody>
          <a:bodyPr wrap="none" rtlCol="0">
            <a:spAutoFit/>
          </a:bodyPr>
          <a:lstStyle/>
          <a:p>
            <a:pPr algn="ctr"/>
            <a:r>
              <a:rPr lang="en-US" sz="2200" b="1" i="1" dirty="0">
                <a:solidFill>
                  <a:srgbClr val="0000FF"/>
                </a:solidFill>
              </a:rPr>
              <a:t>The LFU</a:t>
            </a:r>
          </a:p>
        </p:txBody>
      </p:sp>
      <p:sp>
        <p:nvSpPr>
          <p:cNvPr id="3" name="TextBox 2">
            <a:extLst>
              <a:ext uri="{FF2B5EF4-FFF2-40B4-BE49-F238E27FC236}">
                <a16:creationId xmlns:a16="http://schemas.microsoft.com/office/drawing/2014/main" id="{0154AD3A-28A1-1B6E-FBF9-D77A19812CF8}"/>
              </a:ext>
            </a:extLst>
          </p:cNvPr>
          <p:cNvSpPr txBox="1"/>
          <p:nvPr/>
        </p:nvSpPr>
        <p:spPr>
          <a:xfrm>
            <a:off x="159217" y="5621654"/>
            <a:ext cx="8852522" cy="1077218"/>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a:t>
            </a:r>
            <a:r>
              <a:rPr lang="en-US" sz="1600" dirty="0">
                <a:solidFill>
                  <a:schemeClr val="bg1">
                    <a:lumMod val="75000"/>
                  </a:schemeClr>
                </a:solidFill>
              </a:rPr>
              <a:t>lacrimal functional unit </a:t>
            </a:r>
            <a:r>
              <a:rPr lang="en-US" sz="1600" i="1" dirty="0">
                <a:solidFill>
                  <a:schemeClr val="bg1">
                    <a:lumMod val="75000"/>
                  </a:schemeClr>
                </a:solidFill>
              </a:rPr>
              <a:t>(LFU)?</a:t>
            </a:r>
          </a:p>
          <a:p>
            <a:r>
              <a:rPr lang="en-US" sz="1600" b="0" i="0" dirty="0">
                <a:solidFill>
                  <a:schemeClr val="bg1">
                    <a:lumMod val="75000"/>
                  </a:schemeClr>
                </a:solidFill>
                <a:effectLst/>
                <a:latin typeface="Arial" panose="020B0604020202020204" pitchFamily="34" charset="0"/>
              </a:rPr>
              <a:t>The LFU is the complex, integrated system responsible for the regulation, production, and health of the tear film. Think of it  </a:t>
            </a:r>
            <a:r>
              <a:rPr lang="en-US" sz="1600" b="1" i="0" dirty="0">
                <a:solidFill>
                  <a:srgbClr val="0000FF"/>
                </a:solidFill>
                <a:effectLst/>
                <a:latin typeface="Arial" panose="020B0604020202020204" pitchFamily="34" charset="0"/>
              </a:rPr>
              <a:t>the reflex arc responsible for the production of the components of the tear film.</a:t>
            </a:r>
            <a:endParaRPr lang="en-US" sz="1600" b="1" dirty="0">
              <a:solidFill>
                <a:srgbClr val="0000FF"/>
              </a:solidFill>
            </a:endParaRPr>
          </a:p>
        </p:txBody>
      </p:sp>
      <p:sp>
        <p:nvSpPr>
          <p:cNvPr id="13" name="Rectangle 12">
            <a:extLst>
              <a:ext uri="{FF2B5EF4-FFF2-40B4-BE49-F238E27FC236}">
                <a16:creationId xmlns:a16="http://schemas.microsoft.com/office/drawing/2014/main" id="{CB5C94E0-A4CA-18D9-0EB0-72526CF1C520}"/>
              </a:ext>
            </a:extLst>
          </p:cNvPr>
          <p:cNvSpPr/>
          <p:nvPr/>
        </p:nvSpPr>
        <p:spPr>
          <a:xfrm>
            <a:off x="7951303" y="1290387"/>
            <a:ext cx="173888"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1454315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161</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290387"/>
            <a:ext cx="1667444" cy="400110"/>
          </a:xfrm>
          <a:prstGeom prst="rect">
            <a:avLst/>
          </a:prstGeom>
          <a:noFill/>
        </p:spPr>
        <p:txBody>
          <a:bodyPr wrap="none" rtlCol="0">
            <a:spAutoFit/>
          </a:bodyPr>
          <a:lstStyle/>
          <a:p>
            <a:pPr algn="ctr"/>
            <a:r>
              <a:rPr lang="en-US" sz="2000" dirty="0"/>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290387"/>
            <a:ext cx="1380507" cy="400110"/>
          </a:xfrm>
          <a:prstGeom prst="rect">
            <a:avLst/>
          </a:prstGeom>
          <a:noFill/>
        </p:spPr>
        <p:txBody>
          <a:bodyPr wrap="none" rtlCol="0">
            <a:spAutoFit/>
          </a:bodyPr>
          <a:lstStyle/>
          <a:p>
            <a:pPr algn="ctr"/>
            <a:r>
              <a:rPr lang="en-US" sz="2000" dirty="0"/>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061621"/>
            <a:ext cx="1667444" cy="900246"/>
          </a:xfrm>
          <a:prstGeom prst="rect">
            <a:avLst/>
          </a:prstGeom>
          <a:noFill/>
          <a:ln>
            <a:noFill/>
          </a:ln>
        </p:spPr>
        <p:txBody>
          <a:bodyPr wrap="square" rtlCol="0">
            <a:spAutoFit/>
          </a:bodyPr>
          <a:lstStyle/>
          <a:p>
            <a:pPr algn="ctr">
              <a:lnSpc>
                <a:spcPts val="2100"/>
              </a:lnSpc>
            </a:pPr>
            <a:r>
              <a:rPr lang="en-US" sz="2000" dirty="0"/>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017344"/>
            <a:ext cx="1231485" cy="528350"/>
          </a:xfrm>
          <a:prstGeom prst="rect">
            <a:avLst/>
          </a:prstGeom>
          <a:noFill/>
        </p:spPr>
        <p:txBody>
          <a:bodyPr wrap="square" rtlCol="0">
            <a:spAutoFit/>
          </a:bodyPr>
          <a:lstStyle/>
          <a:p>
            <a:pPr algn="ctr">
              <a:lnSpc>
                <a:spcPts val="1700"/>
              </a:lnSpc>
            </a:pPr>
            <a:r>
              <a:rPr lang="en-US" b="1" dirty="0">
                <a:solidFill>
                  <a:srgbClr val="0000FF"/>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067883"/>
            <a:ext cx="1126694" cy="528350"/>
          </a:xfrm>
          <a:prstGeom prst="rect">
            <a:avLst/>
          </a:prstGeom>
          <a:noFill/>
          <a:ln>
            <a:noFill/>
          </a:ln>
        </p:spPr>
        <p:txBody>
          <a:bodyPr wrap="square" rtlCol="0">
            <a:spAutoFit/>
          </a:bodyPr>
          <a:lstStyle/>
          <a:p>
            <a:pPr algn="ctr">
              <a:lnSpc>
                <a:spcPts val="1700"/>
              </a:lnSpc>
            </a:pPr>
            <a:r>
              <a:rPr lang="en-US" b="1" dirty="0">
                <a:solidFill>
                  <a:srgbClr val="0000FF"/>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754490"/>
            <a:ext cx="302812" cy="222289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067883"/>
            <a:ext cx="1231485" cy="528350"/>
          </a:xfrm>
          <a:prstGeom prst="rect">
            <a:avLst/>
          </a:prstGeom>
          <a:noFill/>
          <a:ln>
            <a:noFill/>
          </a:ln>
        </p:spPr>
        <p:txBody>
          <a:bodyPr wrap="square" rtlCol="0">
            <a:spAutoFit/>
          </a:bodyPr>
          <a:lstStyle/>
          <a:p>
            <a:pPr algn="ctr">
              <a:lnSpc>
                <a:spcPts val="1700"/>
              </a:lnSpc>
            </a:pPr>
            <a:r>
              <a:rPr lang="en-US" b="1" dirty="0">
                <a:solidFill>
                  <a:srgbClr val="0000FF"/>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120891"/>
            <a:ext cx="1192956" cy="310341"/>
          </a:xfrm>
          <a:prstGeom prst="rect">
            <a:avLst/>
          </a:prstGeom>
          <a:noFill/>
        </p:spPr>
        <p:txBody>
          <a:bodyPr wrap="square" rtlCol="0">
            <a:spAutoFit/>
          </a:bodyPr>
          <a:lstStyle/>
          <a:p>
            <a:pPr>
              <a:lnSpc>
                <a:spcPts val="1700"/>
              </a:lnSpc>
            </a:pPr>
            <a:r>
              <a:rPr lang="en-US" b="1" dirty="0">
                <a:solidFill>
                  <a:srgbClr val="0000FF"/>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706984"/>
            <a:ext cx="339262" cy="228145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391485"/>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394348"/>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518072"/>
            <a:ext cx="1525165" cy="477054"/>
          </a:xfrm>
          <a:prstGeom prst="rect">
            <a:avLst/>
          </a:prstGeom>
          <a:noFill/>
          <a:ln>
            <a:noFill/>
          </a:ln>
        </p:spPr>
        <p:txBody>
          <a:bodyPr wrap="square" rtlCol="0">
            <a:spAutoFit/>
          </a:bodyPr>
          <a:lstStyle/>
          <a:p>
            <a:pPr>
              <a:lnSpc>
                <a:spcPts val="1500"/>
              </a:lnSpc>
            </a:pPr>
            <a:r>
              <a:rPr lang="en-US" sz="1400" dirty="0"/>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514252"/>
            <a:ext cx="1525165" cy="477054"/>
          </a:xfrm>
          <a:prstGeom prst="rect">
            <a:avLst/>
          </a:prstGeom>
          <a:noFill/>
          <a:ln>
            <a:noFill/>
          </a:ln>
        </p:spPr>
        <p:txBody>
          <a:bodyPr wrap="square" rtlCol="0">
            <a:spAutoFit/>
          </a:bodyPr>
          <a:lstStyle/>
          <a:p>
            <a:pPr>
              <a:lnSpc>
                <a:spcPts val="1500"/>
              </a:lnSpc>
            </a:pPr>
            <a:r>
              <a:rPr lang="en-US" sz="1400" dirty="0"/>
              <a:t>Branches of</a:t>
            </a:r>
          </a:p>
          <a:p>
            <a:pPr>
              <a:lnSpc>
                <a:spcPts val="1500"/>
              </a:lnSpc>
            </a:pPr>
            <a:r>
              <a:rPr lang="en-US" sz="1400" dirty="0"/>
              <a:t>V</a:t>
            </a:r>
            <a:r>
              <a:rPr lang="en-US" sz="1400" baseline="-25000" dirty="0"/>
              <a:t>1</a:t>
            </a:r>
            <a:r>
              <a:rPr lang="en-US" sz="1400" dirty="0"/>
              <a:t> and V</a:t>
            </a:r>
            <a:r>
              <a:rPr lang="en-US" sz="1400" baseline="-25000" dirty="0"/>
              <a:t>2</a:t>
            </a:r>
          </a:p>
        </p:txBody>
      </p:sp>
      <p:sp>
        <p:nvSpPr>
          <p:cNvPr id="20" name="TextBox 19">
            <a:extLst>
              <a:ext uri="{FF2B5EF4-FFF2-40B4-BE49-F238E27FC236}">
                <a16:creationId xmlns:a16="http://schemas.microsoft.com/office/drawing/2014/main" id="{2A7C1A95-BB59-1A51-C1E9-A6E852094DD4}"/>
              </a:ext>
            </a:extLst>
          </p:cNvPr>
          <p:cNvSpPr txBox="1"/>
          <p:nvPr/>
        </p:nvSpPr>
        <p:spPr>
          <a:xfrm>
            <a:off x="5643142" y="2539958"/>
            <a:ext cx="1810177" cy="528350"/>
          </a:xfrm>
          <a:prstGeom prst="rect">
            <a:avLst/>
          </a:prstGeom>
          <a:noFill/>
          <a:ln>
            <a:noFill/>
          </a:ln>
        </p:spPr>
        <p:txBody>
          <a:bodyPr wrap="square" rtlCol="0">
            <a:spAutoFit/>
          </a:bodyPr>
          <a:lstStyle/>
          <a:p>
            <a:pPr>
              <a:lnSpc>
                <a:spcPts val="1700"/>
              </a:lnSpc>
            </a:pPr>
            <a:r>
              <a:rPr lang="en-US" sz="1400" dirty="0"/>
              <a:t>--</a:t>
            </a:r>
            <a:r>
              <a:rPr lang="en-US" sz="1400" dirty="0" err="1"/>
              <a:t>P’sympathetics</a:t>
            </a:r>
            <a:endParaRPr lang="en-US" sz="1400" dirty="0"/>
          </a:p>
          <a:p>
            <a:pPr>
              <a:lnSpc>
                <a:spcPts val="1700"/>
              </a:lnSpc>
            </a:pPr>
            <a:r>
              <a:rPr lang="en-US" sz="1400" dirty="0"/>
              <a:t>--CN7</a:t>
            </a: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456626"/>
            <a:ext cx="1337284" cy="1054135"/>
          </a:xfrm>
          <a:prstGeom prst="rect">
            <a:avLst/>
          </a:prstGeom>
          <a:noFill/>
          <a:ln>
            <a:noFill/>
          </a:ln>
        </p:spPr>
        <p:txBody>
          <a:bodyPr wrap="square" rtlCol="0">
            <a:spAutoFit/>
          </a:bodyPr>
          <a:lstStyle/>
          <a:p>
            <a:pPr>
              <a:lnSpc>
                <a:spcPts val="1500"/>
              </a:lnSpc>
            </a:pPr>
            <a:r>
              <a:rPr lang="en-US" sz="1400" dirty="0"/>
              <a:t>--Glands</a:t>
            </a:r>
          </a:p>
          <a:p>
            <a:pPr>
              <a:lnSpc>
                <a:spcPts val="1500"/>
              </a:lnSpc>
            </a:pPr>
            <a:r>
              <a:rPr lang="en-US" sz="1200" dirty="0"/>
              <a:t>----Lacrimal</a:t>
            </a:r>
          </a:p>
          <a:p>
            <a:pPr>
              <a:lnSpc>
                <a:spcPts val="1500"/>
              </a:lnSpc>
            </a:pPr>
            <a:r>
              <a:rPr lang="en-US" sz="1200" dirty="0"/>
              <a:t>----</a:t>
            </a:r>
            <a:r>
              <a:rPr lang="en-US" sz="1200" dirty="0" err="1"/>
              <a:t>M’bomian</a:t>
            </a:r>
            <a:endParaRPr lang="en-US" sz="1200" dirty="0"/>
          </a:p>
          <a:p>
            <a:pPr>
              <a:lnSpc>
                <a:spcPts val="1500"/>
              </a:lnSpc>
            </a:pPr>
            <a:r>
              <a:rPr lang="en-US" sz="1200" dirty="0"/>
              <a:t>----Goblet</a:t>
            </a:r>
          </a:p>
          <a:p>
            <a:pPr>
              <a:lnSpc>
                <a:spcPts val="1500"/>
              </a:lnSpc>
            </a:pPr>
            <a:r>
              <a:rPr lang="en-US" sz="1400" dirty="0"/>
              <a:t>--Orbicularis</a:t>
            </a:r>
          </a:p>
        </p:txBody>
      </p:sp>
      <p:sp>
        <p:nvSpPr>
          <p:cNvPr id="23" name="TextBox 22">
            <a:extLst>
              <a:ext uri="{FF2B5EF4-FFF2-40B4-BE49-F238E27FC236}">
                <a16:creationId xmlns:a16="http://schemas.microsoft.com/office/drawing/2014/main" id="{AA23F61F-0194-5DCD-CFA0-52AAD796EB18}"/>
              </a:ext>
            </a:extLst>
          </p:cNvPr>
          <p:cNvSpPr txBox="1"/>
          <p:nvPr/>
        </p:nvSpPr>
        <p:spPr>
          <a:xfrm>
            <a:off x="198973" y="4281832"/>
            <a:ext cx="8507518" cy="738664"/>
          </a:xfrm>
          <a:prstGeom prst="rect">
            <a:avLst/>
          </a:prstGeom>
          <a:noFill/>
        </p:spPr>
        <p:txBody>
          <a:bodyPr wrap="square" rtlCol="0">
            <a:spAutoFit/>
          </a:bodyPr>
          <a:lstStyle/>
          <a:p>
            <a:r>
              <a:rPr lang="en-US" sz="1400" b="1" i="1" dirty="0"/>
              <a:t>In the LFU</a:t>
            </a:r>
            <a:r>
              <a:rPr lang="en-US" sz="1400" dirty="0"/>
              <a:t>, the sensory limb consists of ocular-surface nociceptors connected to branches of  V1 and V2.  </a:t>
            </a:r>
            <a:r>
              <a:rPr lang="en-US" sz="1400" dirty="0">
                <a:solidFill>
                  <a:srgbClr val="0000FF"/>
                </a:solidFill>
              </a:rPr>
              <a:t>The motor limb consisting of the lacrimal, meibomian, and goblet glands/cells (innervated by parasympathetics) </a:t>
            </a:r>
            <a:r>
              <a:rPr lang="en-US" sz="1400" dirty="0"/>
              <a:t>as well as the  orbicularis oculi  muscle (innervated by  CN7 ). </a:t>
            </a:r>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514252"/>
            <a:ext cx="112240" cy="70901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2716702"/>
            <a:ext cx="578060" cy="1325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2965180"/>
            <a:ext cx="1445933" cy="3611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C0671D26-D21F-4728-6635-8C1DD95316C7}"/>
              </a:ext>
            </a:extLst>
          </p:cNvPr>
          <p:cNvSpPr/>
          <p:nvPr/>
        </p:nvSpPr>
        <p:spPr>
          <a:xfrm>
            <a:off x="6039944" y="4776039"/>
            <a:ext cx="428529" cy="220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CN#</a:t>
            </a:r>
          </a:p>
        </p:txBody>
      </p:sp>
      <p:sp>
        <p:nvSpPr>
          <p:cNvPr id="35" name="Rectangle 34">
            <a:extLst>
              <a:ext uri="{FF2B5EF4-FFF2-40B4-BE49-F238E27FC236}">
                <a16:creationId xmlns:a16="http://schemas.microsoft.com/office/drawing/2014/main" id="{38FAB9D7-6F0E-151B-6BFD-16EEEC162C4F}"/>
              </a:ext>
            </a:extLst>
          </p:cNvPr>
          <p:cNvSpPr/>
          <p:nvPr/>
        </p:nvSpPr>
        <p:spPr>
          <a:xfrm>
            <a:off x="5882637" y="2792595"/>
            <a:ext cx="1248701" cy="1987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8BCA290-2F1E-3A05-E2EB-EF2BE5AA12F4}"/>
              </a:ext>
            </a:extLst>
          </p:cNvPr>
          <p:cNvSpPr txBox="1"/>
          <p:nvPr/>
        </p:nvSpPr>
        <p:spPr>
          <a:xfrm>
            <a:off x="212032" y="3557884"/>
            <a:ext cx="8759687" cy="738664"/>
          </a:xfrm>
          <a:prstGeom prst="rect">
            <a:avLst/>
          </a:prstGeom>
          <a:noFill/>
        </p:spPr>
        <p:txBody>
          <a:bodyPr wrap="square" rtlCol="0">
            <a:spAutoFit/>
          </a:bodyPr>
          <a:lstStyle/>
          <a:p>
            <a:r>
              <a:rPr lang="en-US" sz="1400" dirty="0"/>
              <a:t>Recall that a reflex arc has three components: A  </a:t>
            </a:r>
            <a:r>
              <a:rPr lang="en-US" sz="1400" i="1" dirty="0"/>
              <a:t>sensory limb  </a:t>
            </a:r>
            <a:r>
              <a:rPr lang="en-US" sz="1400" dirty="0"/>
              <a:t>consisting of sensory receptors and afferent nerves, </a:t>
            </a:r>
            <a:r>
              <a:rPr lang="en-US" sz="1400" dirty="0">
                <a:solidFill>
                  <a:srgbClr val="0000FF"/>
                </a:solidFill>
              </a:rPr>
              <a:t>a </a:t>
            </a:r>
            <a:r>
              <a:rPr lang="en-US" sz="1400" i="1" dirty="0">
                <a:solidFill>
                  <a:srgbClr val="0000FF"/>
                </a:solidFill>
              </a:rPr>
              <a:t>motor limb  </a:t>
            </a:r>
            <a:r>
              <a:rPr lang="en-US" sz="1400" dirty="0">
                <a:solidFill>
                  <a:srgbClr val="0000FF"/>
                </a:solidFill>
              </a:rPr>
              <a:t>consisting of efferent nerves and the effector end-organ, </a:t>
            </a:r>
            <a:r>
              <a:rPr lang="en-US" sz="1400" dirty="0"/>
              <a:t>and a  </a:t>
            </a:r>
            <a:r>
              <a:rPr lang="en-US" sz="1400" i="1" dirty="0"/>
              <a:t>CNS integration center   </a:t>
            </a:r>
            <a:r>
              <a:rPr lang="en-US" sz="1400" dirty="0"/>
              <a:t>that connects the afferent and efferent limbs. </a:t>
            </a:r>
            <a:endParaRPr lang="en-US" sz="1400" dirty="0">
              <a:solidFill>
                <a:srgbClr val="0000FF"/>
              </a:solidFill>
            </a:endParaRPr>
          </a:p>
        </p:txBody>
      </p:sp>
      <p:sp>
        <p:nvSpPr>
          <p:cNvPr id="45" name="TextBox 44">
            <a:extLst>
              <a:ext uri="{FF2B5EF4-FFF2-40B4-BE49-F238E27FC236}">
                <a16:creationId xmlns:a16="http://schemas.microsoft.com/office/drawing/2014/main" id="{841D958C-18F1-5739-2DC3-4E6312971C3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6" name="TextBox 45">
            <a:extLst>
              <a:ext uri="{FF2B5EF4-FFF2-40B4-BE49-F238E27FC236}">
                <a16:creationId xmlns:a16="http://schemas.microsoft.com/office/drawing/2014/main" id="{EA0DB6D0-15F2-B0EE-E43D-703C6D8C84B7}"/>
              </a:ext>
            </a:extLst>
          </p:cNvPr>
          <p:cNvSpPr txBox="1"/>
          <p:nvPr/>
        </p:nvSpPr>
        <p:spPr>
          <a:xfrm>
            <a:off x="3862411" y="654692"/>
            <a:ext cx="1316386" cy="430887"/>
          </a:xfrm>
          <a:prstGeom prst="rect">
            <a:avLst/>
          </a:prstGeom>
          <a:noFill/>
        </p:spPr>
        <p:txBody>
          <a:bodyPr wrap="none" rtlCol="0">
            <a:spAutoFit/>
          </a:bodyPr>
          <a:lstStyle/>
          <a:p>
            <a:pPr algn="ctr"/>
            <a:r>
              <a:rPr lang="en-US" sz="2200" b="1" i="1" dirty="0">
                <a:solidFill>
                  <a:srgbClr val="0000FF"/>
                </a:solidFill>
              </a:rPr>
              <a:t>The LFU</a:t>
            </a:r>
          </a:p>
        </p:txBody>
      </p:sp>
      <p:sp>
        <p:nvSpPr>
          <p:cNvPr id="3" name="TextBox 2">
            <a:extLst>
              <a:ext uri="{FF2B5EF4-FFF2-40B4-BE49-F238E27FC236}">
                <a16:creationId xmlns:a16="http://schemas.microsoft.com/office/drawing/2014/main" id="{0154AD3A-28A1-1B6E-FBF9-D77A19812CF8}"/>
              </a:ext>
            </a:extLst>
          </p:cNvPr>
          <p:cNvSpPr txBox="1"/>
          <p:nvPr/>
        </p:nvSpPr>
        <p:spPr>
          <a:xfrm>
            <a:off x="159217" y="5621654"/>
            <a:ext cx="8852522" cy="1077218"/>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a:t>
            </a:r>
            <a:r>
              <a:rPr lang="en-US" sz="1600" dirty="0">
                <a:solidFill>
                  <a:schemeClr val="bg1">
                    <a:lumMod val="75000"/>
                  </a:schemeClr>
                </a:solidFill>
              </a:rPr>
              <a:t>lacrimal functional unit </a:t>
            </a:r>
            <a:r>
              <a:rPr lang="en-US" sz="1600" i="1" dirty="0">
                <a:solidFill>
                  <a:schemeClr val="bg1">
                    <a:lumMod val="75000"/>
                  </a:schemeClr>
                </a:solidFill>
              </a:rPr>
              <a:t>(LFU)?</a:t>
            </a:r>
          </a:p>
          <a:p>
            <a:r>
              <a:rPr lang="en-US" sz="1600" b="0" i="0" dirty="0">
                <a:solidFill>
                  <a:schemeClr val="bg1">
                    <a:lumMod val="75000"/>
                  </a:schemeClr>
                </a:solidFill>
                <a:effectLst/>
                <a:latin typeface="Arial" panose="020B0604020202020204" pitchFamily="34" charset="0"/>
              </a:rPr>
              <a:t>The LFU is the complex, integrated system responsible for the regulation, production, and health of the tear film. Think of it  </a:t>
            </a:r>
            <a:r>
              <a:rPr lang="en-US" sz="1600" b="1" i="0" dirty="0">
                <a:solidFill>
                  <a:srgbClr val="0000FF"/>
                </a:solidFill>
                <a:effectLst/>
                <a:latin typeface="Arial" panose="020B0604020202020204" pitchFamily="34" charset="0"/>
              </a:rPr>
              <a:t>the reflex arc responsible for the production of the components of the tear film.</a:t>
            </a:r>
            <a:endParaRPr lang="en-US" sz="1600" b="1" dirty="0">
              <a:solidFill>
                <a:srgbClr val="0000FF"/>
              </a:solidFill>
            </a:endParaRPr>
          </a:p>
        </p:txBody>
      </p:sp>
      <p:sp>
        <p:nvSpPr>
          <p:cNvPr id="13" name="Rectangle 12">
            <a:extLst>
              <a:ext uri="{FF2B5EF4-FFF2-40B4-BE49-F238E27FC236}">
                <a16:creationId xmlns:a16="http://schemas.microsoft.com/office/drawing/2014/main" id="{CB5C94E0-A4CA-18D9-0EB0-72526CF1C520}"/>
              </a:ext>
            </a:extLst>
          </p:cNvPr>
          <p:cNvSpPr/>
          <p:nvPr/>
        </p:nvSpPr>
        <p:spPr>
          <a:xfrm>
            <a:off x="7951303" y="1290387"/>
            <a:ext cx="173888"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DAF5DAA6-E845-B6CE-2ACA-4BE654B29749}"/>
              </a:ext>
            </a:extLst>
          </p:cNvPr>
          <p:cNvSpPr/>
          <p:nvPr/>
        </p:nvSpPr>
        <p:spPr>
          <a:xfrm>
            <a:off x="7922323" y="3248756"/>
            <a:ext cx="930129" cy="193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B6C721A-BA58-A8D6-459D-6C89683C0495}"/>
              </a:ext>
            </a:extLst>
          </p:cNvPr>
          <p:cNvSpPr/>
          <p:nvPr/>
        </p:nvSpPr>
        <p:spPr>
          <a:xfrm>
            <a:off x="2938963" y="4775936"/>
            <a:ext cx="1248724" cy="206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244525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162</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290387"/>
            <a:ext cx="1667444" cy="400110"/>
          </a:xfrm>
          <a:prstGeom prst="rect">
            <a:avLst/>
          </a:prstGeom>
          <a:noFill/>
        </p:spPr>
        <p:txBody>
          <a:bodyPr wrap="none" rtlCol="0">
            <a:spAutoFit/>
          </a:bodyPr>
          <a:lstStyle/>
          <a:p>
            <a:pPr algn="ctr"/>
            <a:r>
              <a:rPr lang="en-US" sz="2000" dirty="0"/>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290387"/>
            <a:ext cx="1380507" cy="400110"/>
          </a:xfrm>
          <a:prstGeom prst="rect">
            <a:avLst/>
          </a:prstGeom>
          <a:noFill/>
        </p:spPr>
        <p:txBody>
          <a:bodyPr wrap="none" rtlCol="0">
            <a:spAutoFit/>
          </a:bodyPr>
          <a:lstStyle/>
          <a:p>
            <a:pPr algn="ctr"/>
            <a:r>
              <a:rPr lang="en-US" sz="2000" dirty="0"/>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061621"/>
            <a:ext cx="1667444" cy="900246"/>
          </a:xfrm>
          <a:prstGeom prst="rect">
            <a:avLst/>
          </a:prstGeom>
          <a:noFill/>
          <a:ln>
            <a:noFill/>
          </a:ln>
        </p:spPr>
        <p:txBody>
          <a:bodyPr wrap="square" rtlCol="0">
            <a:spAutoFit/>
          </a:bodyPr>
          <a:lstStyle/>
          <a:p>
            <a:pPr algn="ctr">
              <a:lnSpc>
                <a:spcPts val="2100"/>
              </a:lnSpc>
            </a:pPr>
            <a:r>
              <a:rPr lang="en-US" sz="2000" dirty="0"/>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017344"/>
            <a:ext cx="1231485" cy="528350"/>
          </a:xfrm>
          <a:prstGeom prst="rect">
            <a:avLst/>
          </a:prstGeom>
          <a:noFill/>
        </p:spPr>
        <p:txBody>
          <a:bodyPr wrap="square" rtlCol="0">
            <a:spAutoFit/>
          </a:bodyPr>
          <a:lstStyle/>
          <a:p>
            <a:pPr algn="ctr">
              <a:lnSpc>
                <a:spcPts val="1700"/>
              </a:lnSpc>
            </a:pPr>
            <a:r>
              <a:rPr lang="en-US" b="1" dirty="0">
                <a:solidFill>
                  <a:srgbClr val="0000FF"/>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067883"/>
            <a:ext cx="1126694" cy="528350"/>
          </a:xfrm>
          <a:prstGeom prst="rect">
            <a:avLst/>
          </a:prstGeom>
          <a:noFill/>
          <a:ln>
            <a:noFill/>
          </a:ln>
        </p:spPr>
        <p:txBody>
          <a:bodyPr wrap="square" rtlCol="0">
            <a:spAutoFit/>
          </a:bodyPr>
          <a:lstStyle/>
          <a:p>
            <a:pPr algn="ctr">
              <a:lnSpc>
                <a:spcPts val="1700"/>
              </a:lnSpc>
            </a:pPr>
            <a:r>
              <a:rPr lang="en-US" b="1" dirty="0">
                <a:solidFill>
                  <a:srgbClr val="0000FF"/>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754490"/>
            <a:ext cx="302812" cy="222289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067883"/>
            <a:ext cx="1231485" cy="528350"/>
          </a:xfrm>
          <a:prstGeom prst="rect">
            <a:avLst/>
          </a:prstGeom>
          <a:noFill/>
          <a:ln>
            <a:noFill/>
          </a:ln>
        </p:spPr>
        <p:txBody>
          <a:bodyPr wrap="square" rtlCol="0">
            <a:spAutoFit/>
          </a:bodyPr>
          <a:lstStyle/>
          <a:p>
            <a:pPr algn="ctr">
              <a:lnSpc>
                <a:spcPts val="1700"/>
              </a:lnSpc>
            </a:pPr>
            <a:r>
              <a:rPr lang="en-US" b="1" dirty="0">
                <a:solidFill>
                  <a:srgbClr val="0000FF"/>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120891"/>
            <a:ext cx="1192956" cy="310341"/>
          </a:xfrm>
          <a:prstGeom prst="rect">
            <a:avLst/>
          </a:prstGeom>
          <a:noFill/>
        </p:spPr>
        <p:txBody>
          <a:bodyPr wrap="square" rtlCol="0">
            <a:spAutoFit/>
          </a:bodyPr>
          <a:lstStyle/>
          <a:p>
            <a:pPr>
              <a:lnSpc>
                <a:spcPts val="1700"/>
              </a:lnSpc>
            </a:pPr>
            <a:r>
              <a:rPr lang="en-US" b="1" dirty="0">
                <a:solidFill>
                  <a:srgbClr val="0000FF"/>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706984"/>
            <a:ext cx="339262" cy="228145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391485"/>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394348"/>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518072"/>
            <a:ext cx="1525165" cy="477054"/>
          </a:xfrm>
          <a:prstGeom prst="rect">
            <a:avLst/>
          </a:prstGeom>
          <a:noFill/>
          <a:ln>
            <a:noFill/>
          </a:ln>
        </p:spPr>
        <p:txBody>
          <a:bodyPr wrap="square" rtlCol="0">
            <a:spAutoFit/>
          </a:bodyPr>
          <a:lstStyle/>
          <a:p>
            <a:pPr>
              <a:lnSpc>
                <a:spcPts val="1500"/>
              </a:lnSpc>
            </a:pPr>
            <a:r>
              <a:rPr lang="en-US" sz="1400" dirty="0"/>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514252"/>
            <a:ext cx="1525165" cy="477054"/>
          </a:xfrm>
          <a:prstGeom prst="rect">
            <a:avLst/>
          </a:prstGeom>
          <a:noFill/>
          <a:ln>
            <a:noFill/>
          </a:ln>
        </p:spPr>
        <p:txBody>
          <a:bodyPr wrap="square" rtlCol="0">
            <a:spAutoFit/>
          </a:bodyPr>
          <a:lstStyle/>
          <a:p>
            <a:pPr>
              <a:lnSpc>
                <a:spcPts val="1500"/>
              </a:lnSpc>
            </a:pPr>
            <a:r>
              <a:rPr lang="en-US" sz="1400" dirty="0"/>
              <a:t>Branches of</a:t>
            </a:r>
          </a:p>
          <a:p>
            <a:pPr>
              <a:lnSpc>
                <a:spcPts val="1500"/>
              </a:lnSpc>
            </a:pPr>
            <a:r>
              <a:rPr lang="en-US" sz="1400" dirty="0"/>
              <a:t>V</a:t>
            </a:r>
            <a:r>
              <a:rPr lang="en-US" sz="1400" baseline="-25000" dirty="0"/>
              <a:t>1</a:t>
            </a:r>
            <a:r>
              <a:rPr lang="en-US" sz="1400" dirty="0"/>
              <a:t> and V</a:t>
            </a:r>
            <a:r>
              <a:rPr lang="en-US" sz="1400" baseline="-25000" dirty="0"/>
              <a:t>2</a:t>
            </a:r>
          </a:p>
        </p:txBody>
      </p:sp>
      <p:sp>
        <p:nvSpPr>
          <p:cNvPr id="20" name="TextBox 19">
            <a:extLst>
              <a:ext uri="{FF2B5EF4-FFF2-40B4-BE49-F238E27FC236}">
                <a16:creationId xmlns:a16="http://schemas.microsoft.com/office/drawing/2014/main" id="{2A7C1A95-BB59-1A51-C1E9-A6E852094DD4}"/>
              </a:ext>
            </a:extLst>
          </p:cNvPr>
          <p:cNvSpPr txBox="1"/>
          <p:nvPr/>
        </p:nvSpPr>
        <p:spPr>
          <a:xfrm>
            <a:off x="5643142" y="2539958"/>
            <a:ext cx="1810177" cy="528350"/>
          </a:xfrm>
          <a:prstGeom prst="rect">
            <a:avLst/>
          </a:prstGeom>
          <a:noFill/>
          <a:ln>
            <a:noFill/>
          </a:ln>
        </p:spPr>
        <p:txBody>
          <a:bodyPr wrap="square" rtlCol="0">
            <a:spAutoFit/>
          </a:bodyPr>
          <a:lstStyle/>
          <a:p>
            <a:pPr>
              <a:lnSpc>
                <a:spcPts val="1700"/>
              </a:lnSpc>
            </a:pPr>
            <a:r>
              <a:rPr lang="en-US" sz="1400" dirty="0"/>
              <a:t>--</a:t>
            </a:r>
            <a:r>
              <a:rPr lang="en-US" sz="1400" dirty="0" err="1"/>
              <a:t>P’sympathetics</a:t>
            </a:r>
            <a:endParaRPr lang="en-US" sz="1400" dirty="0"/>
          </a:p>
          <a:p>
            <a:pPr>
              <a:lnSpc>
                <a:spcPts val="1700"/>
              </a:lnSpc>
            </a:pPr>
            <a:r>
              <a:rPr lang="en-US" sz="1400" dirty="0"/>
              <a:t>--CN7</a:t>
            </a: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456626"/>
            <a:ext cx="1337284" cy="1054135"/>
          </a:xfrm>
          <a:prstGeom prst="rect">
            <a:avLst/>
          </a:prstGeom>
          <a:noFill/>
          <a:ln>
            <a:noFill/>
          </a:ln>
        </p:spPr>
        <p:txBody>
          <a:bodyPr wrap="square" rtlCol="0">
            <a:spAutoFit/>
          </a:bodyPr>
          <a:lstStyle/>
          <a:p>
            <a:pPr>
              <a:lnSpc>
                <a:spcPts val="1500"/>
              </a:lnSpc>
            </a:pPr>
            <a:r>
              <a:rPr lang="en-US" sz="1400" dirty="0"/>
              <a:t>--Glands</a:t>
            </a:r>
          </a:p>
          <a:p>
            <a:pPr>
              <a:lnSpc>
                <a:spcPts val="1500"/>
              </a:lnSpc>
            </a:pPr>
            <a:r>
              <a:rPr lang="en-US" sz="1200" dirty="0"/>
              <a:t>----Lacrimal</a:t>
            </a:r>
          </a:p>
          <a:p>
            <a:pPr>
              <a:lnSpc>
                <a:spcPts val="1500"/>
              </a:lnSpc>
            </a:pPr>
            <a:r>
              <a:rPr lang="en-US" sz="1200" dirty="0"/>
              <a:t>----</a:t>
            </a:r>
            <a:r>
              <a:rPr lang="en-US" sz="1200" dirty="0" err="1"/>
              <a:t>M’bomian</a:t>
            </a:r>
            <a:endParaRPr lang="en-US" sz="1200" dirty="0"/>
          </a:p>
          <a:p>
            <a:pPr>
              <a:lnSpc>
                <a:spcPts val="1500"/>
              </a:lnSpc>
            </a:pPr>
            <a:r>
              <a:rPr lang="en-US" sz="1200" dirty="0"/>
              <a:t>----Goblet</a:t>
            </a:r>
          </a:p>
          <a:p>
            <a:pPr>
              <a:lnSpc>
                <a:spcPts val="1500"/>
              </a:lnSpc>
            </a:pPr>
            <a:r>
              <a:rPr lang="en-US" sz="1400" dirty="0"/>
              <a:t>--Orbicularis</a:t>
            </a:r>
          </a:p>
        </p:txBody>
      </p:sp>
      <p:sp>
        <p:nvSpPr>
          <p:cNvPr id="23" name="TextBox 22">
            <a:extLst>
              <a:ext uri="{FF2B5EF4-FFF2-40B4-BE49-F238E27FC236}">
                <a16:creationId xmlns:a16="http://schemas.microsoft.com/office/drawing/2014/main" id="{AA23F61F-0194-5DCD-CFA0-52AAD796EB18}"/>
              </a:ext>
            </a:extLst>
          </p:cNvPr>
          <p:cNvSpPr txBox="1"/>
          <p:nvPr/>
        </p:nvSpPr>
        <p:spPr>
          <a:xfrm>
            <a:off x="198973" y="4281832"/>
            <a:ext cx="8507518" cy="738664"/>
          </a:xfrm>
          <a:prstGeom prst="rect">
            <a:avLst/>
          </a:prstGeom>
          <a:noFill/>
        </p:spPr>
        <p:txBody>
          <a:bodyPr wrap="square" rtlCol="0">
            <a:spAutoFit/>
          </a:bodyPr>
          <a:lstStyle/>
          <a:p>
            <a:r>
              <a:rPr lang="en-US" sz="1400" b="1" i="1" dirty="0"/>
              <a:t>In the LFU</a:t>
            </a:r>
            <a:r>
              <a:rPr lang="en-US" sz="1400" dirty="0"/>
              <a:t>, the sensory limb consists of ocular-surface nociceptors connected to branches of  V1 and V2.  </a:t>
            </a:r>
            <a:r>
              <a:rPr lang="en-US" sz="1400" dirty="0">
                <a:solidFill>
                  <a:srgbClr val="0000FF"/>
                </a:solidFill>
              </a:rPr>
              <a:t>The motor limb consisting of the lacrimal, meibomian, and goblet glands/cells (innervated by parasympathetics) </a:t>
            </a:r>
            <a:r>
              <a:rPr lang="en-US" sz="1400" dirty="0"/>
              <a:t>as well as the  orbicularis oculi  muscle (innervated by  CN7 ). </a:t>
            </a:r>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514252"/>
            <a:ext cx="112240" cy="70901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2716702"/>
            <a:ext cx="578060" cy="1325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2965180"/>
            <a:ext cx="1445933" cy="3611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28BCA290-2F1E-3A05-E2EB-EF2BE5AA12F4}"/>
              </a:ext>
            </a:extLst>
          </p:cNvPr>
          <p:cNvSpPr txBox="1"/>
          <p:nvPr/>
        </p:nvSpPr>
        <p:spPr>
          <a:xfrm>
            <a:off x="212032" y="3557884"/>
            <a:ext cx="8759687" cy="738664"/>
          </a:xfrm>
          <a:prstGeom prst="rect">
            <a:avLst/>
          </a:prstGeom>
          <a:noFill/>
        </p:spPr>
        <p:txBody>
          <a:bodyPr wrap="square" rtlCol="0">
            <a:spAutoFit/>
          </a:bodyPr>
          <a:lstStyle/>
          <a:p>
            <a:r>
              <a:rPr lang="en-US" sz="1400" dirty="0"/>
              <a:t>Recall that a reflex arc has three components: A  </a:t>
            </a:r>
            <a:r>
              <a:rPr lang="en-US" sz="1400" i="1" dirty="0"/>
              <a:t>sensory limb  </a:t>
            </a:r>
            <a:r>
              <a:rPr lang="en-US" sz="1400" dirty="0"/>
              <a:t>consisting of sensory receptors and afferent nerves, </a:t>
            </a:r>
            <a:r>
              <a:rPr lang="en-US" sz="1400" dirty="0">
                <a:solidFill>
                  <a:srgbClr val="0000FF"/>
                </a:solidFill>
              </a:rPr>
              <a:t>a </a:t>
            </a:r>
            <a:r>
              <a:rPr lang="en-US" sz="1400" i="1" dirty="0">
                <a:solidFill>
                  <a:srgbClr val="0000FF"/>
                </a:solidFill>
              </a:rPr>
              <a:t>motor limb  </a:t>
            </a:r>
            <a:r>
              <a:rPr lang="en-US" sz="1400" dirty="0">
                <a:solidFill>
                  <a:srgbClr val="0000FF"/>
                </a:solidFill>
              </a:rPr>
              <a:t>consisting of efferent nerves and the effector end-organ, </a:t>
            </a:r>
            <a:r>
              <a:rPr lang="en-US" sz="1400" dirty="0"/>
              <a:t>and a  </a:t>
            </a:r>
            <a:r>
              <a:rPr lang="en-US" sz="1400" i="1" dirty="0"/>
              <a:t>CNS integration center   </a:t>
            </a:r>
            <a:r>
              <a:rPr lang="en-US" sz="1400" dirty="0"/>
              <a:t>that connects the afferent and efferent limbs. </a:t>
            </a:r>
            <a:endParaRPr lang="en-US" sz="1400" dirty="0">
              <a:solidFill>
                <a:srgbClr val="0000FF"/>
              </a:solidFill>
            </a:endParaRPr>
          </a:p>
        </p:txBody>
      </p:sp>
      <p:sp>
        <p:nvSpPr>
          <p:cNvPr id="45" name="TextBox 44">
            <a:extLst>
              <a:ext uri="{FF2B5EF4-FFF2-40B4-BE49-F238E27FC236}">
                <a16:creationId xmlns:a16="http://schemas.microsoft.com/office/drawing/2014/main" id="{841D958C-18F1-5739-2DC3-4E6312971C3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6" name="TextBox 45">
            <a:extLst>
              <a:ext uri="{FF2B5EF4-FFF2-40B4-BE49-F238E27FC236}">
                <a16:creationId xmlns:a16="http://schemas.microsoft.com/office/drawing/2014/main" id="{EA0DB6D0-15F2-B0EE-E43D-703C6D8C84B7}"/>
              </a:ext>
            </a:extLst>
          </p:cNvPr>
          <p:cNvSpPr txBox="1"/>
          <p:nvPr/>
        </p:nvSpPr>
        <p:spPr>
          <a:xfrm>
            <a:off x="3862411" y="654692"/>
            <a:ext cx="1316386" cy="430887"/>
          </a:xfrm>
          <a:prstGeom prst="rect">
            <a:avLst/>
          </a:prstGeom>
          <a:noFill/>
        </p:spPr>
        <p:txBody>
          <a:bodyPr wrap="none" rtlCol="0">
            <a:spAutoFit/>
          </a:bodyPr>
          <a:lstStyle/>
          <a:p>
            <a:pPr algn="ctr"/>
            <a:r>
              <a:rPr lang="en-US" sz="2200" b="1" i="1" dirty="0">
                <a:solidFill>
                  <a:srgbClr val="0000FF"/>
                </a:solidFill>
              </a:rPr>
              <a:t>The LFU</a:t>
            </a:r>
          </a:p>
        </p:txBody>
      </p:sp>
      <p:sp>
        <p:nvSpPr>
          <p:cNvPr id="3" name="TextBox 2">
            <a:extLst>
              <a:ext uri="{FF2B5EF4-FFF2-40B4-BE49-F238E27FC236}">
                <a16:creationId xmlns:a16="http://schemas.microsoft.com/office/drawing/2014/main" id="{0154AD3A-28A1-1B6E-FBF9-D77A19812CF8}"/>
              </a:ext>
            </a:extLst>
          </p:cNvPr>
          <p:cNvSpPr txBox="1"/>
          <p:nvPr/>
        </p:nvSpPr>
        <p:spPr>
          <a:xfrm>
            <a:off x="159217" y="5621654"/>
            <a:ext cx="8852522" cy="1077218"/>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a:t>
            </a:r>
            <a:r>
              <a:rPr lang="en-US" sz="1600" dirty="0">
                <a:solidFill>
                  <a:schemeClr val="bg1">
                    <a:lumMod val="75000"/>
                  </a:schemeClr>
                </a:solidFill>
              </a:rPr>
              <a:t>lacrimal functional unit </a:t>
            </a:r>
            <a:r>
              <a:rPr lang="en-US" sz="1600" i="1" dirty="0">
                <a:solidFill>
                  <a:schemeClr val="bg1">
                    <a:lumMod val="75000"/>
                  </a:schemeClr>
                </a:solidFill>
              </a:rPr>
              <a:t>(LFU)?</a:t>
            </a:r>
          </a:p>
          <a:p>
            <a:r>
              <a:rPr lang="en-US" sz="1600" b="0" i="0" dirty="0">
                <a:solidFill>
                  <a:schemeClr val="bg1">
                    <a:lumMod val="75000"/>
                  </a:schemeClr>
                </a:solidFill>
                <a:effectLst/>
                <a:latin typeface="Arial" panose="020B0604020202020204" pitchFamily="34" charset="0"/>
              </a:rPr>
              <a:t>The LFU is the complex, integrated system responsible for the regulation, production, and health of the tear film. Think of it  </a:t>
            </a:r>
            <a:r>
              <a:rPr lang="en-US" sz="1600" b="1" i="0" dirty="0">
                <a:solidFill>
                  <a:srgbClr val="0000FF"/>
                </a:solidFill>
                <a:effectLst/>
                <a:latin typeface="Arial" panose="020B0604020202020204" pitchFamily="34" charset="0"/>
              </a:rPr>
              <a:t>the reflex arc responsible for the production of the components of the tear film.</a:t>
            </a:r>
            <a:endParaRPr lang="en-US" sz="1600" b="1" dirty="0">
              <a:solidFill>
                <a:srgbClr val="0000FF"/>
              </a:solidFill>
            </a:endParaRPr>
          </a:p>
        </p:txBody>
      </p:sp>
      <p:sp>
        <p:nvSpPr>
          <p:cNvPr id="13" name="Rectangle 12">
            <a:extLst>
              <a:ext uri="{FF2B5EF4-FFF2-40B4-BE49-F238E27FC236}">
                <a16:creationId xmlns:a16="http://schemas.microsoft.com/office/drawing/2014/main" id="{CB5C94E0-A4CA-18D9-0EB0-72526CF1C520}"/>
              </a:ext>
            </a:extLst>
          </p:cNvPr>
          <p:cNvSpPr/>
          <p:nvPr/>
        </p:nvSpPr>
        <p:spPr>
          <a:xfrm>
            <a:off x="7951303" y="1290387"/>
            <a:ext cx="173888"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3512957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163</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290387"/>
            <a:ext cx="1667444" cy="400110"/>
          </a:xfrm>
          <a:prstGeom prst="rect">
            <a:avLst/>
          </a:prstGeom>
          <a:noFill/>
        </p:spPr>
        <p:txBody>
          <a:bodyPr wrap="none" rtlCol="0">
            <a:spAutoFit/>
          </a:bodyPr>
          <a:lstStyle/>
          <a:p>
            <a:pPr algn="ctr"/>
            <a:r>
              <a:rPr lang="en-US" sz="2000" dirty="0"/>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290387"/>
            <a:ext cx="1380507" cy="400110"/>
          </a:xfrm>
          <a:prstGeom prst="rect">
            <a:avLst/>
          </a:prstGeom>
          <a:noFill/>
        </p:spPr>
        <p:txBody>
          <a:bodyPr wrap="none" rtlCol="0">
            <a:spAutoFit/>
          </a:bodyPr>
          <a:lstStyle/>
          <a:p>
            <a:pPr algn="ctr"/>
            <a:r>
              <a:rPr lang="en-US" sz="2000" dirty="0"/>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061621"/>
            <a:ext cx="1667444" cy="900246"/>
          </a:xfrm>
          <a:prstGeom prst="rect">
            <a:avLst/>
          </a:prstGeom>
          <a:noFill/>
          <a:ln>
            <a:noFill/>
          </a:ln>
        </p:spPr>
        <p:txBody>
          <a:bodyPr wrap="square" rtlCol="0">
            <a:spAutoFit/>
          </a:bodyPr>
          <a:lstStyle/>
          <a:p>
            <a:pPr algn="ctr">
              <a:lnSpc>
                <a:spcPts val="2100"/>
              </a:lnSpc>
            </a:pPr>
            <a:r>
              <a:rPr lang="en-US" sz="2000" dirty="0"/>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017344"/>
            <a:ext cx="1231485" cy="528350"/>
          </a:xfrm>
          <a:prstGeom prst="rect">
            <a:avLst/>
          </a:prstGeom>
          <a:noFill/>
        </p:spPr>
        <p:txBody>
          <a:bodyPr wrap="square" rtlCol="0">
            <a:spAutoFit/>
          </a:bodyPr>
          <a:lstStyle/>
          <a:p>
            <a:pPr algn="ctr">
              <a:lnSpc>
                <a:spcPts val="1700"/>
              </a:lnSpc>
            </a:pPr>
            <a:r>
              <a:rPr lang="en-US" b="1" dirty="0">
                <a:solidFill>
                  <a:srgbClr val="0000FF"/>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067883"/>
            <a:ext cx="1126694" cy="528350"/>
          </a:xfrm>
          <a:prstGeom prst="rect">
            <a:avLst/>
          </a:prstGeom>
          <a:noFill/>
          <a:ln>
            <a:noFill/>
          </a:ln>
        </p:spPr>
        <p:txBody>
          <a:bodyPr wrap="square" rtlCol="0">
            <a:spAutoFit/>
          </a:bodyPr>
          <a:lstStyle/>
          <a:p>
            <a:pPr algn="ctr">
              <a:lnSpc>
                <a:spcPts val="1700"/>
              </a:lnSpc>
            </a:pPr>
            <a:r>
              <a:rPr lang="en-US" b="1" dirty="0">
                <a:solidFill>
                  <a:srgbClr val="0000FF"/>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754490"/>
            <a:ext cx="302812" cy="222289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067883"/>
            <a:ext cx="1231485" cy="528350"/>
          </a:xfrm>
          <a:prstGeom prst="rect">
            <a:avLst/>
          </a:prstGeom>
          <a:noFill/>
          <a:ln>
            <a:noFill/>
          </a:ln>
        </p:spPr>
        <p:txBody>
          <a:bodyPr wrap="square" rtlCol="0">
            <a:spAutoFit/>
          </a:bodyPr>
          <a:lstStyle/>
          <a:p>
            <a:pPr algn="ctr">
              <a:lnSpc>
                <a:spcPts val="1700"/>
              </a:lnSpc>
            </a:pPr>
            <a:r>
              <a:rPr lang="en-US" b="1" dirty="0">
                <a:solidFill>
                  <a:srgbClr val="0000FF"/>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120891"/>
            <a:ext cx="1192956" cy="310341"/>
          </a:xfrm>
          <a:prstGeom prst="rect">
            <a:avLst/>
          </a:prstGeom>
          <a:noFill/>
        </p:spPr>
        <p:txBody>
          <a:bodyPr wrap="square" rtlCol="0">
            <a:spAutoFit/>
          </a:bodyPr>
          <a:lstStyle/>
          <a:p>
            <a:pPr>
              <a:lnSpc>
                <a:spcPts val="1700"/>
              </a:lnSpc>
            </a:pPr>
            <a:r>
              <a:rPr lang="en-US" b="1" dirty="0">
                <a:solidFill>
                  <a:srgbClr val="0000FF"/>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706984"/>
            <a:ext cx="339262" cy="228145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391485"/>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394348"/>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518072"/>
            <a:ext cx="1525165" cy="477054"/>
          </a:xfrm>
          <a:prstGeom prst="rect">
            <a:avLst/>
          </a:prstGeom>
          <a:noFill/>
          <a:ln>
            <a:noFill/>
          </a:ln>
        </p:spPr>
        <p:txBody>
          <a:bodyPr wrap="square" rtlCol="0">
            <a:spAutoFit/>
          </a:bodyPr>
          <a:lstStyle/>
          <a:p>
            <a:pPr>
              <a:lnSpc>
                <a:spcPts val="1500"/>
              </a:lnSpc>
            </a:pPr>
            <a:r>
              <a:rPr lang="en-US" sz="1400" dirty="0"/>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514252"/>
            <a:ext cx="1525165" cy="477054"/>
          </a:xfrm>
          <a:prstGeom prst="rect">
            <a:avLst/>
          </a:prstGeom>
          <a:noFill/>
          <a:ln>
            <a:noFill/>
          </a:ln>
        </p:spPr>
        <p:txBody>
          <a:bodyPr wrap="square" rtlCol="0">
            <a:spAutoFit/>
          </a:bodyPr>
          <a:lstStyle/>
          <a:p>
            <a:pPr>
              <a:lnSpc>
                <a:spcPts val="1500"/>
              </a:lnSpc>
            </a:pPr>
            <a:r>
              <a:rPr lang="en-US" sz="1400" dirty="0"/>
              <a:t>Branches of</a:t>
            </a:r>
          </a:p>
          <a:p>
            <a:pPr>
              <a:lnSpc>
                <a:spcPts val="1500"/>
              </a:lnSpc>
            </a:pPr>
            <a:r>
              <a:rPr lang="en-US" sz="1400" dirty="0"/>
              <a:t>V</a:t>
            </a:r>
            <a:r>
              <a:rPr lang="en-US" sz="1400" baseline="-25000" dirty="0"/>
              <a:t>1</a:t>
            </a:r>
            <a:r>
              <a:rPr lang="en-US" sz="1400" dirty="0"/>
              <a:t> and V</a:t>
            </a:r>
            <a:r>
              <a:rPr lang="en-US" sz="1400" baseline="-25000" dirty="0"/>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72567" y="1989877"/>
            <a:ext cx="1372362" cy="369332"/>
          </a:xfrm>
          <a:prstGeom prst="rect">
            <a:avLst/>
          </a:prstGeom>
          <a:noFill/>
        </p:spPr>
        <p:txBody>
          <a:bodyPr wrap="square" rtlCol="0">
            <a:spAutoFit/>
          </a:bodyPr>
          <a:lstStyle/>
          <a:p>
            <a:r>
              <a:rPr lang="en-US" b="1" dirty="0">
                <a:solidFill>
                  <a:srgbClr val="0000FF"/>
                </a:solidFill>
              </a:rPr>
              <a:t>Brainstem</a:t>
            </a:r>
            <a:endParaRPr lang="en-US" sz="1600" b="1" dirty="0">
              <a:solidFill>
                <a:srgbClr val="0000FF"/>
              </a:solidFill>
            </a:endParaRPr>
          </a:p>
        </p:txBody>
      </p:sp>
      <p:sp>
        <p:nvSpPr>
          <p:cNvPr id="20" name="TextBox 19">
            <a:extLst>
              <a:ext uri="{FF2B5EF4-FFF2-40B4-BE49-F238E27FC236}">
                <a16:creationId xmlns:a16="http://schemas.microsoft.com/office/drawing/2014/main" id="{2A7C1A95-BB59-1A51-C1E9-A6E852094DD4}"/>
              </a:ext>
            </a:extLst>
          </p:cNvPr>
          <p:cNvSpPr txBox="1"/>
          <p:nvPr/>
        </p:nvSpPr>
        <p:spPr>
          <a:xfrm>
            <a:off x="5643142" y="2539958"/>
            <a:ext cx="1810177" cy="528350"/>
          </a:xfrm>
          <a:prstGeom prst="rect">
            <a:avLst/>
          </a:prstGeom>
          <a:noFill/>
          <a:ln>
            <a:noFill/>
          </a:ln>
        </p:spPr>
        <p:txBody>
          <a:bodyPr wrap="square" rtlCol="0">
            <a:spAutoFit/>
          </a:bodyPr>
          <a:lstStyle/>
          <a:p>
            <a:pPr>
              <a:lnSpc>
                <a:spcPts val="1700"/>
              </a:lnSpc>
            </a:pPr>
            <a:r>
              <a:rPr lang="en-US" sz="1400" dirty="0"/>
              <a:t>--</a:t>
            </a:r>
            <a:r>
              <a:rPr lang="en-US" sz="1400" dirty="0" err="1"/>
              <a:t>P’sympathetics</a:t>
            </a:r>
            <a:endParaRPr lang="en-US" sz="1400" dirty="0"/>
          </a:p>
          <a:p>
            <a:pPr>
              <a:lnSpc>
                <a:spcPts val="1700"/>
              </a:lnSpc>
            </a:pPr>
            <a:r>
              <a:rPr lang="en-US" sz="1400" dirty="0"/>
              <a:t>--CN7</a:t>
            </a: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456626"/>
            <a:ext cx="1337284" cy="1054135"/>
          </a:xfrm>
          <a:prstGeom prst="rect">
            <a:avLst/>
          </a:prstGeom>
          <a:noFill/>
          <a:ln>
            <a:noFill/>
          </a:ln>
        </p:spPr>
        <p:txBody>
          <a:bodyPr wrap="square" rtlCol="0">
            <a:spAutoFit/>
          </a:bodyPr>
          <a:lstStyle/>
          <a:p>
            <a:pPr>
              <a:lnSpc>
                <a:spcPts val="1500"/>
              </a:lnSpc>
            </a:pPr>
            <a:r>
              <a:rPr lang="en-US" sz="1400" dirty="0"/>
              <a:t>--Glands</a:t>
            </a:r>
          </a:p>
          <a:p>
            <a:pPr>
              <a:lnSpc>
                <a:spcPts val="1500"/>
              </a:lnSpc>
            </a:pPr>
            <a:r>
              <a:rPr lang="en-US" sz="1200" dirty="0"/>
              <a:t>----Lacrimal</a:t>
            </a:r>
          </a:p>
          <a:p>
            <a:pPr>
              <a:lnSpc>
                <a:spcPts val="1500"/>
              </a:lnSpc>
            </a:pPr>
            <a:r>
              <a:rPr lang="en-US" sz="1200" dirty="0"/>
              <a:t>----</a:t>
            </a:r>
            <a:r>
              <a:rPr lang="en-US" sz="1200" dirty="0" err="1"/>
              <a:t>M’bomian</a:t>
            </a:r>
            <a:endParaRPr lang="en-US" sz="1200" dirty="0"/>
          </a:p>
          <a:p>
            <a:pPr>
              <a:lnSpc>
                <a:spcPts val="1500"/>
              </a:lnSpc>
            </a:pPr>
            <a:r>
              <a:rPr lang="en-US" sz="1200" dirty="0"/>
              <a:t>----Goblet</a:t>
            </a:r>
          </a:p>
          <a:p>
            <a:pPr>
              <a:lnSpc>
                <a:spcPts val="1500"/>
              </a:lnSpc>
            </a:pPr>
            <a:r>
              <a:rPr lang="en-US" sz="1400" dirty="0"/>
              <a:t>--Orbicularis</a:t>
            </a:r>
          </a:p>
        </p:txBody>
      </p:sp>
      <p:sp>
        <p:nvSpPr>
          <p:cNvPr id="23" name="TextBox 22">
            <a:extLst>
              <a:ext uri="{FF2B5EF4-FFF2-40B4-BE49-F238E27FC236}">
                <a16:creationId xmlns:a16="http://schemas.microsoft.com/office/drawing/2014/main" id="{AA23F61F-0194-5DCD-CFA0-52AAD796EB18}"/>
              </a:ext>
            </a:extLst>
          </p:cNvPr>
          <p:cNvSpPr txBox="1"/>
          <p:nvPr/>
        </p:nvSpPr>
        <p:spPr>
          <a:xfrm>
            <a:off x="198973" y="4281832"/>
            <a:ext cx="8507518" cy="954107"/>
          </a:xfrm>
          <a:prstGeom prst="rect">
            <a:avLst/>
          </a:prstGeom>
          <a:noFill/>
        </p:spPr>
        <p:txBody>
          <a:bodyPr wrap="square" rtlCol="0">
            <a:spAutoFit/>
          </a:bodyPr>
          <a:lstStyle/>
          <a:p>
            <a:r>
              <a:rPr lang="en-US" sz="1400" b="1" i="1" dirty="0"/>
              <a:t>In the LFU</a:t>
            </a:r>
            <a:r>
              <a:rPr lang="en-US" sz="1400" dirty="0"/>
              <a:t>, the sensory limb consists of ocular-surface nociceptors connected to branches of  V1 and V2.  </a:t>
            </a:r>
            <a:r>
              <a:rPr lang="en-US" sz="1400" dirty="0">
                <a:solidFill>
                  <a:srgbClr val="0000FF"/>
                </a:solidFill>
              </a:rPr>
              <a:t>The motor limb consisting of the lacrimal, meibomian, and goblet glands/cells (innervated by parasympathetics) </a:t>
            </a:r>
            <a:r>
              <a:rPr lang="en-US" sz="1400" dirty="0"/>
              <a:t>as well as the  orbicularis oculi  muscle (innervated by  CN7 ). </a:t>
            </a:r>
            <a:r>
              <a:rPr lang="en-US" sz="1400" dirty="0">
                <a:solidFill>
                  <a:srgbClr val="0000FF"/>
                </a:solidFill>
              </a:rPr>
              <a:t>CNS integration takes place in the  brainstem .</a:t>
            </a:r>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514252"/>
            <a:ext cx="112240" cy="70901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2716702"/>
            <a:ext cx="578060" cy="1325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2965180"/>
            <a:ext cx="1445933" cy="3611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28BCA290-2F1E-3A05-E2EB-EF2BE5AA12F4}"/>
              </a:ext>
            </a:extLst>
          </p:cNvPr>
          <p:cNvSpPr txBox="1"/>
          <p:nvPr/>
        </p:nvSpPr>
        <p:spPr>
          <a:xfrm>
            <a:off x="212032" y="3557884"/>
            <a:ext cx="8759687" cy="738664"/>
          </a:xfrm>
          <a:prstGeom prst="rect">
            <a:avLst/>
          </a:prstGeom>
          <a:noFill/>
        </p:spPr>
        <p:txBody>
          <a:bodyPr wrap="square" rtlCol="0">
            <a:spAutoFit/>
          </a:bodyPr>
          <a:lstStyle/>
          <a:p>
            <a:r>
              <a:rPr lang="en-US" sz="1400" dirty="0"/>
              <a:t>Recall that a reflex arc has three components: A  </a:t>
            </a:r>
            <a:r>
              <a:rPr lang="en-US" sz="1400" i="1" dirty="0"/>
              <a:t>sensory limb  </a:t>
            </a:r>
            <a:r>
              <a:rPr lang="en-US" sz="1400" dirty="0"/>
              <a:t>consisting of sensory receptors and afferent nerves, </a:t>
            </a:r>
            <a:r>
              <a:rPr lang="en-US" sz="1400" dirty="0">
                <a:solidFill>
                  <a:srgbClr val="0000FF"/>
                </a:solidFill>
              </a:rPr>
              <a:t>a </a:t>
            </a:r>
            <a:r>
              <a:rPr lang="en-US" sz="1400" i="1" dirty="0">
                <a:solidFill>
                  <a:srgbClr val="0000FF"/>
                </a:solidFill>
              </a:rPr>
              <a:t>motor limb  </a:t>
            </a:r>
            <a:r>
              <a:rPr lang="en-US" sz="1400" dirty="0">
                <a:solidFill>
                  <a:srgbClr val="0000FF"/>
                </a:solidFill>
              </a:rPr>
              <a:t>consisting of efferent nerves and the effector end-organ, </a:t>
            </a:r>
            <a:r>
              <a:rPr lang="en-US" sz="1400" dirty="0"/>
              <a:t>and a  </a:t>
            </a:r>
            <a:r>
              <a:rPr lang="en-US" sz="1400" i="1" dirty="0"/>
              <a:t>CNS integration center   </a:t>
            </a:r>
            <a:r>
              <a:rPr lang="en-US" sz="1400" dirty="0"/>
              <a:t>that connects the afferent and efferent limbs. </a:t>
            </a:r>
            <a:endParaRPr lang="en-US" sz="1400" dirty="0">
              <a:solidFill>
                <a:srgbClr val="0000FF"/>
              </a:solidFill>
            </a:endParaRPr>
          </a:p>
        </p:txBody>
      </p:sp>
      <p:sp>
        <p:nvSpPr>
          <p:cNvPr id="45" name="TextBox 44">
            <a:extLst>
              <a:ext uri="{FF2B5EF4-FFF2-40B4-BE49-F238E27FC236}">
                <a16:creationId xmlns:a16="http://schemas.microsoft.com/office/drawing/2014/main" id="{841D958C-18F1-5739-2DC3-4E6312971C3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6" name="TextBox 45">
            <a:extLst>
              <a:ext uri="{FF2B5EF4-FFF2-40B4-BE49-F238E27FC236}">
                <a16:creationId xmlns:a16="http://schemas.microsoft.com/office/drawing/2014/main" id="{EA0DB6D0-15F2-B0EE-E43D-703C6D8C84B7}"/>
              </a:ext>
            </a:extLst>
          </p:cNvPr>
          <p:cNvSpPr txBox="1"/>
          <p:nvPr/>
        </p:nvSpPr>
        <p:spPr>
          <a:xfrm>
            <a:off x="3862411" y="654692"/>
            <a:ext cx="1316386" cy="430887"/>
          </a:xfrm>
          <a:prstGeom prst="rect">
            <a:avLst/>
          </a:prstGeom>
          <a:noFill/>
        </p:spPr>
        <p:txBody>
          <a:bodyPr wrap="none" rtlCol="0">
            <a:spAutoFit/>
          </a:bodyPr>
          <a:lstStyle/>
          <a:p>
            <a:pPr algn="ctr"/>
            <a:r>
              <a:rPr lang="en-US" sz="2200" b="1" i="1" dirty="0">
                <a:solidFill>
                  <a:srgbClr val="0000FF"/>
                </a:solidFill>
              </a:rPr>
              <a:t>The LFU</a:t>
            </a:r>
          </a:p>
        </p:txBody>
      </p:sp>
      <p:sp>
        <p:nvSpPr>
          <p:cNvPr id="3" name="TextBox 2">
            <a:extLst>
              <a:ext uri="{FF2B5EF4-FFF2-40B4-BE49-F238E27FC236}">
                <a16:creationId xmlns:a16="http://schemas.microsoft.com/office/drawing/2014/main" id="{0154AD3A-28A1-1B6E-FBF9-D77A19812CF8}"/>
              </a:ext>
            </a:extLst>
          </p:cNvPr>
          <p:cNvSpPr txBox="1"/>
          <p:nvPr/>
        </p:nvSpPr>
        <p:spPr>
          <a:xfrm>
            <a:off x="159217" y="5621654"/>
            <a:ext cx="8852522" cy="1077218"/>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a:t>
            </a:r>
            <a:r>
              <a:rPr lang="en-US" sz="1600" dirty="0">
                <a:solidFill>
                  <a:schemeClr val="bg1">
                    <a:lumMod val="75000"/>
                  </a:schemeClr>
                </a:solidFill>
              </a:rPr>
              <a:t>lacrimal functional unit </a:t>
            </a:r>
            <a:r>
              <a:rPr lang="en-US" sz="1600" i="1" dirty="0">
                <a:solidFill>
                  <a:schemeClr val="bg1">
                    <a:lumMod val="75000"/>
                  </a:schemeClr>
                </a:solidFill>
              </a:rPr>
              <a:t>(LFU)?</a:t>
            </a:r>
          </a:p>
          <a:p>
            <a:r>
              <a:rPr lang="en-US" sz="1600" b="0" i="0" dirty="0">
                <a:solidFill>
                  <a:schemeClr val="bg1">
                    <a:lumMod val="75000"/>
                  </a:schemeClr>
                </a:solidFill>
                <a:effectLst/>
                <a:latin typeface="Arial" panose="020B0604020202020204" pitchFamily="34" charset="0"/>
              </a:rPr>
              <a:t>The LFU is the complex, integrated system responsible for the regulation, production, and health of the tear film. Think of it  </a:t>
            </a:r>
            <a:r>
              <a:rPr lang="en-US" sz="1600" b="1" i="0" dirty="0">
                <a:solidFill>
                  <a:srgbClr val="0000FF"/>
                </a:solidFill>
                <a:effectLst/>
                <a:latin typeface="Arial" panose="020B0604020202020204" pitchFamily="34" charset="0"/>
              </a:rPr>
              <a:t>the reflex arc responsible for the production of the components of the tear film.</a:t>
            </a:r>
            <a:endParaRPr lang="en-US" sz="1600" b="1" dirty="0">
              <a:solidFill>
                <a:srgbClr val="0000FF"/>
              </a:solidFill>
            </a:endParaRPr>
          </a:p>
        </p:txBody>
      </p:sp>
      <p:sp>
        <p:nvSpPr>
          <p:cNvPr id="13" name="Rectangle 12">
            <a:extLst>
              <a:ext uri="{FF2B5EF4-FFF2-40B4-BE49-F238E27FC236}">
                <a16:creationId xmlns:a16="http://schemas.microsoft.com/office/drawing/2014/main" id="{CB5C94E0-A4CA-18D9-0EB0-72526CF1C520}"/>
              </a:ext>
            </a:extLst>
          </p:cNvPr>
          <p:cNvSpPr/>
          <p:nvPr/>
        </p:nvSpPr>
        <p:spPr>
          <a:xfrm>
            <a:off x="7951303" y="1290387"/>
            <a:ext cx="173888"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BBF2AEEC-3467-11BE-1839-3AEE6DC04194}"/>
              </a:ext>
            </a:extLst>
          </p:cNvPr>
          <p:cNvSpPr/>
          <p:nvPr/>
        </p:nvSpPr>
        <p:spPr>
          <a:xfrm>
            <a:off x="3814787" y="2017344"/>
            <a:ext cx="1372362" cy="3418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98C823E-A1BE-22C6-5371-A6FA505EA876}"/>
              </a:ext>
            </a:extLst>
          </p:cNvPr>
          <p:cNvSpPr/>
          <p:nvPr/>
        </p:nvSpPr>
        <p:spPr>
          <a:xfrm>
            <a:off x="1245550" y="4975081"/>
            <a:ext cx="835042" cy="2860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general CNS location</a:t>
            </a:r>
          </a:p>
        </p:txBody>
      </p:sp>
    </p:spTree>
    <p:extLst>
      <p:ext uri="{BB962C8B-B14F-4D97-AF65-F5344CB8AC3E}">
        <p14:creationId xmlns:p14="http://schemas.microsoft.com/office/powerpoint/2010/main" val="43719836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164</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290387"/>
            <a:ext cx="1667444" cy="400110"/>
          </a:xfrm>
          <a:prstGeom prst="rect">
            <a:avLst/>
          </a:prstGeom>
          <a:noFill/>
        </p:spPr>
        <p:txBody>
          <a:bodyPr wrap="none" rtlCol="0">
            <a:spAutoFit/>
          </a:bodyPr>
          <a:lstStyle/>
          <a:p>
            <a:pPr algn="ctr"/>
            <a:r>
              <a:rPr lang="en-US" sz="2000" dirty="0"/>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290387"/>
            <a:ext cx="1380507" cy="400110"/>
          </a:xfrm>
          <a:prstGeom prst="rect">
            <a:avLst/>
          </a:prstGeom>
          <a:noFill/>
        </p:spPr>
        <p:txBody>
          <a:bodyPr wrap="none" rtlCol="0">
            <a:spAutoFit/>
          </a:bodyPr>
          <a:lstStyle/>
          <a:p>
            <a:pPr algn="ctr"/>
            <a:r>
              <a:rPr lang="en-US" sz="2000" dirty="0"/>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061621"/>
            <a:ext cx="1667444" cy="900246"/>
          </a:xfrm>
          <a:prstGeom prst="rect">
            <a:avLst/>
          </a:prstGeom>
          <a:noFill/>
          <a:ln>
            <a:noFill/>
          </a:ln>
        </p:spPr>
        <p:txBody>
          <a:bodyPr wrap="square" rtlCol="0">
            <a:spAutoFit/>
          </a:bodyPr>
          <a:lstStyle/>
          <a:p>
            <a:pPr algn="ctr">
              <a:lnSpc>
                <a:spcPts val="2100"/>
              </a:lnSpc>
            </a:pPr>
            <a:r>
              <a:rPr lang="en-US" sz="2000" dirty="0"/>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017344"/>
            <a:ext cx="1231485" cy="528350"/>
          </a:xfrm>
          <a:prstGeom prst="rect">
            <a:avLst/>
          </a:prstGeom>
          <a:noFill/>
        </p:spPr>
        <p:txBody>
          <a:bodyPr wrap="square" rtlCol="0">
            <a:spAutoFit/>
          </a:bodyPr>
          <a:lstStyle/>
          <a:p>
            <a:pPr algn="ctr">
              <a:lnSpc>
                <a:spcPts val="1700"/>
              </a:lnSpc>
            </a:pPr>
            <a:r>
              <a:rPr lang="en-US" b="1" dirty="0">
                <a:solidFill>
                  <a:srgbClr val="0000FF"/>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067883"/>
            <a:ext cx="1126694" cy="528350"/>
          </a:xfrm>
          <a:prstGeom prst="rect">
            <a:avLst/>
          </a:prstGeom>
          <a:noFill/>
          <a:ln>
            <a:noFill/>
          </a:ln>
        </p:spPr>
        <p:txBody>
          <a:bodyPr wrap="square" rtlCol="0">
            <a:spAutoFit/>
          </a:bodyPr>
          <a:lstStyle/>
          <a:p>
            <a:pPr algn="ctr">
              <a:lnSpc>
                <a:spcPts val="1700"/>
              </a:lnSpc>
            </a:pPr>
            <a:r>
              <a:rPr lang="en-US" b="1" dirty="0">
                <a:solidFill>
                  <a:srgbClr val="0000FF"/>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754490"/>
            <a:ext cx="302812" cy="222289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067883"/>
            <a:ext cx="1231485" cy="528350"/>
          </a:xfrm>
          <a:prstGeom prst="rect">
            <a:avLst/>
          </a:prstGeom>
          <a:noFill/>
          <a:ln>
            <a:noFill/>
          </a:ln>
        </p:spPr>
        <p:txBody>
          <a:bodyPr wrap="square" rtlCol="0">
            <a:spAutoFit/>
          </a:bodyPr>
          <a:lstStyle/>
          <a:p>
            <a:pPr algn="ctr">
              <a:lnSpc>
                <a:spcPts val="1700"/>
              </a:lnSpc>
            </a:pPr>
            <a:r>
              <a:rPr lang="en-US" b="1" dirty="0">
                <a:solidFill>
                  <a:srgbClr val="0000FF"/>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120891"/>
            <a:ext cx="1192956" cy="310341"/>
          </a:xfrm>
          <a:prstGeom prst="rect">
            <a:avLst/>
          </a:prstGeom>
          <a:noFill/>
        </p:spPr>
        <p:txBody>
          <a:bodyPr wrap="square" rtlCol="0">
            <a:spAutoFit/>
          </a:bodyPr>
          <a:lstStyle/>
          <a:p>
            <a:pPr>
              <a:lnSpc>
                <a:spcPts val="1700"/>
              </a:lnSpc>
            </a:pPr>
            <a:r>
              <a:rPr lang="en-US" b="1" dirty="0">
                <a:solidFill>
                  <a:srgbClr val="0000FF"/>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706984"/>
            <a:ext cx="339262" cy="228145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391485"/>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394348"/>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518072"/>
            <a:ext cx="1525165" cy="477054"/>
          </a:xfrm>
          <a:prstGeom prst="rect">
            <a:avLst/>
          </a:prstGeom>
          <a:noFill/>
          <a:ln>
            <a:noFill/>
          </a:ln>
        </p:spPr>
        <p:txBody>
          <a:bodyPr wrap="square" rtlCol="0">
            <a:spAutoFit/>
          </a:bodyPr>
          <a:lstStyle/>
          <a:p>
            <a:pPr>
              <a:lnSpc>
                <a:spcPts val="1500"/>
              </a:lnSpc>
            </a:pPr>
            <a:r>
              <a:rPr lang="en-US" sz="1400" dirty="0"/>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514252"/>
            <a:ext cx="1525165" cy="477054"/>
          </a:xfrm>
          <a:prstGeom prst="rect">
            <a:avLst/>
          </a:prstGeom>
          <a:noFill/>
          <a:ln>
            <a:noFill/>
          </a:ln>
        </p:spPr>
        <p:txBody>
          <a:bodyPr wrap="square" rtlCol="0">
            <a:spAutoFit/>
          </a:bodyPr>
          <a:lstStyle/>
          <a:p>
            <a:pPr>
              <a:lnSpc>
                <a:spcPts val="1500"/>
              </a:lnSpc>
            </a:pPr>
            <a:r>
              <a:rPr lang="en-US" sz="1400" dirty="0"/>
              <a:t>Branches of</a:t>
            </a:r>
          </a:p>
          <a:p>
            <a:pPr>
              <a:lnSpc>
                <a:spcPts val="1500"/>
              </a:lnSpc>
            </a:pPr>
            <a:r>
              <a:rPr lang="en-US" sz="1400" dirty="0"/>
              <a:t>V</a:t>
            </a:r>
            <a:r>
              <a:rPr lang="en-US" sz="1400" baseline="-25000" dirty="0"/>
              <a:t>1</a:t>
            </a:r>
            <a:r>
              <a:rPr lang="en-US" sz="1400" dirty="0"/>
              <a:t> and V</a:t>
            </a:r>
            <a:r>
              <a:rPr lang="en-US" sz="1400" baseline="-25000" dirty="0"/>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72567" y="1989877"/>
            <a:ext cx="1372362" cy="369332"/>
          </a:xfrm>
          <a:prstGeom prst="rect">
            <a:avLst/>
          </a:prstGeom>
          <a:noFill/>
        </p:spPr>
        <p:txBody>
          <a:bodyPr wrap="square" rtlCol="0">
            <a:spAutoFit/>
          </a:bodyPr>
          <a:lstStyle/>
          <a:p>
            <a:r>
              <a:rPr lang="en-US" b="1" dirty="0">
                <a:solidFill>
                  <a:srgbClr val="0000FF"/>
                </a:solidFill>
              </a:rPr>
              <a:t>Brainstem</a:t>
            </a:r>
            <a:endParaRPr lang="en-US" sz="1600" b="1" dirty="0">
              <a:solidFill>
                <a:srgbClr val="0000FF"/>
              </a:solidFill>
            </a:endParaRPr>
          </a:p>
        </p:txBody>
      </p:sp>
      <p:sp>
        <p:nvSpPr>
          <p:cNvPr id="20" name="TextBox 19">
            <a:extLst>
              <a:ext uri="{FF2B5EF4-FFF2-40B4-BE49-F238E27FC236}">
                <a16:creationId xmlns:a16="http://schemas.microsoft.com/office/drawing/2014/main" id="{2A7C1A95-BB59-1A51-C1E9-A6E852094DD4}"/>
              </a:ext>
            </a:extLst>
          </p:cNvPr>
          <p:cNvSpPr txBox="1"/>
          <p:nvPr/>
        </p:nvSpPr>
        <p:spPr>
          <a:xfrm>
            <a:off x="5643142" y="2539958"/>
            <a:ext cx="1810177" cy="528350"/>
          </a:xfrm>
          <a:prstGeom prst="rect">
            <a:avLst/>
          </a:prstGeom>
          <a:noFill/>
          <a:ln>
            <a:noFill/>
          </a:ln>
        </p:spPr>
        <p:txBody>
          <a:bodyPr wrap="square" rtlCol="0">
            <a:spAutoFit/>
          </a:bodyPr>
          <a:lstStyle/>
          <a:p>
            <a:pPr>
              <a:lnSpc>
                <a:spcPts val="1700"/>
              </a:lnSpc>
            </a:pPr>
            <a:r>
              <a:rPr lang="en-US" sz="1400" dirty="0"/>
              <a:t>--</a:t>
            </a:r>
            <a:r>
              <a:rPr lang="en-US" sz="1400" dirty="0" err="1"/>
              <a:t>P’sympathetics</a:t>
            </a:r>
            <a:endParaRPr lang="en-US" sz="1400" dirty="0"/>
          </a:p>
          <a:p>
            <a:pPr>
              <a:lnSpc>
                <a:spcPts val="1700"/>
              </a:lnSpc>
            </a:pPr>
            <a:r>
              <a:rPr lang="en-US" sz="1400" dirty="0"/>
              <a:t>--CN7</a:t>
            </a: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456626"/>
            <a:ext cx="1337284" cy="1054135"/>
          </a:xfrm>
          <a:prstGeom prst="rect">
            <a:avLst/>
          </a:prstGeom>
          <a:noFill/>
          <a:ln>
            <a:noFill/>
          </a:ln>
        </p:spPr>
        <p:txBody>
          <a:bodyPr wrap="square" rtlCol="0">
            <a:spAutoFit/>
          </a:bodyPr>
          <a:lstStyle/>
          <a:p>
            <a:pPr>
              <a:lnSpc>
                <a:spcPts val="1500"/>
              </a:lnSpc>
            </a:pPr>
            <a:r>
              <a:rPr lang="en-US" sz="1400" dirty="0"/>
              <a:t>--Glands</a:t>
            </a:r>
          </a:p>
          <a:p>
            <a:pPr>
              <a:lnSpc>
                <a:spcPts val="1500"/>
              </a:lnSpc>
            </a:pPr>
            <a:r>
              <a:rPr lang="en-US" sz="1200" dirty="0"/>
              <a:t>----Lacrimal</a:t>
            </a:r>
          </a:p>
          <a:p>
            <a:pPr>
              <a:lnSpc>
                <a:spcPts val="1500"/>
              </a:lnSpc>
            </a:pPr>
            <a:r>
              <a:rPr lang="en-US" sz="1200" dirty="0"/>
              <a:t>----</a:t>
            </a:r>
            <a:r>
              <a:rPr lang="en-US" sz="1200" dirty="0" err="1"/>
              <a:t>M’bomian</a:t>
            </a:r>
            <a:endParaRPr lang="en-US" sz="1200" dirty="0"/>
          </a:p>
          <a:p>
            <a:pPr>
              <a:lnSpc>
                <a:spcPts val="1500"/>
              </a:lnSpc>
            </a:pPr>
            <a:r>
              <a:rPr lang="en-US" sz="1200" dirty="0"/>
              <a:t>----Goblet</a:t>
            </a:r>
          </a:p>
          <a:p>
            <a:pPr>
              <a:lnSpc>
                <a:spcPts val="1500"/>
              </a:lnSpc>
            </a:pPr>
            <a:r>
              <a:rPr lang="en-US" sz="1400" dirty="0"/>
              <a:t>--Orbicularis</a:t>
            </a:r>
          </a:p>
        </p:txBody>
      </p:sp>
      <p:sp>
        <p:nvSpPr>
          <p:cNvPr id="23" name="TextBox 22">
            <a:extLst>
              <a:ext uri="{FF2B5EF4-FFF2-40B4-BE49-F238E27FC236}">
                <a16:creationId xmlns:a16="http://schemas.microsoft.com/office/drawing/2014/main" id="{AA23F61F-0194-5DCD-CFA0-52AAD796EB18}"/>
              </a:ext>
            </a:extLst>
          </p:cNvPr>
          <p:cNvSpPr txBox="1"/>
          <p:nvPr/>
        </p:nvSpPr>
        <p:spPr>
          <a:xfrm>
            <a:off x="198973" y="4281832"/>
            <a:ext cx="8507518" cy="954107"/>
          </a:xfrm>
          <a:prstGeom prst="rect">
            <a:avLst/>
          </a:prstGeom>
          <a:noFill/>
        </p:spPr>
        <p:txBody>
          <a:bodyPr wrap="square" rtlCol="0">
            <a:spAutoFit/>
          </a:bodyPr>
          <a:lstStyle/>
          <a:p>
            <a:r>
              <a:rPr lang="en-US" sz="1400" b="1" i="1" dirty="0"/>
              <a:t>In the LFU</a:t>
            </a:r>
            <a:r>
              <a:rPr lang="en-US" sz="1400" dirty="0"/>
              <a:t>, the sensory limb consists of ocular-surface nociceptors connected to branches of  V1 and V2.  </a:t>
            </a:r>
            <a:r>
              <a:rPr lang="en-US" sz="1400" dirty="0">
                <a:solidFill>
                  <a:srgbClr val="0000FF"/>
                </a:solidFill>
              </a:rPr>
              <a:t>The motor limb consisting of the lacrimal, meibomian, and goblet glands/cells (innervated by parasympathetics) </a:t>
            </a:r>
            <a:r>
              <a:rPr lang="en-US" sz="1400" dirty="0"/>
              <a:t>as well as the  orbicularis oculi  muscle (innervated by  CN7 ). </a:t>
            </a:r>
            <a:r>
              <a:rPr lang="en-US" sz="1400" dirty="0">
                <a:solidFill>
                  <a:srgbClr val="0000FF"/>
                </a:solidFill>
              </a:rPr>
              <a:t>CNS integration takes place in the  brainstem .</a:t>
            </a:r>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514252"/>
            <a:ext cx="112240" cy="70901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2716702"/>
            <a:ext cx="578060" cy="1325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2965180"/>
            <a:ext cx="1445933" cy="3611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28BCA290-2F1E-3A05-E2EB-EF2BE5AA12F4}"/>
              </a:ext>
            </a:extLst>
          </p:cNvPr>
          <p:cNvSpPr txBox="1"/>
          <p:nvPr/>
        </p:nvSpPr>
        <p:spPr>
          <a:xfrm>
            <a:off x="212032" y="3557884"/>
            <a:ext cx="8759687" cy="738664"/>
          </a:xfrm>
          <a:prstGeom prst="rect">
            <a:avLst/>
          </a:prstGeom>
          <a:noFill/>
        </p:spPr>
        <p:txBody>
          <a:bodyPr wrap="square" rtlCol="0">
            <a:spAutoFit/>
          </a:bodyPr>
          <a:lstStyle/>
          <a:p>
            <a:r>
              <a:rPr lang="en-US" sz="1400" dirty="0"/>
              <a:t>Recall that a reflex arc has three components: A  </a:t>
            </a:r>
            <a:r>
              <a:rPr lang="en-US" sz="1400" i="1" dirty="0"/>
              <a:t>sensory limb  </a:t>
            </a:r>
            <a:r>
              <a:rPr lang="en-US" sz="1400" dirty="0"/>
              <a:t>consisting of sensory receptors and afferent nerves, </a:t>
            </a:r>
            <a:r>
              <a:rPr lang="en-US" sz="1400" dirty="0">
                <a:solidFill>
                  <a:srgbClr val="0000FF"/>
                </a:solidFill>
              </a:rPr>
              <a:t>a </a:t>
            </a:r>
            <a:r>
              <a:rPr lang="en-US" sz="1400" i="1" dirty="0">
                <a:solidFill>
                  <a:srgbClr val="0000FF"/>
                </a:solidFill>
              </a:rPr>
              <a:t>motor limb  </a:t>
            </a:r>
            <a:r>
              <a:rPr lang="en-US" sz="1400" dirty="0">
                <a:solidFill>
                  <a:srgbClr val="0000FF"/>
                </a:solidFill>
              </a:rPr>
              <a:t>consisting of efferent nerves and the effector end-organ, </a:t>
            </a:r>
            <a:r>
              <a:rPr lang="en-US" sz="1400" dirty="0"/>
              <a:t>and a  </a:t>
            </a:r>
            <a:r>
              <a:rPr lang="en-US" sz="1400" i="1" dirty="0"/>
              <a:t>CNS integration center   </a:t>
            </a:r>
            <a:r>
              <a:rPr lang="en-US" sz="1400" dirty="0"/>
              <a:t>that connects the afferent and efferent limbs. </a:t>
            </a:r>
            <a:endParaRPr lang="en-US" sz="1400" dirty="0">
              <a:solidFill>
                <a:srgbClr val="0000FF"/>
              </a:solidFill>
            </a:endParaRPr>
          </a:p>
        </p:txBody>
      </p:sp>
      <p:sp>
        <p:nvSpPr>
          <p:cNvPr id="45" name="TextBox 44">
            <a:extLst>
              <a:ext uri="{FF2B5EF4-FFF2-40B4-BE49-F238E27FC236}">
                <a16:creationId xmlns:a16="http://schemas.microsoft.com/office/drawing/2014/main" id="{841D958C-18F1-5739-2DC3-4E6312971C3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6" name="TextBox 45">
            <a:extLst>
              <a:ext uri="{FF2B5EF4-FFF2-40B4-BE49-F238E27FC236}">
                <a16:creationId xmlns:a16="http://schemas.microsoft.com/office/drawing/2014/main" id="{EA0DB6D0-15F2-B0EE-E43D-703C6D8C84B7}"/>
              </a:ext>
            </a:extLst>
          </p:cNvPr>
          <p:cNvSpPr txBox="1"/>
          <p:nvPr/>
        </p:nvSpPr>
        <p:spPr>
          <a:xfrm>
            <a:off x="3862411" y="654692"/>
            <a:ext cx="1316386" cy="430887"/>
          </a:xfrm>
          <a:prstGeom prst="rect">
            <a:avLst/>
          </a:prstGeom>
          <a:noFill/>
        </p:spPr>
        <p:txBody>
          <a:bodyPr wrap="none" rtlCol="0">
            <a:spAutoFit/>
          </a:bodyPr>
          <a:lstStyle/>
          <a:p>
            <a:pPr algn="ctr"/>
            <a:r>
              <a:rPr lang="en-US" sz="2200" b="1" i="1" dirty="0">
                <a:solidFill>
                  <a:srgbClr val="0000FF"/>
                </a:solidFill>
              </a:rPr>
              <a:t>The LFU</a:t>
            </a:r>
          </a:p>
        </p:txBody>
      </p:sp>
      <p:sp>
        <p:nvSpPr>
          <p:cNvPr id="3" name="TextBox 2">
            <a:extLst>
              <a:ext uri="{FF2B5EF4-FFF2-40B4-BE49-F238E27FC236}">
                <a16:creationId xmlns:a16="http://schemas.microsoft.com/office/drawing/2014/main" id="{0154AD3A-28A1-1B6E-FBF9-D77A19812CF8}"/>
              </a:ext>
            </a:extLst>
          </p:cNvPr>
          <p:cNvSpPr txBox="1"/>
          <p:nvPr/>
        </p:nvSpPr>
        <p:spPr>
          <a:xfrm>
            <a:off x="159217" y="5621654"/>
            <a:ext cx="8852522" cy="1077218"/>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a:t>
            </a:r>
            <a:r>
              <a:rPr lang="en-US" sz="1600" dirty="0">
                <a:solidFill>
                  <a:schemeClr val="bg1">
                    <a:lumMod val="75000"/>
                  </a:schemeClr>
                </a:solidFill>
              </a:rPr>
              <a:t>lacrimal functional unit </a:t>
            </a:r>
            <a:r>
              <a:rPr lang="en-US" sz="1600" i="1" dirty="0">
                <a:solidFill>
                  <a:schemeClr val="bg1">
                    <a:lumMod val="75000"/>
                  </a:schemeClr>
                </a:solidFill>
              </a:rPr>
              <a:t>(LFU)?</a:t>
            </a:r>
          </a:p>
          <a:p>
            <a:r>
              <a:rPr lang="en-US" sz="1600" b="0" i="0" dirty="0">
                <a:solidFill>
                  <a:schemeClr val="bg1">
                    <a:lumMod val="75000"/>
                  </a:schemeClr>
                </a:solidFill>
                <a:effectLst/>
                <a:latin typeface="Arial" panose="020B0604020202020204" pitchFamily="34" charset="0"/>
              </a:rPr>
              <a:t>The LFU is the complex, integrated system responsible for the regulation, production, and health of the tear film. Think of it  </a:t>
            </a:r>
            <a:r>
              <a:rPr lang="en-US" sz="1600" b="1" i="0" dirty="0">
                <a:solidFill>
                  <a:srgbClr val="0000FF"/>
                </a:solidFill>
                <a:effectLst/>
                <a:latin typeface="Arial" panose="020B0604020202020204" pitchFamily="34" charset="0"/>
              </a:rPr>
              <a:t>the reflex arc responsible for the production of the components of the tear film.</a:t>
            </a:r>
            <a:endParaRPr lang="en-US" sz="1600" b="1" dirty="0">
              <a:solidFill>
                <a:srgbClr val="0000FF"/>
              </a:solidFill>
            </a:endParaRPr>
          </a:p>
        </p:txBody>
      </p:sp>
      <p:sp>
        <p:nvSpPr>
          <p:cNvPr id="13" name="Rectangle 12">
            <a:extLst>
              <a:ext uri="{FF2B5EF4-FFF2-40B4-BE49-F238E27FC236}">
                <a16:creationId xmlns:a16="http://schemas.microsoft.com/office/drawing/2014/main" id="{CB5C94E0-A4CA-18D9-0EB0-72526CF1C520}"/>
              </a:ext>
            </a:extLst>
          </p:cNvPr>
          <p:cNvSpPr/>
          <p:nvPr/>
        </p:nvSpPr>
        <p:spPr>
          <a:xfrm>
            <a:off x="7951303" y="1290387"/>
            <a:ext cx="173888"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1952449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165</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290387"/>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290387"/>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061621"/>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017344"/>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067883"/>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754490"/>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067883"/>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120891"/>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706984"/>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391485"/>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394348"/>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518072"/>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514252"/>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72567" y="1989877"/>
            <a:ext cx="1372362" cy="369332"/>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p:txBody>
      </p:sp>
      <p:sp>
        <p:nvSpPr>
          <p:cNvPr id="20" name="TextBox 19">
            <a:extLst>
              <a:ext uri="{FF2B5EF4-FFF2-40B4-BE49-F238E27FC236}">
                <a16:creationId xmlns:a16="http://schemas.microsoft.com/office/drawing/2014/main" id="{2A7C1A95-BB59-1A51-C1E9-A6E852094DD4}"/>
              </a:ext>
            </a:extLst>
          </p:cNvPr>
          <p:cNvSpPr txBox="1"/>
          <p:nvPr/>
        </p:nvSpPr>
        <p:spPr>
          <a:xfrm>
            <a:off x="5643142" y="2539958"/>
            <a:ext cx="1810177" cy="528350"/>
          </a:xfrm>
          <a:prstGeom prst="rect">
            <a:avLst/>
          </a:prstGeom>
          <a:noFill/>
          <a:ln>
            <a:noFill/>
          </a:ln>
        </p:spPr>
        <p:txBody>
          <a:bodyPr wrap="square" rtlCol="0">
            <a:spAutoFit/>
          </a:bodyPr>
          <a:lstStyle/>
          <a:p>
            <a:pPr>
              <a:lnSpc>
                <a:spcPts val="1700"/>
              </a:lnSpc>
            </a:pPr>
            <a:r>
              <a:rPr lang="en-US" sz="1400" dirty="0">
                <a:solidFill>
                  <a:schemeClr val="bg1">
                    <a:lumMod val="75000"/>
                  </a:schemeClr>
                </a:solidFill>
              </a:rPr>
              <a:t>--</a:t>
            </a:r>
            <a:r>
              <a:rPr lang="en-US" sz="1400" dirty="0" err="1">
                <a:solidFill>
                  <a:schemeClr val="bg1">
                    <a:lumMod val="75000"/>
                  </a:schemeClr>
                </a:solidFill>
              </a:rPr>
              <a:t>P’sympathetics</a:t>
            </a:r>
            <a:endParaRPr lang="en-US" sz="1400" dirty="0">
              <a:solidFill>
                <a:schemeClr val="bg1">
                  <a:lumMod val="75000"/>
                </a:schemeClr>
              </a:solidFill>
            </a:endParaRPr>
          </a:p>
          <a:p>
            <a:pPr>
              <a:lnSpc>
                <a:spcPts val="1700"/>
              </a:lnSpc>
            </a:pPr>
            <a:r>
              <a:rPr lang="en-US" sz="1400" dirty="0">
                <a:solidFill>
                  <a:schemeClr val="bg1">
                    <a:lumMod val="75000"/>
                  </a:schemeClr>
                </a:solidFill>
              </a:rPr>
              <a:t>--CN7</a:t>
            </a: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456626"/>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3" name="TextBox 22">
            <a:extLst>
              <a:ext uri="{FF2B5EF4-FFF2-40B4-BE49-F238E27FC236}">
                <a16:creationId xmlns:a16="http://schemas.microsoft.com/office/drawing/2014/main" id="{AA23F61F-0194-5DCD-CFA0-52AAD796EB18}"/>
              </a:ext>
            </a:extLst>
          </p:cNvPr>
          <p:cNvSpPr txBox="1"/>
          <p:nvPr/>
        </p:nvSpPr>
        <p:spPr>
          <a:xfrm>
            <a:off x="198973" y="4281832"/>
            <a:ext cx="8507518" cy="954107"/>
          </a:xfrm>
          <a:prstGeom prst="rect">
            <a:avLst/>
          </a:prstGeom>
          <a:noFill/>
        </p:spPr>
        <p:txBody>
          <a:bodyPr wrap="square" rtlCol="0">
            <a:spAutoFit/>
          </a:bodyPr>
          <a:lstStyle/>
          <a:p>
            <a:r>
              <a:rPr lang="en-US" sz="1400" b="1" i="1" dirty="0">
                <a:solidFill>
                  <a:schemeClr val="bg1">
                    <a:lumMod val="75000"/>
                  </a:schemeClr>
                </a:solidFill>
              </a:rPr>
              <a:t>In the LFU</a:t>
            </a:r>
            <a:r>
              <a:rPr lang="en-US" sz="1400" dirty="0">
                <a:solidFill>
                  <a:schemeClr val="bg1">
                    <a:lumMod val="75000"/>
                  </a:schemeClr>
                </a:solidFill>
              </a:rPr>
              <a:t>, the sensory limb consists of ocular-surface nociceptors connected to branches of  V1 and V2.  The motor limb consisting of the lacrimal, meibomian, and goblet glands/cells (innervated by parasympathetics) as well as the  orbicularis oculi  muscle (innervated by  CN7 ). CNS integration takes place in the  brainstem .</a:t>
            </a:r>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514252"/>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2716702"/>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2965180"/>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28BCA290-2F1E-3A05-E2EB-EF2BE5AA12F4}"/>
              </a:ext>
            </a:extLst>
          </p:cNvPr>
          <p:cNvSpPr txBox="1"/>
          <p:nvPr/>
        </p:nvSpPr>
        <p:spPr>
          <a:xfrm>
            <a:off x="212032" y="3557884"/>
            <a:ext cx="8759687" cy="738664"/>
          </a:xfrm>
          <a:prstGeom prst="rect">
            <a:avLst/>
          </a:prstGeom>
          <a:noFill/>
        </p:spPr>
        <p:txBody>
          <a:bodyPr wrap="square" rtlCol="0">
            <a:spAutoFit/>
          </a:bodyPr>
          <a:lstStyle/>
          <a:p>
            <a:r>
              <a:rPr lang="en-US" sz="1400" dirty="0">
                <a:solidFill>
                  <a:schemeClr val="bg1">
                    <a:lumMod val="75000"/>
                  </a:schemeClr>
                </a:solidFill>
              </a:rPr>
              <a:t>Recall that a reflex arc has three components: A  </a:t>
            </a:r>
            <a:r>
              <a:rPr lang="en-US" sz="1400" i="1" dirty="0">
                <a:solidFill>
                  <a:schemeClr val="bg1">
                    <a:lumMod val="75000"/>
                  </a:schemeClr>
                </a:solidFill>
              </a:rPr>
              <a:t>sensory limb  </a:t>
            </a:r>
            <a:r>
              <a:rPr lang="en-US" sz="1400" dirty="0">
                <a:solidFill>
                  <a:schemeClr val="bg1">
                    <a:lumMod val="75000"/>
                  </a:schemeClr>
                </a:solidFill>
              </a:rPr>
              <a:t>consisting of sensory receptors and afferent nerves, a </a:t>
            </a:r>
            <a:r>
              <a:rPr lang="en-US" sz="1400" i="1" dirty="0">
                <a:solidFill>
                  <a:schemeClr val="bg1">
                    <a:lumMod val="75000"/>
                  </a:schemeClr>
                </a:solidFill>
              </a:rPr>
              <a:t>motor limb  </a:t>
            </a:r>
            <a:r>
              <a:rPr lang="en-US" sz="1400" dirty="0">
                <a:solidFill>
                  <a:schemeClr val="bg1">
                    <a:lumMod val="75000"/>
                  </a:schemeClr>
                </a:solidFill>
              </a:rPr>
              <a:t>consisting of efferent nerves and the effector end-organ, and a  </a:t>
            </a:r>
            <a:r>
              <a:rPr lang="en-US" sz="1400" i="1" dirty="0">
                <a:solidFill>
                  <a:schemeClr val="bg1">
                    <a:lumMod val="75000"/>
                  </a:schemeClr>
                </a:solidFill>
              </a:rPr>
              <a:t>CNS integration center   </a:t>
            </a:r>
            <a:r>
              <a:rPr lang="en-US" sz="1400" dirty="0">
                <a:solidFill>
                  <a:schemeClr val="bg1">
                    <a:lumMod val="75000"/>
                  </a:schemeClr>
                </a:solidFill>
              </a:rPr>
              <a:t>that connects the afferent and efferent limbs. </a:t>
            </a:r>
          </a:p>
        </p:txBody>
      </p:sp>
      <p:sp>
        <p:nvSpPr>
          <p:cNvPr id="45" name="TextBox 44">
            <a:extLst>
              <a:ext uri="{FF2B5EF4-FFF2-40B4-BE49-F238E27FC236}">
                <a16:creationId xmlns:a16="http://schemas.microsoft.com/office/drawing/2014/main" id="{841D958C-18F1-5739-2DC3-4E6312971C3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6" name="TextBox 45">
            <a:extLst>
              <a:ext uri="{FF2B5EF4-FFF2-40B4-BE49-F238E27FC236}">
                <a16:creationId xmlns:a16="http://schemas.microsoft.com/office/drawing/2014/main" id="{EA0DB6D0-15F2-B0EE-E43D-703C6D8C84B7}"/>
              </a:ext>
            </a:extLst>
          </p:cNvPr>
          <p:cNvSpPr txBox="1"/>
          <p:nvPr/>
        </p:nvSpPr>
        <p:spPr>
          <a:xfrm>
            <a:off x="3862411" y="654692"/>
            <a:ext cx="1316386" cy="430887"/>
          </a:xfrm>
          <a:prstGeom prst="rect">
            <a:avLst/>
          </a:prstGeom>
          <a:noFill/>
        </p:spPr>
        <p:txBody>
          <a:bodyPr wrap="none" rtlCol="0">
            <a:spAutoFit/>
          </a:bodyPr>
          <a:lstStyle/>
          <a:p>
            <a:pPr algn="ctr"/>
            <a:r>
              <a:rPr lang="en-US" sz="2200" b="1" i="1" dirty="0">
                <a:solidFill>
                  <a:schemeClr val="bg1">
                    <a:lumMod val="75000"/>
                  </a:schemeClr>
                </a:solidFill>
              </a:rPr>
              <a:t>The LFU</a:t>
            </a:r>
          </a:p>
        </p:txBody>
      </p:sp>
      <p:sp>
        <p:nvSpPr>
          <p:cNvPr id="3" name="TextBox 2">
            <a:extLst>
              <a:ext uri="{FF2B5EF4-FFF2-40B4-BE49-F238E27FC236}">
                <a16:creationId xmlns:a16="http://schemas.microsoft.com/office/drawing/2014/main" id="{0154AD3A-28A1-1B6E-FBF9-D77A19812CF8}"/>
              </a:ext>
            </a:extLst>
          </p:cNvPr>
          <p:cNvSpPr txBox="1"/>
          <p:nvPr/>
        </p:nvSpPr>
        <p:spPr>
          <a:xfrm>
            <a:off x="159217" y="5621654"/>
            <a:ext cx="8852522" cy="1077218"/>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a:t>
            </a:r>
            <a:r>
              <a:rPr lang="en-US" sz="1600" dirty="0">
                <a:solidFill>
                  <a:schemeClr val="bg1">
                    <a:lumMod val="75000"/>
                  </a:schemeClr>
                </a:solidFill>
              </a:rPr>
              <a:t>lacrimal functional unit </a:t>
            </a:r>
            <a:r>
              <a:rPr lang="en-US" sz="1600" i="1" dirty="0">
                <a:solidFill>
                  <a:schemeClr val="bg1">
                    <a:lumMod val="75000"/>
                  </a:schemeClr>
                </a:solidFill>
              </a:rPr>
              <a:t>(LFU)?</a:t>
            </a:r>
          </a:p>
          <a:p>
            <a:r>
              <a:rPr lang="en-US" sz="1600" b="0" i="0" dirty="0">
                <a:solidFill>
                  <a:schemeClr val="bg1">
                    <a:lumMod val="75000"/>
                  </a:schemeClr>
                </a:solidFill>
                <a:effectLst/>
                <a:latin typeface="Arial" panose="020B0604020202020204" pitchFamily="34" charset="0"/>
              </a:rPr>
              <a:t>The LFU is the complex, integrated system responsible for the regulation, production, and health of the tear film. Think of it  </a:t>
            </a:r>
            <a:r>
              <a:rPr lang="en-US" sz="1600" b="1" i="0" dirty="0">
                <a:solidFill>
                  <a:schemeClr val="bg1">
                    <a:lumMod val="75000"/>
                  </a:schemeClr>
                </a:solidFill>
                <a:effectLst/>
                <a:latin typeface="Arial" panose="020B0604020202020204" pitchFamily="34" charset="0"/>
              </a:rPr>
              <a:t>the reflex arc responsible for the production of the components of the tear film.</a:t>
            </a:r>
            <a:endParaRPr lang="en-US" sz="1600" b="1" dirty="0">
              <a:solidFill>
                <a:schemeClr val="bg1">
                  <a:lumMod val="75000"/>
                </a:schemeClr>
              </a:solidFill>
            </a:endParaRPr>
          </a:p>
        </p:txBody>
      </p:sp>
      <p:sp>
        <p:nvSpPr>
          <p:cNvPr id="13" name="Rectangle 12">
            <a:extLst>
              <a:ext uri="{FF2B5EF4-FFF2-40B4-BE49-F238E27FC236}">
                <a16:creationId xmlns:a16="http://schemas.microsoft.com/office/drawing/2014/main" id="{CB5C94E0-A4CA-18D9-0EB0-72526CF1C520}"/>
              </a:ext>
            </a:extLst>
          </p:cNvPr>
          <p:cNvSpPr/>
          <p:nvPr/>
        </p:nvSpPr>
        <p:spPr>
          <a:xfrm>
            <a:off x="7951303" y="1290387"/>
            <a:ext cx="173888"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lumMod val="75000"/>
                </a:schemeClr>
              </a:solidFill>
            </a:endParaRPr>
          </a:p>
        </p:txBody>
      </p:sp>
      <p:sp>
        <p:nvSpPr>
          <p:cNvPr id="22" name="TextBox 21">
            <a:extLst>
              <a:ext uri="{FF2B5EF4-FFF2-40B4-BE49-F238E27FC236}">
                <a16:creationId xmlns:a16="http://schemas.microsoft.com/office/drawing/2014/main" id="{6045FF83-461A-691C-7F42-F625DE8358C0}"/>
              </a:ext>
            </a:extLst>
          </p:cNvPr>
          <p:cNvSpPr txBox="1"/>
          <p:nvPr/>
        </p:nvSpPr>
        <p:spPr>
          <a:xfrm>
            <a:off x="1273079" y="2784157"/>
            <a:ext cx="6597842" cy="492443"/>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2600" i="1" dirty="0">
                <a:effectLst>
                  <a:outerShdw blurRad="38100" dist="38100" dir="2700000" algn="tl">
                    <a:srgbClr val="000000">
                      <a:alpha val="43137"/>
                    </a:srgbClr>
                  </a:outerShdw>
                </a:effectLst>
              </a:rPr>
              <a:t>For more on the LFU, see slide-set </a:t>
            </a:r>
            <a:r>
              <a:rPr lang="en-US" sz="2600" dirty="0">
                <a:effectLst>
                  <a:outerShdw blurRad="38100" dist="38100" dir="2700000" algn="tl">
                    <a:srgbClr val="000000">
                      <a:alpha val="43137"/>
                    </a:srgbClr>
                  </a:outerShdw>
                </a:effectLst>
              </a:rPr>
              <a:t>K46</a:t>
            </a:r>
            <a:endParaRPr lang="en-US" sz="26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011486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BFDAC1-A8BA-4371-B2A6-BFA403CD7381}"/>
              </a:ext>
            </a:extLst>
          </p:cNvPr>
          <p:cNvSpPr>
            <a:spLocks noGrp="1"/>
          </p:cNvSpPr>
          <p:nvPr>
            <p:ph type="sldNum" sz="quarter" idx="12"/>
          </p:nvPr>
        </p:nvSpPr>
        <p:spPr/>
        <p:txBody>
          <a:bodyPr/>
          <a:lstStyle/>
          <a:p>
            <a:pPr>
              <a:defRPr/>
            </a:pPr>
            <a:fld id="{AE3D5967-D305-4D5A-99BA-BCEC8EFAB816}" type="slidenum">
              <a:rPr lang="en-US" altLang="en-US" smtClean="0"/>
              <a:pPr>
                <a:defRPr/>
              </a:pPr>
              <a:t>166</a:t>
            </a:fld>
            <a:endParaRPr lang="en-US" altLang="en-US"/>
          </a:p>
        </p:txBody>
      </p:sp>
      <p:pic>
        <p:nvPicPr>
          <p:cNvPr id="11" name="Picture 10">
            <a:extLst>
              <a:ext uri="{FF2B5EF4-FFF2-40B4-BE49-F238E27FC236}">
                <a16:creationId xmlns:a16="http://schemas.microsoft.com/office/drawing/2014/main" id="{D1D0541C-0C45-4DA8-9E13-3BC56C0E4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432" y="1096394"/>
            <a:ext cx="3815136" cy="4665211"/>
          </a:xfrm>
          <a:prstGeom prst="rect">
            <a:avLst/>
          </a:prstGeom>
        </p:spPr>
      </p:pic>
      <p:sp>
        <p:nvSpPr>
          <p:cNvPr id="12" name="TextBox 11">
            <a:extLst>
              <a:ext uri="{FF2B5EF4-FFF2-40B4-BE49-F238E27FC236}">
                <a16:creationId xmlns:a16="http://schemas.microsoft.com/office/drawing/2014/main" id="{3637C5FA-BFEA-4CF1-82CD-8BB186C8FDE6}"/>
              </a:ext>
            </a:extLst>
          </p:cNvPr>
          <p:cNvSpPr txBox="1"/>
          <p:nvPr/>
        </p:nvSpPr>
        <p:spPr>
          <a:xfrm>
            <a:off x="1400299" y="6019800"/>
            <a:ext cx="6343403" cy="400110"/>
          </a:xfrm>
          <a:prstGeom prst="rect">
            <a:avLst/>
          </a:prstGeom>
          <a:noFill/>
        </p:spPr>
        <p:txBody>
          <a:bodyPr wrap="none" rtlCol="0">
            <a:spAutoFit/>
          </a:bodyPr>
          <a:lstStyle/>
          <a:p>
            <a:pPr algn="ctr"/>
            <a:r>
              <a:rPr lang="en-US" sz="2000" dirty="0">
                <a:latin typeface="Segoe Print" panose="02000600000000000000" pitchFamily="2" charset="0"/>
              </a:rPr>
              <a:t>(This is a good point in the set to take a break)</a:t>
            </a:r>
          </a:p>
        </p:txBody>
      </p:sp>
      <p:sp>
        <p:nvSpPr>
          <p:cNvPr id="3" name="TextBox 2">
            <a:extLst>
              <a:ext uri="{FF2B5EF4-FFF2-40B4-BE49-F238E27FC236}">
                <a16:creationId xmlns:a16="http://schemas.microsoft.com/office/drawing/2014/main" id="{F926001C-A9DD-7C1B-F073-12335F7E3061}"/>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263350445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841D958C-18F1-5739-2DC3-4E6312971C3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9" name="TextBox 18">
            <a:extLst>
              <a:ext uri="{FF2B5EF4-FFF2-40B4-BE49-F238E27FC236}">
                <a16:creationId xmlns:a16="http://schemas.microsoft.com/office/drawing/2014/main" id="{B5FFA9FA-444F-FFBA-FD7E-6FBAB9832878}"/>
              </a:ext>
            </a:extLst>
          </p:cNvPr>
          <p:cNvSpPr txBox="1"/>
          <p:nvPr/>
        </p:nvSpPr>
        <p:spPr>
          <a:xfrm>
            <a:off x="631918" y="3112627"/>
            <a:ext cx="7877035" cy="1107996"/>
          </a:xfrm>
          <a:prstGeom prst="rect">
            <a:avLst/>
          </a:prstGeom>
          <a:solidFill>
            <a:schemeClr val="accent6">
              <a:lumMod val="20000"/>
              <a:lumOff val="80000"/>
            </a:schemeClr>
          </a:solidFill>
          <a:ln>
            <a:solidFill>
              <a:schemeClr val="tx1"/>
            </a:solidFill>
          </a:ln>
        </p:spPr>
        <p:txBody>
          <a:bodyPr wrap="square" rtlCol="0">
            <a:spAutoFit/>
          </a:bodyPr>
          <a:lstStyle/>
          <a:p>
            <a:r>
              <a:rPr lang="en-US" sz="2200" i="1" dirty="0">
                <a:effectLst>
                  <a:outerShdw blurRad="38100" dist="38100" dir="2700000" algn="tl">
                    <a:srgbClr val="000000">
                      <a:alpha val="43137"/>
                    </a:srgbClr>
                  </a:outerShdw>
                </a:effectLst>
              </a:rPr>
              <a:t>We are ready (finally!) to tackle the </a:t>
            </a:r>
            <a:r>
              <a:rPr lang="en-US" sz="2200" dirty="0">
                <a:effectLst>
                  <a:outerShdw blurRad="38100" dist="38100" dir="2700000" algn="tl">
                    <a:srgbClr val="000000">
                      <a:alpha val="43137"/>
                    </a:srgbClr>
                  </a:outerShdw>
                </a:effectLst>
              </a:rPr>
              <a:t>pathophysiology of DES</a:t>
            </a:r>
            <a:r>
              <a:rPr lang="en-US" sz="2200" i="1" dirty="0">
                <a:effectLst>
                  <a:outerShdw blurRad="38100" dist="38100" dir="2700000" algn="tl">
                    <a:srgbClr val="000000">
                      <a:alpha val="43137"/>
                    </a:srgbClr>
                  </a:outerShdw>
                </a:effectLst>
              </a:rPr>
              <a:t>…</a:t>
            </a:r>
          </a:p>
          <a:p>
            <a:r>
              <a:rPr lang="en-US" sz="2200" i="1" dirty="0">
                <a:solidFill>
                  <a:schemeClr val="accent6">
                    <a:lumMod val="20000"/>
                    <a:lumOff val="80000"/>
                  </a:schemeClr>
                </a:solidFill>
              </a:rPr>
              <a:t>Which commences with something the importance of which was stressed earlier in the slide-set</a:t>
            </a:r>
          </a:p>
        </p:txBody>
      </p:sp>
    </p:spTree>
    <p:extLst>
      <p:ext uri="{BB962C8B-B14F-4D97-AF65-F5344CB8AC3E}">
        <p14:creationId xmlns:p14="http://schemas.microsoft.com/office/powerpoint/2010/main" val="350932628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5" name="TextBox 4"/>
          <p:cNvSpPr txBox="1"/>
          <p:nvPr/>
        </p:nvSpPr>
        <p:spPr>
          <a:xfrm>
            <a:off x="1669258" y="762000"/>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2" name="Rectangle 1">
            <a:extLst>
              <a:ext uri="{FF2B5EF4-FFF2-40B4-BE49-F238E27FC236}">
                <a16:creationId xmlns:a16="http://schemas.microsoft.com/office/drawing/2014/main" id="{FE6C6C5D-876F-CD25-3B27-93F918BCDBA7}"/>
              </a:ext>
            </a:extLst>
          </p:cNvPr>
          <p:cNvSpPr/>
          <p:nvPr/>
        </p:nvSpPr>
        <p:spPr>
          <a:xfrm>
            <a:off x="3733800" y="1445929"/>
            <a:ext cx="2133600" cy="3298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word</a:t>
            </a:r>
            <a:endParaRPr lang="en-US" sz="800" dirty="0">
              <a:solidFill>
                <a:schemeClr val="tx1"/>
              </a:solidFill>
            </a:endParaRPr>
          </a:p>
        </p:txBody>
      </p:sp>
      <p:sp>
        <p:nvSpPr>
          <p:cNvPr id="3" name="Rectangle 2">
            <a:extLst>
              <a:ext uri="{FF2B5EF4-FFF2-40B4-BE49-F238E27FC236}">
                <a16:creationId xmlns:a16="http://schemas.microsoft.com/office/drawing/2014/main" id="{9D6D928E-D812-7F1E-743A-B4D5956F7770}"/>
              </a:ext>
            </a:extLst>
          </p:cNvPr>
          <p:cNvSpPr/>
          <p:nvPr/>
        </p:nvSpPr>
        <p:spPr>
          <a:xfrm>
            <a:off x="3345326" y="6167016"/>
            <a:ext cx="2359940" cy="3298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same word</a:t>
            </a:r>
          </a:p>
        </p:txBody>
      </p:sp>
      <p:sp>
        <p:nvSpPr>
          <p:cNvPr id="6" name="Arrow: Up-Down 5">
            <a:extLst>
              <a:ext uri="{FF2B5EF4-FFF2-40B4-BE49-F238E27FC236}">
                <a16:creationId xmlns:a16="http://schemas.microsoft.com/office/drawing/2014/main" id="{72C834DD-1FB2-826B-7D91-DC1F22D48EB8}"/>
              </a:ext>
            </a:extLst>
          </p:cNvPr>
          <p:cNvSpPr/>
          <p:nvPr/>
        </p:nvSpPr>
        <p:spPr>
          <a:xfrm rot="200219">
            <a:off x="4606703" y="1944075"/>
            <a:ext cx="228600" cy="3817203"/>
          </a:xfrm>
          <a:prstGeom prst="up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8E58896-50FD-A692-39FB-36DCE9E0967E}"/>
              </a:ext>
            </a:extLst>
          </p:cNvPr>
          <p:cNvSpPr txBox="1"/>
          <p:nvPr/>
        </p:nvSpPr>
        <p:spPr>
          <a:xfrm>
            <a:off x="631918" y="3112627"/>
            <a:ext cx="7877035" cy="1107996"/>
          </a:xfrm>
          <a:prstGeom prst="rect">
            <a:avLst/>
          </a:prstGeom>
          <a:solidFill>
            <a:schemeClr val="accent6">
              <a:lumMod val="20000"/>
              <a:lumOff val="80000"/>
            </a:schemeClr>
          </a:solidFill>
          <a:ln>
            <a:solidFill>
              <a:schemeClr val="tx1"/>
            </a:solidFill>
          </a:ln>
        </p:spPr>
        <p:txBody>
          <a:bodyPr wrap="square" rtlCol="0">
            <a:spAutoFit/>
          </a:bodyPr>
          <a:lstStyle/>
          <a:p>
            <a:r>
              <a:rPr lang="en-US" sz="2200" i="1" dirty="0">
                <a:effectLst>
                  <a:outerShdw blurRad="38100" dist="38100" dir="2700000" algn="tl">
                    <a:srgbClr val="000000">
                      <a:alpha val="43137"/>
                    </a:srgbClr>
                  </a:outerShdw>
                </a:effectLst>
              </a:rPr>
              <a:t>We are ready (finally!) to tackle the </a:t>
            </a:r>
            <a:r>
              <a:rPr lang="en-US" sz="2200" dirty="0">
                <a:effectLst>
                  <a:outerShdw blurRad="38100" dist="38100" dir="2700000" algn="tl">
                    <a:srgbClr val="000000">
                      <a:alpha val="43137"/>
                    </a:srgbClr>
                  </a:outerShdw>
                </a:effectLst>
              </a:rPr>
              <a:t>pathophysiology of DES</a:t>
            </a:r>
            <a:r>
              <a:rPr lang="en-US" sz="2200" i="1" dirty="0">
                <a:effectLst>
                  <a:outerShdw blurRad="38100" dist="38100" dir="2700000" algn="tl">
                    <a:srgbClr val="000000">
                      <a:alpha val="43137"/>
                    </a:srgbClr>
                  </a:outerShdw>
                </a:effectLst>
              </a:rPr>
              <a:t>…</a:t>
            </a:r>
          </a:p>
          <a:p>
            <a:r>
              <a:rPr lang="en-US" sz="2200" i="1" dirty="0">
                <a:solidFill>
                  <a:srgbClr val="0000FF"/>
                </a:solidFill>
                <a:effectLst>
                  <a:outerShdw blurRad="38100" dist="38100" dir="2700000" algn="tl">
                    <a:srgbClr val="000000">
                      <a:alpha val="43137"/>
                    </a:srgbClr>
                  </a:outerShdw>
                </a:effectLst>
              </a:rPr>
              <a:t>Which commences with something the importance of which was stressed earlier in the slide-set</a:t>
            </a:r>
          </a:p>
        </p:txBody>
      </p:sp>
    </p:spTree>
    <p:extLst>
      <p:ext uri="{BB962C8B-B14F-4D97-AF65-F5344CB8AC3E}">
        <p14:creationId xmlns:p14="http://schemas.microsoft.com/office/powerpoint/2010/main" val="99292685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5" name="TextBox 4"/>
          <p:cNvSpPr txBox="1"/>
          <p:nvPr/>
        </p:nvSpPr>
        <p:spPr>
          <a:xfrm>
            <a:off x="1669258" y="762000"/>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2" name="Arrow: Up-Down 1">
            <a:extLst>
              <a:ext uri="{FF2B5EF4-FFF2-40B4-BE49-F238E27FC236}">
                <a16:creationId xmlns:a16="http://schemas.microsoft.com/office/drawing/2014/main" id="{416041DF-4F04-C8A9-722A-01EF5F360698}"/>
              </a:ext>
            </a:extLst>
          </p:cNvPr>
          <p:cNvSpPr/>
          <p:nvPr/>
        </p:nvSpPr>
        <p:spPr>
          <a:xfrm rot="200219">
            <a:off x="4606703" y="1944075"/>
            <a:ext cx="228600" cy="3817203"/>
          </a:xfrm>
          <a:prstGeom prst="up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FA0369-ADDC-F3DB-2FFF-2B3D33CF4784}"/>
              </a:ext>
            </a:extLst>
          </p:cNvPr>
          <p:cNvSpPr txBox="1"/>
          <p:nvPr/>
        </p:nvSpPr>
        <p:spPr>
          <a:xfrm>
            <a:off x="631918" y="3112627"/>
            <a:ext cx="7877035" cy="1107996"/>
          </a:xfrm>
          <a:prstGeom prst="rect">
            <a:avLst/>
          </a:prstGeom>
          <a:solidFill>
            <a:schemeClr val="accent6">
              <a:lumMod val="20000"/>
              <a:lumOff val="80000"/>
            </a:schemeClr>
          </a:solidFill>
          <a:ln>
            <a:solidFill>
              <a:schemeClr val="tx1"/>
            </a:solidFill>
          </a:ln>
        </p:spPr>
        <p:txBody>
          <a:bodyPr wrap="square" rtlCol="0">
            <a:spAutoFit/>
          </a:bodyPr>
          <a:lstStyle/>
          <a:p>
            <a:r>
              <a:rPr lang="en-US" sz="2200" i="1" dirty="0">
                <a:effectLst>
                  <a:outerShdw blurRad="38100" dist="38100" dir="2700000" algn="tl">
                    <a:srgbClr val="000000">
                      <a:alpha val="43137"/>
                    </a:srgbClr>
                  </a:outerShdw>
                </a:effectLst>
              </a:rPr>
              <a:t>We are ready (finally!) to tackle the </a:t>
            </a:r>
            <a:r>
              <a:rPr lang="en-US" sz="2200" dirty="0">
                <a:effectLst>
                  <a:outerShdw blurRad="38100" dist="38100" dir="2700000" algn="tl">
                    <a:srgbClr val="000000">
                      <a:alpha val="43137"/>
                    </a:srgbClr>
                  </a:outerShdw>
                </a:effectLst>
              </a:rPr>
              <a:t>pathophysiology of DES</a:t>
            </a:r>
            <a:r>
              <a:rPr lang="en-US" sz="2200" i="1" dirty="0">
                <a:effectLst>
                  <a:outerShdw blurRad="38100" dist="38100" dir="2700000" algn="tl">
                    <a:srgbClr val="000000">
                      <a:alpha val="43137"/>
                    </a:srgbClr>
                  </a:outerShdw>
                </a:effectLst>
              </a:rPr>
              <a:t>…</a:t>
            </a:r>
          </a:p>
          <a:p>
            <a:r>
              <a:rPr lang="en-US" sz="2200" i="1" dirty="0">
                <a:solidFill>
                  <a:srgbClr val="0000FF"/>
                </a:solidFill>
                <a:effectLst>
                  <a:outerShdw blurRad="38100" dist="38100" dir="2700000" algn="tl">
                    <a:srgbClr val="000000">
                      <a:alpha val="43137"/>
                    </a:srgbClr>
                  </a:outerShdw>
                </a:effectLst>
              </a:rPr>
              <a:t>Which commences with something the importance of which was stressed earlier in the slide-set</a:t>
            </a:r>
          </a:p>
        </p:txBody>
      </p:sp>
    </p:spTree>
    <p:extLst>
      <p:ext uri="{BB962C8B-B14F-4D97-AF65-F5344CB8AC3E}">
        <p14:creationId xmlns:p14="http://schemas.microsoft.com/office/powerpoint/2010/main" val="517653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7" name="Rectangle 6"/>
          <p:cNvSpPr/>
          <p:nvPr/>
        </p:nvSpPr>
        <p:spPr>
          <a:xfrm>
            <a:off x="67056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5" name="TextBox 4"/>
          <p:cNvSpPr txBox="1"/>
          <p:nvPr/>
        </p:nvSpPr>
        <p:spPr>
          <a:xfrm>
            <a:off x="479449" y="1488281"/>
            <a:ext cx="8131151" cy="3139321"/>
          </a:xfrm>
          <a:prstGeom prst="rect">
            <a:avLst/>
          </a:prstGeom>
          <a:noFill/>
        </p:spPr>
        <p:txBody>
          <a:bodyPr wrap="square" rtlCol="0">
            <a:spAutoFit/>
          </a:bodyPr>
          <a:lstStyle/>
          <a:p>
            <a:r>
              <a:rPr lang="en-US" i="1" dirty="0">
                <a:solidFill>
                  <a:schemeClr val="bg1">
                    <a:lumMod val="75000"/>
                  </a:schemeClr>
                </a:solidFill>
              </a:rPr>
              <a:t>How common is DES?</a:t>
            </a:r>
          </a:p>
          <a:p>
            <a:r>
              <a:rPr lang="en-US" dirty="0">
                <a:solidFill>
                  <a:schemeClr val="bg1">
                    <a:lumMod val="75000"/>
                  </a:schemeClr>
                </a:solidFill>
              </a:rPr>
              <a:t>Very. It is estimated to affect  10%  of adults age 30-60, and  15%  of adults age 65 and older.</a:t>
            </a:r>
          </a:p>
          <a:p>
            <a:endParaRPr lang="en-US" dirty="0">
              <a:solidFill>
                <a:schemeClr val="bg1">
                  <a:lumMod val="75000"/>
                </a:schemeClr>
              </a:solidFill>
            </a:endParaRPr>
          </a:p>
          <a:p>
            <a:r>
              <a:rPr lang="en-US" i="1" dirty="0">
                <a:solidFill>
                  <a:schemeClr val="bg1">
                    <a:lumMod val="75000"/>
                  </a:schemeClr>
                </a:solidFill>
              </a:rPr>
              <a:t>Is it a significant health problem?</a:t>
            </a:r>
          </a:p>
          <a:p>
            <a:r>
              <a:rPr lang="en-US" dirty="0">
                <a:solidFill>
                  <a:schemeClr val="bg1">
                    <a:lumMod val="75000"/>
                  </a:schemeClr>
                </a:solidFill>
              </a:rPr>
              <a:t>It certainly can be. Studies indicate moderate-to-severe DES impacts quality-of-life to the same degree as moderate-to-severe angina.</a:t>
            </a:r>
          </a:p>
          <a:p>
            <a:endParaRPr lang="en-US" dirty="0">
              <a:solidFill>
                <a:schemeClr val="bg1">
                  <a:lumMod val="75000"/>
                </a:schemeClr>
              </a:solidFill>
            </a:endParaRPr>
          </a:p>
          <a:p>
            <a:r>
              <a:rPr lang="en-US" i="1" dirty="0">
                <a:solidFill>
                  <a:schemeClr val="bg1">
                    <a:lumMod val="75000"/>
                  </a:schemeClr>
                </a:solidFill>
              </a:rPr>
              <a:t>Is there a gender predilection?</a:t>
            </a:r>
          </a:p>
          <a:p>
            <a:r>
              <a:rPr lang="en-US" dirty="0">
                <a:solidFill>
                  <a:schemeClr val="bg1">
                    <a:lumMod val="75000"/>
                  </a:schemeClr>
                </a:solidFill>
              </a:rPr>
              <a:t>Yes, </a:t>
            </a:r>
            <a:r>
              <a:rPr lang="en-US" b="1" dirty="0">
                <a:solidFill>
                  <a:srgbClr val="0000FF"/>
                </a:solidFill>
              </a:rPr>
              <a:t>women are more likely to suffer DES</a:t>
            </a:r>
          </a:p>
          <a:p>
            <a:endParaRPr lang="en-US" dirty="0">
              <a:solidFill>
                <a:srgbClr val="0000FF"/>
              </a:solidFill>
            </a:endParaRPr>
          </a:p>
        </p:txBody>
      </p:sp>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728B4405-41A0-7D22-9A34-2D6B5F129F40}"/>
              </a:ext>
            </a:extLst>
          </p:cNvPr>
          <p:cNvSpPr txBox="1"/>
          <p:nvPr/>
        </p:nvSpPr>
        <p:spPr>
          <a:xfrm>
            <a:off x="472522" y="4572000"/>
            <a:ext cx="7909478" cy="784830"/>
          </a:xfrm>
          <a:prstGeom prst="rect">
            <a:avLst/>
          </a:prstGeom>
          <a:noFill/>
        </p:spPr>
        <p:txBody>
          <a:bodyPr wrap="square" rtlCol="0">
            <a:spAutoFit/>
          </a:bodyPr>
          <a:lstStyle/>
          <a:p>
            <a:r>
              <a:rPr lang="en-US" sz="1500" i="1" dirty="0">
                <a:solidFill>
                  <a:schemeClr val="bg1">
                    <a:lumMod val="75000"/>
                  </a:schemeClr>
                </a:solidFill>
              </a:rPr>
              <a:t>Why are women more likely to have DES?</a:t>
            </a:r>
          </a:p>
          <a:p>
            <a:r>
              <a:rPr lang="en-US" sz="1500" dirty="0">
                <a:solidFill>
                  <a:schemeClr val="bg1">
                    <a:lumMod val="75000"/>
                  </a:schemeClr>
                </a:solidFill>
              </a:rPr>
              <a:t>There are a number of factors, but one of the most fundamental is  hormonal—</a:t>
            </a:r>
            <a:r>
              <a:rPr lang="en-US" sz="1500" b="1" dirty="0"/>
              <a:t>androgens</a:t>
            </a:r>
            <a:r>
              <a:rPr lang="en-US" sz="1500" dirty="0"/>
              <a:t>  </a:t>
            </a:r>
            <a:r>
              <a:rPr lang="en-US" sz="1500" dirty="0">
                <a:solidFill>
                  <a:schemeClr val="bg1">
                    <a:lumMod val="75000"/>
                  </a:schemeClr>
                </a:solidFill>
              </a:rPr>
              <a:t>are protective against DES, while  estrogens  tend to exacerbate it</a:t>
            </a:r>
          </a:p>
        </p:txBody>
      </p:sp>
      <p:sp>
        <p:nvSpPr>
          <p:cNvPr id="11" name="Oval 10">
            <a:extLst>
              <a:ext uri="{FF2B5EF4-FFF2-40B4-BE49-F238E27FC236}">
                <a16:creationId xmlns:a16="http://schemas.microsoft.com/office/drawing/2014/main" id="{5A429B0D-775A-ACF1-14F5-97A4234E0D4A}"/>
              </a:ext>
            </a:extLst>
          </p:cNvPr>
          <p:cNvSpPr/>
          <p:nvPr/>
        </p:nvSpPr>
        <p:spPr>
          <a:xfrm>
            <a:off x="838200" y="3829877"/>
            <a:ext cx="4495800" cy="636105"/>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9019BC0-3CE7-6750-558E-08621B4D72C6}"/>
              </a:ext>
            </a:extLst>
          </p:cNvPr>
          <p:cNvSpPr/>
          <p:nvPr/>
        </p:nvSpPr>
        <p:spPr>
          <a:xfrm>
            <a:off x="7040216" y="4720368"/>
            <a:ext cx="1295400" cy="483699"/>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1B79EE7-C382-CA3B-5A9D-8F4153409BE5}"/>
              </a:ext>
            </a:extLst>
          </p:cNvPr>
          <p:cNvSpPr txBox="1"/>
          <p:nvPr/>
        </p:nvSpPr>
        <p:spPr>
          <a:xfrm>
            <a:off x="3276600" y="5356830"/>
            <a:ext cx="5486400" cy="738664"/>
          </a:xfrm>
          <a:prstGeom prst="rect">
            <a:avLst/>
          </a:prstGeom>
          <a:solidFill>
            <a:schemeClr val="accent1">
              <a:lumMod val="40000"/>
              <a:lumOff val="60000"/>
            </a:schemeClr>
          </a:solidFill>
        </p:spPr>
        <p:txBody>
          <a:bodyPr wrap="square" rtlCol="0">
            <a:spAutoFit/>
          </a:bodyPr>
          <a:lstStyle/>
          <a:p>
            <a:r>
              <a:rPr lang="en-US" sz="1400" i="1" dirty="0"/>
              <a:t>Do androgens play a direct role in tear-film health?</a:t>
            </a:r>
          </a:p>
          <a:p>
            <a:r>
              <a:rPr lang="en-US" sz="1400" dirty="0"/>
              <a:t>Yes—they promote secretion of  IgA  from the  main lacrimal gland, </a:t>
            </a:r>
            <a:r>
              <a:rPr lang="en-US" sz="1400" dirty="0">
                <a:solidFill>
                  <a:srgbClr val="0000FF"/>
                </a:solidFill>
              </a:rPr>
              <a:t>and  meibum  from the  meibomian glands</a:t>
            </a:r>
          </a:p>
        </p:txBody>
      </p:sp>
      <p:sp>
        <p:nvSpPr>
          <p:cNvPr id="9" name="Rectangle 8">
            <a:extLst>
              <a:ext uri="{FF2B5EF4-FFF2-40B4-BE49-F238E27FC236}">
                <a16:creationId xmlns:a16="http://schemas.microsoft.com/office/drawing/2014/main" id="{7363F462-CAA3-074A-6813-E4E383015668}"/>
              </a:ext>
            </a:extLst>
          </p:cNvPr>
          <p:cNvSpPr/>
          <p:nvPr/>
        </p:nvSpPr>
        <p:spPr>
          <a:xfrm>
            <a:off x="5211416" y="5854144"/>
            <a:ext cx="1722784" cy="2286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10" name="Rectangle 9">
            <a:extLst>
              <a:ext uri="{FF2B5EF4-FFF2-40B4-BE49-F238E27FC236}">
                <a16:creationId xmlns:a16="http://schemas.microsoft.com/office/drawing/2014/main" id="{E04F058A-8E0E-F5BE-AA52-BD095BA86881}"/>
              </a:ext>
            </a:extLst>
          </p:cNvPr>
          <p:cNvSpPr/>
          <p:nvPr/>
        </p:nvSpPr>
        <p:spPr>
          <a:xfrm>
            <a:off x="3710608" y="5834123"/>
            <a:ext cx="732184" cy="2417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Tree>
    <p:extLst>
      <p:ext uri="{BB962C8B-B14F-4D97-AF65-F5344CB8AC3E}">
        <p14:creationId xmlns:p14="http://schemas.microsoft.com/office/powerpoint/2010/main" val="263839017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sp>
        <p:nvSpPr>
          <p:cNvPr id="5" name="TextBox 4"/>
          <p:cNvSpPr txBox="1"/>
          <p:nvPr/>
        </p:nvSpPr>
        <p:spPr>
          <a:xfrm>
            <a:off x="1669258" y="762000"/>
            <a:ext cx="5645942" cy="1015663"/>
          </a:xfrm>
          <a:prstGeom prst="rect">
            <a:avLst/>
          </a:prstGeom>
          <a:noFill/>
        </p:spPr>
        <p:txBody>
          <a:bodyPr wrap="square" rtlCol="0">
            <a:spAutoFit/>
          </a:bodyPr>
          <a:lstStyle/>
          <a:p>
            <a:pPr algn="ctr"/>
            <a:r>
              <a:rPr lang="en-US" sz="2000" dirty="0">
                <a:solidFill>
                  <a:schemeClr val="bg1">
                    <a:lumMod val="75000"/>
                  </a:schemeClr>
                </a:solidFill>
              </a:rPr>
              <a:t>The pathophysiology for DES damage starts with derangement of the tear film in the form of </a:t>
            </a:r>
            <a:r>
              <a:rPr lang="en-US" sz="2000" b="1" dirty="0"/>
              <a:t>Tear Hyperosmolarity</a:t>
            </a:r>
            <a:r>
              <a:rPr lang="en-US" sz="2000" b="1" dirty="0">
                <a:solidFill>
                  <a:schemeClr val="bg1">
                    <a:lumMod val="75000"/>
                  </a:schemeClr>
                </a:solidFill>
              </a:rPr>
              <a:t>.</a:t>
            </a:r>
          </a:p>
        </p:txBody>
      </p:sp>
      <p:sp>
        <p:nvSpPr>
          <p:cNvPr id="6" name="TextBox 5"/>
          <p:cNvSpPr txBox="1"/>
          <p:nvPr/>
        </p:nvSpPr>
        <p:spPr>
          <a:xfrm>
            <a:off x="1721027" y="2521059"/>
            <a:ext cx="4894225" cy="307777"/>
          </a:xfrm>
          <a:prstGeom prst="rect">
            <a:avLst/>
          </a:prstGeom>
          <a:noFill/>
          <a:ln>
            <a:noFill/>
          </a:ln>
        </p:spPr>
        <p:txBody>
          <a:bodyPr wrap="none" rtlCol="0">
            <a:spAutoFit/>
          </a:bodyPr>
          <a:lstStyle/>
          <a:p>
            <a:r>
              <a:rPr lang="en-US" sz="1400" i="1" dirty="0">
                <a:solidFill>
                  <a:srgbClr val="0000FF"/>
                </a:solidFill>
              </a:rPr>
              <a:t>What are the units of measurement for tear-film osmolarity?</a:t>
            </a:r>
            <a:endParaRPr lang="en-US" sz="1400" dirty="0">
              <a:solidFill>
                <a:schemeClr val="bg1"/>
              </a:solidFill>
            </a:endParaRPr>
          </a:p>
        </p:txBody>
      </p:sp>
      <p:sp>
        <p:nvSpPr>
          <p:cNvPr id="2" name="TextBox 1">
            <a:extLst>
              <a:ext uri="{FF2B5EF4-FFF2-40B4-BE49-F238E27FC236}">
                <a16:creationId xmlns:a16="http://schemas.microsoft.com/office/drawing/2014/main" id="{55772630-4E7A-9C79-C2BB-2BCE07E72397}"/>
              </a:ext>
            </a:extLst>
          </p:cNvPr>
          <p:cNvSpPr txBox="1"/>
          <p:nvPr/>
        </p:nvSpPr>
        <p:spPr>
          <a:xfrm>
            <a:off x="1721027" y="2287765"/>
            <a:ext cx="3050835" cy="338554"/>
          </a:xfrm>
          <a:prstGeom prst="rect">
            <a:avLst/>
          </a:prstGeom>
          <a:noFill/>
        </p:spPr>
        <p:txBody>
          <a:bodyPr wrap="none" rtlCol="0">
            <a:spAutoFit/>
          </a:bodyPr>
          <a:lstStyle/>
          <a:p>
            <a:r>
              <a:rPr lang="en-US" sz="1600" dirty="0">
                <a:latin typeface="Segoe Script" panose="030B0504020000000003" pitchFamily="66" charset="0"/>
              </a:rPr>
              <a:t>(Reiterating for emphasis)</a:t>
            </a:r>
          </a:p>
        </p:txBody>
      </p:sp>
    </p:spTree>
    <p:extLst>
      <p:ext uri="{BB962C8B-B14F-4D97-AF65-F5344CB8AC3E}">
        <p14:creationId xmlns:p14="http://schemas.microsoft.com/office/powerpoint/2010/main" val="396765964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sp>
        <p:nvSpPr>
          <p:cNvPr id="5" name="TextBox 4"/>
          <p:cNvSpPr txBox="1"/>
          <p:nvPr/>
        </p:nvSpPr>
        <p:spPr>
          <a:xfrm>
            <a:off x="1669258" y="762000"/>
            <a:ext cx="5645942" cy="1015663"/>
          </a:xfrm>
          <a:prstGeom prst="rect">
            <a:avLst/>
          </a:prstGeom>
          <a:noFill/>
        </p:spPr>
        <p:txBody>
          <a:bodyPr wrap="square" rtlCol="0">
            <a:spAutoFit/>
          </a:bodyPr>
          <a:lstStyle/>
          <a:p>
            <a:pPr algn="ctr"/>
            <a:r>
              <a:rPr lang="en-US" sz="2000" dirty="0">
                <a:solidFill>
                  <a:schemeClr val="bg1">
                    <a:lumMod val="75000"/>
                  </a:schemeClr>
                </a:solidFill>
              </a:rPr>
              <a:t>The pathophysiology for DES damage starts with derangement of the tear film in the form of </a:t>
            </a:r>
            <a:r>
              <a:rPr lang="en-US" sz="2000" b="1" dirty="0"/>
              <a:t>Tear Hyperosmolarity</a:t>
            </a:r>
            <a:r>
              <a:rPr lang="en-US" sz="2000" b="1" dirty="0">
                <a:solidFill>
                  <a:schemeClr val="bg1">
                    <a:lumMod val="75000"/>
                  </a:schemeClr>
                </a:solidFill>
              </a:rPr>
              <a:t>.</a:t>
            </a:r>
          </a:p>
        </p:txBody>
      </p:sp>
      <p:sp>
        <p:nvSpPr>
          <p:cNvPr id="6" name="TextBox 5"/>
          <p:cNvSpPr txBox="1"/>
          <p:nvPr/>
        </p:nvSpPr>
        <p:spPr>
          <a:xfrm>
            <a:off x="1721027" y="2521059"/>
            <a:ext cx="4894225" cy="523220"/>
          </a:xfrm>
          <a:prstGeom prst="rect">
            <a:avLst/>
          </a:prstGeom>
          <a:noFill/>
          <a:ln>
            <a:noFill/>
          </a:ln>
        </p:spPr>
        <p:txBody>
          <a:bodyPr wrap="none" rtlCol="0">
            <a:spAutoFit/>
          </a:bodyPr>
          <a:lstStyle/>
          <a:p>
            <a:r>
              <a:rPr lang="en-US" sz="1400" i="1" dirty="0">
                <a:solidFill>
                  <a:srgbClr val="0000FF"/>
                </a:solidFill>
              </a:rPr>
              <a:t>What are the units of measurement for tear-film osmolarity?</a:t>
            </a:r>
          </a:p>
          <a:p>
            <a:r>
              <a:rPr lang="en-US" sz="1400" dirty="0">
                <a:solidFill>
                  <a:srgbClr val="0000FF"/>
                </a:solidFill>
              </a:rPr>
              <a:t>milli-osmols per liter (</a:t>
            </a:r>
            <a:r>
              <a:rPr lang="en-US" sz="1400" dirty="0" err="1">
                <a:solidFill>
                  <a:srgbClr val="0000FF"/>
                </a:solidFill>
              </a:rPr>
              <a:t>mOsm</a:t>
            </a:r>
            <a:r>
              <a:rPr lang="en-US" sz="1400" dirty="0">
                <a:solidFill>
                  <a:srgbClr val="0000FF"/>
                </a:solidFill>
              </a:rPr>
              <a:t>/L)</a:t>
            </a:r>
            <a:endParaRPr lang="en-US" sz="1400" dirty="0">
              <a:solidFill>
                <a:schemeClr val="bg1"/>
              </a:solidFill>
            </a:endParaRPr>
          </a:p>
        </p:txBody>
      </p:sp>
      <p:sp>
        <p:nvSpPr>
          <p:cNvPr id="3" name="TextBox 2">
            <a:extLst>
              <a:ext uri="{FF2B5EF4-FFF2-40B4-BE49-F238E27FC236}">
                <a16:creationId xmlns:a16="http://schemas.microsoft.com/office/drawing/2014/main" id="{78807BC2-3DAA-3F89-15DC-ABE2A0C79F2E}"/>
              </a:ext>
            </a:extLst>
          </p:cNvPr>
          <p:cNvSpPr txBox="1"/>
          <p:nvPr/>
        </p:nvSpPr>
        <p:spPr>
          <a:xfrm>
            <a:off x="1721027" y="2287765"/>
            <a:ext cx="3050835" cy="338554"/>
          </a:xfrm>
          <a:prstGeom prst="rect">
            <a:avLst/>
          </a:prstGeom>
          <a:noFill/>
        </p:spPr>
        <p:txBody>
          <a:bodyPr wrap="none" rtlCol="0">
            <a:spAutoFit/>
          </a:bodyPr>
          <a:lstStyle/>
          <a:p>
            <a:r>
              <a:rPr lang="en-US" sz="1600" dirty="0">
                <a:latin typeface="Segoe Script" panose="030B0504020000000003" pitchFamily="66" charset="0"/>
              </a:rPr>
              <a:t>(Reiterating for emphasis)</a:t>
            </a:r>
          </a:p>
        </p:txBody>
      </p:sp>
    </p:spTree>
    <p:extLst>
      <p:ext uri="{BB962C8B-B14F-4D97-AF65-F5344CB8AC3E}">
        <p14:creationId xmlns:p14="http://schemas.microsoft.com/office/powerpoint/2010/main" val="230972644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sp>
        <p:nvSpPr>
          <p:cNvPr id="5" name="TextBox 4"/>
          <p:cNvSpPr txBox="1"/>
          <p:nvPr/>
        </p:nvSpPr>
        <p:spPr>
          <a:xfrm>
            <a:off x="1669258" y="762000"/>
            <a:ext cx="5645942" cy="1015663"/>
          </a:xfrm>
          <a:prstGeom prst="rect">
            <a:avLst/>
          </a:prstGeom>
          <a:noFill/>
        </p:spPr>
        <p:txBody>
          <a:bodyPr wrap="square" rtlCol="0">
            <a:spAutoFit/>
          </a:bodyPr>
          <a:lstStyle/>
          <a:p>
            <a:pPr algn="ctr"/>
            <a:r>
              <a:rPr lang="en-US" sz="2000" dirty="0">
                <a:solidFill>
                  <a:schemeClr val="bg1">
                    <a:lumMod val="75000"/>
                  </a:schemeClr>
                </a:solidFill>
              </a:rPr>
              <a:t>The pathophysiology for DES damage starts with derangement of the tear film in the form of </a:t>
            </a:r>
            <a:r>
              <a:rPr lang="en-US" sz="2000" b="1" dirty="0"/>
              <a:t>Tear Hyperosmolarity</a:t>
            </a:r>
            <a:r>
              <a:rPr lang="en-US" sz="2000" b="1" dirty="0">
                <a:solidFill>
                  <a:schemeClr val="bg1">
                    <a:lumMod val="75000"/>
                  </a:schemeClr>
                </a:solidFill>
              </a:rPr>
              <a:t>.</a:t>
            </a:r>
          </a:p>
        </p:txBody>
      </p:sp>
      <p:sp>
        <p:nvSpPr>
          <p:cNvPr id="6" name="TextBox 5"/>
          <p:cNvSpPr txBox="1"/>
          <p:nvPr/>
        </p:nvSpPr>
        <p:spPr>
          <a:xfrm>
            <a:off x="1721027" y="2521059"/>
            <a:ext cx="4894225" cy="954107"/>
          </a:xfrm>
          <a:prstGeom prst="rect">
            <a:avLst/>
          </a:prstGeom>
          <a:noFill/>
          <a:ln>
            <a:noFill/>
          </a:ln>
        </p:spPr>
        <p:txBody>
          <a:bodyPr wrap="none" rtlCol="0">
            <a:spAutoFit/>
          </a:bodyPr>
          <a:lstStyle/>
          <a:p>
            <a:r>
              <a:rPr lang="en-US" sz="1400" i="1" dirty="0">
                <a:solidFill>
                  <a:srgbClr val="0000FF"/>
                </a:solidFill>
              </a:rPr>
              <a:t>What are the units of measurement for tear-film osmolarity?</a:t>
            </a:r>
          </a:p>
          <a:p>
            <a:r>
              <a:rPr lang="en-US" sz="1400" dirty="0">
                <a:solidFill>
                  <a:srgbClr val="0000FF"/>
                </a:solidFill>
              </a:rPr>
              <a:t>milli-osmols per liter (</a:t>
            </a:r>
            <a:r>
              <a:rPr lang="en-US" sz="1400" dirty="0" err="1">
                <a:solidFill>
                  <a:srgbClr val="0000FF"/>
                </a:solidFill>
              </a:rPr>
              <a:t>mOsm</a:t>
            </a:r>
            <a:r>
              <a:rPr lang="en-US" sz="1400" dirty="0">
                <a:solidFill>
                  <a:srgbClr val="0000FF"/>
                </a:solidFill>
              </a:rPr>
              <a:t>/L)</a:t>
            </a:r>
          </a:p>
          <a:p>
            <a:endParaRPr lang="en-US" sz="1400" i="1" dirty="0">
              <a:solidFill>
                <a:srgbClr val="0000FF"/>
              </a:solidFill>
            </a:endParaRPr>
          </a:p>
          <a:p>
            <a:r>
              <a:rPr lang="en-US" sz="1400" i="1" dirty="0">
                <a:solidFill>
                  <a:srgbClr val="0000FF"/>
                </a:solidFill>
              </a:rPr>
              <a:t>What is the osmolarity of the normal tear film?</a:t>
            </a:r>
            <a:endParaRPr lang="en-US" sz="1400" dirty="0">
              <a:solidFill>
                <a:schemeClr val="bg1"/>
              </a:solidFill>
            </a:endParaRPr>
          </a:p>
        </p:txBody>
      </p:sp>
      <p:sp>
        <p:nvSpPr>
          <p:cNvPr id="3" name="TextBox 2">
            <a:extLst>
              <a:ext uri="{FF2B5EF4-FFF2-40B4-BE49-F238E27FC236}">
                <a16:creationId xmlns:a16="http://schemas.microsoft.com/office/drawing/2014/main" id="{355E50C8-95E7-5ECF-94BD-DF73136B0A96}"/>
              </a:ext>
            </a:extLst>
          </p:cNvPr>
          <p:cNvSpPr txBox="1"/>
          <p:nvPr/>
        </p:nvSpPr>
        <p:spPr>
          <a:xfrm>
            <a:off x="1721027" y="2287765"/>
            <a:ext cx="3050835" cy="338554"/>
          </a:xfrm>
          <a:prstGeom prst="rect">
            <a:avLst/>
          </a:prstGeom>
          <a:noFill/>
        </p:spPr>
        <p:txBody>
          <a:bodyPr wrap="none" rtlCol="0">
            <a:spAutoFit/>
          </a:bodyPr>
          <a:lstStyle/>
          <a:p>
            <a:r>
              <a:rPr lang="en-US" sz="1600" dirty="0">
                <a:latin typeface="Segoe Script" panose="030B0504020000000003" pitchFamily="66" charset="0"/>
              </a:rPr>
              <a:t>(Reiterating for emphasis)</a:t>
            </a:r>
          </a:p>
        </p:txBody>
      </p:sp>
    </p:spTree>
    <p:extLst>
      <p:ext uri="{BB962C8B-B14F-4D97-AF65-F5344CB8AC3E}">
        <p14:creationId xmlns:p14="http://schemas.microsoft.com/office/powerpoint/2010/main" val="192771017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sp>
        <p:nvSpPr>
          <p:cNvPr id="5" name="TextBox 4"/>
          <p:cNvSpPr txBox="1"/>
          <p:nvPr/>
        </p:nvSpPr>
        <p:spPr>
          <a:xfrm>
            <a:off x="1669258" y="762000"/>
            <a:ext cx="5645942" cy="1015663"/>
          </a:xfrm>
          <a:prstGeom prst="rect">
            <a:avLst/>
          </a:prstGeom>
          <a:noFill/>
        </p:spPr>
        <p:txBody>
          <a:bodyPr wrap="square" rtlCol="0">
            <a:spAutoFit/>
          </a:bodyPr>
          <a:lstStyle/>
          <a:p>
            <a:pPr algn="ctr"/>
            <a:r>
              <a:rPr lang="en-US" sz="2000" dirty="0">
                <a:solidFill>
                  <a:schemeClr val="bg1">
                    <a:lumMod val="75000"/>
                  </a:schemeClr>
                </a:solidFill>
              </a:rPr>
              <a:t>The pathophysiology for DES damage starts with derangement of the tear film in the form of </a:t>
            </a:r>
            <a:r>
              <a:rPr lang="en-US" sz="2000" b="1" dirty="0"/>
              <a:t>Tear Hyperosmolarity</a:t>
            </a:r>
            <a:r>
              <a:rPr lang="en-US" sz="2000" b="1" dirty="0">
                <a:solidFill>
                  <a:schemeClr val="bg1">
                    <a:lumMod val="75000"/>
                  </a:schemeClr>
                </a:solidFill>
              </a:rPr>
              <a:t>.</a:t>
            </a:r>
          </a:p>
        </p:txBody>
      </p:sp>
      <p:sp>
        <p:nvSpPr>
          <p:cNvPr id="6" name="TextBox 5"/>
          <p:cNvSpPr txBox="1"/>
          <p:nvPr/>
        </p:nvSpPr>
        <p:spPr>
          <a:xfrm>
            <a:off x="1721027" y="2521059"/>
            <a:ext cx="4894225" cy="1169551"/>
          </a:xfrm>
          <a:prstGeom prst="rect">
            <a:avLst/>
          </a:prstGeom>
          <a:noFill/>
          <a:ln>
            <a:noFill/>
          </a:ln>
        </p:spPr>
        <p:txBody>
          <a:bodyPr wrap="none" rtlCol="0">
            <a:spAutoFit/>
          </a:bodyPr>
          <a:lstStyle/>
          <a:p>
            <a:r>
              <a:rPr lang="en-US" sz="1400" i="1" dirty="0">
                <a:solidFill>
                  <a:srgbClr val="0000FF"/>
                </a:solidFill>
              </a:rPr>
              <a:t>What are the units of measurement for tear-film osmolarity?</a:t>
            </a:r>
          </a:p>
          <a:p>
            <a:r>
              <a:rPr lang="en-US" sz="1400" dirty="0">
                <a:solidFill>
                  <a:srgbClr val="0000FF"/>
                </a:solidFill>
              </a:rPr>
              <a:t>milli-osmols per liter (</a:t>
            </a:r>
            <a:r>
              <a:rPr lang="en-US" sz="1400" dirty="0" err="1">
                <a:solidFill>
                  <a:srgbClr val="0000FF"/>
                </a:solidFill>
              </a:rPr>
              <a:t>mOsm</a:t>
            </a:r>
            <a:r>
              <a:rPr lang="en-US" sz="1400" dirty="0">
                <a:solidFill>
                  <a:srgbClr val="0000FF"/>
                </a:solidFill>
              </a:rPr>
              <a:t>/L)</a:t>
            </a:r>
          </a:p>
          <a:p>
            <a:endParaRPr lang="en-US" sz="1400" i="1" dirty="0">
              <a:solidFill>
                <a:srgbClr val="0000FF"/>
              </a:solidFill>
            </a:endParaRPr>
          </a:p>
          <a:p>
            <a:r>
              <a:rPr lang="en-US" sz="1400" i="1" dirty="0">
                <a:solidFill>
                  <a:srgbClr val="0000FF"/>
                </a:solidFill>
              </a:rPr>
              <a:t>What is the osmolarity of the normal tear film?</a:t>
            </a:r>
          </a:p>
          <a:p>
            <a:r>
              <a:rPr lang="en-US" sz="1400" dirty="0">
                <a:solidFill>
                  <a:srgbClr val="0000FF"/>
                </a:solidFill>
              </a:rPr>
              <a:t>Around 290-300 </a:t>
            </a:r>
            <a:r>
              <a:rPr lang="en-US" sz="1400" dirty="0" err="1">
                <a:solidFill>
                  <a:srgbClr val="0000FF"/>
                </a:solidFill>
              </a:rPr>
              <a:t>mOsm</a:t>
            </a:r>
            <a:r>
              <a:rPr lang="en-US" sz="1400" dirty="0">
                <a:solidFill>
                  <a:srgbClr val="0000FF"/>
                </a:solidFill>
              </a:rPr>
              <a:t>/L</a:t>
            </a:r>
            <a:endParaRPr lang="en-US" sz="1400" dirty="0">
              <a:solidFill>
                <a:schemeClr val="bg1"/>
              </a:solidFill>
            </a:endParaRPr>
          </a:p>
        </p:txBody>
      </p:sp>
      <p:sp>
        <p:nvSpPr>
          <p:cNvPr id="3" name="TextBox 2">
            <a:extLst>
              <a:ext uri="{FF2B5EF4-FFF2-40B4-BE49-F238E27FC236}">
                <a16:creationId xmlns:a16="http://schemas.microsoft.com/office/drawing/2014/main" id="{188604EE-6EC4-C339-F8DF-D071A7E3762B}"/>
              </a:ext>
            </a:extLst>
          </p:cNvPr>
          <p:cNvSpPr txBox="1"/>
          <p:nvPr/>
        </p:nvSpPr>
        <p:spPr>
          <a:xfrm>
            <a:off x="1721027" y="2287765"/>
            <a:ext cx="3050835" cy="338554"/>
          </a:xfrm>
          <a:prstGeom prst="rect">
            <a:avLst/>
          </a:prstGeom>
          <a:noFill/>
        </p:spPr>
        <p:txBody>
          <a:bodyPr wrap="none" rtlCol="0">
            <a:spAutoFit/>
          </a:bodyPr>
          <a:lstStyle/>
          <a:p>
            <a:r>
              <a:rPr lang="en-US" sz="1600" dirty="0">
                <a:latin typeface="Segoe Script" panose="030B0504020000000003" pitchFamily="66" charset="0"/>
              </a:rPr>
              <a:t>(Reiterating for emphasis)</a:t>
            </a:r>
          </a:p>
        </p:txBody>
      </p:sp>
    </p:spTree>
    <p:extLst>
      <p:ext uri="{BB962C8B-B14F-4D97-AF65-F5344CB8AC3E}">
        <p14:creationId xmlns:p14="http://schemas.microsoft.com/office/powerpoint/2010/main" val="71700526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sp>
        <p:nvSpPr>
          <p:cNvPr id="5" name="TextBox 4"/>
          <p:cNvSpPr txBox="1"/>
          <p:nvPr/>
        </p:nvSpPr>
        <p:spPr>
          <a:xfrm>
            <a:off x="1669258" y="762000"/>
            <a:ext cx="5645942" cy="1015663"/>
          </a:xfrm>
          <a:prstGeom prst="rect">
            <a:avLst/>
          </a:prstGeom>
          <a:noFill/>
        </p:spPr>
        <p:txBody>
          <a:bodyPr wrap="square" rtlCol="0">
            <a:spAutoFit/>
          </a:bodyPr>
          <a:lstStyle/>
          <a:p>
            <a:pPr algn="ctr"/>
            <a:r>
              <a:rPr lang="en-US" sz="2000" dirty="0">
                <a:solidFill>
                  <a:schemeClr val="bg1">
                    <a:lumMod val="75000"/>
                  </a:schemeClr>
                </a:solidFill>
              </a:rPr>
              <a:t>The pathophysiology for DES damage starts with derangement of the tear film in the form of </a:t>
            </a:r>
            <a:r>
              <a:rPr lang="en-US" sz="2000" b="1" dirty="0"/>
              <a:t>Tear Hyperosmolarity</a:t>
            </a:r>
            <a:r>
              <a:rPr lang="en-US" sz="2000" b="1" dirty="0">
                <a:solidFill>
                  <a:schemeClr val="bg1">
                    <a:lumMod val="75000"/>
                  </a:schemeClr>
                </a:solidFill>
              </a:rPr>
              <a:t>.</a:t>
            </a:r>
          </a:p>
        </p:txBody>
      </p:sp>
      <p:sp>
        <p:nvSpPr>
          <p:cNvPr id="6" name="TextBox 5"/>
          <p:cNvSpPr txBox="1"/>
          <p:nvPr/>
        </p:nvSpPr>
        <p:spPr>
          <a:xfrm>
            <a:off x="1721027" y="2521059"/>
            <a:ext cx="5638082" cy="1600438"/>
          </a:xfrm>
          <a:prstGeom prst="rect">
            <a:avLst/>
          </a:prstGeom>
          <a:noFill/>
          <a:ln>
            <a:noFill/>
          </a:ln>
        </p:spPr>
        <p:txBody>
          <a:bodyPr wrap="none" rtlCol="0">
            <a:spAutoFit/>
          </a:bodyPr>
          <a:lstStyle/>
          <a:p>
            <a:r>
              <a:rPr lang="en-US" sz="1400" i="1" dirty="0">
                <a:solidFill>
                  <a:srgbClr val="0000FF"/>
                </a:solidFill>
              </a:rPr>
              <a:t>What are the units of measurement for tear-film osmolarity?</a:t>
            </a:r>
          </a:p>
          <a:p>
            <a:r>
              <a:rPr lang="en-US" sz="1400" dirty="0">
                <a:solidFill>
                  <a:srgbClr val="0000FF"/>
                </a:solidFill>
              </a:rPr>
              <a:t>milli-osmols per liter (</a:t>
            </a:r>
            <a:r>
              <a:rPr lang="en-US" sz="1400" dirty="0" err="1">
                <a:solidFill>
                  <a:srgbClr val="0000FF"/>
                </a:solidFill>
              </a:rPr>
              <a:t>mOsm</a:t>
            </a:r>
            <a:r>
              <a:rPr lang="en-US" sz="1400" dirty="0">
                <a:solidFill>
                  <a:srgbClr val="0000FF"/>
                </a:solidFill>
              </a:rPr>
              <a:t>/L)</a:t>
            </a:r>
          </a:p>
          <a:p>
            <a:endParaRPr lang="en-US" sz="1400" i="1" dirty="0">
              <a:solidFill>
                <a:srgbClr val="0000FF"/>
              </a:solidFill>
            </a:endParaRPr>
          </a:p>
          <a:p>
            <a:r>
              <a:rPr lang="en-US" sz="1400" i="1" dirty="0">
                <a:solidFill>
                  <a:srgbClr val="0000FF"/>
                </a:solidFill>
              </a:rPr>
              <a:t>What is the osmolarity of the normal tear film?</a:t>
            </a:r>
          </a:p>
          <a:p>
            <a:r>
              <a:rPr lang="en-US" sz="1400" dirty="0">
                <a:solidFill>
                  <a:srgbClr val="0000FF"/>
                </a:solidFill>
              </a:rPr>
              <a:t>Around 290-300 </a:t>
            </a:r>
            <a:r>
              <a:rPr lang="en-US" sz="1400" dirty="0" err="1">
                <a:solidFill>
                  <a:srgbClr val="0000FF"/>
                </a:solidFill>
              </a:rPr>
              <a:t>mOsm</a:t>
            </a:r>
            <a:r>
              <a:rPr lang="en-US" sz="1400" dirty="0">
                <a:solidFill>
                  <a:srgbClr val="0000FF"/>
                </a:solidFill>
              </a:rPr>
              <a:t>/L</a:t>
            </a:r>
          </a:p>
          <a:p>
            <a:endParaRPr lang="en-US" sz="1400" dirty="0">
              <a:solidFill>
                <a:srgbClr val="0000FF"/>
              </a:solidFill>
            </a:endParaRPr>
          </a:p>
          <a:p>
            <a:r>
              <a:rPr lang="en-US" sz="1400" i="1" dirty="0">
                <a:solidFill>
                  <a:srgbClr val="0000FF"/>
                </a:solidFill>
              </a:rPr>
              <a:t>How high does tear osmolarity have to get to be clinically significant?</a:t>
            </a:r>
          </a:p>
        </p:txBody>
      </p:sp>
      <p:sp>
        <p:nvSpPr>
          <p:cNvPr id="3" name="TextBox 2">
            <a:extLst>
              <a:ext uri="{FF2B5EF4-FFF2-40B4-BE49-F238E27FC236}">
                <a16:creationId xmlns:a16="http://schemas.microsoft.com/office/drawing/2014/main" id="{62D21A28-0B14-08BE-8392-4F58E2D53160}"/>
              </a:ext>
            </a:extLst>
          </p:cNvPr>
          <p:cNvSpPr txBox="1"/>
          <p:nvPr/>
        </p:nvSpPr>
        <p:spPr>
          <a:xfrm>
            <a:off x="1721027" y="2287765"/>
            <a:ext cx="3050835" cy="338554"/>
          </a:xfrm>
          <a:prstGeom prst="rect">
            <a:avLst/>
          </a:prstGeom>
          <a:noFill/>
        </p:spPr>
        <p:txBody>
          <a:bodyPr wrap="none" rtlCol="0">
            <a:spAutoFit/>
          </a:bodyPr>
          <a:lstStyle/>
          <a:p>
            <a:r>
              <a:rPr lang="en-US" sz="1600" dirty="0">
                <a:latin typeface="Segoe Script" panose="030B0504020000000003" pitchFamily="66" charset="0"/>
              </a:rPr>
              <a:t>(Reiterating for emphasis)</a:t>
            </a:r>
          </a:p>
        </p:txBody>
      </p:sp>
    </p:spTree>
    <p:extLst>
      <p:ext uri="{BB962C8B-B14F-4D97-AF65-F5344CB8AC3E}">
        <p14:creationId xmlns:p14="http://schemas.microsoft.com/office/powerpoint/2010/main" val="339949985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sp>
        <p:nvSpPr>
          <p:cNvPr id="5" name="TextBox 4"/>
          <p:cNvSpPr txBox="1"/>
          <p:nvPr/>
        </p:nvSpPr>
        <p:spPr>
          <a:xfrm>
            <a:off x="1669258" y="762000"/>
            <a:ext cx="5645942" cy="1015663"/>
          </a:xfrm>
          <a:prstGeom prst="rect">
            <a:avLst/>
          </a:prstGeom>
          <a:noFill/>
        </p:spPr>
        <p:txBody>
          <a:bodyPr wrap="square" rtlCol="0">
            <a:spAutoFit/>
          </a:bodyPr>
          <a:lstStyle/>
          <a:p>
            <a:pPr algn="ctr"/>
            <a:r>
              <a:rPr lang="en-US" sz="2000" dirty="0">
                <a:solidFill>
                  <a:schemeClr val="bg1">
                    <a:lumMod val="75000"/>
                  </a:schemeClr>
                </a:solidFill>
              </a:rPr>
              <a:t>The pathophysiology for DES damage starts with derangement of the tear film in the form of </a:t>
            </a:r>
            <a:r>
              <a:rPr lang="en-US" sz="2000" b="1" dirty="0"/>
              <a:t>Tear Hyperosmolarity</a:t>
            </a:r>
            <a:r>
              <a:rPr lang="en-US" sz="2000" b="1" dirty="0">
                <a:solidFill>
                  <a:schemeClr val="bg1">
                    <a:lumMod val="75000"/>
                  </a:schemeClr>
                </a:solidFill>
              </a:rPr>
              <a:t>.</a:t>
            </a:r>
          </a:p>
        </p:txBody>
      </p:sp>
      <p:sp>
        <p:nvSpPr>
          <p:cNvPr id="6" name="TextBox 5"/>
          <p:cNvSpPr txBox="1"/>
          <p:nvPr/>
        </p:nvSpPr>
        <p:spPr>
          <a:xfrm>
            <a:off x="1721027" y="2521059"/>
            <a:ext cx="5701946" cy="1815882"/>
          </a:xfrm>
          <a:prstGeom prst="rect">
            <a:avLst/>
          </a:prstGeom>
          <a:noFill/>
          <a:ln>
            <a:noFill/>
          </a:ln>
        </p:spPr>
        <p:txBody>
          <a:bodyPr wrap="none" rtlCol="0">
            <a:spAutoFit/>
          </a:bodyPr>
          <a:lstStyle/>
          <a:p>
            <a:r>
              <a:rPr lang="en-US" sz="1400" i="1" dirty="0">
                <a:solidFill>
                  <a:srgbClr val="0000FF"/>
                </a:solidFill>
              </a:rPr>
              <a:t>What are the units of measurement for tear-film osmolarity?</a:t>
            </a:r>
          </a:p>
          <a:p>
            <a:r>
              <a:rPr lang="en-US" sz="1400" dirty="0">
                <a:solidFill>
                  <a:srgbClr val="0000FF"/>
                </a:solidFill>
              </a:rPr>
              <a:t>milli-osmols per liter (</a:t>
            </a:r>
            <a:r>
              <a:rPr lang="en-US" sz="1400" dirty="0" err="1">
                <a:solidFill>
                  <a:srgbClr val="0000FF"/>
                </a:solidFill>
              </a:rPr>
              <a:t>mOsm</a:t>
            </a:r>
            <a:r>
              <a:rPr lang="en-US" sz="1400" dirty="0">
                <a:solidFill>
                  <a:srgbClr val="0000FF"/>
                </a:solidFill>
              </a:rPr>
              <a:t>/L)</a:t>
            </a:r>
          </a:p>
          <a:p>
            <a:endParaRPr lang="en-US" sz="1400" i="1" dirty="0">
              <a:solidFill>
                <a:srgbClr val="0000FF"/>
              </a:solidFill>
            </a:endParaRPr>
          </a:p>
          <a:p>
            <a:r>
              <a:rPr lang="en-US" sz="1400" i="1" dirty="0">
                <a:solidFill>
                  <a:srgbClr val="0000FF"/>
                </a:solidFill>
              </a:rPr>
              <a:t>What is the osmolarity of the normal tear film?</a:t>
            </a:r>
          </a:p>
          <a:p>
            <a:r>
              <a:rPr lang="en-US" sz="1400" dirty="0">
                <a:solidFill>
                  <a:srgbClr val="0000FF"/>
                </a:solidFill>
              </a:rPr>
              <a:t>Around 290-300 </a:t>
            </a:r>
            <a:r>
              <a:rPr lang="en-US" sz="1400" dirty="0" err="1">
                <a:solidFill>
                  <a:srgbClr val="0000FF"/>
                </a:solidFill>
              </a:rPr>
              <a:t>mOsm</a:t>
            </a:r>
            <a:r>
              <a:rPr lang="en-US" sz="1400" dirty="0">
                <a:solidFill>
                  <a:srgbClr val="0000FF"/>
                </a:solidFill>
              </a:rPr>
              <a:t>/L</a:t>
            </a:r>
          </a:p>
          <a:p>
            <a:endParaRPr lang="en-US" sz="1400" dirty="0">
              <a:solidFill>
                <a:srgbClr val="0000FF"/>
              </a:solidFill>
            </a:endParaRPr>
          </a:p>
          <a:p>
            <a:r>
              <a:rPr lang="en-US" sz="1400" i="1" dirty="0">
                <a:solidFill>
                  <a:srgbClr val="0000FF"/>
                </a:solidFill>
              </a:rPr>
              <a:t>How high does tear osmolarity have to get to be clinically significant?</a:t>
            </a:r>
          </a:p>
          <a:p>
            <a:r>
              <a:rPr lang="en-US" sz="1400" dirty="0">
                <a:solidFill>
                  <a:srgbClr val="0000FF"/>
                </a:solidFill>
              </a:rPr>
              <a:t>308 (per </a:t>
            </a:r>
            <a:r>
              <a:rPr lang="en-US" sz="1400" i="1" dirty="0" err="1">
                <a:solidFill>
                  <a:srgbClr val="0000FF"/>
                </a:solidFill>
              </a:rPr>
              <a:t>EyeWiki</a:t>
            </a:r>
            <a:r>
              <a:rPr lang="en-US" sz="1400" dirty="0">
                <a:solidFill>
                  <a:srgbClr val="0000FF"/>
                </a:solidFill>
              </a:rPr>
              <a:t>)</a:t>
            </a:r>
          </a:p>
        </p:txBody>
      </p:sp>
      <p:sp>
        <p:nvSpPr>
          <p:cNvPr id="3" name="TextBox 2">
            <a:extLst>
              <a:ext uri="{FF2B5EF4-FFF2-40B4-BE49-F238E27FC236}">
                <a16:creationId xmlns:a16="http://schemas.microsoft.com/office/drawing/2014/main" id="{165FAF97-92A1-FD7F-57B5-C3DCFCFDD40A}"/>
              </a:ext>
            </a:extLst>
          </p:cNvPr>
          <p:cNvSpPr txBox="1"/>
          <p:nvPr/>
        </p:nvSpPr>
        <p:spPr>
          <a:xfrm>
            <a:off x="1721027" y="2287765"/>
            <a:ext cx="3050835" cy="338554"/>
          </a:xfrm>
          <a:prstGeom prst="rect">
            <a:avLst/>
          </a:prstGeom>
          <a:noFill/>
        </p:spPr>
        <p:txBody>
          <a:bodyPr wrap="none" rtlCol="0">
            <a:spAutoFit/>
          </a:bodyPr>
          <a:lstStyle/>
          <a:p>
            <a:r>
              <a:rPr lang="en-US" sz="1600" dirty="0">
                <a:latin typeface="Segoe Script" panose="030B0504020000000003" pitchFamily="66" charset="0"/>
              </a:rPr>
              <a:t>(Reiterating for emphasis)</a:t>
            </a:r>
          </a:p>
        </p:txBody>
      </p:sp>
    </p:spTree>
    <p:extLst>
      <p:ext uri="{BB962C8B-B14F-4D97-AF65-F5344CB8AC3E}">
        <p14:creationId xmlns:p14="http://schemas.microsoft.com/office/powerpoint/2010/main" val="77670651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4" name="TextBox 13"/>
          <p:cNvSpPr txBox="1"/>
          <p:nvPr/>
        </p:nvSpPr>
        <p:spPr>
          <a:xfrm>
            <a:off x="1669258" y="762000"/>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24" name="TextBox 23"/>
          <p:cNvSpPr txBox="1"/>
          <p:nvPr/>
        </p:nvSpPr>
        <p:spPr>
          <a:xfrm>
            <a:off x="990602" y="3647182"/>
            <a:ext cx="2895599" cy="338554"/>
          </a:xfrm>
          <a:prstGeom prst="rect">
            <a:avLst/>
          </a:prstGeom>
          <a:noFill/>
        </p:spPr>
        <p:txBody>
          <a:bodyPr wrap="square" rtlCol="0">
            <a:spAutoFit/>
          </a:bodyPr>
          <a:lstStyle/>
          <a:p>
            <a:r>
              <a:rPr lang="en-US" sz="1600" dirty="0">
                <a:solidFill>
                  <a:srgbClr val="0000FF"/>
                </a:solidFill>
              </a:rPr>
              <a:t>1) </a:t>
            </a:r>
            <a:r>
              <a:rPr lang="en-US" sz="1600" b="1" i="1" dirty="0">
                <a:solidFill>
                  <a:srgbClr val="0000FF"/>
                </a:solidFill>
              </a:rPr>
              <a:t>?</a:t>
            </a:r>
          </a:p>
        </p:txBody>
      </p:sp>
      <p:sp>
        <p:nvSpPr>
          <p:cNvPr id="25" name="TextBox 24"/>
          <p:cNvSpPr txBox="1"/>
          <p:nvPr/>
        </p:nvSpPr>
        <p:spPr>
          <a:xfrm>
            <a:off x="5638801" y="3647182"/>
            <a:ext cx="2819399" cy="338554"/>
          </a:xfrm>
          <a:prstGeom prst="rect">
            <a:avLst/>
          </a:prstGeom>
          <a:noFill/>
        </p:spPr>
        <p:txBody>
          <a:bodyPr wrap="square" rtlCol="0">
            <a:spAutoFit/>
          </a:bodyPr>
          <a:lstStyle/>
          <a:p>
            <a:r>
              <a:rPr lang="en-US" sz="1600" dirty="0">
                <a:solidFill>
                  <a:srgbClr val="0000FF"/>
                </a:solidFill>
              </a:rPr>
              <a:t>2) </a:t>
            </a:r>
            <a:r>
              <a:rPr lang="en-US" sz="1600" b="1" i="1" dirty="0">
                <a:solidFill>
                  <a:srgbClr val="0000FF"/>
                </a:solidFill>
              </a:rPr>
              <a:t>?</a:t>
            </a:r>
          </a:p>
        </p:txBody>
      </p:sp>
      <p:sp>
        <p:nvSpPr>
          <p:cNvPr id="26" name="TextBox 25"/>
          <p:cNvSpPr txBox="1"/>
          <p:nvPr/>
        </p:nvSpPr>
        <p:spPr>
          <a:xfrm>
            <a:off x="1371599" y="2407777"/>
            <a:ext cx="6553201" cy="646331"/>
          </a:xfrm>
          <a:prstGeom prst="rect">
            <a:avLst/>
          </a:prstGeom>
          <a:noFill/>
        </p:spPr>
        <p:txBody>
          <a:bodyPr wrap="square" rtlCol="0">
            <a:spAutoFit/>
          </a:bodyPr>
          <a:lstStyle/>
          <a:p>
            <a:pPr algn="ctr"/>
            <a:r>
              <a:rPr lang="en-US" i="1" dirty="0">
                <a:solidFill>
                  <a:srgbClr val="0000FF"/>
                </a:solidFill>
              </a:rPr>
              <a:t>In what two fundamental ways could the status of the aqueous component of the tear film lead to tear </a:t>
            </a:r>
            <a:r>
              <a:rPr lang="en-US" i="1" dirty="0" err="1">
                <a:solidFill>
                  <a:srgbClr val="0000FF"/>
                </a:solidFill>
              </a:rPr>
              <a:t>hyperosmolarity</a:t>
            </a:r>
            <a:r>
              <a:rPr lang="en-US" i="1" dirty="0">
                <a:solidFill>
                  <a:srgbClr val="0000FF"/>
                </a:solidFill>
              </a:rPr>
              <a:t>?</a:t>
            </a:r>
          </a:p>
        </p:txBody>
      </p:sp>
      <p:sp>
        <p:nvSpPr>
          <p:cNvPr id="2" name="TextBox 1">
            <a:extLst>
              <a:ext uri="{FF2B5EF4-FFF2-40B4-BE49-F238E27FC236}">
                <a16:creationId xmlns:a16="http://schemas.microsoft.com/office/drawing/2014/main" id="{65D483E4-FAB5-E348-25D8-136C8DE7B051}"/>
              </a:ext>
            </a:extLst>
          </p:cNvPr>
          <p:cNvSpPr txBox="1"/>
          <p:nvPr/>
        </p:nvSpPr>
        <p:spPr>
          <a:xfrm>
            <a:off x="4330331" y="3820217"/>
            <a:ext cx="864339" cy="523220"/>
          </a:xfrm>
          <a:prstGeom prst="rect">
            <a:avLst/>
          </a:prstGeom>
          <a:noFill/>
        </p:spPr>
        <p:txBody>
          <a:bodyPr wrap="none" rtlCol="0">
            <a:spAutoFit/>
          </a:bodyPr>
          <a:lstStyle/>
          <a:p>
            <a:r>
              <a:rPr lang="en-US" sz="2800" i="1" dirty="0">
                <a:effectLst>
                  <a:outerShdw blurRad="38100" dist="38100" dir="2700000" algn="tl">
                    <a:srgbClr val="000000">
                      <a:alpha val="43137"/>
                    </a:srgbClr>
                  </a:outerShdw>
                </a:effectLst>
              </a:rPr>
              <a:t>or…</a:t>
            </a:r>
          </a:p>
        </p:txBody>
      </p:sp>
    </p:spTree>
    <p:extLst>
      <p:ext uri="{BB962C8B-B14F-4D97-AF65-F5344CB8AC3E}">
        <p14:creationId xmlns:p14="http://schemas.microsoft.com/office/powerpoint/2010/main" val="32200477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4" name="TextBox 13"/>
          <p:cNvSpPr txBox="1"/>
          <p:nvPr/>
        </p:nvSpPr>
        <p:spPr>
          <a:xfrm>
            <a:off x="1669258" y="762000"/>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24" name="TextBox 23"/>
          <p:cNvSpPr txBox="1"/>
          <p:nvPr/>
        </p:nvSpPr>
        <p:spPr>
          <a:xfrm>
            <a:off x="990602" y="3647182"/>
            <a:ext cx="2895599" cy="830997"/>
          </a:xfrm>
          <a:prstGeom prst="rect">
            <a:avLst/>
          </a:prstGeom>
          <a:noFill/>
        </p:spPr>
        <p:txBody>
          <a:bodyPr wrap="square" rtlCol="0">
            <a:spAutoFit/>
          </a:bodyPr>
          <a:lstStyle/>
          <a:p>
            <a:r>
              <a:rPr lang="en-US" sz="1600" dirty="0">
                <a:solidFill>
                  <a:srgbClr val="0000FF"/>
                </a:solidFill>
              </a:rPr>
              <a:t>1) The amount of aqueous produced can be inadequate to maintain normal </a:t>
            </a:r>
            <a:r>
              <a:rPr lang="en-US" sz="1600" dirty="0" err="1">
                <a:solidFill>
                  <a:srgbClr val="0000FF"/>
                </a:solidFill>
              </a:rPr>
              <a:t>osmolarity</a:t>
            </a:r>
            <a:r>
              <a:rPr lang="en-US" sz="1600" dirty="0">
                <a:solidFill>
                  <a:srgbClr val="0000FF"/>
                </a:solidFill>
              </a:rPr>
              <a:t>.</a:t>
            </a:r>
          </a:p>
        </p:txBody>
      </p:sp>
      <p:sp>
        <p:nvSpPr>
          <p:cNvPr id="25" name="TextBox 24"/>
          <p:cNvSpPr txBox="1"/>
          <p:nvPr/>
        </p:nvSpPr>
        <p:spPr>
          <a:xfrm>
            <a:off x="5638801" y="3647182"/>
            <a:ext cx="2819399" cy="830997"/>
          </a:xfrm>
          <a:prstGeom prst="rect">
            <a:avLst/>
          </a:prstGeom>
          <a:noFill/>
        </p:spPr>
        <p:txBody>
          <a:bodyPr wrap="square" rtlCol="0">
            <a:spAutoFit/>
          </a:bodyPr>
          <a:lstStyle/>
          <a:p>
            <a:r>
              <a:rPr lang="en-US" sz="1600" dirty="0">
                <a:solidFill>
                  <a:srgbClr val="0000FF"/>
                </a:solidFill>
              </a:rPr>
              <a:t>2) The amount of aqueous lost can be too high to maintain normal </a:t>
            </a:r>
            <a:r>
              <a:rPr lang="en-US" sz="1600" dirty="0" err="1">
                <a:solidFill>
                  <a:srgbClr val="0000FF"/>
                </a:solidFill>
              </a:rPr>
              <a:t>osmolarity</a:t>
            </a:r>
            <a:r>
              <a:rPr lang="en-US" sz="1600" dirty="0">
                <a:solidFill>
                  <a:srgbClr val="0000FF"/>
                </a:solidFill>
              </a:rPr>
              <a:t>.</a:t>
            </a:r>
          </a:p>
        </p:txBody>
      </p:sp>
      <p:sp>
        <p:nvSpPr>
          <p:cNvPr id="26" name="TextBox 25"/>
          <p:cNvSpPr txBox="1"/>
          <p:nvPr/>
        </p:nvSpPr>
        <p:spPr>
          <a:xfrm>
            <a:off x="1371599" y="2407777"/>
            <a:ext cx="6553201" cy="646331"/>
          </a:xfrm>
          <a:prstGeom prst="rect">
            <a:avLst/>
          </a:prstGeom>
          <a:noFill/>
        </p:spPr>
        <p:txBody>
          <a:bodyPr wrap="square" rtlCol="0">
            <a:spAutoFit/>
          </a:bodyPr>
          <a:lstStyle/>
          <a:p>
            <a:pPr algn="ctr"/>
            <a:r>
              <a:rPr lang="en-US" i="1" dirty="0">
                <a:solidFill>
                  <a:srgbClr val="0000FF"/>
                </a:solidFill>
              </a:rPr>
              <a:t>In what two fundamental ways could the status of the aqueous component of the tear film lead to tear </a:t>
            </a:r>
            <a:r>
              <a:rPr lang="en-US" i="1" dirty="0" err="1">
                <a:solidFill>
                  <a:srgbClr val="0000FF"/>
                </a:solidFill>
              </a:rPr>
              <a:t>hyperosmolarity</a:t>
            </a:r>
            <a:r>
              <a:rPr lang="en-US" i="1" dirty="0">
                <a:solidFill>
                  <a:srgbClr val="0000FF"/>
                </a:solidFill>
              </a:rPr>
              <a:t>?</a:t>
            </a:r>
          </a:p>
        </p:txBody>
      </p:sp>
      <p:sp>
        <p:nvSpPr>
          <p:cNvPr id="2" name="TextBox 1">
            <a:extLst>
              <a:ext uri="{FF2B5EF4-FFF2-40B4-BE49-F238E27FC236}">
                <a16:creationId xmlns:a16="http://schemas.microsoft.com/office/drawing/2014/main" id="{59D2DC46-D8EE-E88B-FC12-7C4257E5C0A9}"/>
              </a:ext>
            </a:extLst>
          </p:cNvPr>
          <p:cNvSpPr txBox="1"/>
          <p:nvPr/>
        </p:nvSpPr>
        <p:spPr>
          <a:xfrm>
            <a:off x="4330331" y="3820217"/>
            <a:ext cx="864339" cy="523220"/>
          </a:xfrm>
          <a:prstGeom prst="rect">
            <a:avLst/>
          </a:prstGeom>
          <a:noFill/>
        </p:spPr>
        <p:txBody>
          <a:bodyPr wrap="none" rtlCol="0">
            <a:spAutoFit/>
          </a:bodyPr>
          <a:lstStyle/>
          <a:p>
            <a:r>
              <a:rPr lang="en-US" sz="2800" i="1" dirty="0">
                <a:effectLst>
                  <a:outerShdw blurRad="38100" dist="38100" dir="2700000" algn="tl">
                    <a:srgbClr val="000000">
                      <a:alpha val="43137"/>
                    </a:srgbClr>
                  </a:outerShdw>
                </a:effectLst>
              </a:rPr>
              <a:t>or…</a:t>
            </a:r>
          </a:p>
        </p:txBody>
      </p:sp>
      <p:sp>
        <p:nvSpPr>
          <p:cNvPr id="3" name="Rectangle 2">
            <a:extLst>
              <a:ext uri="{FF2B5EF4-FFF2-40B4-BE49-F238E27FC236}">
                <a16:creationId xmlns:a16="http://schemas.microsoft.com/office/drawing/2014/main" id="{5B84FD29-D067-6A58-0966-D8195F736903}"/>
              </a:ext>
            </a:extLst>
          </p:cNvPr>
          <p:cNvSpPr/>
          <p:nvPr/>
        </p:nvSpPr>
        <p:spPr>
          <a:xfrm>
            <a:off x="980660" y="3962399"/>
            <a:ext cx="924337" cy="2252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26B6311-0E59-8443-59E9-EA0A6F1B23D8}"/>
              </a:ext>
            </a:extLst>
          </p:cNvPr>
          <p:cNvSpPr/>
          <p:nvPr/>
        </p:nvSpPr>
        <p:spPr>
          <a:xfrm>
            <a:off x="5638800" y="3969183"/>
            <a:ext cx="413947" cy="2185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84460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4" name="TextBox 13"/>
          <p:cNvSpPr txBox="1"/>
          <p:nvPr/>
        </p:nvSpPr>
        <p:spPr>
          <a:xfrm>
            <a:off x="1669258" y="762000"/>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24" name="TextBox 23"/>
          <p:cNvSpPr txBox="1"/>
          <p:nvPr/>
        </p:nvSpPr>
        <p:spPr>
          <a:xfrm>
            <a:off x="990602" y="3647182"/>
            <a:ext cx="2895599" cy="830997"/>
          </a:xfrm>
          <a:prstGeom prst="rect">
            <a:avLst/>
          </a:prstGeom>
          <a:noFill/>
        </p:spPr>
        <p:txBody>
          <a:bodyPr wrap="square" rtlCol="0">
            <a:spAutoFit/>
          </a:bodyPr>
          <a:lstStyle/>
          <a:p>
            <a:r>
              <a:rPr lang="en-US" sz="1600" dirty="0">
                <a:solidFill>
                  <a:srgbClr val="0000FF"/>
                </a:solidFill>
              </a:rPr>
              <a:t>1) The amount of aqueous produced can be inadequate to maintain normal </a:t>
            </a:r>
            <a:r>
              <a:rPr lang="en-US" sz="1600" dirty="0" err="1">
                <a:solidFill>
                  <a:srgbClr val="0000FF"/>
                </a:solidFill>
              </a:rPr>
              <a:t>osmolarity</a:t>
            </a:r>
            <a:r>
              <a:rPr lang="en-US" sz="1600" dirty="0">
                <a:solidFill>
                  <a:srgbClr val="0000FF"/>
                </a:solidFill>
              </a:rPr>
              <a:t>.</a:t>
            </a:r>
          </a:p>
        </p:txBody>
      </p:sp>
      <p:sp>
        <p:nvSpPr>
          <p:cNvPr id="25" name="TextBox 24"/>
          <p:cNvSpPr txBox="1"/>
          <p:nvPr/>
        </p:nvSpPr>
        <p:spPr>
          <a:xfrm>
            <a:off x="5638801" y="3647182"/>
            <a:ext cx="2819399" cy="830997"/>
          </a:xfrm>
          <a:prstGeom prst="rect">
            <a:avLst/>
          </a:prstGeom>
          <a:noFill/>
        </p:spPr>
        <p:txBody>
          <a:bodyPr wrap="square" rtlCol="0">
            <a:spAutoFit/>
          </a:bodyPr>
          <a:lstStyle/>
          <a:p>
            <a:r>
              <a:rPr lang="en-US" sz="1600" dirty="0">
                <a:solidFill>
                  <a:srgbClr val="0000FF"/>
                </a:solidFill>
              </a:rPr>
              <a:t>2) The amount of aqueous lost can be too high to maintain normal </a:t>
            </a:r>
            <a:r>
              <a:rPr lang="en-US" sz="1600" dirty="0" err="1">
                <a:solidFill>
                  <a:srgbClr val="0000FF"/>
                </a:solidFill>
              </a:rPr>
              <a:t>osmolarity</a:t>
            </a:r>
            <a:r>
              <a:rPr lang="en-US" sz="1600" dirty="0">
                <a:solidFill>
                  <a:srgbClr val="0000FF"/>
                </a:solidFill>
              </a:rPr>
              <a:t>.</a:t>
            </a:r>
          </a:p>
        </p:txBody>
      </p:sp>
      <p:sp>
        <p:nvSpPr>
          <p:cNvPr id="26" name="TextBox 25"/>
          <p:cNvSpPr txBox="1"/>
          <p:nvPr/>
        </p:nvSpPr>
        <p:spPr>
          <a:xfrm>
            <a:off x="1371599" y="2407777"/>
            <a:ext cx="6553201" cy="646331"/>
          </a:xfrm>
          <a:prstGeom prst="rect">
            <a:avLst/>
          </a:prstGeom>
          <a:noFill/>
        </p:spPr>
        <p:txBody>
          <a:bodyPr wrap="square" rtlCol="0">
            <a:spAutoFit/>
          </a:bodyPr>
          <a:lstStyle/>
          <a:p>
            <a:pPr algn="ctr"/>
            <a:r>
              <a:rPr lang="en-US" i="1" dirty="0">
                <a:solidFill>
                  <a:srgbClr val="0000FF"/>
                </a:solidFill>
              </a:rPr>
              <a:t>In what two fundamental ways could the status of the aqueous component of the tear film lead to tear </a:t>
            </a:r>
            <a:r>
              <a:rPr lang="en-US" i="1" dirty="0" err="1">
                <a:solidFill>
                  <a:srgbClr val="0000FF"/>
                </a:solidFill>
              </a:rPr>
              <a:t>hyperosmolarity</a:t>
            </a:r>
            <a:r>
              <a:rPr lang="en-US" i="1" dirty="0">
                <a:solidFill>
                  <a:srgbClr val="0000FF"/>
                </a:solidFill>
              </a:rPr>
              <a:t>?</a:t>
            </a:r>
          </a:p>
        </p:txBody>
      </p:sp>
      <p:sp>
        <p:nvSpPr>
          <p:cNvPr id="2" name="TextBox 1">
            <a:extLst>
              <a:ext uri="{FF2B5EF4-FFF2-40B4-BE49-F238E27FC236}">
                <a16:creationId xmlns:a16="http://schemas.microsoft.com/office/drawing/2014/main" id="{59D2DC46-D8EE-E88B-FC12-7C4257E5C0A9}"/>
              </a:ext>
            </a:extLst>
          </p:cNvPr>
          <p:cNvSpPr txBox="1"/>
          <p:nvPr/>
        </p:nvSpPr>
        <p:spPr>
          <a:xfrm>
            <a:off x="4330331" y="3820217"/>
            <a:ext cx="864339" cy="523220"/>
          </a:xfrm>
          <a:prstGeom prst="rect">
            <a:avLst/>
          </a:prstGeom>
          <a:noFill/>
        </p:spPr>
        <p:txBody>
          <a:bodyPr wrap="none" rtlCol="0">
            <a:spAutoFit/>
          </a:bodyPr>
          <a:lstStyle/>
          <a:p>
            <a:r>
              <a:rPr lang="en-US" sz="2800" i="1" dirty="0">
                <a:effectLst>
                  <a:outerShdw blurRad="38100" dist="38100" dir="2700000" algn="tl">
                    <a:srgbClr val="000000">
                      <a:alpha val="43137"/>
                    </a:srgbClr>
                  </a:outerShdw>
                </a:effectLst>
              </a:rPr>
              <a:t>or…</a:t>
            </a:r>
          </a:p>
        </p:txBody>
      </p:sp>
    </p:spTree>
    <p:extLst>
      <p:ext uri="{BB962C8B-B14F-4D97-AF65-F5344CB8AC3E}">
        <p14:creationId xmlns:p14="http://schemas.microsoft.com/office/powerpoint/2010/main" val="370283138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cxnSp>
        <p:nvCxnSpPr>
          <p:cNvPr id="3" name="Straight Arrow Connector 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69258" y="762000"/>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24" name="TextBox 23"/>
          <p:cNvSpPr txBox="1"/>
          <p:nvPr/>
        </p:nvSpPr>
        <p:spPr>
          <a:xfrm>
            <a:off x="990602" y="3647182"/>
            <a:ext cx="2895599" cy="1077218"/>
          </a:xfrm>
          <a:prstGeom prst="rect">
            <a:avLst/>
          </a:prstGeom>
          <a:noFill/>
          <a:ln>
            <a:noFill/>
          </a:ln>
        </p:spPr>
        <p:txBody>
          <a:bodyPr wrap="square" rtlCol="0">
            <a:spAutoFit/>
          </a:bodyPr>
          <a:lstStyle/>
          <a:p>
            <a:r>
              <a:rPr lang="en-US" sz="1600" dirty="0">
                <a:solidFill>
                  <a:srgbClr val="0000FF"/>
                </a:solidFill>
              </a:rPr>
              <a:t>1) The amount of aqueous produced can be inadequate to maintain normal osmolarity. </a:t>
            </a:r>
            <a:r>
              <a:rPr lang="en-US" sz="1600" b="1" dirty="0"/>
              <a:t>This state is known as…</a:t>
            </a:r>
          </a:p>
        </p:txBody>
      </p:sp>
      <p:sp>
        <p:nvSpPr>
          <p:cNvPr id="25" name="TextBox 24"/>
          <p:cNvSpPr txBox="1"/>
          <p:nvPr/>
        </p:nvSpPr>
        <p:spPr>
          <a:xfrm>
            <a:off x="5638801" y="3647182"/>
            <a:ext cx="2819399" cy="830997"/>
          </a:xfrm>
          <a:prstGeom prst="rect">
            <a:avLst/>
          </a:prstGeom>
          <a:noFill/>
          <a:ln>
            <a:noFill/>
          </a:ln>
        </p:spPr>
        <p:txBody>
          <a:bodyPr wrap="square" rtlCol="0">
            <a:spAutoFit/>
          </a:bodyPr>
          <a:lstStyle/>
          <a:p>
            <a:r>
              <a:rPr lang="en-US" sz="1600" dirty="0">
                <a:solidFill>
                  <a:srgbClr val="0000FF"/>
                </a:solidFill>
              </a:rPr>
              <a:t>2) The amount of aqueous lost can be too high to maintain normal osmolarity. </a:t>
            </a:r>
            <a:endParaRPr lang="en-US" sz="1600" b="1" dirty="0">
              <a:solidFill>
                <a:srgbClr val="0000FF"/>
              </a:solidFill>
            </a:endParaRPr>
          </a:p>
        </p:txBody>
      </p:sp>
      <p:sp>
        <p:nvSpPr>
          <p:cNvPr id="26" name="TextBox 25"/>
          <p:cNvSpPr txBox="1"/>
          <p:nvPr/>
        </p:nvSpPr>
        <p:spPr>
          <a:xfrm>
            <a:off x="1371599" y="2407777"/>
            <a:ext cx="6553201" cy="646331"/>
          </a:xfrm>
          <a:prstGeom prst="rect">
            <a:avLst/>
          </a:prstGeom>
          <a:noFill/>
        </p:spPr>
        <p:txBody>
          <a:bodyPr wrap="square" rtlCol="0">
            <a:spAutoFit/>
          </a:bodyPr>
          <a:lstStyle/>
          <a:p>
            <a:pPr algn="ctr"/>
            <a:r>
              <a:rPr lang="en-US" i="1" dirty="0">
                <a:solidFill>
                  <a:srgbClr val="0000FF"/>
                </a:solidFill>
              </a:rPr>
              <a:t>In what two fundamental ways could the status of the aqueous component of the tear film lead to tear </a:t>
            </a:r>
            <a:r>
              <a:rPr lang="en-US" i="1" dirty="0" err="1">
                <a:solidFill>
                  <a:srgbClr val="0000FF"/>
                </a:solidFill>
              </a:rPr>
              <a:t>hyperosmolarity</a:t>
            </a:r>
            <a:r>
              <a:rPr lang="en-US" i="1" dirty="0">
                <a:solidFill>
                  <a:srgbClr val="0000FF"/>
                </a:solidFill>
              </a:rPr>
              <a:t>?</a:t>
            </a:r>
          </a:p>
        </p:txBody>
      </p:sp>
      <p:sp>
        <p:nvSpPr>
          <p:cNvPr id="28" name="TextBox 27"/>
          <p:cNvSpPr txBox="1"/>
          <p:nvPr/>
        </p:nvSpPr>
        <p:spPr>
          <a:xfrm>
            <a:off x="2133600" y="4800600"/>
            <a:ext cx="404278" cy="523220"/>
          </a:xfrm>
          <a:prstGeom prst="rect">
            <a:avLst/>
          </a:prstGeom>
          <a:noFill/>
          <a:ln>
            <a:noFill/>
          </a:ln>
        </p:spPr>
        <p:txBody>
          <a:bodyPr wrap="none" rtlCol="0">
            <a:spAutoFit/>
          </a:bodyPr>
          <a:lstStyle/>
          <a:p>
            <a:pPr algn="ctr"/>
            <a:r>
              <a:rPr lang="en-US" sz="2800" b="1" i="1" dirty="0"/>
              <a:t>?</a:t>
            </a:r>
          </a:p>
        </p:txBody>
      </p:sp>
    </p:spTree>
    <p:extLst>
      <p:ext uri="{BB962C8B-B14F-4D97-AF65-F5344CB8AC3E}">
        <p14:creationId xmlns:p14="http://schemas.microsoft.com/office/powerpoint/2010/main" val="673491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7" name="Rectangle 6"/>
          <p:cNvSpPr/>
          <p:nvPr/>
        </p:nvSpPr>
        <p:spPr>
          <a:xfrm>
            <a:off x="67056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5" name="TextBox 4"/>
          <p:cNvSpPr txBox="1"/>
          <p:nvPr/>
        </p:nvSpPr>
        <p:spPr>
          <a:xfrm>
            <a:off x="479449" y="1488281"/>
            <a:ext cx="8131151" cy="3139321"/>
          </a:xfrm>
          <a:prstGeom prst="rect">
            <a:avLst/>
          </a:prstGeom>
          <a:noFill/>
        </p:spPr>
        <p:txBody>
          <a:bodyPr wrap="square" rtlCol="0">
            <a:spAutoFit/>
          </a:bodyPr>
          <a:lstStyle/>
          <a:p>
            <a:r>
              <a:rPr lang="en-US" i="1" dirty="0">
                <a:solidFill>
                  <a:schemeClr val="bg1">
                    <a:lumMod val="75000"/>
                  </a:schemeClr>
                </a:solidFill>
              </a:rPr>
              <a:t>How common is DES?</a:t>
            </a:r>
          </a:p>
          <a:p>
            <a:r>
              <a:rPr lang="en-US" dirty="0">
                <a:solidFill>
                  <a:schemeClr val="bg1">
                    <a:lumMod val="75000"/>
                  </a:schemeClr>
                </a:solidFill>
              </a:rPr>
              <a:t>Very. It is estimated to affect  10%  of adults age 30-60, and  15%  of adults age 65 and older.</a:t>
            </a:r>
          </a:p>
          <a:p>
            <a:endParaRPr lang="en-US" dirty="0">
              <a:solidFill>
                <a:schemeClr val="bg1">
                  <a:lumMod val="75000"/>
                </a:schemeClr>
              </a:solidFill>
            </a:endParaRPr>
          </a:p>
          <a:p>
            <a:r>
              <a:rPr lang="en-US" i="1" dirty="0">
                <a:solidFill>
                  <a:schemeClr val="bg1">
                    <a:lumMod val="75000"/>
                  </a:schemeClr>
                </a:solidFill>
              </a:rPr>
              <a:t>Is it a significant health problem?</a:t>
            </a:r>
          </a:p>
          <a:p>
            <a:r>
              <a:rPr lang="en-US" dirty="0">
                <a:solidFill>
                  <a:schemeClr val="bg1">
                    <a:lumMod val="75000"/>
                  </a:schemeClr>
                </a:solidFill>
              </a:rPr>
              <a:t>It certainly can be. Studies indicate moderate-to-severe DES impacts quality-of-life to the same degree as moderate-to-severe angina.</a:t>
            </a:r>
          </a:p>
          <a:p>
            <a:endParaRPr lang="en-US" dirty="0">
              <a:solidFill>
                <a:schemeClr val="bg1">
                  <a:lumMod val="75000"/>
                </a:schemeClr>
              </a:solidFill>
            </a:endParaRPr>
          </a:p>
          <a:p>
            <a:r>
              <a:rPr lang="en-US" i="1" dirty="0">
                <a:solidFill>
                  <a:schemeClr val="bg1">
                    <a:lumMod val="75000"/>
                  </a:schemeClr>
                </a:solidFill>
              </a:rPr>
              <a:t>Is there a gender predilection?</a:t>
            </a:r>
          </a:p>
          <a:p>
            <a:r>
              <a:rPr lang="en-US" dirty="0">
                <a:solidFill>
                  <a:schemeClr val="bg1">
                    <a:lumMod val="75000"/>
                  </a:schemeClr>
                </a:solidFill>
              </a:rPr>
              <a:t>Yes, </a:t>
            </a:r>
            <a:r>
              <a:rPr lang="en-US" b="1" dirty="0">
                <a:solidFill>
                  <a:srgbClr val="0000FF"/>
                </a:solidFill>
              </a:rPr>
              <a:t>women are more likely to suffer DES</a:t>
            </a:r>
          </a:p>
          <a:p>
            <a:endParaRPr lang="en-US" dirty="0">
              <a:solidFill>
                <a:srgbClr val="0000FF"/>
              </a:solidFill>
            </a:endParaRPr>
          </a:p>
        </p:txBody>
      </p:sp>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728B4405-41A0-7D22-9A34-2D6B5F129F40}"/>
              </a:ext>
            </a:extLst>
          </p:cNvPr>
          <p:cNvSpPr txBox="1"/>
          <p:nvPr/>
        </p:nvSpPr>
        <p:spPr>
          <a:xfrm>
            <a:off x="472522" y="4572000"/>
            <a:ext cx="7909478" cy="784830"/>
          </a:xfrm>
          <a:prstGeom prst="rect">
            <a:avLst/>
          </a:prstGeom>
          <a:noFill/>
        </p:spPr>
        <p:txBody>
          <a:bodyPr wrap="square" rtlCol="0">
            <a:spAutoFit/>
          </a:bodyPr>
          <a:lstStyle/>
          <a:p>
            <a:r>
              <a:rPr lang="en-US" sz="1500" i="1" dirty="0">
                <a:solidFill>
                  <a:schemeClr val="bg1">
                    <a:lumMod val="75000"/>
                  </a:schemeClr>
                </a:solidFill>
              </a:rPr>
              <a:t>Why are women more likely to have DES?</a:t>
            </a:r>
          </a:p>
          <a:p>
            <a:r>
              <a:rPr lang="en-US" sz="1500" dirty="0">
                <a:solidFill>
                  <a:schemeClr val="bg1">
                    <a:lumMod val="75000"/>
                  </a:schemeClr>
                </a:solidFill>
              </a:rPr>
              <a:t>There are a number of factors, but one of the most fundamental is  hormonal—</a:t>
            </a:r>
            <a:r>
              <a:rPr lang="en-US" sz="1500" b="1" dirty="0"/>
              <a:t>androgens</a:t>
            </a:r>
            <a:r>
              <a:rPr lang="en-US" sz="1500" dirty="0"/>
              <a:t>  </a:t>
            </a:r>
            <a:r>
              <a:rPr lang="en-US" sz="1500" dirty="0">
                <a:solidFill>
                  <a:schemeClr val="bg1">
                    <a:lumMod val="75000"/>
                  </a:schemeClr>
                </a:solidFill>
              </a:rPr>
              <a:t>are protective against DES, while  estrogens  tend to exacerbate it</a:t>
            </a:r>
          </a:p>
        </p:txBody>
      </p:sp>
      <p:sp>
        <p:nvSpPr>
          <p:cNvPr id="11" name="Oval 10">
            <a:extLst>
              <a:ext uri="{FF2B5EF4-FFF2-40B4-BE49-F238E27FC236}">
                <a16:creationId xmlns:a16="http://schemas.microsoft.com/office/drawing/2014/main" id="{5A429B0D-775A-ACF1-14F5-97A4234E0D4A}"/>
              </a:ext>
            </a:extLst>
          </p:cNvPr>
          <p:cNvSpPr/>
          <p:nvPr/>
        </p:nvSpPr>
        <p:spPr>
          <a:xfrm>
            <a:off x="838200" y="3829877"/>
            <a:ext cx="4495800" cy="636105"/>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9019BC0-3CE7-6750-558E-08621B4D72C6}"/>
              </a:ext>
            </a:extLst>
          </p:cNvPr>
          <p:cNvSpPr/>
          <p:nvPr/>
        </p:nvSpPr>
        <p:spPr>
          <a:xfrm>
            <a:off x="7040216" y="4720368"/>
            <a:ext cx="1295400" cy="483699"/>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1B79EE7-C382-CA3B-5A9D-8F4153409BE5}"/>
              </a:ext>
            </a:extLst>
          </p:cNvPr>
          <p:cNvSpPr txBox="1"/>
          <p:nvPr/>
        </p:nvSpPr>
        <p:spPr>
          <a:xfrm>
            <a:off x="3276600" y="5356830"/>
            <a:ext cx="5486400" cy="738664"/>
          </a:xfrm>
          <a:prstGeom prst="rect">
            <a:avLst/>
          </a:prstGeom>
          <a:solidFill>
            <a:schemeClr val="accent1">
              <a:lumMod val="40000"/>
              <a:lumOff val="60000"/>
            </a:schemeClr>
          </a:solidFill>
        </p:spPr>
        <p:txBody>
          <a:bodyPr wrap="square" rtlCol="0">
            <a:spAutoFit/>
          </a:bodyPr>
          <a:lstStyle/>
          <a:p>
            <a:r>
              <a:rPr lang="en-US" sz="1400" i="1" dirty="0"/>
              <a:t>Do androgens play a direct role in tear-film health?</a:t>
            </a:r>
          </a:p>
          <a:p>
            <a:r>
              <a:rPr lang="en-US" sz="1400" dirty="0"/>
              <a:t>Yes—they promote secretion of  IgA  from the  main lacrimal gland, </a:t>
            </a:r>
            <a:r>
              <a:rPr lang="en-US" sz="1400" dirty="0">
                <a:solidFill>
                  <a:srgbClr val="0000FF"/>
                </a:solidFill>
              </a:rPr>
              <a:t>and  meibum  from the  meibomian glands</a:t>
            </a:r>
          </a:p>
        </p:txBody>
      </p:sp>
    </p:spTree>
    <p:extLst>
      <p:ext uri="{BB962C8B-B14F-4D97-AF65-F5344CB8AC3E}">
        <p14:creationId xmlns:p14="http://schemas.microsoft.com/office/powerpoint/2010/main" val="387165160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cxnSp>
        <p:nvCxnSpPr>
          <p:cNvPr id="3" name="Straight Arrow Connector 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69258" y="762000"/>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24" name="TextBox 23"/>
          <p:cNvSpPr txBox="1"/>
          <p:nvPr/>
        </p:nvSpPr>
        <p:spPr>
          <a:xfrm>
            <a:off x="990602" y="3647182"/>
            <a:ext cx="2895599" cy="1077218"/>
          </a:xfrm>
          <a:prstGeom prst="rect">
            <a:avLst/>
          </a:prstGeom>
          <a:noFill/>
        </p:spPr>
        <p:txBody>
          <a:bodyPr wrap="square" rtlCol="0">
            <a:spAutoFit/>
          </a:bodyPr>
          <a:lstStyle/>
          <a:p>
            <a:r>
              <a:rPr lang="en-US" sz="1600" dirty="0">
                <a:solidFill>
                  <a:srgbClr val="0000FF"/>
                </a:solidFill>
              </a:rPr>
              <a:t>1) The amount of aqueous produced can be inadequate to maintain normal </a:t>
            </a:r>
            <a:r>
              <a:rPr lang="en-US" sz="1600" dirty="0" err="1">
                <a:solidFill>
                  <a:srgbClr val="0000FF"/>
                </a:solidFill>
              </a:rPr>
              <a:t>osmolarity</a:t>
            </a:r>
            <a:r>
              <a:rPr lang="en-US" sz="1600" dirty="0">
                <a:solidFill>
                  <a:srgbClr val="0000FF"/>
                </a:solidFill>
              </a:rPr>
              <a:t>. </a:t>
            </a:r>
            <a:r>
              <a:rPr lang="en-US" sz="1600" b="1" dirty="0"/>
              <a:t>This state is known as…</a:t>
            </a:r>
          </a:p>
        </p:txBody>
      </p:sp>
      <p:sp>
        <p:nvSpPr>
          <p:cNvPr id="25" name="TextBox 24"/>
          <p:cNvSpPr txBox="1"/>
          <p:nvPr/>
        </p:nvSpPr>
        <p:spPr>
          <a:xfrm>
            <a:off x="5638801" y="3647182"/>
            <a:ext cx="2819399" cy="830997"/>
          </a:xfrm>
          <a:prstGeom prst="rect">
            <a:avLst/>
          </a:prstGeom>
          <a:noFill/>
        </p:spPr>
        <p:txBody>
          <a:bodyPr wrap="square" rtlCol="0">
            <a:spAutoFit/>
          </a:bodyPr>
          <a:lstStyle/>
          <a:p>
            <a:r>
              <a:rPr lang="en-US" sz="1600" dirty="0">
                <a:solidFill>
                  <a:srgbClr val="0000FF"/>
                </a:solidFill>
              </a:rPr>
              <a:t>2) The amount of aqueous lost can be too high to maintain normal osmolarity. </a:t>
            </a:r>
            <a:endParaRPr lang="en-US" sz="1600" b="1" dirty="0">
              <a:solidFill>
                <a:srgbClr val="0000FF"/>
              </a:solidFill>
            </a:endParaRPr>
          </a:p>
        </p:txBody>
      </p:sp>
      <p:sp>
        <p:nvSpPr>
          <p:cNvPr id="26" name="TextBox 25"/>
          <p:cNvSpPr txBox="1"/>
          <p:nvPr/>
        </p:nvSpPr>
        <p:spPr>
          <a:xfrm>
            <a:off x="1371599" y="2407777"/>
            <a:ext cx="6553201" cy="646331"/>
          </a:xfrm>
          <a:prstGeom prst="rect">
            <a:avLst/>
          </a:prstGeom>
          <a:noFill/>
        </p:spPr>
        <p:txBody>
          <a:bodyPr wrap="square" rtlCol="0">
            <a:spAutoFit/>
          </a:bodyPr>
          <a:lstStyle/>
          <a:p>
            <a:pPr algn="ctr"/>
            <a:r>
              <a:rPr lang="en-US" i="1" dirty="0">
                <a:solidFill>
                  <a:srgbClr val="0000FF"/>
                </a:solidFill>
              </a:rPr>
              <a:t>In what two fundamental ways could the status of the aqueous component of the tear film lead to tear </a:t>
            </a:r>
            <a:r>
              <a:rPr lang="en-US" i="1" dirty="0" err="1">
                <a:solidFill>
                  <a:srgbClr val="0000FF"/>
                </a:solidFill>
              </a:rPr>
              <a:t>hyperosmolarity</a:t>
            </a:r>
            <a:r>
              <a:rPr lang="en-US" i="1" dirty="0">
                <a:solidFill>
                  <a:srgbClr val="0000FF"/>
                </a:solidFill>
              </a:rPr>
              <a:t>?</a:t>
            </a:r>
          </a:p>
        </p:txBody>
      </p:sp>
      <p:sp>
        <p:nvSpPr>
          <p:cNvPr id="2" name="TextBox 1">
            <a:extLst>
              <a:ext uri="{FF2B5EF4-FFF2-40B4-BE49-F238E27FC236}">
                <a16:creationId xmlns:a16="http://schemas.microsoft.com/office/drawing/2014/main" id="{3AD3D08B-B5E0-DAC0-AE72-437D667562CE}"/>
              </a:ext>
            </a:extLst>
          </p:cNvPr>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spTree>
    <p:extLst>
      <p:ext uri="{BB962C8B-B14F-4D97-AF65-F5344CB8AC3E}">
        <p14:creationId xmlns:p14="http://schemas.microsoft.com/office/powerpoint/2010/main" val="205186946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cxnSp>
        <p:nvCxnSpPr>
          <p:cNvPr id="3" name="Straight Arrow Connector 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876800" y="5443954"/>
            <a:ext cx="1986385"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69258" y="762000"/>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24" name="TextBox 23"/>
          <p:cNvSpPr txBox="1"/>
          <p:nvPr/>
        </p:nvSpPr>
        <p:spPr>
          <a:xfrm>
            <a:off x="990602" y="3647182"/>
            <a:ext cx="2895599" cy="1077218"/>
          </a:xfrm>
          <a:prstGeom prst="rect">
            <a:avLst/>
          </a:prstGeom>
          <a:noFill/>
        </p:spPr>
        <p:txBody>
          <a:bodyPr wrap="square" rtlCol="0">
            <a:spAutoFit/>
          </a:bodyPr>
          <a:lstStyle/>
          <a:p>
            <a:r>
              <a:rPr lang="en-US" sz="1600" dirty="0">
                <a:solidFill>
                  <a:srgbClr val="0000FF"/>
                </a:solidFill>
              </a:rPr>
              <a:t>1) The amount of aqueous produced can be inadequate to maintain normal </a:t>
            </a:r>
            <a:r>
              <a:rPr lang="en-US" sz="1600" dirty="0" err="1">
                <a:solidFill>
                  <a:srgbClr val="0000FF"/>
                </a:solidFill>
              </a:rPr>
              <a:t>osmolarity</a:t>
            </a:r>
            <a:r>
              <a:rPr lang="en-US" sz="1600" dirty="0">
                <a:solidFill>
                  <a:srgbClr val="0000FF"/>
                </a:solidFill>
              </a:rPr>
              <a:t>. </a:t>
            </a:r>
            <a:r>
              <a:rPr lang="en-US" sz="1600" b="1" dirty="0"/>
              <a:t>This state is known as…</a:t>
            </a:r>
          </a:p>
        </p:txBody>
      </p:sp>
      <p:sp>
        <p:nvSpPr>
          <p:cNvPr id="25" name="TextBox 24"/>
          <p:cNvSpPr txBox="1"/>
          <p:nvPr/>
        </p:nvSpPr>
        <p:spPr>
          <a:xfrm>
            <a:off x="5638801" y="3647182"/>
            <a:ext cx="2819399" cy="1077218"/>
          </a:xfrm>
          <a:prstGeom prst="rect">
            <a:avLst/>
          </a:prstGeom>
          <a:noFill/>
        </p:spPr>
        <p:txBody>
          <a:bodyPr wrap="square" rtlCol="0">
            <a:spAutoFit/>
          </a:bodyPr>
          <a:lstStyle/>
          <a:p>
            <a:r>
              <a:rPr lang="en-US" sz="1600" dirty="0">
                <a:solidFill>
                  <a:srgbClr val="0000FF"/>
                </a:solidFill>
              </a:rPr>
              <a:t>2) The amount of aqueous lost can be too high to maintain normal </a:t>
            </a:r>
            <a:r>
              <a:rPr lang="en-US" sz="1600" dirty="0" err="1">
                <a:solidFill>
                  <a:srgbClr val="0000FF"/>
                </a:solidFill>
              </a:rPr>
              <a:t>osmolarity</a:t>
            </a:r>
            <a:r>
              <a:rPr lang="en-US" sz="1600" dirty="0">
                <a:solidFill>
                  <a:srgbClr val="0000FF"/>
                </a:solidFill>
              </a:rPr>
              <a:t>. </a:t>
            </a:r>
            <a:r>
              <a:rPr lang="en-US" sz="1600" b="1" dirty="0"/>
              <a:t>This state is known as…</a:t>
            </a:r>
          </a:p>
        </p:txBody>
      </p:sp>
      <p:sp>
        <p:nvSpPr>
          <p:cNvPr id="26" name="TextBox 25"/>
          <p:cNvSpPr txBox="1"/>
          <p:nvPr/>
        </p:nvSpPr>
        <p:spPr>
          <a:xfrm>
            <a:off x="1371599" y="2407777"/>
            <a:ext cx="6553201" cy="646331"/>
          </a:xfrm>
          <a:prstGeom prst="rect">
            <a:avLst/>
          </a:prstGeom>
          <a:noFill/>
        </p:spPr>
        <p:txBody>
          <a:bodyPr wrap="square" rtlCol="0">
            <a:spAutoFit/>
          </a:bodyPr>
          <a:lstStyle/>
          <a:p>
            <a:pPr algn="ctr"/>
            <a:r>
              <a:rPr lang="en-US" i="1" dirty="0">
                <a:solidFill>
                  <a:srgbClr val="0000FF"/>
                </a:solidFill>
              </a:rPr>
              <a:t>In what two fundamental ways could the status of the aqueous component of the tear film lead to tear </a:t>
            </a:r>
            <a:r>
              <a:rPr lang="en-US" i="1" dirty="0" err="1">
                <a:solidFill>
                  <a:srgbClr val="0000FF"/>
                </a:solidFill>
              </a:rPr>
              <a:t>hyperosmolarity</a:t>
            </a:r>
            <a:r>
              <a:rPr lang="en-US" i="1" dirty="0">
                <a:solidFill>
                  <a:srgbClr val="0000FF"/>
                </a:solidFill>
              </a:rPr>
              <a:t>?</a:t>
            </a:r>
          </a:p>
        </p:txBody>
      </p:sp>
      <p:sp>
        <p:nvSpPr>
          <p:cNvPr id="27" name="TextBox 26"/>
          <p:cNvSpPr txBox="1"/>
          <p:nvPr/>
        </p:nvSpPr>
        <p:spPr>
          <a:xfrm>
            <a:off x="6663005" y="4800600"/>
            <a:ext cx="404278" cy="523220"/>
          </a:xfrm>
          <a:prstGeom prst="rect">
            <a:avLst/>
          </a:prstGeom>
          <a:noFill/>
          <a:ln>
            <a:noFill/>
          </a:ln>
        </p:spPr>
        <p:txBody>
          <a:bodyPr wrap="none" rtlCol="0">
            <a:spAutoFit/>
          </a:bodyPr>
          <a:lstStyle/>
          <a:p>
            <a:pPr algn="ctr"/>
            <a:r>
              <a:rPr lang="en-US" sz="2800" b="1" i="1" dirty="0"/>
              <a:t>?</a:t>
            </a:r>
          </a:p>
        </p:txBody>
      </p:sp>
      <p:sp>
        <p:nvSpPr>
          <p:cNvPr id="2" name="TextBox 1">
            <a:extLst>
              <a:ext uri="{FF2B5EF4-FFF2-40B4-BE49-F238E27FC236}">
                <a16:creationId xmlns:a16="http://schemas.microsoft.com/office/drawing/2014/main" id="{96BAD297-2200-A3A6-0D29-84CEB304E7A6}"/>
              </a:ext>
            </a:extLst>
          </p:cNvPr>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spTree>
    <p:extLst>
      <p:ext uri="{BB962C8B-B14F-4D97-AF65-F5344CB8AC3E}">
        <p14:creationId xmlns:p14="http://schemas.microsoft.com/office/powerpoint/2010/main" val="336745305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6" name="TextBox 15"/>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cxnSp>
        <p:nvCxnSpPr>
          <p:cNvPr id="3" name="Straight Arrow Connector 2"/>
          <p:cNvCxnSpPr>
            <a:stCxn id="16"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p:cNvCxnSpPr>
          <p:nvPr/>
        </p:nvCxnSpPr>
        <p:spPr>
          <a:xfrm flipH="1">
            <a:off x="4876800" y="5443954"/>
            <a:ext cx="1986385"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69258" y="762000"/>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24" name="TextBox 23"/>
          <p:cNvSpPr txBox="1"/>
          <p:nvPr/>
        </p:nvSpPr>
        <p:spPr>
          <a:xfrm>
            <a:off x="990602" y="3647182"/>
            <a:ext cx="2895599" cy="1077218"/>
          </a:xfrm>
          <a:prstGeom prst="rect">
            <a:avLst/>
          </a:prstGeom>
          <a:noFill/>
        </p:spPr>
        <p:txBody>
          <a:bodyPr wrap="square" rtlCol="0">
            <a:spAutoFit/>
          </a:bodyPr>
          <a:lstStyle/>
          <a:p>
            <a:r>
              <a:rPr lang="en-US" sz="1600" dirty="0">
                <a:solidFill>
                  <a:srgbClr val="0000FF"/>
                </a:solidFill>
              </a:rPr>
              <a:t>1) The amount of aqueous produced can be inadequate to maintain normal </a:t>
            </a:r>
            <a:r>
              <a:rPr lang="en-US" sz="1600" dirty="0" err="1">
                <a:solidFill>
                  <a:srgbClr val="0000FF"/>
                </a:solidFill>
              </a:rPr>
              <a:t>osmolarity</a:t>
            </a:r>
            <a:r>
              <a:rPr lang="en-US" sz="1600" dirty="0">
                <a:solidFill>
                  <a:srgbClr val="0000FF"/>
                </a:solidFill>
              </a:rPr>
              <a:t>. </a:t>
            </a:r>
            <a:r>
              <a:rPr lang="en-US" sz="1600" b="1" dirty="0"/>
              <a:t>This state is known as…</a:t>
            </a:r>
          </a:p>
        </p:txBody>
      </p:sp>
      <p:sp>
        <p:nvSpPr>
          <p:cNvPr id="25" name="TextBox 24"/>
          <p:cNvSpPr txBox="1"/>
          <p:nvPr/>
        </p:nvSpPr>
        <p:spPr>
          <a:xfrm>
            <a:off x="5638801" y="3647182"/>
            <a:ext cx="2819399" cy="1077218"/>
          </a:xfrm>
          <a:prstGeom prst="rect">
            <a:avLst/>
          </a:prstGeom>
          <a:noFill/>
        </p:spPr>
        <p:txBody>
          <a:bodyPr wrap="square" rtlCol="0">
            <a:spAutoFit/>
          </a:bodyPr>
          <a:lstStyle/>
          <a:p>
            <a:r>
              <a:rPr lang="en-US" sz="1600" dirty="0">
                <a:solidFill>
                  <a:srgbClr val="0000FF"/>
                </a:solidFill>
              </a:rPr>
              <a:t>2) The amount of aqueous lost can be too high to maintain normal </a:t>
            </a:r>
            <a:r>
              <a:rPr lang="en-US" sz="1600" dirty="0" err="1">
                <a:solidFill>
                  <a:srgbClr val="0000FF"/>
                </a:solidFill>
              </a:rPr>
              <a:t>osmolarity</a:t>
            </a:r>
            <a:r>
              <a:rPr lang="en-US" sz="1600" dirty="0">
                <a:solidFill>
                  <a:srgbClr val="0000FF"/>
                </a:solidFill>
              </a:rPr>
              <a:t>. </a:t>
            </a:r>
            <a:r>
              <a:rPr lang="en-US" sz="1600" b="1" dirty="0"/>
              <a:t>This state is known as…</a:t>
            </a:r>
          </a:p>
        </p:txBody>
      </p:sp>
      <p:sp>
        <p:nvSpPr>
          <p:cNvPr id="26" name="TextBox 25"/>
          <p:cNvSpPr txBox="1"/>
          <p:nvPr/>
        </p:nvSpPr>
        <p:spPr>
          <a:xfrm>
            <a:off x="1371599" y="2407777"/>
            <a:ext cx="6553201" cy="646331"/>
          </a:xfrm>
          <a:prstGeom prst="rect">
            <a:avLst/>
          </a:prstGeom>
          <a:noFill/>
        </p:spPr>
        <p:txBody>
          <a:bodyPr wrap="square" rtlCol="0">
            <a:spAutoFit/>
          </a:bodyPr>
          <a:lstStyle/>
          <a:p>
            <a:pPr algn="ctr"/>
            <a:r>
              <a:rPr lang="en-US" i="1" dirty="0">
                <a:solidFill>
                  <a:srgbClr val="0000FF"/>
                </a:solidFill>
              </a:rPr>
              <a:t>In what two fundamental ways could the status of the aqueous component of the tear film lead to tear </a:t>
            </a:r>
            <a:r>
              <a:rPr lang="en-US" i="1" dirty="0" err="1">
                <a:solidFill>
                  <a:srgbClr val="0000FF"/>
                </a:solidFill>
              </a:rPr>
              <a:t>hyperosmolarity</a:t>
            </a:r>
            <a:r>
              <a:rPr lang="en-US" i="1" dirty="0">
                <a:solidFill>
                  <a:srgbClr val="0000FF"/>
                </a:solidFill>
              </a:rPr>
              <a:t>?</a:t>
            </a:r>
          </a:p>
        </p:txBody>
      </p:sp>
    </p:spTree>
    <p:extLst>
      <p:ext uri="{BB962C8B-B14F-4D97-AF65-F5344CB8AC3E}">
        <p14:creationId xmlns:p14="http://schemas.microsoft.com/office/powerpoint/2010/main" val="322004778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6" name="TextBox 15"/>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 name="Straight Arrow Connector 2"/>
          <p:cNvCxnSpPr>
            <a:stCxn id="16"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69258" y="762000"/>
            <a:ext cx="5645942" cy="1015663"/>
          </a:xfrm>
          <a:prstGeom prst="rect">
            <a:avLst/>
          </a:prstGeom>
          <a:noFill/>
        </p:spPr>
        <p:txBody>
          <a:bodyPr wrap="square" rtlCol="0">
            <a:spAutoFit/>
          </a:bodyPr>
          <a:lstStyle/>
          <a:p>
            <a:pPr algn="ctr"/>
            <a:r>
              <a:rPr lang="en-US" sz="2000" dirty="0">
                <a:solidFill>
                  <a:schemeClr val="bg1">
                    <a:lumMod val="75000"/>
                  </a:schemeClr>
                </a:solidFill>
              </a:rPr>
              <a:t>The pathophysiology for DES damage starts with derangement of the tear film in the form of </a:t>
            </a:r>
            <a:r>
              <a:rPr lang="en-US" sz="2000" b="1" dirty="0">
                <a:solidFill>
                  <a:schemeClr val="bg1">
                    <a:lumMod val="75000"/>
                  </a:schemeClr>
                </a:solidFill>
              </a:rPr>
              <a:t>Tear </a:t>
            </a:r>
            <a:r>
              <a:rPr lang="en-US" sz="2000" b="1" dirty="0" err="1">
                <a:solidFill>
                  <a:schemeClr val="bg1">
                    <a:lumMod val="75000"/>
                  </a:schemeClr>
                </a:solidFill>
              </a:rPr>
              <a:t>Hyperosmolarity</a:t>
            </a:r>
            <a:r>
              <a:rPr lang="en-US" sz="2000" b="1" dirty="0">
                <a:solidFill>
                  <a:schemeClr val="bg1">
                    <a:lumMod val="75000"/>
                  </a:schemeClr>
                </a:solidFill>
              </a:rPr>
              <a:t>.</a:t>
            </a:r>
          </a:p>
        </p:txBody>
      </p:sp>
      <p:cxnSp>
        <p:nvCxnSpPr>
          <p:cNvPr id="4" name="Straight Arrow Connector 3">
            <a:extLst>
              <a:ext uri="{FF2B5EF4-FFF2-40B4-BE49-F238E27FC236}">
                <a16:creationId xmlns:a16="http://schemas.microsoft.com/office/drawing/2014/main" id="{8A2F0858-AF13-9EBD-F4D3-AA2B642131DA}"/>
              </a:ext>
            </a:extLst>
          </p:cNvPr>
          <p:cNvCxnSpPr/>
          <p:nvPr/>
        </p:nvCxnSpPr>
        <p:spPr>
          <a:xfrm>
            <a:off x="4545496" y="5212041"/>
            <a:ext cx="0" cy="533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BF9F5932-6F53-9F9A-EA49-09B368D08389}"/>
              </a:ext>
            </a:extLst>
          </p:cNvPr>
          <p:cNvSpPr txBox="1"/>
          <p:nvPr/>
        </p:nvSpPr>
        <p:spPr>
          <a:xfrm>
            <a:off x="4312099" y="4526002"/>
            <a:ext cx="466794" cy="646331"/>
          </a:xfrm>
          <a:prstGeom prst="rect">
            <a:avLst/>
          </a:prstGeom>
          <a:noFill/>
        </p:spPr>
        <p:txBody>
          <a:bodyPr wrap="none" rtlCol="0">
            <a:spAutoFit/>
          </a:bodyPr>
          <a:lstStyle/>
          <a:p>
            <a:r>
              <a:rPr lang="en-US" sz="3600" b="1" i="1" dirty="0"/>
              <a:t>?</a:t>
            </a:r>
          </a:p>
        </p:txBody>
      </p:sp>
      <p:sp>
        <p:nvSpPr>
          <p:cNvPr id="8" name="TextBox 7">
            <a:extLst>
              <a:ext uri="{FF2B5EF4-FFF2-40B4-BE49-F238E27FC236}">
                <a16:creationId xmlns:a16="http://schemas.microsoft.com/office/drawing/2014/main" id="{7926EB91-3DF4-F3A0-B6E9-437CE639E107}"/>
              </a:ext>
            </a:extLst>
          </p:cNvPr>
          <p:cNvSpPr txBox="1"/>
          <p:nvPr/>
        </p:nvSpPr>
        <p:spPr>
          <a:xfrm>
            <a:off x="1371599" y="2407777"/>
            <a:ext cx="6553201" cy="646331"/>
          </a:xfrm>
          <a:prstGeom prst="rect">
            <a:avLst/>
          </a:prstGeom>
          <a:noFill/>
        </p:spPr>
        <p:txBody>
          <a:bodyPr wrap="square" rtlCol="0">
            <a:spAutoFit/>
          </a:bodyPr>
          <a:lstStyle/>
          <a:p>
            <a:pPr algn="ctr"/>
            <a:r>
              <a:rPr lang="en-US" i="1" dirty="0">
                <a:solidFill>
                  <a:srgbClr val="0000FF"/>
                </a:solidFill>
              </a:rPr>
              <a:t>In what </a:t>
            </a:r>
            <a:r>
              <a:rPr lang="en-US" i="1" dirty="0">
                <a:solidFill>
                  <a:schemeClr val="bg1">
                    <a:lumMod val="75000"/>
                  </a:schemeClr>
                </a:solidFill>
              </a:rPr>
              <a:t>two</a:t>
            </a:r>
            <a:r>
              <a:rPr lang="en-US" i="1" dirty="0">
                <a:solidFill>
                  <a:srgbClr val="0000FF"/>
                </a:solidFill>
              </a:rPr>
              <a:t> fundamental ways could the status of the aqueous component of the tear film lead to tear </a:t>
            </a:r>
            <a:r>
              <a:rPr lang="en-US" i="1" dirty="0" err="1">
                <a:solidFill>
                  <a:srgbClr val="0000FF"/>
                </a:solidFill>
              </a:rPr>
              <a:t>hyperosmolarity</a:t>
            </a:r>
            <a:r>
              <a:rPr lang="en-US" i="1" dirty="0">
                <a:solidFill>
                  <a:srgbClr val="0000FF"/>
                </a:solidFill>
              </a:rPr>
              <a:t>?</a:t>
            </a:r>
          </a:p>
        </p:txBody>
      </p:sp>
      <p:cxnSp>
        <p:nvCxnSpPr>
          <p:cNvPr id="13" name="Straight Connector 12">
            <a:extLst>
              <a:ext uri="{FF2B5EF4-FFF2-40B4-BE49-F238E27FC236}">
                <a16:creationId xmlns:a16="http://schemas.microsoft.com/office/drawing/2014/main" id="{7A37F30B-3A9B-D873-2204-71D55322D8B4}"/>
              </a:ext>
            </a:extLst>
          </p:cNvPr>
          <p:cNvCxnSpPr>
            <a:cxnSpLocks/>
          </p:cNvCxnSpPr>
          <p:nvPr/>
        </p:nvCxnSpPr>
        <p:spPr>
          <a:xfrm flipV="1">
            <a:off x="2223052" y="2514600"/>
            <a:ext cx="443948" cy="152400"/>
          </a:xfrm>
          <a:prstGeom prst="line">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16614674-1F63-4D13-E738-823AF4B8C9F0}"/>
              </a:ext>
            </a:extLst>
          </p:cNvPr>
          <p:cNvSpPr txBox="1"/>
          <p:nvPr/>
        </p:nvSpPr>
        <p:spPr>
          <a:xfrm>
            <a:off x="2156792" y="2236304"/>
            <a:ext cx="817853" cy="369332"/>
          </a:xfrm>
          <a:prstGeom prst="rect">
            <a:avLst/>
          </a:prstGeom>
          <a:noFill/>
        </p:spPr>
        <p:txBody>
          <a:bodyPr wrap="none" rtlCol="0">
            <a:spAutoFit/>
          </a:bodyPr>
          <a:lstStyle/>
          <a:p>
            <a:r>
              <a:rPr lang="en-US" dirty="0">
                <a:solidFill>
                  <a:srgbClr val="0000FF"/>
                </a:solidFill>
                <a:latin typeface="Segoe Script" panose="030B0504020000000003" pitchFamily="66" charset="0"/>
              </a:rPr>
              <a:t>three</a:t>
            </a:r>
          </a:p>
        </p:txBody>
      </p:sp>
      <p:sp>
        <p:nvSpPr>
          <p:cNvPr id="2" name="Arrow: Bent-Up 1">
            <a:extLst>
              <a:ext uri="{FF2B5EF4-FFF2-40B4-BE49-F238E27FC236}">
                <a16:creationId xmlns:a16="http://schemas.microsoft.com/office/drawing/2014/main" id="{30773D14-91F7-E6A6-B479-62AE5280D025}"/>
              </a:ext>
            </a:extLst>
          </p:cNvPr>
          <p:cNvSpPr/>
          <p:nvPr/>
        </p:nvSpPr>
        <p:spPr>
          <a:xfrm rot="10800000">
            <a:off x="2268919" y="1238740"/>
            <a:ext cx="5205823" cy="1000924"/>
          </a:xfrm>
          <a:prstGeom prst="bentUpArrow">
            <a:avLst>
              <a:gd name="adj1" fmla="val 50000"/>
              <a:gd name="adj2" fmla="val 34786"/>
              <a:gd name="adj3" fmla="val 34133"/>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609919D-3AF1-CA44-A3B6-A8155BD4C49C}"/>
              </a:ext>
            </a:extLst>
          </p:cNvPr>
          <p:cNvSpPr txBox="1"/>
          <p:nvPr/>
        </p:nvSpPr>
        <p:spPr>
          <a:xfrm>
            <a:off x="2533909" y="1239783"/>
            <a:ext cx="5067300" cy="528350"/>
          </a:xfrm>
          <a:prstGeom prst="rect">
            <a:avLst/>
          </a:prstGeom>
          <a:noFill/>
        </p:spPr>
        <p:txBody>
          <a:bodyPr wrap="square" rtlCol="0">
            <a:spAutoFit/>
          </a:bodyPr>
          <a:lstStyle/>
          <a:p>
            <a:pPr>
              <a:lnSpc>
                <a:spcPts val="1700"/>
              </a:lnSpc>
            </a:pPr>
            <a:r>
              <a:rPr lang="en-US" sz="1600" b="1" dirty="0">
                <a:solidFill>
                  <a:schemeClr val="bg1"/>
                </a:solidFill>
              </a:rPr>
              <a:t>Head’s up</a:t>
            </a:r>
            <a:r>
              <a:rPr lang="en-US" sz="1600" dirty="0">
                <a:solidFill>
                  <a:schemeClr val="bg1"/>
                </a:solidFill>
              </a:rPr>
              <a:t>: Later in the set we’re </a:t>
            </a:r>
            <a:r>
              <a:rPr lang="en-US" sz="1600" dirty="0" err="1">
                <a:solidFill>
                  <a:schemeClr val="bg1"/>
                </a:solidFill>
              </a:rPr>
              <a:t>gonna</a:t>
            </a:r>
            <a:r>
              <a:rPr lang="en-US" sz="1600" dirty="0">
                <a:solidFill>
                  <a:schemeClr val="bg1"/>
                </a:solidFill>
              </a:rPr>
              <a:t> add a </a:t>
            </a:r>
            <a:r>
              <a:rPr lang="en-US" sz="1600" i="1" dirty="0">
                <a:solidFill>
                  <a:schemeClr val="bg1"/>
                </a:solidFill>
              </a:rPr>
              <a:t>third</a:t>
            </a:r>
            <a:r>
              <a:rPr lang="en-US" sz="1600" dirty="0">
                <a:solidFill>
                  <a:schemeClr val="bg1"/>
                </a:solidFill>
              </a:rPr>
              <a:t> mechanism leading to tear hyperosmolarity</a:t>
            </a:r>
          </a:p>
        </p:txBody>
      </p:sp>
      <p:sp>
        <p:nvSpPr>
          <p:cNvPr id="12" name="Arrow: Down 11">
            <a:extLst>
              <a:ext uri="{FF2B5EF4-FFF2-40B4-BE49-F238E27FC236}">
                <a16:creationId xmlns:a16="http://schemas.microsoft.com/office/drawing/2014/main" id="{5DBD9098-E640-7D28-AE34-53605FA55F89}"/>
              </a:ext>
            </a:extLst>
          </p:cNvPr>
          <p:cNvSpPr/>
          <p:nvPr/>
        </p:nvSpPr>
        <p:spPr>
          <a:xfrm>
            <a:off x="4277140" y="3238944"/>
            <a:ext cx="533400" cy="1326359"/>
          </a:xfrm>
          <a:prstGeom prst="downArrow">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168299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219200" y="4051757"/>
            <a:ext cx="2133601" cy="13921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accent3">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6" name="TextBox 15"/>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cxnSp>
        <p:nvCxnSpPr>
          <p:cNvPr id="3" name="Straight Arrow Connector 2"/>
          <p:cNvCxnSpPr>
            <a:stCxn id="16"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69258" y="762000"/>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12" name="TextBox 11"/>
          <p:cNvSpPr txBox="1"/>
          <p:nvPr/>
        </p:nvSpPr>
        <p:spPr>
          <a:xfrm>
            <a:off x="850203" y="3127177"/>
            <a:ext cx="7443593" cy="646331"/>
          </a:xfrm>
          <a:prstGeom prst="rect">
            <a:avLst/>
          </a:prstGeom>
          <a:noFill/>
        </p:spPr>
        <p:txBody>
          <a:bodyPr wrap="square" rtlCol="0">
            <a:spAutoFit/>
          </a:bodyPr>
          <a:lstStyle/>
          <a:p>
            <a:pPr algn="ctr"/>
            <a:r>
              <a:rPr lang="en-US" i="1" dirty="0">
                <a:solidFill>
                  <a:srgbClr val="0000FF"/>
                </a:solidFill>
              </a:rPr>
              <a:t>While it’s a bit of an oversimplification, we can associate the components of the tear film with the pathologic states underlying DES:</a:t>
            </a:r>
          </a:p>
        </p:txBody>
      </p:sp>
      <p:sp>
        <p:nvSpPr>
          <p:cNvPr id="2" name="TextBox 1"/>
          <p:cNvSpPr txBox="1"/>
          <p:nvPr/>
        </p:nvSpPr>
        <p:spPr>
          <a:xfrm>
            <a:off x="1066800" y="4051757"/>
            <a:ext cx="2438399" cy="584775"/>
          </a:xfrm>
          <a:prstGeom prst="rect">
            <a:avLst/>
          </a:prstGeom>
          <a:noFill/>
        </p:spPr>
        <p:txBody>
          <a:bodyPr wrap="square" rtlCol="0">
            <a:spAutoFit/>
          </a:bodyPr>
          <a:lstStyle/>
          <a:p>
            <a:pPr algn="ctr"/>
            <a:r>
              <a:rPr lang="en-US" sz="1600" dirty="0"/>
              <a:t>Problem with the </a:t>
            </a:r>
            <a:r>
              <a:rPr lang="en-US" sz="1600" b="1" i="1" dirty="0">
                <a:solidFill>
                  <a:srgbClr val="0000FF"/>
                </a:solidFill>
              </a:rPr>
              <a:t>aqueous component</a:t>
            </a:r>
          </a:p>
        </p:txBody>
      </p:sp>
      <p:sp>
        <p:nvSpPr>
          <p:cNvPr id="22" name="Rectangle 21"/>
          <p:cNvSpPr/>
          <p:nvPr/>
        </p:nvSpPr>
        <p:spPr>
          <a:xfrm>
            <a:off x="1295401" y="4343400"/>
            <a:ext cx="838200" cy="292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985457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219200" y="4051757"/>
            <a:ext cx="2133601" cy="13921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accent3">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6" name="TextBox 15"/>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cxnSp>
        <p:nvCxnSpPr>
          <p:cNvPr id="3" name="Straight Arrow Connector 2"/>
          <p:cNvCxnSpPr>
            <a:stCxn id="16"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69258" y="762000"/>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2" name="TextBox 1"/>
          <p:cNvSpPr txBox="1"/>
          <p:nvPr/>
        </p:nvSpPr>
        <p:spPr>
          <a:xfrm>
            <a:off x="1066800" y="4051757"/>
            <a:ext cx="2438399" cy="584775"/>
          </a:xfrm>
          <a:prstGeom prst="rect">
            <a:avLst/>
          </a:prstGeom>
          <a:noFill/>
        </p:spPr>
        <p:txBody>
          <a:bodyPr wrap="square" rtlCol="0">
            <a:spAutoFit/>
          </a:bodyPr>
          <a:lstStyle/>
          <a:p>
            <a:pPr algn="ctr"/>
            <a:r>
              <a:rPr lang="en-US" sz="1600" dirty="0"/>
              <a:t>Problem with the </a:t>
            </a:r>
            <a:r>
              <a:rPr lang="en-US" sz="1600" b="1" i="1" dirty="0">
                <a:solidFill>
                  <a:srgbClr val="0000FF"/>
                </a:solidFill>
              </a:rPr>
              <a:t>aqueous component</a:t>
            </a:r>
          </a:p>
        </p:txBody>
      </p:sp>
      <p:sp>
        <p:nvSpPr>
          <p:cNvPr id="4" name="TextBox 3">
            <a:extLst>
              <a:ext uri="{FF2B5EF4-FFF2-40B4-BE49-F238E27FC236}">
                <a16:creationId xmlns:a16="http://schemas.microsoft.com/office/drawing/2014/main" id="{490489C4-E526-D3BA-F44F-C6E628CA8D31}"/>
              </a:ext>
            </a:extLst>
          </p:cNvPr>
          <p:cNvSpPr txBox="1"/>
          <p:nvPr/>
        </p:nvSpPr>
        <p:spPr>
          <a:xfrm>
            <a:off x="850203" y="3127177"/>
            <a:ext cx="7443593" cy="646331"/>
          </a:xfrm>
          <a:prstGeom prst="rect">
            <a:avLst/>
          </a:prstGeom>
          <a:noFill/>
        </p:spPr>
        <p:txBody>
          <a:bodyPr wrap="square" rtlCol="0">
            <a:spAutoFit/>
          </a:bodyPr>
          <a:lstStyle/>
          <a:p>
            <a:pPr algn="ctr"/>
            <a:r>
              <a:rPr lang="en-US" i="1" dirty="0">
                <a:solidFill>
                  <a:srgbClr val="0000FF"/>
                </a:solidFill>
              </a:rPr>
              <a:t>While it’s a bit of an oversimplification, we can associate the components of the tear film with the pathologic states underlying DES:</a:t>
            </a:r>
          </a:p>
        </p:txBody>
      </p:sp>
    </p:spTree>
    <p:extLst>
      <p:ext uri="{BB962C8B-B14F-4D97-AF65-F5344CB8AC3E}">
        <p14:creationId xmlns:p14="http://schemas.microsoft.com/office/powerpoint/2010/main" val="133976930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219200" y="4051757"/>
            <a:ext cx="2133601" cy="13921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6" name="TextBox 15"/>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cxnSp>
        <p:nvCxnSpPr>
          <p:cNvPr id="3" name="Straight Arrow Connector 2"/>
          <p:cNvCxnSpPr>
            <a:stCxn id="16"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69258" y="762000"/>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2" name="TextBox 1"/>
          <p:cNvSpPr txBox="1"/>
          <p:nvPr/>
        </p:nvSpPr>
        <p:spPr>
          <a:xfrm>
            <a:off x="1066800" y="4051757"/>
            <a:ext cx="2438399" cy="584775"/>
          </a:xfrm>
          <a:prstGeom prst="rect">
            <a:avLst/>
          </a:prstGeom>
          <a:noFill/>
        </p:spPr>
        <p:txBody>
          <a:bodyPr wrap="square" rtlCol="0">
            <a:spAutoFit/>
          </a:bodyPr>
          <a:lstStyle/>
          <a:p>
            <a:pPr algn="ctr"/>
            <a:r>
              <a:rPr lang="en-US" sz="1600" dirty="0"/>
              <a:t>Problem with the </a:t>
            </a:r>
            <a:r>
              <a:rPr lang="en-US" sz="1600" b="1" i="1" dirty="0">
                <a:solidFill>
                  <a:srgbClr val="0000FF"/>
                </a:solidFill>
              </a:rPr>
              <a:t>aqueous component</a:t>
            </a:r>
          </a:p>
        </p:txBody>
      </p:sp>
      <p:sp>
        <p:nvSpPr>
          <p:cNvPr id="4" name="Rectangle 3">
            <a:extLst>
              <a:ext uri="{FF2B5EF4-FFF2-40B4-BE49-F238E27FC236}">
                <a16:creationId xmlns:a16="http://schemas.microsoft.com/office/drawing/2014/main" id="{E2489485-130A-A1F3-9BE6-365B926D54FE}"/>
              </a:ext>
            </a:extLst>
          </p:cNvPr>
          <p:cNvSpPr/>
          <p:nvPr/>
        </p:nvSpPr>
        <p:spPr>
          <a:xfrm>
            <a:off x="5943600" y="4051757"/>
            <a:ext cx="1905000" cy="139219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95E16C7-6F8A-B61C-F41B-D212B0D4E5AD}"/>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cxnSp>
        <p:nvCxnSpPr>
          <p:cNvPr id="7" name="Straight Arrow Connector 6">
            <a:extLst>
              <a:ext uri="{FF2B5EF4-FFF2-40B4-BE49-F238E27FC236}">
                <a16:creationId xmlns:a16="http://schemas.microsoft.com/office/drawing/2014/main" id="{BF9C775F-DE82-9302-88A0-446680F4D40F}"/>
              </a:ext>
            </a:extLst>
          </p:cNvPr>
          <p:cNvCxnSpPr>
            <a:stCxn id="5" idx="2"/>
          </p:cNvCxnSpPr>
          <p:nvPr/>
        </p:nvCxnSpPr>
        <p:spPr>
          <a:xfrm flipH="1">
            <a:off x="4876800" y="5443954"/>
            <a:ext cx="1986385"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C0A2117-75A9-BC99-9770-1D2D4F5D7338}"/>
              </a:ext>
            </a:extLst>
          </p:cNvPr>
          <p:cNvSpPr txBox="1"/>
          <p:nvPr/>
        </p:nvSpPr>
        <p:spPr>
          <a:xfrm>
            <a:off x="5867400" y="4063425"/>
            <a:ext cx="2057399" cy="584775"/>
          </a:xfrm>
          <a:prstGeom prst="rect">
            <a:avLst/>
          </a:prstGeom>
          <a:noFill/>
        </p:spPr>
        <p:txBody>
          <a:bodyPr wrap="square" rtlCol="0">
            <a:spAutoFit/>
          </a:bodyPr>
          <a:lstStyle/>
          <a:p>
            <a:pPr algn="ctr"/>
            <a:r>
              <a:rPr lang="en-US" sz="1600" dirty="0"/>
              <a:t>Problem with the </a:t>
            </a:r>
            <a:r>
              <a:rPr lang="en-US" sz="1600" b="1" i="1" dirty="0">
                <a:solidFill>
                  <a:srgbClr val="0000FF"/>
                </a:solidFill>
              </a:rPr>
              <a:t>lipid component</a:t>
            </a:r>
          </a:p>
        </p:txBody>
      </p:sp>
      <p:sp>
        <p:nvSpPr>
          <p:cNvPr id="13" name="Rectangle 12">
            <a:extLst>
              <a:ext uri="{FF2B5EF4-FFF2-40B4-BE49-F238E27FC236}">
                <a16:creationId xmlns:a16="http://schemas.microsoft.com/office/drawing/2014/main" id="{46C8C258-C2C9-78D8-7B8E-D748EB578FD2}"/>
              </a:ext>
            </a:extLst>
          </p:cNvPr>
          <p:cNvSpPr/>
          <p:nvPr/>
        </p:nvSpPr>
        <p:spPr>
          <a:xfrm>
            <a:off x="5943600" y="4343400"/>
            <a:ext cx="572303" cy="292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B5C388D-83FD-6AF3-4C8D-55F714655859}"/>
              </a:ext>
            </a:extLst>
          </p:cNvPr>
          <p:cNvSpPr txBox="1"/>
          <p:nvPr/>
        </p:nvSpPr>
        <p:spPr>
          <a:xfrm>
            <a:off x="850203" y="3127177"/>
            <a:ext cx="7443593" cy="646331"/>
          </a:xfrm>
          <a:prstGeom prst="rect">
            <a:avLst/>
          </a:prstGeom>
          <a:noFill/>
        </p:spPr>
        <p:txBody>
          <a:bodyPr wrap="square" rtlCol="0">
            <a:spAutoFit/>
          </a:bodyPr>
          <a:lstStyle/>
          <a:p>
            <a:pPr algn="ctr"/>
            <a:r>
              <a:rPr lang="en-US" i="1" dirty="0">
                <a:solidFill>
                  <a:srgbClr val="0000FF"/>
                </a:solidFill>
              </a:rPr>
              <a:t>While it’s a bit of an oversimplification, we can associate the components of the tear film with the pathologic states underlying DES:</a:t>
            </a:r>
          </a:p>
        </p:txBody>
      </p:sp>
    </p:spTree>
    <p:extLst>
      <p:ext uri="{BB962C8B-B14F-4D97-AF65-F5344CB8AC3E}">
        <p14:creationId xmlns:p14="http://schemas.microsoft.com/office/powerpoint/2010/main" val="284584818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219200" y="4051757"/>
            <a:ext cx="2133601" cy="13921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6" name="TextBox 15"/>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cxnSp>
        <p:nvCxnSpPr>
          <p:cNvPr id="3" name="Straight Arrow Connector 2"/>
          <p:cNvCxnSpPr>
            <a:stCxn id="16"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69258" y="762000"/>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2" name="TextBox 1"/>
          <p:cNvSpPr txBox="1"/>
          <p:nvPr/>
        </p:nvSpPr>
        <p:spPr>
          <a:xfrm>
            <a:off x="1066800" y="4051757"/>
            <a:ext cx="2438399" cy="584775"/>
          </a:xfrm>
          <a:prstGeom prst="rect">
            <a:avLst/>
          </a:prstGeom>
          <a:noFill/>
        </p:spPr>
        <p:txBody>
          <a:bodyPr wrap="square" rtlCol="0">
            <a:spAutoFit/>
          </a:bodyPr>
          <a:lstStyle/>
          <a:p>
            <a:pPr algn="ctr"/>
            <a:r>
              <a:rPr lang="en-US" sz="1600" dirty="0"/>
              <a:t>Problem with the </a:t>
            </a:r>
            <a:r>
              <a:rPr lang="en-US" sz="1600" b="1" i="1" dirty="0">
                <a:solidFill>
                  <a:srgbClr val="0000FF"/>
                </a:solidFill>
              </a:rPr>
              <a:t>aqueous component</a:t>
            </a:r>
          </a:p>
        </p:txBody>
      </p:sp>
      <p:sp>
        <p:nvSpPr>
          <p:cNvPr id="4" name="Rectangle 3">
            <a:extLst>
              <a:ext uri="{FF2B5EF4-FFF2-40B4-BE49-F238E27FC236}">
                <a16:creationId xmlns:a16="http://schemas.microsoft.com/office/drawing/2014/main" id="{E2489485-130A-A1F3-9BE6-365B926D54FE}"/>
              </a:ext>
            </a:extLst>
          </p:cNvPr>
          <p:cNvSpPr/>
          <p:nvPr/>
        </p:nvSpPr>
        <p:spPr>
          <a:xfrm>
            <a:off x="5943600" y="4051757"/>
            <a:ext cx="1905000" cy="139219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95E16C7-6F8A-B61C-F41B-D212B0D4E5AD}"/>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cxnSp>
        <p:nvCxnSpPr>
          <p:cNvPr id="7" name="Straight Arrow Connector 6">
            <a:extLst>
              <a:ext uri="{FF2B5EF4-FFF2-40B4-BE49-F238E27FC236}">
                <a16:creationId xmlns:a16="http://schemas.microsoft.com/office/drawing/2014/main" id="{BF9C775F-DE82-9302-88A0-446680F4D40F}"/>
              </a:ext>
            </a:extLst>
          </p:cNvPr>
          <p:cNvCxnSpPr>
            <a:stCxn id="5" idx="2"/>
          </p:cNvCxnSpPr>
          <p:nvPr/>
        </p:nvCxnSpPr>
        <p:spPr>
          <a:xfrm flipH="1">
            <a:off x="4876800" y="5443954"/>
            <a:ext cx="1986385"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C0A2117-75A9-BC99-9770-1D2D4F5D7338}"/>
              </a:ext>
            </a:extLst>
          </p:cNvPr>
          <p:cNvSpPr txBox="1"/>
          <p:nvPr/>
        </p:nvSpPr>
        <p:spPr>
          <a:xfrm>
            <a:off x="5867400" y="4063425"/>
            <a:ext cx="2057399" cy="584775"/>
          </a:xfrm>
          <a:prstGeom prst="rect">
            <a:avLst/>
          </a:prstGeom>
          <a:noFill/>
        </p:spPr>
        <p:txBody>
          <a:bodyPr wrap="square" rtlCol="0">
            <a:spAutoFit/>
          </a:bodyPr>
          <a:lstStyle/>
          <a:p>
            <a:pPr algn="ctr"/>
            <a:r>
              <a:rPr lang="en-US" sz="1600" dirty="0"/>
              <a:t>Problem with the </a:t>
            </a:r>
            <a:r>
              <a:rPr lang="en-US" sz="1600" b="1" i="1" dirty="0">
                <a:solidFill>
                  <a:srgbClr val="0000FF"/>
                </a:solidFill>
              </a:rPr>
              <a:t>lipid component</a:t>
            </a:r>
          </a:p>
        </p:txBody>
      </p:sp>
      <p:sp>
        <p:nvSpPr>
          <p:cNvPr id="6" name="TextBox 5">
            <a:extLst>
              <a:ext uri="{FF2B5EF4-FFF2-40B4-BE49-F238E27FC236}">
                <a16:creationId xmlns:a16="http://schemas.microsoft.com/office/drawing/2014/main" id="{26DA58D8-676A-6D12-1501-AF203E3B86EC}"/>
              </a:ext>
            </a:extLst>
          </p:cNvPr>
          <p:cNvSpPr txBox="1"/>
          <p:nvPr/>
        </p:nvSpPr>
        <p:spPr>
          <a:xfrm>
            <a:off x="850203" y="3127177"/>
            <a:ext cx="7443593" cy="646331"/>
          </a:xfrm>
          <a:prstGeom prst="rect">
            <a:avLst/>
          </a:prstGeom>
          <a:noFill/>
        </p:spPr>
        <p:txBody>
          <a:bodyPr wrap="square" rtlCol="0">
            <a:spAutoFit/>
          </a:bodyPr>
          <a:lstStyle/>
          <a:p>
            <a:pPr algn="ctr"/>
            <a:r>
              <a:rPr lang="en-US" i="1" dirty="0">
                <a:solidFill>
                  <a:srgbClr val="0000FF"/>
                </a:solidFill>
              </a:rPr>
              <a:t>While it’s a bit of an oversimplification, we can associate the components of the tear film with the pathologic states underlying DES:</a:t>
            </a:r>
          </a:p>
        </p:txBody>
      </p:sp>
    </p:spTree>
    <p:extLst>
      <p:ext uri="{BB962C8B-B14F-4D97-AF65-F5344CB8AC3E}">
        <p14:creationId xmlns:p14="http://schemas.microsoft.com/office/powerpoint/2010/main" val="300860120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943600" y="4051757"/>
            <a:ext cx="1905000" cy="1392196"/>
          </a:xfrm>
          <a:prstGeom prst="rect">
            <a:avLst/>
          </a:prstGeom>
          <a:solidFill>
            <a:srgbClr val="FFC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85000"/>
                </a:schemeClr>
              </a:solidFill>
            </a:endParaRPr>
          </a:p>
        </p:txBody>
      </p:sp>
      <p:sp>
        <p:nvSpPr>
          <p:cNvPr id="7" name="Rectangle 6"/>
          <p:cNvSpPr/>
          <p:nvPr/>
        </p:nvSpPr>
        <p:spPr>
          <a:xfrm>
            <a:off x="1219200" y="4051757"/>
            <a:ext cx="2133601" cy="13921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6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6" name="TextBox 15"/>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cxnSp>
        <p:nvCxnSpPr>
          <p:cNvPr id="3" name="Straight Arrow Connector 2"/>
          <p:cNvCxnSpPr>
            <a:stCxn id="16"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69258" y="762000"/>
            <a:ext cx="5645942" cy="1015663"/>
          </a:xfrm>
          <a:prstGeom prst="rect">
            <a:avLst/>
          </a:prstGeom>
          <a:noFill/>
        </p:spPr>
        <p:txBody>
          <a:bodyPr wrap="square" rtlCol="0">
            <a:spAutoFit/>
          </a:bodyPr>
          <a:lstStyle/>
          <a:p>
            <a:pPr algn="ctr"/>
            <a:r>
              <a:rPr lang="en-US" sz="2000" dirty="0">
                <a:solidFill>
                  <a:schemeClr val="accent3">
                    <a:lumMod val="85000"/>
                  </a:schemeClr>
                </a:solidFill>
              </a:rPr>
              <a:t>The pathophysiology for DES damage starts with derangement of the tear film in the form of </a:t>
            </a:r>
            <a:r>
              <a:rPr lang="en-US" sz="2000" b="1" dirty="0">
                <a:solidFill>
                  <a:schemeClr val="accent3">
                    <a:lumMod val="85000"/>
                  </a:schemeClr>
                </a:solidFill>
              </a:rPr>
              <a:t>Tear </a:t>
            </a:r>
            <a:r>
              <a:rPr lang="en-US" sz="2000" b="1" dirty="0" err="1">
                <a:solidFill>
                  <a:schemeClr val="accent3">
                    <a:lumMod val="85000"/>
                  </a:schemeClr>
                </a:solidFill>
              </a:rPr>
              <a:t>Hyperosmolarity</a:t>
            </a:r>
            <a:r>
              <a:rPr lang="en-US" sz="2000" b="1" dirty="0">
                <a:solidFill>
                  <a:schemeClr val="accent3">
                    <a:lumMod val="85000"/>
                  </a:schemeClr>
                </a:solidFill>
              </a:rPr>
              <a:t>.</a:t>
            </a:r>
          </a:p>
        </p:txBody>
      </p:sp>
      <p:sp>
        <p:nvSpPr>
          <p:cNvPr id="2" name="TextBox 1"/>
          <p:cNvSpPr txBox="1"/>
          <p:nvPr/>
        </p:nvSpPr>
        <p:spPr>
          <a:xfrm>
            <a:off x="1066800" y="4051757"/>
            <a:ext cx="2438399" cy="584775"/>
          </a:xfrm>
          <a:prstGeom prst="rect">
            <a:avLst/>
          </a:prstGeom>
          <a:noFill/>
        </p:spPr>
        <p:txBody>
          <a:bodyPr wrap="square" rtlCol="0">
            <a:spAutoFit/>
          </a:bodyPr>
          <a:lstStyle/>
          <a:p>
            <a:pPr algn="ctr"/>
            <a:r>
              <a:rPr lang="en-US" sz="1600" dirty="0"/>
              <a:t>Problem with the </a:t>
            </a:r>
            <a:r>
              <a:rPr lang="en-US" sz="1600" b="1" i="1" dirty="0">
                <a:solidFill>
                  <a:srgbClr val="0000FF"/>
                </a:solidFill>
              </a:rPr>
              <a:t>aqueous component</a:t>
            </a:r>
          </a:p>
        </p:txBody>
      </p:sp>
      <p:sp>
        <p:nvSpPr>
          <p:cNvPr id="15" name="TextBox 14"/>
          <p:cNvSpPr txBox="1"/>
          <p:nvPr/>
        </p:nvSpPr>
        <p:spPr>
          <a:xfrm>
            <a:off x="5867400" y="4063425"/>
            <a:ext cx="2057399" cy="584775"/>
          </a:xfrm>
          <a:prstGeom prst="rect">
            <a:avLst/>
          </a:prstGeom>
          <a:noFill/>
        </p:spPr>
        <p:txBody>
          <a:bodyPr wrap="square" rtlCol="0">
            <a:spAutoFit/>
          </a:bodyPr>
          <a:lstStyle/>
          <a:p>
            <a:pPr algn="ctr"/>
            <a:r>
              <a:rPr lang="en-US" sz="1600" dirty="0">
                <a:solidFill>
                  <a:schemeClr val="bg1">
                    <a:lumMod val="65000"/>
                  </a:schemeClr>
                </a:solidFill>
              </a:rPr>
              <a:t>Problem with the </a:t>
            </a:r>
            <a:r>
              <a:rPr lang="en-US" sz="1600" b="1" i="1" dirty="0">
                <a:solidFill>
                  <a:schemeClr val="bg1">
                    <a:lumMod val="65000"/>
                  </a:schemeClr>
                </a:solidFill>
              </a:rPr>
              <a:t>lipid component</a:t>
            </a:r>
          </a:p>
        </p:txBody>
      </p:sp>
      <p:sp>
        <p:nvSpPr>
          <p:cNvPr id="5" name="TextBox 4">
            <a:extLst>
              <a:ext uri="{FF2B5EF4-FFF2-40B4-BE49-F238E27FC236}">
                <a16:creationId xmlns:a16="http://schemas.microsoft.com/office/drawing/2014/main" id="{9D1FAA75-976B-F3DD-F132-65DDBD2D20C5}"/>
              </a:ext>
            </a:extLst>
          </p:cNvPr>
          <p:cNvSpPr txBox="1"/>
          <p:nvPr/>
        </p:nvSpPr>
        <p:spPr>
          <a:xfrm>
            <a:off x="1505130" y="3270647"/>
            <a:ext cx="5974200" cy="461665"/>
          </a:xfrm>
          <a:prstGeom prst="rect">
            <a:avLst/>
          </a:prstGeom>
          <a:noFill/>
        </p:spPr>
        <p:txBody>
          <a:bodyPr wrap="none" rtlCol="0">
            <a:spAutoFit/>
          </a:bodyPr>
          <a:lstStyle/>
          <a:p>
            <a:pPr algn="ctr"/>
            <a:r>
              <a:rPr lang="en-US" sz="2400" dirty="0">
                <a:effectLst>
                  <a:outerShdw blurRad="38100" dist="38100" dir="2700000" algn="tl">
                    <a:srgbClr val="000000">
                      <a:alpha val="43137"/>
                    </a:srgbClr>
                  </a:outerShdw>
                </a:effectLst>
              </a:rPr>
              <a:t>Let’s drill down on both, starting with ATD. </a:t>
            </a:r>
          </a:p>
        </p:txBody>
      </p:sp>
    </p:spTree>
    <p:extLst>
      <p:ext uri="{BB962C8B-B14F-4D97-AF65-F5344CB8AC3E}">
        <p14:creationId xmlns:p14="http://schemas.microsoft.com/office/powerpoint/2010/main" val="105403987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943600" y="4051757"/>
            <a:ext cx="1905000" cy="1392196"/>
          </a:xfrm>
          <a:prstGeom prst="rect">
            <a:avLst/>
          </a:prstGeom>
          <a:solidFill>
            <a:srgbClr val="FFC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85000"/>
                </a:schemeClr>
              </a:solidFill>
            </a:endParaRPr>
          </a:p>
        </p:txBody>
      </p:sp>
      <p:sp>
        <p:nvSpPr>
          <p:cNvPr id="7" name="Rectangle 6"/>
          <p:cNvSpPr/>
          <p:nvPr/>
        </p:nvSpPr>
        <p:spPr>
          <a:xfrm>
            <a:off x="1219200" y="4051757"/>
            <a:ext cx="2133601" cy="13921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6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6" name="TextBox 15"/>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cxnSp>
        <p:nvCxnSpPr>
          <p:cNvPr id="3" name="Straight Arrow Connector 2"/>
          <p:cNvCxnSpPr>
            <a:stCxn id="16"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69258" y="762000"/>
            <a:ext cx="5645942" cy="1015663"/>
          </a:xfrm>
          <a:prstGeom prst="rect">
            <a:avLst/>
          </a:prstGeom>
          <a:noFill/>
        </p:spPr>
        <p:txBody>
          <a:bodyPr wrap="square" rtlCol="0">
            <a:spAutoFit/>
          </a:bodyPr>
          <a:lstStyle/>
          <a:p>
            <a:pPr algn="ctr"/>
            <a:r>
              <a:rPr lang="en-US" sz="2000" dirty="0">
                <a:solidFill>
                  <a:schemeClr val="accent3">
                    <a:lumMod val="85000"/>
                  </a:schemeClr>
                </a:solidFill>
              </a:rPr>
              <a:t>The pathophysiology for DES damage starts with derangement of the tear film in the form of </a:t>
            </a:r>
            <a:r>
              <a:rPr lang="en-US" sz="2000" b="1" dirty="0">
                <a:solidFill>
                  <a:schemeClr val="accent3">
                    <a:lumMod val="85000"/>
                  </a:schemeClr>
                </a:solidFill>
              </a:rPr>
              <a:t>Tear </a:t>
            </a:r>
            <a:r>
              <a:rPr lang="en-US" sz="2000" b="1" dirty="0" err="1">
                <a:solidFill>
                  <a:schemeClr val="accent3">
                    <a:lumMod val="85000"/>
                  </a:schemeClr>
                </a:solidFill>
              </a:rPr>
              <a:t>Hyperosmolarity</a:t>
            </a:r>
            <a:r>
              <a:rPr lang="en-US" sz="2000" b="1" dirty="0">
                <a:solidFill>
                  <a:schemeClr val="accent3">
                    <a:lumMod val="85000"/>
                  </a:schemeClr>
                </a:solidFill>
              </a:rPr>
              <a:t>.</a:t>
            </a:r>
          </a:p>
        </p:txBody>
      </p:sp>
      <p:sp>
        <p:nvSpPr>
          <p:cNvPr id="2" name="TextBox 1"/>
          <p:cNvSpPr txBox="1"/>
          <p:nvPr/>
        </p:nvSpPr>
        <p:spPr>
          <a:xfrm>
            <a:off x="1066800" y="4051757"/>
            <a:ext cx="2438399" cy="584775"/>
          </a:xfrm>
          <a:prstGeom prst="rect">
            <a:avLst/>
          </a:prstGeom>
          <a:noFill/>
        </p:spPr>
        <p:txBody>
          <a:bodyPr wrap="square" rtlCol="0">
            <a:spAutoFit/>
          </a:bodyPr>
          <a:lstStyle/>
          <a:p>
            <a:pPr algn="ctr"/>
            <a:r>
              <a:rPr lang="en-US" sz="1600" dirty="0"/>
              <a:t>Problem with the </a:t>
            </a:r>
            <a:r>
              <a:rPr lang="en-US" sz="1600" b="1" i="1" dirty="0">
                <a:solidFill>
                  <a:srgbClr val="0000FF"/>
                </a:solidFill>
              </a:rPr>
              <a:t>aqueous component</a:t>
            </a:r>
          </a:p>
        </p:txBody>
      </p:sp>
      <p:sp>
        <p:nvSpPr>
          <p:cNvPr id="15" name="TextBox 14"/>
          <p:cNvSpPr txBox="1"/>
          <p:nvPr/>
        </p:nvSpPr>
        <p:spPr>
          <a:xfrm>
            <a:off x="5867400" y="4063425"/>
            <a:ext cx="2057399" cy="584775"/>
          </a:xfrm>
          <a:prstGeom prst="rect">
            <a:avLst/>
          </a:prstGeom>
          <a:noFill/>
        </p:spPr>
        <p:txBody>
          <a:bodyPr wrap="square" rtlCol="0">
            <a:spAutoFit/>
          </a:bodyPr>
          <a:lstStyle/>
          <a:p>
            <a:pPr algn="ctr"/>
            <a:r>
              <a:rPr lang="en-US" sz="1600" dirty="0">
                <a:solidFill>
                  <a:schemeClr val="bg1">
                    <a:lumMod val="65000"/>
                  </a:schemeClr>
                </a:solidFill>
              </a:rPr>
              <a:t>Problem with the </a:t>
            </a:r>
            <a:r>
              <a:rPr lang="en-US" sz="1600" b="1" i="1" dirty="0">
                <a:solidFill>
                  <a:schemeClr val="bg1">
                    <a:lumMod val="65000"/>
                  </a:schemeClr>
                </a:solidFill>
              </a:rPr>
              <a:t>lipid component</a:t>
            </a:r>
          </a:p>
        </p:txBody>
      </p:sp>
      <p:sp>
        <p:nvSpPr>
          <p:cNvPr id="8" name="TextBox 7">
            <a:extLst>
              <a:ext uri="{FF2B5EF4-FFF2-40B4-BE49-F238E27FC236}">
                <a16:creationId xmlns:a16="http://schemas.microsoft.com/office/drawing/2014/main" id="{4FDF7F37-952E-A0E6-0D9A-B7FB3948FEB8}"/>
              </a:ext>
            </a:extLst>
          </p:cNvPr>
          <p:cNvSpPr txBox="1"/>
          <p:nvPr/>
        </p:nvSpPr>
        <p:spPr>
          <a:xfrm>
            <a:off x="1505130" y="3270647"/>
            <a:ext cx="5974200" cy="461665"/>
          </a:xfrm>
          <a:prstGeom prst="rect">
            <a:avLst/>
          </a:prstGeom>
          <a:noFill/>
        </p:spPr>
        <p:txBody>
          <a:bodyPr wrap="none" rtlCol="0">
            <a:spAutoFit/>
          </a:bodyPr>
          <a:lstStyle/>
          <a:p>
            <a:pPr algn="ctr"/>
            <a:r>
              <a:rPr lang="en-US" sz="2400" dirty="0">
                <a:effectLst>
                  <a:outerShdw blurRad="38100" dist="38100" dir="2700000" algn="tl">
                    <a:srgbClr val="000000">
                      <a:alpha val="43137"/>
                    </a:srgbClr>
                  </a:outerShdw>
                </a:effectLst>
              </a:rPr>
              <a:t>Let’s drill down on both, starting with ATD. </a:t>
            </a:r>
          </a:p>
        </p:txBody>
      </p:sp>
      <p:sp>
        <p:nvSpPr>
          <p:cNvPr id="5" name="Rectangle 4">
            <a:extLst>
              <a:ext uri="{FF2B5EF4-FFF2-40B4-BE49-F238E27FC236}">
                <a16:creationId xmlns:a16="http://schemas.microsoft.com/office/drawing/2014/main" id="{29A062A5-F5F9-ABD2-BA7C-3C54DCF806D3}"/>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rgbClr val="0000FF"/>
                </a:solidFill>
              </a:rPr>
              <a:t>What are the three classic tests of aqueous tear production?</a:t>
            </a:r>
            <a:endParaRPr lang="en-US" altLang="en-US" sz="2000" i="1" kern="0" dirty="0"/>
          </a:p>
        </p:txBody>
      </p:sp>
      <p:sp>
        <p:nvSpPr>
          <p:cNvPr id="17" name="TextBox 16">
            <a:extLst>
              <a:ext uri="{FF2B5EF4-FFF2-40B4-BE49-F238E27FC236}">
                <a16:creationId xmlns:a16="http://schemas.microsoft.com/office/drawing/2014/main" id="{50D72D8F-C7F1-53A3-9A3E-86D8C2578780}"/>
              </a:ext>
            </a:extLst>
          </p:cNvPr>
          <p:cNvSpPr txBox="1"/>
          <p:nvPr/>
        </p:nvSpPr>
        <p:spPr>
          <a:xfrm>
            <a:off x="2636956" y="2222142"/>
            <a:ext cx="986617" cy="276999"/>
          </a:xfrm>
          <a:prstGeom prst="rect">
            <a:avLst/>
          </a:prstGeom>
          <a:noFill/>
        </p:spPr>
        <p:txBody>
          <a:bodyPr wrap="none" rtlCol="0">
            <a:spAutoFit/>
          </a:bodyPr>
          <a:lstStyle/>
          <a:p>
            <a:r>
              <a:rPr lang="en-US" sz="1200" i="1" dirty="0"/>
              <a:t>Wait for it…</a:t>
            </a:r>
          </a:p>
        </p:txBody>
      </p:sp>
    </p:spTree>
    <p:extLst>
      <p:ext uri="{BB962C8B-B14F-4D97-AF65-F5344CB8AC3E}">
        <p14:creationId xmlns:p14="http://schemas.microsoft.com/office/powerpoint/2010/main" val="1126864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7" name="Rectangle 6"/>
          <p:cNvSpPr/>
          <p:nvPr/>
        </p:nvSpPr>
        <p:spPr>
          <a:xfrm>
            <a:off x="67056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5" name="TextBox 4"/>
          <p:cNvSpPr txBox="1"/>
          <p:nvPr/>
        </p:nvSpPr>
        <p:spPr>
          <a:xfrm>
            <a:off x="479449" y="1488281"/>
            <a:ext cx="8131151" cy="3139321"/>
          </a:xfrm>
          <a:prstGeom prst="rect">
            <a:avLst/>
          </a:prstGeom>
          <a:noFill/>
        </p:spPr>
        <p:txBody>
          <a:bodyPr wrap="square" rtlCol="0">
            <a:spAutoFit/>
          </a:bodyPr>
          <a:lstStyle/>
          <a:p>
            <a:r>
              <a:rPr lang="en-US" i="1" dirty="0">
                <a:solidFill>
                  <a:schemeClr val="bg1">
                    <a:lumMod val="75000"/>
                  </a:schemeClr>
                </a:solidFill>
              </a:rPr>
              <a:t>How common is DES?</a:t>
            </a:r>
          </a:p>
          <a:p>
            <a:r>
              <a:rPr lang="en-US" dirty="0">
                <a:solidFill>
                  <a:schemeClr val="bg1">
                    <a:lumMod val="75000"/>
                  </a:schemeClr>
                </a:solidFill>
              </a:rPr>
              <a:t>Very. It is estimated to affect  10%  of adults age 30-60, and  15%  of adults age 65 and older.</a:t>
            </a:r>
          </a:p>
          <a:p>
            <a:endParaRPr lang="en-US" dirty="0">
              <a:solidFill>
                <a:schemeClr val="bg1">
                  <a:lumMod val="75000"/>
                </a:schemeClr>
              </a:solidFill>
            </a:endParaRPr>
          </a:p>
          <a:p>
            <a:r>
              <a:rPr lang="en-US" i="1" dirty="0">
                <a:solidFill>
                  <a:schemeClr val="bg1">
                    <a:lumMod val="75000"/>
                  </a:schemeClr>
                </a:solidFill>
              </a:rPr>
              <a:t>Is it a significant health problem?</a:t>
            </a:r>
          </a:p>
          <a:p>
            <a:r>
              <a:rPr lang="en-US" dirty="0">
                <a:solidFill>
                  <a:schemeClr val="bg1">
                    <a:lumMod val="75000"/>
                  </a:schemeClr>
                </a:solidFill>
              </a:rPr>
              <a:t>It certainly can be. Studies indicate moderate-to-severe DES impacts quality-of-life to the same degree as moderate-to-severe angina.</a:t>
            </a:r>
          </a:p>
          <a:p>
            <a:endParaRPr lang="en-US" dirty="0">
              <a:solidFill>
                <a:schemeClr val="bg1">
                  <a:lumMod val="75000"/>
                </a:schemeClr>
              </a:solidFill>
            </a:endParaRPr>
          </a:p>
          <a:p>
            <a:r>
              <a:rPr lang="en-US" i="1" dirty="0">
                <a:solidFill>
                  <a:schemeClr val="bg1">
                    <a:lumMod val="75000"/>
                  </a:schemeClr>
                </a:solidFill>
              </a:rPr>
              <a:t>Is there a gender predilection?</a:t>
            </a:r>
          </a:p>
          <a:p>
            <a:r>
              <a:rPr lang="en-US" dirty="0">
                <a:solidFill>
                  <a:schemeClr val="bg1">
                    <a:lumMod val="75000"/>
                  </a:schemeClr>
                </a:solidFill>
              </a:rPr>
              <a:t>Yes, </a:t>
            </a:r>
            <a:r>
              <a:rPr lang="en-US" b="1" dirty="0">
                <a:solidFill>
                  <a:srgbClr val="0000FF"/>
                </a:solidFill>
              </a:rPr>
              <a:t>women are more likely to suffer DES</a:t>
            </a:r>
          </a:p>
          <a:p>
            <a:endParaRPr lang="en-US" dirty="0">
              <a:solidFill>
                <a:srgbClr val="0000FF"/>
              </a:solidFill>
            </a:endParaRPr>
          </a:p>
        </p:txBody>
      </p:sp>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728B4405-41A0-7D22-9A34-2D6B5F129F40}"/>
              </a:ext>
            </a:extLst>
          </p:cNvPr>
          <p:cNvSpPr txBox="1"/>
          <p:nvPr/>
        </p:nvSpPr>
        <p:spPr>
          <a:xfrm>
            <a:off x="472522" y="4572000"/>
            <a:ext cx="7909478" cy="1477328"/>
          </a:xfrm>
          <a:prstGeom prst="rect">
            <a:avLst/>
          </a:prstGeom>
          <a:noFill/>
        </p:spPr>
        <p:txBody>
          <a:bodyPr wrap="square" rtlCol="0">
            <a:spAutoFit/>
          </a:bodyPr>
          <a:lstStyle/>
          <a:p>
            <a:r>
              <a:rPr lang="en-US" sz="1500" i="1" dirty="0">
                <a:solidFill>
                  <a:srgbClr val="0000FF"/>
                </a:solidFill>
              </a:rPr>
              <a:t>Why are women more likely to have DES?</a:t>
            </a:r>
          </a:p>
          <a:p>
            <a:r>
              <a:rPr lang="en-US" sz="1500" dirty="0">
                <a:solidFill>
                  <a:srgbClr val="0000FF"/>
                </a:solidFill>
              </a:rPr>
              <a:t>There are a number of factors, but one of the most fundamental is  hormonal</a:t>
            </a:r>
            <a:r>
              <a:rPr lang="en-US" sz="1500" dirty="0"/>
              <a:t>—androgens  are protective against DES, while  estrogens  tend to exacerbate it</a:t>
            </a:r>
          </a:p>
          <a:p>
            <a:endParaRPr lang="en-US" sz="1500" dirty="0">
              <a:solidFill>
                <a:srgbClr val="0000FF"/>
              </a:solidFill>
            </a:endParaRPr>
          </a:p>
          <a:p>
            <a:r>
              <a:rPr lang="en-US" sz="1500" i="1" dirty="0">
                <a:solidFill>
                  <a:srgbClr val="0000FF"/>
                </a:solidFill>
              </a:rPr>
              <a:t>Because of these hormonal effects…</a:t>
            </a:r>
          </a:p>
          <a:p>
            <a:r>
              <a:rPr lang="en-US" sz="1500" dirty="0">
                <a:solidFill>
                  <a:srgbClr val="0000FF"/>
                </a:solidFill>
              </a:rPr>
              <a:t>…women are more likely to have DES if they are receiving  estrogen replacement  therapy</a:t>
            </a:r>
          </a:p>
        </p:txBody>
      </p:sp>
      <p:sp>
        <p:nvSpPr>
          <p:cNvPr id="3" name="Rectangle 2">
            <a:extLst>
              <a:ext uri="{FF2B5EF4-FFF2-40B4-BE49-F238E27FC236}">
                <a16:creationId xmlns:a16="http://schemas.microsoft.com/office/drawing/2014/main" id="{89A8874D-20FD-240B-A862-0E650D88AFBC}"/>
              </a:ext>
            </a:extLst>
          </p:cNvPr>
          <p:cNvSpPr/>
          <p:nvPr/>
        </p:nvSpPr>
        <p:spPr>
          <a:xfrm>
            <a:off x="5532784" y="5784574"/>
            <a:ext cx="1954694" cy="209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11" name="Oval 10">
            <a:extLst>
              <a:ext uri="{FF2B5EF4-FFF2-40B4-BE49-F238E27FC236}">
                <a16:creationId xmlns:a16="http://schemas.microsoft.com/office/drawing/2014/main" id="{5A429B0D-775A-ACF1-14F5-97A4234E0D4A}"/>
              </a:ext>
            </a:extLst>
          </p:cNvPr>
          <p:cNvSpPr/>
          <p:nvPr/>
        </p:nvSpPr>
        <p:spPr>
          <a:xfrm>
            <a:off x="838200" y="3829877"/>
            <a:ext cx="4495800" cy="636105"/>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394434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extLst>
              <p:ext uri="{D42A27DB-BD31-4B8C-83A1-F6EECF244321}">
                <p14:modId xmlns:p14="http://schemas.microsoft.com/office/powerpoint/2010/main" val="6787203"/>
              </p:ext>
            </p:extLst>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tx1"/>
                          </a:solidFill>
                        </a:rPr>
                        <a:t>Test name</a:t>
                      </a:r>
                    </a:p>
                  </a:txBody>
                  <a:tcPr anchor="ctr">
                    <a:solidFill>
                      <a:srgbClr val="FFCCFF"/>
                    </a:solidFill>
                  </a:tcPr>
                </a:tc>
                <a:tc>
                  <a:txBody>
                    <a:bodyPr/>
                    <a:lstStyle/>
                    <a:p>
                      <a:pPr algn="ctr"/>
                      <a:r>
                        <a:rPr lang="en-US" dirty="0">
                          <a:solidFill>
                            <a:srgbClr val="FFCCFF"/>
                          </a:solidFill>
                        </a:rPr>
                        <a:t>Assesses…</a:t>
                      </a:r>
                    </a:p>
                  </a:txBody>
                  <a:tcPr anchor="ctr">
                    <a:solidFill>
                      <a:srgbClr val="FFCCFF"/>
                    </a:solidFill>
                  </a:tcPr>
                </a:tc>
                <a:tc>
                  <a:txBody>
                    <a:bodyPr/>
                    <a:lstStyle/>
                    <a:p>
                      <a:pPr algn="ctr"/>
                      <a:r>
                        <a:rPr lang="en-US" dirty="0">
                          <a:solidFill>
                            <a:srgbClr val="FFCCFF"/>
                          </a:solidFill>
                        </a:rPr>
                        <a:t>Protocol</a:t>
                      </a:r>
                    </a:p>
                  </a:txBody>
                  <a:tcPr anchor="ctr">
                    <a:solidFill>
                      <a:srgbClr val="FFCCFF"/>
                    </a:solidFill>
                  </a:tcPr>
                </a:tc>
                <a:tc>
                  <a:txBody>
                    <a:bodyPr/>
                    <a:lstStyle/>
                    <a:p>
                      <a:pPr algn="ctr"/>
                      <a:r>
                        <a:rPr lang="en-US" dirty="0">
                          <a:solidFill>
                            <a:srgbClr val="FFCCFF"/>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rgbClr val="FFCCFF"/>
                          </a:solidFill>
                        </a:rPr>
                        <a:t>Basal secretion test</a:t>
                      </a:r>
                    </a:p>
                  </a:txBody>
                  <a:tcPr anchor="ctr">
                    <a:solidFill>
                      <a:srgbClr val="FFCCFF"/>
                    </a:solidFill>
                  </a:tcPr>
                </a:tc>
                <a:tc>
                  <a:txBody>
                    <a:bodyPr/>
                    <a:lstStyle/>
                    <a:p>
                      <a:pPr algn="ctr"/>
                      <a:r>
                        <a:rPr lang="en-US" sz="1600" dirty="0">
                          <a:solidFill>
                            <a:schemeClr val="accent5"/>
                          </a:solidFill>
                        </a:rPr>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5"/>
                          </a:solidFill>
                          <a:effectLst/>
                          <a:latin typeface="Arial" charset="0"/>
                        </a:rPr>
                        <a:t>Instill anesthetic, blot, place strip, measure saturation at 5 minutes</a:t>
                      </a:r>
                    </a:p>
                  </a:txBody>
                  <a:tcPr anchor="ctr">
                    <a:solidFill>
                      <a:schemeClr val="accent5"/>
                    </a:solidFill>
                  </a:tcPr>
                </a:tc>
                <a:tc>
                  <a:txBody>
                    <a:bodyPr/>
                    <a:lstStyle/>
                    <a:p>
                      <a:pPr algn="ctr"/>
                      <a:r>
                        <a:rPr lang="en-US" sz="1400" dirty="0">
                          <a:solidFill>
                            <a:schemeClr val="accent5"/>
                          </a:solidFill>
                        </a:rPr>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rgbClr val="FFCCFF"/>
                          </a:solidFill>
                        </a:rPr>
                        <a:t>Schirmer I</a:t>
                      </a:r>
                    </a:p>
                  </a:txBody>
                  <a:tcPr anchor="ctr">
                    <a:solidFill>
                      <a:srgbClr val="FFCCFF"/>
                    </a:solidFill>
                  </a:tcPr>
                </a:tc>
                <a:tc>
                  <a:txBody>
                    <a:bodyPr/>
                    <a:lstStyle/>
                    <a:p>
                      <a:pPr algn="ctr"/>
                      <a:r>
                        <a:rPr lang="en-US" sz="1600" dirty="0">
                          <a:solidFill>
                            <a:schemeClr val="accent5"/>
                          </a:solidFill>
                        </a:rPr>
                        <a:t>Basal </a:t>
                      </a:r>
                      <a:r>
                        <a:rPr lang="en-US" sz="1600" i="1" dirty="0">
                          <a:solidFill>
                            <a:schemeClr val="accent5"/>
                          </a:solidFill>
                        </a:rPr>
                        <a:t>and</a:t>
                      </a:r>
                      <a:r>
                        <a:rPr lang="en-US" sz="1600" dirty="0">
                          <a:solidFill>
                            <a:schemeClr val="accent5"/>
                          </a:solidFill>
                        </a:rPr>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5"/>
                          </a:solidFill>
                          <a:effectLst/>
                          <a:latin typeface="Arial" charset="0"/>
                        </a:rPr>
                        <a:t>Place strip </a:t>
                      </a:r>
                      <a:r>
                        <a:rPr kumimoji="0" lang="en-US" sz="1600" b="1" i="0" u="none" strike="noStrike" cap="none" normalizeH="0" baseline="0" dirty="0">
                          <a:ln>
                            <a:noFill/>
                          </a:ln>
                          <a:solidFill>
                            <a:schemeClr val="accent5"/>
                          </a:solidFill>
                          <a:effectLst/>
                          <a:latin typeface="Arial" charset="0"/>
                        </a:rPr>
                        <a:t>without</a:t>
                      </a:r>
                      <a:r>
                        <a:rPr kumimoji="0" lang="en-US" sz="1600" b="0" i="0" u="none" strike="noStrike" cap="none" normalizeH="0" baseline="0" dirty="0">
                          <a:ln>
                            <a:noFill/>
                          </a:ln>
                          <a:solidFill>
                            <a:schemeClr val="accent5"/>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rgbClr val="FFCCFF"/>
                          </a:solidFill>
                        </a:rPr>
                        <a:t>Schirmer II</a:t>
                      </a:r>
                    </a:p>
                  </a:txBody>
                  <a:tcPr anchor="ctr">
                    <a:solidFill>
                      <a:srgbClr val="FFCCFF"/>
                    </a:solidFill>
                  </a:tcPr>
                </a:tc>
                <a:tc>
                  <a:txBody>
                    <a:bodyPr/>
                    <a:lstStyle/>
                    <a:p>
                      <a:pPr algn="ctr"/>
                      <a:r>
                        <a:rPr lang="en-US" sz="1600" dirty="0">
                          <a:solidFill>
                            <a:schemeClr val="accent5"/>
                          </a:solidFill>
                        </a:rPr>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5"/>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 name="Rectangle 4">
            <a:extLst>
              <a:ext uri="{FF2B5EF4-FFF2-40B4-BE49-F238E27FC236}">
                <a16:creationId xmlns:a16="http://schemas.microsoft.com/office/drawing/2014/main" id="{3086D5F6-0F83-30D0-1100-F7A749CFE5FD}"/>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rgbClr val="0000FF"/>
                </a:solidFill>
              </a:rPr>
              <a:t>What are the three classic tests of aqueous tear production?</a:t>
            </a:r>
          </a:p>
        </p:txBody>
      </p:sp>
      <p:sp>
        <p:nvSpPr>
          <p:cNvPr id="3" name="TextBox 2">
            <a:extLst>
              <a:ext uri="{FF2B5EF4-FFF2-40B4-BE49-F238E27FC236}">
                <a16:creationId xmlns:a16="http://schemas.microsoft.com/office/drawing/2014/main" id="{EF328273-71B9-C4F8-D148-55FBE9D2EEF3}"/>
              </a:ext>
            </a:extLst>
          </p:cNvPr>
          <p:cNvSpPr txBox="1"/>
          <p:nvPr/>
        </p:nvSpPr>
        <p:spPr>
          <a:xfrm>
            <a:off x="1295400" y="3805284"/>
            <a:ext cx="404278" cy="523220"/>
          </a:xfrm>
          <a:prstGeom prst="rect">
            <a:avLst/>
          </a:prstGeom>
          <a:noFill/>
        </p:spPr>
        <p:txBody>
          <a:bodyPr wrap="none" rtlCol="0">
            <a:spAutoFit/>
          </a:bodyPr>
          <a:lstStyle/>
          <a:p>
            <a:r>
              <a:rPr lang="en-US" sz="2800" b="1" i="1" dirty="0">
                <a:solidFill>
                  <a:srgbClr val="0000FF"/>
                </a:solidFill>
              </a:rPr>
              <a:t>?</a:t>
            </a:r>
          </a:p>
        </p:txBody>
      </p:sp>
      <p:sp>
        <p:nvSpPr>
          <p:cNvPr id="6" name="TextBox 5">
            <a:extLst>
              <a:ext uri="{FF2B5EF4-FFF2-40B4-BE49-F238E27FC236}">
                <a16:creationId xmlns:a16="http://schemas.microsoft.com/office/drawing/2014/main" id="{EF55AC93-EC68-B04E-3237-096E5BB23CBD}"/>
              </a:ext>
            </a:extLst>
          </p:cNvPr>
          <p:cNvSpPr txBox="1"/>
          <p:nvPr/>
        </p:nvSpPr>
        <p:spPr>
          <a:xfrm>
            <a:off x="1295400" y="4786827"/>
            <a:ext cx="404278" cy="523220"/>
          </a:xfrm>
          <a:prstGeom prst="rect">
            <a:avLst/>
          </a:prstGeom>
          <a:noFill/>
        </p:spPr>
        <p:txBody>
          <a:bodyPr wrap="none" rtlCol="0">
            <a:spAutoFit/>
          </a:bodyPr>
          <a:lstStyle/>
          <a:p>
            <a:r>
              <a:rPr lang="en-US" sz="2800" b="1" i="1" dirty="0">
                <a:solidFill>
                  <a:srgbClr val="0000FF"/>
                </a:solidFill>
              </a:rPr>
              <a:t>?</a:t>
            </a:r>
          </a:p>
        </p:txBody>
      </p:sp>
      <p:sp>
        <p:nvSpPr>
          <p:cNvPr id="7" name="TextBox 6">
            <a:extLst>
              <a:ext uri="{FF2B5EF4-FFF2-40B4-BE49-F238E27FC236}">
                <a16:creationId xmlns:a16="http://schemas.microsoft.com/office/drawing/2014/main" id="{DB9B5520-CEA1-BCC2-48D1-67BE5C295CE1}"/>
              </a:ext>
            </a:extLst>
          </p:cNvPr>
          <p:cNvSpPr txBox="1"/>
          <p:nvPr/>
        </p:nvSpPr>
        <p:spPr>
          <a:xfrm>
            <a:off x="1295400" y="5728614"/>
            <a:ext cx="404278" cy="523220"/>
          </a:xfrm>
          <a:prstGeom prst="rect">
            <a:avLst/>
          </a:prstGeom>
          <a:noFill/>
        </p:spPr>
        <p:txBody>
          <a:bodyPr wrap="none" rtlCol="0">
            <a:spAutoFit/>
          </a:bodyPr>
          <a:lstStyle/>
          <a:p>
            <a:r>
              <a:rPr lang="en-US" sz="2800" b="1" i="1" dirty="0">
                <a:solidFill>
                  <a:srgbClr val="0000FF"/>
                </a:solidFill>
              </a:rPr>
              <a:t>?</a:t>
            </a:r>
          </a:p>
        </p:txBody>
      </p:sp>
      <p:sp>
        <p:nvSpPr>
          <p:cNvPr id="8" name="TextBox 7">
            <a:extLst>
              <a:ext uri="{FF2B5EF4-FFF2-40B4-BE49-F238E27FC236}">
                <a16:creationId xmlns:a16="http://schemas.microsoft.com/office/drawing/2014/main" id="{CD879556-DDE8-0490-E3BB-E0B77AE763F5}"/>
              </a:ext>
            </a:extLst>
          </p:cNvPr>
          <p:cNvSpPr txBox="1"/>
          <p:nvPr/>
        </p:nvSpPr>
        <p:spPr>
          <a:xfrm>
            <a:off x="2636956" y="2222142"/>
            <a:ext cx="2113527" cy="276999"/>
          </a:xfrm>
          <a:prstGeom prst="rect">
            <a:avLst/>
          </a:prstGeom>
          <a:noFill/>
        </p:spPr>
        <p:txBody>
          <a:bodyPr wrap="none" rtlCol="0">
            <a:spAutoFit/>
          </a:bodyPr>
          <a:lstStyle/>
          <a:p>
            <a:r>
              <a:rPr lang="en-US" sz="1200" i="1" dirty="0"/>
              <a:t>Wait for it…</a:t>
            </a:r>
            <a:r>
              <a:rPr lang="en-US" sz="1200" i="1" dirty="0">
                <a:solidFill>
                  <a:srgbClr val="0000FF"/>
                </a:solidFill>
              </a:rPr>
              <a:t>OK, now answer</a:t>
            </a:r>
            <a:endParaRPr lang="en-US" sz="1200" i="1" dirty="0"/>
          </a:p>
        </p:txBody>
      </p:sp>
    </p:spTree>
    <p:extLst>
      <p:ext uri="{BB962C8B-B14F-4D97-AF65-F5344CB8AC3E}">
        <p14:creationId xmlns:p14="http://schemas.microsoft.com/office/powerpoint/2010/main" val="252951423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tx1"/>
                          </a:solidFill>
                        </a:rPr>
                        <a:t>Test name</a:t>
                      </a:r>
                    </a:p>
                  </a:txBody>
                  <a:tcPr anchor="ctr">
                    <a:solidFill>
                      <a:srgbClr val="FFCCFF"/>
                    </a:solidFill>
                  </a:tcPr>
                </a:tc>
                <a:tc>
                  <a:txBody>
                    <a:bodyPr/>
                    <a:lstStyle/>
                    <a:p>
                      <a:pPr algn="ctr"/>
                      <a:r>
                        <a:rPr lang="en-US" dirty="0">
                          <a:solidFill>
                            <a:srgbClr val="FFCCFF"/>
                          </a:solidFill>
                        </a:rPr>
                        <a:t>Assesses…</a:t>
                      </a:r>
                    </a:p>
                  </a:txBody>
                  <a:tcPr anchor="ctr">
                    <a:solidFill>
                      <a:srgbClr val="FFCCFF"/>
                    </a:solidFill>
                  </a:tcPr>
                </a:tc>
                <a:tc>
                  <a:txBody>
                    <a:bodyPr/>
                    <a:lstStyle/>
                    <a:p>
                      <a:pPr algn="ctr"/>
                      <a:r>
                        <a:rPr lang="en-US" dirty="0">
                          <a:solidFill>
                            <a:srgbClr val="FFCCFF"/>
                          </a:solidFill>
                        </a:rPr>
                        <a:t>Protocol</a:t>
                      </a:r>
                    </a:p>
                  </a:txBody>
                  <a:tcPr anchor="ctr">
                    <a:solidFill>
                      <a:srgbClr val="FFCCFF"/>
                    </a:solidFill>
                  </a:tcPr>
                </a:tc>
                <a:tc>
                  <a:txBody>
                    <a:bodyPr/>
                    <a:lstStyle/>
                    <a:p>
                      <a:pPr algn="ctr"/>
                      <a:r>
                        <a:rPr lang="en-US" dirty="0">
                          <a:solidFill>
                            <a:srgbClr val="FFCCFF"/>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rgbClr val="0000FF"/>
                          </a:solidFill>
                        </a:rPr>
                        <a:t>Basal secretion test</a:t>
                      </a:r>
                    </a:p>
                  </a:txBody>
                  <a:tcPr anchor="ctr">
                    <a:solidFill>
                      <a:srgbClr val="FFCCFF"/>
                    </a:solidFill>
                  </a:tcPr>
                </a:tc>
                <a:tc>
                  <a:txBody>
                    <a:bodyPr/>
                    <a:lstStyle/>
                    <a:p>
                      <a:pPr algn="ctr"/>
                      <a:r>
                        <a:rPr lang="en-US" sz="1600" dirty="0">
                          <a:solidFill>
                            <a:schemeClr val="accent5"/>
                          </a:solidFill>
                        </a:rPr>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5"/>
                          </a:solidFill>
                          <a:effectLst/>
                          <a:latin typeface="Arial" charset="0"/>
                        </a:rPr>
                        <a:t>Instill anesthetic, blot, place strip, measure saturation at 5 minutes</a:t>
                      </a:r>
                    </a:p>
                  </a:txBody>
                  <a:tcPr anchor="ctr">
                    <a:solidFill>
                      <a:schemeClr val="accent5"/>
                    </a:solidFill>
                  </a:tcPr>
                </a:tc>
                <a:tc>
                  <a:txBody>
                    <a:bodyPr/>
                    <a:lstStyle/>
                    <a:p>
                      <a:pPr algn="ctr"/>
                      <a:r>
                        <a:rPr lang="en-US" sz="1400" dirty="0">
                          <a:solidFill>
                            <a:schemeClr val="accent5"/>
                          </a:solidFill>
                        </a:rPr>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rgbClr val="0000FF"/>
                          </a:solidFill>
                        </a:rPr>
                        <a:t>Schirmer I</a:t>
                      </a:r>
                    </a:p>
                  </a:txBody>
                  <a:tcPr anchor="ctr">
                    <a:solidFill>
                      <a:srgbClr val="FFCCFF"/>
                    </a:solidFill>
                  </a:tcPr>
                </a:tc>
                <a:tc>
                  <a:txBody>
                    <a:bodyPr/>
                    <a:lstStyle/>
                    <a:p>
                      <a:pPr algn="ctr"/>
                      <a:r>
                        <a:rPr lang="en-US" sz="1600" dirty="0">
                          <a:solidFill>
                            <a:schemeClr val="accent5"/>
                          </a:solidFill>
                        </a:rPr>
                        <a:t>Basal </a:t>
                      </a:r>
                      <a:r>
                        <a:rPr lang="en-US" sz="1600" i="1" dirty="0">
                          <a:solidFill>
                            <a:schemeClr val="accent5"/>
                          </a:solidFill>
                        </a:rPr>
                        <a:t>and</a:t>
                      </a:r>
                      <a:r>
                        <a:rPr lang="en-US" sz="1600" dirty="0">
                          <a:solidFill>
                            <a:schemeClr val="accent5"/>
                          </a:solidFill>
                        </a:rPr>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5"/>
                          </a:solidFill>
                          <a:effectLst/>
                          <a:latin typeface="Arial" charset="0"/>
                        </a:rPr>
                        <a:t>Place strip </a:t>
                      </a:r>
                      <a:r>
                        <a:rPr kumimoji="0" lang="en-US" sz="1600" b="1" i="0" u="none" strike="noStrike" cap="none" normalizeH="0" baseline="0" dirty="0">
                          <a:ln>
                            <a:noFill/>
                          </a:ln>
                          <a:solidFill>
                            <a:schemeClr val="accent5"/>
                          </a:solidFill>
                          <a:effectLst/>
                          <a:latin typeface="Arial" charset="0"/>
                        </a:rPr>
                        <a:t>without</a:t>
                      </a:r>
                      <a:r>
                        <a:rPr kumimoji="0" lang="en-US" sz="1600" b="0" i="0" u="none" strike="noStrike" cap="none" normalizeH="0" baseline="0" dirty="0">
                          <a:ln>
                            <a:noFill/>
                          </a:ln>
                          <a:solidFill>
                            <a:schemeClr val="accent5"/>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rgbClr val="0000FF"/>
                          </a:solidFill>
                        </a:rPr>
                        <a:t>Schirmer II</a:t>
                      </a:r>
                    </a:p>
                  </a:txBody>
                  <a:tcPr anchor="ctr">
                    <a:solidFill>
                      <a:srgbClr val="FFCCFF"/>
                    </a:solidFill>
                  </a:tcPr>
                </a:tc>
                <a:tc>
                  <a:txBody>
                    <a:bodyPr/>
                    <a:lstStyle/>
                    <a:p>
                      <a:pPr algn="ctr"/>
                      <a:r>
                        <a:rPr lang="en-US" sz="1600" dirty="0">
                          <a:solidFill>
                            <a:schemeClr val="accent5"/>
                          </a:solidFill>
                        </a:rPr>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5"/>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6" name="Rectangle 4">
            <a:extLst>
              <a:ext uri="{FF2B5EF4-FFF2-40B4-BE49-F238E27FC236}">
                <a16:creationId xmlns:a16="http://schemas.microsoft.com/office/drawing/2014/main" id="{CFF41DCC-6335-D19F-A3C8-DBA3EB89C1D2}"/>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rgbClr val="0000FF"/>
                </a:solidFill>
              </a:rPr>
              <a:t>What are the three classic tests of aqueous tear production?</a:t>
            </a:r>
            <a:endParaRPr lang="en-US" altLang="en-US" sz="2000" i="1" kern="0" dirty="0"/>
          </a:p>
        </p:txBody>
      </p:sp>
    </p:spTree>
    <p:extLst>
      <p:ext uri="{BB962C8B-B14F-4D97-AF65-F5344CB8AC3E}">
        <p14:creationId xmlns:p14="http://schemas.microsoft.com/office/powerpoint/2010/main" val="343101867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extLst>
              <p:ext uri="{D42A27DB-BD31-4B8C-83A1-F6EECF244321}">
                <p14:modId xmlns:p14="http://schemas.microsoft.com/office/powerpoint/2010/main" val="1983573310"/>
              </p:ext>
            </p:extLst>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tx1"/>
                          </a:solidFill>
                        </a:rPr>
                        <a:t>Test name</a:t>
                      </a:r>
                    </a:p>
                  </a:txBody>
                  <a:tcPr anchor="ctr">
                    <a:solidFill>
                      <a:srgbClr val="FFCCFF"/>
                    </a:solidFill>
                  </a:tcPr>
                </a:tc>
                <a:tc>
                  <a:txBody>
                    <a:bodyPr/>
                    <a:lstStyle/>
                    <a:p>
                      <a:pPr algn="ctr"/>
                      <a:r>
                        <a:rPr lang="en-US" dirty="0">
                          <a:solidFill>
                            <a:schemeClr val="tx1"/>
                          </a:solidFill>
                        </a:rPr>
                        <a:t>Assesses…</a:t>
                      </a:r>
                    </a:p>
                  </a:txBody>
                  <a:tcPr anchor="ctr">
                    <a:solidFill>
                      <a:srgbClr val="FFCCFF"/>
                    </a:solidFill>
                  </a:tcPr>
                </a:tc>
                <a:tc>
                  <a:txBody>
                    <a:bodyPr/>
                    <a:lstStyle/>
                    <a:p>
                      <a:pPr algn="ctr"/>
                      <a:r>
                        <a:rPr lang="en-US" dirty="0">
                          <a:solidFill>
                            <a:srgbClr val="FFCCFF"/>
                          </a:solidFill>
                        </a:rPr>
                        <a:t>Protocol</a:t>
                      </a:r>
                    </a:p>
                  </a:txBody>
                  <a:tcPr anchor="ctr">
                    <a:solidFill>
                      <a:srgbClr val="FFCCFF"/>
                    </a:solidFill>
                  </a:tcPr>
                </a:tc>
                <a:tc>
                  <a:txBody>
                    <a:bodyPr/>
                    <a:lstStyle/>
                    <a:p>
                      <a:pPr algn="ctr"/>
                      <a:r>
                        <a:rPr lang="en-US" dirty="0">
                          <a:solidFill>
                            <a:srgbClr val="FFCCFF"/>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rgbClr val="0000FF"/>
                          </a:solidFill>
                        </a:rPr>
                        <a:t>Basal secretion test</a:t>
                      </a:r>
                    </a:p>
                  </a:txBody>
                  <a:tcPr anchor="ctr">
                    <a:solidFill>
                      <a:srgbClr val="FFCCFF"/>
                    </a:solidFill>
                  </a:tcPr>
                </a:tc>
                <a:tc>
                  <a:txBody>
                    <a:bodyPr/>
                    <a:lstStyle/>
                    <a:p>
                      <a:pPr algn="ctr"/>
                      <a:r>
                        <a:rPr lang="en-US" sz="1600" dirty="0">
                          <a:solidFill>
                            <a:schemeClr val="accent5"/>
                          </a:solidFill>
                        </a:rPr>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5"/>
                          </a:solidFill>
                          <a:effectLst/>
                          <a:latin typeface="Arial" charset="0"/>
                        </a:rPr>
                        <a:t>Instill anesthetic, blot, place strip, measure saturation at 5 minutes</a:t>
                      </a:r>
                    </a:p>
                  </a:txBody>
                  <a:tcPr anchor="ctr">
                    <a:solidFill>
                      <a:schemeClr val="accent5"/>
                    </a:solidFill>
                  </a:tcPr>
                </a:tc>
                <a:tc>
                  <a:txBody>
                    <a:bodyPr/>
                    <a:lstStyle/>
                    <a:p>
                      <a:pPr algn="ctr"/>
                      <a:r>
                        <a:rPr lang="en-US" sz="1400" dirty="0">
                          <a:solidFill>
                            <a:schemeClr val="accent5"/>
                          </a:solidFill>
                        </a:rPr>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chemeClr val="bg1">
                              <a:lumMod val="75000"/>
                            </a:schemeClr>
                          </a:solidFill>
                        </a:rPr>
                        <a:t>Schirmer I</a:t>
                      </a:r>
                    </a:p>
                  </a:txBody>
                  <a:tcPr anchor="ctr">
                    <a:solidFill>
                      <a:srgbClr val="FFCCFF"/>
                    </a:solidFill>
                  </a:tcPr>
                </a:tc>
                <a:tc>
                  <a:txBody>
                    <a:bodyPr/>
                    <a:lstStyle/>
                    <a:p>
                      <a:pPr algn="ctr"/>
                      <a:r>
                        <a:rPr lang="en-US" sz="1600" dirty="0">
                          <a:solidFill>
                            <a:schemeClr val="accent5"/>
                          </a:solidFill>
                        </a:rPr>
                        <a:t>Basal </a:t>
                      </a:r>
                      <a:r>
                        <a:rPr lang="en-US" sz="1600" i="1" dirty="0">
                          <a:solidFill>
                            <a:schemeClr val="accent5"/>
                          </a:solidFill>
                        </a:rPr>
                        <a:t>and</a:t>
                      </a:r>
                      <a:r>
                        <a:rPr lang="en-US" sz="1600" dirty="0">
                          <a:solidFill>
                            <a:schemeClr val="accent5"/>
                          </a:solidFill>
                        </a:rPr>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5"/>
                          </a:solidFill>
                          <a:effectLst/>
                          <a:latin typeface="Arial" charset="0"/>
                        </a:rPr>
                        <a:t>Place strip </a:t>
                      </a:r>
                      <a:r>
                        <a:rPr kumimoji="0" lang="en-US" sz="1600" b="1" i="0" u="none" strike="noStrike" cap="none" normalizeH="0" baseline="0" dirty="0">
                          <a:ln>
                            <a:noFill/>
                          </a:ln>
                          <a:solidFill>
                            <a:schemeClr val="accent5"/>
                          </a:solidFill>
                          <a:effectLst/>
                          <a:latin typeface="Arial" charset="0"/>
                        </a:rPr>
                        <a:t>without</a:t>
                      </a:r>
                      <a:r>
                        <a:rPr kumimoji="0" lang="en-US" sz="1600" b="0" i="0" u="none" strike="noStrike" cap="none" normalizeH="0" baseline="0" dirty="0">
                          <a:ln>
                            <a:noFill/>
                          </a:ln>
                          <a:solidFill>
                            <a:schemeClr val="accent5"/>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chemeClr val="bg1">
                              <a:lumMod val="75000"/>
                            </a:schemeClr>
                          </a:solidFill>
                        </a:rPr>
                        <a:t>Schirmer II</a:t>
                      </a:r>
                    </a:p>
                  </a:txBody>
                  <a:tcPr anchor="ctr">
                    <a:solidFill>
                      <a:srgbClr val="FFCCFF"/>
                    </a:solidFill>
                  </a:tcPr>
                </a:tc>
                <a:tc>
                  <a:txBody>
                    <a:bodyPr/>
                    <a:lstStyle/>
                    <a:p>
                      <a:pPr algn="ctr"/>
                      <a:r>
                        <a:rPr lang="en-US" sz="1600" dirty="0">
                          <a:solidFill>
                            <a:schemeClr val="accent5"/>
                          </a:solidFill>
                        </a:rPr>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5"/>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6" name="Rectangle 4">
            <a:extLst>
              <a:ext uri="{FF2B5EF4-FFF2-40B4-BE49-F238E27FC236}">
                <a16:creationId xmlns:a16="http://schemas.microsoft.com/office/drawing/2014/main" id="{CFF41DCC-6335-D19F-A3C8-DBA3EB89C1D2}"/>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rgbClr val="0000FF"/>
                </a:solidFill>
              </a:rPr>
              <a:t>What are the three classic tests of aqueous tear production?</a:t>
            </a:r>
          </a:p>
          <a:p>
            <a:pPr marL="0" indent="0">
              <a:buNone/>
            </a:pPr>
            <a:r>
              <a:rPr lang="en-US" altLang="en-US" sz="2000" i="1" kern="0" dirty="0"/>
              <a:t>What does each assess? </a:t>
            </a:r>
            <a:r>
              <a:rPr lang="en-US" altLang="en-US" sz="2000" i="1" kern="0" dirty="0">
                <a:solidFill>
                  <a:schemeClr val="bg1"/>
                </a:solidFill>
              </a:rPr>
              <a:t>How is each performed? How is each interpreted?</a:t>
            </a:r>
          </a:p>
        </p:txBody>
      </p:sp>
      <p:sp>
        <p:nvSpPr>
          <p:cNvPr id="3" name="TextBox 2">
            <a:extLst>
              <a:ext uri="{FF2B5EF4-FFF2-40B4-BE49-F238E27FC236}">
                <a16:creationId xmlns:a16="http://schemas.microsoft.com/office/drawing/2014/main" id="{596E5C70-5A62-28F8-8AED-5174C8C66903}"/>
              </a:ext>
            </a:extLst>
          </p:cNvPr>
          <p:cNvSpPr txBox="1"/>
          <p:nvPr/>
        </p:nvSpPr>
        <p:spPr>
          <a:xfrm>
            <a:off x="3024722" y="3805284"/>
            <a:ext cx="404278" cy="523220"/>
          </a:xfrm>
          <a:prstGeom prst="rect">
            <a:avLst/>
          </a:prstGeom>
          <a:noFill/>
        </p:spPr>
        <p:txBody>
          <a:bodyPr wrap="none" rtlCol="0">
            <a:spAutoFit/>
          </a:bodyPr>
          <a:lstStyle/>
          <a:p>
            <a:r>
              <a:rPr lang="en-US" sz="2800" b="1" i="1" dirty="0"/>
              <a:t>?</a:t>
            </a:r>
          </a:p>
        </p:txBody>
      </p:sp>
    </p:spTree>
    <p:extLst>
      <p:ext uri="{BB962C8B-B14F-4D97-AF65-F5344CB8AC3E}">
        <p14:creationId xmlns:p14="http://schemas.microsoft.com/office/powerpoint/2010/main" val="345380822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extLst>
              <p:ext uri="{D42A27DB-BD31-4B8C-83A1-F6EECF244321}">
                <p14:modId xmlns:p14="http://schemas.microsoft.com/office/powerpoint/2010/main" val="1783602481"/>
              </p:ext>
            </p:extLst>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tx1"/>
                          </a:solidFill>
                        </a:rPr>
                        <a:t>Test name</a:t>
                      </a:r>
                    </a:p>
                  </a:txBody>
                  <a:tcPr anchor="ctr">
                    <a:solidFill>
                      <a:srgbClr val="FFCCFF"/>
                    </a:solidFill>
                  </a:tcPr>
                </a:tc>
                <a:tc>
                  <a:txBody>
                    <a:bodyPr/>
                    <a:lstStyle/>
                    <a:p>
                      <a:pPr algn="ctr"/>
                      <a:r>
                        <a:rPr lang="en-US" dirty="0">
                          <a:solidFill>
                            <a:schemeClr val="tx1"/>
                          </a:solidFill>
                        </a:rPr>
                        <a:t>Assesses…</a:t>
                      </a:r>
                    </a:p>
                  </a:txBody>
                  <a:tcPr anchor="ctr">
                    <a:solidFill>
                      <a:srgbClr val="FFCCFF"/>
                    </a:solidFill>
                  </a:tcPr>
                </a:tc>
                <a:tc>
                  <a:txBody>
                    <a:bodyPr/>
                    <a:lstStyle/>
                    <a:p>
                      <a:pPr algn="ctr"/>
                      <a:r>
                        <a:rPr lang="en-US" dirty="0">
                          <a:solidFill>
                            <a:srgbClr val="FFCCFF"/>
                          </a:solidFill>
                        </a:rPr>
                        <a:t>Protocol</a:t>
                      </a:r>
                    </a:p>
                  </a:txBody>
                  <a:tcPr anchor="ctr">
                    <a:solidFill>
                      <a:srgbClr val="FFCCFF"/>
                    </a:solidFill>
                  </a:tcPr>
                </a:tc>
                <a:tc>
                  <a:txBody>
                    <a:bodyPr/>
                    <a:lstStyle/>
                    <a:p>
                      <a:pPr algn="ctr"/>
                      <a:r>
                        <a:rPr lang="en-US" dirty="0">
                          <a:solidFill>
                            <a:srgbClr val="FFCCFF"/>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rgbClr val="0000FF"/>
                          </a:solidFill>
                        </a:rPr>
                        <a:t>Basal secretion test</a:t>
                      </a:r>
                    </a:p>
                  </a:txBody>
                  <a:tcPr anchor="ctr">
                    <a:solidFill>
                      <a:srgbClr val="FFCCFF"/>
                    </a:solidFill>
                  </a:tcPr>
                </a:tc>
                <a:tc>
                  <a:txBody>
                    <a:bodyPr/>
                    <a:lstStyle/>
                    <a:p>
                      <a:pPr algn="ctr"/>
                      <a:r>
                        <a:rPr lang="en-US" sz="1600" dirty="0">
                          <a:solidFill>
                            <a:schemeClr val="tx1"/>
                          </a:solidFill>
                        </a:rPr>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5"/>
                          </a:solidFill>
                          <a:effectLst/>
                          <a:latin typeface="Arial" charset="0"/>
                        </a:rPr>
                        <a:t>Instill anesthetic, blot, place strip, measure saturation at 5 minutes</a:t>
                      </a:r>
                    </a:p>
                  </a:txBody>
                  <a:tcPr anchor="ctr">
                    <a:solidFill>
                      <a:schemeClr val="accent5"/>
                    </a:solidFill>
                  </a:tcPr>
                </a:tc>
                <a:tc>
                  <a:txBody>
                    <a:bodyPr/>
                    <a:lstStyle/>
                    <a:p>
                      <a:pPr algn="ctr"/>
                      <a:r>
                        <a:rPr lang="en-US" sz="1400" dirty="0">
                          <a:solidFill>
                            <a:schemeClr val="accent5"/>
                          </a:solidFill>
                        </a:rPr>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rgbClr val="0000FF"/>
                          </a:solidFill>
                        </a:rPr>
                        <a:t>Schirmer I</a:t>
                      </a:r>
                    </a:p>
                  </a:txBody>
                  <a:tcPr anchor="ctr">
                    <a:solidFill>
                      <a:srgbClr val="FFCCFF"/>
                    </a:solidFill>
                  </a:tcPr>
                </a:tc>
                <a:tc>
                  <a:txBody>
                    <a:bodyPr/>
                    <a:lstStyle/>
                    <a:p>
                      <a:pPr algn="ctr"/>
                      <a:r>
                        <a:rPr lang="en-US" sz="1600" dirty="0">
                          <a:solidFill>
                            <a:schemeClr val="accent5"/>
                          </a:solidFill>
                        </a:rPr>
                        <a:t>Basal </a:t>
                      </a:r>
                      <a:r>
                        <a:rPr lang="en-US" sz="1600" i="1" dirty="0">
                          <a:solidFill>
                            <a:schemeClr val="accent5"/>
                          </a:solidFill>
                        </a:rPr>
                        <a:t>and</a:t>
                      </a:r>
                      <a:r>
                        <a:rPr lang="en-US" sz="1600" dirty="0">
                          <a:solidFill>
                            <a:schemeClr val="accent5"/>
                          </a:solidFill>
                        </a:rPr>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5"/>
                          </a:solidFill>
                          <a:effectLst/>
                          <a:latin typeface="Arial" charset="0"/>
                        </a:rPr>
                        <a:t>Place strip </a:t>
                      </a:r>
                      <a:r>
                        <a:rPr kumimoji="0" lang="en-US" sz="1600" b="1" i="0" u="none" strike="noStrike" cap="none" normalizeH="0" baseline="0" dirty="0">
                          <a:ln>
                            <a:noFill/>
                          </a:ln>
                          <a:solidFill>
                            <a:schemeClr val="accent5"/>
                          </a:solidFill>
                          <a:effectLst/>
                          <a:latin typeface="Arial" charset="0"/>
                        </a:rPr>
                        <a:t>without</a:t>
                      </a:r>
                      <a:r>
                        <a:rPr kumimoji="0" lang="en-US" sz="1600" b="0" i="0" u="none" strike="noStrike" cap="none" normalizeH="0" baseline="0" dirty="0">
                          <a:ln>
                            <a:noFill/>
                          </a:ln>
                          <a:solidFill>
                            <a:schemeClr val="accent5"/>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chemeClr val="bg1">
                              <a:lumMod val="75000"/>
                            </a:schemeClr>
                          </a:solidFill>
                        </a:rPr>
                        <a:t>Schirmer II</a:t>
                      </a:r>
                    </a:p>
                  </a:txBody>
                  <a:tcPr anchor="ctr">
                    <a:solidFill>
                      <a:srgbClr val="FFCCFF"/>
                    </a:solidFill>
                  </a:tcPr>
                </a:tc>
                <a:tc>
                  <a:txBody>
                    <a:bodyPr/>
                    <a:lstStyle/>
                    <a:p>
                      <a:pPr algn="ctr"/>
                      <a:r>
                        <a:rPr lang="en-US" sz="1600" dirty="0">
                          <a:solidFill>
                            <a:schemeClr val="accent5"/>
                          </a:solidFill>
                        </a:rPr>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5"/>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6" name="Rectangle 4">
            <a:extLst>
              <a:ext uri="{FF2B5EF4-FFF2-40B4-BE49-F238E27FC236}">
                <a16:creationId xmlns:a16="http://schemas.microsoft.com/office/drawing/2014/main" id="{CFF41DCC-6335-D19F-A3C8-DBA3EB89C1D2}"/>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rgbClr val="0000FF"/>
                </a:solidFill>
              </a:rPr>
              <a:t>What are the three classic tests of aqueous tear production?</a:t>
            </a:r>
          </a:p>
          <a:p>
            <a:pPr marL="0" indent="0">
              <a:buNone/>
            </a:pPr>
            <a:r>
              <a:rPr lang="en-US" altLang="en-US" sz="2000" i="1" kern="0" dirty="0"/>
              <a:t>What does each assess? </a:t>
            </a:r>
            <a:r>
              <a:rPr lang="en-US" altLang="en-US" sz="2000" i="1" kern="0" dirty="0">
                <a:solidFill>
                  <a:schemeClr val="bg1"/>
                </a:solidFill>
              </a:rPr>
              <a:t>How is each performed? How is each interpreted?</a:t>
            </a:r>
          </a:p>
        </p:txBody>
      </p:sp>
      <p:sp>
        <p:nvSpPr>
          <p:cNvPr id="4" name="TextBox 3">
            <a:extLst>
              <a:ext uri="{FF2B5EF4-FFF2-40B4-BE49-F238E27FC236}">
                <a16:creationId xmlns:a16="http://schemas.microsoft.com/office/drawing/2014/main" id="{CD812215-8D36-F45A-96FE-926FF231A7DE}"/>
              </a:ext>
            </a:extLst>
          </p:cNvPr>
          <p:cNvSpPr txBox="1"/>
          <p:nvPr/>
        </p:nvSpPr>
        <p:spPr>
          <a:xfrm>
            <a:off x="3024722" y="4760323"/>
            <a:ext cx="404278" cy="523220"/>
          </a:xfrm>
          <a:prstGeom prst="rect">
            <a:avLst/>
          </a:prstGeom>
          <a:noFill/>
        </p:spPr>
        <p:txBody>
          <a:bodyPr wrap="none" rtlCol="0">
            <a:spAutoFit/>
          </a:bodyPr>
          <a:lstStyle/>
          <a:p>
            <a:r>
              <a:rPr lang="en-US" sz="2800" b="1" i="1" dirty="0"/>
              <a:t>?</a:t>
            </a:r>
          </a:p>
        </p:txBody>
      </p:sp>
    </p:spTree>
    <p:extLst>
      <p:ext uri="{BB962C8B-B14F-4D97-AF65-F5344CB8AC3E}">
        <p14:creationId xmlns:p14="http://schemas.microsoft.com/office/powerpoint/2010/main" val="125584362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extLst>
              <p:ext uri="{D42A27DB-BD31-4B8C-83A1-F6EECF244321}">
                <p14:modId xmlns:p14="http://schemas.microsoft.com/office/powerpoint/2010/main" val="2724130362"/>
              </p:ext>
            </p:extLst>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tx1"/>
                          </a:solidFill>
                        </a:rPr>
                        <a:t>Test name</a:t>
                      </a:r>
                    </a:p>
                  </a:txBody>
                  <a:tcPr anchor="ctr">
                    <a:solidFill>
                      <a:srgbClr val="FFCCFF"/>
                    </a:solidFill>
                  </a:tcPr>
                </a:tc>
                <a:tc>
                  <a:txBody>
                    <a:bodyPr/>
                    <a:lstStyle/>
                    <a:p>
                      <a:pPr algn="ctr"/>
                      <a:r>
                        <a:rPr lang="en-US" dirty="0">
                          <a:solidFill>
                            <a:schemeClr val="tx1"/>
                          </a:solidFill>
                        </a:rPr>
                        <a:t>Assesses…</a:t>
                      </a:r>
                    </a:p>
                  </a:txBody>
                  <a:tcPr anchor="ctr">
                    <a:solidFill>
                      <a:srgbClr val="FFCCFF"/>
                    </a:solidFill>
                  </a:tcPr>
                </a:tc>
                <a:tc>
                  <a:txBody>
                    <a:bodyPr/>
                    <a:lstStyle/>
                    <a:p>
                      <a:pPr algn="ctr"/>
                      <a:r>
                        <a:rPr lang="en-US" dirty="0">
                          <a:solidFill>
                            <a:srgbClr val="FFCCFF"/>
                          </a:solidFill>
                        </a:rPr>
                        <a:t>Protocol</a:t>
                      </a:r>
                    </a:p>
                  </a:txBody>
                  <a:tcPr anchor="ctr">
                    <a:solidFill>
                      <a:srgbClr val="FFCCFF"/>
                    </a:solidFill>
                  </a:tcPr>
                </a:tc>
                <a:tc>
                  <a:txBody>
                    <a:bodyPr/>
                    <a:lstStyle/>
                    <a:p>
                      <a:pPr algn="ctr"/>
                      <a:r>
                        <a:rPr lang="en-US" dirty="0">
                          <a:solidFill>
                            <a:srgbClr val="FFCCFF"/>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rgbClr val="0000FF"/>
                          </a:solidFill>
                        </a:rPr>
                        <a:t>Basal secretion test</a:t>
                      </a:r>
                    </a:p>
                  </a:txBody>
                  <a:tcPr anchor="ctr">
                    <a:solidFill>
                      <a:srgbClr val="FFCCFF"/>
                    </a:solidFill>
                  </a:tcPr>
                </a:tc>
                <a:tc>
                  <a:txBody>
                    <a:bodyPr/>
                    <a:lstStyle/>
                    <a:p>
                      <a:pPr algn="ctr"/>
                      <a:r>
                        <a:rPr lang="en-US" sz="1600" dirty="0">
                          <a:solidFill>
                            <a:schemeClr val="tx1"/>
                          </a:solidFill>
                        </a:rPr>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5"/>
                          </a:solidFill>
                          <a:effectLst/>
                          <a:latin typeface="Arial" charset="0"/>
                        </a:rPr>
                        <a:t>Instill anesthetic, blot, place strip, measure saturation at 5 minutes</a:t>
                      </a:r>
                    </a:p>
                  </a:txBody>
                  <a:tcPr anchor="ctr">
                    <a:solidFill>
                      <a:schemeClr val="accent5"/>
                    </a:solidFill>
                  </a:tcPr>
                </a:tc>
                <a:tc>
                  <a:txBody>
                    <a:bodyPr/>
                    <a:lstStyle/>
                    <a:p>
                      <a:pPr algn="ctr"/>
                      <a:r>
                        <a:rPr lang="en-US" sz="1400" dirty="0">
                          <a:solidFill>
                            <a:schemeClr val="accent5"/>
                          </a:solidFill>
                        </a:rPr>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rgbClr val="0000FF"/>
                          </a:solidFill>
                        </a:rPr>
                        <a:t>Schirmer I</a:t>
                      </a:r>
                    </a:p>
                  </a:txBody>
                  <a:tcPr anchor="ctr">
                    <a:solidFill>
                      <a:srgbClr val="FFCCFF"/>
                    </a:solidFill>
                  </a:tcPr>
                </a:tc>
                <a:tc>
                  <a:txBody>
                    <a:bodyPr/>
                    <a:lstStyle/>
                    <a:p>
                      <a:pPr algn="ctr"/>
                      <a:r>
                        <a:rPr lang="en-US" sz="1600" dirty="0">
                          <a:solidFill>
                            <a:schemeClr val="tx1"/>
                          </a:solidFill>
                        </a:rPr>
                        <a:t>Basal </a:t>
                      </a:r>
                      <a:r>
                        <a:rPr lang="en-US" sz="1600" i="1" dirty="0">
                          <a:solidFill>
                            <a:schemeClr val="tx1"/>
                          </a:solidFill>
                        </a:rPr>
                        <a:t>and</a:t>
                      </a:r>
                      <a:r>
                        <a:rPr lang="en-US" sz="1600" dirty="0">
                          <a:solidFill>
                            <a:schemeClr val="tx1"/>
                          </a:solidFill>
                        </a:rPr>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5"/>
                          </a:solidFill>
                          <a:effectLst/>
                          <a:latin typeface="Arial" charset="0"/>
                        </a:rPr>
                        <a:t>Place strip </a:t>
                      </a:r>
                      <a:r>
                        <a:rPr kumimoji="0" lang="en-US" sz="1600" b="1" i="0" u="none" strike="noStrike" cap="none" normalizeH="0" baseline="0" dirty="0">
                          <a:ln>
                            <a:noFill/>
                          </a:ln>
                          <a:solidFill>
                            <a:schemeClr val="accent5"/>
                          </a:solidFill>
                          <a:effectLst/>
                          <a:latin typeface="Arial" charset="0"/>
                        </a:rPr>
                        <a:t>without</a:t>
                      </a:r>
                      <a:r>
                        <a:rPr kumimoji="0" lang="en-US" sz="1600" b="0" i="0" u="none" strike="noStrike" cap="none" normalizeH="0" baseline="0" dirty="0">
                          <a:ln>
                            <a:noFill/>
                          </a:ln>
                          <a:solidFill>
                            <a:schemeClr val="accent5"/>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rgbClr val="0000FF"/>
                          </a:solidFill>
                        </a:rPr>
                        <a:t>Schirmer II</a:t>
                      </a:r>
                    </a:p>
                  </a:txBody>
                  <a:tcPr anchor="ctr">
                    <a:solidFill>
                      <a:srgbClr val="FFCCFF"/>
                    </a:solidFill>
                  </a:tcPr>
                </a:tc>
                <a:tc>
                  <a:txBody>
                    <a:bodyPr/>
                    <a:lstStyle/>
                    <a:p>
                      <a:pPr algn="ctr"/>
                      <a:r>
                        <a:rPr lang="en-US" sz="1600" dirty="0">
                          <a:solidFill>
                            <a:schemeClr val="accent5"/>
                          </a:solidFill>
                        </a:rPr>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5"/>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6" name="Rectangle 4">
            <a:extLst>
              <a:ext uri="{FF2B5EF4-FFF2-40B4-BE49-F238E27FC236}">
                <a16:creationId xmlns:a16="http://schemas.microsoft.com/office/drawing/2014/main" id="{CFF41DCC-6335-D19F-A3C8-DBA3EB89C1D2}"/>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rgbClr val="0000FF"/>
                </a:solidFill>
              </a:rPr>
              <a:t>What are the three classic tests of aqueous tear production?</a:t>
            </a:r>
          </a:p>
          <a:p>
            <a:pPr marL="0" indent="0">
              <a:buNone/>
            </a:pPr>
            <a:r>
              <a:rPr lang="en-US" altLang="en-US" sz="2000" i="1" kern="0" dirty="0"/>
              <a:t>What does each assess? </a:t>
            </a:r>
            <a:r>
              <a:rPr lang="en-US" altLang="en-US" sz="2000" i="1" kern="0" dirty="0">
                <a:solidFill>
                  <a:schemeClr val="bg1"/>
                </a:solidFill>
              </a:rPr>
              <a:t>How is each performed? How is each interpreted?</a:t>
            </a:r>
          </a:p>
        </p:txBody>
      </p:sp>
      <p:sp>
        <p:nvSpPr>
          <p:cNvPr id="3" name="TextBox 2">
            <a:extLst>
              <a:ext uri="{FF2B5EF4-FFF2-40B4-BE49-F238E27FC236}">
                <a16:creationId xmlns:a16="http://schemas.microsoft.com/office/drawing/2014/main" id="{6652C0CA-FC37-81EA-5DC1-312FCBAB069D}"/>
              </a:ext>
            </a:extLst>
          </p:cNvPr>
          <p:cNvSpPr txBox="1"/>
          <p:nvPr/>
        </p:nvSpPr>
        <p:spPr>
          <a:xfrm>
            <a:off x="3024722" y="5715000"/>
            <a:ext cx="404278" cy="523220"/>
          </a:xfrm>
          <a:prstGeom prst="rect">
            <a:avLst/>
          </a:prstGeom>
          <a:noFill/>
        </p:spPr>
        <p:txBody>
          <a:bodyPr wrap="none" rtlCol="0">
            <a:spAutoFit/>
          </a:bodyPr>
          <a:lstStyle/>
          <a:p>
            <a:r>
              <a:rPr lang="en-US" sz="2800" b="1" i="1" dirty="0"/>
              <a:t>?</a:t>
            </a:r>
          </a:p>
        </p:txBody>
      </p:sp>
    </p:spTree>
    <p:extLst>
      <p:ext uri="{BB962C8B-B14F-4D97-AF65-F5344CB8AC3E}">
        <p14:creationId xmlns:p14="http://schemas.microsoft.com/office/powerpoint/2010/main" val="112141713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extLst>
              <p:ext uri="{D42A27DB-BD31-4B8C-83A1-F6EECF244321}">
                <p14:modId xmlns:p14="http://schemas.microsoft.com/office/powerpoint/2010/main" val="2230117398"/>
              </p:ext>
            </p:extLst>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tx1"/>
                          </a:solidFill>
                        </a:rPr>
                        <a:t>Test name</a:t>
                      </a:r>
                    </a:p>
                  </a:txBody>
                  <a:tcPr anchor="ctr">
                    <a:solidFill>
                      <a:srgbClr val="FFCCFF"/>
                    </a:solidFill>
                  </a:tcPr>
                </a:tc>
                <a:tc>
                  <a:txBody>
                    <a:bodyPr/>
                    <a:lstStyle/>
                    <a:p>
                      <a:pPr algn="ctr"/>
                      <a:r>
                        <a:rPr lang="en-US" dirty="0">
                          <a:solidFill>
                            <a:schemeClr val="tx1"/>
                          </a:solidFill>
                        </a:rPr>
                        <a:t>Assesses…</a:t>
                      </a:r>
                    </a:p>
                  </a:txBody>
                  <a:tcPr anchor="ctr">
                    <a:solidFill>
                      <a:srgbClr val="FFCCFF"/>
                    </a:solidFill>
                  </a:tcPr>
                </a:tc>
                <a:tc>
                  <a:txBody>
                    <a:bodyPr/>
                    <a:lstStyle/>
                    <a:p>
                      <a:pPr algn="ctr"/>
                      <a:r>
                        <a:rPr lang="en-US" dirty="0">
                          <a:solidFill>
                            <a:srgbClr val="FFCCFF"/>
                          </a:solidFill>
                        </a:rPr>
                        <a:t>Protocol</a:t>
                      </a:r>
                    </a:p>
                  </a:txBody>
                  <a:tcPr anchor="ctr">
                    <a:solidFill>
                      <a:srgbClr val="FFCCFF"/>
                    </a:solidFill>
                  </a:tcPr>
                </a:tc>
                <a:tc>
                  <a:txBody>
                    <a:bodyPr/>
                    <a:lstStyle/>
                    <a:p>
                      <a:pPr algn="ctr"/>
                      <a:r>
                        <a:rPr lang="en-US" dirty="0">
                          <a:solidFill>
                            <a:srgbClr val="FFCCFF"/>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rgbClr val="0000FF"/>
                          </a:solidFill>
                        </a:rPr>
                        <a:t>Basal secretion test</a:t>
                      </a:r>
                    </a:p>
                  </a:txBody>
                  <a:tcPr anchor="ctr">
                    <a:solidFill>
                      <a:srgbClr val="FFCCFF"/>
                    </a:solidFill>
                  </a:tcPr>
                </a:tc>
                <a:tc>
                  <a:txBody>
                    <a:bodyPr/>
                    <a:lstStyle/>
                    <a:p>
                      <a:pPr algn="ctr"/>
                      <a:r>
                        <a:rPr lang="en-US" sz="1600" dirty="0">
                          <a:solidFill>
                            <a:schemeClr val="tx1"/>
                          </a:solidFill>
                        </a:rPr>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5"/>
                          </a:solidFill>
                          <a:effectLst/>
                          <a:latin typeface="Arial" charset="0"/>
                        </a:rPr>
                        <a:t>Instill anesthetic, blot, place strip, measure saturation at 5 minutes</a:t>
                      </a:r>
                    </a:p>
                  </a:txBody>
                  <a:tcPr anchor="ctr">
                    <a:solidFill>
                      <a:schemeClr val="accent5"/>
                    </a:solidFill>
                  </a:tcPr>
                </a:tc>
                <a:tc>
                  <a:txBody>
                    <a:bodyPr/>
                    <a:lstStyle/>
                    <a:p>
                      <a:pPr algn="ctr"/>
                      <a:r>
                        <a:rPr lang="en-US" sz="1400" dirty="0">
                          <a:solidFill>
                            <a:schemeClr val="accent5"/>
                          </a:solidFill>
                        </a:rPr>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rgbClr val="0000FF"/>
                          </a:solidFill>
                        </a:rPr>
                        <a:t>Schirmer I</a:t>
                      </a:r>
                    </a:p>
                  </a:txBody>
                  <a:tcPr anchor="ctr">
                    <a:solidFill>
                      <a:srgbClr val="FFCCFF"/>
                    </a:solidFill>
                  </a:tcPr>
                </a:tc>
                <a:tc>
                  <a:txBody>
                    <a:bodyPr/>
                    <a:lstStyle/>
                    <a:p>
                      <a:pPr algn="ctr"/>
                      <a:r>
                        <a:rPr lang="en-US" sz="1600" dirty="0">
                          <a:solidFill>
                            <a:schemeClr val="tx1"/>
                          </a:solidFill>
                        </a:rPr>
                        <a:t>Basal </a:t>
                      </a:r>
                      <a:r>
                        <a:rPr lang="en-US" sz="1600" i="1" dirty="0">
                          <a:solidFill>
                            <a:schemeClr val="tx1"/>
                          </a:solidFill>
                        </a:rPr>
                        <a:t>and</a:t>
                      </a:r>
                      <a:r>
                        <a:rPr lang="en-US" sz="1600" dirty="0">
                          <a:solidFill>
                            <a:schemeClr val="tx1"/>
                          </a:solidFill>
                        </a:rPr>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5"/>
                          </a:solidFill>
                          <a:effectLst/>
                          <a:latin typeface="Arial" charset="0"/>
                        </a:rPr>
                        <a:t>Place strip </a:t>
                      </a:r>
                      <a:r>
                        <a:rPr kumimoji="0" lang="en-US" sz="1600" b="1" i="0" u="none" strike="noStrike" cap="none" normalizeH="0" baseline="0" dirty="0">
                          <a:ln>
                            <a:noFill/>
                          </a:ln>
                          <a:solidFill>
                            <a:schemeClr val="accent5"/>
                          </a:solidFill>
                          <a:effectLst/>
                          <a:latin typeface="Arial" charset="0"/>
                        </a:rPr>
                        <a:t>without</a:t>
                      </a:r>
                      <a:r>
                        <a:rPr kumimoji="0" lang="en-US" sz="1600" b="0" i="0" u="none" strike="noStrike" cap="none" normalizeH="0" baseline="0" dirty="0">
                          <a:ln>
                            <a:noFill/>
                          </a:ln>
                          <a:solidFill>
                            <a:schemeClr val="accent5"/>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rgbClr val="0000FF"/>
                          </a:solidFill>
                        </a:rPr>
                        <a:t>Schirmer II</a:t>
                      </a:r>
                    </a:p>
                  </a:txBody>
                  <a:tcPr anchor="ctr">
                    <a:solidFill>
                      <a:srgbClr val="FFCCFF"/>
                    </a:solidFill>
                  </a:tcPr>
                </a:tc>
                <a:tc>
                  <a:txBody>
                    <a:bodyPr/>
                    <a:lstStyle/>
                    <a:p>
                      <a:pPr algn="ctr"/>
                      <a:r>
                        <a:rPr lang="en-US" sz="1600" dirty="0">
                          <a:solidFill>
                            <a:schemeClr val="tx1"/>
                          </a:solidFill>
                        </a:rPr>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5"/>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6" name="Rectangle 4">
            <a:extLst>
              <a:ext uri="{FF2B5EF4-FFF2-40B4-BE49-F238E27FC236}">
                <a16:creationId xmlns:a16="http://schemas.microsoft.com/office/drawing/2014/main" id="{CFF41DCC-6335-D19F-A3C8-DBA3EB89C1D2}"/>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rgbClr val="0000FF"/>
                </a:solidFill>
              </a:rPr>
              <a:t>What are the three classic tests of aqueous tear production?</a:t>
            </a:r>
          </a:p>
          <a:p>
            <a:pPr marL="0" indent="0">
              <a:buNone/>
            </a:pPr>
            <a:r>
              <a:rPr lang="en-US" altLang="en-US" sz="2000" i="1" kern="0" dirty="0"/>
              <a:t>What does each assess? </a:t>
            </a:r>
            <a:r>
              <a:rPr lang="en-US" altLang="en-US" sz="2000" i="1" kern="0" dirty="0">
                <a:solidFill>
                  <a:schemeClr val="bg1"/>
                </a:solidFill>
              </a:rPr>
              <a:t>How is each performed? How is each interpreted?</a:t>
            </a:r>
          </a:p>
        </p:txBody>
      </p:sp>
    </p:spTree>
    <p:extLst>
      <p:ext uri="{BB962C8B-B14F-4D97-AF65-F5344CB8AC3E}">
        <p14:creationId xmlns:p14="http://schemas.microsoft.com/office/powerpoint/2010/main" val="242028980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extLst>
              <p:ext uri="{D42A27DB-BD31-4B8C-83A1-F6EECF244321}">
                <p14:modId xmlns:p14="http://schemas.microsoft.com/office/powerpoint/2010/main" val="1383700703"/>
              </p:ext>
            </p:extLst>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tx1"/>
                          </a:solidFill>
                        </a:rPr>
                        <a:t>Test name</a:t>
                      </a:r>
                    </a:p>
                  </a:txBody>
                  <a:tcPr anchor="ctr">
                    <a:solidFill>
                      <a:srgbClr val="FFCCFF"/>
                    </a:solidFill>
                  </a:tcPr>
                </a:tc>
                <a:tc>
                  <a:txBody>
                    <a:bodyPr/>
                    <a:lstStyle/>
                    <a:p>
                      <a:pPr algn="ctr"/>
                      <a:r>
                        <a:rPr lang="en-US" dirty="0">
                          <a:solidFill>
                            <a:schemeClr val="tx1"/>
                          </a:solidFill>
                        </a:rPr>
                        <a:t>Assesses…</a:t>
                      </a:r>
                    </a:p>
                  </a:txBody>
                  <a:tcPr anchor="ctr">
                    <a:solidFill>
                      <a:srgbClr val="FFCCFF"/>
                    </a:solidFill>
                  </a:tcPr>
                </a:tc>
                <a:tc>
                  <a:txBody>
                    <a:bodyPr/>
                    <a:lstStyle/>
                    <a:p>
                      <a:pPr algn="ctr"/>
                      <a:r>
                        <a:rPr lang="en-US" dirty="0">
                          <a:solidFill>
                            <a:srgbClr val="0000FF"/>
                          </a:solidFill>
                        </a:rPr>
                        <a:t>Protocol</a:t>
                      </a:r>
                    </a:p>
                  </a:txBody>
                  <a:tcPr anchor="ctr">
                    <a:solidFill>
                      <a:srgbClr val="FFCCFF"/>
                    </a:solidFill>
                  </a:tcPr>
                </a:tc>
                <a:tc>
                  <a:txBody>
                    <a:bodyPr/>
                    <a:lstStyle/>
                    <a:p>
                      <a:pPr algn="ctr"/>
                      <a:r>
                        <a:rPr lang="en-US" dirty="0">
                          <a:solidFill>
                            <a:srgbClr val="FFCCFF"/>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rgbClr val="0000FF"/>
                          </a:solidFill>
                        </a:rPr>
                        <a:t>Basal secretion test</a:t>
                      </a:r>
                    </a:p>
                  </a:txBody>
                  <a:tcPr anchor="ctr">
                    <a:solidFill>
                      <a:srgbClr val="FFCCFF"/>
                    </a:solidFill>
                  </a:tcPr>
                </a:tc>
                <a:tc>
                  <a:txBody>
                    <a:bodyPr/>
                    <a:lstStyle/>
                    <a:p>
                      <a:pPr algn="ctr"/>
                      <a:r>
                        <a:rPr lang="en-US" sz="1600" dirty="0">
                          <a:solidFill>
                            <a:schemeClr val="bg1">
                              <a:lumMod val="75000"/>
                            </a:schemeClr>
                          </a:solidFill>
                        </a:rPr>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5"/>
                          </a:solidFill>
                          <a:effectLst/>
                          <a:latin typeface="Arial" charset="0"/>
                        </a:rPr>
                        <a:t>Instill anesthetic, blot, place strip, measure saturation at  5 min</a:t>
                      </a:r>
                    </a:p>
                  </a:txBody>
                  <a:tcPr anchor="ctr">
                    <a:solidFill>
                      <a:schemeClr val="accent5"/>
                    </a:solidFill>
                  </a:tcPr>
                </a:tc>
                <a:tc>
                  <a:txBody>
                    <a:bodyPr/>
                    <a:lstStyle/>
                    <a:p>
                      <a:pPr algn="ctr"/>
                      <a:r>
                        <a:rPr lang="en-US" sz="1400" dirty="0">
                          <a:solidFill>
                            <a:schemeClr val="accent5"/>
                          </a:solidFill>
                        </a:rPr>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chemeClr val="bg1">
                              <a:lumMod val="75000"/>
                            </a:schemeClr>
                          </a:solidFill>
                        </a:rPr>
                        <a:t>Schirmer I</a:t>
                      </a:r>
                    </a:p>
                  </a:txBody>
                  <a:tcPr anchor="ctr">
                    <a:solidFill>
                      <a:srgbClr val="FFCCFF"/>
                    </a:solidFill>
                  </a:tcPr>
                </a:tc>
                <a:tc>
                  <a:txBody>
                    <a:bodyPr/>
                    <a:lstStyle/>
                    <a:p>
                      <a:pPr algn="ctr"/>
                      <a:r>
                        <a:rPr lang="en-US" sz="1600" dirty="0">
                          <a:solidFill>
                            <a:schemeClr val="bg1">
                              <a:lumMod val="75000"/>
                            </a:schemeClr>
                          </a:solidFill>
                        </a:rPr>
                        <a:t>Basal </a:t>
                      </a:r>
                      <a:r>
                        <a:rPr lang="en-US" sz="1600" i="1" dirty="0">
                          <a:solidFill>
                            <a:schemeClr val="bg1">
                              <a:lumMod val="75000"/>
                            </a:schemeClr>
                          </a:solidFill>
                        </a:rPr>
                        <a:t>and</a:t>
                      </a:r>
                      <a:r>
                        <a:rPr lang="en-US" sz="1600" dirty="0">
                          <a:solidFill>
                            <a:schemeClr val="bg1">
                              <a:lumMod val="75000"/>
                            </a:schemeClr>
                          </a:solidFill>
                        </a:rPr>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5"/>
                          </a:solidFill>
                          <a:effectLst/>
                          <a:latin typeface="Arial" charset="0"/>
                        </a:rPr>
                        <a:t>Same, but </a:t>
                      </a:r>
                      <a:r>
                        <a:rPr kumimoji="0" lang="en-US" sz="1600" b="1" i="0" u="none" strike="noStrike" cap="none" normalizeH="0" baseline="0" dirty="0">
                          <a:ln>
                            <a:noFill/>
                          </a:ln>
                          <a:solidFill>
                            <a:schemeClr val="accent5"/>
                          </a:solidFill>
                          <a:effectLst/>
                          <a:latin typeface="Arial" charset="0"/>
                        </a:rPr>
                        <a:t>without</a:t>
                      </a:r>
                      <a:r>
                        <a:rPr kumimoji="0" lang="en-US" sz="1600" b="0" i="0" u="none" strike="noStrike" cap="none" normalizeH="0" baseline="0" dirty="0">
                          <a:ln>
                            <a:noFill/>
                          </a:ln>
                          <a:solidFill>
                            <a:schemeClr val="accent5"/>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chemeClr val="bg1">
                              <a:lumMod val="75000"/>
                            </a:schemeClr>
                          </a:solidFill>
                        </a:rPr>
                        <a:t>Schirmer II</a:t>
                      </a:r>
                    </a:p>
                  </a:txBody>
                  <a:tcPr anchor="ctr">
                    <a:solidFill>
                      <a:srgbClr val="FFCCFF"/>
                    </a:solidFill>
                  </a:tcPr>
                </a:tc>
                <a:tc>
                  <a:txBody>
                    <a:bodyPr/>
                    <a:lstStyle/>
                    <a:p>
                      <a:pPr algn="ctr"/>
                      <a:r>
                        <a:rPr lang="en-US" sz="1600" dirty="0">
                          <a:solidFill>
                            <a:schemeClr val="bg1">
                              <a:lumMod val="75000"/>
                            </a:schemeClr>
                          </a:solidFill>
                        </a:rPr>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5"/>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6" name="Rectangle 4">
            <a:extLst>
              <a:ext uri="{FF2B5EF4-FFF2-40B4-BE49-F238E27FC236}">
                <a16:creationId xmlns:a16="http://schemas.microsoft.com/office/drawing/2014/main" id="{CFF41DCC-6335-D19F-A3C8-DBA3EB89C1D2}"/>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rgbClr val="0000FF"/>
                </a:solidFill>
              </a:rPr>
              <a:t>What are the three classic tests of aqueous tear production?</a:t>
            </a:r>
          </a:p>
          <a:p>
            <a:pPr marL="0" indent="0">
              <a:buNone/>
            </a:pPr>
            <a:r>
              <a:rPr lang="en-US" altLang="en-US" sz="2000" i="1" kern="0" dirty="0"/>
              <a:t>What does each assess? </a:t>
            </a:r>
            <a:r>
              <a:rPr lang="en-US" altLang="en-US" sz="2000" i="1" kern="0" dirty="0">
                <a:solidFill>
                  <a:srgbClr val="0000FF"/>
                </a:solidFill>
              </a:rPr>
              <a:t>How is each performed? </a:t>
            </a:r>
            <a:r>
              <a:rPr lang="en-US" altLang="en-US" sz="2000" i="1" kern="0" dirty="0">
                <a:solidFill>
                  <a:schemeClr val="bg1"/>
                </a:solidFill>
              </a:rPr>
              <a:t>How</a:t>
            </a:r>
            <a:r>
              <a:rPr lang="en-US" altLang="en-US" sz="2000" i="1" kern="0" dirty="0">
                <a:solidFill>
                  <a:srgbClr val="0000FF"/>
                </a:solidFill>
              </a:rPr>
              <a:t> </a:t>
            </a:r>
            <a:r>
              <a:rPr lang="en-US" altLang="en-US" sz="2000" i="1" kern="0" dirty="0">
                <a:solidFill>
                  <a:schemeClr val="bg1"/>
                </a:solidFill>
              </a:rPr>
              <a:t>is each interpreted?</a:t>
            </a:r>
          </a:p>
        </p:txBody>
      </p:sp>
      <p:sp>
        <p:nvSpPr>
          <p:cNvPr id="3" name="TextBox 2">
            <a:extLst>
              <a:ext uri="{FF2B5EF4-FFF2-40B4-BE49-F238E27FC236}">
                <a16:creationId xmlns:a16="http://schemas.microsoft.com/office/drawing/2014/main" id="{DB9231DC-3EA9-ABF0-5895-9EA9B6C06448}"/>
              </a:ext>
            </a:extLst>
          </p:cNvPr>
          <p:cNvSpPr txBox="1"/>
          <p:nvPr/>
        </p:nvSpPr>
        <p:spPr>
          <a:xfrm>
            <a:off x="5005922" y="3805284"/>
            <a:ext cx="404278" cy="523220"/>
          </a:xfrm>
          <a:prstGeom prst="rect">
            <a:avLst/>
          </a:prstGeom>
          <a:noFill/>
        </p:spPr>
        <p:txBody>
          <a:bodyPr wrap="none" rtlCol="0">
            <a:spAutoFit/>
          </a:bodyPr>
          <a:lstStyle/>
          <a:p>
            <a:r>
              <a:rPr lang="en-US" sz="2800" b="1" i="1" dirty="0">
                <a:solidFill>
                  <a:srgbClr val="0000FF"/>
                </a:solidFill>
              </a:rPr>
              <a:t>?</a:t>
            </a:r>
          </a:p>
        </p:txBody>
      </p:sp>
    </p:spTree>
    <p:extLst>
      <p:ext uri="{BB962C8B-B14F-4D97-AF65-F5344CB8AC3E}">
        <p14:creationId xmlns:p14="http://schemas.microsoft.com/office/powerpoint/2010/main" val="74016189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extLst>
              <p:ext uri="{D42A27DB-BD31-4B8C-83A1-F6EECF244321}">
                <p14:modId xmlns:p14="http://schemas.microsoft.com/office/powerpoint/2010/main" val="88377318"/>
              </p:ext>
            </p:extLst>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tx1"/>
                          </a:solidFill>
                        </a:rPr>
                        <a:t>Test name</a:t>
                      </a:r>
                    </a:p>
                  </a:txBody>
                  <a:tcPr anchor="ctr">
                    <a:solidFill>
                      <a:srgbClr val="FFCCFF"/>
                    </a:solidFill>
                  </a:tcPr>
                </a:tc>
                <a:tc>
                  <a:txBody>
                    <a:bodyPr/>
                    <a:lstStyle/>
                    <a:p>
                      <a:pPr algn="ctr"/>
                      <a:r>
                        <a:rPr lang="en-US" dirty="0">
                          <a:solidFill>
                            <a:schemeClr val="tx1"/>
                          </a:solidFill>
                        </a:rPr>
                        <a:t>Assesses…</a:t>
                      </a:r>
                    </a:p>
                  </a:txBody>
                  <a:tcPr anchor="ctr">
                    <a:solidFill>
                      <a:srgbClr val="FFCCFF"/>
                    </a:solidFill>
                  </a:tcPr>
                </a:tc>
                <a:tc>
                  <a:txBody>
                    <a:bodyPr/>
                    <a:lstStyle/>
                    <a:p>
                      <a:pPr algn="ctr"/>
                      <a:r>
                        <a:rPr lang="en-US" dirty="0">
                          <a:solidFill>
                            <a:srgbClr val="0000FF"/>
                          </a:solidFill>
                        </a:rPr>
                        <a:t>Protocol</a:t>
                      </a:r>
                    </a:p>
                  </a:txBody>
                  <a:tcPr anchor="ctr">
                    <a:solidFill>
                      <a:srgbClr val="FFCCFF"/>
                    </a:solidFill>
                  </a:tcPr>
                </a:tc>
                <a:tc>
                  <a:txBody>
                    <a:bodyPr/>
                    <a:lstStyle/>
                    <a:p>
                      <a:pPr algn="ctr"/>
                      <a:r>
                        <a:rPr lang="en-US" dirty="0">
                          <a:solidFill>
                            <a:srgbClr val="FFCCFF"/>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rgbClr val="0000FF"/>
                          </a:solidFill>
                        </a:rPr>
                        <a:t>Basal secretion test</a:t>
                      </a:r>
                    </a:p>
                  </a:txBody>
                  <a:tcPr anchor="ctr">
                    <a:solidFill>
                      <a:srgbClr val="FFCCFF"/>
                    </a:solidFill>
                  </a:tcPr>
                </a:tc>
                <a:tc>
                  <a:txBody>
                    <a:bodyPr/>
                    <a:lstStyle/>
                    <a:p>
                      <a:pPr algn="ctr"/>
                      <a:r>
                        <a:rPr lang="en-US" sz="1600" dirty="0">
                          <a:solidFill>
                            <a:schemeClr val="bg1">
                              <a:lumMod val="75000"/>
                            </a:schemeClr>
                          </a:solidFill>
                        </a:rPr>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rgbClr val="0000FF"/>
                          </a:solidFill>
                          <a:effectLst/>
                          <a:latin typeface="Arial" charset="0"/>
                        </a:rPr>
                        <a:t>Instill anesthetic, blot, place strip, measure saturation at  5 min</a:t>
                      </a:r>
                    </a:p>
                  </a:txBody>
                  <a:tcPr anchor="ctr">
                    <a:solidFill>
                      <a:schemeClr val="accent5"/>
                    </a:solidFill>
                  </a:tcPr>
                </a:tc>
                <a:tc>
                  <a:txBody>
                    <a:bodyPr/>
                    <a:lstStyle/>
                    <a:p>
                      <a:pPr algn="ctr"/>
                      <a:r>
                        <a:rPr lang="en-US" sz="1400" dirty="0">
                          <a:solidFill>
                            <a:schemeClr val="accent5"/>
                          </a:solidFill>
                        </a:rPr>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chemeClr val="bg1">
                              <a:lumMod val="75000"/>
                            </a:schemeClr>
                          </a:solidFill>
                        </a:rPr>
                        <a:t>Schirmer I</a:t>
                      </a:r>
                    </a:p>
                  </a:txBody>
                  <a:tcPr anchor="ctr">
                    <a:solidFill>
                      <a:srgbClr val="FFCCFF"/>
                    </a:solidFill>
                  </a:tcPr>
                </a:tc>
                <a:tc>
                  <a:txBody>
                    <a:bodyPr/>
                    <a:lstStyle/>
                    <a:p>
                      <a:pPr algn="ctr"/>
                      <a:r>
                        <a:rPr lang="en-US" sz="1600" dirty="0">
                          <a:solidFill>
                            <a:schemeClr val="bg1">
                              <a:lumMod val="75000"/>
                            </a:schemeClr>
                          </a:solidFill>
                        </a:rPr>
                        <a:t>Basal </a:t>
                      </a:r>
                      <a:r>
                        <a:rPr lang="en-US" sz="1600" i="1" dirty="0">
                          <a:solidFill>
                            <a:schemeClr val="bg1">
                              <a:lumMod val="75000"/>
                            </a:schemeClr>
                          </a:solidFill>
                        </a:rPr>
                        <a:t>and</a:t>
                      </a:r>
                      <a:r>
                        <a:rPr lang="en-US" sz="1600" dirty="0">
                          <a:solidFill>
                            <a:schemeClr val="bg1">
                              <a:lumMod val="75000"/>
                            </a:schemeClr>
                          </a:solidFill>
                        </a:rPr>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5"/>
                          </a:solidFill>
                          <a:effectLst/>
                          <a:latin typeface="Arial" charset="0"/>
                        </a:rPr>
                        <a:t>Same, but </a:t>
                      </a:r>
                      <a:r>
                        <a:rPr kumimoji="0" lang="en-US" sz="1600" b="1" i="0" u="none" strike="noStrike" cap="none" normalizeH="0" baseline="0" dirty="0">
                          <a:ln>
                            <a:noFill/>
                          </a:ln>
                          <a:solidFill>
                            <a:schemeClr val="accent5"/>
                          </a:solidFill>
                          <a:effectLst/>
                          <a:latin typeface="Arial" charset="0"/>
                        </a:rPr>
                        <a:t>without</a:t>
                      </a:r>
                      <a:r>
                        <a:rPr kumimoji="0" lang="en-US" sz="1600" b="0" i="0" u="none" strike="noStrike" cap="none" normalizeH="0" baseline="0" dirty="0">
                          <a:ln>
                            <a:noFill/>
                          </a:ln>
                          <a:solidFill>
                            <a:schemeClr val="accent5"/>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chemeClr val="bg1">
                              <a:lumMod val="75000"/>
                            </a:schemeClr>
                          </a:solidFill>
                        </a:rPr>
                        <a:t>Schirmer II</a:t>
                      </a:r>
                    </a:p>
                  </a:txBody>
                  <a:tcPr anchor="ctr">
                    <a:solidFill>
                      <a:srgbClr val="FFCCFF"/>
                    </a:solidFill>
                  </a:tcPr>
                </a:tc>
                <a:tc>
                  <a:txBody>
                    <a:bodyPr/>
                    <a:lstStyle/>
                    <a:p>
                      <a:pPr algn="ctr"/>
                      <a:r>
                        <a:rPr lang="en-US" sz="1600" dirty="0">
                          <a:solidFill>
                            <a:schemeClr val="bg1">
                              <a:lumMod val="75000"/>
                            </a:schemeClr>
                          </a:solidFill>
                        </a:rPr>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5"/>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6" name="Rectangle 4">
            <a:extLst>
              <a:ext uri="{FF2B5EF4-FFF2-40B4-BE49-F238E27FC236}">
                <a16:creationId xmlns:a16="http://schemas.microsoft.com/office/drawing/2014/main" id="{CFF41DCC-6335-D19F-A3C8-DBA3EB89C1D2}"/>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rgbClr val="0000FF"/>
                </a:solidFill>
              </a:rPr>
              <a:t>What are the three classic tests of aqueous tear production?</a:t>
            </a:r>
          </a:p>
          <a:p>
            <a:pPr marL="0" indent="0">
              <a:buNone/>
            </a:pPr>
            <a:r>
              <a:rPr lang="en-US" altLang="en-US" sz="2000" i="1" kern="0" dirty="0"/>
              <a:t>What does each assess? </a:t>
            </a:r>
            <a:r>
              <a:rPr lang="en-US" altLang="en-US" sz="2000" i="1" kern="0" dirty="0">
                <a:solidFill>
                  <a:srgbClr val="0000FF"/>
                </a:solidFill>
              </a:rPr>
              <a:t>How is each performed? </a:t>
            </a:r>
            <a:r>
              <a:rPr lang="en-US" altLang="en-US" sz="2000" i="1" kern="0" dirty="0">
                <a:solidFill>
                  <a:schemeClr val="bg1"/>
                </a:solidFill>
              </a:rPr>
              <a:t>How</a:t>
            </a:r>
            <a:r>
              <a:rPr lang="en-US" altLang="en-US" sz="2000" i="1" kern="0" dirty="0">
                <a:solidFill>
                  <a:srgbClr val="0000FF"/>
                </a:solidFill>
              </a:rPr>
              <a:t> </a:t>
            </a:r>
            <a:r>
              <a:rPr lang="en-US" altLang="en-US" sz="2000" i="1" kern="0" dirty="0">
                <a:solidFill>
                  <a:schemeClr val="bg1"/>
                </a:solidFill>
              </a:rPr>
              <a:t>is each interpreted?</a:t>
            </a:r>
          </a:p>
        </p:txBody>
      </p:sp>
      <p:sp>
        <p:nvSpPr>
          <p:cNvPr id="8" name="Rectangle 7">
            <a:extLst>
              <a:ext uri="{FF2B5EF4-FFF2-40B4-BE49-F238E27FC236}">
                <a16:creationId xmlns:a16="http://schemas.microsoft.com/office/drawing/2014/main" id="{A576783B-F3F1-7568-1947-77B06F180993}"/>
              </a:ext>
            </a:extLst>
          </p:cNvPr>
          <p:cNvSpPr/>
          <p:nvPr/>
        </p:nvSpPr>
        <p:spPr>
          <a:xfrm>
            <a:off x="5536096" y="4191000"/>
            <a:ext cx="838200" cy="2782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elapsed time</a:t>
            </a:r>
          </a:p>
        </p:txBody>
      </p:sp>
    </p:spTree>
    <p:extLst>
      <p:ext uri="{BB962C8B-B14F-4D97-AF65-F5344CB8AC3E}">
        <p14:creationId xmlns:p14="http://schemas.microsoft.com/office/powerpoint/2010/main" val="308115105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tx1"/>
                          </a:solidFill>
                        </a:rPr>
                        <a:t>Test name</a:t>
                      </a:r>
                    </a:p>
                  </a:txBody>
                  <a:tcPr anchor="ctr">
                    <a:solidFill>
                      <a:srgbClr val="FFCCFF"/>
                    </a:solidFill>
                  </a:tcPr>
                </a:tc>
                <a:tc>
                  <a:txBody>
                    <a:bodyPr/>
                    <a:lstStyle/>
                    <a:p>
                      <a:pPr algn="ctr"/>
                      <a:r>
                        <a:rPr lang="en-US" dirty="0">
                          <a:solidFill>
                            <a:schemeClr val="tx1"/>
                          </a:solidFill>
                        </a:rPr>
                        <a:t>Assesses…</a:t>
                      </a:r>
                    </a:p>
                  </a:txBody>
                  <a:tcPr anchor="ctr">
                    <a:solidFill>
                      <a:srgbClr val="FFCCFF"/>
                    </a:solidFill>
                  </a:tcPr>
                </a:tc>
                <a:tc>
                  <a:txBody>
                    <a:bodyPr/>
                    <a:lstStyle/>
                    <a:p>
                      <a:pPr algn="ctr"/>
                      <a:r>
                        <a:rPr lang="en-US" dirty="0">
                          <a:solidFill>
                            <a:srgbClr val="0000FF"/>
                          </a:solidFill>
                        </a:rPr>
                        <a:t>Protocol</a:t>
                      </a:r>
                    </a:p>
                  </a:txBody>
                  <a:tcPr anchor="ctr">
                    <a:solidFill>
                      <a:srgbClr val="FFCCFF"/>
                    </a:solidFill>
                  </a:tcPr>
                </a:tc>
                <a:tc>
                  <a:txBody>
                    <a:bodyPr/>
                    <a:lstStyle/>
                    <a:p>
                      <a:pPr algn="ctr"/>
                      <a:r>
                        <a:rPr lang="en-US" dirty="0">
                          <a:solidFill>
                            <a:srgbClr val="FFCCFF"/>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rgbClr val="0000FF"/>
                          </a:solidFill>
                        </a:rPr>
                        <a:t>Basal secretion test</a:t>
                      </a:r>
                    </a:p>
                  </a:txBody>
                  <a:tcPr anchor="ctr">
                    <a:solidFill>
                      <a:srgbClr val="FFCCFF"/>
                    </a:solidFill>
                  </a:tcPr>
                </a:tc>
                <a:tc>
                  <a:txBody>
                    <a:bodyPr/>
                    <a:lstStyle/>
                    <a:p>
                      <a:pPr algn="ctr"/>
                      <a:r>
                        <a:rPr lang="en-US" sz="1600" dirty="0">
                          <a:solidFill>
                            <a:schemeClr val="bg1">
                              <a:lumMod val="75000"/>
                            </a:schemeClr>
                          </a:solidFill>
                        </a:rPr>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rgbClr val="0000FF"/>
                          </a:solidFill>
                          <a:effectLst/>
                          <a:latin typeface="Arial" charset="0"/>
                        </a:rPr>
                        <a:t>Instill anesthetic, blot, place strip, measure saturation at  5 min</a:t>
                      </a:r>
                    </a:p>
                  </a:txBody>
                  <a:tcPr anchor="ctr">
                    <a:solidFill>
                      <a:schemeClr val="accent5"/>
                    </a:solidFill>
                  </a:tcPr>
                </a:tc>
                <a:tc>
                  <a:txBody>
                    <a:bodyPr/>
                    <a:lstStyle/>
                    <a:p>
                      <a:pPr algn="ctr"/>
                      <a:r>
                        <a:rPr lang="en-US" sz="1400" dirty="0">
                          <a:solidFill>
                            <a:schemeClr val="accent5"/>
                          </a:solidFill>
                        </a:rPr>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chemeClr val="bg1">
                              <a:lumMod val="75000"/>
                            </a:schemeClr>
                          </a:solidFill>
                        </a:rPr>
                        <a:t>Schirmer I</a:t>
                      </a:r>
                    </a:p>
                  </a:txBody>
                  <a:tcPr anchor="ctr">
                    <a:solidFill>
                      <a:srgbClr val="FFCCFF"/>
                    </a:solidFill>
                  </a:tcPr>
                </a:tc>
                <a:tc>
                  <a:txBody>
                    <a:bodyPr/>
                    <a:lstStyle/>
                    <a:p>
                      <a:pPr algn="ctr"/>
                      <a:r>
                        <a:rPr lang="en-US" sz="1600" dirty="0">
                          <a:solidFill>
                            <a:schemeClr val="bg1">
                              <a:lumMod val="75000"/>
                            </a:schemeClr>
                          </a:solidFill>
                        </a:rPr>
                        <a:t>Basal </a:t>
                      </a:r>
                      <a:r>
                        <a:rPr lang="en-US" sz="1600" i="1" dirty="0">
                          <a:solidFill>
                            <a:schemeClr val="bg1">
                              <a:lumMod val="75000"/>
                            </a:schemeClr>
                          </a:solidFill>
                        </a:rPr>
                        <a:t>and</a:t>
                      </a:r>
                      <a:r>
                        <a:rPr lang="en-US" sz="1600" dirty="0">
                          <a:solidFill>
                            <a:schemeClr val="bg1">
                              <a:lumMod val="75000"/>
                            </a:schemeClr>
                          </a:solidFill>
                        </a:rPr>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5"/>
                          </a:solidFill>
                          <a:effectLst/>
                          <a:latin typeface="Arial" charset="0"/>
                        </a:rPr>
                        <a:t>Same, but </a:t>
                      </a:r>
                      <a:r>
                        <a:rPr kumimoji="0" lang="en-US" sz="1600" b="1" i="0" u="none" strike="noStrike" cap="none" normalizeH="0" baseline="0" dirty="0">
                          <a:ln>
                            <a:noFill/>
                          </a:ln>
                          <a:solidFill>
                            <a:schemeClr val="accent5"/>
                          </a:solidFill>
                          <a:effectLst/>
                          <a:latin typeface="Arial" charset="0"/>
                        </a:rPr>
                        <a:t>without</a:t>
                      </a:r>
                      <a:r>
                        <a:rPr kumimoji="0" lang="en-US" sz="1600" b="0" i="0" u="none" strike="noStrike" cap="none" normalizeH="0" baseline="0" dirty="0">
                          <a:ln>
                            <a:noFill/>
                          </a:ln>
                          <a:solidFill>
                            <a:schemeClr val="accent5"/>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chemeClr val="bg1">
                              <a:lumMod val="75000"/>
                            </a:schemeClr>
                          </a:solidFill>
                        </a:rPr>
                        <a:t>Schirmer II</a:t>
                      </a:r>
                    </a:p>
                  </a:txBody>
                  <a:tcPr anchor="ctr">
                    <a:solidFill>
                      <a:srgbClr val="FFCCFF"/>
                    </a:solidFill>
                  </a:tcPr>
                </a:tc>
                <a:tc>
                  <a:txBody>
                    <a:bodyPr/>
                    <a:lstStyle/>
                    <a:p>
                      <a:pPr algn="ctr"/>
                      <a:r>
                        <a:rPr lang="en-US" sz="1600" dirty="0">
                          <a:solidFill>
                            <a:schemeClr val="bg1">
                              <a:lumMod val="75000"/>
                            </a:schemeClr>
                          </a:solidFill>
                        </a:rPr>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5"/>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6" name="Rectangle 4">
            <a:extLst>
              <a:ext uri="{FF2B5EF4-FFF2-40B4-BE49-F238E27FC236}">
                <a16:creationId xmlns:a16="http://schemas.microsoft.com/office/drawing/2014/main" id="{CFF41DCC-6335-D19F-A3C8-DBA3EB89C1D2}"/>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rgbClr val="0000FF"/>
                </a:solidFill>
              </a:rPr>
              <a:t>What are the three classic tests of aqueous tear production?</a:t>
            </a:r>
          </a:p>
          <a:p>
            <a:pPr marL="0" indent="0">
              <a:buNone/>
            </a:pPr>
            <a:r>
              <a:rPr lang="en-US" altLang="en-US" sz="2000" i="1" kern="0" dirty="0"/>
              <a:t>What does each assess? </a:t>
            </a:r>
            <a:r>
              <a:rPr lang="en-US" altLang="en-US" sz="2000" i="1" kern="0" dirty="0">
                <a:solidFill>
                  <a:srgbClr val="0000FF"/>
                </a:solidFill>
              </a:rPr>
              <a:t>How is each performed? </a:t>
            </a:r>
            <a:r>
              <a:rPr lang="en-US" altLang="en-US" sz="2000" i="1" kern="0" dirty="0">
                <a:solidFill>
                  <a:schemeClr val="bg1"/>
                </a:solidFill>
              </a:rPr>
              <a:t>How</a:t>
            </a:r>
            <a:r>
              <a:rPr lang="en-US" altLang="en-US" sz="2000" i="1" kern="0" dirty="0">
                <a:solidFill>
                  <a:srgbClr val="0000FF"/>
                </a:solidFill>
              </a:rPr>
              <a:t> </a:t>
            </a:r>
            <a:r>
              <a:rPr lang="en-US" altLang="en-US" sz="2000" i="1" kern="0" dirty="0">
                <a:solidFill>
                  <a:schemeClr val="bg1"/>
                </a:solidFill>
              </a:rPr>
              <a:t>is each interpreted?</a:t>
            </a:r>
          </a:p>
        </p:txBody>
      </p:sp>
    </p:spTree>
    <p:extLst>
      <p:ext uri="{BB962C8B-B14F-4D97-AF65-F5344CB8AC3E}">
        <p14:creationId xmlns:p14="http://schemas.microsoft.com/office/powerpoint/2010/main" val="413460014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extLst>
              <p:ext uri="{D42A27DB-BD31-4B8C-83A1-F6EECF244321}">
                <p14:modId xmlns:p14="http://schemas.microsoft.com/office/powerpoint/2010/main" val="1679549451"/>
              </p:ext>
            </p:extLst>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tx1"/>
                          </a:solidFill>
                        </a:rPr>
                        <a:t>Test name</a:t>
                      </a:r>
                    </a:p>
                  </a:txBody>
                  <a:tcPr anchor="ctr">
                    <a:solidFill>
                      <a:srgbClr val="FFCCFF"/>
                    </a:solidFill>
                  </a:tcPr>
                </a:tc>
                <a:tc>
                  <a:txBody>
                    <a:bodyPr/>
                    <a:lstStyle/>
                    <a:p>
                      <a:pPr algn="ctr"/>
                      <a:r>
                        <a:rPr lang="en-US" dirty="0">
                          <a:solidFill>
                            <a:schemeClr val="tx1"/>
                          </a:solidFill>
                        </a:rPr>
                        <a:t>Assesses…</a:t>
                      </a:r>
                    </a:p>
                  </a:txBody>
                  <a:tcPr anchor="ctr">
                    <a:solidFill>
                      <a:srgbClr val="FFCCFF"/>
                    </a:solidFill>
                  </a:tcPr>
                </a:tc>
                <a:tc>
                  <a:txBody>
                    <a:bodyPr/>
                    <a:lstStyle/>
                    <a:p>
                      <a:pPr algn="ctr"/>
                      <a:r>
                        <a:rPr lang="en-US" dirty="0">
                          <a:solidFill>
                            <a:srgbClr val="0000FF"/>
                          </a:solidFill>
                        </a:rPr>
                        <a:t>Protocol</a:t>
                      </a:r>
                    </a:p>
                  </a:txBody>
                  <a:tcPr anchor="ctr">
                    <a:solidFill>
                      <a:srgbClr val="FFCCFF"/>
                    </a:solidFill>
                  </a:tcPr>
                </a:tc>
                <a:tc>
                  <a:txBody>
                    <a:bodyPr/>
                    <a:lstStyle/>
                    <a:p>
                      <a:pPr algn="ctr"/>
                      <a:r>
                        <a:rPr lang="en-US" dirty="0">
                          <a:solidFill>
                            <a:srgbClr val="FFCCFF"/>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rgbClr val="0000FF"/>
                          </a:solidFill>
                        </a:rPr>
                        <a:t>Basal secretion test</a:t>
                      </a:r>
                    </a:p>
                  </a:txBody>
                  <a:tcPr anchor="ctr">
                    <a:solidFill>
                      <a:srgbClr val="FFCCFF"/>
                    </a:solidFill>
                  </a:tcPr>
                </a:tc>
                <a:tc>
                  <a:txBody>
                    <a:bodyPr/>
                    <a:lstStyle/>
                    <a:p>
                      <a:pPr algn="ctr"/>
                      <a:r>
                        <a:rPr lang="en-US" sz="1600" dirty="0">
                          <a:solidFill>
                            <a:schemeClr val="bg1">
                              <a:lumMod val="75000"/>
                            </a:schemeClr>
                          </a:solidFill>
                        </a:rPr>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rgbClr val="0000FF"/>
                          </a:solidFill>
                          <a:effectLst/>
                          <a:latin typeface="Arial" charset="0"/>
                        </a:rPr>
                        <a:t>Instill anesthetic, blot, place strip, measure saturation at  5 min</a:t>
                      </a:r>
                    </a:p>
                  </a:txBody>
                  <a:tcPr anchor="ctr">
                    <a:solidFill>
                      <a:schemeClr val="accent5"/>
                    </a:solidFill>
                  </a:tcPr>
                </a:tc>
                <a:tc>
                  <a:txBody>
                    <a:bodyPr/>
                    <a:lstStyle/>
                    <a:p>
                      <a:pPr algn="ctr"/>
                      <a:r>
                        <a:rPr lang="en-US" sz="1400" dirty="0">
                          <a:solidFill>
                            <a:schemeClr val="accent5"/>
                          </a:solidFill>
                        </a:rPr>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rgbClr val="0000FF"/>
                          </a:solidFill>
                        </a:rPr>
                        <a:t>Schirmer I</a:t>
                      </a:r>
                    </a:p>
                  </a:txBody>
                  <a:tcPr anchor="ctr">
                    <a:solidFill>
                      <a:srgbClr val="FFCCFF"/>
                    </a:solidFill>
                  </a:tcPr>
                </a:tc>
                <a:tc>
                  <a:txBody>
                    <a:bodyPr/>
                    <a:lstStyle/>
                    <a:p>
                      <a:pPr algn="ctr"/>
                      <a:r>
                        <a:rPr lang="en-US" sz="1600" dirty="0">
                          <a:solidFill>
                            <a:schemeClr val="bg1">
                              <a:lumMod val="75000"/>
                            </a:schemeClr>
                          </a:solidFill>
                        </a:rPr>
                        <a:t>Basal </a:t>
                      </a:r>
                      <a:r>
                        <a:rPr lang="en-US" sz="1600" i="1" dirty="0">
                          <a:solidFill>
                            <a:schemeClr val="bg1">
                              <a:lumMod val="75000"/>
                            </a:schemeClr>
                          </a:solidFill>
                        </a:rPr>
                        <a:t>and</a:t>
                      </a:r>
                      <a:r>
                        <a:rPr lang="en-US" sz="1600" dirty="0">
                          <a:solidFill>
                            <a:schemeClr val="bg1">
                              <a:lumMod val="75000"/>
                            </a:schemeClr>
                          </a:solidFill>
                        </a:rPr>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5"/>
                          </a:solidFill>
                          <a:effectLst/>
                          <a:latin typeface="Arial" charset="0"/>
                        </a:rPr>
                        <a:t>Same, but </a:t>
                      </a:r>
                      <a:r>
                        <a:rPr kumimoji="0" lang="en-US" sz="1600" b="1" i="0" u="none" strike="noStrike" cap="none" normalizeH="0" baseline="0" dirty="0">
                          <a:ln>
                            <a:noFill/>
                          </a:ln>
                          <a:solidFill>
                            <a:schemeClr val="accent5"/>
                          </a:solidFill>
                          <a:effectLst/>
                          <a:latin typeface="Arial" charset="0"/>
                        </a:rPr>
                        <a:t>without</a:t>
                      </a:r>
                      <a:r>
                        <a:rPr kumimoji="0" lang="en-US" sz="1600" b="0" i="0" u="none" strike="noStrike" cap="none" normalizeH="0" baseline="0" dirty="0">
                          <a:ln>
                            <a:noFill/>
                          </a:ln>
                          <a:solidFill>
                            <a:schemeClr val="accent5"/>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chemeClr val="bg1">
                              <a:lumMod val="75000"/>
                            </a:schemeClr>
                          </a:solidFill>
                        </a:rPr>
                        <a:t>Schirmer II</a:t>
                      </a:r>
                    </a:p>
                  </a:txBody>
                  <a:tcPr anchor="ctr">
                    <a:solidFill>
                      <a:srgbClr val="FFCCFF"/>
                    </a:solidFill>
                  </a:tcPr>
                </a:tc>
                <a:tc>
                  <a:txBody>
                    <a:bodyPr/>
                    <a:lstStyle/>
                    <a:p>
                      <a:pPr algn="ctr"/>
                      <a:r>
                        <a:rPr lang="en-US" sz="1600" dirty="0">
                          <a:solidFill>
                            <a:schemeClr val="bg1">
                              <a:lumMod val="75000"/>
                            </a:schemeClr>
                          </a:solidFill>
                        </a:rPr>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5"/>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6" name="Rectangle 4">
            <a:extLst>
              <a:ext uri="{FF2B5EF4-FFF2-40B4-BE49-F238E27FC236}">
                <a16:creationId xmlns:a16="http://schemas.microsoft.com/office/drawing/2014/main" id="{CFF41DCC-6335-D19F-A3C8-DBA3EB89C1D2}"/>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rgbClr val="0000FF"/>
                </a:solidFill>
              </a:rPr>
              <a:t>What are the three classic tests of aqueous tear production?</a:t>
            </a:r>
          </a:p>
          <a:p>
            <a:pPr marL="0" indent="0">
              <a:buNone/>
            </a:pPr>
            <a:r>
              <a:rPr lang="en-US" altLang="en-US" sz="2000" i="1" kern="0" dirty="0"/>
              <a:t>What does each assess? </a:t>
            </a:r>
            <a:r>
              <a:rPr lang="en-US" altLang="en-US" sz="2000" i="1" kern="0" dirty="0">
                <a:solidFill>
                  <a:srgbClr val="0000FF"/>
                </a:solidFill>
              </a:rPr>
              <a:t>How is each performed? </a:t>
            </a:r>
            <a:r>
              <a:rPr lang="en-US" altLang="en-US" sz="2000" i="1" kern="0" dirty="0">
                <a:solidFill>
                  <a:schemeClr val="bg1"/>
                </a:solidFill>
              </a:rPr>
              <a:t>How</a:t>
            </a:r>
            <a:r>
              <a:rPr lang="en-US" altLang="en-US" sz="2000" i="1" kern="0" dirty="0">
                <a:solidFill>
                  <a:srgbClr val="0000FF"/>
                </a:solidFill>
              </a:rPr>
              <a:t> </a:t>
            </a:r>
            <a:r>
              <a:rPr lang="en-US" altLang="en-US" sz="2000" i="1" kern="0" dirty="0">
                <a:solidFill>
                  <a:schemeClr val="bg1"/>
                </a:solidFill>
              </a:rPr>
              <a:t>is each interpreted?</a:t>
            </a:r>
          </a:p>
        </p:txBody>
      </p:sp>
      <p:sp>
        <p:nvSpPr>
          <p:cNvPr id="4" name="TextBox 3">
            <a:extLst>
              <a:ext uri="{FF2B5EF4-FFF2-40B4-BE49-F238E27FC236}">
                <a16:creationId xmlns:a16="http://schemas.microsoft.com/office/drawing/2014/main" id="{875AB021-E22F-9968-A350-F38559B2CD8C}"/>
              </a:ext>
            </a:extLst>
          </p:cNvPr>
          <p:cNvSpPr txBox="1"/>
          <p:nvPr/>
        </p:nvSpPr>
        <p:spPr>
          <a:xfrm>
            <a:off x="5005922" y="4773575"/>
            <a:ext cx="404278" cy="523220"/>
          </a:xfrm>
          <a:prstGeom prst="rect">
            <a:avLst/>
          </a:prstGeom>
          <a:noFill/>
        </p:spPr>
        <p:txBody>
          <a:bodyPr wrap="none" rtlCol="0">
            <a:spAutoFit/>
          </a:bodyPr>
          <a:lstStyle/>
          <a:p>
            <a:r>
              <a:rPr lang="en-US" sz="2800" b="1" i="1" dirty="0">
                <a:solidFill>
                  <a:srgbClr val="0000FF"/>
                </a:solidFill>
              </a:rPr>
              <a:t>?</a:t>
            </a:r>
          </a:p>
        </p:txBody>
      </p:sp>
    </p:spTree>
    <p:extLst>
      <p:ext uri="{BB962C8B-B14F-4D97-AF65-F5344CB8AC3E}">
        <p14:creationId xmlns:p14="http://schemas.microsoft.com/office/powerpoint/2010/main" val="2199677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9449" y="1488281"/>
            <a:ext cx="8131151" cy="369332"/>
          </a:xfrm>
          <a:prstGeom prst="rect">
            <a:avLst/>
          </a:prstGeom>
          <a:noFill/>
        </p:spPr>
        <p:txBody>
          <a:bodyPr wrap="square" rtlCol="0">
            <a:spAutoFit/>
          </a:bodyPr>
          <a:lstStyle/>
          <a:p>
            <a:r>
              <a:rPr lang="en-US" i="1" dirty="0">
                <a:solidFill>
                  <a:srgbClr val="0000FF"/>
                </a:solidFill>
              </a:rPr>
              <a:t>How common is DES?</a:t>
            </a:r>
          </a:p>
        </p:txBody>
      </p:sp>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3332191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7" name="Rectangle 6"/>
          <p:cNvSpPr/>
          <p:nvPr/>
        </p:nvSpPr>
        <p:spPr>
          <a:xfrm>
            <a:off x="67056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5" name="TextBox 4"/>
          <p:cNvSpPr txBox="1"/>
          <p:nvPr/>
        </p:nvSpPr>
        <p:spPr>
          <a:xfrm>
            <a:off x="479449" y="1488281"/>
            <a:ext cx="8131151" cy="3139321"/>
          </a:xfrm>
          <a:prstGeom prst="rect">
            <a:avLst/>
          </a:prstGeom>
          <a:noFill/>
        </p:spPr>
        <p:txBody>
          <a:bodyPr wrap="square" rtlCol="0">
            <a:spAutoFit/>
          </a:bodyPr>
          <a:lstStyle/>
          <a:p>
            <a:r>
              <a:rPr lang="en-US" i="1" dirty="0">
                <a:solidFill>
                  <a:schemeClr val="bg1">
                    <a:lumMod val="75000"/>
                  </a:schemeClr>
                </a:solidFill>
              </a:rPr>
              <a:t>How common is DES?</a:t>
            </a:r>
          </a:p>
          <a:p>
            <a:r>
              <a:rPr lang="en-US" dirty="0">
                <a:solidFill>
                  <a:schemeClr val="bg1">
                    <a:lumMod val="75000"/>
                  </a:schemeClr>
                </a:solidFill>
              </a:rPr>
              <a:t>Very. It is estimated to affect  10%  of adults age 30-60, and  15%  of adults age 65 and older.</a:t>
            </a:r>
          </a:p>
          <a:p>
            <a:endParaRPr lang="en-US" dirty="0">
              <a:solidFill>
                <a:schemeClr val="bg1">
                  <a:lumMod val="75000"/>
                </a:schemeClr>
              </a:solidFill>
            </a:endParaRPr>
          </a:p>
          <a:p>
            <a:r>
              <a:rPr lang="en-US" i="1" dirty="0">
                <a:solidFill>
                  <a:schemeClr val="bg1">
                    <a:lumMod val="75000"/>
                  </a:schemeClr>
                </a:solidFill>
              </a:rPr>
              <a:t>Is it a significant health problem?</a:t>
            </a:r>
          </a:p>
          <a:p>
            <a:r>
              <a:rPr lang="en-US" dirty="0">
                <a:solidFill>
                  <a:schemeClr val="bg1">
                    <a:lumMod val="75000"/>
                  </a:schemeClr>
                </a:solidFill>
              </a:rPr>
              <a:t>It certainly can be. Studies indicate moderate-to-severe DES impacts quality-of-life to the same degree as moderate-to-severe angina.</a:t>
            </a:r>
          </a:p>
          <a:p>
            <a:endParaRPr lang="en-US" dirty="0">
              <a:solidFill>
                <a:schemeClr val="bg1">
                  <a:lumMod val="75000"/>
                </a:schemeClr>
              </a:solidFill>
            </a:endParaRPr>
          </a:p>
          <a:p>
            <a:r>
              <a:rPr lang="en-US" i="1" dirty="0">
                <a:solidFill>
                  <a:schemeClr val="bg1">
                    <a:lumMod val="75000"/>
                  </a:schemeClr>
                </a:solidFill>
              </a:rPr>
              <a:t>Is there a gender predilection?</a:t>
            </a:r>
          </a:p>
          <a:p>
            <a:r>
              <a:rPr lang="en-US" dirty="0">
                <a:solidFill>
                  <a:schemeClr val="bg1">
                    <a:lumMod val="75000"/>
                  </a:schemeClr>
                </a:solidFill>
              </a:rPr>
              <a:t>Yes, </a:t>
            </a:r>
            <a:r>
              <a:rPr lang="en-US" b="1" dirty="0">
                <a:solidFill>
                  <a:srgbClr val="0000FF"/>
                </a:solidFill>
              </a:rPr>
              <a:t>women are more likely to suffer DES</a:t>
            </a:r>
          </a:p>
          <a:p>
            <a:endParaRPr lang="en-US" dirty="0">
              <a:solidFill>
                <a:srgbClr val="0000FF"/>
              </a:solidFill>
            </a:endParaRPr>
          </a:p>
        </p:txBody>
      </p:sp>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728B4405-41A0-7D22-9A34-2D6B5F129F40}"/>
              </a:ext>
            </a:extLst>
          </p:cNvPr>
          <p:cNvSpPr txBox="1"/>
          <p:nvPr/>
        </p:nvSpPr>
        <p:spPr>
          <a:xfrm>
            <a:off x="472522" y="4572000"/>
            <a:ext cx="7909478" cy="1477328"/>
          </a:xfrm>
          <a:prstGeom prst="rect">
            <a:avLst/>
          </a:prstGeom>
          <a:noFill/>
        </p:spPr>
        <p:txBody>
          <a:bodyPr wrap="square" rtlCol="0">
            <a:spAutoFit/>
          </a:bodyPr>
          <a:lstStyle/>
          <a:p>
            <a:r>
              <a:rPr lang="en-US" sz="1500" i="1" dirty="0">
                <a:solidFill>
                  <a:srgbClr val="0000FF"/>
                </a:solidFill>
              </a:rPr>
              <a:t>Why are women more likely to have DES?</a:t>
            </a:r>
          </a:p>
          <a:p>
            <a:r>
              <a:rPr lang="en-US" sz="1500" dirty="0">
                <a:solidFill>
                  <a:srgbClr val="0000FF"/>
                </a:solidFill>
              </a:rPr>
              <a:t>There are a number of factors, but one of the most fundamental is  hormonal</a:t>
            </a:r>
            <a:r>
              <a:rPr lang="en-US" sz="1500" dirty="0"/>
              <a:t>—androgens  are protective against DES, while  estrogens  tend to exacerbate it</a:t>
            </a:r>
          </a:p>
          <a:p>
            <a:endParaRPr lang="en-US" sz="1500" dirty="0">
              <a:solidFill>
                <a:srgbClr val="0000FF"/>
              </a:solidFill>
            </a:endParaRPr>
          </a:p>
          <a:p>
            <a:r>
              <a:rPr lang="en-US" sz="1500" i="1" dirty="0">
                <a:solidFill>
                  <a:srgbClr val="0000FF"/>
                </a:solidFill>
              </a:rPr>
              <a:t>Because of these hormonal effects…</a:t>
            </a:r>
          </a:p>
          <a:p>
            <a:r>
              <a:rPr lang="en-US" sz="1500" dirty="0">
                <a:solidFill>
                  <a:srgbClr val="0000FF"/>
                </a:solidFill>
              </a:rPr>
              <a:t>…women are more likely to have DES if they are receiving  estrogen replacement  therapy</a:t>
            </a:r>
          </a:p>
        </p:txBody>
      </p:sp>
      <p:sp>
        <p:nvSpPr>
          <p:cNvPr id="11" name="Oval 10">
            <a:extLst>
              <a:ext uri="{FF2B5EF4-FFF2-40B4-BE49-F238E27FC236}">
                <a16:creationId xmlns:a16="http://schemas.microsoft.com/office/drawing/2014/main" id="{5A429B0D-775A-ACF1-14F5-97A4234E0D4A}"/>
              </a:ext>
            </a:extLst>
          </p:cNvPr>
          <p:cNvSpPr/>
          <p:nvPr/>
        </p:nvSpPr>
        <p:spPr>
          <a:xfrm>
            <a:off x="838200" y="3829877"/>
            <a:ext cx="4495800" cy="636105"/>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64795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extLst>
              <p:ext uri="{D42A27DB-BD31-4B8C-83A1-F6EECF244321}">
                <p14:modId xmlns:p14="http://schemas.microsoft.com/office/powerpoint/2010/main" val="3223985279"/>
              </p:ext>
            </p:extLst>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tx1"/>
                          </a:solidFill>
                        </a:rPr>
                        <a:t>Test name</a:t>
                      </a:r>
                    </a:p>
                  </a:txBody>
                  <a:tcPr anchor="ctr">
                    <a:solidFill>
                      <a:srgbClr val="FFCCFF"/>
                    </a:solidFill>
                  </a:tcPr>
                </a:tc>
                <a:tc>
                  <a:txBody>
                    <a:bodyPr/>
                    <a:lstStyle/>
                    <a:p>
                      <a:pPr algn="ctr"/>
                      <a:r>
                        <a:rPr lang="en-US" dirty="0">
                          <a:solidFill>
                            <a:schemeClr val="tx1"/>
                          </a:solidFill>
                        </a:rPr>
                        <a:t>Assesses…</a:t>
                      </a:r>
                    </a:p>
                  </a:txBody>
                  <a:tcPr anchor="ctr">
                    <a:solidFill>
                      <a:srgbClr val="FFCCFF"/>
                    </a:solidFill>
                  </a:tcPr>
                </a:tc>
                <a:tc>
                  <a:txBody>
                    <a:bodyPr/>
                    <a:lstStyle/>
                    <a:p>
                      <a:pPr algn="ctr"/>
                      <a:r>
                        <a:rPr lang="en-US" dirty="0">
                          <a:solidFill>
                            <a:srgbClr val="0000FF"/>
                          </a:solidFill>
                        </a:rPr>
                        <a:t>Protocol</a:t>
                      </a:r>
                    </a:p>
                  </a:txBody>
                  <a:tcPr anchor="ctr">
                    <a:solidFill>
                      <a:srgbClr val="FFCCFF"/>
                    </a:solidFill>
                  </a:tcPr>
                </a:tc>
                <a:tc>
                  <a:txBody>
                    <a:bodyPr/>
                    <a:lstStyle/>
                    <a:p>
                      <a:pPr algn="ctr"/>
                      <a:r>
                        <a:rPr lang="en-US" dirty="0">
                          <a:solidFill>
                            <a:srgbClr val="FFCCFF"/>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rgbClr val="0000FF"/>
                          </a:solidFill>
                        </a:rPr>
                        <a:t>Basal secretion test</a:t>
                      </a:r>
                    </a:p>
                  </a:txBody>
                  <a:tcPr anchor="ctr">
                    <a:solidFill>
                      <a:srgbClr val="FFCCFF"/>
                    </a:solidFill>
                  </a:tcPr>
                </a:tc>
                <a:tc>
                  <a:txBody>
                    <a:bodyPr/>
                    <a:lstStyle/>
                    <a:p>
                      <a:pPr algn="ctr"/>
                      <a:r>
                        <a:rPr lang="en-US" sz="1600" dirty="0">
                          <a:solidFill>
                            <a:schemeClr val="bg1">
                              <a:lumMod val="75000"/>
                            </a:schemeClr>
                          </a:solidFill>
                        </a:rPr>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rgbClr val="0000FF"/>
                          </a:solidFill>
                          <a:effectLst/>
                          <a:latin typeface="Arial" charset="0"/>
                        </a:rPr>
                        <a:t>Instill anesthetic, blot, place strip, measure saturation at  5 min</a:t>
                      </a:r>
                    </a:p>
                  </a:txBody>
                  <a:tcPr anchor="ctr">
                    <a:solidFill>
                      <a:schemeClr val="accent5"/>
                    </a:solidFill>
                  </a:tcPr>
                </a:tc>
                <a:tc>
                  <a:txBody>
                    <a:bodyPr/>
                    <a:lstStyle/>
                    <a:p>
                      <a:pPr algn="ctr"/>
                      <a:r>
                        <a:rPr lang="en-US" sz="1400" dirty="0">
                          <a:solidFill>
                            <a:schemeClr val="accent5"/>
                          </a:solidFill>
                        </a:rPr>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rgbClr val="0000FF"/>
                          </a:solidFill>
                        </a:rPr>
                        <a:t>Schirmer I</a:t>
                      </a:r>
                    </a:p>
                  </a:txBody>
                  <a:tcPr anchor="ctr">
                    <a:solidFill>
                      <a:srgbClr val="FFCCFF"/>
                    </a:solidFill>
                  </a:tcPr>
                </a:tc>
                <a:tc>
                  <a:txBody>
                    <a:bodyPr/>
                    <a:lstStyle/>
                    <a:p>
                      <a:pPr algn="ctr"/>
                      <a:r>
                        <a:rPr lang="en-US" sz="1600" dirty="0">
                          <a:solidFill>
                            <a:schemeClr val="bg1">
                              <a:lumMod val="75000"/>
                            </a:schemeClr>
                          </a:solidFill>
                        </a:rPr>
                        <a:t>Basal </a:t>
                      </a:r>
                      <a:r>
                        <a:rPr lang="en-US" sz="1600" i="1" dirty="0">
                          <a:solidFill>
                            <a:schemeClr val="bg1">
                              <a:lumMod val="75000"/>
                            </a:schemeClr>
                          </a:solidFill>
                        </a:rPr>
                        <a:t>and</a:t>
                      </a:r>
                      <a:r>
                        <a:rPr lang="en-US" sz="1600" dirty="0">
                          <a:solidFill>
                            <a:schemeClr val="bg1">
                              <a:lumMod val="75000"/>
                            </a:schemeClr>
                          </a:solidFill>
                        </a:rPr>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rgbClr val="0000FF"/>
                          </a:solidFill>
                          <a:effectLst/>
                          <a:latin typeface="Arial" charset="0"/>
                        </a:rPr>
                        <a:t>Same, but </a:t>
                      </a:r>
                      <a:r>
                        <a:rPr kumimoji="0" lang="en-US" sz="1600" b="1" i="0" u="none" strike="noStrike" cap="none" normalizeH="0" baseline="0" dirty="0">
                          <a:ln>
                            <a:noFill/>
                          </a:ln>
                          <a:solidFill>
                            <a:srgbClr val="0000FF"/>
                          </a:solidFill>
                          <a:effectLst/>
                          <a:latin typeface="Arial" charset="0"/>
                        </a:rPr>
                        <a:t>without</a:t>
                      </a:r>
                      <a:r>
                        <a:rPr kumimoji="0" lang="en-US" sz="1600" b="0" i="0" u="none" strike="noStrike" cap="none" normalizeH="0" baseline="0" dirty="0">
                          <a:ln>
                            <a:noFill/>
                          </a:ln>
                          <a:solidFill>
                            <a:srgbClr val="0000FF"/>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chemeClr val="bg1">
                              <a:lumMod val="75000"/>
                            </a:schemeClr>
                          </a:solidFill>
                        </a:rPr>
                        <a:t>Schirmer II</a:t>
                      </a:r>
                    </a:p>
                  </a:txBody>
                  <a:tcPr anchor="ctr">
                    <a:solidFill>
                      <a:srgbClr val="FFCCFF"/>
                    </a:solidFill>
                  </a:tcPr>
                </a:tc>
                <a:tc>
                  <a:txBody>
                    <a:bodyPr/>
                    <a:lstStyle/>
                    <a:p>
                      <a:pPr algn="ctr"/>
                      <a:r>
                        <a:rPr lang="en-US" sz="1600" dirty="0">
                          <a:solidFill>
                            <a:schemeClr val="bg1">
                              <a:lumMod val="75000"/>
                            </a:schemeClr>
                          </a:solidFill>
                        </a:rPr>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5"/>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6" name="Rectangle 4">
            <a:extLst>
              <a:ext uri="{FF2B5EF4-FFF2-40B4-BE49-F238E27FC236}">
                <a16:creationId xmlns:a16="http://schemas.microsoft.com/office/drawing/2014/main" id="{CFF41DCC-6335-D19F-A3C8-DBA3EB89C1D2}"/>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rgbClr val="0000FF"/>
                </a:solidFill>
              </a:rPr>
              <a:t>What are the three classic tests of aqueous tear production?</a:t>
            </a:r>
          </a:p>
          <a:p>
            <a:pPr marL="0" indent="0">
              <a:buNone/>
            </a:pPr>
            <a:r>
              <a:rPr lang="en-US" altLang="en-US" sz="2000" i="1" kern="0" dirty="0"/>
              <a:t>What does each assess? </a:t>
            </a:r>
            <a:r>
              <a:rPr lang="en-US" altLang="en-US" sz="2000" i="1" kern="0" dirty="0">
                <a:solidFill>
                  <a:srgbClr val="0000FF"/>
                </a:solidFill>
              </a:rPr>
              <a:t>How is each performed? </a:t>
            </a:r>
            <a:r>
              <a:rPr lang="en-US" altLang="en-US" sz="2000" i="1" kern="0" dirty="0">
                <a:solidFill>
                  <a:schemeClr val="bg1"/>
                </a:solidFill>
              </a:rPr>
              <a:t>How</a:t>
            </a:r>
            <a:r>
              <a:rPr lang="en-US" altLang="en-US" sz="2000" i="1" kern="0" dirty="0">
                <a:solidFill>
                  <a:srgbClr val="0000FF"/>
                </a:solidFill>
              </a:rPr>
              <a:t> </a:t>
            </a:r>
            <a:r>
              <a:rPr lang="en-US" altLang="en-US" sz="2000" i="1" kern="0" dirty="0">
                <a:solidFill>
                  <a:schemeClr val="bg1"/>
                </a:solidFill>
              </a:rPr>
              <a:t>is each interpreted?</a:t>
            </a:r>
          </a:p>
        </p:txBody>
      </p:sp>
    </p:spTree>
    <p:extLst>
      <p:ext uri="{BB962C8B-B14F-4D97-AF65-F5344CB8AC3E}">
        <p14:creationId xmlns:p14="http://schemas.microsoft.com/office/powerpoint/2010/main" val="298083546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tx1"/>
                          </a:solidFill>
                        </a:rPr>
                        <a:t>Test name</a:t>
                      </a:r>
                    </a:p>
                  </a:txBody>
                  <a:tcPr anchor="ctr">
                    <a:solidFill>
                      <a:srgbClr val="FFCCFF"/>
                    </a:solidFill>
                  </a:tcPr>
                </a:tc>
                <a:tc>
                  <a:txBody>
                    <a:bodyPr/>
                    <a:lstStyle/>
                    <a:p>
                      <a:pPr algn="ctr"/>
                      <a:r>
                        <a:rPr lang="en-US" dirty="0">
                          <a:solidFill>
                            <a:schemeClr val="tx1"/>
                          </a:solidFill>
                        </a:rPr>
                        <a:t>Assesses…</a:t>
                      </a:r>
                    </a:p>
                  </a:txBody>
                  <a:tcPr anchor="ctr">
                    <a:solidFill>
                      <a:srgbClr val="FFCCFF"/>
                    </a:solidFill>
                  </a:tcPr>
                </a:tc>
                <a:tc>
                  <a:txBody>
                    <a:bodyPr/>
                    <a:lstStyle/>
                    <a:p>
                      <a:pPr algn="ctr"/>
                      <a:r>
                        <a:rPr lang="en-US" dirty="0">
                          <a:solidFill>
                            <a:srgbClr val="0000FF"/>
                          </a:solidFill>
                        </a:rPr>
                        <a:t>Protocol</a:t>
                      </a:r>
                    </a:p>
                  </a:txBody>
                  <a:tcPr anchor="ctr">
                    <a:solidFill>
                      <a:srgbClr val="FFCCFF"/>
                    </a:solidFill>
                  </a:tcPr>
                </a:tc>
                <a:tc>
                  <a:txBody>
                    <a:bodyPr/>
                    <a:lstStyle/>
                    <a:p>
                      <a:pPr algn="ctr"/>
                      <a:r>
                        <a:rPr lang="en-US" dirty="0">
                          <a:solidFill>
                            <a:srgbClr val="FFCCFF"/>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rgbClr val="0000FF"/>
                          </a:solidFill>
                        </a:rPr>
                        <a:t>Basal secretion test</a:t>
                      </a:r>
                    </a:p>
                  </a:txBody>
                  <a:tcPr anchor="ctr">
                    <a:solidFill>
                      <a:srgbClr val="FFCCFF"/>
                    </a:solidFill>
                  </a:tcPr>
                </a:tc>
                <a:tc>
                  <a:txBody>
                    <a:bodyPr/>
                    <a:lstStyle/>
                    <a:p>
                      <a:pPr algn="ctr"/>
                      <a:r>
                        <a:rPr lang="en-US" sz="1600" dirty="0">
                          <a:solidFill>
                            <a:schemeClr val="bg1">
                              <a:lumMod val="75000"/>
                            </a:schemeClr>
                          </a:solidFill>
                        </a:rPr>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rgbClr val="0000FF"/>
                          </a:solidFill>
                          <a:effectLst/>
                          <a:latin typeface="Arial" charset="0"/>
                        </a:rPr>
                        <a:t>Instill anesthetic, blot, place strip, measure saturation at  5 min</a:t>
                      </a:r>
                    </a:p>
                  </a:txBody>
                  <a:tcPr anchor="ctr">
                    <a:solidFill>
                      <a:schemeClr val="accent5"/>
                    </a:solidFill>
                  </a:tcPr>
                </a:tc>
                <a:tc>
                  <a:txBody>
                    <a:bodyPr/>
                    <a:lstStyle/>
                    <a:p>
                      <a:pPr algn="ctr"/>
                      <a:r>
                        <a:rPr lang="en-US" sz="1400" dirty="0">
                          <a:solidFill>
                            <a:schemeClr val="accent5"/>
                          </a:solidFill>
                        </a:rPr>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rgbClr val="0000FF"/>
                          </a:solidFill>
                        </a:rPr>
                        <a:t>Schirmer I</a:t>
                      </a:r>
                    </a:p>
                  </a:txBody>
                  <a:tcPr anchor="ctr">
                    <a:solidFill>
                      <a:srgbClr val="FFCCFF"/>
                    </a:solidFill>
                  </a:tcPr>
                </a:tc>
                <a:tc>
                  <a:txBody>
                    <a:bodyPr/>
                    <a:lstStyle/>
                    <a:p>
                      <a:pPr algn="ctr"/>
                      <a:r>
                        <a:rPr lang="en-US" sz="1600" dirty="0">
                          <a:solidFill>
                            <a:schemeClr val="bg1">
                              <a:lumMod val="75000"/>
                            </a:schemeClr>
                          </a:solidFill>
                        </a:rPr>
                        <a:t>Basal </a:t>
                      </a:r>
                      <a:r>
                        <a:rPr lang="en-US" sz="1600" i="1" dirty="0">
                          <a:solidFill>
                            <a:schemeClr val="bg1">
                              <a:lumMod val="75000"/>
                            </a:schemeClr>
                          </a:solidFill>
                        </a:rPr>
                        <a:t>and</a:t>
                      </a:r>
                      <a:r>
                        <a:rPr lang="en-US" sz="1600" dirty="0">
                          <a:solidFill>
                            <a:schemeClr val="bg1">
                              <a:lumMod val="75000"/>
                            </a:schemeClr>
                          </a:solidFill>
                        </a:rPr>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rgbClr val="0000FF"/>
                          </a:solidFill>
                          <a:effectLst/>
                          <a:latin typeface="Arial" charset="0"/>
                        </a:rPr>
                        <a:t>Same, but </a:t>
                      </a:r>
                      <a:r>
                        <a:rPr kumimoji="0" lang="en-US" sz="1600" b="1" i="0" u="none" strike="noStrike" cap="none" normalizeH="0" baseline="0" dirty="0">
                          <a:ln>
                            <a:noFill/>
                          </a:ln>
                          <a:solidFill>
                            <a:srgbClr val="0000FF"/>
                          </a:solidFill>
                          <a:effectLst/>
                          <a:latin typeface="Arial" charset="0"/>
                        </a:rPr>
                        <a:t>without</a:t>
                      </a:r>
                      <a:r>
                        <a:rPr kumimoji="0" lang="en-US" sz="1600" b="0" i="0" u="none" strike="noStrike" cap="none" normalizeH="0" baseline="0" dirty="0">
                          <a:ln>
                            <a:noFill/>
                          </a:ln>
                          <a:solidFill>
                            <a:srgbClr val="0000FF"/>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rgbClr val="0000FF"/>
                          </a:solidFill>
                        </a:rPr>
                        <a:t>Schirmer II</a:t>
                      </a:r>
                    </a:p>
                  </a:txBody>
                  <a:tcPr anchor="ctr">
                    <a:solidFill>
                      <a:srgbClr val="FFCCFF"/>
                    </a:solidFill>
                  </a:tcPr>
                </a:tc>
                <a:tc>
                  <a:txBody>
                    <a:bodyPr/>
                    <a:lstStyle/>
                    <a:p>
                      <a:pPr algn="ctr"/>
                      <a:r>
                        <a:rPr lang="en-US" sz="1600" dirty="0">
                          <a:solidFill>
                            <a:schemeClr val="bg1">
                              <a:lumMod val="75000"/>
                            </a:schemeClr>
                          </a:solidFill>
                        </a:rPr>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5"/>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6" name="Rectangle 4">
            <a:extLst>
              <a:ext uri="{FF2B5EF4-FFF2-40B4-BE49-F238E27FC236}">
                <a16:creationId xmlns:a16="http://schemas.microsoft.com/office/drawing/2014/main" id="{CFF41DCC-6335-D19F-A3C8-DBA3EB89C1D2}"/>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rgbClr val="0000FF"/>
                </a:solidFill>
              </a:rPr>
              <a:t>What are the three classic tests of aqueous tear production?</a:t>
            </a:r>
          </a:p>
          <a:p>
            <a:pPr marL="0" indent="0">
              <a:buNone/>
            </a:pPr>
            <a:r>
              <a:rPr lang="en-US" altLang="en-US" sz="2000" i="1" kern="0" dirty="0"/>
              <a:t>What does each assess? </a:t>
            </a:r>
            <a:r>
              <a:rPr lang="en-US" altLang="en-US" sz="2000" i="1" kern="0" dirty="0">
                <a:solidFill>
                  <a:srgbClr val="0000FF"/>
                </a:solidFill>
              </a:rPr>
              <a:t>How is each performed? </a:t>
            </a:r>
            <a:r>
              <a:rPr lang="en-US" altLang="en-US" sz="2000" i="1" kern="0" dirty="0">
                <a:solidFill>
                  <a:schemeClr val="bg1"/>
                </a:solidFill>
              </a:rPr>
              <a:t>How</a:t>
            </a:r>
            <a:r>
              <a:rPr lang="en-US" altLang="en-US" sz="2000" i="1" kern="0" dirty="0">
                <a:solidFill>
                  <a:srgbClr val="0000FF"/>
                </a:solidFill>
              </a:rPr>
              <a:t> </a:t>
            </a:r>
            <a:r>
              <a:rPr lang="en-US" altLang="en-US" sz="2000" i="1" kern="0" dirty="0">
                <a:solidFill>
                  <a:schemeClr val="bg1"/>
                </a:solidFill>
              </a:rPr>
              <a:t>is each interpreted?</a:t>
            </a:r>
          </a:p>
        </p:txBody>
      </p:sp>
      <p:sp>
        <p:nvSpPr>
          <p:cNvPr id="3" name="TextBox 2">
            <a:extLst>
              <a:ext uri="{FF2B5EF4-FFF2-40B4-BE49-F238E27FC236}">
                <a16:creationId xmlns:a16="http://schemas.microsoft.com/office/drawing/2014/main" id="{4B4D7431-FF1D-BC86-69BF-E1612FBB34AA}"/>
              </a:ext>
            </a:extLst>
          </p:cNvPr>
          <p:cNvSpPr txBox="1"/>
          <p:nvPr/>
        </p:nvSpPr>
        <p:spPr>
          <a:xfrm>
            <a:off x="5005922" y="5728614"/>
            <a:ext cx="404278" cy="523220"/>
          </a:xfrm>
          <a:prstGeom prst="rect">
            <a:avLst/>
          </a:prstGeom>
          <a:noFill/>
        </p:spPr>
        <p:txBody>
          <a:bodyPr wrap="none" rtlCol="0">
            <a:spAutoFit/>
          </a:bodyPr>
          <a:lstStyle/>
          <a:p>
            <a:r>
              <a:rPr lang="en-US" sz="2800" b="1" i="1" dirty="0">
                <a:solidFill>
                  <a:srgbClr val="0000FF"/>
                </a:solidFill>
              </a:rPr>
              <a:t>?</a:t>
            </a:r>
          </a:p>
        </p:txBody>
      </p:sp>
    </p:spTree>
    <p:extLst>
      <p:ext uri="{BB962C8B-B14F-4D97-AF65-F5344CB8AC3E}">
        <p14:creationId xmlns:p14="http://schemas.microsoft.com/office/powerpoint/2010/main" val="39840937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extLst>
              <p:ext uri="{D42A27DB-BD31-4B8C-83A1-F6EECF244321}">
                <p14:modId xmlns:p14="http://schemas.microsoft.com/office/powerpoint/2010/main" val="3929517452"/>
              </p:ext>
            </p:extLst>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tx1"/>
                          </a:solidFill>
                        </a:rPr>
                        <a:t>Test name</a:t>
                      </a:r>
                    </a:p>
                  </a:txBody>
                  <a:tcPr anchor="ctr">
                    <a:solidFill>
                      <a:srgbClr val="FFCCFF"/>
                    </a:solidFill>
                  </a:tcPr>
                </a:tc>
                <a:tc>
                  <a:txBody>
                    <a:bodyPr/>
                    <a:lstStyle/>
                    <a:p>
                      <a:pPr algn="ctr"/>
                      <a:r>
                        <a:rPr lang="en-US" dirty="0">
                          <a:solidFill>
                            <a:schemeClr val="tx1"/>
                          </a:solidFill>
                        </a:rPr>
                        <a:t>Assesses…</a:t>
                      </a:r>
                    </a:p>
                  </a:txBody>
                  <a:tcPr anchor="ctr">
                    <a:solidFill>
                      <a:srgbClr val="FFCCFF"/>
                    </a:solidFill>
                  </a:tcPr>
                </a:tc>
                <a:tc>
                  <a:txBody>
                    <a:bodyPr/>
                    <a:lstStyle/>
                    <a:p>
                      <a:pPr algn="ctr"/>
                      <a:r>
                        <a:rPr lang="en-US" dirty="0">
                          <a:solidFill>
                            <a:srgbClr val="0000FF"/>
                          </a:solidFill>
                        </a:rPr>
                        <a:t>Protocol</a:t>
                      </a:r>
                    </a:p>
                  </a:txBody>
                  <a:tcPr anchor="ctr">
                    <a:solidFill>
                      <a:srgbClr val="FFCCFF"/>
                    </a:solidFill>
                  </a:tcPr>
                </a:tc>
                <a:tc>
                  <a:txBody>
                    <a:bodyPr/>
                    <a:lstStyle/>
                    <a:p>
                      <a:pPr algn="ctr"/>
                      <a:r>
                        <a:rPr lang="en-US" dirty="0">
                          <a:solidFill>
                            <a:srgbClr val="FFCCFF"/>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rgbClr val="0000FF"/>
                          </a:solidFill>
                        </a:rPr>
                        <a:t>Basal secretion test</a:t>
                      </a:r>
                    </a:p>
                  </a:txBody>
                  <a:tcPr anchor="ctr">
                    <a:solidFill>
                      <a:srgbClr val="FFCCFF"/>
                    </a:solidFill>
                  </a:tcPr>
                </a:tc>
                <a:tc>
                  <a:txBody>
                    <a:bodyPr/>
                    <a:lstStyle/>
                    <a:p>
                      <a:pPr algn="ctr"/>
                      <a:r>
                        <a:rPr lang="en-US" sz="1600" dirty="0">
                          <a:solidFill>
                            <a:schemeClr val="bg1">
                              <a:lumMod val="75000"/>
                            </a:schemeClr>
                          </a:solidFill>
                        </a:rPr>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rgbClr val="0000FF"/>
                          </a:solidFill>
                          <a:effectLst/>
                          <a:latin typeface="Arial" charset="0"/>
                        </a:rPr>
                        <a:t>Instill anesthetic, blot, place strip, measure saturation at  5 min</a:t>
                      </a:r>
                    </a:p>
                  </a:txBody>
                  <a:tcPr anchor="ctr">
                    <a:solidFill>
                      <a:schemeClr val="accent5"/>
                    </a:solidFill>
                  </a:tcPr>
                </a:tc>
                <a:tc>
                  <a:txBody>
                    <a:bodyPr/>
                    <a:lstStyle/>
                    <a:p>
                      <a:pPr algn="ctr"/>
                      <a:r>
                        <a:rPr lang="en-US" sz="1400" dirty="0">
                          <a:solidFill>
                            <a:schemeClr val="accent5"/>
                          </a:solidFill>
                        </a:rPr>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rgbClr val="0000FF"/>
                          </a:solidFill>
                        </a:rPr>
                        <a:t>Schirmer I</a:t>
                      </a:r>
                    </a:p>
                  </a:txBody>
                  <a:tcPr anchor="ctr">
                    <a:solidFill>
                      <a:srgbClr val="FFCCFF"/>
                    </a:solidFill>
                  </a:tcPr>
                </a:tc>
                <a:tc>
                  <a:txBody>
                    <a:bodyPr/>
                    <a:lstStyle/>
                    <a:p>
                      <a:pPr algn="ctr"/>
                      <a:r>
                        <a:rPr lang="en-US" sz="1600" dirty="0">
                          <a:solidFill>
                            <a:schemeClr val="bg1">
                              <a:lumMod val="75000"/>
                            </a:schemeClr>
                          </a:solidFill>
                        </a:rPr>
                        <a:t>Basal </a:t>
                      </a:r>
                      <a:r>
                        <a:rPr lang="en-US" sz="1600" i="1" dirty="0">
                          <a:solidFill>
                            <a:schemeClr val="bg1">
                              <a:lumMod val="75000"/>
                            </a:schemeClr>
                          </a:solidFill>
                        </a:rPr>
                        <a:t>and</a:t>
                      </a:r>
                      <a:r>
                        <a:rPr lang="en-US" sz="1600" dirty="0">
                          <a:solidFill>
                            <a:schemeClr val="bg1">
                              <a:lumMod val="75000"/>
                            </a:schemeClr>
                          </a:solidFill>
                        </a:rPr>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rgbClr val="0000FF"/>
                          </a:solidFill>
                          <a:effectLst/>
                          <a:latin typeface="Arial" charset="0"/>
                        </a:rPr>
                        <a:t>Same, but </a:t>
                      </a:r>
                      <a:r>
                        <a:rPr kumimoji="0" lang="en-US" sz="1600" b="1" i="0" u="none" strike="noStrike" cap="none" normalizeH="0" baseline="0" dirty="0">
                          <a:ln>
                            <a:noFill/>
                          </a:ln>
                          <a:solidFill>
                            <a:srgbClr val="0000FF"/>
                          </a:solidFill>
                          <a:effectLst/>
                          <a:latin typeface="Arial" charset="0"/>
                        </a:rPr>
                        <a:t>without</a:t>
                      </a:r>
                      <a:r>
                        <a:rPr kumimoji="0" lang="en-US" sz="1600" b="0" i="0" u="none" strike="noStrike" cap="none" normalizeH="0" baseline="0" dirty="0">
                          <a:ln>
                            <a:noFill/>
                          </a:ln>
                          <a:solidFill>
                            <a:srgbClr val="0000FF"/>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rgbClr val="0000FF"/>
                          </a:solidFill>
                        </a:rPr>
                        <a:t>Schirmer II</a:t>
                      </a:r>
                    </a:p>
                  </a:txBody>
                  <a:tcPr anchor="ctr">
                    <a:solidFill>
                      <a:srgbClr val="FFCCFF"/>
                    </a:solidFill>
                  </a:tcPr>
                </a:tc>
                <a:tc>
                  <a:txBody>
                    <a:bodyPr/>
                    <a:lstStyle/>
                    <a:p>
                      <a:pPr algn="ctr"/>
                      <a:r>
                        <a:rPr lang="en-US" sz="1600" dirty="0">
                          <a:solidFill>
                            <a:schemeClr val="bg1">
                              <a:lumMod val="75000"/>
                            </a:schemeClr>
                          </a:solidFill>
                        </a:rPr>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rgbClr val="0000FF"/>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6" name="Rectangle 4">
            <a:extLst>
              <a:ext uri="{FF2B5EF4-FFF2-40B4-BE49-F238E27FC236}">
                <a16:creationId xmlns:a16="http://schemas.microsoft.com/office/drawing/2014/main" id="{CFF41DCC-6335-D19F-A3C8-DBA3EB89C1D2}"/>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rgbClr val="0000FF"/>
                </a:solidFill>
              </a:rPr>
              <a:t>What are the three classic tests of aqueous tear production?</a:t>
            </a:r>
          </a:p>
          <a:p>
            <a:pPr marL="0" indent="0">
              <a:buNone/>
            </a:pPr>
            <a:r>
              <a:rPr lang="en-US" altLang="en-US" sz="2000" i="1" kern="0" dirty="0"/>
              <a:t>What does each assess? </a:t>
            </a:r>
            <a:r>
              <a:rPr lang="en-US" altLang="en-US" sz="2000" i="1" kern="0" dirty="0">
                <a:solidFill>
                  <a:srgbClr val="0000FF"/>
                </a:solidFill>
              </a:rPr>
              <a:t>How is each performed? </a:t>
            </a:r>
            <a:r>
              <a:rPr lang="en-US" altLang="en-US" sz="2000" i="1" kern="0" dirty="0">
                <a:solidFill>
                  <a:schemeClr val="bg1"/>
                </a:solidFill>
              </a:rPr>
              <a:t>How</a:t>
            </a:r>
            <a:r>
              <a:rPr lang="en-US" altLang="en-US" sz="2000" i="1" kern="0" dirty="0">
                <a:solidFill>
                  <a:srgbClr val="0000FF"/>
                </a:solidFill>
              </a:rPr>
              <a:t> </a:t>
            </a:r>
            <a:r>
              <a:rPr lang="en-US" altLang="en-US" sz="2000" i="1" kern="0" dirty="0">
                <a:solidFill>
                  <a:schemeClr val="bg1"/>
                </a:solidFill>
              </a:rPr>
              <a:t>is each interpreted?</a:t>
            </a:r>
          </a:p>
        </p:txBody>
      </p:sp>
      <p:sp>
        <p:nvSpPr>
          <p:cNvPr id="9" name="Rectangle 8">
            <a:extLst>
              <a:ext uri="{FF2B5EF4-FFF2-40B4-BE49-F238E27FC236}">
                <a16:creationId xmlns:a16="http://schemas.microsoft.com/office/drawing/2014/main" id="{48DF100A-B8FC-AE5F-E285-8969D8379644}"/>
              </a:ext>
            </a:extLst>
          </p:cNvPr>
          <p:cNvSpPr/>
          <p:nvPr/>
        </p:nvSpPr>
        <p:spPr>
          <a:xfrm>
            <a:off x="5771527" y="5883966"/>
            <a:ext cx="602769" cy="2385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word 1/2</a:t>
            </a:r>
          </a:p>
        </p:txBody>
      </p:sp>
      <p:sp>
        <p:nvSpPr>
          <p:cNvPr id="10" name="Rectangle 9">
            <a:extLst>
              <a:ext uri="{FF2B5EF4-FFF2-40B4-BE49-F238E27FC236}">
                <a16:creationId xmlns:a16="http://schemas.microsoft.com/office/drawing/2014/main" id="{CE7AA22F-7197-7301-5652-090AA2F3932F}"/>
              </a:ext>
            </a:extLst>
          </p:cNvPr>
          <p:cNvSpPr/>
          <p:nvPr/>
        </p:nvSpPr>
        <p:spPr>
          <a:xfrm>
            <a:off x="4128155" y="6155070"/>
            <a:ext cx="838200" cy="2153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word 2/2</a:t>
            </a:r>
          </a:p>
        </p:txBody>
      </p:sp>
    </p:spTree>
    <p:extLst>
      <p:ext uri="{BB962C8B-B14F-4D97-AF65-F5344CB8AC3E}">
        <p14:creationId xmlns:p14="http://schemas.microsoft.com/office/powerpoint/2010/main" val="15678307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extLst>
              <p:ext uri="{D42A27DB-BD31-4B8C-83A1-F6EECF244321}">
                <p14:modId xmlns:p14="http://schemas.microsoft.com/office/powerpoint/2010/main" val="520773003"/>
              </p:ext>
            </p:extLst>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tx1"/>
                          </a:solidFill>
                        </a:rPr>
                        <a:t>Test name</a:t>
                      </a:r>
                    </a:p>
                  </a:txBody>
                  <a:tcPr anchor="ctr">
                    <a:solidFill>
                      <a:srgbClr val="FFCCFF"/>
                    </a:solidFill>
                  </a:tcPr>
                </a:tc>
                <a:tc>
                  <a:txBody>
                    <a:bodyPr/>
                    <a:lstStyle/>
                    <a:p>
                      <a:pPr algn="ctr"/>
                      <a:r>
                        <a:rPr lang="en-US" dirty="0">
                          <a:solidFill>
                            <a:schemeClr val="tx1"/>
                          </a:solidFill>
                        </a:rPr>
                        <a:t>Assesses…</a:t>
                      </a:r>
                    </a:p>
                  </a:txBody>
                  <a:tcPr anchor="ctr">
                    <a:solidFill>
                      <a:srgbClr val="FFCCFF"/>
                    </a:solidFill>
                  </a:tcPr>
                </a:tc>
                <a:tc>
                  <a:txBody>
                    <a:bodyPr/>
                    <a:lstStyle/>
                    <a:p>
                      <a:pPr algn="ctr"/>
                      <a:r>
                        <a:rPr lang="en-US" dirty="0">
                          <a:solidFill>
                            <a:srgbClr val="0000FF"/>
                          </a:solidFill>
                        </a:rPr>
                        <a:t>Protocol</a:t>
                      </a:r>
                    </a:p>
                  </a:txBody>
                  <a:tcPr anchor="ctr">
                    <a:solidFill>
                      <a:srgbClr val="FFCCFF"/>
                    </a:solidFill>
                  </a:tcPr>
                </a:tc>
                <a:tc>
                  <a:txBody>
                    <a:bodyPr/>
                    <a:lstStyle/>
                    <a:p>
                      <a:pPr algn="ctr"/>
                      <a:r>
                        <a:rPr lang="en-US" dirty="0">
                          <a:solidFill>
                            <a:srgbClr val="FFCCFF"/>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rgbClr val="0000FF"/>
                          </a:solidFill>
                        </a:rPr>
                        <a:t>Basal secretion test</a:t>
                      </a:r>
                    </a:p>
                  </a:txBody>
                  <a:tcPr anchor="ctr">
                    <a:solidFill>
                      <a:srgbClr val="FFCCFF"/>
                    </a:solidFill>
                  </a:tcPr>
                </a:tc>
                <a:tc>
                  <a:txBody>
                    <a:bodyPr/>
                    <a:lstStyle/>
                    <a:p>
                      <a:pPr algn="ctr"/>
                      <a:r>
                        <a:rPr lang="en-US" sz="1600" dirty="0">
                          <a:solidFill>
                            <a:schemeClr val="bg1">
                              <a:lumMod val="75000"/>
                            </a:schemeClr>
                          </a:solidFill>
                        </a:rPr>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rgbClr val="0000FF"/>
                          </a:solidFill>
                          <a:effectLst/>
                          <a:latin typeface="Arial" charset="0"/>
                        </a:rPr>
                        <a:t>Instill anesthetic, blot, place strip, measure saturation at  5 min</a:t>
                      </a:r>
                    </a:p>
                  </a:txBody>
                  <a:tcPr anchor="ctr">
                    <a:solidFill>
                      <a:schemeClr val="accent5"/>
                    </a:solidFill>
                  </a:tcPr>
                </a:tc>
                <a:tc>
                  <a:txBody>
                    <a:bodyPr/>
                    <a:lstStyle/>
                    <a:p>
                      <a:pPr algn="ctr"/>
                      <a:r>
                        <a:rPr lang="en-US" sz="1400" dirty="0">
                          <a:solidFill>
                            <a:schemeClr val="accent5"/>
                          </a:solidFill>
                        </a:rPr>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rgbClr val="0000FF"/>
                          </a:solidFill>
                        </a:rPr>
                        <a:t>Schirmer I</a:t>
                      </a:r>
                    </a:p>
                  </a:txBody>
                  <a:tcPr anchor="ctr">
                    <a:solidFill>
                      <a:srgbClr val="FFCCFF"/>
                    </a:solidFill>
                  </a:tcPr>
                </a:tc>
                <a:tc>
                  <a:txBody>
                    <a:bodyPr/>
                    <a:lstStyle/>
                    <a:p>
                      <a:pPr algn="ctr"/>
                      <a:r>
                        <a:rPr lang="en-US" sz="1600" dirty="0">
                          <a:solidFill>
                            <a:schemeClr val="bg1">
                              <a:lumMod val="75000"/>
                            </a:schemeClr>
                          </a:solidFill>
                        </a:rPr>
                        <a:t>Basal </a:t>
                      </a:r>
                      <a:r>
                        <a:rPr lang="en-US" sz="1600" i="1" dirty="0">
                          <a:solidFill>
                            <a:schemeClr val="bg1">
                              <a:lumMod val="75000"/>
                            </a:schemeClr>
                          </a:solidFill>
                        </a:rPr>
                        <a:t>and</a:t>
                      </a:r>
                      <a:r>
                        <a:rPr lang="en-US" sz="1600" dirty="0">
                          <a:solidFill>
                            <a:schemeClr val="bg1">
                              <a:lumMod val="75000"/>
                            </a:schemeClr>
                          </a:solidFill>
                        </a:rPr>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rgbClr val="0000FF"/>
                          </a:solidFill>
                          <a:effectLst/>
                          <a:latin typeface="Arial" charset="0"/>
                        </a:rPr>
                        <a:t>Same, but </a:t>
                      </a:r>
                      <a:r>
                        <a:rPr kumimoji="0" lang="en-US" sz="1600" b="1" i="0" u="none" strike="noStrike" cap="none" normalizeH="0" baseline="0" dirty="0">
                          <a:ln>
                            <a:noFill/>
                          </a:ln>
                          <a:solidFill>
                            <a:srgbClr val="0000FF"/>
                          </a:solidFill>
                          <a:effectLst/>
                          <a:latin typeface="Arial" charset="0"/>
                        </a:rPr>
                        <a:t>without</a:t>
                      </a:r>
                      <a:r>
                        <a:rPr kumimoji="0" lang="en-US" sz="1600" b="0" i="0" u="none" strike="noStrike" cap="none" normalizeH="0" baseline="0" dirty="0">
                          <a:ln>
                            <a:noFill/>
                          </a:ln>
                          <a:solidFill>
                            <a:srgbClr val="0000FF"/>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rgbClr val="0000FF"/>
                          </a:solidFill>
                        </a:rPr>
                        <a:t>Schirmer II</a:t>
                      </a:r>
                    </a:p>
                  </a:txBody>
                  <a:tcPr anchor="ctr">
                    <a:solidFill>
                      <a:srgbClr val="FFCCFF"/>
                    </a:solidFill>
                  </a:tcPr>
                </a:tc>
                <a:tc>
                  <a:txBody>
                    <a:bodyPr/>
                    <a:lstStyle/>
                    <a:p>
                      <a:pPr algn="ctr"/>
                      <a:r>
                        <a:rPr lang="en-US" sz="1600" dirty="0">
                          <a:solidFill>
                            <a:schemeClr val="bg1">
                              <a:lumMod val="75000"/>
                            </a:schemeClr>
                          </a:solidFill>
                        </a:rPr>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rgbClr val="0000FF"/>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6" name="Rectangle 4">
            <a:extLst>
              <a:ext uri="{FF2B5EF4-FFF2-40B4-BE49-F238E27FC236}">
                <a16:creationId xmlns:a16="http://schemas.microsoft.com/office/drawing/2014/main" id="{CFF41DCC-6335-D19F-A3C8-DBA3EB89C1D2}"/>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rgbClr val="0000FF"/>
                </a:solidFill>
              </a:rPr>
              <a:t>What are the three classic tests of aqueous tear production?</a:t>
            </a:r>
          </a:p>
          <a:p>
            <a:pPr marL="0" indent="0">
              <a:buNone/>
            </a:pPr>
            <a:r>
              <a:rPr lang="en-US" altLang="en-US" sz="2000" i="1" kern="0" dirty="0"/>
              <a:t>What does each assess? </a:t>
            </a:r>
            <a:r>
              <a:rPr lang="en-US" altLang="en-US" sz="2000" i="1" kern="0" dirty="0">
                <a:solidFill>
                  <a:srgbClr val="0000FF"/>
                </a:solidFill>
              </a:rPr>
              <a:t>How is each performed? </a:t>
            </a:r>
            <a:r>
              <a:rPr lang="en-US" altLang="en-US" sz="2000" i="1" kern="0" dirty="0">
                <a:solidFill>
                  <a:schemeClr val="bg1"/>
                </a:solidFill>
              </a:rPr>
              <a:t>How</a:t>
            </a:r>
            <a:r>
              <a:rPr lang="en-US" altLang="en-US" sz="2000" i="1" kern="0" dirty="0">
                <a:solidFill>
                  <a:srgbClr val="0000FF"/>
                </a:solidFill>
              </a:rPr>
              <a:t> </a:t>
            </a:r>
            <a:r>
              <a:rPr lang="en-US" altLang="en-US" sz="2000" i="1" kern="0" dirty="0">
                <a:solidFill>
                  <a:schemeClr val="bg1"/>
                </a:solidFill>
              </a:rPr>
              <a:t>is each interpreted?</a:t>
            </a:r>
          </a:p>
        </p:txBody>
      </p:sp>
    </p:spTree>
    <p:extLst>
      <p:ext uri="{BB962C8B-B14F-4D97-AF65-F5344CB8AC3E}">
        <p14:creationId xmlns:p14="http://schemas.microsoft.com/office/powerpoint/2010/main" val="214672838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extLst>
              <p:ext uri="{D42A27DB-BD31-4B8C-83A1-F6EECF244321}">
                <p14:modId xmlns:p14="http://schemas.microsoft.com/office/powerpoint/2010/main" val="534423202"/>
              </p:ext>
            </p:extLst>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tx1"/>
                          </a:solidFill>
                        </a:rPr>
                        <a:t>Test name</a:t>
                      </a:r>
                    </a:p>
                  </a:txBody>
                  <a:tcPr anchor="ctr">
                    <a:solidFill>
                      <a:srgbClr val="FFCCFF"/>
                    </a:solidFill>
                  </a:tcPr>
                </a:tc>
                <a:tc>
                  <a:txBody>
                    <a:bodyPr/>
                    <a:lstStyle/>
                    <a:p>
                      <a:pPr algn="ctr"/>
                      <a:r>
                        <a:rPr lang="en-US" dirty="0">
                          <a:solidFill>
                            <a:schemeClr val="tx1"/>
                          </a:solidFill>
                        </a:rPr>
                        <a:t>Assesses…</a:t>
                      </a:r>
                    </a:p>
                  </a:txBody>
                  <a:tcPr anchor="ctr">
                    <a:solidFill>
                      <a:srgbClr val="FFCCFF"/>
                    </a:solidFill>
                  </a:tcPr>
                </a:tc>
                <a:tc>
                  <a:txBody>
                    <a:bodyPr/>
                    <a:lstStyle/>
                    <a:p>
                      <a:pPr algn="ctr"/>
                      <a:r>
                        <a:rPr lang="en-US" dirty="0">
                          <a:solidFill>
                            <a:srgbClr val="0000FF"/>
                          </a:solidFill>
                        </a:rPr>
                        <a:t>Protocol</a:t>
                      </a:r>
                    </a:p>
                  </a:txBody>
                  <a:tcPr anchor="ctr">
                    <a:solidFill>
                      <a:srgbClr val="FFCCFF"/>
                    </a:solidFill>
                  </a:tcPr>
                </a:tc>
                <a:tc>
                  <a:txBody>
                    <a:bodyPr/>
                    <a:lstStyle/>
                    <a:p>
                      <a:pPr algn="ctr"/>
                      <a:r>
                        <a:rPr lang="en-US" dirty="0">
                          <a:solidFill>
                            <a:schemeClr val="tx1"/>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rgbClr val="0000FF"/>
                          </a:solidFill>
                        </a:rPr>
                        <a:t>Basal secretion test</a:t>
                      </a:r>
                    </a:p>
                  </a:txBody>
                  <a:tcPr anchor="ctr">
                    <a:solidFill>
                      <a:srgbClr val="FFCCFF"/>
                    </a:solidFill>
                  </a:tcPr>
                </a:tc>
                <a:tc>
                  <a:txBody>
                    <a:bodyPr/>
                    <a:lstStyle/>
                    <a:p>
                      <a:pPr algn="ctr"/>
                      <a:r>
                        <a:rPr lang="en-US" sz="1600" dirty="0">
                          <a:solidFill>
                            <a:schemeClr val="bg1">
                              <a:lumMod val="75000"/>
                            </a:schemeClr>
                          </a:solidFill>
                        </a:rPr>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measure saturation at  5 min</a:t>
                      </a:r>
                    </a:p>
                  </a:txBody>
                  <a:tcPr anchor="ctr">
                    <a:solidFill>
                      <a:schemeClr val="accent5"/>
                    </a:solidFill>
                  </a:tcPr>
                </a:tc>
                <a:tc>
                  <a:txBody>
                    <a:bodyPr/>
                    <a:lstStyle/>
                    <a:p>
                      <a:pPr algn="ctr"/>
                      <a:r>
                        <a:rPr lang="en-US" sz="1400" dirty="0">
                          <a:solidFill>
                            <a:schemeClr val="accent5"/>
                          </a:solidFill>
                        </a:rPr>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chemeClr val="bg1">
                              <a:lumMod val="75000"/>
                            </a:schemeClr>
                          </a:solidFill>
                        </a:rPr>
                        <a:t>Schirmer I</a:t>
                      </a:r>
                    </a:p>
                  </a:txBody>
                  <a:tcPr anchor="ctr">
                    <a:solidFill>
                      <a:srgbClr val="FFCCFF"/>
                    </a:solidFill>
                  </a:tcPr>
                </a:tc>
                <a:tc>
                  <a:txBody>
                    <a:bodyPr/>
                    <a:lstStyle/>
                    <a:p>
                      <a:pPr algn="ctr"/>
                      <a:r>
                        <a:rPr lang="en-US" sz="1600" dirty="0">
                          <a:solidFill>
                            <a:schemeClr val="bg1">
                              <a:lumMod val="75000"/>
                            </a:schemeClr>
                          </a:solidFill>
                        </a:rPr>
                        <a:t>Basal </a:t>
                      </a:r>
                      <a:r>
                        <a:rPr lang="en-US" sz="1600" i="1" dirty="0">
                          <a:solidFill>
                            <a:schemeClr val="bg1">
                              <a:lumMod val="75000"/>
                            </a:schemeClr>
                          </a:solidFill>
                        </a:rPr>
                        <a:t>and</a:t>
                      </a:r>
                      <a:r>
                        <a:rPr lang="en-US" sz="1600" dirty="0">
                          <a:solidFill>
                            <a:schemeClr val="bg1">
                              <a:lumMod val="75000"/>
                            </a:schemeClr>
                          </a:solidFill>
                        </a:rPr>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Same, but </a:t>
                      </a:r>
                      <a:r>
                        <a:rPr kumimoji="0" lang="en-US" sz="1600" b="1" i="0" u="none" strike="noStrike" cap="none" normalizeH="0" baseline="0" dirty="0">
                          <a:ln>
                            <a:noFill/>
                          </a:ln>
                          <a:solidFill>
                            <a:schemeClr val="bg1">
                              <a:lumMod val="75000"/>
                            </a:schemeClr>
                          </a:solidFill>
                          <a:effectLst/>
                          <a:latin typeface="Arial" charset="0"/>
                        </a:rPr>
                        <a:t>without</a:t>
                      </a:r>
                      <a:r>
                        <a:rPr kumimoji="0" lang="en-US" sz="1600" b="0" i="0" u="none" strike="noStrike" cap="none" normalizeH="0" baseline="0" dirty="0">
                          <a:ln>
                            <a:noFill/>
                          </a:ln>
                          <a:solidFill>
                            <a:schemeClr val="bg1">
                              <a:lumMod val="75000"/>
                            </a:schemeClr>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chemeClr val="bg1">
                              <a:lumMod val="75000"/>
                            </a:schemeClr>
                          </a:solidFill>
                        </a:rPr>
                        <a:t>Schirmer II</a:t>
                      </a:r>
                    </a:p>
                  </a:txBody>
                  <a:tcPr anchor="ctr">
                    <a:solidFill>
                      <a:srgbClr val="FFCCFF"/>
                    </a:solidFill>
                  </a:tcPr>
                </a:tc>
                <a:tc>
                  <a:txBody>
                    <a:bodyPr/>
                    <a:lstStyle/>
                    <a:p>
                      <a:pPr algn="ctr"/>
                      <a:r>
                        <a:rPr lang="en-US" sz="1600" dirty="0">
                          <a:solidFill>
                            <a:schemeClr val="bg1">
                              <a:lumMod val="75000"/>
                            </a:schemeClr>
                          </a:solidFill>
                        </a:rPr>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6" name="Rectangle 4">
            <a:extLst>
              <a:ext uri="{FF2B5EF4-FFF2-40B4-BE49-F238E27FC236}">
                <a16:creationId xmlns:a16="http://schemas.microsoft.com/office/drawing/2014/main" id="{CFF41DCC-6335-D19F-A3C8-DBA3EB89C1D2}"/>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rgbClr val="0000FF"/>
                </a:solidFill>
              </a:rPr>
              <a:t>What are the three classic tests of aqueous tear production?</a:t>
            </a:r>
          </a:p>
          <a:p>
            <a:pPr marL="0" indent="0">
              <a:buNone/>
            </a:pPr>
            <a:r>
              <a:rPr lang="en-US" altLang="en-US" sz="2000" i="1" kern="0" dirty="0"/>
              <a:t>What does each assess? </a:t>
            </a:r>
            <a:r>
              <a:rPr lang="en-US" altLang="en-US" sz="2000" i="1" kern="0" dirty="0">
                <a:solidFill>
                  <a:srgbClr val="0000FF"/>
                </a:solidFill>
              </a:rPr>
              <a:t>How is each performed? </a:t>
            </a:r>
            <a:r>
              <a:rPr lang="en-US" altLang="en-US" sz="2000" i="1" kern="0" dirty="0"/>
              <a:t>How is each interpreted?</a:t>
            </a:r>
          </a:p>
        </p:txBody>
      </p:sp>
      <p:sp>
        <p:nvSpPr>
          <p:cNvPr id="3" name="TextBox 2">
            <a:extLst>
              <a:ext uri="{FF2B5EF4-FFF2-40B4-BE49-F238E27FC236}">
                <a16:creationId xmlns:a16="http://schemas.microsoft.com/office/drawing/2014/main" id="{FC37A3F1-6FFE-3D92-536D-69229D12D02F}"/>
              </a:ext>
            </a:extLst>
          </p:cNvPr>
          <p:cNvSpPr txBox="1"/>
          <p:nvPr/>
        </p:nvSpPr>
        <p:spPr>
          <a:xfrm>
            <a:off x="7126356" y="3805284"/>
            <a:ext cx="404278" cy="523220"/>
          </a:xfrm>
          <a:prstGeom prst="rect">
            <a:avLst/>
          </a:prstGeom>
          <a:noFill/>
        </p:spPr>
        <p:txBody>
          <a:bodyPr wrap="none" rtlCol="0">
            <a:spAutoFit/>
          </a:bodyPr>
          <a:lstStyle/>
          <a:p>
            <a:r>
              <a:rPr lang="en-US" sz="2800" b="1" i="1" dirty="0"/>
              <a:t>?</a:t>
            </a:r>
          </a:p>
        </p:txBody>
      </p:sp>
    </p:spTree>
    <p:extLst>
      <p:ext uri="{BB962C8B-B14F-4D97-AF65-F5344CB8AC3E}">
        <p14:creationId xmlns:p14="http://schemas.microsoft.com/office/powerpoint/2010/main" val="51470577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extLst>
              <p:ext uri="{D42A27DB-BD31-4B8C-83A1-F6EECF244321}">
                <p14:modId xmlns:p14="http://schemas.microsoft.com/office/powerpoint/2010/main" val="2175087329"/>
              </p:ext>
            </p:extLst>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tx1"/>
                          </a:solidFill>
                        </a:rPr>
                        <a:t>Test name</a:t>
                      </a:r>
                    </a:p>
                  </a:txBody>
                  <a:tcPr anchor="ctr">
                    <a:solidFill>
                      <a:srgbClr val="FFCCFF"/>
                    </a:solidFill>
                  </a:tcPr>
                </a:tc>
                <a:tc>
                  <a:txBody>
                    <a:bodyPr/>
                    <a:lstStyle/>
                    <a:p>
                      <a:pPr algn="ctr"/>
                      <a:r>
                        <a:rPr lang="en-US" dirty="0">
                          <a:solidFill>
                            <a:schemeClr val="tx1"/>
                          </a:solidFill>
                        </a:rPr>
                        <a:t>Assesses…</a:t>
                      </a:r>
                    </a:p>
                  </a:txBody>
                  <a:tcPr anchor="ctr">
                    <a:solidFill>
                      <a:srgbClr val="FFCCFF"/>
                    </a:solidFill>
                  </a:tcPr>
                </a:tc>
                <a:tc>
                  <a:txBody>
                    <a:bodyPr/>
                    <a:lstStyle/>
                    <a:p>
                      <a:pPr algn="ctr"/>
                      <a:r>
                        <a:rPr lang="en-US" dirty="0">
                          <a:solidFill>
                            <a:srgbClr val="0000FF"/>
                          </a:solidFill>
                        </a:rPr>
                        <a:t>Protocol</a:t>
                      </a:r>
                    </a:p>
                  </a:txBody>
                  <a:tcPr anchor="ctr">
                    <a:solidFill>
                      <a:srgbClr val="FFCCFF"/>
                    </a:solidFill>
                  </a:tcPr>
                </a:tc>
                <a:tc>
                  <a:txBody>
                    <a:bodyPr/>
                    <a:lstStyle/>
                    <a:p>
                      <a:pPr algn="ctr"/>
                      <a:r>
                        <a:rPr lang="en-US" dirty="0">
                          <a:solidFill>
                            <a:schemeClr val="tx1"/>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rgbClr val="0000FF"/>
                          </a:solidFill>
                        </a:rPr>
                        <a:t>Basal secretion test</a:t>
                      </a:r>
                    </a:p>
                  </a:txBody>
                  <a:tcPr anchor="ctr">
                    <a:solidFill>
                      <a:srgbClr val="FFCCFF"/>
                    </a:solidFill>
                  </a:tcPr>
                </a:tc>
                <a:tc>
                  <a:txBody>
                    <a:bodyPr/>
                    <a:lstStyle/>
                    <a:p>
                      <a:pPr algn="ctr"/>
                      <a:r>
                        <a:rPr lang="en-US" sz="1600" dirty="0">
                          <a:solidFill>
                            <a:schemeClr val="bg1">
                              <a:lumMod val="75000"/>
                            </a:schemeClr>
                          </a:solidFill>
                        </a:rPr>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measure saturation at  5 min</a:t>
                      </a:r>
                    </a:p>
                  </a:txBody>
                  <a:tcPr anchor="ctr">
                    <a:solidFill>
                      <a:schemeClr val="accent5"/>
                    </a:solidFill>
                  </a:tcPr>
                </a:tc>
                <a:tc>
                  <a:txBody>
                    <a:bodyPr/>
                    <a:lstStyle/>
                    <a:p>
                      <a:pPr algn="ctr"/>
                      <a:r>
                        <a:rPr lang="en-US" sz="1400" dirty="0">
                          <a:solidFill>
                            <a:schemeClr val="tx1"/>
                          </a:solidFill>
                        </a:rPr>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chemeClr val="bg1">
                              <a:lumMod val="75000"/>
                            </a:schemeClr>
                          </a:solidFill>
                        </a:rPr>
                        <a:t>Schirmer I</a:t>
                      </a:r>
                    </a:p>
                  </a:txBody>
                  <a:tcPr anchor="ctr">
                    <a:solidFill>
                      <a:srgbClr val="FFCCFF"/>
                    </a:solidFill>
                  </a:tcPr>
                </a:tc>
                <a:tc>
                  <a:txBody>
                    <a:bodyPr/>
                    <a:lstStyle/>
                    <a:p>
                      <a:pPr algn="ctr"/>
                      <a:r>
                        <a:rPr lang="en-US" sz="1600" dirty="0">
                          <a:solidFill>
                            <a:schemeClr val="bg1">
                              <a:lumMod val="75000"/>
                            </a:schemeClr>
                          </a:solidFill>
                        </a:rPr>
                        <a:t>Basal </a:t>
                      </a:r>
                      <a:r>
                        <a:rPr lang="en-US" sz="1600" i="1" dirty="0">
                          <a:solidFill>
                            <a:schemeClr val="bg1">
                              <a:lumMod val="75000"/>
                            </a:schemeClr>
                          </a:solidFill>
                        </a:rPr>
                        <a:t>and</a:t>
                      </a:r>
                      <a:r>
                        <a:rPr lang="en-US" sz="1600" dirty="0">
                          <a:solidFill>
                            <a:schemeClr val="bg1">
                              <a:lumMod val="75000"/>
                            </a:schemeClr>
                          </a:solidFill>
                        </a:rPr>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Same, but </a:t>
                      </a:r>
                      <a:r>
                        <a:rPr kumimoji="0" lang="en-US" sz="1600" b="1" i="0" u="none" strike="noStrike" cap="none" normalizeH="0" baseline="0" dirty="0">
                          <a:ln>
                            <a:noFill/>
                          </a:ln>
                          <a:solidFill>
                            <a:schemeClr val="bg1">
                              <a:lumMod val="75000"/>
                            </a:schemeClr>
                          </a:solidFill>
                          <a:effectLst/>
                          <a:latin typeface="Arial" charset="0"/>
                        </a:rPr>
                        <a:t>without</a:t>
                      </a:r>
                      <a:r>
                        <a:rPr kumimoji="0" lang="en-US" sz="1600" b="0" i="0" u="none" strike="noStrike" cap="none" normalizeH="0" baseline="0" dirty="0">
                          <a:ln>
                            <a:noFill/>
                          </a:ln>
                          <a:solidFill>
                            <a:schemeClr val="bg1">
                              <a:lumMod val="75000"/>
                            </a:schemeClr>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chemeClr val="bg1">
                              <a:lumMod val="75000"/>
                            </a:schemeClr>
                          </a:solidFill>
                        </a:rPr>
                        <a:t>Schirmer II</a:t>
                      </a:r>
                    </a:p>
                  </a:txBody>
                  <a:tcPr anchor="ctr">
                    <a:solidFill>
                      <a:srgbClr val="FFCCFF"/>
                    </a:solidFill>
                  </a:tcPr>
                </a:tc>
                <a:tc>
                  <a:txBody>
                    <a:bodyPr/>
                    <a:lstStyle/>
                    <a:p>
                      <a:pPr algn="ctr"/>
                      <a:r>
                        <a:rPr lang="en-US" sz="1600" dirty="0">
                          <a:solidFill>
                            <a:schemeClr val="bg1">
                              <a:lumMod val="75000"/>
                            </a:schemeClr>
                          </a:solidFill>
                        </a:rPr>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6" name="Rectangle 4">
            <a:extLst>
              <a:ext uri="{FF2B5EF4-FFF2-40B4-BE49-F238E27FC236}">
                <a16:creationId xmlns:a16="http://schemas.microsoft.com/office/drawing/2014/main" id="{CFF41DCC-6335-D19F-A3C8-DBA3EB89C1D2}"/>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rgbClr val="0000FF"/>
                </a:solidFill>
              </a:rPr>
              <a:t>What are the three classic tests of aqueous tear production?</a:t>
            </a:r>
          </a:p>
          <a:p>
            <a:pPr marL="0" indent="0">
              <a:buNone/>
            </a:pPr>
            <a:r>
              <a:rPr lang="en-US" altLang="en-US" sz="2000" i="1" kern="0" dirty="0"/>
              <a:t>What does each assess? </a:t>
            </a:r>
            <a:r>
              <a:rPr lang="en-US" altLang="en-US" sz="2000" i="1" kern="0" dirty="0">
                <a:solidFill>
                  <a:srgbClr val="0000FF"/>
                </a:solidFill>
              </a:rPr>
              <a:t>How is each performed? </a:t>
            </a:r>
            <a:r>
              <a:rPr lang="en-US" altLang="en-US" sz="2000" i="1" kern="0" dirty="0"/>
              <a:t>How is each interpreted?</a:t>
            </a:r>
          </a:p>
        </p:txBody>
      </p:sp>
      <p:sp>
        <p:nvSpPr>
          <p:cNvPr id="4" name="Rectangle 3">
            <a:extLst>
              <a:ext uri="{FF2B5EF4-FFF2-40B4-BE49-F238E27FC236}">
                <a16:creationId xmlns:a16="http://schemas.microsoft.com/office/drawing/2014/main" id="{8B7A92A6-9DF4-2540-3069-A99E3F9C926F}"/>
              </a:ext>
            </a:extLst>
          </p:cNvPr>
          <p:cNvSpPr/>
          <p:nvPr/>
        </p:nvSpPr>
        <p:spPr>
          <a:xfrm>
            <a:off x="7557052" y="3723861"/>
            <a:ext cx="609600" cy="2385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amount</a:t>
            </a:r>
          </a:p>
        </p:txBody>
      </p:sp>
    </p:spTree>
    <p:extLst>
      <p:ext uri="{BB962C8B-B14F-4D97-AF65-F5344CB8AC3E}">
        <p14:creationId xmlns:p14="http://schemas.microsoft.com/office/powerpoint/2010/main" val="98731994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tx1"/>
                          </a:solidFill>
                        </a:rPr>
                        <a:t>Test name</a:t>
                      </a:r>
                    </a:p>
                  </a:txBody>
                  <a:tcPr anchor="ctr">
                    <a:solidFill>
                      <a:srgbClr val="FFCCFF"/>
                    </a:solidFill>
                  </a:tcPr>
                </a:tc>
                <a:tc>
                  <a:txBody>
                    <a:bodyPr/>
                    <a:lstStyle/>
                    <a:p>
                      <a:pPr algn="ctr"/>
                      <a:r>
                        <a:rPr lang="en-US" dirty="0">
                          <a:solidFill>
                            <a:schemeClr val="tx1"/>
                          </a:solidFill>
                        </a:rPr>
                        <a:t>Assesses…</a:t>
                      </a:r>
                    </a:p>
                  </a:txBody>
                  <a:tcPr anchor="ctr">
                    <a:solidFill>
                      <a:srgbClr val="FFCCFF"/>
                    </a:solidFill>
                  </a:tcPr>
                </a:tc>
                <a:tc>
                  <a:txBody>
                    <a:bodyPr/>
                    <a:lstStyle/>
                    <a:p>
                      <a:pPr algn="ctr"/>
                      <a:r>
                        <a:rPr lang="en-US" dirty="0">
                          <a:solidFill>
                            <a:srgbClr val="0000FF"/>
                          </a:solidFill>
                        </a:rPr>
                        <a:t>Protocol</a:t>
                      </a:r>
                    </a:p>
                  </a:txBody>
                  <a:tcPr anchor="ctr">
                    <a:solidFill>
                      <a:srgbClr val="FFCCFF"/>
                    </a:solidFill>
                  </a:tcPr>
                </a:tc>
                <a:tc>
                  <a:txBody>
                    <a:bodyPr/>
                    <a:lstStyle/>
                    <a:p>
                      <a:pPr algn="ctr"/>
                      <a:r>
                        <a:rPr lang="en-US" dirty="0">
                          <a:solidFill>
                            <a:schemeClr val="tx1"/>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rgbClr val="0000FF"/>
                          </a:solidFill>
                        </a:rPr>
                        <a:t>Basal secretion test</a:t>
                      </a:r>
                    </a:p>
                  </a:txBody>
                  <a:tcPr anchor="ctr">
                    <a:solidFill>
                      <a:srgbClr val="FFCCFF"/>
                    </a:solidFill>
                  </a:tcPr>
                </a:tc>
                <a:tc>
                  <a:txBody>
                    <a:bodyPr/>
                    <a:lstStyle/>
                    <a:p>
                      <a:pPr algn="ctr"/>
                      <a:r>
                        <a:rPr lang="en-US" sz="1600" dirty="0">
                          <a:solidFill>
                            <a:schemeClr val="bg1">
                              <a:lumMod val="75000"/>
                            </a:schemeClr>
                          </a:solidFill>
                        </a:rPr>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measure saturation at  5 min</a:t>
                      </a:r>
                    </a:p>
                  </a:txBody>
                  <a:tcPr anchor="ctr">
                    <a:solidFill>
                      <a:schemeClr val="accent5"/>
                    </a:solidFill>
                  </a:tcPr>
                </a:tc>
                <a:tc>
                  <a:txBody>
                    <a:bodyPr/>
                    <a:lstStyle/>
                    <a:p>
                      <a:pPr algn="ctr"/>
                      <a:r>
                        <a:rPr lang="en-US" sz="1400" dirty="0">
                          <a:solidFill>
                            <a:schemeClr val="tx1"/>
                          </a:solidFill>
                        </a:rPr>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chemeClr val="bg1">
                              <a:lumMod val="75000"/>
                            </a:schemeClr>
                          </a:solidFill>
                        </a:rPr>
                        <a:t>Schirmer I</a:t>
                      </a:r>
                    </a:p>
                  </a:txBody>
                  <a:tcPr anchor="ctr">
                    <a:solidFill>
                      <a:srgbClr val="FFCCFF"/>
                    </a:solidFill>
                  </a:tcPr>
                </a:tc>
                <a:tc>
                  <a:txBody>
                    <a:bodyPr/>
                    <a:lstStyle/>
                    <a:p>
                      <a:pPr algn="ctr"/>
                      <a:r>
                        <a:rPr lang="en-US" sz="1600" dirty="0">
                          <a:solidFill>
                            <a:schemeClr val="bg1">
                              <a:lumMod val="75000"/>
                            </a:schemeClr>
                          </a:solidFill>
                        </a:rPr>
                        <a:t>Basal </a:t>
                      </a:r>
                      <a:r>
                        <a:rPr lang="en-US" sz="1600" i="1" dirty="0">
                          <a:solidFill>
                            <a:schemeClr val="bg1">
                              <a:lumMod val="75000"/>
                            </a:schemeClr>
                          </a:solidFill>
                        </a:rPr>
                        <a:t>and</a:t>
                      </a:r>
                      <a:r>
                        <a:rPr lang="en-US" sz="1600" dirty="0">
                          <a:solidFill>
                            <a:schemeClr val="bg1">
                              <a:lumMod val="75000"/>
                            </a:schemeClr>
                          </a:solidFill>
                        </a:rPr>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Same, but </a:t>
                      </a:r>
                      <a:r>
                        <a:rPr kumimoji="0" lang="en-US" sz="1600" b="1" i="0" u="none" strike="noStrike" cap="none" normalizeH="0" baseline="0" dirty="0">
                          <a:ln>
                            <a:noFill/>
                          </a:ln>
                          <a:solidFill>
                            <a:schemeClr val="bg1">
                              <a:lumMod val="75000"/>
                            </a:schemeClr>
                          </a:solidFill>
                          <a:effectLst/>
                          <a:latin typeface="Arial" charset="0"/>
                        </a:rPr>
                        <a:t>without</a:t>
                      </a:r>
                      <a:r>
                        <a:rPr kumimoji="0" lang="en-US" sz="1600" b="0" i="0" u="none" strike="noStrike" cap="none" normalizeH="0" baseline="0" dirty="0">
                          <a:ln>
                            <a:noFill/>
                          </a:ln>
                          <a:solidFill>
                            <a:schemeClr val="bg1">
                              <a:lumMod val="75000"/>
                            </a:schemeClr>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chemeClr val="bg1">
                              <a:lumMod val="75000"/>
                            </a:schemeClr>
                          </a:solidFill>
                        </a:rPr>
                        <a:t>Schirmer II</a:t>
                      </a:r>
                    </a:p>
                  </a:txBody>
                  <a:tcPr anchor="ctr">
                    <a:solidFill>
                      <a:srgbClr val="FFCCFF"/>
                    </a:solidFill>
                  </a:tcPr>
                </a:tc>
                <a:tc>
                  <a:txBody>
                    <a:bodyPr/>
                    <a:lstStyle/>
                    <a:p>
                      <a:pPr algn="ctr"/>
                      <a:r>
                        <a:rPr lang="en-US" sz="1600" dirty="0">
                          <a:solidFill>
                            <a:schemeClr val="bg1">
                              <a:lumMod val="75000"/>
                            </a:schemeClr>
                          </a:solidFill>
                        </a:rPr>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6" name="Rectangle 4">
            <a:extLst>
              <a:ext uri="{FF2B5EF4-FFF2-40B4-BE49-F238E27FC236}">
                <a16:creationId xmlns:a16="http://schemas.microsoft.com/office/drawing/2014/main" id="{CFF41DCC-6335-D19F-A3C8-DBA3EB89C1D2}"/>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rgbClr val="0000FF"/>
                </a:solidFill>
              </a:rPr>
              <a:t>What are the three classic tests of aqueous tear production?</a:t>
            </a:r>
          </a:p>
          <a:p>
            <a:pPr marL="0" indent="0">
              <a:buNone/>
            </a:pPr>
            <a:r>
              <a:rPr lang="en-US" altLang="en-US" sz="2000" i="1" kern="0" dirty="0"/>
              <a:t>What does each assess? </a:t>
            </a:r>
            <a:r>
              <a:rPr lang="en-US" altLang="en-US" sz="2000" i="1" kern="0" dirty="0">
                <a:solidFill>
                  <a:srgbClr val="0000FF"/>
                </a:solidFill>
              </a:rPr>
              <a:t>How is each performed? </a:t>
            </a:r>
            <a:r>
              <a:rPr lang="en-US" altLang="en-US" sz="2000" i="1" kern="0" dirty="0"/>
              <a:t>How is each interpreted?</a:t>
            </a:r>
          </a:p>
        </p:txBody>
      </p:sp>
    </p:spTree>
    <p:extLst>
      <p:ext uri="{BB962C8B-B14F-4D97-AF65-F5344CB8AC3E}">
        <p14:creationId xmlns:p14="http://schemas.microsoft.com/office/powerpoint/2010/main" val="348735123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extLst>
              <p:ext uri="{D42A27DB-BD31-4B8C-83A1-F6EECF244321}">
                <p14:modId xmlns:p14="http://schemas.microsoft.com/office/powerpoint/2010/main" val="1100732685"/>
              </p:ext>
            </p:extLst>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tx1"/>
                          </a:solidFill>
                        </a:rPr>
                        <a:t>Test name</a:t>
                      </a:r>
                    </a:p>
                  </a:txBody>
                  <a:tcPr anchor="ctr">
                    <a:solidFill>
                      <a:srgbClr val="FFCCFF"/>
                    </a:solidFill>
                  </a:tcPr>
                </a:tc>
                <a:tc>
                  <a:txBody>
                    <a:bodyPr/>
                    <a:lstStyle/>
                    <a:p>
                      <a:pPr algn="ctr"/>
                      <a:r>
                        <a:rPr lang="en-US" dirty="0">
                          <a:solidFill>
                            <a:schemeClr val="tx1"/>
                          </a:solidFill>
                        </a:rPr>
                        <a:t>Assesses…</a:t>
                      </a:r>
                    </a:p>
                  </a:txBody>
                  <a:tcPr anchor="ctr">
                    <a:solidFill>
                      <a:srgbClr val="FFCCFF"/>
                    </a:solidFill>
                  </a:tcPr>
                </a:tc>
                <a:tc>
                  <a:txBody>
                    <a:bodyPr/>
                    <a:lstStyle/>
                    <a:p>
                      <a:pPr algn="ctr"/>
                      <a:r>
                        <a:rPr lang="en-US" dirty="0">
                          <a:solidFill>
                            <a:srgbClr val="0000FF"/>
                          </a:solidFill>
                        </a:rPr>
                        <a:t>Protocol</a:t>
                      </a:r>
                    </a:p>
                  </a:txBody>
                  <a:tcPr anchor="ctr">
                    <a:solidFill>
                      <a:srgbClr val="FFCCFF"/>
                    </a:solidFill>
                  </a:tcPr>
                </a:tc>
                <a:tc>
                  <a:txBody>
                    <a:bodyPr/>
                    <a:lstStyle/>
                    <a:p>
                      <a:pPr algn="ctr"/>
                      <a:r>
                        <a:rPr lang="en-US" dirty="0">
                          <a:solidFill>
                            <a:schemeClr val="tx1"/>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rgbClr val="0000FF"/>
                          </a:solidFill>
                        </a:rPr>
                        <a:t>Basal secretion test</a:t>
                      </a:r>
                    </a:p>
                  </a:txBody>
                  <a:tcPr anchor="ctr">
                    <a:solidFill>
                      <a:srgbClr val="FFCCFF"/>
                    </a:solidFill>
                  </a:tcPr>
                </a:tc>
                <a:tc>
                  <a:txBody>
                    <a:bodyPr/>
                    <a:lstStyle/>
                    <a:p>
                      <a:pPr algn="ctr"/>
                      <a:r>
                        <a:rPr lang="en-US" sz="1600" dirty="0">
                          <a:solidFill>
                            <a:schemeClr val="bg1">
                              <a:lumMod val="75000"/>
                            </a:schemeClr>
                          </a:solidFill>
                        </a:rPr>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measure saturation at  5 min</a:t>
                      </a:r>
                    </a:p>
                  </a:txBody>
                  <a:tcPr anchor="ctr">
                    <a:solidFill>
                      <a:schemeClr val="accent5"/>
                    </a:solidFill>
                  </a:tcPr>
                </a:tc>
                <a:tc>
                  <a:txBody>
                    <a:bodyPr/>
                    <a:lstStyle/>
                    <a:p>
                      <a:pPr algn="ctr"/>
                      <a:r>
                        <a:rPr lang="en-US" sz="1400" dirty="0">
                          <a:solidFill>
                            <a:schemeClr val="tx1"/>
                          </a:solidFill>
                        </a:rPr>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rgbClr val="0000FF"/>
                          </a:solidFill>
                        </a:rPr>
                        <a:t>Schirmer I</a:t>
                      </a:r>
                    </a:p>
                  </a:txBody>
                  <a:tcPr anchor="ctr">
                    <a:solidFill>
                      <a:srgbClr val="FFCCFF"/>
                    </a:solidFill>
                  </a:tcPr>
                </a:tc>
                <a:tc>
                  <a:txBody>
                    <a:bodyPr/>
                    <a:lstStyle/>
                    <a:p>
                      <a:pPr algn="ctr"/>
                      <a:r>
                        <a:rPr lang="en-US" sz="1600" dirty="0">
                          <a:solidFill>
                            <a:schemeClr val="bg1">
                              <a:lumMod val="75000"/>
                            </a:schemeClr>
                          </a:solidFill>
                        </a:rPr>
                        <a:t>Basal </a:t>
                      </a:r>
                      <a:r>
                        <a:rPr lang="en-US" sz="1600" i="1" dirty="0">
                          <a:solidFill>
                            <a:schemeClr val="bg1">
                              <a:lumMod val="75000"/>
                            </a:schemeClr>
                          </a:solidFill>
                        </a:rPr>
                        <a:t>and</a:t>
                      </a:r>
                      <a:r>
                        <a:rPr lang="en-US" sz="1600" dirty="0">
                          <a:solidFill>
                            <a:schemeClr val="bg1">
                              <a:lumMod val="75000"/>
                            </a:schemeClr>
                          </a:solidFill>
                        </a:rPr>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Same, but </a:t>
                      </a:r>
                      <a:r>
                        <a:rPr kumimoji="0" lang="en-US" sz="1600" b="1" i="0" u="none" strike="noStrike" cap="none" normalizeH="0" baseline="0" dirty="0">
                          <a:ln>
                            <a:noFill/>
                          </a:ln>
                          <a:solidFill>
                            <a:schemeClr val="bg1">
                              <a:lumMod val="75000"/>
                            </a:schemeClr>
                          </a:solidFill>
                          <a:effectLst/>
                          <a:latin typeface="Arial" charset="0"/>
                        </a:rPr>
                        <a:t>without</a:t>
                      </a:r>
                      <a:r>
                        <a:rPr kumimoji="0" lang="en-US" sz="1600" b="0" i="0" u="none" strike="noStrike" cap="none" normalizeH="0" baseline="0" dirty="0">
                          <a:ln>
                            <a:noFill/>
                          </a:ln>
                          <a:solidFill>
                            <a:schemeClr val="bg1">
                              <a:lumMod val="75000"/>
                            </a:schemeClr>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chemeClr val="bg1">
                              <a:lumMod val="75000"/>
                            </a:schemeClr>
                          </a:solidFill>
                        </a:rPr>
                        <a:t>Schirmer II</a:t>
                      </a:r>
                    </a:p>
                  </a:txBody>
                  <a:tcPr anchor="ctr">
                    <a:solidFill>
                      <a:srgbClr val="FFCCFF"/>
                    </a:solidFill>
                  </a:tcPr>
                </a:tc>
                <a:tc>
                  <a:txBody>
                    <a:bodyPr/>
                    <a:lstStyle/>
                    <a:p>
                      <a:pPr algn="ctr"/>
                      <a:r>
                        <a:rPr lang="en-US" sz="1600" dirty="0">
                          <a:solidFill>
                            <a:schemeClr val="bg1">
                              <a:lumMod val="75000"/>
                            </a:schemeClr>
                          </a:solidFill>
                        </a:rPr>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6" name="Rectangle 4">
            <a:extLst>
              <a:ext uri="{FF2B5EF4-FFF2-40B4-BE49-F238E27FC236}">
                <a16:creationId xmlns:a16="http://schemas.microsoft.com/office/drawing/2014/main" id="{CFF41DCC-6335-D19F-A3C8-DBA3EB89C1D2}"/>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rgbClr val="0000FF"/>
                </a:solidFill>
              </a:rPr>
              <a:t>What are the three classic tests of aqueous tear production?</a:t>
            </a:r>
          </a:p>
          <a:p>
            <a:pPr marL="0" indent="0">
              <a:buNone/>
            </a:pPr>
            <a:r>
              <a:rPr lang="en-US" altLang="en-US" sz="2000" i="1" kern="0" dirty="0"/>
              <a:t>What does each assess? </a:t>
            </a:r>
            <a:r>
              <a:rPr lang="en-US" altLang="en-US" sz="2000" i="1" kern="0" dirty="0">
                <a:solidFill>
                  <a:srgbClr val="0000FF"/>
                </a:solidFill>
              </a:rPr>
              <a:t>How is each performed? </a:t>
            </a:r>
            <a:r>
              <a:rPr lang="en-US" altLang="en-US" sz="2000" i="1" kern="0" dirty="0"/>
              <a:t>How is each interpreted?</a:t>
            </a:r>
          </a:p>
        </p:txBody>
      </p:sp>
      <p:sp>
        <p:nvSpPr>
          <p:cNvPr id="3" name="TextBox 2">
            <a:extLst>
              <a:ext uri="{FF2B5EF4-FFF2-40B4-BE49-F238E27FC236}">
                <a16:creationId xmlns:a16="http://schemas.microsoft.com/office/drawing/2014/main" id="{E27D61E7-1001-F304-8AFF-096B6FDA65C0}"/>
              </a:ext>
            </a:extLst>
          </p:cNvPr>
          <p:cNvSpPr txBox="1"/>
          <p:nvPr/>
        </p:nvSpPr>
        <p:spPr>
          <a:xfrm>
            <a:off x="7126356" y="4773575"/>
            <a:ext cx="404278" cy="523220"/>
          </a:xfrm>
          <a:prstGeom prst="rect">
            <a:avLst/>
          </a:prstGeom>
          <a:noFill/>
        </p:spPr>
        <p:txBody>
          <a:bodyPr wrap="none" rtlCol="0">
            <a:spAutoFit/>
          </a:bodyPr>
          <a:lstStyle/>
          <a:p>
            <a:r>
              <a:rPr lang="en-US" sz="2800" b="1" i="1" dirty="0"/>
              <a:t>?</a:t>
            </a:r>
          </a:p>
        </p:txBody>
      </p:sp>
    </p:spTree>
    <p:extLst>
      <p:ext uri="{BB962C8B-B14F-4D97-AF65-F5344CB8AC3E}">
        <p14:creationId xmlns:p14="http://schemas.microsoft.com/office/powerpoint/2010/main" val="2842785911"/>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extLst>
              <p:ext uri="{D42A27DB-BD31-4B8C-83A1-F6EECF244321}">
                <p14:modId xmlns:p14="http://schemas.microsoft.com/office/powerpoint/2010/main" val="2321831526"/>
              </p:ext>
            </p:extLst>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tx1"/>
                          </a:solidFill>
                        </a:rPr>
                        <a:t>Test name</a:t>
                      </a:r>
                    </a:p>
                  </a:txBody>
                  <a:tcPr anchor="ctr">
                    <a:solidFill>
                      <a:srgbClr val="FFCCFF"/>
                    </a:solidFill>
                  </a:tcPr>
                </a:tc>
                <a:tc>
                  <a:txBody>
                    <a:bodyPr/>
                    <a:lstStyle/>
                    <a:p>
                      <a:pPr algn="ctr"/>
                      <a:r>
                        <a:rPr lang="en-US" dirty="0">
                          <a:solidFill>
                            <a:schemeClr val="tx1"/>
                          </a:solidFill>
                        </a:rPr>
                        <a:t>Assesses…</a:t>
                      </a:r>
                    </a:p>
                  </a:txBody>
                  <a:tcPr anchor="ctr">
                    <a:solidFill>
                      <a:srgbClr val="FFCCFF"/>
                    </a:solidFill>
                  </a:tcPr>
                </a:tc>
                <a:tc>
                  <a:txBody>
                    <a:bodyPr/>
                    <a:lstStyle/>
                    <a:p>
                      <a:pPr algn="ctr"/>
                      <a:r>
                        <a:rPr lang="en-US" dirty="0">
                          <a:solidFill>
                            <a:srgbClr val="0000FF"/>
                          </a:solidFill>
                        </a:rPr>
                        <a:t>Protocol</a:t>
                      </a:r>
                    </a:p>
                  </a:txBody>
                  <a:tcPr anchor="ctr">
                    <a:solidFill>
                      <a:srgbClr val="FFCCFF"/>
                    </a:solidFill>
                  </a:tcPr>
                </a:tc>
                <a:tc>
                  <a:txBody>
                    <a:bodyPr/>
                    <a:lstStyle/>
                    <a:p>
                      <a:pPr algn="ctr"/>
                      <a:r>
                        <a:rPr lang="en-US" dirty="0">
                          <a:solidFill>
                            <a:schemeClr val="tx1"/>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rgbClr val="0000FF"/>
                          </a:solidFill>
                        </a:rPr>
                        <a:t>Basal secretion test</a:t>
                      </a:r>
                    </a:p>
                  </a:txBody>
                  <a:tcPr anchor="ctr">
                    <a:solidFill>
                      <a:srgbClr val="FFCCFF"/>
                    </a:solidFill>
                  </a:tcPr>
                </a:tc>
                <a:tc>
                  <a:txBody>
                    <a:bodyPr/>
                    <a:lstStyle/>
                    <a:p>
                      <a:pPr algn="ctr"/>
                      <a:r>
                        <a:rPr lang="en-US" sz="1600" dirty="0">
                          <a:solidFill>
                            <a:schemeClr val="bg1">
                              <a:lumMod val="75000"/>
                            </a:schemeClr>
                          </a:solidFill>
                        </a:rPr>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measure saturation at  5 min</a:t>
                      </a:r>
                    </a:p>
                  </a:txBody>
                  <a:tcPr anchor="ctr">
                    <a:solidFill>
                      <a:schemeClr val="accent5"/>
                    </a:solidFill>
                  </a:tcPr>
                </a:tc>
                <a:tc>
                  <a:txBody>
                    <a:bodyPr/>
                    <a:lstStyle/>
                    <a:p>
                      <a:pPr algn="ctr"/>
                      <a:r>
                        <a:rPr lang="en-US" sz="1400" dirty="0">
                          <a:solidFill>
                            <a:schemeClr val="tx1"/>
                          </a:solidFill>
                        </a:rPr>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rgbClr val="0000FF"/>
                          </a:solidFill>
                        </a:rPr>
                        <a:t>Schirmer I</a:t>
                      </a:r>
                    </a:p>
                  </a:txBody>
                  <a:tcPr anchor="ctr">
                    <a:solidFill>
                      <a:srgbClr val="FFCCFF"/>
                    </a:solidFill>
                  </a:tcPr>
                </a:tc>
                <a:tc>
                  <a:txBody>
                    <a:bodyPr/>
                    <a:lstStyle/>
                    <a:p>
                      <a:pPr algn="ctr"/>
                      <a:r>
                        <a:rPr lang="en-US" sz="1600" dirty="0">
                          <a:solidFill>
                            <a:schemeClr val="bg1">
                              <a:lumMod val="75000"/>
                            </a:schemeClr>
                          </a:solidFill>
                        </a:rPr>
                        <a:t>Basal </a:t>
                      </a:r>
                      <a:r>
                        <a:rPr lang="en-US" sz="1600" i="1" dirty="0">
                          <a:solidFill>
                            <a:schemeClr val="bg1">
                              <a:lumMod val="75000"/>
                            </a:schemeClr>
                          </a:solidFill>
                        </a:rPr>
                        <a:t>and</a:t>
                      </a:r>
                      <a:r>
                        <a:rPr lang="en-US" sz="1600" dirty="0">
                          <a:solidFill>
                            <a:schemeClr val="bg1">
                              <a:lumMod val="75000"/>
                            </a:schemeClr>
                          </a:solidFill>
                        </a:rPr>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Same, but </a:t>
                      </a:r>
                      <a:r>
                        <a:rPr kumimoji="0" lang="en-US" sz="1600" b="1" i="0" u="none" strike="noStrike" cap="none" normalizeH="0" baseline="0" dirty="0">
                          <a:ln>
                            <a:noFill/>
                          </a:ln>
                          <a:solidFill>
                            <a:schemeClr val="bg1">
                              <a:lumMod val="75000"/>
                            </a:schemeClr>
                          </a:solidFill>
                          <a:effectLst/>
                          <a:latin typeface="Arial" charset="0"/>
                        </a:rPr>
                        <a:t>without</a:t>
                      </a:r>
                      <a:r>
                        <a:rPr kumimoji="0" lang="en-US" sz="1600" b="0" i="0" u="none" strike="noStrike" cap="none" normalizeH="0" baseline="0" dirty="0">
                          <a:ln>
                            <a:noFill/>
                          </a:ln>
                          <a:solidFill>
                            <a:schemeClr val="bg1">
                              <a:lumMod val="75000"/>
                            </a:schemeClr>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chemeClr val="bg1">
                              <a:lumMod val="75000"/>
                            </a:schemeClr>
                          </a:solidFill>
                        </a:rPr>
                        <a:t>Schirmer II</a:t>
                      </a:r>
                    </a:p>
                  </a:txBody>
                  <a:tcPr anchor="ctr">
                    <a:solidFill>
                      <a:srgbClr val="FFCCFF"/>
                    </a:solidFill>
                  </a:tcPr>
                </a:tc>
                <a:tc>
                  <a:txBody>
                    <a:bodyPr/>
                    <a:lstStyle/>
                    <a:p>
                      <a:pPr algn="ctr"/>
                      <a:r>
                        <a:rPr lang="en-US" sz="1600" dirty="0">
                          <a:solidFill>
                            <a:schemeClr val="bg1">
                              <a:lumMod val="75000"/>
                            </a:schemeClr>
                          </a:solidFill>
                        </a:rPr>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6" name="Rectangle 4">
            <a:extLst>
              <a:ext uri="{FF2B5EF4-FFF2-40B4-BE49-F238E27FC236}">
                <a16:creationId xmlns:a16="http://schemas.microsoft.com/office/drawing/2014/main" id="{CFF41DCC-6335-D19F-A3C8-DBA3EB89C1D2}"/>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rgbClr val="0000FF"/>
                </a:solidFill>
              </a:rPr>
              <a:t>What are the three classic tests of aqueous tear production?</a:t>
            </a:r>
          </a:p>
          <a:p>
            <a:pPr marL="0" indent="0">
              <a:buNone/>
            </a:pPr>
            <a:r>
              <a:rPr lang="en-US" altLang="en-US" sz="2000" i="1" kern="0" dirty="0"/>
              <a:t>What does each assess? </a:t>
            </a:r>
            <a:r>
              <a:rPr lang="en-US" altLang="en-US" sz="2000" i="1" kern="0" dirty="0">
                <a:solidFill>
                  <a:srgbClr val="0000FF"/>
                </a:solidFill>
              </a:rPr>
              <a:t>How is each performed? </a:t>
            </a:r>
            <a:r>
              <a:rPr lang="en-US" altLang="en-US" sz="2000" i="1" kern="0" dirty="0"/>
              <a:t>How is each interpreted?</a:t>
            </a:r>
          </a:p>
        </p:txBody>
      </p:sp>
      <p:sp>
        <p:nvSpPr>
          <p:cNvPr id="4" name="Rectangle 3">
            <a:extLst>
              <a:ext uri="{FF2B5EF4-FFF2-40B4-BE49-F238E27FC236}">
                <a16:creationId xmlns:a16="http://schemas.microsoft.com/office/drawing/2014/main" id="{76BCB503-1C32-B4E5-B4BF-2CB4AB5FB710}"/>
              </a:ext>
            </a:extLst>
          </p:cNvPr>
          <p:cNvSpPr/>
          <p:nvPr/>
        </p:nvSpPr>
        <p:spPr>
          <a:xfrm>
            <a:off x="7557052" y="4674704"/>
            <a:ext cx="609600" cy="2385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amount</a:t>
            </a:r>
          </a:p>
        </p:txBody>
      </p:sp>
    </p:spTree>
    <p:extLst>
      <p:ext uri="{BB962C8B-B14F-4D97-AF65-F5344CB8AC3E}">
        <p14:creationId xmlns:p14="http://schemas.microsoft.com/office/powerpoint/2010/main" val="26573606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tx1"/>
                          </a:solidFill>
                        </a:rPr>
                        <a:t>Test name</a:t>
                      </a:r>
                    </a:p>
                  </a:txBody>
                  <a:tcPr anchor="ctr">
                    <a:solidFill>
                      <a:srgbClr val="FFCCFF"/>
                    </a:solidFill>
                  </a:tcPr>
                </a:tc>
                <a:tc>
                  <a:txBody>
                    <a:bodyPr/>
                    <a:lstStyle/>
                    <a:p>
                      <a:pPr algn="ctr"/>
                      <a:r>
                        <a:rPr lang="en-US" dirty="0">
                          <a:solidFill>
                            <a:schemeClr val="tx1"/>
                          </a:solidFill>
                        </a:rPr>
                        <a:t>Assesses…</a:t>
                      </a:r>
                    </a:p>
                  </a:txBody>
                  <a:tcPr anchor="ctr">
                    <a:solidFill>
                      <a:srgbClr val="FFCCFF"/>
                    </a:solidFill>
                  </a:tcPr>
                </a:tc>
                <a:tc>
                  <a:txBody>
                    <a:bodyPr/>
                    <a:lstStyle/>
                    <a:p>
                      <a:pPr algn="ctr"/>
                      <a:r>
                        <a:rPr lang="en-US" dirty="0">
                          <a:solidFill>
                            <a:srgbClr val="0000FF"/>
                          </a:solidFill>
                        </a:rPr>
                        <a:t>Protocol</a:t>
                      </a:r>
                    </a:p>
                  </a:txBody>
                  <a:tcPr anchor="ctr">
                    <a:solidFill>
                      <a:srgbClr val="FFCCFF"/>
                    </a:solidFill>
                  </a:tcPr>
                </a:tc>
                <a:tc>
                  <a:txBody>
                    <a:bodyPr/>
                    <a:lstStyle/>
                    <a:p>
                      <a:pPr algn="ctr"/>
                      <a:r>
                        <a:rPr lang="en-US" dirty="0">
                          <a:solidFill>
                            <a:schemeClr val="tx1"/>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rgbClr val="0000FF"/>
                          </a:solidFill>
                        </a:rPr>
                        <a:t>Basal secretion test</a:t>
                      </a:r>
                    </a:p>
                  </a:txBody>
                  <a:tcPr anchor="ctr">
                    <a:solidFill>
                      <a:srgbClr val="FFCCFF"/>
                    </a:solidFill>
                  </a:tcPr>
                </a:tc>
                <a:tc>
                  <a:txBody>
                    <a:bodyPr/>
                    <a:lstStyle/>
                    <a:p>
                      <a:pPr algn="ctr"/>
                      <a:r>
                        <a:rPr lang="en-US" sz="1600" dirty="0">
                          <a:solidFill>
                            <a:schemeClr val="bg1">
                              <a:lumMod val="75000"/>
                            </a:schemeClr>
                          </a:solidFill>
                        </a:rPr>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measure saturation at  5 min</a:t>
                      </a:r>
                    </a:p>
                  </a:txBody>
                  <a:tcPr anchor="ctr">
                    <a:solidFill>
                      <a:schemeClr val="accent5"/>
                    </a:solidFill>
                  </a:tcPr>
                </a:tc>
                <a:tc>
                  <a:txBody>
                    <a:bodyPr/>
                    <a:lstStyle/>
                    <a:p>
                      <a:pPr algn="ctr"/>
                      <a:r>
                        <a:rPr lang="en-US" sz="1400" dirty="0">
                          <a:solidFill>
                            <a:schemeClr val="tx1"/>
                          </a:solidFill>
                        </a:rPr>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rgbClr val="0000FF"/>
                          </a:solidFill>
                        </a:rPr>
                        <a:t>Schirmer I</a:t>
                      </a:r>
                    </a:p>
                  </a:txBody>
                  <a:tcPr anchor="ctr">
                    <a:solidFill>
                      <a:srgbClr val="FFCCFF"/>
                    </a:solidFill>
                  </a:tcPr>
                </a:tc>
                <a:tc>
                  <a:txBody>
                    <a:bodyPr/>
                    <a:lstStyle/>
                    <a:p>
                      <a:pPr algn="ctr"/>
                      <a:r>
                        <a:rPr lang="en-US" sz="1600" dirty="0">
                          <a:solidFill>
                            <a:schemeClr val="bg1">
                              <a:lumMod val="75000"/>
                            </a:schemeClr>
                          </a:solidFill>
                        </a:rPr>
                        <a:t>Basal </a:t>
                      </a:r>
                      <a:r>
                        <a:rPr lang="en-US" sz="1600" i="1" dirty="0">
                          <a:solidFill>
                            <a:schemeClr val="bg1">
                              <a:lumMod val="75000"/>
                            </a:schemeClr>
                          </a:solidFill>
                        </a:rPr>
                        <a:t>and</a:t>
                      </a:r>
                      <a:r>
                        <a:rPr lang="en-US" sz="1600" dirty="0">
                          <a:solidFill>
                            <a:schemeClr val="bg1">
                              <a:lumMod val="75000"/>
                            </a:schemeClr>
                          </a:solidFill>
                        </a:rPr>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Same, but </a:t>
                      </a:r>
                      <a:r>
                        <a:rPr kumimoji="0" lang="en-US" sz="1600" b="1" i="0" u="none" strike="noStrike" cap="none" normalizeH="0" baseline="0" dirty="0">
                          <a:ln>
                            <a:noFill/>
                          </a:ln>
                          <a:solidFill>
                            <a:schemeClr val="bg1">
                              <a:lumMod val="75000"/>
                            </a:schemeClr>
                          </a:solidFill>
                          <a:effectLst/>
                          <a:latin typeface="Arial" charset="0"/>
                        </a:rPr>
                        <a:t>without</a:t>
                      </a:r>
                      <a:r>
                        <a:rPr kumimoji="0" lang="en-US" sz="1600" b="0" i="0" u="none" strike="noStrike" cap="none" normalizeH="0" baseline="0" dirty="0">
                          <a:ln>
                            <a:noFill/>
                          </a:ln>
                          <a:solidFill>
                            <a:schemeClr val="bg1">
                              <a:lumMod val="75000"/>
                            </a:schemeClr>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chemeClr val="bg1">
                              <a:lumMod val="75000"/>
                            </a:schemeClr>
                          </a:solidFill>
                        </a:rPr>
                        <a:t>Schirmer II</a:t>
                      </a:r>
                    </a:p>
                  </a:txBody>
                  <a:tcPr anchor="ctr">
                    <a:solidFill>
                      <a:srgbClr val="FFCCFF"/>
                    </a:solidFill>
                  </a:tcPr>
                </a:tc>
                <a:tc>
                  <a:txBody>
                    <a:bodyPr/>
                    <a:lstStyle/>
                    <a:p>
                      <a:pPr algn="ctr"/>
                      <a:r>
                        <a:rPr lang="en-US" sz="1600" dirty="0">
                          <a:solidFill>
                            <a:schemeClr val="bg1">
                              <a:lumMod val="75000"/>
                            </a:schemeClr>
                          </a:solidFill>
                        </a:rPr>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6" name="Rectangle 4">
            <a:extLst>
              <a:ext uri="{FF2B5EF4-FFF2-40B4-BE49-F238E27FC236}">
                <a16:creationId xmlns:a16="http://schemas.microsoft.com/office/drawing/2014/main" id="{CFF41DCC-6335-D19F-A3C8-DBA3EB89C1D2}"/>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rgbClr val="0000FF"/>
                </a:solidFill>
              </a:rPr>
              <a:t>What are the three classic tests of aqueous tear production?</a:t>
            </a:r>
          </a:p>
          <a:p>
            <a:pPr marL="0" indent="0">
              <a:buNone/>
            </a:pPr>
            <a:r>
              <a:rPr lang="en-US" altLang="en-US" sz="2000" i="1" kern="0" dirty="0"/>
              <a:t>What does each assess? </a:t>
            </a:r>
            <a:r>
              <a:rPr lang="en-US" altLang="en-US" sz="2000" i="1" kern="0" dirty="0">
                <a:solidFill>
                  <a:srgbClr val="0000FF"/>
                </a:solidFill>
              </a:rPr>
              <a:t>How is each performed? </a:t>
            </a:r>
            <a:r>
              <a:rPr lang="en-US" altLang="en-US" sz="2000" i="1" kern="0" dirty="0"/>
              <a:t>How is each interpreted?</a:t>
            </a:r>
          </a:p>
        </p:txBody>
      </p:sp>
    </p:spTree>
    <p:extLst>
      <p:ext uri="{BB962C8B-B14F-4D97-AF65-F5344CB8AC3E}">
        <p14:creationId xmlns:p14="http://schemas.microsoft.com/office/powerpoint/2010/main" val="3635788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7" name="Rectangle 6"/>
          <p:cNvSpPr/>
          <p:nvPr/>
        </p:nvSpPr>
        <p:spPr>
          <a:xfrm>
            <a:off x="67056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5" name="TextBox 4"/>
          <p:cNvSpPr txBox="1"/>
          <p:nvPr/>
        </p:nvSpPr>
        <p:spPr>
          <a:xfrm>
            <a:off x="479449" y="1488281"/>
            <a:ext cx="8131151" cy="3139321"/>
          </a:xfrm>
          <a:prstGeom prst="rect">
            <a:avLst/>
          </a:prstGeom>
          <a:noFill/>
        </p:spPr>
        <p:txBody>
          <a:bodyPr wrap="square" rtlCol="0">
            <a:spAutoFit/>
          </a:bodyPr>
          <a:lstStyle/>
          <a:p>
            <a:r>
              <a:rPr lang="en-US" i="1" dirty="0">
                <a:solidFill>
                  <a:schemeClr val="bg1">
                    <a:lumMod val="75000"/>
                  </a:schemeClr>
                </a:solidFill>
              </a:rPr>
              <a:t>How common is DES?</a:t>
            </a:r>
          </a:p>
          <a:p>
            <a:r>
              <a:rPr lang="en-US" dirty="0">
                <a:solidFill>
                  <a:schemeClr val="bg1">
                    <a:lumMod val="75000"/>
                  </a:schemeClr>
                </a:solidFill>
              </a:rPr>
              <a:t>Very. It is estimated to affect  10%  of adults age 30-60, and  15%  of adults age 65 and older.</a:t>
            </a:r>
          </a:p>
          <a:p>
            <a:endParaRPr lang="en-US" dirty="0">
              <a:solidFill>
                <a:schemeClr val="bg1">
                  <a:lumMod val="75000"/>
                </a:schemeClr>
              </a:solidFill>
            </a:endParaRPr>
          </a:p>
          <a:p>
            <a:r>
              <a:rPr lang="en-US" i="1" dirty="0">
                <a:solidFill>
                  <a:schemeClr val="bg1">
                    <a:lumMod val="75000"/>
                  </a:schemeClr>
                </a:solidFill>
              </a:rPr>
              <a:t>Is it a significant health problem?</a:t>
            </a:r>
          </a:p>
          <a:p>
            <a:r>
              <a:rPr lang="en-US" dirty="0">
                <a:solidFill>
                  <a:schemeClr val="bg1">
                    <a:lumMod val="75000"/>
                  </a:schemeClr>
                </a:solidFill>
              </a:rPr>
              <a:t>It certainly can be. Studies indicate moderate-to-severe DES impacts quality-of-life to the same degree as moderate-to-severe angina.</a:t>
            </a:r>
          </a:p>
          <a:p>
            <a:endParaRPr lang="en-US" dirty="0">
              <a:solidFill>
                <a:schemeClr val="bg1">
                  <a:lumMod val="75000"/>
                </a:schemeClr>
              </a:solidFill>
            </a:endParaRPr>
          </a:p>
          <a:p>
            <a:r>
              <a:rPr lang="en-US" i="1" dirty="0">
                <a:solidFill>
                  <a:schemeClr val="bg1">
                    <a:lumMod val="75000"/>
                  </a:schemeClr>
                </a:solidFill>
              </a:rPr>
              <a:t>Is there a gender predilection?</a:t>
            </a:r>
          </a:p>
          <a:p>
            <a:r>
              <a:rPr lang="en-US" dirty="0">
                <a:solidFill>
                  <a:schemeClr val="bg1">
                    <a:lumMod val="75000"/>
                  </a:schemeClr>
                </a:solidFill>
              </a:rPr>
              <a:t>Yes, </a:t>
            </a:r>
            <a:r>
              <a:rPr lang="en-US" b="1" dirty="0">
                <a:solidFill>
                  <a:srgbClr val="0000FF"/>
                </a:solidFill>
              </a:rPr>
              <a:t>women are more likely to suffer DES</a:t>
            </a:r>
          </a:p>
          <a:p>
            <a:endParaRPr lang="en-US" dirty="0">
              <a:solidFill>
                <a:srgbClr val="0000FF"/>
              </a:solidFill>
            </a:endParaRPr>
          </a:p>
        </p:txBody>
      </p:sp>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728B4405-41A0-7D22-9A34-2D6B5F129F40}"/>
              </a:ext>
            </a:extLst>
          </p:cNvPr>
          <p:cNvSpPr txBox="1"/>
          <p:nvPr/>
        </p:nvSpPr>
        <p:spPr>
          <a:xfrm>
            <a:off x="472522" y="4572000"/>
            <a:ext cx="7909478" cy="1708160"/>
          </a:xfrm>
          <a:prstGeom prst="rect">
            <a:avLst/>
          </a:prstGeom>
          <a:noFill/>
        </p:spPr>
        <p:txBody>
          <a:bodyPr wrap="square" rtlCol="0">
            <a:spAutoFit/>
          </a:bodyPr>
          <a:lstStyle/>
          <a:p>
            <a:r>
              <a:rPr lang="en-US" sz="1500" i="1" dirty="0">
                <a:solidFill>
                  <a:srgbClr val="0000FF"/>
                </a:solidFill>
              </a:rPr>
              <a:t>Why are women more likely to have DES?</a:t>
            </a:r>
          </a:p>
          <a:p>
            <a:r>
              <a:rPr lang="en-US" sz="1500" dirty="0">
                <a:solidFill>
                  <a:srgbClr val="0000FF"/>
                </a:solidFill>
              </a:rPr>
              <a:t>There are a number of factors, but one of the most fundamental is  hormonal</a:t>
            </a:r>
            <a:r>
              <a:rPr lang="en-US" sz="1500" dirty="0"/>
              <a:t>—androgens  are protective against DES, while  estrogens  tend to exacerbate it</a:t>
            </a:r>
          </a:p>
          <a:p>
            <a:endParaRPr lang="en-US" sz="1500" dirty="0">
              <a:solidFill>
                <a:srgbClr val="0000FF"/>
              </a:solidFill>
            </a:endParaRPr>
          </a:p>
          <a:p>
            <a:r>
              <a:rPr lang="en-US" sz="1500" i="1" dirty="0">
                <a:solidFill>
                  <a:srgbClr val="0000FF"/>
                </a:solidFill>
              </a:rPr>
              <a:t>Because of these hormonal effects…</a:t>
            </a:r>
          </a:p>
          <a:p>
            <a:r>
              <a:rPr lang="en-US" sz="1500" dirty="0">
                <a:solidFill>
                  <a:srgbClr val="0000FF"/>
                </a:solidFill>
              </a:rPr>
              <a:t>…women are more likely to have DES if they are receiving  estrogen replacement  therapy</a:t>
            </a:r>
          </a:p>
          <a:p>
            <a:r>
              <a:rPr lang="en-US" sz="1500" dirty="0"/>
              <a:t>…</a:t>
            </a:r>
            <a:r>
              <a:rPr lang="en-US" sz="1500" b="1" dirty="0"/>
              <a:t>men</a:t>
            </a:r>
            <a:r>
              <a:rPr lang="en-US" sz="1500" dirty="0"/>
              <a:t> are more likely to have DES if they are undergoing  androgen antagonist  therapy</a:t>
            </a:r>
          </a:p>
        </p:txBody>
      </p:sp>
      <p:sp>
        <p:nvSpPr>
          <p:cNvPr id="8" name="Rectangle 7">
            <a:extLst>
              <a:ext uri="{FF2B5EF4-FFF2-40B4-BE49-F238E27FC236}">
                <a16:creationId xmlns:a16="http://schemas.microsoft.com/office/drawing/2014/main" id="{5862B59E-76F2-31D5-9129-999D83CCF0A0}"/>
              </a:ext>
            </a:extLst>
          </p:cNvPr>
          <p:cNvSpPr/>
          <p:nvPr/>
        </p:nvSpPr>
        <p:spPr>
          <a:xfrm>
            <a:off x="5509592" y="6007192"/>
            <a:ext cx="1832112" cy="227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different words</a:t>
            </a:r>
          </a:p>
        </p:txBody>
      </p:sp>
      <p:sp>
        <p:nvSpPr>
          <p:cNvPr id="11" name="Oval 10">
            <a:extLst>
              <a:ext uri="{FF2B5EF4-FFF2-40B4-BE49-F238E27FC236}">
                <a16:creationId xmlns:a16="http://schemas.microsoft.com/office/drawing/2014/main" id="{5A429B0D-775A-ACF1-14F5-97A4234E0D4A}"/>
              </a:ext>
            </a:extLst>
          </p:cNvPr>
          <p:cNvSpPr/>
          <p:nvPr/>
        </p:nvSpPr>
        <p:spPr>
          <a:xfrm>
            <a:off x="838200" y="3829877"/>
            <a:ext cx="4495800" cy="636105"/>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463202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extLst>
              <p:ext uri="{D42A27DB-BD31-4B8C-83A1-F6EECF244321}">
                <p14:modId xmlns:p14="http://schemas.microsoft.com/office/powerpoint/2010/main" val="2784166071"/>
              </p:ext>
            </p:extLst>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tx1"/>
                          </a:solidFill>
                        </a:rPr>
                        <a:t>Test name</a:t>
                      </a:r>
                    </a:p>
                  </a:txBody>
                  <a:tcPr anchor="ctr">
                    <a:solidFill>
                      <a:srgbClr val="FFCCFF"/>
                    </a:solidFill>
                  </a:tcPr>
                </a:tc>
                <a:tc>
                  <a:txBody>
                    <a:bodyPr/>
                    <a:lstStyle/>
                    <a:p>
                      <a:pPr algn="ctr"/>
                      <a:r>
                        <a:rPr lang="en-US" dirty="0">
                          <a:solidFill>
                            <a:schemeClr val="tx1"/>
                          </a:solidFill>
                        </a:rPr>
                        <a:t>Assesses…</a:t>
                      </a:r>
                    </a:p>
                  </a:txBody>
                  <a:tcPr anchor="ctr">
                    <a:solidFill>
                      <a:srgbClr val="FFCCFF"/>
                    </a:solidFill>
                  </a:tcPr>
                </a:tc>
                <a:tc>
                  <a:txBody>
                    <a:bodyPr/>
                    <a:lstStyle/>
                    <a:p>
                      <a:pPr algn="ctr"/>
                      <a:r>
                        <a:rPr lang="en-US" dirty="0">
                          <a:solidFill>
                            <a:srgbClr val="0000FF"/>
                          </a:solidFill>
                        </a:rPr>
                        <a:t>Protocol</a:t>
                      </a:r>
                    </a:p>
                  </a:txBody>
                  <a:tcPr anchor="ctr">
                    <a:solidFill>
                      <a:srgbClr val="FFCCFF"/>
                    </a:solidFill>
                  </a:tcPr>
                </a:tc>
                <a:tc>
                  <a:txBody>
                    <a:bodyPr/>
                    <a:lstStyle/>
                    <a:p>
                      <a:pPr algn="ctr"/>
                      <a:r>
                        <a:rPr lang="en-US" dirty="0">
                          <a:solidFill>
                            <a:schemeClr val="tx1"/>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rgbClr val="0000FF"/>
                          </a:solidFill>
                        </a:rPr>
                        <a:t>Basal secretion test</a:t>
                      </a:r>
                    </a:p>
                  </a:txBody>
                  <a:tcPr anchor="ctr">
                    <a:solidFill>
                      <a:srgbClr val="FFCCFF"/>
                    </a:solidFill>
                  </a:tcPr>
                </a:tc>
                <a:tc>
                  <a:txBody>
                    <a:bodyPr/>
                    <a:lstStyle/>
                    <a:p>
                      <a:pPr algn="ctr"/>
                      <a:r>
                        <a:rPr lang="en-US" sz="1600" dirty="0">
                          <a:solidFill>
                            <a:schemeClr val="bg1">
                              <a:lumMod val="75000"/>
                            </a:schemeClr>
                          </a:solidFill>
                        </a:rPr>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measure saturation at  5 min</a:t>
                      </a:r>
                    </a:p>
                  </a:txBody>
                  <a:tcPr anchor="ctr">
                    <a:solidFill>
                      <a:schemeClr val="accent5"/>
                    </a:solidFill>
                  </a:tcPr>
                </a:tc>
                <a:tc>
                  <a:txBody>
                    <a:bodyPr/>
                    <a:lstStyle/>
                    <a:p>
                      <a:pPr algn="ctr"/>
                      <a:r>
                        <a:rPr lang="en-US" sz="1400" dirty="0">
                          <a:solidFill>
                            <a:schemeClr val="tx1"/>
                          </a:solidFill>
                        </a:rPr>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rgbClr val="0000FF"/>
                          </a:solidFill>
                        </a:rPr>
                        <a:t>Schirmer I</a:t>
                      </a:r>
                    </a:p>
                  </a:txBody>
                  <a:tcPr anchor="ctr">
                    <a:solidFill>
                      <a:srgbClr val="FFCCFF"/>
                    </a:solidFill>
                  </a:tcPr>
                </a:tc>
                <a:tc>
                  <a:txBody>
                    <a:bodyPr/>
                    <a:lstStyle/>
                    <a:p>
                      <a:pPr algn="ctr"/>
                      <a:r>
                        <a:rPr lang="en-US" sz="1600" dirty="0">
                          <a:solidFill>
                            <a:schemeClr val="bg1">
                              <a:lumMod val="75000"/>
                            </a:schemeClr>
                          </a:solidFill>
                        </a:rPr>
                        <a:t>Basal </a:t>
                      </a:r>
                      <a:r>
                        <a:rPr lang="en-US" sz="1600" i="1" dirty="0">
                          <a:solidFill>
                            <a:schemeClr val="bg1">
                              <a:lumMod val="75000"/>
                            </a:schemeClr>
                          </a:solidFill>
                        </a:rPr>
                        <a:t>and</a:t>
                      </a:r>
                      <a:r>
                        <a:rPr lang="en-US" sz="1600" dirty="0">
                          <a:solidFill>
                            <a:schemeClr val="bg1">
                              <a:lumMod val="75000"/>
                            </a:schemeClr>
                          </a:solidFill>
                        </a:rPr>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Same, but </a:t>
                      </a:r>
                      <a:r>
                        <a:rPr kumimoji="0" lang="en-US" sz="1600" b="1" i="0" u="none" strike="noStrike" cap="none" normalizeH="0" baseline="0" dirty="0">
                          <a:ln>
                            <a:noFill/>
                          </a:ln>
                          <a:solidFill>
                            <a:schemeClr val="bg1">
                              <a:lumMod val="75000"/>
                            </a:schemeClr>
                          </a:solidFill>
                          <a:effectLst/>
                          <a:latin typeface="Arial" charset="0"/>
                        </a:rPr>
                        <a:t>without</a:t>
                      </a:r>
                      <a:r>
                        <a:rPr kumimoji="0" lang="en-US" sz="1600" b="0" i="0" u="none" strike="noStrike" cap="none" normalizeH="0" baseline="0" dirty="0">
                          <a:ln>
                            <a:noFill/>
                          </a:ln>
                          <a:solidFill>
                            <a:schemeClr val="bg1">
                              <a:lumMod val="75000"/>
                            </a:schemeClr>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rgbClr val="0000FF"/>
                          </a:solidFill>
                        </a:rPr>
                        <a:t>Schirmer II</a:t>
                      </a:r>
                    </a:p>
                  </a:txBody>
                  <a:tcPr anchor="ctr">
                    <a:solidFill>
                      <a:srgbClr val="FFCCFF"/>
                    </a:solidFill>
                  </a:tcPr>
                </a:tc>
                <a:tc>
                  <a:txBody>
                    <a:bodyPr/>
                    <a:lstStyle/>
                    <a:p>
                      <a:pPr algn="ctr"/>
                      <a:r>
                        <a:rPr lang="en-US" sz="1600" dirty="0">
                          <a:solidFill>
                            <a:schemeClr val="bg1">
                              <a:lumMod val="75000"/>
                            </a:schemeClr>
                          </a:solidFill>
                        </a:rPr>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6" name="Rectangle 4">
            <a:extLst>
              <a:ext uri="{FF2B5EF4-FFF2-40B4-BE49-F238E27FC236}">
                <a16:creationId xmlns:a16="http://schemas.microsoft.com/office/drawing/2014/main" id="{CFF41DCC-6335-D19F-A3C8-DBA3EB89C1D2}"/>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rgbClr val="0000FF"/>
                </a:solidFill>
              </a:rPr>
              <a:t>What are the three classic tests of aqueous tear production?</a:t>
            </a:r>
          </a:p>
          <a:p>
            <a:pPr marL="0" indent="0">
              <a:buNone/>
            </a:pPr>
            <a:r>
              <a:rPr lang="en-US" altLang="en-US" sz="2000" i="1" kern="0" dirty="0"/>
              <a:t>What does each assess? </a:t>
            </a:r>
            <a:r>
              <a:rPr lang="en-US" altLang="en-US" sz="2000" i="1" kern="0" dirty="0">
                <a:solidFill>
                  <a:srgbClr val="0000FF"/>
                </a:solidFill>
              </a:rPr>
              <a:t>How is each performed? </a:t>
            </a:r>
            <a:r>
              <a:rPr lang="en-US" altLang="en-US" sz="2000" i="1" kern="0" dirty="0"/>
              <a:t>How is each interpreted?</a:t>
            </a:r>
          </a:p>
        </p:txBody>
      </p:sp>
      <p:sp>
        <p:nvSpPr>
          <p:cNvPr id="3" name="TextBox 2">
            <a:extLst>
              <a:ext uri="{FF2B5EF4-FFF2-40B4-BE49-F238E27FC236}">
                <a16:creationId xmlns:a16="http://schemas.microsoft.com/office/drawing/2014/main" id="{17B90139-88AD-F101-9F79-B0DA202699BF}"/>
              </a:ext>
            </a:extLst>
          </p:cNvPr>
          <p:cNvSpPr txBox="1"/>
          <p:nvPr/>
        </p:nvSpPr>
        <p:spPr>
          <a:xfrm>
            <a:off x="7126356" y="5728614"/>
            <a:ext cx="404278" cy="523220"/>
          </a:xfrm>
          <a:prstGeom prst="rect">
            <a:avLst/>
          </a:prstGeom>
          <a:noFill/>
        </p:spPr>
        <p:txBody>
          <a:bodyPr wrap="none" rtlCol="0">
            <a:spAutoFit/>
          </a:bodyPr>
          <a:lstStyle/>
          <a:p>
            <a:r>
              <a:rPr lang="en-US" sz="2800" b="1" i="1" dirty="0"/>
              <a:t>?</a:t>
            </a:r>
          </a:p>
        </p:txBody>
      </p:sp>
    </p:spTree>
    <p:extLst>
      <p:ext uri="{BB962C8B-B14F-4D97-AF65-F5344CB8AC3E}">
        <p14:creationId xmlns:p14="http://schemas.microsoft.com/office/powerpoint/2010/main" val="212171237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extLst>
              <p:ext uri="{D42A27DB-BD31-4B8C-83A1-F6EECF244321}">
                <p14:modId xmlns:p14="http://schemas.microsoft.com/office/powerpoint/2010/main" val="1974497254"/>
              </p:ext>
            </p:extLst>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tx1"/>
                          </a:solidFill>
                        </a:rPr>
                        <a:t>Test name</a:t>
                      </a:r>
                    </a:p>
                  </a:txBody>
                  <a:tcPr anchor="ctr">
                    <a:solidFill>
                      <a:srgbClr val="FFCCFF"/>
                    </a:solidFill>
                  </a:tcPr>
                </a:tc>
                <a:tc>
                  <a:txBody>
                    <a:bodyPr/>
                    <a:lstStyle/>
                    <a:p>
                      <a:pPr algn="ctr"/>
                      <a:r>
                        <a:rPr lang="en-US" dirty="0">
                          <a:solidFill>
                            <a:schemeClr val="tx1"/>
                          </a:solidFill>
                        </a:rPr>
                        <a:t>Assesses…</a:t>
                      </a:r>
                    </a:p>
                  </a:txBody>
                  <a:tcPr anchor="ctr">
                    <a:solidFill>
                      <a:srgbClr val="FFCCFF"/>
                    </a:solidFill>
                  </a:tcPr>
                </a:tc>
                <a:tc>
                  <a:txBody>
                    <a:bodyPr/>
                    <a:lstStyle/>
                    <a:p>
                      <a:pPr algn="ctr"/>
                      <a:r>
                        <a:rPr lang="en-US" dirty="0">
                          <a:solidFill>
                            <a:srgbClr val="0000FF"/>
                          </a:solidFill>
                        </a:rPr>
                        <a:t>Protocol</a:t>
                      </a:r>
                    </a:p>
                  </a:txBody>
                  <a:tcPr anchor="ctr">
                    <a:solidFill>
                      <a:srgbClr val="FFCCFF"/>
                    </a:solidFill>
                  </a:tcPr>
                </a:tc>
                <a:tc>
                  <a:txBody>
                    <a:bodyPr/>
                    <a:lstStyle/>
                    <a:p>
                      <a:pPr algn="ctr"/>
                      <a:r>
                        <a:rPr lang="en-US" dirty="0">
                          <a:solidFill>
                            <a:schemeClr val="tx1"/>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rgbClr val="0000FF"/>
                          </a:solidFill>
                        </a:rPr>
                        <a:t>Basal secretion test</a:t>
                      </a:r>
                    </a:p>
                  </a:txBody>
                  <a:tcPr anchor="ctr">
                    <a:solidFill>
                      <a:srgbClr val="FFCCFF"/>
                    </a:solidFill>
                  </a:tcPr>
                </a:tc>
                <a:tc>
                  <a:txBody>
                    <a:bodyPr/>
                    <a:lstStyle/>
                    <a:p>
                      <a:pPr algn="ctr"/>
                      <a:r>
                        <a:rPr lang="en-US" sz="1600" dirty="0">
                          <a:solidFill>
                            <a:schemeClr val="bg1">
                              <a:lumMod val="75000"/>
                            </a:schemeClr>
                          </a:solidFill>
                        </a:rPr>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measure saturation at  5 min</a:t>
                      </a:r>
                    </a:p>
                  </a:txBody>
                  <a:tcPr anchor="ctr">
                    <a:solidFill>
                      <a:schemeClr val="accent5"/>
                    </a:solidFill>
                  </a:tcPr>
                </a:tc>
                <a:tc>
                  <a:txBody>
                    <a:bodyPr/>
                    <a:lstStyle/>
                    <a:p>
                      <a:pPr algn="ctr"/>
                      <a:r>
                        <a:rPr lang="en-US" sz="1400" dirty="0">
                          <a:solidFill>
                            <a:schemeClr val="tx1"/>
                          </a:solidFill>
                        </a:rPr>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rgbClr val="0000FF"/>
                          </a:solidFill>
                        </a:rPr>
                        <a:t>Schirmer I</a:t>
                      </a:r>
                    </a:p>
                  </a:txBody>
                  <a:tcPr anchor="ctr">
                    <a:solidFill>
                      <a:srgbClr val="FFCCFF"/>
                    </a:solidFill>
                  </a:tcPr>
                </a:tc>
                <a:tc>
                  <a:txBody>
                    <a:bodyPr/>
                    <a:lstStyle/>
                    <a:p>
                      <a:pPr algn="ctr"/>
                      <a:r>
                        <a:rPr lang="en-US" sz="1600" dirty="0">
                          <a:solidFill>
                            <a:schemeClr val="bg1">
                              <a:lumMod val="75000"/>
                            </a:schemeClr>
                          </a:solidFill>
                        </a:rPr>
                        <a:t>Basal </a:t>
                      </a:r>
                      <a:r>
                        <a:rPr lang="en-US" sz="1600" i="1" dirty="0">
                          <a:solidFill>
                            <a:schemeClr val="bg1">
                              <a:lumMod val="75000"/>
                            </a:schemeClr>
                          </a:solidFill>
                        </a:rPr>
                        <a:t>and</a:t>
                      </a:r>
                      <a:r>
                        <a:rPr lang="en-US" sz="1600" dirty="0">
                          <a:solidFill>
                            <a:schemeClr val="bg1">
                              <a:lumMod val="75000"/>
                            </a:schemeClr>
                          </a:solidFill>
                        </a:rPr>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Same, but </a:t>
                      </a:r>
                      <a:r>
                        <a:rPr kumimoji="0" lang="en-US" sz="1600" b="1" i="0" u="none" strike="noStrike" cap="none" normalizeH="0" baseline="0" dirty="0">
                          <a:ln>
                            <a:noFill/>
                          </a:ln>
                          <a:solidFill>
                            <a:schemeClr val="bg1">
                              <a:lumMod val="75000"/>
                            </a:schemeClr>
                          </a:solidFill>
                          <a:effectLst/>
                          <a:latin typeface="Arial" charset="0"/>
                        </a:rPr>
                        <a:t>without</a:t>
                      </a:r>
                      <a:r>
                        <a:rPr kumimoji="0" lang="en-US" sz="1600" b="0" i="0" u="none" strike="noStrike" cap="none" normalizeH="0" baseline="0" dirty="0">
                          <a:ln>
                            <a:noFill/>
                          </a:ln>
                          <a:solidFill>
                            <a:schemeClr val="bg1">
                              <a:lumMod val="75000"/>
                            </a:schemeClr>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rgbClr val="0000FF"/>
                          </a:solidFill>
                        </a:rPr>
                        <a:t>Schirmer II</a:t>
                      </a:r>
                    </a:p>
                  </a:txBody>
                  <a:tcPr anchor="ctr">
                    <a:solidFill>
                      <a:srgbClr val="FFCCFF"/>
                    </a:solidFill>
                  </a:tcPr>
                </a:tc>
                <a:tc>
                  <a:txBody>
                    <a:bodyPr/>
                    <a:lstStyle/>
                    <a:p>
                      <a:pPr algn="ctr"/>
                      <a:r>
                        <a:rPr lang="en-US" sz="1600" dirty="0">
                          <a:solidFill>
                            <a:schemeClr val="bg1">
                              <a:lumMod val="75000"/>
                            </a:schemeClr>
                          </a:solidFill>
                        </a:rPr>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6" name="Rectangle 4">
            <a:extLst>
              <a:ext uri="{FF2B5EF4-FFF2-40B4-BE49-F238E27FC236}">
                <a16:creationId xmlns:a16="http://schemas.microsoft.com/office/drawing/2014/main" id="{CFF41DCC-6335-D19F-A3C8-DBA3EB89C1D2}"/>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rgbClr val="0000FF"/>
                </a:solidFill>
              </a:rPr>
              <a:t>What are the three classic tests of aqueous tear production?</a:t>
            </a:r>
          </a:p>
          <a:p>
            <a:pPr marL="0" indent="0">
              <a:buNone/>
            </a:pPr>
            <a:r>
              <a:rPr lang="en-US" altLang="en-US" sz="2000" i="1" kern="0" dirty="0"/>
              <a:t>What does each assess? </a:t>
            </a:r>
            <a:r>
              <a:rPr lang="en-US" altLang="en-US" sz="2000" i="1" kern="0" dirty="0">
                <a:solidFill>
                  <a:srgbClr val="0000FF"/>
                </a:solidFill>
              </a:rPr>
              <a:t>How is each performed? </a:t>
            </a:r>
            <a:r>
              <a:rPr lang="en-US" altLang="en-US" sz="2000" i="1" kern="0" dirty="0"/>
              <a:t>How is each interpreted?</a:t>
            </a:r>
          </a:p>
        </p:txBody>
      </p:sp>
      <p:sp>
        <p:nvSpPr>
          <p:cNvPr id="4" name="Rectangle 3">
            <a:extLst>
              <a:ext uri="{FF2B5EF4-FFF2-40B4-BE49-F238E27FC236}">
                <a16:creationId xmlns:a16="http://schemas.microsoft.com/office/drawing/2014/main" id="{F54235D7-155E-61CF-F09D-F2D499D68652}"/>
              </a:ext>
            </a:extLst>
          </p:cNvPr>
          <p:cNvSpPr/>
          <p:nvPr/>
        </p:nvSpPr>
        <p:spPr>
          <a:xfrm>
            <a:off x="7543800" y="5652052"/>
            <a:ext cx="609600" cy="2385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amount</a:t>
            </a:r>
          </a:p>
        </p:txBody>
      </p:sp>
      <p:sp>
        <p:nvSpPr>
          <p:cNvPr id="7" name="Rectangle 6">
            <a:extLst>
              <a:ext uri="{FF2B5EF4-FFF2-40B4-BE49-F238E27FC236}">
                <a16:creationId xmlns:a16="http://schemas.microsoft.com/office/drawing/2014/main" id="{F8091C35-2050-1996-F097-74FD79E40DA8}"/>
              </a:ext>
            </a:extLst>
          </p:cNvPr>
          <p:cNvSpPr/>
          <p:nvPr/>
        </p:nvSpPr>
        <p:spPr>
          <a:xfrm>
            <a:off x="7557052" y="5877339"/>
            <a:ext cx="526774" cy="2385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elapse time</a:t>
            </a:r>
          </a:p>
        </p:txBody>
      </p:sp>
    </p:spTree>
    <p:extLst>
      <p:ext uri="{BB962C8B-B14F-4D97-AF65-F5344CB8AC3E}">
        <p14:creationId xmlns:p14="http://schemas.microsoft.com/office/powerpoint/2010/main" val="177407873"/>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tx1"/>
                          </a:solidFill>
                        </a:rPr>
                        <a:t>Test name</a:t>
                      </a:r>
                    </a:p>
                  </a:txBody>
                  <a:tcPr anchor="ctr">
                    <a:solidFill>
                      <a:srgbClr val="FFCCFF"/>
                    </a:solidFill>
                  </a:tcPr>
                </a:tc>
                <a:tc>
                  <a:txBody>
                    <a:bodyPr/>
                    <a:lstStyle/>
                    <a:p>
                      <a:pPr algn="ctr"/>
                      <a:r>
                        <a:rPr lang="en-US" dirty="0">
                          <a:solidFill>
                            <a:schemeClr val="tx1"/>
                          </a:solidFill>
                        </a:rPr>
                        <a:t>Assesses…</a:t>
                      </a:r>
                    </a:p>
                  </a:txBody>
                  <a:tcPr anchor="ctr">
                    <a:solidFill>
                      <a:srgbClr val="FFCCFF"/>
                    </a:solidFill>
                  </a:tcPr>
                </a:tc>
                <a:tc>
                  <a:txBody>
                    <a:bodyPr/>
                    <a:lstStyle/>
                    <a:p>
                      <a:pPr algn="ctr"/>
                      <a:r>
                        <a:rPr lang="en-US" dirty="0">
                          <a:solidFill>
                            <a:srgbClr val="0000FF"/>
                          </a:solidFill>
                        </a:rPr>
                        <a:t>Protocol</a:t>
                      </a:r>
                    </a:p>
                  </a:txBody>
                  <a:tcPr anchor="ctr">
                    <a:solidFill>
                      <a:srgbClr val="FFCCFF"/>
                    </a:solidFill>
                  </a:tcPr>
                </a:tc>
                <a:tc>
                  <a:txBody>
                    <a:bodyPr/>
                    <a:lstStyle/>
                    <a:p>
                      <a:pPr algn="ctr"/>
                      <a:r>
                        <a:rPr lang="en-US" dirty="0">
                          <a:solidFill>
                            <a:schemeClr val="tx1"/>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rgbClr val="0000FF"/>
                          </a:solidFill>
                        </a:rPr>
                        <a:t>Basal secretion test</a:t>
                      </a:r>
                    </a:p>
                  </a:txBody>
                  <a:tcPr anchor="ctr">
                    <a:solidFill>
                      <a:srgbClr val="FFCCFF"/>
                    </a:solidFill>
                  </a:tcPr>
                </a:tc>
                <a:tc>
                  <a:txBody>
                    <a:bodyPr/>
                    <a:lstStyle/>
                    <a:p>
                      <a:pPr algn="ctr"/>
                      <a:r>
                        <a:rPr lang="en-US" sz="1600" dirty="0">
                          <a:solidFill>
                            <a:schemeClr val="bg1">
                              <a:lumMod val="75000"/>
                            </a:schemeClr>
                          </a:solidFill>
                        </a:rPr>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measure saturation at  5 min</a:t>
                      </a:r>
                    </a:p>
                  </a:txBody>
                  <a:tcPr anchor="ctr">
                    <a:solidFill>
                      <a:schemeClr val="accent5"/>
                    </a:solidFill>
                  </a:tcPr>
                </a:tc>
                <a:tc>
                  <a:txBody>
                    <a:bodyPr/>
                    <a:lstStyle/>
                    <a:p>
                      <a:pPr algn="ctr"/>
                      <a:r>
                        <a:rPr lang="en-US" sz="1400" dirty="0">
                          <a:solidFill>
                            <a:schemeClr val="tx1"/>
                          </a:solidFill>
                        </a:rPr>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rgbClr val="0000FF"/>
                          </a:solidFill>
                        </a:rPr>
                        <a:t>Schirmer I</a:t>
                      </a:r>
                    </a:p>
                  </a:txBody>
                  <a:tcPr anchor="ctr">
                    <a:solidFill>
                      <a:srgbClr val="FFCCFF"/>
                    </a:solidFill>
                  </a:tcPr>
                </a:tc>
                <a:tc>
                  <a:txBody>
                    <a:bodyPr/>
                    <a:lstStyle/>
                    <a:p>
                      <a:pPr algn="ctr"/>
                      <a:r>
                        <a:rPr lang="en-US" sz="1600" dirty="0">
                          <a:solidFill>
                            <a:schemeClr val="bg1">
                              <a:lumMod val="75000"/>
                            </a:schemeClr>
                          </a:solidFill>
                        </a:rPr>
                        <a:t>Basal </a:t>
                      </a:r>
                      <a:r>
                        <a:rPr lang="en-US" sz="1600" i="1" dirty="0">
                          <a:solidFill>
                            <a:schemeClr val="bg1">
                              <a:lumMod val="75000"/>
                            </a:schemeClr>
                          </a:solidFill>
                        </a:rPr>
                        <a:t>and</a:t>
                      </a:r>
                      <a:r>
                        <a:rPr lang="en-US" sz="1600" dirty="0">
                          <a:solidFill>
                            <a:schemeClr val="bg1">
                              <a:lumMod val="75000"/>
                            </a:schemeClr>
                          </a:solidFill>
                        </a:rPr>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Same, but </a:t>
                      </a:r>
                      <a:r>
                        <a:rPr kumimoji="0" lang="en-US" sz="1600" b="1" i="0" u="none" strike="noStrike" cap="none" normalizeH="0" baseline="0" dirty="0">
                          <a:ln>
                            <a:noFill/>
                          </a:ln>
                          <a:solidFill>
                            <a:schemeClr val="bg1">
                              <a:lumMod val="75000"/>
                            </a:schemeClr>
                          </a:solidFill>
                          <a:effectLst/>
                          <a:latin typeface="Arial" charset="0"/>
                        </a:rPr>
                        <a:t>without</a:t>
                      </a:r>
                      <a:r>
                        <a:rPr kumimoji="0" lang="en-US" sz="1600" b="0" i="0" u="none" strike="noStrike" cap="none" normalizeH="0" baseline="0" dirty="0">
                          <a:ln>
                            <a:noFill/>
                          </a:ln>
                          <a:solidFill>
                            <a:schemeClr val="bg1">
                              <a:lumMod val="75000"/>
                            </a:schemeClr>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rgbClr val="0000FF"/>
                          </a:solidFill>
                        </a:rPr>
                        <a:t>Schirmer II</a:t>
                      </a:r>
                    </a:p>
                  </a:txBody>
                  <a:tcPr anchor="ctr">
                    <a:solidFill>
                      <a:srgbClr val="FFCCFF"/>
                    </a:solidFill>
                  </a:tcPr>
                </a:tc>
                <a:tc>
                  <a:txBody>
                    <a:bodyPr/>
                    <a:lstStyle/>
                    <a:p>
                      <a:pPr algn="ctr"/>
                      <a:r>
                        <a:rPr lang="en-US" sz="1600" dirty="0">
                          <a:solidFill>
                            <a:schemeClr val="bg1">
                              <a:lumMod val="75000"/>
                            </a:schemeClr>
                          </a:solidFill>
                        </a:rPr>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6" name="Rectangle 4">
            <a:extLst>
              <a:ext uri="{FF2B5EF4-FFF2-40B4-BE49-F238E27FC236}">
                <a16:creationId xmlns:a16="http://schemas.microsoft.com/office/drawing/2014/main" id="{CFF41DCC-6335-D19F-A3C8-DBA3EB89C1D2}"/>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rgbClr val="0000FF"/>
                </a:solidFill>
              </a:rPr>
              <a:t>What are the three classic tests of aqueous tear production?</a:t>
            </a:r>
          </a:p>
          <a:p>
            <a:pPr marL="0" indent="0">
              <a:buNone/>
            </a:pPr>
            <a:r>
              <a:rPr lang="en-US" altLang="en-US" sz="2000" i="1" kern="0" dirty="0"/>
              <a:t>What does each assess? </a:t>
            </a:r>
            <a:r>
              <a:rPr lang="en-US" altLang="en-US" sz="2000" i="1" kern="0" dirty="0">
                <a:solidFill>
                  <a:srgbClr val="0000FF"/>
                </a:solidFill>
              </a:rPr>
              <a:t>How is each performed? </a:t>
            </a:r>
            <a:r>
              <a:rPr lang="en-US" altLang="en-US" sz="2000" i="1" kern="0" dirty="0"/>
              <a:t>How is each interpreted?</a:t>
            </a:r>
          </a:p>
        </p:txBody>
      </p:sp>
    </p:spTree>
    <p:extLst>
      <p:ext uri="{BB962C8B-B14F-4D97-AF65-F5344CB8AC3E}">
        <p14:creationId xmlns:p14="http://schemas.microsoft.com/office/powerpoint/2010/main" val="314452873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extLst>
              <p:ext uri="{D42A27DB-BD31-4B8C-83A1-F6EECF244321}">
                <p14:modId xmlns:p14="http://schemas.microsoft.com/office/powerpoint/2010/main" val="3545478015"/>
              </p:ext>
            </p:extLst>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tx1"/>
                          </a:solidFill>
                        </a:rPr>
                        <a:t>Test name</a:t>
                      </a:r>
                    </a:p>
                  </a:txBody>
                  <a:tcPr anchor="ctr">
                    <a:solidFill>
                      <a:srgbClr val="FFCCFF"/>
                    </a:solidFill>
                  </a:tcPr>
                </a:tc>
                <a:tc>
                  <a:txBody>
                    <a:bodyPr/>
                    <a:lstStyle/>
                    <a:p>
                      <a:pPr algn="ctr"/>
                      <a:r>
                        <a:rPr lang="en-US" dirty="0">
                          <a:solidFill>
                            <a:schemeClr val="tx1"/>
                          </a:solidFill>
                        </a:rPr>
                        <a:t>Assesses…</a:t>
                      </a:r>
                    </a:p>
                  </a:txBody>
                  <a:tcPr anchor="ctr">
                    <a:solidFill>
                      <a:srgbClr val="FFCCFF"/>
                    </a:solidFill>
                  </a:tcPr>
                </a:tc>
                <a:tc>
                  <a:txBody>
                    <a:bodyPr/>
                    <a:lstStyle/>
                    <a:p>
                      <a:pPr algn="ctr"/>
                      <a:r>
                        <a:rPr lang="en-US" dirty="0">
                          <a:solidFill>
                            <a:schemeClr val="tx1"/>
                          </a:solidFill>
                        </a:rPr>
                        <a:t>Protocol</a:t>
                      </a:r>
                    </a:p>
                  </a:txBody>
                  <a:tcPr anchor="ctr">
                    <a:solidFill>
                      <a:srgbClr val="FFCCFF"/>
                    </a:solidFill>
                  </a:tcPr>
                </a:tc>
                <a:tc>
                  <a:txBody>
                    <a:bodyPr/>
                    <a:lstStyle/>
                    <a:p>
                      <a:pPr algn="ctr"/>
                      <a:r>
                        <a:rPr lang="en-US" dirty="0">
                          <a:solidFill>
                            <a:schemeClr val="tx1"/>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rgbClr val="0000FF"/>
                          </a:solidFill>
                        </a:rPr>
                        <a:t>Basal secretion test</a:t>
                      </a:r>
                    </a:p>
                  </a:txBody>
                  <a:tcPr anchor="ctr">
                    <a:solidFill>
                      <a:srgbClr val="FFCCFF"/>
                    </a:solidFill>
                  </a:tcPr>
                </a:tc>
                <a:tc>
                  <a:txBody>
                    <a:bodyPr/>
                    <a:lstStyle/>
                    <a:p>
                      <a:pPr algn="ctr"/>
                      <a:r>
                        <a:rPr lang="en-US" sz="1600" dirty="0"/>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rgbClr val="0000FF"/>
                          </a:solidFill>
                          <a:effectLst/>
                          <a:latin typeface="Arial" charset="0"/>
                        </a:rPr>
                        <a:t>Instill anesthetic, blot, place strip, measure saturation at  5 min</a:t>
                      </a:r>
                    </a:p>
                  </a:txBody>
                  <a:tcPr anchor="ctr">
                    <a:solidFill>
                      <a:schemeClr val="accent5"/>
                    </a:solidFill>
                  </a:tcPr>
                </a:tc>
                <a:tc>
                  <a:txBody>
                    <a:bodyPr/>
                    <a:lstStyle/>
                    <a:p>
                      <a:pPr algn="ctr"/>
                      <a:r>
                        <a:rPr lang="en-US" sz="1400" dirty="0"/>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rgbClr val="0000FF"/>
                          </a:solidFill>
                        </a:rPr>
                        <a:t>Schirmer I</a:t>
                      </a:r>
                    </a:p>
                  </a:txBody>
                  <a:tcPr anchor="ctr">
                    <a:solidFill>
                      <a:srgbClr val="FFCCFF"/>
                    </a:solidFill>
                  </a:tcPr>
                </a:tc>
                <a:tc>
                  <a:txBody>
                    <a:bodyPr/>
                    <a:lstStyle/>
                    <a:p>
                      <a:pPr algn="ctr"/>
                      <a:r>
                        <a:rPr lang="en-US" sz="1600" dirty="0"/>
                        <a:t>Basal </a:t>
                      </a:r>
                      <a:r>
                        <a:rPr lang="en-US" sz="1600" i="1" dirty="0"/>
                        <a:t>and</a:t>
                      </a:r>
                      <a:r>
                        <a:rPr lang="en-US" sz="1600" dirty="0"/>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rgbClr val="0000FF"/>
                          </a:solidFill>
                          <a:effectLst/>
                          <a:latin typeface="Arial" charset="0"/>
                        </a:rPr>
                        <a:t>Same, but </a:t>
                      </a:r>
                      <a:r>
                        <a:rPr kumimoji="0" lang="en-US" sz="1600" b="1" i="0" u="none" strike="noStrike" cap="none" normalizeH="0" baseline="0" dirty="0">
                          <a:ln>
                            <a:noFill/>
                          </a:ln>
                          <a:solidFill>
                            <a:srgbClr val="0000FF"/>
                          </a:solidFill>
                          <a:effectLst/>
                          <a:latin typeface="Arial" charset="0"/>
                        </a:rPr>
                        <a:t>without</a:t>
                      </a:r>
                      <a:r>
                        <a:rPr kumimoji="0" lang="en-US" sz="1600" b="0" i="0" u="none" strike="noStrike" cap="none" normalizeH="0" baseline="0" dirty="0">
                          <a:ln>
                            <a:noFill/>
                          </a:ln>
                          <a:solidFill>
                            <a:srgbClr val="0000FF"/>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rgbClr val="0000FF"/>
                          </a:solidFill>
                        </a:rPr>
                        <a:t>Schirmer II</a:t>
                      </a:r>
                    </a:p>
                  </a:txBody>
                  <a:tcPr anchor="ctr">
                    <a:solidFill>
                      <a:srgbClr val="FFCCFF"/>
                    </a:solidFill>
                  </a:tcPr>
                </a:tc>
                <a:tc>
                  <a:txBody>
                    <a:bodyPr/>
                    <a:lstStyle/>
                    <a:p>
                      <a:pPr algn="ctr"/>
                      <a:r>
                        <a:rPr lang="en-US" sz="1600" dirty="0"/>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rgbClr val="0000FF"/>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 name="Rectangle 4">
            <a:extLst>
              <a:ext uri="{FF2B5EF4-FFF2-40B4-BE49-F238E27FC236}">
                <a16:creationId xmlns:a16="http://schemas.microsoft.com/office/drawing/2014/main" id="{3086D5F6-0F83-30D0-1100-F7A749CFE5FD}"/>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chemeClr val="bg1">
                    <a:lumMod val="75000"/>
                  </a:schemeClr>
                </a:solidFill>
              </a:rPr>
              <a:t>What are the three classic tests of aqueous tear production?</a:t>
            </a:r>
          </a:p>
          <a:p>
            <a:pPr marL="0" indent="0">
              <a:buNone/>
            </a:pPr>
            <a:r>
              <a:rPr lang="en-US" altLang="en-US" sz="2000" i="1" kern="0" dirty="0">
                <a:solidFill>
                  <a:schemeClr val="bg1">
                    <a:lumMod val="75000"/>
                  </a:schemeClr>
                </a:solidFill>
              </a:rPr>
              <a:t>What does each assess? How is each performed? How is each interpreted?</a:t>
            </a:r>
          </a:p>
        </p:txBody>
      </p:sp>
      <p:sp>
        <p:nvSpPr>
          <p:cNvPr id="7" name="TextBox 6">
            <a:extLst>
              <a:ext uri="{FF2B5EF4-FFF2-40B4-BE49-F238E27FC236}">
                <a16:creationId xmlns:a16="http://schemas.microsoft.com/office/drawing/2014/main" id="{82B3EB53-E705-FACA-6094-9B4F275FDF77}"/>
              </a:ext>
            </a:extLst>
          </p:cNvPr>
          <p:cNvSpPr txBox="1"/>
          <p:nvPr/>
        </p:nvSpPr>
        <p:spPr>
          <a:xfrm>
            <a:off x="1571705" y="1953136"/>
            <a:ext cx="5695790" cy="584775"/>
          </a:xfrm>
          <a:prstGeom prst="rect">
            <a:avLst/>
          </a:prstGeom>
          <a:solidFill>
            <a:srgbClr val="002060"/>
          </a:solidFill>
        </p:spPr>
        <p:txBody>
          <a:bodyPr wrap="none" rtlCol="0">
            <a:spAutoFit/>
          </a:bodyPr>
          <a:lstStyle/>
          <a:p>
            <a:pPr algn="ctr"/>
            <a:r>
              <a:rPr lang="en-US" sz="3200" i="1" dirty="0">
                <a:solidFill>
                  <a:schemeClr val="bg1"/>
                </a:solidFill>
              </a:rPr>
              <a:t>(No question—summary slide)</a:t>
            </a:r>
          </a:p>
        </p:txBody>
      </p:sp>
    </p:spTree>
    <p:extLst>
      <p:ext uri="{BB962C8B-B14F-4D97-AF65-F5344CB8AC3E}">
        <p14:creationId xmlns:p14="http://schemas.microsoft.com/office/powerpoint/2010/main" val="361329015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extLst>
              <p:ext uri="{D42A27DB-BD31-4B8C-83A1-F6EECF244321}">
                <p14:modId xmlns:p14="http://schemas.microsoft.com/office/powerpoint/2010/main" val="4176166357"/>
              </p:ext>
            </p:extLst>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bg1">
                              <a:lumMod val="75000"/>
                            </a:schemeClr>
                          </a:solidFill>
                        </a:rPr>
                        <a:t>Test name</a:t>
                      </a:r>
                    </a:p>
                  </a:txBody>
                  <a:tcPr anchor="ctr">
                    <a:solidFill>
                      <a:srgbClr val="FFCCFF"/>
                    </a:solidFill>
                  </a:tcPr>
                </a:tc>
                <a:tc>
                  <a:txBody>
                    <a:bodyPr/>
                    <a:lstStyle/>
                    <a:p>
                      <a:pPr algn="ctr"/>
                      <a:r>
                        <a:rPr lang="en-US" dirty="0">
                          <a:solidFill>
                            <a:schemeClr val="bg1">
                              <a:lumMod val="75000"/>
                            </a:schemeClr>
                          </a:solidFill>
                        </a:rPr>
                        <a:t>Assesses…</a:t>
                      </a:r>
                    </a:p>
                  </a:txBody>
                  <a:tcPr anchor="ctr">
                    <a:solidFill>
                      <a:srgbClr val="FFCCFF"/>
                    </a:solidFill>
                  </a:tcPr>
                </a:tc>
                <a:tc>
                  <a:txBody>
                    <a:bodyPr/>
                    <a:lstStyle/>
                    <a:p>
                      <a:pPr algn="ctr"/>
                      <a:r>
                        <a:rPr lang="en-US" dirty="0">
                          <a:solidFill>
                            <a:schemeClr val="bg1">
                              <a:lumMod val="75000"/>
                            </a:schemeClr>
                          </a:solidFill>
                        </a:rPr>
                        <a:t>Protocol</a:t>
                      </a:r>
                    </a:p>
                  </a:txBody>
                  <a:tcPr anchor="ctr">
                    <a:solidFill>
                      <a:srgbClr val="FFCCFF"/>
                    </a:solidFill>
                  </a:tcPr>
                </a:tc>
                <a:tc>
                  <a:txBody>
                    <a:bodyPr/>
                    <a:lstStyle/>
                    <a:p>
                      <a:pPr algn="ctr"/>
                      <a:r>
                        <a:rPr lang="en-US" dirty="0">
                          <a:solidFill>
                            <a:schemeClr val="bg1">
                              <a:lumMod val="75000"/>
                            </a:schemeClr>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chemeClr val="bg1">
                              <a:lumMod val="75000"/>
                            </a:schemeClr>
                          </a:solidFill>
                        </a:rPr>
                        <a:t>Basal secretion test</a:t>
                      </a:r>
                    </a:p>
                  </a:txBody>
                  <a:tcPr anchor="ctr">
                    <a:solidFill>
                      <a:srgbClr val="FFCCFF"/>
                    </a:solidFill>
                  </a:tcPr>
                </a:tc>
                <a:tc>
                  <a:txBody>
                    <a:bodyPr/>
                    <a:lstStyle/>
                    <a:p>
                      <a:pPr algn="ctr"/>
                      <a:r>
                        <a:rPr lang="en-US" sz="1600" dirty="0">
                          <a:solidFill>
                            <a:schemeClr val="bg1">
                              <a:lumMod val="75000"/>
                            </a:schemeClr>
                          </a:solidFill>
                        </a:rPr>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measure saturation at  5 min</a:t>
                      </a:r>
                    </a:p>
                  </a:txBody>
                  <a:tcPr anchor="ctr">
                    <a:solidFill>
                      <a:schemeClr val="accent5"/>
                    </a:solidFill>
                  </a:tcPr>
                </a:tc>
                <a:tc>
                  <a:txBody>
                    <a:bodyPr/>
                    <a:lstStyle/>
                    <a:p>
                      <a:pPr algn="ctr"/>
                      <a:r>
                        <a:rPr lang="en-US" sz="1400" dirty="0">
                          <a:solidFill>
                            <a:schemeClr val="bg1">
                              <a:lumMod val="75000"/>
                            </a:schemeClr>
                          </a:solidFill>
                        </a:rPr>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chemeClr val="bg1">
                              <a:lumMod val="75000"/>
                            </a:schemeClr>
                          </a:solidFill>
                        </a:rPr>
                        <a:t>Schirmer I</a:t>
                      </a:r>
                    </a:p>
                  </a:txBody>
                  <a:tcPr anchor="ctr">
                    <a:solidFill>
                      <a:srgbClr val="FFCCFF"/>
                    </a:solidFill>
                  </a:tcPr>
                </a:tc>
                <a:tc>
                  <a:txBody>
                    <a:bodyPr/>
                    <a:lstStyle/>
                    <a:p>
                      <a:pPr algn="ctr"/>
                      <a:r>
                        <a:rPr lang="en-US" sz="1600" dirty="0">
                          <a:solidFill>
                            <a:schemeClr val="bg1">
                              <a:lumMod val="75000"/>
                            </a:schemeClr>
                          </a:solidFill>
                        </a:rPr>
                        <a:t>Basal </a:t>
                      </a:r>
                      <a:r>
                        <a:rPr lang="en-US" sz="1600" i="1" dirty="0">
                          <a:solidFill>
                            <a:schemeClr val="bg1">
                              <a:lumMod val="75000"/>
                            </a:schemeClr>
                          </a:solidFill>
                        </a:rPr>
                        <a:t>and</a:t>
                      </a:r>
                      <a:r>
                        <a:rPr lang="en-US" sz="1600" dirty="0">
                          <a:solidFill>
                            <a:schemeClr val="bg1">
                              <a:lumMod val="75000"/>
                            </a:schemeClr>
                          </a:solidFill>
                        </a:rPr>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Same, but </a:t>
                      </a:r>
                      <a:r>
                        <a:rPr kumimoji="0" lang="en-US" sz="1600" b="1" i="0" u="none" strike="noStrike" cap="none" normalizeH="0" baseline="0" dirty="0">
                          <a:ln>
                            <a:noFill/>
                          </a:ln>
                          <a:solidFill>
                            <a:schemeClr val="bg1">
                              <a:lumMod val="75000"/>
                            </a:schemeClr>
                          </a:solidFill>
                          <a:effectLst/>
                          <a:latin typeface="Arial" charset="0"/>
                        </a:rPr>
                        <a:t>without</a:t>
                      </a:r>
                      <a:r>
                        <a:rPr kumimoji="0" lang="en-US" sz="1600" b="0" i="0" u="none" strike="noStrike" cap="none" normalizeH="0" baseline="0" dirty="0">
                          <a:ln>
                            <a:noFill/>
                          </a:ln>
                          <a:solidFill>
                            <a:schemeClr val="bg1">
                              <a:lumMod val="75000"/>
                            </a:schemeClr>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75000"/>
                            </a:schemeClr>
                          </a:solidFill>
                        </a:rPr>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chemeClr val="bg1">
                              <a:lumMod val="75000"/>
                            </a:schemeClr>
                          </a:solidFill>
                        </a:rPr>
                        <a:t>Schirmer II</a:t>
                      </a:r>
                    </a:p>
                  </a:txBody>
                  <a:tcPr anchor="ctr">
                    <a:solidFill>
                      <a:srgbClr val="FFCCFF"/>
                    </a:solidFill>
                  </a:tcPr>
                </a:tc>
                <a:tc>
                  <a:txBody>
                    <a:bodyPr/>
                    <a:lstStyle/>
                    <a:p>
                      <a:pPr algn="ctr"/>
                      <a:r>
                        <a:rPr lang="en-US" sz="1600" dirty="0">
                          <a:solidFill>
                            <a:schemeClr val="bg1">
                              <a:lumMod val="75000"/>
                            </a:schemeClr>
                          </a:solidFill>
                        </a:rPr>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75000"/>
                            </a:schemeClr>
                          </a:solidFill>
                        </a:rPr>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 name="Rectangle 4">
            <a:extLst>
              <a:ext uri="{FF2B5EF4-FFF2-40B4-BE49-F238E27FC236}">
                <a16:creationId xmlns:a16="http://schemas.microsoft.com/office/drawing/2014/main" id="{3086D5F6-0F83-30D0-1100-F7A749CFE5FD}"/>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chemeClr val="bg1">
                    <a:lumMod val="75000"/>
                  </a:schemeClr>
                </a:solidFill>
              </a:rPr>
              <a:t>What are the three classic tests of aqueous tear production?</a:t>
            </a:r>
          </a:p>
          <a:p>
            <a:pPr marL="0" indent="0">
              <a:buNone/>
            </a:pPr>
            <a:r>
              <a:rPr lang="en-US" altLang="en-US" sz="2000" i="1" kern="0" dirty="0">
                <a:solidFill>
                  <a:schemeClr val="bg1">
                    <a:lumMod val="75000"/>
                  </a:schemeClr>
                </a:solidFill>
              </a:rPr>
              <a:t>What does each assess? How is each performed? How is each interpreted?</a:t>
            </a:r>
          </a:p>
        </p:txBody>
      </p:sp>
      <p:sp>
        <p:nvSpPr>
          <p:cNvPr id="7" name="TextBox 6">
            <a:extLst>
              <a:ext uri="{FF2B5EF4-FFF2-40B4-BE49-F238E27FC236}">
                <a16:creationId xmlns:a16="http://schemas.microsoft.com/office/drawing/2014/main" id="{82B3EB53-E705-FACA-6094-9B4F275FDF77}"/>
              </a:ext>
            </a:extLst>
          </p:cNvPr>
          <p:cNvSpPr txBox="1"/>
          <p:nvPr/>
        </p:nvSpPr>
        <p:spPr>
          <a:xfrm>
            <a:off x="2363703" y="6470073"/>
            <a:ext cx="4416594" cy="369332"/>
          </a:xfrm>
          <a:prstGeom prst="rect">
            <a:avLst/>
          </a:prstGeom>
          <a:noFill/>
        </p:spPr>
        <p:txBody>
          <a:bodyPr wrap="none" rtlCol="0">
            <a:spAutoFit/>
          </a:bodyPr>
          <a:lstStyle/>
          <a:p>
            <a:r>
              <a:rPr lang="en-US" i="1" dirty="0">
                <a:solidFill>
                  <a:schemeClr val="bg1">
                    <a:lumMod val="75000"/>
                  </a:schemeClr>
                </a:solidFill>
              </a:rPr>
              <a:t>(No question—summary slide for review)</a:t>
            </a:r>
          </a:p>
        </p:txBody>
      </p:sp>
      <p:sp>
        <p:nvSpPr>
          <p:cNvPr id="3" name="TextBox 2">
            <a:extLst>
              <a:ext uri="{FF2B5EF4-FFF2-40B4-BE49-F238E27FC236}">
                <a16:creationId xmlns:a16="http://schemas.microsoft.com/office/drawing/2014/main" id="{AE4DDACD-A98E-5CF1-7CE8-F8DC7EF514D0}"/>
              </a:ext>
            </a:extLst>
          </p:cNvPr>
          <p:cNvSpPr txBox="1"/>
          <p:nvPr/>
        </p:nvSpPr>
        <p:spPr>
          <a:xfrm>
            <a:off x="1657350" y="2743200"/>
            <a:ext cx="5829300" cy="3046988"/>
          </a:xfrm>
          <a:prstGeom prst="rect">
            <a:avLst/>
          </a:prstGeom>
          <a:solidFill>
            <a:schemeClr val="accent1">
              <a:lumMod val="40000"/>
              <a:lumOff val="60000"/>
            </a:schemeClr>
          </a:solidFill>
        </p:spPr>
        <p:txBody>
          <a:bodyPr wrap="square" rtlCol="0">
            <a:spAutoFit/>
          </a:bodyPr>
          <a:lstStyle/>
          <a:p>
            <a:r>
              <a:rPr lang="en-US" sz="1600" i="1" dirty="0"/>
              <a:t>What are the dimensions of the test strips used?</a:t>
            </a:r>
          </a:p>
          <a:p>
            <a:r>
              <a:rPr lang="en-US" sz="1600" dirty="0">
                <a:solidFill>
                  <a:schemeClr val="accent1">
                    <a:lumMod val="40000"/>
                    <a:lumOff val="60000"/>
                  </a:schemeClr>
                </a:solidFill>
              </a:rPr>
              <a:t>30 x 5 mm</a:t>
            </a:r>
          </a:p>
          <a:p>
            <a:endParaRPr lang="en-US" sz="1600" i="1" dirty="0">
              <a:solidFill>
                <a:schemeClr val="accent1">
                  <a:lumMod val="40000"/>
                  <a:lumOff val="60000"/>
                </a:schemeClr>
              </a:solidFill>
            </a:endParaRPr>
          </a:p>
          <a:p>
            <a:r>
              <a:rPr lang="en-US" sz="1600" i="1" dirty="0">
                <a:solidFill>
                  <a:schemeClr val="accent1">
                    <a:lumMod val="40000"/>
                    <a:lumOff val="60000"/>
                  </a:schemeClr>
                </a:solidFill>
              </a:rPr>
              <a:t>How are the strips placed?</a:t>
            </a:r>
          </a:p>
          <a:p>
            <a:r>
              <a:rPr lang="en-US" sz="1600" dirty="0">
                <a:solidFill>
                  <a:schemeClr val="accent1">
                    <a:lumMod val="40000"/>
                    <a:lumOff val="60000"/>
                  </a:schemeClr>
                </a:solidFill>
              </a:rPr>
              <a:t>With  5 mm  hooked over the lid margin and the other  25 mm  hanging over the front of the lid</a:t>
            </a:r>
          </a:p>
          <a:p>
            <a:endParaRPr lang="en-US" sz="1600" i="1" dirty="0">
              <a:solidFill>
                <a:schemeClr val="accent1">
                  <a:lumMod val="40000"/>
                  <a:lumOff val="60000"/>
                </a:schemeClr>
              </a:solidFill>
            </a:endParaRPr>
          </a:p>
          <a:p>
            <a:r>
              <a:rPr lang="en-US" sz="1600" i="1" dirty="0">
                <a:solidFill>
                  <a:schemeClr val="accent1">
                    <a:lumMod val="40000"/>
                    <a:lumOff val="60000"/>
                  </a:schemeClr>
                </a:solidFill>
              </a:rPr>
              <a:t>Where along the lid margin should the strip be placed?</a:t>
            </a:r>
          </a:p>
          <a:p>
            <a:r>
              <a:rPr lang="en-US" sz="1600" dirty="0">
                <a:solidFill>
                  <a:schemeClr val="accent1">
                    <a:lumMod val="40000"/>
                    <a:lumOff val="60000"/>
                  </a:schemeClr>
                </a:solidFill>
              </a:rPr>
              <a:t>At the junction of the  outer third and middle third  of the lid</a:t>
            </a:r>
          </a:p>
          <a:p>
            <a:endParaRPr lang="en-US" sz="1600" i="1" dirty="0">
              <a:solidFill>
                <a:schemeClr val="accent1">
                  <a:lumMod val="40000"/>
                  <a:lumOff val="60000"/>
                </a:schemeClr>
              </a:solidFill>
            </a:endParaRPr>
          </a:p>
          <a:p>
            <a:r>
              <a:rPr lang="en-US" sz="1600" i="1" dirty="0">
                <a:solidFill>
                  <a:schemeClr val="accent1">
                    <a:lumMod val="40000"/>
                    <a:lumOff val="60000"/>
                  </a:schemeClr>
                </a:solidFill>
              </a:rPr>
              <a:t>We talking upper lid, or lower?</a:t>
            </a:r>
            <a:br>
              <a:rPr lang="en-US" sz="1600" dirty="0">
                <a:solidFill>
                  <a:schemeClr val="accent1">
                    <a:lumMod val="40000"/>
                    <a:lumOff val="60000"/>
                  </a:schemeClr>
                </a:solidFill>
              </a:rPr>
            </a:br>
            <a:r>
              <a:rPr lang="en-US" sz="1600" dirty="0">
                <a:solidFill>
                  <a:schemeClr val="accent1">
                    <a:lumMod val="40000"/>
                    <a:lumOff val="60000"/>
                  </a:schemeClr>
                </a:solidFill>
              </a:rPr>
              <a:t>Seriously?</a:t>
            </a:r>
          </a:p>
        </p:txBody>
      </p:sp>
    </p:spTree>
    <p:extLst>
      <p:ext uri="{BB962C8B-B14F-4D97-AF65-F5344CB8AC3E}">
        <p14:creationId xmlns:p14="http://schemas.microsoft.com/office/powerpoint/2010/main" val="317206930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bg1">
                              <a:lumMod val="75000"/>
                            </a:schemeClr>
                          </a:solidFill>
                        </a:rPr>
                        <a:t>Test name</a:t>
                      </a:r>
                    </a:p>
                  </a:txBody>
                  <a:tcPr anchor="ctr">
                    <a:solidFill>
                      <a:srgbClr val="FFCCFF"/>
                    </a:solidFill>
                  </a:tcPr>
                </a:tc>
                <a:tc>
                  <a:txBody>
                    <a:bodyPr/>
                    <a:lstStyle/>
                    <a:p>
                      <a:pPr algn="ctr"/>
                      <a:r>
                        <a:rPr lang="en-US" dirty="0">
                          <a:solidFill>
                            <a:schemeClr val="bg1">
                              <a:lumMod val="75000"/>
                            </a:schemeClr>
                          </a:solidFill>
                        </a:rPr>
                        <a:t>Assesses…</a:t>
                      </a:r>
                    </a:p>
                  </a:txBody>
                  <a:tcPr anchor="ctr">
                    <a:solidFill>
                      <a:srgbClr val="FFCCFF"/>
                    </a:solidFill>
                  </a:tcPr>
                </a:tc>
                <a:tc>
                  <a:txBody>
                    <a:bodyPr/>
                    <a:lstStyle/>
                    <a:p>
                      <a:pPr algn="ctr"/>
                      <a:r>
                        <a:rPr lang="en-US" dirty="0">
                          <a:solidFill>
                            <a:schemeClr val="bg1">
                              <a:lumMod val="75000"/>
                            </a:schemeClr>
                          </a:solidFill>
                        </a:rPr>
                        <a:t>Protocol</a:t>
                      </a:r>
                    </a:p>
                  </a:txBody>
                  <a:tcPr anchor="ctr">
                    <a:solidFill>
                      <a:srgbClr val="FFCCFF"/>
                    </a:solidFill>
                  </a:tcPr>
                </a:tc>
                <a:tc>
                  <a:txBody>
                    <a:bodyPr/>
                    <a:lstStyle/>
                    <a:p>
                      <a:pPr algn="ctr"/>
                      <a:r>
                        <a:rPr lang="en-US" dirty="0">
                          <a:solidFill>
                            <a:schemeClr val="bg1">
                              <a:lumMod val="75000"/>
                            </a:schemeClr>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chemeClr val="bg1">
                              <a:lumMod val="75000"/>
                            </a:schemeClr>
                          </a:solidFill>
                        </a:rPr>
                        <a:t>Basal secretion test</a:t>
                      </a:r>
                    </a:p>
                  </a:txBody>
                  <a:tcPr anchor="ctr">
                    <a:solidFill>
                      <a:srgbClr val="FFCCFF"/>
                    </a:solidFill>
                  </a:tcPr>
                </a:tc>
                <a:tc>
                  <a:txBody>
                    <a:bodyPr/>
                    <a:lstStyle/>
                    <a:p>
                      <a:pPr algn="ctr"/>
                      <a:r>
                        <a:rPr lang="en-US" sz="1600" dirty="0">
                          <a:solidFill>
                            <a:schemeClr val="bg1">
                              <a:lumMod val="75000"/>
                            </a:schemeClr>
                          </a:solidFill>
                        </a:rPr>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measure saturation at  5 min</a:t>
                      </a:r>
                    </a:p>
                  </a:txBody>
                  <a:tcPr anchor="ctr">
                    <a:solidFill>
                      <a:schemeClr val="accent5"/>
                    </a:solidFill>
                  </a:tcPr>
                </a:tc>
                <a:tc>
                  <a:txBody>
                    <a:bodyPr/>
                    <a:lstStyle/>
                    <a:p>
                      <a:pPr algn="ctr"/>
                      <a:r>
                        <a:rPr lang="en-US" sz="1400" dirty="0">
                          <a:solidFill>
                            <a:schemeClr val="bg1">
                              <a:lumMod val="75000"/>
                            </a:schemeClr>
                          </a:solidFill>
                        </a:rPr>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chemeClr val="bg1">
                              <a:lumMod val="75000"/>
                            </a:schemeClr>
                          </a:solidFill>
                        </a:rPr>
                        <a:t>Schirmer I</a:t>
                      </a:r>
                    </a:p>
                  </a:txBody>
                  <a:tcPr anchor="ctr">
                    <a:solidFill>
                      <a:srgbClr val="FFCCFF"/>
                    </a:solidFill>
                  </a:tcPr>
                </a:tc>
                <a:tc>
                  <a:txBody>
                    <a:bodyPr/>
                    <a:lstStyle/>
                    <a:p>
                      <a:pPr algn="ctr"/>
                      <a:r>
                        <a:rPr lang="en-US" sz="1600" dirty="0">
                          <a:solidFill>
                            <a:schemeClr val="bg1">
                              <a:lumMod val="75000"/>
                            </a:schemeClr>
                          </a:solidFill>
                        </a:rPr>
                        <a:t>Basal </a:t>
                      </a:r>
                      <a:r>
                        <a:rPr lang="en-US" sz="1600" i="1" dirty="0">
                          <a:solidFill>
                            <a:schemeClr val="bg1">
                              <a:lumMod val="75000"/>
                            </a:schemeClr>
                          </a:solidFill>
                        </a:rPr>
                        <a:t>and</a:t>
                      </a:r>
                      <a:r>
                        <a:rPr lang="en-US" sz="1600" dirty="0">
                          <a:solidFill>
                            <a:schemeClr val="bg1">
                              <a:lumMod val="75000"/>
                            </a:schemeClr>
                          </a:solidFill>
                        </a:rPr>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Same, but </a:t>
                      </a:r>
                      <a:r>
                        <a:rPr kumimoji="0" lang="en-US" sz="1600" b="1" i="0" u="none" strike="noStrike" cap="none" normalizeH="0" baseline="0" dirty="0">
                          <a:ln>
                            <a:noFill/>
                          </a:ln>
                          <a:solidFill>
                            <a:schemeClr val="bg1">
                              <a:lumMod val="75000"/>
                            </a:schemeClr>
                          </a:solidFill>
                          <a:effectLst/>
                          <a:latin typeface="Arial" charset="0"/>
                        </a:rPr>
                        <a:t>without</a:t>
                      </a:r>
                      <a:r>
                        <a:rPr kumimoji="0" lang="en-US" sz="1600" b="0" i="0" u="none" strike="noStrike" cap="none" normalizeH="0" baseline="0" dirty="0">
                          <a:ln>
                            <a:noFill/>
                          </a:ln>
                          <a:solidFill>
                            <a:schemeClr val="bg1">
                              <a:lumMod val="75000"/>
                            </a:schemeClr>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75000"/>
                            </a:schemeClr>
                          </a:solidFill>
                        </a:rPr>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chemeClr val="bg1">
                              <a:lumMod val="75000"/>
                            </a:schemeClr>
                          </a:solidFill>
                        </a:rPr>
                        <a:t>Schirmer II</a:t>
                      </a:r>
                    </a:p>
                  </a:txBody>
                  <a:tcPr anchor="ctr">
                    <a:solidFill>
                      <a:srgbClr val="FFCCFF"/>
                    </a:solidFill>
                  </a:tcPr>
                </a:tc>
                <a:tc>
                  <a:txBody>
                    <a:bodyPr/>
                    <a:lstStyle/>
                    <a:p>
                      <a:pPr algn="ctr"/>
                      <a:r>
                        <a:rPr lang="en-US" sz="1600" dirty="0">
                          <a:solidFill>
                            <a:schemeClr val="bg1">
                              <a:lumMod val="75000"/>
                            </a:schemeClr>
                          </a:solidFill>
                        </a:rPr>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75000"/>
                            </a:schemeClr>
                          </a:solidFill>
                        </a:rPr>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 name="Rectangle 4">
            <a:extLst>
              <a:ext uri="{FF2B5EF4-FFF2-40B4-BE49-F238E27FC236}">
                <a16:creationId xmlns:a16="http://schemas.microsoft.com/office/drawing/2014/main" id="{3086D5F6-0F83-30D0-1100-F7A749CFE5FD}"/>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chemeClr val="bg1">
                    <a:lumMod val="75000"/>
                  </a:schemeClr>
                </a:solidFill>
              </a:rPr>
              <a:t>What are the three classic tests of aqueous tear production?</a:t>
            </a:r>
          </a:p>
          <a:p>
            <a:pPr marL="0" indent="0">
              <a:buNone/>
            </a:pPr>
            <a:r>
              <a:rPr lang="en-US" altLang="en-US" sz="2000" i="1" kern="0" dirty="0">
                <a:solidFill>
                  <a:schemeClr val="bg1">
                    <a:lumMod val="75000"/>
                  </a:schemeClr>
                </a:solidFill>
              </a:rPr>
              <a:t>What does each assess? How is each performed? How is each interpreted?</a:t>
            </a:r>
          </a:p>
        </p:txBody>
      </p:sp>
      <p:sp>
        <p:nvSpPr>
          <p:cNvPr id="7" name="TextBox 6">
            <a:extLst>
              <a:ext uri="{FF2B5EF4-FFF2-40B4-BE49-F238E27FC236}">
                <a16:creationId xmlns:a16="http://schemas.microsoft.com/office/drawing/2014/main" id="{82B3EB53-E705-FACA-6094-9B4F275FDF77}"/>
              </a:ext>
            </a:extLst>
          </p:cNvPr>
          <p:cNvSpPr txBox="1"/>
          <p:nvPr/>
        </p:nvSpPr>
        <p:spPr>
          <a:xfrm>
            <a:off x="2363703" y="6470073"/>
            <a:ext cx="4416594" cy="369332"/>
          </a:xfrm>
          <a:prstGeom prst="rect">
            <a:avLst/>
          </a:prstGeom>
          <a:noFill/>
        </p:spPr>
        <p:txBody>
          <a:bodyPr wrap="none" rtlCol="0">
            <a:spAutoFit/>
          </a:bodyPr>
          <a:lstStyle/>
          <a:p>
            <a:r>
              <a:rPr lang="en-US" i="1" dirty="0">
                <a:solidFill>
                  <a:schemeClr val="bg1">
                    <a:lumMod val="75000"/>
                  </a:schemeClr>
                </a:solidFill>
              </a:rPr>
              <a:t>(No question—summary slide for review)</a:t>
            </a:r>
          </a:p>
        </p:txBody>
      </p:sp>
      <p:sp>
        <p:nvSpPr>
          <p:cNvPr id="3" name="TextBox 2">
            <a:extLst>
              <a:ext uri="{FF2B5EF4-FFF2-40B4-BE49-F238E27FC236}">
                <a16:creationId xmlns:a16="http://schemas.microsoft.com/office/drawing/2014/main" id="{AE4DDACD-A98E-5CF1-7CE8-F8DC7EF514D0}"/>
              </a:ext>
            </a:extLst>
          </p:cNvPr>
          <p:cNvSpPr txBox="1"/>
          <p:nvPr/>
        </p:nvSpPr>
        <p:spPr>
          <a:xfrm>
            <a:off x="1657350" y="2743200"/>
            <a:ext cx="5829300" cy="3046988"/>
          </a:xfrm>
          <a:prstGeom prst="rect">
            <a:avLst/>
          </a:prstGeom>
          <a:solidFill>
            <a:schemeClr val="accent1">
              <a:lumMod val="40000"/>
              <a:lumOff val="60000"/>
            </a:schemeClr>
          </a:solidFill>
        </p:spPr>
        <p:txBody>
          <a:bodyPr wrap="square" rtlCol="0">
            <a:spAutoFit/>
          </a:bodyPr>
          <a:lstStyle/>
          <a:p>
            <a:r>
              <a:rPr lang="en-US" sz="1600" i="1" dirty="0"/>
              <a:t>What are the dimensions of the test strips used?</a:t>
            </a:r>
          </a:p>
          <a:p>
            <a:r>
              <a:rPr lang="en-US" sz="1600" dirty="0"/>
              <a:t>30 x 5 mm</a:t>
            </a:r>
            <a:endParaRPr lang="en-US" sz="1600" dirty="0">
              <a:solidFill>
                <a:schemeClr val="accent1">
                  <a:lumMod val="40000"/>
                  <a:lumOff val="60000"/>
                </a:schemeClr>
              </a:solidFill>
            </a:endParaRPr>
          </a:p>
          <a:p>
            <a:endParaRPr lang="en-US" sz="1600" i="1" dirty="0">
              <a:solidFill>
                <a:schemeClr val="accent1">
                  <a:lumMod val="40000"/>
                  <a:lumOff val="60000"/>
                </a:schemeClr>
              </a:solidFill>
            </a:endParaRPr>
          </a:p>
          <a:p>
            <a:r>
              <a:rPr lang="en-US" sz="1600" i="1" dirty="0">
                <a:solidFill>
                  <a:schemeClr val="accent1">
                    <a:lumMod val="40000"/>
                    <a:lumOff val="60000"/>
                  </a:schemeClr>
                </a:solidFill>
              </a:rPr>
              <a:t>How are the strips placed?</a:t>
            </a:r>
          </a:p>
          <a:p>
            <a:r>
              <a:rPr lang="en-US" sz="1600" dirty="0">
                <a:solidFill>
                  <a:schemeClr val="accent1">
                    <a:lumMod val="40000"/>
                    <a:lumOff val="60000"/>
                  </a:schemeClr>
                </a:solidFill>
              </a:rPr>
              <a:t>With  5 mm  hooked over the lid margin and the other  25 mm  hanging over the front of the lid</a:t>
            </a:r>
          </a:p>
          <a:p>
            <a:endParaRPr lang="en-US" sz="1600" i="1" dirty="0">
              <a:solidFill>
                <a:schemeClr val="accent1">
                  <a:lumMod val="40000"/>
                  <a:lumOff val="60000"/>
                </a:schemeClr>
              </a:solidFill>
            </a:endParaRPr>
          </a:p>
          <a:p>
            <a:r>
              <a:rPr lang="en-US" sz="1600" i="1" dirty="0">
                <a:solidFill>
                  <a:schemeClr val="accent1">
                    <a:lumMod val="40000"/>
                    <a:lumOff val="60000"/>
                  </a:schemeClr>
                </a:solidFill>
              </a:rPr>
              <a:t>Where along the lid margin should the strip be placed?</a:t>
            </a:r>
          </a:p>
          <a:p>
            <a:r>
              <a:rPr lang="en-US" sz="1600" dirty="0">
                <a:solidFill>
                  <a:schemeClr val="accent1">
                    <a:lumMod val="40000"/>
                    <a:lumOff val="60000"/>
                  </a:schemeClr>
                </a:solidFill>
              </a:rPr>
              <a:t>At the junction of the  outer third and middle third  of the lid</a:t>
            </a:r>
          </a:p>
          <a:p>
            <a:endParaRPr lang="en-US" sz="1600" i="1" dirty="0">
              <a:solidFill>
                <a:schemeClr val="accent1">
                  <a:lumMod val="40000"/>
                  <a:lumOff val="60000"/>
                </a:schemeClr>
              </a:solidFill>
            </a:endParaRPr>
          </a:p>
          <a:p>
            <a:r>
              <a:rPr lang="en-US" sz="1600" i="1" dirty="0">
                <a:solidFill>
                  <a:schemeClr val="accent1">
                    <a:lumMod val="40000"/>
                    <a:lumOff val="60000"/>
                  </a:schemeClr>
                </a:solidFill>
              </a:rPr>
              <a:t>We talking upper lid, or lower?</a:t>
            </a:r>
            <a:br>
              <a:rPr lang="en-US" sz="1600" dirty="0">
                <a:solidFill>
                  <a:schemeClr val="accent1">
                    <a:lumMod val="40000"/>
                    <a:lumOff val="60000"/>
                  </a:schemeClr>
                </a:solidFill>
              </a:rPr>
            </a:br>
            <a:r>
              <a:rPr lang="en-US" sz="1600" dirty="0">
                <a:solidFill>
                  <a:schemeClr val="accent1">
                    <a:lumMod val="40000"/>
                    <a:lumOff val="60000"/>
                  </a:schemeClr>
                </a:solidFill>
              </a:rPr>
              <a:t>Seriously?</a:t>
            </a:r>
          </a:p>
        </p:txBody>
      </p:sp>
    </p:spTree>
    <p:extLst>
      <p:ext uri="{BB962C8B-B14F-4D97-AF65-F5344CB8AC3E}">
        <p14:creationId xmlns:p14="http://schemas.microsoft.com/office/powerpoint/2010/main" val="338403487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bg1">
                              <a:lumMod val="75000"/>
                            </a:schemeClr>
                          </a:solidFill>
                        </a:rPr>
                        <a:t>Test name</a:t>
                      </a:r>
                    </a:p>
                  </a:txBody>
                  <a:tcPr anchor="ctr">
                    <a:solidFill>
                      <a:srgbClr val="FFCCFF"/>
                    </a:solidFill>
                  </a:tcPr>
                </a:tc>
                <a:tc>
                  <a:txBody>
                    <a:bodyPr/>
                    <a:lstStyle/>
                    <a:p>
                      <a:pPr algn="ctr"/>
                      <a:r>
                        <a:rPr lang="en-US" dirty="0">
                          <a:solidFill>
                            <a:schemeClr val="bg1">
                              <a:lumMod val="75000"/>
                            </a:schemeClr>
                          </a:solidFill>
                        </a:rPr>
                        <a:t>Assesses…</a:t>
                      </a:r>
                    </a:p>
                  </a:txBody>
                  <a:tcPr anchor="ctr">
                    <a:solidFill>
                      <a:srgbClr val="FFCCFF"/>
                    </a:solidFill>
                  </a:tcPr>
                </a:tc>
                <a:tc>
                  <a:txBody>
                    <a:bodyPr/>
                    <a:lstStyle/>
                    <a:p>
                      <a:pPr algn="ctr"/>
                      <a:r>
                        <a:rPr lang="en-US" dirty="0">
                          <a:solidFill>
                            <a:schemeClr val="bg1">
                              <a:lumMod val="75000"/>
                            </a:schemeClr>
                          </a:solidFill>
                        </a:rPr>
                        <a:t>Protocol</a:t>
                      </a:r>
                    </a:p>
                  </a:txBody>
                  <a:tcPr anchor="ctr">
                    <a:solidFill>
                      <a:srgbClr val="FFCCFF"/>
                    </a:solidFill>
                  </a:tcPr>
                </a:tc>
                <a:tc>
                  <a:txBody>
                    <a:bodyPr/>
                    <a:lstStyle/>
                    <a:p>
                      <a:pPr algn="ctr"/>
                      <a:r>
                        <a:rPr lang="en-US" dirty="0">
                          <a:solidFill>
                            <a:schemeClr val="bg1">
                              <a:lumMod val="75000"/>
                            </a:schemeClr>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chemeClr val="bg1">
                              <a:lumMod val="75000"/>
                            </a:schemeClr>
                          </a:solidFill>
                        </a:rPr>
                        <a:t>Basal secretion test</a:t>
                      </a:r>
                    </a:p>
                  </a:txBody>
                  <a:tcPr anchor="ctr">
                    <a:solidFill>
                      <a:srgbClr val="FFCCFF"/>
                    </a:solidFill>
                  </a:tcPr>
                </a:tc>
                <a:tc>
                  <a:txBody>
                    <a:bodyPr/>
                    <a:lstStyle/>
                    <a:p>
                      <a:pPr algn="ctr"/>
                      <a:r>
                        <a:rPr lang="en-US" sz="1600" dirty="0">
                          <a:solidFill>
                            <a:schemeClr val="bg1">
                              <a:lumMod val="75000"/>
                            </a:schemeClr>
                          </a:solidFill>
                        </a:rPr>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measure saturation at  5 min</a:t>
                      </a:r>
                    </a:p>
                  </a:txBody>
                  <a:tcPr anchor="ctr">
                    <a:solidFill>
                      <a:schemeClr val="accent5"/>
                    </a:solidFill>
                  </a:tcPr>
                </a:tc>
                <a:tc>
                  <a:txBody>
                    <a:bodyPr/>
                    <a:lstStyle/>
                    <a:p>
                      <a:pPr algn="ctr"/>
                      <a:r>
                        <a:rPr lang="en-US" sz="1400" dirty="0">
                          <a:solidFill>
                            <a:schemeClr val="bg1">
                              <a:lumMod val="75000"/>
                            </a:schemeClr>
                          </a:solidFill>
                        </a:rPr>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chemeClr val="bg1">
                              <a:lumMod val="75000"/>
                            </a:schemeClr>
                          </a:solidFill>
                        </a:rPr>
                        <a:t>Schirmer I</a:t>
                      </a:r>
                    </a:p>
                  </a:txBody>
                  <a:tcPr anchor="ctr">
                    <a:solidFill>
                      <a:srgbClr val="FFCCFF"/>
                    </a:solidFill>
                  </a:tcPr>
                </a:tc>
                <a:tc>
                  <a:txBody>
                    <a:bodyPr/>
                    <a:lstStyle/>
                    <a:p>
                      <a:pPr algn="ctr"/>
                      <a:r>
                        <a:rPr lang="en-US" sz="1600" dirty="0">
                          <a:solidFill>
                            <a:schemeClr val="bg1">
                              <a:lumMod val="75000"/>
                            </a:schemeClr>
                          </a:solidFill>
                        </a:rPr>
                        <a:t>Basal </a:t>
                      </a:r>
                      <a:r>
                        <a:rPr lang="en-US" sz="1600" i="1" dirty="0">
                          <a:solidFill>
                            <a:schemeClr val="bg1">
                              <a:lumMod val="75000"/>
                            </a:schemeClr>
                          </a:solidFill>
                        </a:rPr>
                        <a:t>and</a:t>
                      </a:r>
                      <a:r>
                        <a:rPr lang="en-US" sz="1600" dirty="0">
                          <a:solidFill>
                            <a:schemeClr val="bg1">
                              <a:lumMod val="75000"/>
                            </a:schemeClr>
                          </a:solidFill>
                        </a:rPr>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Same, but </a:t>
                      </a:r>
                      <a:r>
                        <a:rPr kumimoji="0" lang="en-US" sz="1600" b="1" i="0" u="none" strike="noStrike" cap="none" normalizeH="0" baseline="0" dirty="0">
                          <a:ln>
                            <a:noFill/>
                          </a:ln>
                          <a:solidFill>
                            <a:schemeClr val="bg1">
                              <a:lumMod val="75000"/>
                            </a:schemeClr>
                          </a:solidFill>
                          <a:effectLst/>
                          <a:latin typeface="Arial" charset="0"/>
                        </a:rPr>
                        <a:t>without</a:t>
                      </a:r>
                      <a:r>
                        <a:rPr kumimoji="0" lang="en-US" sz="1600" b="0" i="0" u="none" strike="noStrike" cap="none" normalizeH="0" baseline="0" dirty="0">
                          <a:ln>
                            <a:noFill/>
                          </a:ln>
                          <a:solidFill>
                            <a:schemeClr val="bg1">
                              <a:lumMod val="75000"/>
                            </a:schemeClr>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75000"/>
                            </a:schemeClr>
                          </a:solidFill>
                        </a:rPr>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chemeClr val="bg1">
                              <a:lumMod val="75000"/>
                            </a:schemeClr>
                          </a:solidFill>
                        </a:rPr>
                        <a:t>Schirmer II</a:t>
                      </a:r>
                    </a:p>
                  </a:txBody>
                  <a:tcPr anchor="ctr">
                    <a:solidFill>
                      <a:srgbClr val="FFCCFF"/>
                    </a:solidFill>
                  </a:tcPr>
                </a:tc>
                <a:tc>
                  <a:txBody>
                    <a:bodyPr/>
                    <a:lstStyle/>
                    <a:p>
                      <a:pPr algn="ctr"/>
                      <a:r>
                        <a:rPr lang="en-US" sz="1600" dirty="0">
                          <a:solidFill>
                            <a:schemeClr val="bg1">
                              <a:lumMod val="75000"/>
                            </a:schemeClr>
                          </a:solidFill>
                        </a:rPr>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75000"/>
                            </a:schemeClr>
                          </a:solidFill>
                        </a:rPr>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 name="Rectangle 4">
            <a:extLst>
              <a:ext uri="{FF2B5EF4-FFF2-40B4-BE49-F238E27FC236}">
                <a16:creationId xmlns:a16="http://schemas.microsoft.com/office/drawing/2014/main" id="{3086D5F6-0F83-30D0-1100-F7A749CFE5FD}"/>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chemeClr val="bg1">
                    <a:lumMod val="75000"/>
                  </a:schemeClr>
                </a:solidFill>
              </a:rPr>
              <a:t>What are the three classic tests of aqueous tear production?</a:t>
            </a:r>
          </a:p>
          <a:p>
            <a:pPr marL="0" indent="0">
              <a:buNone/>
            </a:pPr>
            <a:r>
              <a:rPr lang="en-US" altLang="en-US" sz="2000" i="1" kern="0" dirty="0">
                <a:solidFill>
                  <a:schemeClr val="bg1">
                    <a:lumMod val="75000"/>
                  </a:schemeClr>
                </a:solidFill>
              </a:rPr>
              <a:t>What does each assess? How is each performed? How is each interpreted?</a:t>
            </a:r>
          </a:p>
        </p:txBody>
      </p:sp>
      <p:sp>
        <p:nvSpPr>
          <p:cNvPr id="7" name="TextBox 6">
            <a:extLst>
              <a:ext uri="{FF2B5EF4-FFF2-40B4-BE49-F238E27FC236}">
                <a16:creationId xmlns:a16="http://schemas.microsoft.com/office/drawing/2014/main" id="{82B3EB53-E705-FACA-6094-9B4F275FDF77}"/>
              </a:ext>
            </a:extLst>
          </p:cNvPr>
          <p:cNvSpPr txBox="1"/>
          <p:nvPr/>
        </p:nvSpPr>
        <p:spPr>
          <a:xfrm>
            <a:off x="2363703" y="6470073"/>
            <a:ext cx="4416594" cy="369332"/>
          </a:xfrm>
          <a:prstGeom prst="rect">
            <a:avLst/>
          </a:prstGeom>
          <a:noFill/>
        </p:spPr>
        <p:txBody>
          <a:bodyPr wrap="none" rtlCol="0">
            <a:spAutoFit/>
          </a:bodyPr>
          <a:lstStyle/>
          <a:p>
            <a:r>
              <a:rPr lang="en-US" i="1" dirty="0">
                <a:solidFill>
                  <a:schemeClr val="bg1">
                    <a:lumMod val="75000"/>
                  </a:schemeClr>
                </a:solidFill>
              </a:rPr>
              <a:t>(No question—summary slide for review)</a:t>
            </a:r>
          </a:p>
        </p:txBody>
      </p:sp>
      <p:sp>
        <p:nvSpPr>
          <p:cNvPr id="3" name="TextBox 2">
            <a:extLst>
              <a:ext uri="{FF2B5EF4-FFF2-40B4-BE49-F238E27FC236}">
                <a16:creationId xmlns:a16="http://schemas.microsoft.com/office/drawing/2014/main" id="{AE4DDACD-A98E-5CF1-7CE8-F8DC7EF514D0}"/>
              </a:ext>
            </a:extLst>
          </p:cNvPr>
          <p:cNvSpPr txBox="1"/>
          <p:nvPr/>
        </p:nvSpPr>
        <p:spPr>
          <a:xfrm>
            <a:off x="1657350" y="2743200"/>
            <a:ext cx="5829300" cy="3046988"/>
          </a:xfrm>
          <a:prstGeom prst="rect">
            <a:avLst/>
          </a:prstGeom>
          <a:solidFill>
            <a:schemeClr val="accent1">
              <a:lumMod val="40000"/>
              <a:lumOff val="60000"/>
            </a:schemeClr>
          </a:solidFill>
        </p:spPr>
        <p:txBody>
          <a:bodyPr wrap="square" rtlCol="0">
            <a:spAutoFit/>
          </a:bodyPr>
          <a:lstStyle/>
          <a:p>
            <a:r>
              <a:rPr lang="en-US" sz="1600" i="1" dirty="0"/>
              <a:t>What are the dimensions of the test strips used?</a:t>
            </a:r>
          </a:p>
          <a:p>
            <a:r>
              <a:rPr lang="en-US" sz="1600" dirty="0"/>
              <a:t>30 x 5 mm</a:t>
            </a:r>
          </a:p>
          <a:p>
            <a:endParaRPr lang="en-US" sz="1600" i="1" dirty="0"/>
          </a:p>
          <a:p>
            <a:r>
              <a:rPr lang="en-US" sz="1600" i="1" dirty="0"/>
              <a:t>How are the strips placed?</a:t>
            </a:r>
            <a:endParaRPr lang="en-US" sz="1600" i="1" dirty="0">
              <a:solidFill>
                <a:schemeClr val="accent1">
                  <a:lumMod val="40000"/>
                  <a:lumOff val="60000"/>
                </a:schemeClr>
              </a:solidFill>
            </a:endParaRPr>
          </a:p>
          <a:p>
            <a:r>
              <a:rPr lang="en-US" sz="1600" dirty="0">
                <a:solidFill>
                  <a:schemeClr val="accent1">
                    <a:lumMod val="40000"/>
                    <a:lumOff val="60000"/>
                  </a:schemeClr>
                </a:solidFill>
              </a:rPr>
              <a:t>With  5 mm  hooked over the lid margin and the other  25 mm  hanging over the front of the lid</a:t>
            </a:r>
          </a:p>
          <a:p>
            <a:endParaRPr lang="en-US" sz="1600" i="1" dirty="0">
              <a:solidFill>
                <a:schemeClr val="accent1">
                  <a:lumMod val="40000"/>
                  <a:lumOff val="60000"/>
                </a:schemeClr>
              </a:solidFill>
            </a:endParaRPr>
          </a:p>
          <a:p>
            <a:r>
              <a:rPr lang="en-US" sz="1600" i="1" dirty="0">
                <a:solidFill>
                  <a:schemeClr val="accent1">
                    <a:lumMod val="40000"/>
                    <a:lumOff val="60000"/>
                  </a:schemeClr>
                </a:solidFill>
              </a:rPr>
              <a:t>Where along the lid margin should the strip be placed?</a:t>
            </a:r>
          </a:p>
          <a:p>
            <a:r>
              <a:rPr lang="en-US" sz="1600" dirty="0">
                <a:solidFill>
                  <a:schemeClr val="accent1">
                    <a:lumMod val="40000"/>
                    <a:lumOff val="60000"/>
                  </a:schemeClr>
                </a:solidFill>
              </a:rPr>
              <a:t>At the junction of the  outer third and middle third  of the lid</a:t>
            </a:r>
          </a:p>
          <a:p>
            <a:endParaRPr lang="en-US" sz="1600" i="1" dirty="0">
              <a:solidFill>
                <a:schemeClr val="accent1">
                  <a:lumMod val="40000"/>
                  <a:lumOff val="60000"/>
                </a:schemeClr>
              </a:solidFill>
            </a:endParaRPr>
          </a:p>
          <a:p>
            <a:r>
              <a:rPr lang="en-US" sz="1600" i="1" dirty="0">
                <a:solidFill>
                  <a:schemeClr val="accent1">
                    <a:lumMod val="40000"/>
                    <a:lumOff val="60000"/>
                  </a:schemeClr>
                </a:solidFill>
              </a:rPr>
              <a:t>We talking upper lid, or lower?</a:t>
            </a:r>
            <a:br>
              <a:rPr lang="en-US" sz="1600" dirty="0">
                <a:solidFill>
                  <a:schemeClr val="accent1">
                    <a:lumMod val="40000"/>
                    <a:lumOff val="60000"/>
                  </a:schemeClr>
                </a:solidFill>
              </a:rPr>
            </a:br>
            <a:r>
              <a:rPr lang="en-US" sz="1600" dirty="0">
                <a:solidFill>
                  <a:schemeClr val="accent1">
                    <a:lumMod val="40000"/>
                    <a:lumOff val="60000"/>
                  </a:schemeClr>
                </a:solidFill>
              </a:rPr>
              <a:t>Seriously?</a:t>
            </a:r>
          </a:p>
        </p:txBody>
      </p:sp>
    </p:spTree>
    <p:extLst>
      <p:ext uri="{BB962C8B-B14F-4D97-AF65-F5344CB8AC3E}">
        <p14:creationId xmlns:p14="http://schemas.microsoft.com/office/powerpoint/2010/main" val="420933656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bg1">
                              <a:lumMod val="75000"/>
                            </a:schemeClr>
                          </a:solidFill>
                        </a:rPr>
                        <a:t>Test name</a:t>
                      </a:r>
                    </a:p>
                  </a:txBody>
                  <a:tcPr anchor="ctr">
                    <a:solidFill>
                      <a:srgbClr val="FFCCFF"/>
                    </a:solidFill>
                  </a:tcPr>
                </a:tc>
                <a:tc>
                  <a:txBody>
                    <a:bodyPr/>
                    <a:lstStyle/>
                    <a:p>
                      <a:pPr algn="ctr"/>
                      <a:r>
                        <a:rPr lang="en-US" dirty="0">
                          <a:solidFill>
                            <a:schemeClr val="bg1">
                              <a:lumMod val="75000"/>
                            </a:schemeClr>
                          </a:solidFill>
                        </a:rPr>
                        <a:t>Assesses…</a:t>
                      </a:r>
                    </a:p>
                  </a:txBody>
                  <a:tcPr anchor="ctr">
                    <a:solidFill>
                      <a:srgbClr val="FFCCFF"/>
                    </a:solidFill>
                  </a:tcPr>
                </a:tc>
                <a:tc>
                  <a:txBody>
                    <a:bodyPr/>
                    <a:lstStyle/>
                    <a:p>
                      <a:pPr algn="ctr"/>
                      <a:r>
                        <a:rPr lang="en-US" dirty="0">
                          <a:solidFill>
                            <a:schemeClr val="bg1">
                              <a:lumMod val="75000"/>
                            </a:schemeClr>
                          </a:solidFill>
                        </a:rPr>
                        <a:t>Protocol</a:t>
                      </a:r>
                    </a:p>
                  </a:txBody>
                  <a:tcPr anchor="ctr">
                    <a:solidFill>
                      <a:srgbClr val="FFCCFF"/>
                    </a:solidFill>
                  </a:tcPr>
                </a:tc>
                <a:tc>
                  <a:txBody>
                    <a:bodyPr/>
                    <a:lstStyle/>
                    <a:p>
                      <a:pPr algn="ctr"/>
                      <a:r>
                        <a:rPr lang="en-US" dirty="0">
                          <a:solidFill>
                            <a:schemeClr val="bg1">
                              <a:lumMod val="75000"/>
                            </a:schemeClr>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chemeClr val="bg1">
                              <a:lumMod val="75000"/>
                            </a:schemeClr>
                          </a:solidFill>
                        </a:rPr>
                        <a:t>Basal secretion test</a:t>
                      </a:r>
                    </a:p>
                  </a:txBody>
                  <a:tcPr anchor="ctr">
                    <a:solidFill>
                      <a:srgbClr val="FFCCFF"/>
                    </a:solidFill>
                  </a:tcPr>
                </a:tc>
                <a:tc>
                  <a:txBody>
                    <a:bodyPr/>
                    <a:lstStyle/>
                    <a:p>
                      <a:pPr algn="ctr"/>
                      <a:r>
                        <a:rPr lang="en-US" sz="1600" dirty="0">
                          <a:solidFill>
                            <a:schemeClr val="bg1">
                              <a:lumMod val="75000"/>
                            </a:schemeClr>
                          </a:solidFill>
                        </a:rPr>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measure saturation at  5 min</a:t>
                      </a:r>
                    </a:p>
                  </a:txBody>
                  <a:tcPr anchor="ctr">
                    <a:solidFill>
                      <a:schemeClr val="accent5"/>
                    </a:solidFill>
                  </a:tcPr>
                </a:tc>
                <a:tc>
                  <a:txBody>
                    <a:bodyPr/>
                    <a:lstStyle/>
                    <a:p>
                      <a:pPr algn="ctr"/>
                      <a:r>
                        <a:rPr lang="en-US" sz="1400" dirty="0">
                          <a:solidFill>
                            <a:schemeClr val="bg1">
                              <a:lumMod val="75000"/>
                            </a:schemeClr>
                          </a:solidFill>
                        </a:rPr>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chemeClr val="bg1">
                              <a:lumMod val="75000"/>
                            </a:schemeClr>
                          </a:solidFill>
                        </a:rPr>
                        <a:t>Schirmer I</a:t>
                      </a:r>
                    </a:p>
                  </a:txBody>
                  <a:tcPr anchor="ctr">
                    <a:solidFill>
                      <a:srgbClr val="FFCCFF"/>
                    </a:solidFill>
                  </a:tcPr>
                </a:tc>
                <a:tc>
                  <a:txBody>
                    <a:bodyPr/>
                    <a:lstStyle/>
                    <a:p>
                      <a:pPr algn="ctr"/>
                      <a:r>
                        <a:rPr lang="en-US" sz="1600" dirty="0">
                          <a:solidFill>
                            <a:schemeClr val="bg1">
                              <a:lumMod val="75000"/>
                            </a:schemeClr>
                          </a:solidFill>
                        </a:rPr>
                        <a:t>Basal </a:t>
                      </a:r>
                      <a:r>
                        <a:rPr lang="en-US" sz="1600" i="1" dirty="0">
                          <a:solidFill>
                            <a:schemeClr val="bg1">
                              <a:lumMod val="75000"/>
                            </a:schemeClr>
                          </a:solidFill>
                        </a:rPr>
                        <a:t>and</a:t>
                      </a:r>
                      <a:r>
                        <a:rPr lang="en-US" sz="1600" dirty="0">
                          <a:solidFill>
                            <a:schemeClr val="bg1">
                              <a:lumMod val="75000"/>
                            </a:schemeClr>
                          </a:solidFill>
                        </a:rPr>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Same, but </a:t>
                      </a:r>
                      <a:r>
                        <a:rPr kumimoji="0" lang="en-US" sz="1600" b="1" i="0" u="none" strike="noStrike" cap="none" normalizeH="0" baseline="0" dirty="0">
                          <a:ln>
                            <a:noFill/>
                          </a:ln>
                          <a:solidFill>
                            <a:schemeClr val="bg1">
                              <a:lumMod val="75000"/>
                            </a:schemeClr>
                          </a:solidFill>
                          <a:effectLst/>
                          <a:latin typeface="Arial" charset="0"/>
                        </a:rPr>
                        <a:t>without</a:t>
                      </a:r>
                      <a:r>
                        <a:rPr kumimoji="0" lang="en-US" sz="1600" b="0" i="0" u="none" strike="noStrike" cap="none" normalizeH="0" baseline="0" dirty="0">
                          <a:ln>
                            <a:noFill/>
                          </a:ln>
                          <a:solidFill>
                            <a:schemeClr val="bg1">
                              <a:lumMod val="75000"/>
                            </a:schemeClr>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75000"/>
                            </a:schemeClr>
                          </a:solidFill>
                        </a:rPr>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chemeClr val="bg1">
                              <a:lumMod val="75000"/>
                            </a:schemeClr>
                          </a:solidFill>
                        </a:rPr>
                        <a:t>Schirmer II</a:t>
                      </a:r>
                    </a:p>
                  </a:txBody>
                  <a:tcPr anchor="ctr">
                    <a:solidFill>
                      <a:srgbClr val="FFCCFF"/>
                    </a:solidFill>
                  </a:tcPr>
                </a:tc>
                <a:tc>
                  <a:txBody>
                    <a:bodyPr/>
                    <a:lstStyle/>
                    <a:p>
                      <a:pPr algn="ctr"/>
                      <a:r>
                        <a:rPr lang="en-US" sz="1600" dirty="0">
                          <a:solidFill>
                            <a:schemeClr val="bg1">
                              <a:lumMod val="75000"/>
                            </a:schemeClr>
                          </a:solidFill>
                        </a:rPr>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75000"/>
                            </a:schemeClr>
                          </a:solidFill>
                        </a:rPr>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 name="Rectangle 4">
            <a:extLst>
              <a:ext uri="{FF2B5EF4-FFF2-40B4-BE49-F238E27FC236}">
                <a16:creationId xmlns:a16="http://schemas.microsoft.com/office/drawing/2014/main" id="{3086D5F6-0F83-30D0-1100-F7A749CFE5FD}"/>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chemeClr val="bg1">
                    <a:lumMod val="75000"/>
                  </a:schemeClr>
                </a:solidFill>
              </a:rPr>
              <a:t>What are the three classic tests of aqueous tear production?</a:t>
            </a:r>
          </a:p>
          <a:p>
            <a:pPr marL="0" indent="0">
              <a:buNone/>
            </a:pPr>
            <a:r>
              <a:rPr lang="en-US" altLang="en-US" sz="2000" i="1" kern="0" dirty="0">
                <a:solidFill>
                  <a:schemeClr val="bg1">
                    <a:lumMod val="75000"/>
                  </a:schemeClr>
                </a:solidFill>
              </a:rPr>
              <a:t>What does each assess? How is each performed? How is each interpreted?</a:t>
            </a:r>
          </a:p>
        </p:txBody>
      </p:sp>
      <p:sp>
        <p:nvSpPr>
          <p:cNvPr id="7" name="TextBox 6">
            <a:extLst>
              <a:ext uri="{FF2B5EF4-FFF2-40B4-BE49-F238E27FC236}">
                <a16:creationId xmlns:a16="http://schemas.microsoft.com/office/drawing/2014/main" id="{82B3EB53-E705-FACA-6094-9B4F275FDF77}"/>
              </a:ext>
            </a:extLst>
          </p:cNvPr>
          <p:cNvSpPr txBox="1"/>
          <p:nvPr/>
        </p:nvSpPr>
        <p:spPr>
          <a:xfrm>
            <a:off x="2363703" y="6470073"/>
            <a:ext cx="4416594" cy="369332"/>
          </a:xfrm>
          <a:prstGeom prst="rect">
            <a:avLst/>
          </a:prstGeom>
          <a:noFill/>
        </p:spPr>
        <p:txBody>
          <a:bodyPr wrap="none" rtlCol="0">
            <a:spAutoFit/>
          </a:bodyPr>
          <a:lstStyle/>
          <a:p>
            <a:r>
              <a:rPr lang="en-US" i="1" dirty="0">
                <a:solidFill>
                  <a:schemeClr val="bg1">
                    <a:lumMod val="75000"/>
                  </a:schemeClr>
                </a:solidFill>
              </a:rPr>
              <a:t>(No question—summary slide for review)</a:t>
            </a:r>
          </a:p>
        </p:txBody>
      </p:sp>
      <p:sp>
        <p:nvSpPr>
          <p:cNvPr id="3" name="TextBox 2">
            <a:extLst>
              <a:ext uri="{FF2B5EF4-FFF2-40B4-BE49-F238E27FC236}">
                <a16:creationId xmlns:a16="http://schemas.microsoft.com/office/drawing/2014/main" id="{AE4DDACD-A98E-5CF1-7CE8-F8DC7EF514D0}"/>
              </a:ext>
            </a:extLst>
          </p:cNvPr>
          <p:cNvSpPr txBox="1"/>
          <p:nvPr/>
        </p:nvSpPr>
        <p:spPr>
          <a:xfrm>
            <a:off x="1657350" y="2743200"/>
            <a:ext cx="5829300" cy="3046988"/>
          </a:xfrm>
          <a:prstGeom prst="rect">
            <a:avLst/>
          </a:prstGeom>
          <a:solidFill>
            <a:schemeClr val="accent1">
              <a:lumMod val="40000"/>
              <a:lumOff val="60000"/>
            </a:schemeClr>
          </a:solidFill>
        </p:spPr>
        <p:txBody>
          <a:bodyPr wrap="square" rtlCol="0">
            <a:spAutoFit/>
          </a:bodyPr>
          <a:lstStyle/>
          <a:p>
            <a:r>
              <a:rPr lang="en-US" sz="1600" i="1" dirty="0"/>
              <a:t>What are the dimensions of the test strips used?</a:t>
            </a:r>
          </a:p>
          <a:p>
            <a:r>
              <a:rPr lang="en-US" sz="1600" dirty="0"/>
              <a:t>30 x 5 mm</a:t>
            </a:r>
          </a:p>
          <a:p>
            <a:endParaRPr lang="en-US" sz="1600" i="1" dirty="0"/>
          </a:p>
          <a:p>
            <a:r>
              <a:rPr lang="en-US" sz="1600" i="1" dirty="0"/>
              <a:t>How are the strips placed?</a:t>
            </a:r>
          </a:p>
          <a:p>
            <a:r>
              <a:rPr lang="en-US" sz="1600" dirty="0"/>
              <a:t>With  5 mm  hooked over the lid margin and the other  25 mm  hanging over the front of the lid</a:t>
            </a:r>
            <a:endParaRPr lang="en-US" sz="1600" dirty="0">
              <a:solidFill>
                <a:schemeClr val="accent1">
                  <a:lumMod val="40000"/>
                  <a:lumOff val="60000"/>
                </a:schemeClr>
              </a:solidFill>
            </a:endParaRPr>
          </a:p>
          <a:p>
            <a:endParaRPr lang="en-US" sz="1600" i="1" dirty="0">
              <a:solidFill>
                <a:schemeClr val="accent1">
                  <a:lumMod val="40000"/>
                  <a:lumOff val="60000"/>
                </a:schemeClr>
              </a:solidFill>
            </a:endParaRPr>
          </a:p>
          <a:p>
            <a:r>
              <a:rPr lang="en-US" sz="1600" i="1" dirty="0">
                <a:solidFill>
                  <a:schemeClr val="accent1">
                    <a:lumMod val="40000"/>
                    <a:lumOff val="60000"/>
                  </a:schemeClr>
                </a:solidFill>
              </a:rPr>
              <a:t>Where along the lid margin should the strip be placed?</a:t>
            </a:r>
          </a:p>
          <a:p>
            <a:r>
              <a:rPr lang="en-US" sz="1600" dirty="0">
                <a:solidFill>
                  <a:schemeClr val="accent1">
                    <a:lumMod val="40000"/>
                    <a:lumOff val="60000"/>
                  </a:schemeClr>
                </a:solidFill>
              </a:rPr>
              <a:t>At the junction of the  outer third and middle third  of the lid</a:t>
            </a:r>
          </a:p>
          <a:p>
            <a:endParaRPr lang="en-US" sz="1600" i="1" dirty="0">
              <a:solidFill>
                <a:schemeClr val="accent1">
                  <a:lumMod val="40000"/>
                  <a:lumOff val="60000"/>
                </a:schemeClr>
              </a:solidFill>
            </a:endParaRPr>
          </a:p>
          <a:p>
            <a:r>
              <a:rPr lang="en-US" sz="1600" i="1" dirty="0">
                <a:solidFill>
                  <a:schemeClr val="accent1">
                    <a:lumMod val="40000"/>
                    <a:lumOff val="60000"/>
                  </a:schemeClr>
                </a:solidFill>
              </a:rPr>
              <a:t>We talking upper lid, or lower?</a:t>
            </a:r>
            <a:br>
              <a:rPr lang="en-US" sz="1600" dirty="0">
                <a:solidFill>
                  <a:schemeClr val="accent1">
                    <a:lumMod val="40000"/>
                    <a:lumOff val="60000"/>
                  </a:schemeClr>
                </a:solidFill>
              </a:rPr>
            </a:br>
            <a:r>
              <a:rPr lang="en-US" sz="1600" dirty="0">
                <a:solidFill>
                  <a:schemeClr val="accent1">
                    <a:lumMod val="40000"/>
                    <a:lumOff val="60000"/>
                  </a:schemeClr>
                </a:solidFill>
              </a:rPr>
              <a:t>Seriously?</a:t>
            </a:r>
          </a:p>
        </p:txBody>
      </p:sp>
      <p:sp>
        <p:nvSpPr>
          <p:cNvPr id="6" name="Rectangle 5">
            <a:extLst>
              <a:ext uri="{FF2B5EF4-FFF2-40B4-BE49-F238E27FC236}">
                <a16:creationId xmlns:a16="http://schemas.microsoft.com/office/drawing/2014/main" id="{E250B4E7-6974-ABE7-16D2-D7EB7679149F}"/>
              </a:ext>
            </a:extLst>
          </p:cNvPr>
          <p:cNvSpPr/>
          <p:nvPr/>
        </p:nvSpPr>
        <p:spPr>
          <a:xfrm>
            <a:off x="2209800" y="3768841"/>
            <a:ext cx="609600" cy="2432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length</a:t>
            </a:r>
          </a:p>
        </p:txBody>
      </p:sp>
      <p:sp>
        <p:nvSpPr>
          <p:cNvPr id="8" name="Rectangle 7">
            <a:extLst>
              <a:ext uri="{FF2B5EF4-FFF2-40B4-BE49-F238E27FC236}">
                <a16:creationId xmlns:a16="http://schemas.microsoft.com/office/drawing/2014/main" id="{F423A12B-140B-C3E9-B01A-053E73AFF711}"/>
              </a:ext>
            </a:extLst>
          </p:cNvPr>
          <p:cNvSpPr/>
          <p:nvPr/>
        </p:nvSpPr>
        <p:spPr>
          <a:xfrm>
            <a:off x="6629400" y="3737113"/>
            <a:ext cx="762000" cy="2749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length</a:t>
            </a:r>
          </a:p>
        </p:txBody>
      </p:sp>
    </p:spTree>
    <p:extLst>
      <p:ext uri="{BB962C8B-B14F-4D97-AF65-F5344CB8AC3E}">
        <p14:creationId xmlns:p14="http://schemas.microsoft.com/office/powerpoint/2010/main" val="196251051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bg1">
                              <a:lumMod val="75000"/>
                            </a:schemeClr>
                          </a:solidFill>
                        </a:rPr>
                        <a:t>Test name</a:t>
                      </a:r>
                    </a:p>
                  </a:txBody>
                  <a:tcPr anchor="ctr">
                    <a:solidFill>
                      <a:srgbClr val="FFCCFF"/>
                    </a:solidFill>
                  </a:tcPr>
                </a:tc>
                <a:tc>
                  <a:txBody>
                    <a:bodyPr/>
                    <a:lstStyle/>
                    <a:p>
                      <a:pPr algn="ctr"/>
                      <a:r>
                        <a:rPr lang="en-US" dirty="0">
                          <a:solidFill>
                            <a:schemeClr val="bg1">
                              <a:lumMod val="75000"/>
                            </a:schemeClr>
                          </a:solidFill>
                        </a:rPr>
                        <a:t>Assesses…</a:t>
                      </a:r>
                    </a:p>
                  </a:txBody>
                  <a:tcPr anchor="ctr">
                    <a:solidFill>
                      <a:srgbClr val="FFCCFF"/>
                    </a:solidFill>
                  </a:tcPr>
                </a:tc>
                <a:tc>
                  <a:txBody>
                    <a:bodyPr/>
                    <a:lstStyle/>
                    <a:p>
                      <a:pPr algn="ctr"/>
                      <a:r>
                        <a:rPr lang="en-US" dirty="0">
                          <a:solidFill>
                            <a:schemeClr val="bg1">
                              <a:lumMod val="75000"/>
                            </a:schemeClr>
                          </a:solidFill>
                        </a:rPr>
                        <a:t>Protocol</a:t>
                      </a:r>
                    </a:p>
                  </a:txBody>
                  <a:tcPr anchor="ctr">
                    <a:solidFill>
                      <a:srgbClr val="FFCCFF"/>
                    </a:solidFill>
                  </a:tcPr>
                </a:tc>
                <a:tc>
                  <a:txBody>
                    <a:bodyPr/>
                    <a:lstStyle/>
                    <a:p>
                      <a:pPr algn="ctr"/>
                      <a:r>
                        <a:rPr lang="en-US" dirty="0">
                          <a:solidFill>
                            <a:schemeClr val="bg1">
                              <a:lumMod val="75000"/>
                            </a:schemeClr>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chemeClr val="bg1">
                              <a:lumMod val="75000"/>
                            </a:schemeClr>
                          </a:solidFill>
                        </a:rPr>
                        <a:t>Basal secretion test</a:t>
                      </a:r>
                    </a:p>
                  </a:txBody>
                  <a:tcPr anchor="ctr">
                    <a:solidFill>
                      <a:srgbClr val="FFCCFF"/>
                    </a:solidFill>
                  </a:tcPr>
                </a:tc>
                <a:tc>
                  <a:txBody>
                    <a:bodyPr/>
                    <a:lstStyle/>
                    <a:p>
                      <a:pPr algn="ctr"/>
                      <a:r>
                        <a:rPr lang="en-US" sz="1600" dirty="0">
                          <a:solidFill>
                            <a:schemeClr val="bg1">
                              <a:lumMod val="75000"/>
                            </a:schemeClr>
                          </a:solidFill>
                        </a:rPr>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measure saturation at  5 min</a:t>
                      </a:r>
                    </a:p>
                  </a:txBody>
                  <a:tcPr anchor="ctr">
                    <a:solidFill>
                      <a:schemeClr val="accent5"/>
                    </a:solidFill>
                  </a:tcPr>
                </a:tc>
                <a:tc>
                  <a:txBody>
                    <a:bodyPr/>
                    <a:lstStyle/>
                    <a:p>
                      <a:pPr algn="ctr"/>
                      <a:r>
                        <a:rPr lang="en-US" sz="1400" dirty="0">
                          <a:solidFill>
                            <a:schemeClr val="bg1">
                              <a:lumMod val="75000"/>
                            </a:schemeClr>
                          </a:solidFill>
                        </a:rPr>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chemeClr val="bg1">
                              <a:lumMod val="75000"/>
                            </a:schemeClr>
                          </a:solidFill>
                        </a:rPr>
                        <a:t>Schirmer I</a:t>
                      </a:r>
                    </a:p>
                  </a:txBody>
                  <a:tcPr anchor="ctr">
                    <a:solidFill>
                      <a:srgbClr val="FFCCFF"/>
                    </a:solidFill>
                  </a:tcPr>
                </a:tc>
                <a:tc>
                  <a:txBody>
                    <a:bodyPr/>
                    <a:lstStyle/>
                    <a:p>
                      <a:pPr algn="ctr"/>
                      <a:r>
                        <a:rPr lang="en-US" sz="1600" dirty="0">
                          <a:solidFill>
                            <a:schemeClr val="bg1">
                              <a:lumMod val="75000"/>
                            </a:schemeClr>
                          </a:solidFill>
                        </a:rPr>
                        <a:t>Basal </a:t>
                      </a:r>
                      <a:r>
                        <a:rPr lang="en-US" sz="1600" i="1" dirty="0">
                          <a:solidFill>
                            <a:schemeClr val="bg1">
                              <a:lumMod val="75000"/>
                            </a:schemeClr>
                          </a:solidFill>
                        </a:rPr>
                        <a:t>and</a:t>
                      </a:r>
                      <a:r>
                        <a:rPr lang="en-US" sz="1600" dirty="0">
                          <a:solidFill>
                            <a:schemeClr val="bg1">
                              <a:lumMod val="75000"/>
                            </a:schemeClr>
                          </a:solidFill>
                        </a:rPr>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Same, but </a:t>
                      </a:r>
                      <a:r>
                        <a:rPr kumimoji="0" lang="en-US" sz="1600" b="1" i="0" u="none" strike="noStrike" cap="none" normalizeH="0" baseline="0" dirty="0">
                          <a:ln>
                            <a:noFill/>
                          </a:ln>
                          <a:solidFill>
                            <a:schemeClr val="bg1">
                              <a:lumMod val="75000"/>
                            </a:schemeClr>
                          </a:solidFill>
                          <a:effectLst/>
                          <a:latin typeface="Arial" charset="0"/>
                        </a:rPr>
                        <a:t>without</a:t>
                      </a:r>
                      <a:r>
                        <a:rPr kumimoji="0" lang="en-US" sz="1600" b="0" i="0" u="none" strike="noStrike" cap="none" normalizeH="0" baseline="0" dirty="0">
                          <a:ln>
                            <a:noFill/>
                          </a:ln>
                          <a:solidFill>
                            <a:schemeClr val="bg1">
                              <a:lumMod val="75000"/>
                            </a:schemeClr>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75000"/>
                            </a:schemeClr>
                          </a:solidFill>
                        </a:rPr>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chemeClr val="bg1">
                              <a:lumMod val="75000"/>
                            </a:schemeClr>
                          </a:solidFill>
                        </a:rPr>
                        <a:t>Schirmer II</a:t>
                      </a:r>
                    </a:p>
                  </a:txBody>
                  <a:tcPr anchor="ctr">
                    <a:solidFill>
                      <a:srgbClr val="FFCCFF"/>
                    </a:solidFill>
                  </a:tcPr>
                </a:tc>
                <a:tc>
                  <a:txBody>
                    <a:bodyPr/>
                    <a:lstStyle/>
                    <a:p>
                      <a:pPr algn="ctr"/>
                      <a:r>
                        <a:rPr lang="en-US" sz="1600" dirty="0">
                          <a:solidFill>
                            <a:schemeClr val="bg1">
                              <a:lumMod val="75000"/>
                            </a:schemeClr>
                          </a:solidFill>
                        </a:rPr>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75000"/>
                            </a:schemeClr>
                          </a:solidFill>
                        </a:rPr>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 name="Rectangle 4">
            <a:extLst>
              <a:ext uri="{FF2B5EF4-FFF2-40B4-BE49-F238E27FC236}">
                <a16:creationId xmlns:a16="http://schemas.microsoft.com/office/drawing/2014/main" id="{3086D5F6-0F83-30D0-1100-F7A749CFE5FD}"/>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chemeClr val="bg1">
                    <a:lumMod val="75000"/>
                  </a:schemeClr>
                </a:solidFill>
              </a:rPr>
              <a:t>What are the three classic tests of aqueous tear production?</a:t>
            </a:r>
          </a:p>
          <a:p>
            <a:pPr marL="0" indent="0">
              <a:buNone/>
            </a:pPr>
            <a:r>
              <a:rPr lang="en-US" altLang="en-US" sz="2000" i="1" kern="0" dirty="0">
                <a:solidFill>
                  <a:schemeClr val="bg1">
                    <a:lumMod val="75000"/>
                  </a:schemeClr>
                </a:solidFill>
              </a:rPr>
              <a:t>What does each assess? How is each performed? How is each interpreted?</a:t>
            </a:r>
          </a:p>
        </p:txBody>
      </p:sp>
      <p:sp>
        <p:nvSpPr>
          <p:cNvPr id="7" name="TextBox 6">
            <a:extLst>
              <a:ext uri="{FF2B5EF4-FFF2-40B4-BE49-F238E27FC236}">
                <a16:creationId xmlns:a16="http://schemas.microsoft.com/office/drawing/2014/main" id="{82B3EB53-E705-FACA-6094-9B4F275FDF77}"/>
              </a:ext>
            </a:extLst>
          </p:cNvPr>
          <p:cNvSpPr txBox="1"/>
          <p:nvPr/>
        </p:nvSpPr>
        <p:spPr>
          <a:xfrm>
            <a:off x="2363703" y="6470073"/>
            <a:ext cx="4416594" cy="369332"/>
          </a:xfrm>
          <a:prstGeom prst="rect">
            <a:avLst/>
          </a:prstGeom>
          <a:noFill/>
        </p:spPr>
        <p:txBody>
          <a:bodyPr wrap="none" rtlCol="0">
            <a:spAutoFit/>
          </a:bodyPr>
          <a:lstStyle/>
          <a:p>
            <a:r>
              <a:rPr lang="en-US" i="1" dirty="0">
                <a:solidFill>
                  <a:schemeClr val="bg1">
                    <a:lumMod val="75000"/>
                  </a:schemeClr>
                </a:solidFill>
              </a:rPr>
              <a:t>(No question—summary slide for review)</a:t>
            </a:r>
          </a:p>
        </p:txBody>
      </p:sp>
      <p:sp>
        <p:nvSpPr>
          <p:cNvPr id="3" name="TextBox 2">
            <a:extLst>
              <a:ext uri="{FF2B5EF4-FFF2-40B4-BE49-F238E27FC236}">
                <a16:creationId xmlns:a16="http://schemas.microsoft.com/office/drawing/2014/main" id="{AE4DDACD-A98E-5CF1-7CE8-F8DC7EF514D0}"/>
              </a:ext>
            </a:extLst>
          </p:cNvPr>
          <p:cNvSpPr txBox="1"/>
          <p:nvPr/>
        </p:nvSpPr>
        <p:spPr>
          <a:xfrm>
            <a:off x="1657350" y="2743200"/>
            <a:ext cx="5829300" cy="3046988"/>
          </a:xfrm>
          <a:prstGeom prst="rect">
            <a:avLst/>
          </a:prstGeom>
          <a:solidFill>
            <a:schemeClr val="accent1">
              <a:lumMod val="40000"/>
              <a:lumOff val="60000"/>
            </a:schemeClr>
          </a:solidFill>
        </p:spPr>
        <p:txBody>
          <a:bodyPr wrap="square" rtlCol="0">
            <a:spAutoFit/>
          </a:bodyPr>
          <a:lstStyle/>
          <a:p>
            <a:r>
              <a:rPr lang="en-US" sz="1600" i="1" dirty="0"/>
              <a:t>What are the dimensions of the test strips used?</a:t>
            </a:r>
          </a:p>
          <a:p>
            <a:r>
              <a:rPr lang="en-US" sz="1600" dirty="0"/>
              <a:t>30 x 5 mm</a:t>
            </a:r>
          </a:p>
          <a:p>
            <a:endParaRPr lang="en-US" sz="1600" i="1" dirty="0"/>
          </a:p>
          <a:p>
            <a:r>
              <a:rPr lang="en-US" sz="1600" i="1" dirty="0"/>
              <a:t>How are the strips placed?</a:t>
            </a:r>
          </a:p>
          <a:p>
            <a:r>
              <a:rPr lang="en-US" sz="1600" dirty="0"/>
              <a:t>With  5 mm  hooked over the lid margin and the other  25 mm  hanging over the front of the lid</a:t>
            </a:r>
            <a:endParaRPr lang="en-US" sz="1600" dirty="0">
              <a:solidFill>
                <a:schemeClr val="accent1">
                  <a:lumMod val="40000"/>
                  <a:lumOff val="60000"/>
                </a:schemeClr>
              </a:solidFill>
            </a:endParaRPr>
          </a:p>
          <a:p>
            <a:endParaRPr lang="en-US" sz="1600" i="1" dirty="0">
              <a:solidFill>
                <a:schemeClr val="accent1">
                  <a:lumMod val="40000"/>
                  <a:lumOff val="60000"/>
                </a:schemeClr>
              </a:solidFill>
            </a:endParaRPr>
          </a:p>
          <a:p>
            <a:r>
              <a:rPr lang="en-US" sz="1600" i="1" dirty="0">
                <a:solidFill>
                  <a:schemeClr val="accent1">
                    <a:lumMod val="40000"/>
                    <a:lumOff val="60000"/>
                  </a:schemeClr>
                </a:solidFill>
              </a:rPr>
              <a:t>Where along the lid margin should the strip be placed?</a:t>
            </a:r>
          </a:p>
          <a:p>
            <a:r>
              <a:rPr lang="en-US" sz="1600" dirty="0">
                <a:solidFill>
                  <a:schemeClr val="accent1">
                    <a:lumMod val="40000"/>
                    <a:lumOff val="60000"/>
                  </a:schemeClr>
                </a:solidFill>
              </a:rPr>
              <a:t>At the junction of the  outer third and middle third  of the lid</a:t>
            </a:r>
          </a:p>
          <a:p>
            <a:endParaRPr lang="en-US" sz="1600" i="1" dirty="0">
              <a:solidFill>
                <a:schemeClr val="accent1">
                  <a:lumMod val="40000"/>
                  <a:lumOff val="60000"/>
                </a:schemeClr>
              </a:solidFill>
            </a:endParaRPr>
          </a:p>
          <a:p>
            <a:r>
              <a:rPr lang="en-US" sz="1600" i="1" dirty="0">
                <a:solidFill>
                  <a:schemeClr val="accent1">
                    <a:lumMod val="40000"/>
                    <a:lumOff val="60000"/>
                  </a:schemeClr>
                </a:solidFill>
              </a:rPr>
              <a:t>We talking upper lid, or lower?</a:t>
            </a:r>
            <a:br>
              <a:rPr lang="en-US" sz="1600" dirty="0">
                <a:solidFill>
                  <a:schemeClr val="accent1">
                    <a:lumMod val="40000"/>
                    <a:lumOff val="60000"/>
                  </a:schemeClr>
                </a:solidFill>
              </a:rPr>
            </a:br>
            <a:r>
              <a:rPr lang="en-US" sz="1600" dirty="0">
                <a:solidFill>
                  <a:schemeClr val="accent1">
                    <a:lumMod val="40000"/>
                    <a:lumOff val="60000"/>
                  </a:schemeClr>
                </a:solidFill>
              </a:rPr>
              <a:t>Seriously?</a:t>
            </a:r>
          </a:p>
        </p:txBody>
      </p:sp>
    </p:spTree>
    <p:extLst>
      <p:ext uri="{BB962C8B-B14F-4D97-AF65-F5344CB8AC3E}">
        <p14:creationId xmlns:p14="http://schemas.microsoft.com/office/powerpoint/2010/main" val="3027550604"/>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bg1">
                              <a:lumMod val="75000"/>
                            </a:schemeClr>
                          </a:solidFill>
                        </a:rPr>
                        <a:t>Test name</a:t>
                      </a:r>
                    </a:p>
                  </a:txBody>
                  <a:tcPr anchor="ctr">
                    <a:solidFill>
                      <a:srgbClr val="FFCCFF"/>
                    </a:solidFill>
                  </a:tcPr>
                </a:tc>
                <a:tc>
                  <a:txBody>
                    <a:bodyPr/>
                    <a:lstStyle/>
                    <a:p>
                      <a:pPr algn="ctr"/>
                      <a:r>
                        <a:rPr lang="en-US" dirty="0">
                          <a:solidFill>
                            <a:schemeClr val="bg1">
                              <a:lumMod val="75000"/>
                            </a:schemeClr>
                          </a:solidFill>
                        </a:rPr>
                        <a:t>Assesses…</a:t>
                      </a:r>
                    </a:p>
                  </a:txBody>
                  <a:tcPr anchor="ctr">
                    <a:solidFill>
                      <a:srgbClr val="FFCCFF"/>
                    </a:solidFill>
                  </a:tcPr>
                </a:tc>
                <a:tc>
                  <a:txBody>
                    <a:bodyPr/>
                    <a:lstStyle/>
                    <a:p>
                      <a:pPr algn="ctr"/>
                      <a:r>
                        <a:rPr lang="en-US" dirty="0">
                          <a:solidFill>
                            <a:schemeClr val="bg1">
                              <a:lumMod val="75000"/>
                            </a:schemeClr>
                          </a:solidFill>
                        </a:rPr>
                        <a:t>Protocol</a:t>
                      </a:r>
                    </a:p>
                  </a:txBody>
                  <a:tcPr anchor="ctr">
                    <a:solidFill>
                      <a:srgbClr val="FFCCFF"/>
                    </a:solidFill>
                  </a:tcPr>
                </a:tc>
                <a:tc>
                  <a:txBody>
                    <a:bodyPr/>
                    <a:lstStyle/>
                    <a:p>
                      <a:pPr algn="ctr"/>
                      <a:r>
                        <a:rPr lang="en-US" dirty="0">
                          <a:solidFill>
                            <a:schemeClr val="bg1">
                              <a:lumMod val="75000"/>
                            </a:schemeClr>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chemeClr val="bg1">
                              <a:lumMod val="75000"/>
                            </a:schemeClr>
                          </a:solidFill>
                        </a:rPr>
                        <a:t>Basal secretion test</a:t>
                      </a:r>
                    </a:p>
                  </a:txBody>
                  <a:tcPr anchor="ctr">
                    <a:solidFill>
                      <a:srgbClr val="FFCCFF"/>
                    </a:solidFill>
                  </a:tcPr>
                </a:tc>
                <a:tc>
                  <a:txBody>
                    <a:bodyPr/>
                    <a:lstStyle/>
                    <a:p>
                      <a:pPr algn="ctr"/>
                      <a:r>
                        <a:rPr lang="en-US" sz="1600" dirty="0">
                          <a:solidFill>
                            <a:schemeClr val="bg1">
                              <a:lumMod val="75000"/>
                            </a:schemeClr>
                          </a:solidFill>
                        </a:rPr>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measure saturation at  5 min</a:t>
                      </a:r>
                    </a:p>
                  </a:txBody>
                  <a:tcPr anchor="ctr">
                    <a:solidFill>
                      <a:schemeClr val="accent5"/>
                    </a:solidFill>
                  </a:tcPr>
                </a:tc>
                <a:tc>
                  <a:txBody>
                    <a:bodyPr/>
                    <a:lstStyle/>
                    <a:p>
                      <a:pPr algn="ctr"/>
                      <a:r>
                        <a:rPr lang="en-US" sz="1400" dirty="0">
                          <a:solidFill>
                            <a:schemeClr val="bg1">
                              <a:lumMod val="75000"/>
                            </a:schemeClr>
                          </a:solidFill>
                        </a:rPr>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chemeClr val="bg1">
                              <a:lumMod val="75000"/>
                            </a:schemeClr>
                          </a:solidFill>
                        </a:rPr>
                        <a:t>Schirmer I</a:t>
                      </a:r>
                    </a:p>
                  </a:txBody>
                  <a:tcPr anchor="ctr">
                    <a:solidFill>
                      <a:srgbClr val="FFCCFF"/>
                    </a:solidFill>
                  </a:tcPr>
                </a:tc>
                <a:tc>
                  <a:txBody>
                    <a:bodyPr/>
                    <a:lstStyle/>
                    <a:p>
                      <a:pPr algn="ctr"/>
                      <a:r>
                        <a:rPr lang="en-US" sz="1600" dirty="0">
                          <a:solidFill>
                            <a:schemeClr val="bg1">
                              <a:lumMod val="75000"/>
                            </a:schemeClr>
                          </a:solidFill>
                        </a:rPr>
                        <a:t>Basal </a:t>
                      </a:r>
                      <a:r>
                        <a:rPr lang="en-US" sz="1600" i="1" dirty="0">
                          <a:solidFill>
                            <a:schemeClr val="bg1">
                              <a:lumMod val="75000"/>
                            </a:schemeClr>
                          </a:solidFill>
                        </a:rPr>
                        <a:t>and</a:t>
                      </a:r>
                      <a:r>
                        <a:rPr lang="en-US" sz="1600" dirty="0">
                          <a:solidFill>
                            <a:schemeClr val="bg1">
                              <a:lumMod val="75000"/>
                            </a:schemeClr>
                          </a:solidFill>
                        </a:rPr>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Same, but </a:t>
                      </a:r>
                      <a:r>
                        <a:rPr kumimoji="0" lang="en-US" sz="1600" b="1" i="0" u="none" strike="noStrike" cap="none" normalizeH="0" baseline="0" dirty="0">
                          <a:ln>
                            <a:noFill/>
                          </a:ln>
                          <a:solidFill>
                            <a:schemeClr val="bg1">
                              <a:lumMod val="75000"/>
                            </a:schemeClr>
                          </a:solidFill>
                          <a:effectLst/>
                          <a:latin typeface="Arial" charset="0"/>
                        </a:rPr>
                        <a:t>without</a:t>
                      </a:r>
                      <a:r>
                        <a:rPr kumimoji="0" lang="en-US" sz="1600" b="0" i="0" u="none" strike="noStrike" cap="none" normalizeH="0" baseline="0" dirty="0">
                          <a:ln>
                            <a:noFill/>
                          </a:ln>
                          <a:solidFill>
                            <a:schemeClr val="bg1">
                              <a:lumMod val="75000"/>
                            </a:schemeClr>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75000"/>
                            </a:schemeClr>
                          </a:solidFill>
                        </a:rPr>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chemeClr val="bg1">
                              <a:lumMod val="75000"/>
                            </a:schemeClr>
                          </a:solidFill>
                        </a:rPr>
                        <a:t>Schirmer II</a:t>
                      </a:r>
                    </a:p>
                  </a:txBody>
                  <a:tcPr anchor="ctr">
                    <a:solidFill>
                      <a:srgbClr val="FFCCFF"/>
                    </a:solidFill>
                  </a:tcPr>
                </a:tc>
                <a:tc>
                  <a:txBody>
                    <a:bodyPr/>
                    <a:lstStyle/>
                    <a:p>
                      <a:pPr algn="ctr"/>
                      <a:r>
                        <a:rPr lang="en-US" sz="1600" dirty="0">
                          <a:solidFill>
                            <a:schemeClr val="bg1">
                              <a:lumMod val="75000"/>
                            </a:schemeClr>
                          </a:solidFill>
                        </a:rPr>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75000"/>
                            </a:schemeClr>
                          </a:solidFill>
                        </a:rPr>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 name="Rectangle 4">
            <a:extLst>
              <a:ext uri="{FF2B5EF4-FFF2-40B4-BE49-F238E27FC236}">
                <a16:creationId xmlns:a16="http://schemas.microsoft.com/office/drawing/2014/main" id="{3086D5F6-0F83-30D0-1100-F7A749CFE5FD}"/>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chemeClr val="bg1">
                    <a:lumMod val="75000"/>
                  </a:schemeClr>
                </a:solidFill>
              </a:rPr>
              <a:t>What are the three classic tests of aqueous tear production?</a:t>
            </a:r>
          </a:p>
          <a:p>
            <a:pPr marL="0" indent="0">
              <a:buNone/>
            </a:pPr>
            <a:r>
              <a:rPr lang="en-US" altLang="en-US" sz="2000" i="1" kern="0" dirty="0">
                <a:solidFill>
                  <a:schemeClr val="bg1">
                    <a:lumMod val="75000"/>
                  </a:schemeClr>
                </a:solidFill>
              </a:rPr>
              <a:t>What does each assess? How is each performed? How is each interpreted?</a:t>
            </a:r>
          </a:p>
        </p:txBody>
      </p:sp>
      <p:sp>
        <p:nvSpPr>
          <p:cNvPr id="7" name="TextBox 6">
            <a:extLst>
              <a:ext uri="{FF2B5EF4-FFF2-40B4-BE49-F238E27FC236}">
                <a16:creationId xmlns:a16="http://schemas.microsoft.com/office/drawing/2014/main" id="{82B3EB53-E705-FACA-6094-9B4F275FDF77}"/>
              </a:ext>
            </a:extLst>
          </p:cNvPr>
          <p:cNvSpPr txBox="1"/>
          <p:nvPr/>
        </p:nvSpPr>
        <p:spPr>
          <a:xfrm>
            <a:off x="2363703" y="6470073"/>
            <a:ext cx="4416594" cy="369332"/>
          </a:xfrm>
          <a:prstGeom prst="rect">
            <a:avLst/>
          </a:prstGeom>
          <a:noFill/>
        </p:spPr>
        <p:txBody>
          <a:bodyPr wrap="none" rtlCol="0">
            <a:spAutoFit/>
          </a:bodyPr>
          <a:lstStyle/>
          <a:p>
            <a:r>
              <a:rPr lang="en-US" i="1" dirty="0">
                <a:solidFill>
                  <a:schemeClr val="bg1">
                    <a:lumMod val="75000"/>
                  </a:schemeClr>
                </a:solidFill>
              </a:rPr>
              <a:t>(No question—summary slide for review)</a:t>
            </a:r>
          </a:p>
        </p:txBody>
      </p:sp>
      <p:sp>
        <p:nvSpPr>
          <p:cNvPr id="3" name="TextBox 2">
            <a:extLst>
              <a:ext uri="{FF2B5EF4-FFF2-40B4-BE49-F238E27FC236}">
                <a16:creationId xmlns:a16="http://schemas.microsoft.com/office/drawing/2014/main" id="{AE4DDACD-A98E-5CF1-7CE8-F8DC7EF514D0}"/>
              </a:ext>
            </a:extLst>
          </p:cNvPr>
          <p:cNvSpPr txBox="1"/>
          <p:nvPr/>
        </p:nvSpPr>
        <p:spPr>
          <a:xfrm>
            <a:off x="1657350" y="2743200"/>
            <a:ext cx="5829300" cy="3046988"/>
          </a:xfrm>
          <a:prstGeom prst="rect">
            <a:avLst/>
          </a:prstGeom>
          <a:solidFill>
            <a:schemeClr val="accent1">
              <a:lumMod val="40000"/>
              <a:lumOff val="60000"/>
            </a:schemeClr>
          </a:solidFill>
        </p:spPr>
        <p:txBody>
          <a:bodyPr wrap="square" rtlCol="0">
            <a:spAutoFit/>
          </a:bodyPr>
          <a:lstStyle/>
          <a:p>
            <a:r>
              <a:rPr lang="en-US" sz="1600" i="1" dirty="0"/>
              <a:t>What are the dimensions of the test strips used?</a:t>
            </a:r>
          </a:p>
          <a:p>
            <a:r>
              <a:rPr lang="en-US" sz="1600" dirty="0"/>
              <a:t>30 x 5 mm</a:t>
            </a:r>
          </a:p>
          <a:p>
            <a:endParaRPr lang="en-US" sz="1600" i="1" dirty="0"/>
          </a:p>
          <a:p>
            <a:r>
              <a:rPr lang="en-US" sz="1600" i="1" dirty="0"/>
              <a:t>How are the strips placed?</a:t>
            </a:r>
          </a:p>
          <a:p>
            <a:r>
              <a:rPr lang="en-US" sz="1600" dirty="0"/>
              <a:t>With  5 mm  hooked over the lid margin and the other  25 mm  hanging over the front of the lid</a:t>
            </a:r>
          </a:p>
          <a:p>
            <a:endParaRPr lang="en-US" sz="1600" i="1" dirty="0"/>
          </a:p>
          <a:p>
            <a:r>
              <a:rPr lang="en-US" sz="1600" i="1" dirty="0"/>
              <a:t>Where along the lid margin should the strip be placed?</a:t>
            </a:r>
          </a:p>
          <a:p>
            <a:r>
              <a:rPr lang="en-US" sz="1600" dirty="0">
                <a:solidFill>
                  <a:schemeClr val="accent1">
                    <a:lumMod val="40000"/>
                    <a:lumOff val="60000"/>
                  </a:schemeClr>
                </a:solidFill>
              </a:rPr>
              <a:t>At the junction of the  outer third and middle third  of the lid</a:t>
            </a:r>
          </a:p>
          <a:p>
            <a:endParaRPr lang="en-US" sz="1600" i="1" dirty="0">
              <a:solidFill>
                <a:schemeClr val="accent1">
                  <a:lumMod val="40000"/>
                  <a:lumOff val="60000"/>
                </a:schemeClr>
              </a:solidFill>
            </a:endParaRPr>
          </a:p>
          <a:p>
            <a:r>
              <a:rPr lang="en-US" sz="1600" i="1" dirty="0">
                <a:solidFill>
                  <a:schemeClr val="accent1">
                    <a:lumMod val="40000"/>
                    <a:lumOff val="60000"/>
                  </a:schemeClr>
                </a:solidFill>
              </a:rPr>
              <a:t>We talking upper lid, or lower?</a:t>
            </a:r>
            <a:br>
              <a:rPr lang="en-US" sz="1600" dirty="0">
                <a:solidFill>
                  <a:schemeClr val="accent1">
                    <a:lumMod val="40000"/>
                    <a:lumOff val="60000"/>
                  </a:schemeClr>
                </a:solidFill>
              </a:rPr>
            </a:br>
            <a:r>
              <a:rPr lang="en-US" sz="1600" dirty="0">
                <a:solidFill>
                  <a:schemeClr val="accent1">
                    <a:lumMod val="40000"/>
                    <a:lumOff val="60000"/>
                  </a:schemeClr>
                </a:solidFill>
              </a:rPr>
              <a:t>Seriously?</a:t>
            </a:r>
          </a:p>
        </p:txBody>
      </p:sp>
    </p:spTree>
    <p:extLst>
      <p:ext uri="{BB962C8B-B14F-4D97-AF65-F5344CB8AC3E}">
        <p14:creationId xmlns:p14="http://schemas.microsoft.com/office/powerpoint/2010/main" val="873516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7" name="Rectangle 6"/>
          <p:cNvSpPr/>
          <p:nvPr/>
        </p:nvSpPr>
        <p:spPr>
          <a:xfrm>
            <a:off x="67056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5" name="TextBox 4"/>
          <p:cNvSpPr txBox="1"/>
          <p:nvPr/>
        </p:nvSpPr>
        <p:spPr>
          <a:xfrm>
            <a:off x="479449" y="1488281"/>
            <a:ext cx="8131151" cy="3139321"/>
          </a:xfrm>
          <a:prstGeom prst="rect">
            <a:avLst/>
          </a:prstGeom>
          <a:noFill/>
        </p:spPr>
        <p:txBody>
          <a:bodyPr wrap="square" rtlCol="0">
            <a:spAutoFit/>
          </a:bodyPr>
          <a:lstStyle/>
          <a:p>
            <a:r>
              <a:rPr lang="en-US" i="1" dirty="0">
                <a:solidFill>
                  <a:schemeClr val="bg1">
                    <a:lumMod val="75000"/>
                  </a:schemeClr>
                </a:solidFill>
              </a:rPr>
              <a:t>How common is DES?</a:t>
            </a:r>
          </a:p>
          <a:p>
            <a:r>
              <a:rPr lang="en-US" dirty="0">
                <a:solidFill>
                  <a:schemeClr val="bg1">
                    <a:lumMod val="75000"/>
                  </a:schemeClr>
                </a:solidFill>
              </a:rPr>
              <a:t>Very. It is estimated to affect  10%  of adults age 30-60, and  15%  of adults age 65 and older.</a:t>
            </a:r>
          </a:p>
          <a:p>
            <a:endParaRPr lang="en-US" dirty="0">
              <a:solidFill>
                <a:schemeClr val="bg1">
                  <a:lumMod val="75000"/>
                </a:schemeClr>
              </a:solidFill>
            </a:endParaRPr>
          </a:p>
          <a:p>
            <a:r>
              <a:rPr lang="en-US" i="1" dirty="0">
                <a:solidFill>
                  <a:schemeClr val="bg1">
                    <a:lumMod val="75000"/>
                  </a:schemeClr>
                </a:solidFill>
              </a:rPr>
              <a:t>Is it a significant health problem?</a:t>
            </a:r>
          </a:p>
          <a:p>
            <a:r>
              <a:rPr lang="en-US" dirty="0">
                <a:solidFill>
                  <a:schemeClr val="bg1">
                    <a:lumMod val="75000"/>
                  </a:schemeClr>
                </a:solidFill>
              </a:rPr>
              <a:t>It certainly can be. Studies indicate moderate-to-severe DES impacts quality-of-life to the same degree as moderate-to-severe angina.</a:t>
            </a:r>
          </a:p>
          <a:p>
            <a:endParaRPr lang="en-US" dirty="0">
              <a:solidFill>
                <a:schemeClr val="bg1">
                  <a:lumMod val="75000"/>
                </a:schemeClr>
              </a:solidFill>
            </a:endParaRPr>
          </a:p>
          <a:p>
            <a:r>
              <a:rPr lang="en-US" i="1" dirty="0">
                <a:solidFill>
                  <a:schemeClr val="bg1">
                    <a:lumMod val="75000"/>
                  </a:schemeClr>
                </a:solidFill>
              </a:rPr>
              <a:t>Is there a gender predilection?</a:t>
            </a:r>
          </a:p>
          <a:p>
            <a:r>
              <a:rPr lang="en-US" dirty="0">
                <a:solidFill>
                  <a:schemeClr val="bg1">
                    <a:lumMod val="75000"/>
                  </a:schemeClr>
                </a:solidFill>
              </a:rPr>
              <a:t>Yes, </a:t>
            </a:r>
            <a:r>
              <a:rPr lang="en-US" b="1" dirty="0">
                <a:solidFill>
                  <a:srgbClr val="0000FF"/>
                </a:solidFill>
              </a:rPr>
              <a:t>women are more likely to suffer DES</a:t>
            </a:r>
          </a:p>
          <a:p>
            <a:endParaRPr lang="en-US" dirty="0">
              <a:solidFill>
                <a:srgbClr val="0000FF"/>
              </a:solidFill>
            </a:endParaRPr>
          </a:p>
        </p:txBody>
      </p:sp>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728B4405-41A0-7D22-9A34-2D6B5F129F40}"/>
              </a:ext>
            </a:extLst>
          </p:cNvPr>
          <p:cNvSpPr txBox="1"/>
          <p:nvPr/>
        </p:nvSpPr>
        <p:spPr>
          <a:xfrm>
            <a:off x="472522" y="4572000"/>
            <a:ext cx="7909478" cy="1708160"/>
          </a:xfrm>
          <a:prstGeom prst="rect">
            <a:avLst/>
          </a:prstGeom>
          <a:noFill/>
        </p:spPr>
        <p:txBody>
          <a:bodyPr wrap="square" rtlCol="0">
            <a:spAutoFit/>
          </a:bodyPr>
          <a:lstStyle/>
          <a:p>
            <a:r>
              <a:rPr lang="en-US" sz="1500" i="1" dirty="0">
                <a:solidFill>
                  <a:srgbClr val="0000FF"/>
                </a:solidFill>
              </a:rPr>
              <a:t>Why are women more likely to have DES?</a:t>
            </a:r>
          </a:p>
          <a:p>
            <a:r>
              <a:rPr lang="en-US" sz="1500" dirty="0">
                <a:solidFill>
                  <a:srgbClr val="0000FF"/>
                </a:solidFill>
              </a:rPr>
              <a:t>There are a number of factors, but one of the most fundamental is  hormonal</a:t>
            </a:r>
            <a:r>
              <a:rPr lang="en-US" sz="1500" dirty="0"/>
              <a:t>—androgens  are protective against DES, while  estrogens  tend to exacerbate it</a:t>
            </a:r>
          </a:p>
          <a:p>
            <a:endParaRPr lang="en-US" sz="1500" dirty="0">
              <a:solidFill>
                <a:srgbClr val="0000FF"/>
              </a:solidFill>
            </a:endParaRPr>
          </a:p>
          <a:p>
            <a:r>
              <a:rPr lang="en-US" sz="1500" i="1" dirty="0">
                <a:solidFill>
                  <a:srgbClr val="0000FF"/>
                </a:solidFill>
              </a:rPr>
              <a:t>Because of these hormonal effects…</a:t>
            </a:r>
          </a:p>
          <a:p>
            <a:r>
              <a:rPr lang="en-US" sz="1500" dirty="0">
                <a:solidFill>
                  <a:srgbClr val="0000FF"/>
                </a:solidFill>
              </a:rPr>
              <a:t>…women are more likely to have DES if they are receiving  estrogen replacement  therapy</a:t>
            </a:r>
          </a:p>
          <a:p>
            <a:r>
              <a:rPr lang="en-US" sz="1500" dirty="0"/>
              <a:t>…</a:t>
            </a:r>
            <a:r>
              <a:rPr lang="en-US" sz="1500" b="1" dirty="0"/>
              <a:t>men</a:t>
            </a:r>
            <a:r>
              <a:rPr lang="en-US" sz="1500" dirty="0"/>
              <a:t> are more likely to have DES if they are undergoing  androgen antagonist  therapy</a:t>
            </a:r>
          </a:p>
        </p:txBody>
      </p:sp>
      <p:sp>
        <p:nvSpPr>
          <p:cNvPr id="11" name="Oval 10">
            <a:extLst>
              <a:ext uri="{FF2B5EF4-FFF2-40B4-BE49-F238E27FC236}">
                <a16:creationId xmlns:a16="http://schemas.microsoft.com/office/drawing/2014/main" id="{5A429B0D-775A-ACF1-14F5-97A4234E0D4A}"/>
              </a:ext>
            </a:extLst>
          </p:cNvPr>
          <p:cNvSpPr/>
          <p:nvPr/>
        </p:nvSpPr>
        <p:spPr>
          <a:xfrm>
            <a:off x="838200" y="3829877"/>
            <a:ext cx="4495800" cy="636105"/>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440286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bg1">
                              <a:lumMod val="75000"/>
                            </a:schemeClr>
                          </a:solidFill>
                        </a:rPr>
                        <a:t>Test name</a:t>
                      </a:r>
                    </a:p>
                  </a:txBody>
                  <a:tcPr anchor="ctr">
                    <a:solidFill>
                      <a:srgbClr val="FFCCFF"/>
                    </a:solidFill>
                  </a:tcPr>
                </a:tc>
                <a:tc>
                  <a:txBody>
                    <a:bodyPr/>
                    <a:lstStyle/>
                    <a:p>
                      <a:pPr algn="ctr"/>
                      <a:r>
                        <a:rPr lang="en-US" dirty="0">
                          <a:solidFill>
                            <a:schemeClr val="bg1">
                              <a:lumMod val="75000"/>
                            </a:schemeClr>
                          </a:solidFill>
                        </a:rPr>
                        <a:t>Assesses…</a:t>
                      </a:r>
                    </a:p>
                  </a:txBody>
                  <a:tcPr anchor="ctr">
                    <a:solidFill>
                      <a:srgbClr val="FFCCFF"/>
                    </a:solidFill>
                  </a:tcPr>
                </a:tc>
                <a:tc>
                  <a:txBody>
                    <a:bodyPr/>
                    <a:lstStyle/>
                    <a:p>
                      <a:pPr algn="ctr"/>
                      <a:r>
                        <a:rPr lang="en-US" dirty="0">
                          <a:solidFill>
                            <a:schemeClr val="bg1">
                              <a:lumMod val="75000"/>
                            </a:schemeClr>
                          </a:solidFill>
                        </a:rPr>
                        <a:t>Protocol</a:t>
                      </a:r>
                    </a:p>
                  </a:txBody>
                  <a:tcPr anchor="ctr">
                    <a:solidFill>
                      <a:srgbClr val="FFCCFF"/>
                    </a:solidFill>
                  </a:tcPr>
                </a:tc>
                <a:tc>
                  <a:txBody>
                    <a:bodyPr/>
                    <a:lstStyle/>
                    <a:p>
                      <a:pPr algn="ctr"/>
                      <a:r>
                        <a:rPr lang="en-US" dirty="0">
                          <a:solidFill>
                            <a:schemeClr val="bg1">
                              <a:lumMod val="75000"/>
                            </a:schemeClr>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chemeClr val="bg1">
                              <a:lumMod val="75000"/>
                            </a:schemeClr>
                          </a:solidFill>
                        </a:rPr>
                        <a:t>Basal secretion test</a:t>
                      </a:r>
                    </a:p>
                  </a:txBody>
                  <a:tcPr anchor="ctr">
                    <a:solidFill>
                      <a:srgbClr val="FFCCFF"/>
                    </a:solidFill>
                  </a:tcPr>
                </a:tc>
                <a:tc>
                  <a:txBody>
                    <a:bodyPr/>
                    <a:lstStyle/>
                    <a:p>
                      <a:pPr algn="ctr"/>
                      <a:r>
                        <a:rPr lang="en-US" sz="1600" dirty="0">
                          <a:solidFill>
                            <a:schemeClr val="bg1">
                              <a:lumMod val="75000"/>
                            </a:schemeClr>
                          </a:solidFill>
                        </a:rPr>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measure saturation at  5 min</a:t>
                      </a:r>
                    </a:p>
                  </a:txBody>
                  <a:tcPr anchor="ctr">
                    <a:solidFill>
                      <a:schemeClr val="accent5"/>
                    </a:solidFill>
                  </a:tcPr>
                </a:tc>
                <a:tc>
                  <a:txBody>
                    <a:bodyPr/>
                    <a:lstStyle/>
                    <a:p>
                      <a:pPr algn="ctr"/>
                      <a:r>
                        <a:rPr lang="en-US" sz="1400" dirty="0">
                          <a:solidFill>
                            <a:schemeClr val="bg1">
                              <a:lumMod val="75000"/>
                            </a:schemeClr>
                          </a:solidFill>
                        </a:rPr>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chemeClr val="bg1">
                              <a:lumMod val="75000"/>
                            </a:schemeClr>
                          </a:solidFill>
                        </a:rPr>
                        <a:t>Schirmer I</a:t>
                      </a:r>
                    </a:p>
                  </a:txBody>
                  <a:tcPr anchor="ctr">
                    <a:solidFill>
                      <a:srgbClr val="FFCCFF"/>
                    </a:solidFill>
                  </a:tcPr>
                </a:tc>
                <a:tc>
                  <a:txBody>
                    <a:bodyPr/>
                    <a:lstStyle/>
                    <a:p>
                      <a:pPr algn="ctr"/>
                      <a:r>
                        <a:rPr lang="en-US" sz="1600" dirty="0">
                          <a:solidFill>
                            <a:schemeClr val="bg1">
                              <a:lumMod val="75000"/>
                            </a:schemeClr>
                          </a:solidFill>
                        </a:rPr>
                        <a:t>Basal </a:t>
                      </a:r>
                      <a:r>
                        <a:rPr lang="en-US" sz="1600" i="1" dirty="0">
                          <a:solidFill>
                            <a:schemeClr val="bg1">
                              <a:lumMod val="75000"/>
                            </a:schemeClr>
                          </a:solidFill>
                        </a:rPr>
                        <a:t>and</a:t>
                      </a:r>
                      <a:r>
                        <a:rPr lang="en-US" sz="1600" dirty="0">
                          <a:solidFill>
                            <a:schemeClr val="bg1">
                              <a:lumMod val="75000"/>
                            </a:schemeClr>
                          </a:solidFill>
                        </a:rPr>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Same, but </a:t>
                      </a:r>
                      <a:r>
                        <a:rPr kumimoji="0" lang="en-US" sz="1600" b="1" i="0" u="none" strike="noStrike" cap="none" normalizeH="0" baseline="0" dirty="0">
                          <a:ln>
                            <a:noFill/>
                          </a:ln>
                          <a:solidFill>
                            <a:schemeClr val="bg1">
                              <a:lumMod val="75000"/>
                            </a:schemeClr>
                          </a:solidFill>
                          <a:effectLst/>
                          <a:latin typeface="Arial" charset="0"/>
                        </a:rPr>
                        <a:t>without</a:t>
                      </a:r>
                      <a:r>
                        <a:rPr kumimoji="0" lang="en-US" sz="1600" b="0" i="0" u="none" strike="noStrike" cap="none" normalizeH="0" baseline="0" dirty="0">
                          <a:ln>
                            <a:noFill/>
                          </a:ln>
                          <a:solidFill>
                            <a:schemeClr val="bg1">
                              <a:lumMod val="75000"/>
                            </a:schemeClr>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75000"/>
                            </a:schemeClr>
                          </a:solidFill>
                        </a:rPr>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chemeClr val="bg1">
                              <a:lumMod val="75000"/>
                            </a:schemeClr>
                          </a:solidFill>
                        </a:rPr>
                        <a:t>Schirmer II</a:t>
                      </a:r>
                    </a:p>
                  </a:txBody>
                  <a:tcPr anchor="ctr">
                    <a:solidFill>
                      <a:srgbClr val="FFCCFF"/>
                    </a:solidFill>
                  </a:tcPr>
                </a:tc>
                <a:tc>
                  <a:txBody>
                    <a:bodyPr/>
                    <a:lstStyle/>
                    <a:p>
                      <a:pPr algn="ctr"/>
                      <a:r>
                        <a:rPr lang="en-US" sz="1600" dirty="0">
                          <a:solidFill>
                            <a:schemeClr val="bg1">
                              <a:lumMod val="75000"/>
                            </a:schemeClr>
                          </a:solidFill>
                        </a:rPr>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75000"/>
                            </a:schemeClr>
                          </a:solidFill>
                        </a:rPr>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 name="Rectangle 4">
            <a:extLst>
              <a:ext uri="{FF2B5EF4-FFF2-40B4-BE49-F238E27FC236}">
                <a16:creationId xmlns:a16="http://schemas.microsoft.com/office/drawing/2014/main" id="{3086D5F6-0F83-30D0-1100-F7A749CFE5FD}"/>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chemeClr val="bg1">
                    <a:lumMod val="75000"/>
                  </a:schemeClr>
                </a:solidFill>
              </a:rPr>
              <a:t>What are the three classic tests of aqueous tear production?</a:t>
            </a:r>
          </a:p>
          <a:p>
            <a:pPr marL="0" indent="0">
              <a:buNone/>
            </a:pPr>
            <a:r>
              <a:rPr lang="en-US" altLang="en-US" sz="2000" i="1" kern="0" dirty="0">
                <a:solidFill>
                  <a:schemeClr val="bg1">
                    <a:lumMod val="75000"/>
                  </a:schemeClr>
                </a:solidFill>
              </a:rPr>
              <a:t>What does each assess? How is each performed? How is each interpreted?</a:t>
            </a:r>
          </a:p>
        </p:txBody>
      </p:sp>
      <p:sp>
        <p:nvSpPr>
          <p:cNvPr id="7" name="TextBox 6">
            <a:extLst>
              <a:ext uri="{FF2B5EF4-FFF2-40B4-BE49-F238E27FC236}">
                <a16:creationId xmlns:a16="http://schemas.microsoft.com/office/drawing/2014/main" id="{82B3EB53-E705-FACA-6094-9B4F275FDF77}"/>
              </a:ext>
            </a:extLst>
          </p:cNvPr>
          <p:cNvSpPr txBox="1"/>
          <p:nvPr/>
        </p:nvSpPr>
        <p:spPr>
          <a:xfrm>
            <a:off x="2363703" y="6470073"/>
            <a:ext cx="4416594" cy="369332"/>
          </a:xfrm>
          <a:prstGeom prst="rect">
            <a:avLst/>
          </a:prstGeom>
          <a:noFill/>
        </p:spPr>
        <p:txBody>
          <a:bodyPr wrap="none" rtlCol="0">
            <a:spAutoFit/>
          </a:bodyPr>
          <a:lstStyle/>
          <a:p>
            <a:r>
              <a:rPr lang="en-US" i="1" dirty="0">
                <a:solidFill>
                  <a:schemeClr val="bg1">
                    <a:lumMod val="75000"/>
                  </a:schemeClr>
                </a:solidFill>
              </a:rPr>
              <a:t>(No question—summary slide for review)</a:t>
            </a:r>
          </a:p>
        </p:txBody>
      </p:sp>
      <p:sp>
        <p:nvSpPr>
          <p:cNvPr id="3" name="TextBox 2">
            <a:extLst>
              <a:ext uri="{FF2B5EF4-FFF2-40B4-BE49-F238E27FC236}">
                <a16:creationId xmlns:a16="http://schemas.microsoft.com/office/drawing/2014/main" id="{AE4DDACD-A98E-5CF1-7CE8-F8DC7EF514D0}"/>
              </a:ext>
            </a:extLst>
          </p:cNvPr>
          <p:cNvSpPr txBox="1"/>
          <p:nvPr/>
        </p:nvSpPr>
        <p:spPr>
          <a:xfrm>
            <a:off x="1657350" y="2743200"/>
            <a:ext cx="5829300" cy="3046988"/>
          </a:xfrm>
          <a:prstGeom prst="rect">
            <a:avLst/>
          </a:prstGeom>
          <a:solidFill>
            <a:schemeClr val="accent1">
              <a:lumMod val="40000"/>
              <a:lumOff val="60000"/>
            </a:schemeClr>
          </a:solidFill>
        </p:spPr>
        <p:txBody>
          <a:bodyPr wrap="square" rtlCol="0">
            <a:spAutoFit/>
          </a:bodyPr>
          <a:lstStyle/>
          <a:p>
            <a:r>
              <a:rPr lang="en-US" sz="1600" i="1" dirty="0"/>
              <a:t>What are the dimensions of the test strips used?</a:t>
            </a:r>
          </a:p>
          <a:p>
            <a:r>
              <a:rPr lang="en-US" sz="1600" dirty="0"/>
              <a:t>30 x 5 mm</a:t>
            </a:r>
          </a:p>
          <a:p>
            <a:endParaRPr lang="en-US" sz="1600" i="1" dirty="0"/>
          </a:p>
          <a:p>
            <a:r>
              <a:rPr lang="en-US" sz="1600" i="1" dirty="0"/>
              <a:t>How are the strips placed?</a:t>
            </a:r>
          </a:p>
          <a:p>
            <a:r>
              <a:rPr lang="en-US" sz="1600" dirty="0"/>
              <a:t>With  5 mm  hooked over the lid margin and the other  25 mm  hanging over the front of the lid</a:t>
            </a:r>
          </a:p>
          <a:p>
            <a:endParaRPr lang="en-US" sz="1600" i="1" dirty="0"/>
          </a:p>
          <a:p>
            <a:r>
              <a:rPr lang="en-US" sz="1600" i="1" dirty="0"/>
              <a:t>Where along the lid margin should the strip be placed?</a:t>
            </a:r>
          </a:p>
          <a:p>
            <a:r>
              <a:rPr lang="en-US" sz="1600" dirty="0"/>
              <a:t>At the junction of the  outer third  and  middle third  of the lid</a:t>
            </a:r>
          </a:p>
          <a:p>
            <a:endParaRPr lang="en-US" sz="1600" i="1" dirty="0">
              <a:solidFill>
                <a:schemeClr val="accent1">
                  <a:lumMod val="40000"/>
                  <a:lumOff val="60000"/>
                </a:schemeClr>
              </a:solidFill>
            </a:endParaRPr>
          </a:p>
          <a:p>
            <a:r>
              <a:rPr lang="en-US" sz="1600" i="1" dirty="0">
                <a:solidFill>
                  <a:schemeClr val="accent1">
                    <a:lumMod val="40000"/>
                    <a:lumOff val="60000"/>
                  </a:schemeClr>
                </a:solidFill>
              </a:rPr>
              <a:t>We talking upper lid, or lower?</a:t>
            </a:r>
            <a:br>
              <a:rPr lang="en-US" sz="1600" dirty="0">
                <a:solidFill>
                  <a:schemeClr val="accent1">
                    <a:lumMod val="40000"/>
                    <a:lumOff val="60000"/>
                  </a:schemeClr>
                </a:solidFill>
              </a:rPr>
            </a:br>
            <a:r>
              <a:rPr lang="en-US" sz="1600" dirty="0">
                <a:solidFill>
                  <a:schemeClr val="accent1">
                    <a:lumMod val="40000"/>
                    <a:lumOff val="60000"/>
                  </a:schemeClr>
                </a:solidFill>
              </a:rPr>
              <a:t>Seriously?</a:t>
            </a:r>
          </a:p>
        </p:txBody>
      </p:sp>
      <p:sp>
        <p:nvSpPr>
          <p:cNvPr id="6" name="Rectangle 5">
            <a:extLst>
              <a:ext uri="{FF2B5EF4-FFF2-40B4-BE49-F238E27FC236}">
                <a16:creationId xmlns:a16="http://schemas.microsoft.com/office/drawing/2014/main" id="{DBD26CAA-EA07-9EE5-5455-F6340D9974D7}"/>
              </a:ext>
            </a:extLst>
          </p:cNvPr>
          <p:cNvSpPr/>
          <p:nvPr/>
        </p:nvSpPr>
        <p:spPr>
          <a:xfrm>
            <a:off x="3657599" y="4737652"/>
            <a:ext cx="1020417" cy="2981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proportion</a:t>
            </a:r>
          </a:p>
        </p:txBody>
      </p:sp>
      <p:sp>
        <p:nvSpPr>
          <p:cNvPr id="9" name="Rectangle 8">
            <a:extLst>
              <a:ext uri="{FF2B5EF4-FFF2-40B4-BE49-F238E27FC236}">
                <a16:creationId xmlns:a16="http://schemas.microsoft.com/office/drawing/2014/main" id="{A1AA710B-0E67-35EE-44B9-2113C1F18FE6}"/>
              </a:ext>
            </a:extLst>
          </p:cNvPr>
          <p:cNvSpPr/>
          <p:nvPr/>
        </p:nvSpPr>
        <p:spPr>
          <a:xfrm>
            <a:off x="5126520" y="4725504"/>
            <a:ext cx="1198079" cy="304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proportion</a:t>
            </a:r>
          </a:p>
        </p:txBody>
      </p:sp>
    </p:spTree>
    <p:extLst>
      <p:ext uri="{BB962C8B-B14F-4D97-AF65-F5344CB8AC3E}">
        <p14:creationId xmlns:p14="http://schemas.microsoft.com/office/powerpoint/2010/main" val="209554918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bg1">
                              <a:lumMod val="75000"/>
                            </a:schemeClr>
                          </a:solidFill>
                        </a:rPr>
                        <a:t>Test name</a:t>
                      </a:r>
                    </a:p>
                  </a:txBody>
                  <a:tcPr anchor="ctr">
                    <a:solidFill>
                      <a:srgbClr val="FFCCFF"/>
                    </a:solidFill>
                  </a:tcPr>
                </a:tc>
                <a:tc>
                  <a:txBody>
                    <a:bodyPr/>
                    <a:lstStyle/>
                    <a:p>
                      <a:pPr algn="ctr"/>
                      <a:r>
                        <a:rPr lang="en-US" dirty="0">
                          <a:solidFill>
                            <a:schemeClr val="bg1">
                              <a:lumMod val="75000"/>
                            </a:schemeClr>
                          </a:solidFill>
                        </a:rPr>
                        <a:t>Assesses…</a:t>
                      </a:r>
                    </a:p>
                  </a:txBody>
                  <a:tcPr anchor="ctr">
                    <a:solidFill>
                      <a:srgbClr val="FFCCFF"/>
                    </a:solidFill>
                  </a:tcPr>
                </a:tc>
                <a:tc>
                  <a:txBody>
                    <a:bodyPr/>
                    <a:lstStyle/>
                    <a:p>
                      <a:pPr algn="ctr"/>
                      <a:r>
                        <a:rPr lang="en-US" dirty="0">
                          <a:solidFill>
                            <a:schemeClr val="bg1">
                              <a:lumMod val="75000"/>
                            </a:schemeClr>
                          </a:solidFill>
                        </a:rPr>
                        <a:t>Protocol</a:t>
                      </a:r>
                    </a:p>
                  </a:txBody>
                  <a:tcPr anchor="ctr">
                    <a:solidFill>
                      <a:srgbClr val="FFCCFF"/>
                    </a:solidFill>
                  </a:tcPr>
                </a:tc>
                <a:tc>
                  <a:txBody>
                    <a:bodyPr/>
                    <a:lstStyle/>
                    <a:p>
                      <a:pPr algn="ctr"/>
                      <a:r>
                        <a:rPr lang="en-US" dirty="0">
                          <a:solidFill>
                            <a:schemeClr val="bg1">
                              <a:lumMod val="75000"/>
                            </a:schemeClr>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chemeClr val="bg1">
                              <a:lumMod val="75000"/>
                            </a:schemeClr>
                          </a:solidFill>
                        </a:rPr>
                        <a:t>Basal secretion test</a:t>
                      </a:r>
                    </a:p>
                  </a:txBody>
                  <a:tcPr anchor="ctr">
                    <a:solidFill>
                      <a:srgbClr val="FFCCFF"/>
                    </a:solidFill>
                  </a:tcPr>
                </a:tc>
                <a:tc>
                  <a:txBody>
                    <a:bodyPr/>
                    <a:lstStyle/>
                    <a:p>
                      <a:pPr algn="ctr"/>
                      <a:r>
                        <a:rPr lang="en-US" sz="1600" dirty="0">
                          <a:solidFill>
                            <a:schemeClr val="bg1">
                              <a:lumMod val="75000"/>
                            </a:schemeClr>
                          </a:solidFill>
                        </a:rPr>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measure saturation at  5 min</a:t>
                      </a:r>
                    </a:p>
                  </a:txBody>
                  <a:tcPr anchor="ctr">
                    <a:solidFill>
                      <a:schemeClr val="accent5"/>
                    </a:solidFill>
                  </a:tcPr>
                </a:tc>
                <a:tc>
                  <a:txBody>
                    <a:bodyPr/>
                    <a:lstStyle/>
                    <a:p>
                      <a:pPr algn="ctr"/>
                      <a:r>
                        <a:rPr lang="en-US" sz="1400" dirty="0">
                          <a:solidFill>
                            <a:schemeClr val="bg1">
                              <a:lumMod val="75000"/>
                            </a:schemeClr>
                          </a:solidFill>
                        </a:rPr>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chemeClr val="bg1">
                              <a:lumMod val="75000"/>
                            </a:schemeClr>
                          </a:solidFill>
                        </a:rPr>
                        <a:t>Schirmer I</a:t>
                      </a:r>
                    </a:p>
                  </a:txBody>
                  <a:tcPr anchor="ctr">
                    <a:solidFill>
                      <a:srgbClr val="FFCCFF"/>
                    </a:solidFill>
                  </a:tcPr>
                </a:tc>
                <a:tc>
                  <a:txBody>
                    <a:bodyPr/>
                    <a:lstStyle/>
                    <a:p>
                      <a:pPr algn="ctr"/>
                      <a:r>
                        <a:rPr lang="en-US" sz="1600" dirty="0">
                          <a:solidFill>
                            <a:schemeClr val="bg1">
                              <a:lumMod val="75000"/>
                            </a:schemeClr>
                          </a:solidFill>
                        </a:rPr>
                        <a:t>Basal </a:t>
                      </a:r>
                      <a:r>
                        <a:rPr lang="en-US" sz="1600" i="1" dirty="0">
                          <a:solidFill>
                            <a:schemeClr val="bg1">
                              <a:lumMod val="75000"/>
                            </a:schemeClr>
                          </a:solidFill>
                        </a:rPr>
                        <a:t>and</a:t>
                      </a:r>
                      <a:r>
                        <a:rPr lang="en-US" sz="1600" dirty="0">
                          <a:solidFill>
                            <a:schemeClr val="bg1">
                              <a:lumMod val="75000"/>
                            </a:schemeClr>
                          </a:solidFill>
                        </a:rPr>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Same, but </a:t>
                      </a:r>
                      <a:r>
                        <a:rPr kumimoji="0" lang="en-US" sz="1600" b="1" i="0" u="none" strike="noStrike" cap="none" normalizeH="0" baseline="0" dirty="0">
                          <a:ln>
                            <a:noFill/>
                          </a:ln>
                          <a:solidFill>
                            <a:schemeClr val="bg1">
                              <a:lumMod val="75000"/>
                            </a:schemeClr>
                          </a:solidFill>
                          <a:effectLst/>
                          <a:latin typeface="Arial" charset="0"/>
                        </a:rPr>
                        <a:t>without</a:t>
                      </a:r>
                      <a:r>
                        <a:rPr kumimoji="0" lang="en-US" sz="1600" b="0" i="0" u="none" strike="noStrike" cap="none" normalizeH="0" baseline="0" dirty="0">
                          <a:ln>
                            <a:noFill/>
                          </a:ln>
                          <a:solidFill>
                            <a:schemeClr val="bg1">
                              <a:lumMod val="75000"/>
                            </a:schemeClr>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75000"/>
                            </a:schemeClr>
                          </a:solidFill>
                        </a:rPr>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chemeClr val="bg1">
                              <a:lumMod val="75000"/>
                            </a:schemeClr>
                          </a:solidFill>
                        </a:rPr>
                        <a:t>Schirmer II</a:t>
                      </a:r>
                    </a:p>
                  </a:txBody>
                  <a:tcPr anchor="ctr">
                    <a:solidFill>
                      <a:srgbClr val="FFCCFF"/>
                    </a:solidFill>
                  </a:tcPr>
                </a:tc>
                <a:tc>
                  <a:txBody>
                    <a:bodyPr/>
                    <a:lstStyle/>
                    <a:p>
                      <a:pPr algn="ctr"/>
                      <a:r>
                        <a:rPr lang="en-US" sz="1600" dirty="0">
                          <a:solidFill>
                            <a:schemeClr val="bg1">
                              <a:lumMod val="75000"/>
                            </a:schemeClr>
                          </a:solidFill>
                        </a:rPr>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75000"/>
                            </a:schemeClr>
                          </a:solidFill>
                        </a:rPr>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 name="Rectangle 4">
            <a:extLst>
              <a:ext uri="{FF2B5EF4-FFF2-40B4-BE49-F238E27FC236}">
                <a16:creationId xmlns:a16="http://schemas.microsoft.com/office/drawing/2014/main" id="{3086D5F6-0F83-30D0-1100-F7A749CFE5FD}"/>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chemeClr val="bg1">
                    <a:lumMod val="75000"/>
                  </a:schemeClr>
                </a:solidFill>
              </a:rPr>
              <a:t>What are the three classic tests of aqueous tear production?</a:t>
            </a:r>
          </a:p>
          <a:p>
            <a:pPr marL="0" indent="0">
              <a:buNone/>
            </a:pPr>
            <a:r>
              <a:rPr lang="en-US" altLang="en-US" sz="2000" i="1" kern="0" dirty="0">
                <a:solidFill>
                  <a:schemeClr val="bg1">
                    <a:lumMod val="75000"/>
                  </a:schemeClr>
                </a:solidFill>
              </a:rPr>
              <a:t>What does each assess? How is each performed? How is each interpreted?</a:t>
            </a:r>
          </a:p>
        </p:txBody>
      </p:sp>
      <p:sp>
        <p:nvSpPr>
          <p:cNvPr id="7" name="TextBox 6">
            <a:extLst>
              <a:ext uri="{FF2B5EF4-FFF2-40B4-BE49-F238E27FC236}">
                <a16:creationId xmlns:a16="http://schemas.microsoft.com/office/drawing/2014/main" id="{82B3EB53-E705-FACA-6094-9B4F275FDF77}"/>
              </a:ext>
            </a:extLst>
          </p:cNvPr>
          <p:cNvSpPr txBox="1"/>
          <p:nvPr/>
        </p:nvSpPr>
        <p:spPr>
          <a:xfrm>
            <a:off x="2363703" y="6470073"/>
            <a:ext cx="4416594" cy="369332"/>
          </a:xfrm>
          <a:prstGeom prst="rect">
            <a:avLst/>
          </a:prstGeom>
          <a:noFill/>
        </p:spPr>
        <p:txBody>
          <a:bodyPr wrap="none" rtlCol="0">
            <a:spAutoFit/>
          </a:bodyPr>
          <a:lstStyle/>
          <a:p>
            <a:r>
              <a:rPr lang="en-US" i="1" dirty="0">
                <a:solidFill>
                  <a:schemeClr val="bg1">
                    <a:lumMod val="75000"/>
                  </a:schemeClr>
                </a:solidFill>
              </a:rPr>
              <a:t>(No question—summary slide for review)</a:t>
            </a:r>
          </a:p>
        </p:txBody>
      </p:sp>
      <p:sp>
        <p:nvSpPr>
          <p:cNvPr id="3" name="TextBox 2">
            <a:extLst>
              <a:ext uri="{FF2B5EF4-FFF2-40B4-BE49-F238E27FC236}">
                <a16:creationId xmlns:a16="http://schemas.microsoft.com/office/drawing/2014/main" id="{AE4DDACD-A98E-5CF1-7CE8-F8DC7EF514D0}"/>
              </a:ext>
            </a:extLst>
          </p:cNvPr>
          <p:cNvSpPr txBox="1"/>
          <p:nvPr/>
        </p:nvSpPr>
        <p:spPr>
          <a:xfrm>
            <a:off x="1657350" y="2743200"/>
            <a:ext cx="5829300" cy="3046988"/>
          </a:xfrm>
          <a:prstGeom prst="rect">
            <a:avLst/>
          </a:prstGeom>
          <a:solidFill>
            <a:schemeClr val="accent1">
              <a:lumMod val="40000"/>
              <a:lumOff val="60000"/>
            </a:schemeClr>
          </a:solidFill>
        </p:spPr>
        <p:txBody>
          <a:bodyPr wrap="square" rtlCol="0">
            <a:spAutoFit/>
          </a:bodyPr>
          <a:lstStyle/>
          <a:p>
            <a:r>
              <a:rPr lang="en-US" sz="1600" i="1" dirty="0"/>
              <a:t>What are the dimensions of the test strips used?</a:t>
            </a:r>
          </a:p>
          <a:p>
            <a:r>
              <a:rPr lang="en-US" sz="1600" dirty="0"/>
              <a:t>30 x 5 mm</a:t>
            </a:r>
          </a:p>
          <a:p>
            <a:endParaRPr lang="en-US" sz="1600" i="1" dirty="0"/>
          </a:p>
          <a:p>
            <a:r>
              <a:rPr lang="en-US" sz="1600" i="1" dirty="0"/>
              <a:t>How are the strips placed?</a:t>
            </a:r>
          </a:p>
          <a:p>
            <a:r>
              <a:rPr lang="en-US" sz="1600" dirty="0"/>
              <a:t>With  5 mm  hooked over the lid margin and the other  25 mm  hanging over the front of the lid</a:t>
            </a:r>
          </a:p>
          <a:p>
            <a:endParaRPr lang="en-US" sz="1600" i="1" dirty="0"/>
          </a:p>
          <a:p>
            <a:r>
              <a:rPr lang="en-US" sz="1600" i="1" dirty="0"/>
              <a:t>Where along the lid margin should the strip be placed?</a:t>
            </a:r>
          </a:p>
          <a:p>
            <a:r>
              <a:rPr lang="en-US" sz="1600" dirty="0"/>
              <a:t>At the junction of the  outer third  and  middle third  of the lid</a:t>
            </a:r>
          </a:p>
          <a:p>
            <a:endParaRPr lang="en-US" sz="1600" i="1" dirty="0">
              <a:solidFill>
                <a:schemeClr val="accent1">
                  <a:lumMod val="40000"/>
                  <a:lumOff val="60000"/>
                </a:schemeClr>
              </a:solidFill>
            </a:endParaRPr>
          </a:p>
          <a:p>
            <a:r>
              <a:rPr lang="en-US" sz="1600" i="1" dirty="0">
                <a:solidFill>
                  <a:schemeClr val="accent1">
                    <a:lumMod val="40000"/>
                    <a:lumOff val="60000"/>
                  </a:schemeClr>
                </a:solidFill>
              </a:rPr>
              <a:t>We talking upper lid, or lower?</a:t>
            </a:r>
            <a:br>
              <a:rPr lang="en-US" sz="1600" dirty="0">
                <a:solidFill>
                  <a:schemeClr val="accent1">
                    <a:lumMod val="40000"/>
                    <a:lumOff val="60000"/>
                  </a:schemeClr>
                </a:solidFill>
              </a:rPr>
            </a:br>
            <a:r>
              <a:rPr lang="en-US" sz="1600" dirty="0">
                <a:solidFill>
                  <a:schemeClr val="accent1">
                    <a:lumMod val="40000"/>
                    <a:lumOff val="60000"/>
                  </a:schemeClr>
                </a:solidFill>
              </a:rPr>
              <a:t>Seriously?</a:t>
            </a:r>
          </a:p>
        </p:txBody>
      </p:sp>
    </p:spTree>
    <p:extLst>
      <p:ext uri="{BB962C8B-B14F-4D97-AF65-F5344CB8AC3E}">
        <p14:creationId xmlns:p14="http://schemas.microsoft.com/office/powerpoint/2010/main" val="40606271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bg1">
                              <a:lumMod val="75000"/>
                            </a:schemeClr>
                          </a:solidFill>
                        </a:rPr>
                        <a:t>Test name</a:t>
                      </a:r>
                    </a:p>
                  </a:txBody>
                  <a:tcPr anchor="ctr">
                    <a:solidFill>
                      <a:srgbClr val="FFCCFF"/>
                    </a:solidFill>
                  </a:tcPr>
                </a:tc>
                <a:tc>
                  <a:txBody>
                    <a:bodyPr/>
                    <a:lstStyle/>
                    <a:p>
                      <a:pPr algn="ctr"/>
                      <a:r>
                        <a:rPr lang="en-US" dirty="0">
                          <a:solidFill>
                            <a:schemeClr val="bg1">
                              <a:lumMod val="75000"/>
                            </a:schemeClr>
                          </a:solidFill>
                        </a:rPr>
                        <a:t>Assesses…</a:t>
                      </a:r>
                    </a:p>
                  </a:txBody>
                  <a:tcPr anchor="ctr">
                    <a:solidFill>
                      <a:srgbClr val="FFCCFF"/>
                    </a:solidFill>
                  </a:tcPr>
                </a:tc>
                <a:tc>
                  <a:txBody>
                    <a:bodyPr/>
                    <a:lstStyle/>
                    <a:p>
                      <a:pPr algn="ctr"/>
                      <a:r>
                        <a:rPr lang="en-US" dirty="0">
                          <a:solidFill>
                            <a:schemeClr val="bg1">
                              <a:lumMod val="75000"/>
                            </a:schemeClr>
                          </a:solidFill>
                        </a:rPr>
                        <a:t>Protocol</a:t>
                      </a:r>
                    </a:p>
                  </a:txBody>
                  <a:tcPr anchor="ctr">
                    <a:solidFill>
                      <a:srgbClr val="FFCCFF"/>
                    </a:solidFill>
                  </a:tcPr>
                </a:tc>
                <a:tc>
                  <a:txBody>
                    <a:bodyPr/>
                    <a:lstStyle/>
                    <a:p>
                      <a:pPr algn="ctr"/>
                      <a:r>
                        <a:rPr lang="en-US" dirty="0">
                          <a:solidFill>
                            <a:schemeClr val="bg1">
                              <a:lumMod val="75000"/>
                            </a:schemeClr>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chemeClr val="bg1">
                              <a:lumMod val="75000"/>
                            </a:schemeClr>
                          </a:solidFill>
                        </a:rPr>
                        <a:t>Basal secretion test</a:t>
                      </a:r>
                    </a:p>
                  </a:txBody>
                  <a:tcPr anchor="ctr">
                    <a:solidFill>
                      <a:srgbClr val="FFCCFF"/>
                    </a:solidFill>
                  </a:tcPr>
                </a:tc>
                <a:tc>
                  <a:txBody>
                    <a:bodyPr/>
                    <a:lstStyle/>
                    <a:p>
                      <a:pPr algn="ctr"/>
                      <a:r>
                        <a:rPr lang="en-US" sz="1600" dirty="0">
                          <a:solidFill>
                            <a:schemeClr val="bg1">
                              <a:lumMod val="75000"/>
                            </a:schemeClr>
                          </a:solidFill>
                        </a:rPr>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measure saturation at  5 min</a:t>
                      </a:r>
                    </a:p>
                  </a:txBody>
                  <a:tcPr anchor="ctr">
                    <a:solidFill>
                      <a:schemeClr val="accent5"/>
                    </a:solidFill>
                  </a:tcPr>
                </a:tc>
                <a:tc>
                  <a:txBody>
                    <a:bodyPr/>
                    <a:lstStyle/>
                    <a:p>
                      <a:pPr algn="ctr"/>
                      <a:r>
                        <a:rPr lang="en-US" sz="1400" dirty="0">
                          <a:solidFill>
                            <a:schemeClr val="bg1">
                              <a:lumMod val="75000"/>
                            </a:schemeClr>
                          </a:solidFill>
                        </a:rPr>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chemeClr val="bg1">
                              <a:lumMod val="75000"/>
                            </a:schemeClr>
                          </a:solidFill>
                        </a:rPr>
                        <a:t>Schirmer I</a:t>
                      </a:r>
                    </a:p>
                  </a:txBody>
                  <a:tcPr anchor="ctr">
                    <a:solidFill>
                      <a:srgbClr val="FFCCFF"/>
                    </a:solidFill>
                  </a:tcPr>
                </a:tc>
                <a:tc>
                  <a:txBody>
                    <a:bodyPr/>
                    <a:lstStyle/>
                    <a:p>
                      <a:pPr algn="ctr"/>
                      <a:r>
                        <a:rPr lang="en-US" sz="1600" dirty="0">
                          <a:solidFill>
                            <a:schemeClr val="bg1">
                              <a:lumMod val="75000"/>
                            </a:schemeClr>
                          </a:solidFill>
                        </a:rPr>
                        <a:t>Basal </a:t>
                      </a:r>
                      <a:r>
                        <a:rPr lang="en-US" sz="1600" i="1" dirty="0">
                          <a:solidFill>
                            <a:schemeClr val="bg1">
                              <a:lumMod val="75000"/>
                            </a:schemeClr>
                          </a:solidFill>
                        </a:rPr>
                        <a:t>and</a:t>
                      </a:r>
                      <a:r>
                        <a:rPr lang="en-US" sz="1600" dirty="0">
                          <a:solidFill>
                            <a:schemeClr val="bg1">
                              <a:lumMod val="75000"/>
                            </a:schemeClr>
                          </a:solidFill>
                        </a:rPr>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Same, but </a:t>
                      </a:r>
                      <a:r>
                        <a:rPr kumimoji="0" lang="en-US" sz="1600" b="1" i="0" u="none" strike="noStrike" cap="none" normalizeH="0" baseline="0" dirty="0">
                          <a:ln>
                            <a:noFill/>
                          </a:ln>
                          <a:solidFill>
                            <a:schemeClr val="bg1">
                              <a:lumMod val="75000"/>
                            </a:schemeClr>
                          </a:solidFill>
                          <a:effectLst/>
                          <a:latin typeface="Arial" charset="0"/>
                        </a:rPr>
                        <a:t>without</a:t>
                      </a:r>
                      <a:r>
                        <a:rPr kumimoji="0" lang="en-US" sz="1600" b="0" i="0" u="none" strike="noStrike" cap="none" normalizeH="0" baseline="0" dirty="0">
                          <a:ln>
                            <a:noFill/>
                          </a:ln>
                          <a:solidFill>
                            <a:schemeClr val="bg1">
                              <a:lumMod val="75000"/>
                            </a:schemeClr>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75000"/>
                            </a:schemeClr>
                          </a:solidFill>
                        </a:rPr>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chemeClr val="bg1">
                              <a:lumMod val="75000"/>
                            </a:schemeClr>
                          </a:solidFill>
                        </a:rPr>
                        <a:t>Schirmer II</a:t>
                      </a:r>
                    </a:p>
                  </a:txBody>
                  <a:tcPr anchor="ctr">
                    <a:solidFill>
                      <a:srgbClr val="FFCCFF"/>
                    </a:solidFill>
                  </a:tcPr>
                </a:tc>
                <a:tc>
                  <a:txBody>
                    <a:bodyPr/>
                    <a:lstStyle/>
                    <a:p>
                      <a:pPr algn="ctr"/>
                      <a:r>
                        <a:rPr lang="en-US" sz="1600" dirty="0">
                          <a:solidFill>
                            <a:schemeClr val="bg1">
                              <a:lumMod val="75000"/>
                            </a:schemeClr>
                          </a:solidFill>
                        </a:rPr>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75000"/>
                            </a:schemeClr>
                          </a:solidFill>
                        </a:rPr>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 name="Rectangle 4">
            <a:extLst>
              <a:ext uri="{FF2B5EF4-FFF2-40B4-BE49-F238E27FC236}">
                <a16:creationId xmlns:a16="http://schemas.microsoft.com/office/drawing/2014/main" id="{3086D5F6-0F83-30D0-1100-F7A749CFE5FD}"/>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chemeClr val="bg1">
                    <a:lumMod val="75000"/>
                  </a:schemeClr>
                </a:solidFill>
              </a:rPr>
              <a:t>What are the three classic tests of aqueous tear production?</a:t>
            </a:r>
          </a:p>
          <a:p>
            <a:pPr marL="0" indent="0">
              <a:buNone/>
            </a:pPr>
            <a:r>
              <a:rPr lang="en-US" altLang="en-US" sz="2000" i="1" kern="0" dirty="0">
                <a:solidFill>
                  <a:schemeClr val="bg1">
                    <a:lumMod val="75000"/>
                  </a:schemeClr>
                </a:solidFill>
              </a:rPr>
              <a:t>What does each assess? How is each performed? How is each interpreted?</a:t>
            </a:r>
          </a:p>
        </p:txBody>
      </p:sp>
      <p:sp>
        <p:nvSpPr>
          <p:cNvPr id="7" name="TextBox 6">
            <a:extLst>
              <a:ext uri="{FF2B5EF4-FFF2-40B4-BE49-F238E27FC236}">
                <a16:creationId xmlns:a16="http://schemas.microsoft.com/office/drawing/2014/main" id="{82B3EB53-E705-FACA-6094-9B4F275FDF77}"/>
              </a:ext>
            </a:extLst>
          </p:cNvPr>
          <p:cNvSpPr txBox="1"/>
          <p:nvPr/>
        </p:nvSpPr>
        <p:spPr>
          <a:xfrm>
            <a:off x="2363703" y="6470073"/>
            <a:ext cx="4416594" cy="369332"/>
          </a:xfrm>
          <a:prstGeom prst="rect">
            <a:avLst/>
          </a:prstGeom>
          <a:noFill/>
        </p:spPr>
        <p:txBody>
          <a:bodyPr wrap="none" rtlCol="0">
            <a:spAutoFit/>
          </a:bodyPr>
          <a:lstStyle/>
          <a:p>
            <a:r>
              <a:rPr lang="en-US" i="1" dirty="0">
                <a:solidFill>
                  <a:schemeClr val="bg1">
                    <a:lumMod val="75000"/>
                  </a:schemeClr>
                </a:solidFill>
              </a:rPr>
              <a:t>(No question—summary slide for review)</a:t>
            </a:r>
          </a:p>
        </p:txBody>
      </p:sp>
      <p:sp>
        <p:nvSpPr>
          <p:cNvPr id="3" name="TextBox 2">
            <a:extLst>
              <a:ext uri="{FF2B5EF4-FFF2-40B4-BE49-F238E27FC236}">
                <a16:creationId xmlns:a16="http://schemas.microsoft.com/office/drawing/2014/main" id="{AE4DDACD-A98E-5CF1-7CE8-F8DC7EF514D0}"/>
              </a:ext>
            </a:extLst>
          </p:cNvPr>
          <p:cNvSpPr txBox="1"/>
          <p:nvPr/>
        </p:nvSpPr>
        <p:spPr>
          <a:xfrm>
            <a:off x="1657350" y="2743200"/>
            <a:ext cx="5829300" cy="3046988"/>
          </a:xfrm>
          <a:prstGeom prst="rect">
            <a:avLst/>
          </a:prstGeom>
          <a:solidFill>
            <a:schemeClr val="accent1">
              <a:lumMod val="40000"/>
              <a:lumOff val="60000"/>
            </a:schemeClr>
          </a:solidFill>
        </p:spPr>
        <p:txBody>
          <a:bodyPr wrap="square" rtlCol="0">
            <a:spAutoFit/>
          </a:bodyPr>
          <a:lstStyle/>
          <a:p>
            <a:r>
              <a:rPr lang="en-US" sz="1600" i="1" dirty="0"/>
              <a:t>What are the dimensions of the test strips used?</a:t>
            </a:r>
          </a:p>
          <a:p>
            <a:r>
              <a:rPr lang="en-US" sz="1600" dirty="0"/>
              <a:t>30 x 5 mm</a:t>
            </a:r>
          </a:p>
          <a:p>
            <a:endParaRPr lang="en-US" sz="1600" i="1" dirty="0"/>
          </a:p>
          <a:p>
            <a:r>
              <a:rPr lang="en-US" sz="1600" i="1" dirty="0"/>
              <a:t>How are the strips placed?</a:t>
            </a:r>
          </a:p>
          <a:p>
            <a:r>
              <a:rPr lang="en-US" sz="1600" dirty="0"/>
              <a:t>With  5 mm  hooked over the lid margin and the other  25 mm  hanging over the front of the lid</a:t>
            </a:r>
          </a:p>
          <a:p>
            <a:endParaRPr lang="en-US" sz="1600" i="1" dirty="0"/>
          </a:p>
          <a:p>
            <a:r>
              <a:rPr lang="en-US" sz="1600" i="1" dirty="0"/>
              <a:t>Where along the lid margin should the strip be placed?</a:t>
            </a:r>
          </a:p>
          <a:p>
            <a:r>
              <a:rPr lang="en-US" sz="1600" dirty="0"/>
              <a:t>At the junction of the  outer third  and  middle third  of the lid</a:t>
            </a:r>
          </a:p>
          <a:p>
            <a:endParaRPr lang="en-US" sz="1600" i="1" dirty="0"/>
          </a:p>
          <a:p>
            <a:r>
              <a:rPr lang="en-US" sz="1600" i="1" dirty="0"/>
              <a:t>We talking upper lid, or lower?</a:t>
            </a:r>
            <a:br>
              <a:rPr lang="en-US" sz="1600" dirty="0">
                <a:solidFill>
                  <a:schemeClr val="accent1">
                    <a:lumMod val="40000"/>
                    <a:lumOff val="60000"/>
                  </a:schemeClr>
                </a:solidFill>
              </a:rPr>
            </a:br>
            <a:r>
              <a:rPr lang="en-US" sz="1600" dirty="0">
                <a:solidFill>
                  <a:schemeClr val="accent1">
                    <a:lumMod val="40000"/>
                    <a:lumOff val="60000"/>
                  </a:schemeClr>
                </a:solidFill>
              </a:rPr>
              <a:t>Seriously?</a:t>
            </a:r>
          </a:p>
        </p:txBody>
      </p:sp>
    </p:spTree>
    <p:extLst>
      <p:ext uri="{BB962C8B-B14F-4D97-AF65-F5344CB8AC3E}">
        <p14:creationId xmlns:p14="http://schemas.microsoft.com/office/powerpoint/2010/main" val="38919111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bg1">
                              <a:lumMod val="75000"/>
                            </a:schemeClr>
                          </a:solidFill>
                        </a:rPr>
                        <a:t>Test name</a:t>
                      </a:r>
                    </a:p>
                  </a:txBody>
                  <a:tcPr anchor="ctr">
                    <a:solidFill>
                      <a:srgbClr val="FFCCFF"/>
                    </a:solidFill>
                  </a:tcPr>
                </a:tc>
                <a:tc>
                  <a:txBody>
                    <a:bodyPr/>
                    <a:lstStyle/>
                    <a:p>
                      <a:pPr algn="ctr"/>
                      <a:r>
                        <a:rPr lang="en-US" dirty="0">
                          <a:solidFill>
                            <a:schemeClr val="bg1">
                              <a:lumMod val="75000"/>
                            </a:schemeClr>
                          </a:solidFill>
                        </a:rPr>
                        <a:t>Assesses…</a:t>
                      </a:r>
                    </a:p>
                  </a:txBody>
                  <a:tcPr anchor="ctr">
                    <a:solidFill>
                      <a:srgbClr val="FFCCFF"/>
                    </a:solidFill>
                  </a:tcPr>
                </a:tc>
                <a:tc>
                  <a:txBody>
                    <a:bodyPr/>
                    <a:lstStyle/>
                    <a:p>
                      <a:pPr algn="ctr"/>
                      <a:r>
                        <a:rPr lang="en-US" dirty="0">
                          <a:solidFill>
                            <a:schemeClr val="bg1">
                              <a:lumMod val="75000"/>
                            </a:schemeClr>
                          </a:solidFill>
                        </a:rPr>
                        <a:t>Protocol</a:t>
                      </a:r>
                    </a:p>
                  </a:txBody>
                  <a:tcPr anchor="ctr">
                    <a:solidFill>
                      <a:srgbClr val="FFCCFF"/>
                    </a:solidFill>
                  </a:tcPr>
                </a:tc>
                <a:tc>
                  <a:txBody>
                    <a:bodyPr/>
                    <a:lstStyle/>
                    <a:p>
                      <a:pPr algn="ctr"/>
                      <a:r>
                        <a:rPr lang="en-US" dirty="0">
                          <a:solidFill>
                            <a:schemeClr val="bg1">
                              <a:lumMod val="75000"/>
                            </a:schemeClr>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chemeClr val="bg1">
                              <a:lumMod val="75000"/>
                            </a:schemeClr>
                          </a:solidFill>
                        </a:rPr>
                        <a:t>Basal secretion test</a:t>
                      </a:r>
                    </a:p>
                  </a:txBody>
                  <a:tcPr anchor="ctr">
                    <a:solidFill>
                      <a:srgbClr val="FFCCFF"/>
                    </a:solidFill>
                  </a:tcPr>
                </a:tc>
                <a:tc>
                  <a:txBody>
                    <a:bodyPr/>
                    <a:lstStyle/>
                    <a:p>
                      <a:pPr algn="ctr"/>
                      <a:r>
                        <a:rPr lang="en-US" sz="1600" dirty="0">
                          <a:solidFill>
                            <a:schemeClr val="bg1">
                              <a:lumMod val="75000"/>
                            </a:schemeClr>
                          </a:solidFill>
                        </a:rPr>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measure saturation at  5 min</a:t>
                      </a:r>
                    </a:p>
                  </a:txBody>
                  <a:tcPr anchor="ctr">
                    <a:solidFill>
                      <a:schemeClr val="accent5"/>
                    </a:solidFill>
                  </a:tcPr>
                </a:tc>
                <a:tc>
                  <a:txBody>
                    <a:bodyPr/>
                    <a:lstStyle/>
                    <a:p>
                      <a:pPr algn="ctr"/>
                      <a:r>
                        <a:rPr lang="en-US" sz="1400" dirty="0">
                          <a:solidFill>
                            <a:schemeClr val="bg1">
                              <a:lumMod val="75000"/>
                            </a:schemeClr>
                          </a:solidFill>
                        </a:rPr>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chemeClr val="bg1">
                              <a:lumMod val="75000"/>
                            </a:schemeClr>
                          </a:solidFill>
                        </a:rPr>
                        <a:t>Schirmer I</a:t>
                      </a:r>
                    </a:p>
                  </a:txBody>
                  <a:tcPr anchor="ctr">
                    <a:solidFill>
                      <a:srgbClr val="FFCCFF"/>
                    </a:solidFill>
                  </a:tcPr>
                </a:tc>
                <a:tc>
                  <a:txBody>
                    <a:bodyPr/>
                    <a:lstStyle/>
                    <a:p>
                      <a:pPr algn="ctr"/>
                      <a:r>
                        <a:rPr lang="en-US" sz="1600" dirty="0">
                          <a:solidFill>
                            <a:schemeClr val="bg1">
                              <a:lumMod val="75000"/>
                            </a:schemeClr>
                          </a:solidFill>
                        </a:rPr>
                        <a:t>Basal </a:t>
                      </a:r>
                      <a:r>
                        <a:rPr lang="en-US" sz="1600" i="1" dirty="0">
                          <a:solidFill>
                            <a:schemeClr val="bg1">
                              <a:lumMod val="75000"/>
                            </a:schemeClr>
                          </a:solidFill>
                        </a:rPr>
                        <a:t>and</a:t>
                      </a:r>
                      <a:r>
                        <a:rPr lang="en-US" sz="1600" dirty="0">
                          <a:solidFill>
                            <a:schemeClr val="bg1">
                              <a:lumMod val="75000"/>
                            </a:schemeClr>
                          </a:solidFill>
                        </a:rPr>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Same, but </a:t>
                      </a:r>
                      <a:r>
                        <a:rPr kumimoji="0" lang="en-US" sz="1600" b="1" i="0" u="none" strike="noStrike" cap="none" normalizeH="0" baseline="0" dirty="0">
                          <a:ln>
                            <a:noFill/>
                          </a:ln>
                          <a:solidFill>
                            <a:schemeClr val="bg1">
                              <a:lumMod val="75000"/>
                            </a:schemeClr>
                          </a:solidFill>
                          <a:effectLst/>
                          <a:latin typeface="Arial" charset="0"/>
                        </a:rPr>
                        <a:t>without</a:t>
                      </a:r>
                      <a:r>
                        <a:rPr kumimoji="0" lang="en-US" sz="1600" b="0" i="0" u="none" strike="noStrike" cap="none" normalizeH="0" baseline="0" dirty="0">
                          <a:ln>
                            <a:noFill/>
                          </a:ln>
                          <a:solidFill>
                            <a:schemeClr val="bg1">
                              <a:lumMod val="75000"/>
                            </a:schemeClr>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75000"/>
                            </a:schemeClr>
                          </a:solidFill>
                        </a:rPr>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chemeClr val="bg1">
                              <a:lumMod val="75000"/>
                            </a:schemeClr>
                          </a:solidFill>
                        </a:rPr>
                        <a:t>Schirmer II</a:t>
                      </a:r>
                    </a:p>
                  </a:txBody>
                  <a:tcPr anchor="ctr">
                    <a:solidFill>
                      <a:srgbClr val="FFCCFF"/>
                    </a:solidFill>
                  </a:tcPr>
                </a:tc>
                <a:tc>
                  <a:txBody>
                    <a:bodyPr/>
                    <a:lstStyle/>
                    <a:p>
                      <a:pPr algn="ctr"/>
                      <a:r>
                        <a:rPr lang="en-US" sz="1600" dirty="0">
                          <a:solidFill>
                            <a:schemeClr val="bg1">
                              <a:lumMod val="75000"/>
                            </a:schemeClr>
                          </a:solidFill>
                        </a:rPr>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75000"/>
                            </a:schemeClr>
                          </a:solidFill>
                        </a:rPr>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 name="Rectangle 4">
            <a:extLst>
              <a:ext uri="{FF2B5EF4-FFF2-40B4-BE49-F238E27FC236}">
                <a16:creationId xmlns:a16="http://schemas.microsoft.com/office/drawing/2014/main" id="{3086D5F6-0F83-30D0-1100-F7A749CFE5FD}"/>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chemeClr val="bg1">
                    <a:lumMod val="75000"/>
                  </a:schemeClr>
                </a:solidFill>
              </a:rPr>
              <a:t>What are the three classic tests of aqueous tear production?</a:t>
            </a:r>
          </a:p>
          <a:p>
            <a:pPr marL="0" indent="0">
              <a:buNone/>
            </a:pPr>
            <a:r>
              <a:rPr lang="en-US" altLang="en-US" sz="2000" i="1" kern="0" dirty="0">
                <a:solidFill>
                  <a:schemeClr val="bg1">
                    <a:lumMod val="75000"/>
                  </a:schemeClr>
                </a:solidFill>
              </a:rPr>
              <a:t>What does each assess? How is each performed? How is each interpreted?</a:t>
            </a:r>
          </a:p>
        </p:txBody>
      </p:sp>
      <p:sp>
        <p:nvSpPr>
          <p:cNvPr id="7" name="TextBox 6">
            <a:extLst>
              <a:ext uri="{FF2B5EF4-FFF2-40B4-BE49-F238E27FC236}">
                <a16:creationId xmlns:a16="http://schemas.microsoft.com/office/drawing/2014/main" id="{82B3EB53-E705-FACA-6094-9B4F275FDF77}"/>
              </a:ext>
            </a:extLst>
          </p:cNvPr>
          <p:cNvSpPr txBox="1"/>
          <p:nvPr/>
        </p:nvSpPr>
        <p:spPr>
          <a:xfrm>
            <a:off x="2363703" y="6470073"/>
            <a:ext cx="4416594" cy="369332"/>
          </a:xfrm>
          <a:prstGeom prst="rect">
            <a:avLst/>
          </a:prstGeom>
          <a:noFill/>
        </p:spPr>
        <p:txBody>
          <a:bodyPr wrap="none" rtlCol="0">
            <a:spAutoFit/>
          </a:bodyPr>
          <a:lstStyle/>
          <a:p>
            <a:r>
              <a:rPr lang="en-US" i="1" dirty="0">
                <a:solidFill>
                  <a:schemeClr val="bg1">
                    <a:lumMod val="75000"/>
                  </a:schemeClr>
                </a:solidFill>
              </a:rPr>
              <a:t>(No question—summary slide for review)</a:t>
            </a:r>
          </a:p>
        </p:txBody>
      </p:sp>
      <p:sp>
        <p:nvSpPr>
          <p:cNvPr id="3" name="TextBox 2">
            <a:extLst>
              <a:ext uri="{FF2B5EF4-FFF2-40B4-BE49-F238E27FC236}">
                <a16:creationId xmlns:a16="http://schemas.microsoft.com/office/drawing/2014/main" id="{AE4DDACD-A98E-5CF1-7CE8-F8DC7EF514D0}"/>
              </a:ext>
            </a:extLst>
          </p:cNvPr>
          <p:cNvSpPr txBox="1"/>
          <p:nvPr/>
        </p:nvSpPr>
        <p:spPr>
          <a:xfrm>
            <a:off x="1657350" y="2743200"/>
            <a:ext cx="5829300" cy="3046988"/>
          </a:xfrm>
          <a:prstGeom prst="rect">
            <a:avLst/>
          </a:prstGeom>
          <a:solidFill>
            <a:schemeClr val="accent1">
              <a:lumMod val="40000"/>
              <a:lumOff val="60000"/>
            </a:schemeClr>
          </a:solidFill>
        </p:spPr>
        <p:txBody>
          <a:bodyPr wrap="square" rtlCol="0">
            <a:spAutoFit/>
          </a:bodyPr>
          <a:lstStyle/>
          <a:p>
            <a:r>
              <a:rPr lang="en-US" sz="1600" i="1" dirty="0"/>
              <a:t>What are the dimensions of the test strips used?</a:t>
            </a:r>
          </a:p>
          <a:p>
            <a:r>
              <a:rPr lang="en-US" sz="1600" dirty="0"/>
              <a:t>30 x 5 mm</a:t>
            </a:r>
          </a:p>
          <a:p>
            <a:endParaRPr lang="en-US" sz="1600" i="1" dirty="0"/>
          </a:p>
          <a:p>
            <a:r>
              <a:rPr lang="en-US" sz="1600" i="1" dirty="0"/>
              <a:t>How are the strips placed?</a:t>
            </a:r>
          </a:p>
          <a:p>
            <a:r>
              <a:rPr lang="en-US" sz="1600" dirty="0"/>
              <a:t>With  5 mm  hooked over the lid margin and the other  25 mm  hanging over the front of the lid</a:t>
            </a:r>
          </a:p>
          <a:p>
            <a:endParaRPr lang="en-US" sz="1600" i="1" dirty="0"/>
          </a:p>
          <a:p>
            <a:r>
              <a:rPr lang="en-US" sz="1600" i="1" dirty="0"/>
              <a:t>Where along the lid margin should the strip be placed?</a:t>
            </a:r>
          </a:p>
          <a:p>
            <a:r>
              <a:rPr lang="en-US" sz="1600" dirty="0"/>
              <a:t>At the junction of the  outer third  and  middle third  of the lid</a:t>
            </a:r>
          </a:p>
          <a:p>
            <a:endParaRPr lang="en-US" sz="1600" i="1" dirty="0"/>
          </a:p>
          <a:p>
            <a:r>
              <a:rPr lang="en-US" sz="1600" i="1" dirty="0"/>
              <a:t>We talking upper lid, or lower?</a:t>
            </a:r>
            <a:br>
              <a:rPr lang="en-US" sz="1600" dirty="0"/>
            </a:br>
            <a:r>
              <a:rPr lang="en-US" sz="1600" dirty="0"/>
              <a:t>Seriously?</a:t>
            </a:r>
          </a:p>
        </p:txBody>
      </p:sp>
    </p:spTree>
    <p:extLst>
      <p:ext uri="{BB962C8B-B14F-4D97-AF65-F5344CB8AC3E}">
        <p14:creationId xmlns:p14="http://schemas.microsoft.com/office/powerpoint/2010/main" val="259209435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t>Non-</a:t>
            </a:r>
            <a:r>
              <a:rPr lang="en-US" sz="2000" dirty="0" err="1"/>
              <a:t>Sjögren’s</a:t>
            </a:r>
            <a:endParaRPr lang="en-US" sz="2000" dirty="0"/>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t>Sjögren’s</a:t>
            </a:r>
            <a:endParaRPr lang="en-US" sz="2000" dirty="0"/>
          </a:p>
        </p:txBody>
      </p:sp>
      <p:cxnSp>
        <p:nvCxnSpPr>
          <p:cNvPr id="20" name="Straight Arrow Connector 19"/>
          <p:cNvCxnSpPr>
            <a:stCxn id="18" idx="2"/>
          </p:cNvCxnSpPr>
          <p:nvPr/>
        </p:nvCxnSpPr>
        <p:spPr>
          <a:xfrm>
            <a:off x="1296942" y="4191000"/>
            <a:ext cx="625428"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90382" y="3048000"/>
            <a:ext cx="2614818" cy="584775"/>
          </a:xfrm>
          <a:prstGeom prst="rect">
            <a:avLst/>
          </a:prstGeom>
          <a:noFill/>
        </p:spPr>
        <p:txBody>
          <a:bodyPr wrap="none" rtlCol="0">
            <a:spAutoFit/>
          </a:bodyPr>
          <a:lstStyle/>
          <a:p>
            <a:r>
              <a:rPr lang="en-US" sz="1600" i="1" dirty="0">
                <a:solidFill>
                  <a:srgbClr val="0000FF"/>
                </a:solidFill>
              </a:rPr>
              <a:t>ATD is subdivided into two</a:t>
            </a:r>
          </a:p>
          <a:p>
            <a:r>
              <a:rPr lang="en-US" sz="1600" i="1" dirty="0">
                <a:solidFill>
                  <a:srgbClr val="0000FF"/>
                </a:solidFill>
              </a:rPr>
              <a:t>categories--what are they?</a:t>
            </a:r>
          </a:p>
        </p:txBody>
      </p:sp>
      <p:sp>
        <p:nvSpPr>
          <p:cNvPr id="5" name="Rectangle 4"/>
          <p:cNvSpPr/>
          <p:nvPr/>
        </p:nvSpPr>
        <p:spPr>
          <a:xfrm>
            <a:off x="533400" y="3790890"/>
            <a:ext cx="1447800"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eponym</a:t>
            </a:r>
          </a:p>
        </p:txBody>
      </p:sp>
      <p:sp>
        <p:nvSpPr>
          <p:cNvPr id="24" name="Rectangle 23"/>
          <p:cNvSpPr/>
          <p:nvPr/>
        </p:nvSpPr>
        <p:spPr>
          <a:xfrm>
            <a:off x="2384600" y="3810000"/>
            <a:ext cx="1577800"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non-eponym</a:t>
            </a:r>
          </a:p>
        </p:txBody>
      </p:sp>
      <p:sp>
        <p:nvSpPr>
          <p:cNvPr id="19" name="TextBox 18"/>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2" name="TextBox 21"/>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cxnSp>
        <p:nvCxnSpPr>
          <p:cNvPr id="23" name="Straight Arrow Connector 22"/>
          <p:cNvCxnSpPr>
            <a:stCxn id="22"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9"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041991"/>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7" name="TextBox 16"/>
          <p:cNvSpPr txBox="1"/>
          <p:nvPr/>
        </p:nvSpPr>
        <p:spPr>
          <a:xfrm>
            <a:off x="2210832" y="3790890"/>
            <a:ext cx="1928862" cy="400110"/>
          </a:xfrm>
          <a:prstGeom prst="rect">
            <a:avLst/>
          </a:prstGeom>
          <a:noFill/>
          <a:ln>
            <a:noFill/>
          </a:ln>
        </p:spPr>
        <p:txBody>
          <a:bodyPr wrap="none" rtlCol="0">
            <a:spAutoFit/>
          </a:bodyPr>
          <a:lstStyle/>
          <a:p>
            <a:pPr algn="ctr"/>
            <a:r>
              <a:rPr lang="en-US" sz="2000" b="1" dirty="0"/>
              <a:t>Non-</a:t>
            </a:r>
            <a:r>
              <a:rPr lang="en-US" sz="2000" b="1" dirty="0" err="1"/>
              <a:t>Sjögren’s</a:t>
            </a:r>
            <a:endParaRPr lang="en-US" sz="2000" b="1" dirty="0"/>
          </a:p>
        </p:txBody>
      </p:sp>
      <p:sp>
        <p:nvSpPr>
          <p:cNvPr id="18" name="TextBox 17"/>
          <p:cNvSpPr txBox="1"/>
          <p:nvPr/>
        </p:nvSpPr>
        <p:spPr>
          <a:xfrm>
            <a:off x="625059" y="3790890"/>
            <a:ext cx="1343766" cy="400110"/>
          </a:xfrm>
          <a:prstGeom prst="rect">
            <a:avLst/>
          </a:prstGeom>
          <a:noFill/>
          <a:ln>
            <a:noFill/>
          </a:ln>
        </p:spPr>
        <p:txBody>
          <a:bodyPr wrap="none" rtlCol="0">
            <a:spAutoFit/>
          </a:bodyPr>
          <a:lstStyle/>
          <a:p>
            <a:pPr algn="ctr"/>
            <a:r>
              <a:rPr lang="en-US" sz="2000" b="1" dirty="0" err="1"/>
              <a:t>Sjögren’s</a:t>
            </a:r>
            <a:endParaRPr lang="en-US" sz="2000" b="1" dirty="0"/>
          </a:p>
        </p:txBody>
      </p:sp>
      <p:cxnSp>
        <p:nvCxnSpPr>
          <p:cNvPr id="20" name="Straight Arrow Connector 19"/>
          <p:cNvCxnSpPr>
            <a:stCxn id="18" idx="2"/>
          </p:cNvCxnSpPr>
          <p:nvPr/>
        </p:nvCxnSpPr>
        <p:spPr>
          <a:xfrm>
            <a:off x="1296942" y="4191000"/>
            <a:ext cx="625428"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90382" y="3048000"/>
            <a:ext cx="2614818" cy="584775"/>
          </a:xfrm>
          <a:prstGeom prst="rect">
            <a:avLst/>
          </a:prstGeom>
          <a:noFill/>
        </p:spPr>
        <p:txBody>
          <a:bodyPr wrap="none" rtlCol="0">
            <a:spAutoFit/>
          </a:bodyPr>
          <a:lstStyle/>
          <a:p>
            <a:r>
              <a:rPr lang="en-US" sz="1600" i="1" dirty="0">
                <a:solidFill>
                  <a:srgbClr val="0000FF"/>
                </a:solidFill>
              </a:rPr>
              <a:t>ATD is subdivided into two</a:t>
            </a:r>
          </a:p>
          <a:p>
            <a:r>
              <a:rPr lang="en-US" sz="1600" i="1" dirty="0">
                <a:solidFill>
                  <a:srgbClr val="0000FF"/>
                </a:solidFill>
              </a:rPr>
              <a:t>categories--what are they?</a:t>
            </a:r>
          </a:p>
        </p:txBody>
      </p:sp>
      <p:sp>
        <p:nvSpPr>
          <p:cNvPr id="19" name="TextBox 18"/>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cxnSp>
        <p:nvCxnSpPr>
          <p:cNvPr id="22" name="Straight Arrow Connector 21"/>
          <p:cNvCxnSpPr>
            <a:stCxn id="19"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27" name="Straight Arrow Connector 26"/>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402754"/>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25059" y="3790890"/>
            <a:ext cx="1343766" cy="400110"/>
          </a:xfrm>
          <a:prstGeom prst="rect">
            <a:avLst/>
          </a:prstGeom>
          <a:noFill/>
          <a:ln>
            <a:noFill/>
          </a:ln>
        </p:spPr>
        <p:txBody>
          <a:bodyPr wrap="none" rtlCol="0">
            <a:spAutoFit/>
          </a:bodyPr>
          <a:lstStyle/>
          <a:p>
            <a:pPr algn="ctr"/>
            <a:r>
              <a:rPr lang="en-US" sz="2000" b="1" dirty="0" err="1"/>
              <a:t>Sjögren’s</a:t>
            </a:r>
            <a:endParaRPr lang="en-US" sz="2000" b="1" dirty="0"/>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2" name="Straight Arrow Connector 21"/>
          <p:cNvCxnSpPr>
            <a:stCxn id="19"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27" name="Straight Arrow Connector 26"/>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31232048-9ECF-9FE1-8604-85C74D92F404}"/>
              </a:ext>
            </a:extLst>
          </p:cNvPr>
          <p:cNvSpPr/>
          <p:nvPr/>
        </p:nvSpPr>
        <p:spPr>
          <a:xfrm>
            <a:off x="542873" y="3695868"/>
            <a:ext cx="1505056" cy="664097"/>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46ECBFB-8C09-622C-747D-D770D9254DFA}"/>
              </a:ext>
            </a:extLst>
          </p:cNvPr>
          <p:cNvSpPr txBox="1"/>
          <p:nvPr/>
        </p:nvSpPr>
        <p:spPr>
          <a:xfrm>
            <a:off x="301229" y="1452102"/>
            <a:ext cx="7547371" cy="307777"/>
          </a:xfrm>
          <a:prstGeom prst="rect">
            <a:avLst/>
          </a:prstGeom>
          <a:noFill/>
        </p:spPr>
        <p:txBody>
          <a:bodyPr wrap="square" rtlCol="0">
            <a:spAutoFit/>
          </a:bodyPr>
          <a:lstStyle/>
          <a:p>
            <a:r>
              <a:rPr lang="en-US" sz="1400" i="1" dirty="0">
                <a:solidFill>
                  <a:srgbClr val="0000FF"/>
                </a:solidFill>
              </a:rPr>
              <a:t>What is </a:t>
            </a:r>
            <a:r>
              <a:rPr lang="en-US" sz="1400" dirty="0" err="1">
                <a:solidFill>
                  <a:srgbClr val="0000FF"/>
                </a:solidFill>
              </a:rPr>
              <a:t>Sjögren’s</a:t>
            </a:r>
            <a:r>
              <a:rPr lang="en-US" sz="1400" dirty="0">
                <a:solidFill>
                  <a:srgbClr val="0000FF"/>
                </a:solidFill>
              </a:rPr>
              <a:t> syndrome </a:t>
            </a:r>
            <a:r>
              <a:rPr lang="en-US" sz="1400" i="1" dirty="0">
                <a:solidFill>
                  <a:srgbClr val="0000FF"/>
                </a:solidFill>
              </a:rPr>
              <a:t>(SS)?</a:t>
            </a:r>
            <a:endParaRPr lang="en-US" sz="1400" dirty="0"/>
          </a:p>
        </p:txBody>
      </p:sp>
    </p:spTree>
    <p:extLst>
      <p:ext uri="{BB962C8B-B14F-4D97-AF65-F5344CB8AC3E}">
        <p14:creationId xmlns:p14="http://schemas.microsoft.com/office/powerpoint/2010/main" val="145360195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25059" y="3790890"/>
            <a:ext cx="1343766" cy="400110"/>
          </a:xfrm>
          <a:prstGeom prst="rect">
            <a:avLst/>
          </a:prstGeom>
          <a:noFill/>
          <a:ln>
            <a:noFill/>
          </a:ln>
        </p:spPr>
        <p:txBody>
          <a:bodyPr wrap="none" rtlCol="0">
            <a:spAutoFit/>
          </a:bodyPr>
          <a:lstStyle/>
          <a:p>
            <a:pPr algn="ctr"/>
            <a:r>
              <a:rPr lang="en-US" sz="2000" b="1" dirty="0" err="1"/>
              <a:t>Sjögren’s</a:t>
            </a:r>
            <a:endParaRPr lang="en-US" sz="2000" b="1" dirty="0"/>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2" name="Straight Arrow Connector 21"/>
          <p:cNvCxnSpPr>
            <a:stCxn id="19"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27" name="Straight Arrow Connector 26"/>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31232048-9ECF-9FE1-8604-85C74D92F404}"/>
              </a:ext>
            </a:extLst>
          </p:cNvPr>
          <p:cNvSpPr/>
          <p:nvPr/>
        </p:nvSpPr>
        <p:spPr>
          <a:xfrm>
            <a:off x="542873" y="3695868"/>
            <a:ext cx="1505056" cy="664097"/>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46ECBFB-8C09-622C-747D-D770D9254DFA}"/>
              </a:ext>
            </a:extLst>
          </p:cNvPr>
          <p:cNvSpPr txBox="1"/>
          <p:nvPr/>
        </p:nvSpPr>
        <p:spPr>
          <a:xfrm>
            <a:off x="301229" y="1452102"/>
            <a:ext cx="7547371" cy="523220"/>
          </a:xfrm>
          <a:prstGeom prst="rect">
            <a:avLst/>
          </a:prstGeom>
          <a:noFill/>
        </p:spPr>
        <p:txBody>
          <a:bodyPr wrap="square" rtlCol="0">
            <a:spAutoFit/>
          </a:bodyPr>
          <a:lstStyle/>
          <a:p>
            <a:r>
              <a:rPr lang="en-US" sz="1400" i="1" dirty="0">
                <a:solidFill>
                  <a:srgbClr val="0000FF"/>
                </a:solidFill>
              </a:rPr>
              <a:t>What is </a:t>
            </a:r>
            <a:r>
              <a:rPr lang="en-US" sz="1400" dirty="0" err="1">
                <a:solidFill>
                  <a:srgbClr val="0000FF"/>
                </a:solidFill>
              </a:rPr>
              <a:t>Sjögren’s</a:t>
            </a:r>
            <a:r>
              <a:rPr lang="en-US" sz="1400" dirty="0">
                <a:solidFill>
                  <a:srgbClr val="0000FF"/>
                </a:solidFill>
              </a:rPr>
              <a:t> syndrome </a:t>
            </a:r>
            <a:r>
              <a:rPr lang="en-US" sz="1400" i="1" dirty="0">
                <a:solidFill>
                  <a:srgbClr val="0000FF"/>
                </a:solidFill>
              </a:rPr>
              <a:t>(SS)?</a:t>
            </a:r>
          </a:p>
          <a:p>
            <a:r>
              <a:rPr lang="en-US" sz="1400" dirty="0">
                <a:solidFill>
                  <a:srgbClr val="0000FF"/>
                </a:solidFill>
              </a:rPr>
              <a:t>A  chronic  autoimmune disorder characterized by  lymphocytic  infiltration of  exocrine  glands</a:t>
            </a:r>
          </a:p>
        </p:txBody>
      </p:sp>
      <p:sp>
        <p:nvSpPr>
          <p:cNvPr id="14" name="Rectangle 13">
            <a:extLst>
              <a:ext uri="{FF2B5EF4-FFF2-40B4-BE49-F238E27FC236}">
                <a16:creationId xmlns:a16="http://schemas.microsoft.com/office/drawing/2014/main" id="{563E6FEA-F34B-FD31-6A28-D8D0A0522314}"/>
              </a:ext>
            </a:extLst>
          </p:cNvPr>
          <p:cNvSpPr/>
          <p:nvPr/>
        </p:nvSpPr>
        <p:spPr>
          <a:xfrm>
            <a:off x="602458" y="1714935"/>
            <a:ext cx="609599" cy="228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acute vs chronic</a:t>
            </a:r>
          </a:p>
        </p:txBody>
      </p:sp>
      <p:sp>
        <p:nvSpPr>
          <p:cNvPr id="15" name="Rectangle 14">
            <a:extLst>
              <a:ext uri="{FF2B5EF4-FFF2-40B4-BE49-F238E27FC236}">
                <a16:creationId xmlns:a16="http://schemas.microsoft.com/office/drawing/2014/main" id="{A2324EB9-07CC-2008-5BD5-C6E990D333CC}"/>
              </a:ext>
            </a:extLst>
          </p:cNvPr>
          <p:cNvSpPr/>
          <p:nvPr/>
        </p:nvSpPr>
        <p:spPr>
          <a:xfrm>
            <a:off x="4320208" y="1707134"/>
            <a:ext cx="1011838" cy="2428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cell class</a:t>
            </a:r>
          </a:p>
        </p:txBody>
      </p:sp>
      <p:sp>
        <p:nvSpPr>
          <p:cNvPr id="16" name="Rectangle 15">
            <a:extLst>
              <a:ext uri="{FF2B5EF4-FFF2-40B4-BE49-F238E27FC236}">
                <a16:creationId xmlns:a16="http://schemas.microsoft.com/office/drawing/2014/main" id="{67AF52EF-FC71-A72E-2EC5-70545F34331F}"/>
              </a:ext>
            </a:extLst>
          </p:cNvPr>
          <p:cNvSpPr/>
          <p:nvPr/>
        </p:nvSpPr>
        <p:spPr>
          <a:xfrm>
            <a:off x="6416848" y="1721403"/>
            <a:ext cx="752578" cy="2519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general type of gland</a:t>
            </a:r>
          </a:p>
        </p:txBody>
      </p:sp>
    </p:spTree>
    <p:extLst>
      <p:ext uri="{BB962C8B-B14F-4D97-AF65-F5344CB8AC3E}">
        <p14:creationId xmlns:p14="http://schemas.microsoft.com/office/powerpoint/2010/main" val="288039191"/>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25059" y="3790890"/>
            <a:ext cx="1343766" cy="400110"/>
          </a:xfrm>
          <a:prstGeom prst="rect">
            <a:avLst/>
          </a:prstGeom>
          <a:noFill/>
          <a:ln>
            <a:noFill/>
          </a:ln>
        </p:spPr>
        <p:txBody>
          <a:bodyPr wrap="none" rtlCol="0">
            <a:spAutoFit/>
          </a:bodyPr>
          <a:lstStyle/>
          <a:p>
            <a:pPr algn="ctr"/>
            <a:r>
              <a:rPr lang="en-US" sz="2000" b="1" dirty="0" err="1"/>
              <a:t>Sjögren’s</a:t>
            </a:r>
            <a:endParaRPr lang="en-US" sz="2000" b="1" dirty="0"/>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2" name="Straight Arrow Connector 21"/>
          <p:cNvCxnSpPr>
            <a:stCxn id="19"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27" name="Straight Arrow Connector 26"/>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31232048-9ECF-9FE1-8604-85C74D92F404}"/>
              </a:ext>
            </a:extLst>
          </p:cNvPr>
          <p:cNvSpPr/>
          <p:nvPr/>
        </p:nvSpPr>
        <p:spPr>
          <a:xfrm>
            <a:off x="542873" y="3695868"/>
            <a:ext cx="1505056" cy="664097"/>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46ECBFB-8C09-622C-747D-D770D9254DFA}"/>
              </a:ext>
            </a:extLst>
          </p:cNvPr>
          <p:cNvSpPr txBox="1"/>
          <p:nvPr/>
        </p:nvSpPr>
        <p:spPr>
          <a:xfrm>
            <a:off x="301229" y="1452102"/>
            <a:ext cx="7547371" cy="523220"/>
          </a:xfrm>
          <a:prstGeom prst="rect">
            <a:avLst/>
          </a:prstGeom>
          <a:noFill/>
        </p:spPr>
        <p:txBody>
          <a:bodyPr wrap="square" rtlCol="0">
            <a:spAutoFit/>
          </a:bodyPr>
          <a:lstStyle/>
          <a:p>
            <a:r>
              <a:rPr lang="en-US" sz="1400" i="1" dirty="0">
                <a:solidFill>
                  <a:srgbClr val="0000FF"/>
                </a:solidFill>
              </a:rPr>
              <a:t>What is </a:t>
            </a:r>
            <a:r>
              <a:rPr lang="en-US" sz="1400" dirty="0" err="1">
                <a:solidFill>
                  <a:srgbClr val="0000FF"/>
                </a:solidFill>
              </a:rPr>
              <a:t>Sjögren’s</a:t>
            </a:r>
            <a:r>
              <a:rPr lang="en-US" sz="1400" dirty="0">
                <a:solidFill>
                  <a:srgbClr val="0000FF"/>
                </a:solidFill>
              </a:rPr>
              <a:t> syndrome </a:t>
            </a:r>
            <a:r>
              <a:rPr lang="en-US" sz="1400" i="1" dirty="0">
                <a:solidFill>
                  <a:srgbClr val="0000FF"/>
                </a:solidFill>
              </a:rPr>
              <a:t>(SS)?</a:t>
            </a:r>
          </a:p>
          <a:p>
            <a:r>
              <a:rPr lang="en-US" sz="1400" dirty="0">
                <a:solidFill>
                  <a:srgbClr val="0000FF"/>
                </a:solidFill>
              </a:rPr>
              <a:t>A  chronic  autoimmune disorder characterized by  lymphocytic  infiltration of  exocrine  glands</a:t>
            </a:r>
          </a:p>
        </p:txBody>
      </p:sp>
    </p:spTree>
    <p:extLst>
      <p:ext uri="{BB962C8B-B14F-4D97-AF65-F5344CB8AC3E}">
        <p14:creationId xmlns:p14="http://schemas.microsoft.com/office/powerpoint/2010/main" val="467965842"/>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25059" y="3790890"/>
            <a:ext cx="1343766" cy="400110"/>
          </a:xfrm>
          <a:prstGeom prst="rect">
            <a:avLst/>
          </a:prstGeom>
          <a:noFill/>
          <a:ln>
            <a:noFill/>
          </a:ln>
        </p:spPr>
        <p:txBody>
          <a:bodyPr wrap="none" rtlCol="0">
            <a:spAutoFit/>
          </a:bodyPr>
          <a:lstStyle/>
          <a:p>
            <a:pPr algn="ctr"/>
            <a:r>
              <a:rPr lang="en-US" sz="2000" b="1" dirty="0" err="1"/>
              <a:t>Sjögren’s</a:t>
            </a:r>
            <a:endParaRPr lang="en-US" sz="2000" b="1" dirty="0"/>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2" name="Straight Arrow Connector 21"/>
          <p:cNvCxnSpPr>
            <a:stCxn id="19"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27" name="Straight Arrow Connector 26"/>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31232048-9ECF-9FE1-8604-85C74D92F404}"/>
              </a:ext>
            </a:extLst>
          </p:cNvPr>
          <p:cNvSpPr/>
          <p:nvPr/>
        </p:nvSpPr>
        <p:spPr>
          <a:xfrm>
            <a:off x="542873" y="3695868"/>
            <a:ext cx="1505056" cy="664097"/>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46ECBFB-8C09-622C-747D-D770D9254DFA}"/>
              </a:ext>
            </a:extLst>
          </p:cNvPr>
          <p:cNvSpPr txBox="1"/>
          <p:nvPr/>
        </p:nvSpPr>
        <p:spPr>
          <a:xfrm>
            <a:off x="301229" y="1452102"/>
            <a:ext cx="7775971" cy="523220"/>
          </a:xfrm>
          <a:prstGeom prst="rect">
            <a:avLst/>
          </a:prstGeom>
          <a:noFill/>
        </p:spPr>
        <p:txBody>
          <a:bodyPr wrap="square" rtlCol="0">
            <a:spAutoFit/>
          </a:bodyPr>
          <a:lstStyle/>
          <a:p>
            <a:r>
              <a:rPr lang="en-US" sz="1400" i="1" dirty="0">
                <a:solidFill>
                  <a:schemeClr val="bg1">
                    <a:lumMod val="75000"/>
                  </a:schemeClr>
                </a:solidFill>
              </a:rPr>
              <a:t>What is </a:t>
            </a:r>
            <a:r>
              <a:rPr lang="en-US" sz="1400" dirty="0" err="1">
                <a:solidFill>
                  <a:schemeClr val="bg1">
                    <a:lumMod val="75000"/>
                  </a:schemeClr>
                </a:solidFill>
              </a:rPr>
              <a:t>Sjögren’s</a:t>
            </a:r>
            <a:r>
              <a:rPr lang="en-US" sz="1400" dirty="0">
                <a:solidFill>
                  <a:schemeClr val="bg1">
                    <a:lumMod val="75000"/>
                  </a:schemeClr>
                </a:solidFill>
              </a:rPr>
              <a:t> syndrome </a:t>
            </a:r>
            <a:r>
              <a:rPr lang="en-US" sz="1400" i="1" dirty="0">
                <a:solidFill>
                  <a:schemeClr val="bg1">
                    <a:lumMod val="75000"/>
                  </a:schemeClr>
                </a:solidFill>
              </a:rPr>
              <a:t>(SS)?</a:t>
            </a:r>
          </a:p>
          <a:p>
            <a:r>
              <a:rPr lang="en-US" sz="1400" dirty="0">
                <a:solidFill>
                  <a:schemeClr val="bg1">
                    <a:lumMod val="75000"/>
                  </a:schemeClr>
                </a:solidFill>
              </a:rPr>
              <a:t>A  chronic  autoimmune disorder characterized by  </a:t>
            </a:r>
            <a:r>
              <a:rPr lang="en-US" sz="1400" b="1" dirty="0">
                <a:solidFill>
                  <a:srgbClr val="0000FF"/>
                </a:solidFill>
              </a:rPr>
              <a:t>lymphocytic  infiltration </a:t>
            </a:r>
            <a:r>
              <a:rPr lang="en-US" sz="1400" dirty="0">
                <a:solidFill>
                  <a:schemeClr val="bg1">
                    <a:lumMod val="75000"/>
                  </a:schemeClr>
                </a:solidFill>
              </a:rPr>
              <a:t>of</a:t>
            </a:r>
            <a:r>
              <a:rPr lang="en-US" sz="1400" dirty="0">
                <a:solidFill>
                  <a:srgbClr val="0000FF"/>
                </a:solidFill>
              </a:rPr>
              <a:t>  </a:t>
            </a:r>
            <a:r>
              <a:rPr lang="en-US" sz="1400" dirty="0">
                <a:solidFill>
                  <a:schemeClr val="bg1">
                    <a:lumMod val="75000"/>
                  </a:schemeClr>
                </a:solidFill>
              </a:rPr>
              <a:t>exocrine  glands</a:t>
            </a:r>
          </a:p>
        </p:txBody>
      </p:sp>
      <p:sp>
        <p:nvSpPr>
          <p:cNvPr id="2" name="TextBox 1">
            <a:extLst>
              <a:ext uri="{FF2B5EF4-FFF2-40B4-BE49-F238E27FC236}">
                <a16:creationId xmlns:a16="http://schemas.microsoft.com/office/drawing/2014/main" id="{EE2088EC-252F-CF7A-70B3-B62608D718D7}"/>
              </a:ext>
            </a:extLst>
          </p:cNvPr>
          <p:cNvSpPr txBox="1"/>
          <p:nvPr/>
        </p:nvSpPr>
        <p:spPr>
          <a:xfrm>
            <a:off x="3429000" y="943646"/>
            <a:ext cx="3271127" cy="738664"/>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Are the infiltrating lymphocytes T-cells, or B-cells?</a:t>
            </a:r>
            <a:endParaRPr lang="en-US" sz="1400" i="1" dirty="0">
              <a:solidFill>
                <a:schemeClr val="accent1">
                  <a:lumMod val="40000"/>
                  <a:lumOff val="60000"/>
                </a:schemeClr>
              </a:solidFill>
            </a:endParaRPr>
          </a:p>
          <a:p>
            <a:r>
              <a:rPr lang="en-US" sz="1400" dirty="0">
                <a:solidFill>
                  <a:schemeClr val="accent1">
                    <a:lumMod val="40000"/>
                    <a:lumOff val="60000"/>
                  </a:schemeClr>
                </a:solidFill>
              </a:rPr>
              <a:t>T-cells</a:t>
            </a:r>
          </a:p>
        </p:txBody>
      </p:sp>
      <p:sp>
        <p:nvSpPr>
          <p:cNvPr id="3" name="Oval 2">
            <a:extLst>
              <a:ext uri="{FF2B5EF4-FFF2-40B4-BE49-F238E27FC236}">
                <a16:creationId xmlns:a16="http://schemas.microsoft.com/office/drawing/2014/main" id="{D54511CC-8D0F-9472-8EF7-82699B04CC85}"/>
              </a:ext>
            </a:extLst>
          </p:cNvPr>
          <p:cNvSpPr/>
          <p:nvPr/>
        </p:nvSpPr>
        <p:spPr>
          <a:xfrm>
            <a:off x="4078812" y="1615552"/>
            <a:ext cx="2550588" cy="4279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418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7" name="Rectangle 6"/>
          <p:cNvSpPr/>
          <p:nvPr/>
        </p:nvSpPr>
        <p:spPr>
          <a:xfrm>
            <a:off x="67056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5" name="TextBox 4"/>
          <p:cNvSpPr txBox="1"/>
          <p:nvPr/>
        </p:nvSpPr>
        <p:spPr>
          <a:xfrm>
            <a:off x="479449" y="1488281"/>
            <a:ext cx="8131151" cy="3139321"/>
          </a:xfrm>
          <a:prstGeom prst="rect">
            <a:avLst/>
          </a:prstGeom>
          <a:noFill/>
        </p:spPr>
        <p:txBody>
          <a:bodyPr wrap="square" rtlCol="0">
            <a:spAutoFit/>
          </a:bodyPr>
          <a:lstStyle/>
          <a:p>
            <a:r>
              <a:rPr lang="en-US" i="1" dirty="0">
                <a:solidFill>
                  <a:schemeClr val="bg1">
                    <a:lumMod val="75000"/>
                  </a:schemeClr>
                </a:solidFill>
              </a:rPr>
              <a:t>How common is DES?</a:t>
            </a:r>
          </a:p>
          <a:p>
            <a:r>
              <a:rPr lang="en-US" dirty="0">
                <a:solidFill>
                  <a:schemeClr val="bg1">
                    <a:lumMod val="75000"/>
                  </a:schemeClr>
                </a:solidFill>
              </a:rPr>
              <a:t>Very. It is estimated to affect  10%  of adults age 30-60, and  15%  of adults age 65 and older.</a:t>
            </a:r>
          </a:p>
          <a:p>
            <a:endParaRPr lang="en-US" dirty="0">
              <a:solidFill>
                <a:schemeClr val="bg1">
                  <a:lumMod val="75000"/>
                </a:schemeClr>
              </a:solidFill>
            </a:endParaRPr>
          </a:p>
          <a:p>
            <a:r>
              <a:rPr lang="en-US" i="1" dirty="0">
                <a:solidFill>
                  <a:schemeClr val="bg1">
                    <a:lumMod val="75000"/>
                  </a:schemeClr>
                </a:solidFill>
              </a:rPr>
              <a:t>Is it a significant health problem?</a:t>
            </a:r>
          </a:p>
          <a:p>
            <a:r>
              <a:rPr lang="en-US" dirty="0">
                <a:solidFill>
                  <a:schemeClr val="bg1">
                    <a:lumMod val="75000"/>
                  </a:schemeClr>
                </a:solidFill>
              </a:rPr>
              <a:t>It certainly can be. Studies indicate moderate-to-severe DES impacts quality-of-life to the same degree as moderate-to-severe angina.</a:t>
            </a:r>
          </a:p>
          <a:p>
            <a:endParaRPr lang="en-US" dirty="0">
              <a:solidFill>
                <a:schemeClr val="bg1">
                  <a:lumMod val="75000"/>
                </a:schemeClr>
              </a:solidFill>
            </a:endParaRPr>
          </a:p>
          <a:p>
            <a:r>
              <a:rPr lang="en-US" i="1" dirty="0">
                <a:solidFill>
                  <a:schemeClr val="bg1">
                    <a:lumMod val="75000"/>
                  </a:schemeClr>
                </a:solidFill>
              </a:rPr>
              <a:t>Is there a gender predilection?</a:t>
            </a:r>
          </a:p>
          <a:p>
            <a:r>
              <a:rPr lang="en-US" dirty="0">
                <a:solidFill>
                  <a:schemeClr val="bg1">
                    <a:lumMod val="75000"/>
                  </a:schemeClr>
                </a:solidFill>
              </a:rPr>
              <a:t>Yes, </a:t>
            </a:r>
            <a:r>
              <a:rPr lang="en-US" b="1" dirty="0">
                <a:solidFill>
                  <a:schemeClr val="bg1">
                    <a:lumMod val="75000"/>
                  </a:schemeClr>
                </a:solidFill>
              </a:rPr>
              <a:t>women are more likely to suffer DES</a:t>
            </a:r>
          </a:p>
          <a:p>
            <a:endParaRPr lang="en-US" dirty="0">
              <a:solidFill>
                <a:schemeClr val="bg1">
                  <a:lumMod val="75000"/>
                </a:schemeClr>
              </a:solidFill>
            </a:endParaRPr>
          </a:p>
        </p:txBody>
      </p:sp>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728B4405-41A0-7D22-9A34-2D6B5F129F40}"/>
              </a:ext>
            </a:extLst>
          </p:cNvPr>
          <p:cNvSpPr txBox="1"/>
          <p:nvPr/>
        </p:nvSpPr>
        <p:spPr>
          <a:xfrm>
            <a:off x="472522" y="4572000"/>
            <a:ext cx="7909478" cy="1708160"/>
          </a:xfrm>
          <a:prstGeom prst="rect">
            <a:avLst/>
          </a:prstGeom>
          <a:noFill/>
        </p:spPr>
        <p:txBody>
          <a:bodyPr wrap="square" rtlCol="0">
            <a:spAutoFit/>
          </a:bodyPr>
          <a:lstStyle/>
          <a:p>
            <a:r>
              <a:rPr lang="en-US" sz="1500" i="1" dirty="0">
                <a:solidFill>
                  <a:schemeClr val="bg1">
                    <a:lumMod val="75000"/>
                  </a:schemeClr>
                </a:solidFill>
              </a:rPr>
              <a:t>Why are women more likely to have DES?</a:t>
            </a:r>
          </a:p>
          <a:p>
            <a:r>
              <a:rPr lang="en-US" sz="1500" dirty="0">
                <a:solidFill>
                  <a:schemeClr val="bg1">
                    <a:lumMod val="75000"/>
                  </a:schemeClr>
                </a:solidFill>
              </a:rPr>
              <a:t>There are a number of factors, but one of the most fundamental is  hormonal—androgens  are protective against DES, while  estrogens  tend to exacerbate it</a:t>
            </a:r>
          </a:p>
          <a:p>
            <a:endParaRPr lang="en-US" sz="1500" dirty="0">
              <a:solidFill>
                <a:schemeClr val="bg1">
                  <a:lumMod val="75000"/>
                </a:schemeClr>
              </a:solidFill>
            </a:endParaRPr>
          </a:p>
          <a:p>
            <a:r>
              <a:rPr lang="en-US" sz="1500" i="1" dirty="0">
                <a:solidFill>
                  <a:schemeClr val="bg1">
                    <a:lumMod val="75000"/>
                  </a:schemeClr>
                </a:solidFill>
              </a:rPr>
              <a:t>Because of these hormonal effects…</a:t>
            </a:r>
          </a:p>
          <a:p>
            <a:r>
              <a:rPr lang="en-US" sz="1500" dirty="0">
                <a:solidFill>
                  <a:schemeClr val="bg1">
                    <a:lumMod val="75000"/>
                  </a:schemeClr>
                </a:solidFill>
              </a:rPr>
              <a:t>…women are more likely to have DES if they are receiving  estrogen replacement  therapy</a:t>
            </a:r>
          </a:p>
          <a:p>
            <a:r>
              <a:rPr lang="en-US" sz="1500" dirty="0">
                <a:solidFill>
                  <a:schemeClr val="bg1">
                    <a:lumMod val="75000"/>
                  </a:schemeClr>
                </a:solidFill>
              </a:rPr>
              <a:t>…</a:t>
            </a:r>
            <a:r>
              <a:rPr lang="en-US" sz="1500" b="1" dirty="0">
                <a:solidFill>
                  <a:schemeClr val="bg1">
                    <a:lumMod val="75000"/>
                  </a:schemeClr>
                </a:solidFill>
              </a:rPr>
              <a:t>men</a:t>
            </a:r>
            <a:r>
              <a:rPr lang="en-US" sz="1500" dirty="0">
                <a:solidFill>
                  <a:schemeClr val="bg1">
                    <a:lumMod val="75000"/>
                  </a:schemeClr>
                </a:solidFill>
              </a:rPr>
              <a:t> are more likely to have DES if they are undergoing  </a:t>
            </a:r>
            <a:r>
              <a:rPr lang="en-US" sz="1500" b="1" dirty="0"/>
              <a:t>androgen antagonist  therapy</a:t>
            </a:r>
          </a:p>
        </p:txBody>
      </p:sp>
      <p:sp>
        <p:nvSpPr>
          <p:cNvPr id="11" name="Oval 10">
            <a:extLst>
              <a:ext uri="{FF2B5EF4-FFF2-40B4-BE49-F238E27FC236}">
                <a16:creationId xmlns:a16="http://schemas.microsoft.com/office/drawing/2014/main" id="{5A429B0D-775A-ACF1-14F5-97A4234E0D4A}"/>
              </a:ext>
            </a:extLst>
          </p:cNvPr>
          <p:cNvSpPr/>
          <p:nvPr/>
        </p:nvSpPr>
        <p:spPr>
          <a:xfrm>
            <a:off x="838200" y="3829877"/>
            <a:ext cx="4495800" cy="636105"/>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2C59D11-899F-A7E8-8627-B8D008ECE6AD}"/>
              </a:ext>
            </a:extLst>
          </p:cNvPr>
          <p:cNvSpPr txBox="1"/>
          <p:nvPr/>
        </p:nvSpPr>
        <p:spPr>
          <a:xfrm>
            <a:off x="1295399" y="5627056"/>
            <a:ext cx="4236003" cy="738664"/>
          </a:xfrm>
          <a:prstGeom prst="rect">
            <a:avLst/>
          </a:prstGeom>
          <a:solidFill>
            <a:schemeClr val="accent3">
              <a:lumMod val="85000"/>
            </a:schemeClr>
          </a:solidFill>
        </p:spPr>
        <p:txBody>
          <a:bodyPr wrap="square" rtlCol="0">
            <a:spAutoFit/>
          </a:bodyPr>
          <a:lstStyle/>
          <a:p>
            <a:r>
              <a:rPr lang="en-US" sz="1400" i="1" dirty="0">
                <a:solidFill>
                  <a:srgbClr val="0000FF"/>
                </a:solidFill>
              </a:rPr>
              <a:t>What is the classic clinical scenario in which a man is undergoing androgen antagonist therapy?</a:t>
            </a:r>
            <a:endParaRPr lang="en-US" sz="1400" i="1" dirty="0">
              <a:solidFill>
                <a:schemeClr val="accent3">
                  <a:lumMod val="85000"/>
                </a:schemeClr>
              </a:solidFill>
            </a:endParaRPr>
          </a:p>
          <a:p>
            <a:r>
              <a:rPr lang="en-US" sz="1400" dirty="0">
                <a:solidFill>
                  <a:schemeClr val="accent3">
                    <a:lumMod val="85000"/>
                  </a:schemeClr>
                </a:solidFill>
              </a:rPr>
              <a:t>Medical management of  prostate  cancer</a:t>
            </a:r>
          </a:p>
        </p:txBody>
      </p:sp>
      <p:sp>
        <p:nvSpPr>
          <p:cNvPr id="8" name="Oval 7">
            <a:extLst>
              <a:ext uri="{FF2B5EF4-FFF2-40B4-BE49-F238E27FC236}">
                <a16:creationId xmlns:a16="http://schemas.microsoft.com/office/drawing/2014/main" id="{A5EADF5E-84C2-3D40-3BFC-313E97731B98}"/>
              </a:ext>
            </a:extLst>
          </p:cNvPr>
          <p:cNvSpPr/>
          <p:nvPr/>
        </p:nvSpPr>
        <p:spPr>
          <a:xfrm>
            <a:off x="5370055" y="5747264"/>
            <a:ext cx="3058327" cy="694514"/>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821890"/>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25059" y="3790890"/>
            <a:ext cx="1343766" cy="400110"/>
          </a:xfrm>
          <a:prstGeom prst="rect">
            <a:avLst/>
          </a:prstGeom>
          <a:noFill/>
          <a:ln>
            <a:noFill/>
          </a:ln>
        </p:spPr>
        <p:txBody>
          <a:bodyPr wrap="none" rtlCol="0">
            <a:spAutoFit/>
          </a:bodyPr>
          <a:lstStyle/>
          <a:p>
            <a:pPr algn="ctr"/>
            <a:r>
              <a:rPr lang="en-US" sz="2000" b="1" dirty="0" err="1"/>
              <a:t>Sjögren’s</a:t>
            </a:r>
            <a:endParaRPr lang="en-US" sz="2000" b="1" dirty="0"/>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2" name="Straight Arrow Connector 21"/>
          <p:cNvCxnSpPr>
            <a:stCxn id="19"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27" name="Straight Arrow Connector 26"/>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31232048-9ECF-9FE1-8604-85C74D92F404}"/>
              </a:ext>
            </a:extLst>
          </p:cNvPr>
          <p:cNvSpPr/>
          <p:nvPr/>
        </p:nvSpPr>
        <p:spPr>
          <a:xfrm>
            <a:off x="542873" y="3695868"/>
            <a:ext cx="1505056" cy="664097"/>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46ECBFB-8C09-622C-747D-D770D9254DFA}"/>
              </a:ext>
            </a:extLst>
          </p:cNvPr>
          <p:cNvSpPr txBox="1"/>
          <p:nvPr/>
        </p:nvSpPr>
        <p:spPr>
          <a:xfrm>
            <a:off x="301229" y="1452102"/>
            <a:ext cx="7775971" cy="523220"/>
          </a:xfrm>
          <a:prstGeom prst="rect">
            <a:avLst/>
          </a:prstGeom>
          <a:noFill/>
        </p:spPr>
        <p:txBody>
          <a:bodyPr wrap="square" rtlCol="0">
            <a:spAutoFit/>
          </a:bodyPr>
          <a:lstStyle/>
          <a:p>
            <a:r>
              <a:rPr lang="en-US" sz="1400" i="1" dirty="0">
                <a:solidFill>
                  <a:schemeClr val="bg1">
                    <a:lumMod val="75000"/>
                  </a:schemeClr>
                </a:solidFill>
              </a:rPr>
              <a:t>What is </a:t>
            </a:r>
            <a:r>
              <a:rPr lang="en-US" sz="1400" dirty="0" err="1">
                <a:solidFill>
                  <a:schemeClr val="bg1">
                    <a:lumMod val="75000"/>
                  </a:schemeClr>
                </a:solidFill>
              </a:rPr>
              <a:t>Sjögren’s</a:t>
            </a:r>
            <a:r>
              <a:rPr lang="en-US" sz="1400" dirty="0">
                <a:solidFill>
                  <a:schemeClr val="bg1">
                    <a:lumMod val="75000"/>
                  </a:schemeClr>
                </a:solidFill>
              </a:rPr>
              <a:t> syndrome </a:t>
            </a:r>
            <a:r>
              <a:rPr lang="en-US" sz="1400" i="1" dirty="0">
                <a:solidFill>
                  <a:schemeClr val="bg1">
                    <a:lumMod val="75000"/>
                  </a:schemeClr>
                </a:solidFill>
              </a:rPr>
              <a:t>(SS)?</a:t>
            </a:r>
          </a:p>
          <a:p>
            <a:r>
              <a:rPr lang="en-US" sz="1400" dirty="0">
                <a:solidFill>
                  <a:schemeClr val="bg1">
                    <a:lumMod val="75000"/>
                  </a:schemeClr>
                </a:solidFill>
              </a:rPr>
              <a:t>A  chronic  autoimmune disorder characterized by  </a:t>
            </a:r>
            <a:r>
              <a:rPr lang="en-US" sz="1400" b="1" dirty="0">
                <a:solidFill>
                  <a:srgbClr val="0000FF"/>
                </a:solidFill>
              </a:rPr>
              <a:t>lymphocytic  infiltration </a:t>
            </a:r>
            <a:r>
              <a:rPr lang="en-US" sz="1400" dirty="0">
                <a:solidFill>
                  <a:schemeClr val="bg1">
                    <a:lumMod val="75000"/>
                  </a:schemeClr>
                </a:solidFill>
              </a:rPr>
              <a:t>of</a:t>
            </a:r>
            <a:r>
              <a:rPr lang="en-US" sz="1400" dirty="0">
                <a:solidFill>
                  <a:srgbClr val="0000FF"/>
                </a:solidFill>
              </a:rPr>
              <a:t>  </a:t>
            </a:r>
            <a:r>
              <a:rPr lang="en-US" sz="1400" dirty="0">
                <a:solidFill>
                  <a:schemeClr val="bg1">
                    <a:lumMod val="75000"/>
                  </a:schemeClr>
                </a:solidFill>
              </a:rPr>
              <a:t>exocrine  glands</a:t>
            </a:r>
          </a:p>
        </p:txBody>
      </p:sp>
      <p:sp>
        <p:nvSpPr>
          <p:cNvPr id="2" name="TextBox 1">
            <a:extLst>
              <a:ext uri="{FF2B5EF4-FFF2-40B4-BE49-F238E27FC236}">
                <a16:creationId xmlns:a16="http://schemas.microsoft.com/office/drawing/2014/main" id="{EE2088EC-252F-CF7A-70B3-B62608D718D7}"/>
              </a:ext>
            </a:extLst>
          </p:cNvPr>
          <p:cNvSpPr txBox="1"/>
          <p:nvPr/>
        </p:nvSpPr>
        <p:spPr>
          <a:xfrm>
            <a:off x="3429000" y="943646"/>
            <a:ext cx="3271127" cy="738664"/>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Are the infiltrating lymphocytes T-cells, or B-cells?</a:t>
            </a:r>
          </a:p>
          <a:p>
            <a:r>
              <a:rPr lang="en-US" sz="1400" dirty="0">
                <a:solidFill>
                  <a:srgbClr val="0000FF"/>
                </a:solidFill>
              </a:rPr>
              <a:t>T-cells</a:t>
            </a:r>
          </a:p>
        </p:txBody>
      </p:sp>
      <p:sp>
        <p:nvSpPr>
          <p:cNvPr id="3" name="Oval 2">
            <a:extLst>
              <a:ext uri="{FF2B5EF4-FFF2-40B4-BE49-F238E27FC236}">
                <a16:creationId xmlns:a16="http://schemas.microsoft.com/office/drawing/2014/main" id="{D54511CC-8D0F-9472-8EF7-82699B04CC85}"/>
              </a:ext>
            </a:extLst>
          </p:cNvPr>
          <p:cNvSpPr/>
          <p:nvPr/>
        </p:nvSpPr>
        <p:spPr>
          <a:xfrm>
            <a:off x="4078812" y="1615552"/>
            <a:ext cx="2550588" cy="4279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525327"/>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25059" y="3790890"/>
            <a:ext cx="1343766" cy="400110"/>
          </a:xfrm>
          <a:prstGeom prst="rect">
            <a:avLst/>
          </a:prstGeom>
          <a:noFill/>
          <a:ln>
            <a:noFill/>
          </a:ln>
        </p:spPr>
        <p:txBody>
          <a:bodyPr wrap="none" rtlCol="0">
            <a:spAutoFit/>
          </a:bodyPr>
          <a:lstStyle/>
          <a:p>
            <a:pPr algn="ctr"/>
            <a:r>
              <a:rPr lang="en-US" sz="2000" b="1" dirty="0" err="1"/>
              <a:t>Sjögren’s</a:t>
            </a:r>
            <a:endParaRPr lang="en-US" sz="2000" b="1" dirty="0"/>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2" name="Straight Arrow Connector 21"/>
          <p:cNvCxnSpPr>
            <a:stCxn id="19"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27" name="Straight Arrow Connector 26"/>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31232048-9ECF-9FE1-8604-85C74D92F404}"/>
              </a:ext>
            </a:extLst>
          </p:cNvPr>
          <p:cNvSpPr/>
          <p:nvPr/>
        </p:nvSpPr>
        <p:spPr>
          <a:xfrm>
            <a:off x="542873" y="3695868"/>
            <a:ext cx="1505056" cy="664097"/>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46ECBFB-8C09-622C-747D-D770D9254DFA}"/>
              </a:ext>
            </a:extLst>
          </p:cNvPr>
          <p:cNvSpPr txBox="1"/>
          <p:nvPr/>
        </p:nvSpPr>
        <p:spPr>
          <a:xfrm>
            <a:off x="301229" y="1452102"/>
            <a:ext cx="7547371" cy="954107"/>
          </a:xfrm>
          <a:prstGeom prst="rect">
            <a:avLst/>
          </a:prstGeom>
          <a:noFill/>
        </p:spPr>
        <p:txBody>
          <a:bodyPr wrap="square" rtlCol="0">
            <a:spAutoFit/>
          </a:bodyPr>
          <a:lstStyle/>
          <a:p>
            <a:r>
              <a:rPr lang="en-US" sz="1400" i="1" dirty="0">
                <a:solidFill>
                  <a:srgbClr val="0000FF"/>
                </a:solidFill>
              </a:rPr>
              <a:t>What is </a:t>
            </a:r>
            <a:r>
              <a:rPr lang="en-US" sz="1400" dirty="0" err="1">
                <a:solidFill>
                  <a:srgbClr val="0000FF"/>
                </a:solidFill>
              </a:rPr>
              <a:t>Sjögren’s</a:t>
            </a:r>
            <a:r>
              <a:rPr lang="en-US" sz="1400" dirty="0">
                <a:solidFill>
                  <a:srgbClr val="0000FF"/>
                </a:solidFill>
              </a:rPr>
              <a:t> syndrome </a:t>
            </a:r>
            <a:r>
              <a:rPr lang="en-US" sz="1400" i="1" dirty="0">
                <a:solidFill>
                  <a:srgbClr val="0000FF"/>
                </a:solidFill>
              </a:rPr>
              <a:t>(SS)?</a:t>
            </a:r>
          </a:p>
          <a:p>
            <a:r>
              <a:rPr lang="en-US" sz="1400" dirty="0">
                <a:solidFill>
                  <a:srgbClr val="0000FF"/>
                </a:solidFill>
              </a:rPr>
              <a:t>A  chronic  autoimmune disorder characterized by  lymphocytic  infiltration of  exocrine  glands</a:t>
            </a:r>
          </a:p>
          <a:p>
            <a:endParaRPr lang="en-US" sz="1400" dirty="0">
              <a:solidFill>
                <a:srgbClr val="0000FF"/>
              </a:solidFill>
            </a:endParaRPr>
          </a:p>
          <a:p>
            <a:r>
              <a:rPr lang="en-US" sz="1400" i="1" dirty="0">
                <a:solidFill>
                  <a:srgbClr val="0000FF"/>
                </a:solidFill>
              </a:rPr>
              <a:t>Does SS have a gender predilection?</a:t>
            </a:r>
            <a:endParaRPr lang="en-US" sz="1400" dirty="0"/>
          </a:p>
        </p:txBody>
      </p:sp>
    </p:spTree>
    <p:extLst>
      <p:ext uri="{BB962C8B-B14F-4D97-AF65-F5344CB8AC3E}">
        <p14:creationId xmlns:p14="http://schemas.microsoft.com/office/powerpoint/2010/main" val="3850796847"/>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25059" y="3790890"/>
            <a:ext cx="1343766" cy="400110"/>
          </a:xfrm>
          <a:prstGeom prst="rect">
            <a:avLst/>
          </a:prstGeom>
          <a:noFill/>
          <a:ln>
            <a:noFill/>
          </a:ln>
        </p:spPr>
        <p:txBody>
          <a:bodyPr wrap="none" rtlCol="0">
            <a:spAutoFit/>
          </a:bodyPr>
          <a:lstStyle/>
          <a:p>
            <a:pPr algn="ctr"/>
            <a:r>
              <a:rPr lang="en-US" sz="2000" b="1" dirty="0" err="1"/>
              <a:t>Sjögren’s</a:t>
            </a:r>
            <a:endParaRPr lang="en-US" sz="2000" b="1" dirty="0"/>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2" name="Straight Arrow Connector 21"/>
          <p:cNvCxnSpPr>
            <a:stCxn id="19"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27" name="Straight Arrow Connector 26"/>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31232048-9ECF-9FE1-8604-85C74D92F404}"/>
              </a:ext>
            </a:extLst>
          </p:cNvPr>
          <p:cNvSpPr/>
          <p:nvPr/>
        </p:nvSpPr>
        <p:spPr>
          <a:xfrm>
            <a:off x="542873" y="3695868"/>
            <a:ext cx="1505056" cy="664097"/>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46ECBFB-8C09-622C-747D-D770D9254DFA}"/>
              </a:ext>
            </a:extLst>
          </p:cNvPr>
          <p:cNvSpPr txBox="1"/>
          <p:nvPr/>
        </p:nvSpPr>
        <p:spPr>
          <a:xfrm>
            <a:off x="301229" y="1452102"/>
            <a:ext cx="7547371" cy="1169551"/>
          </a:xfrm>
          <a:prstGeom prst="rect">
            <a:avLst/>
          </a:prstGeom>
          <a:noFill/>
        </p:spPr>
        <p:txBody>
          <a:bodyPr wrap="square" rtlCol="0">
            <a:spAutoFit/>
          </a:bodyPr>
          <a:lstStyle/>
          <a:p>
            <a:r>
              <a:rPr lang="en-US" sz="1400" i="1" dirty="0">
                <a:solidFill>
                  <a:srgbClr val="0000FF"/>
                </a:solidFill>
              </a:rPr>
              <a:t>What is </a:t>
            </a:r>
            <a:r>
              <a:rPr lang="en-US" sz="1400" dirty="0" err="1">
                <a:solidFill>
                  <a:srgbClr val="0000FF"/>
                </a:solidFill>
              </a:rPr>
              <a:t>Sjögren’s</a:t>
            </a:r>
            <a:r>
              <a:rPr lang="en-US" sz="1400" dirty="0">
                <a:solidFill>
                  <a:srgbClr val="0000FF"/>
                </a:solidFill>
              </a:rPr>
              <a:t> syndrome </a:t>
            </a:r>
            <a:r>
              <a:rPr lang="en-US" sz="1400" i="1" dirty="0">
                <a:solidFill>
                  <a:srgbClr val="0000FF"/>
                </a:solidFill>
              </a:rPr>
              <a:t>(SS)?</a:t>
            </a:r>
          </a:p>
          <a:p>
            <a:r>
              <a:rPr lang="en-US" sz="1400" dirty="0">
                <a:solidFill>
                  <a:srgbClr val="0000FF"/>
                </a:solidFill>
              </a:rPr>
              <a:t>A  chronic  autoimmune disorder characterized by  lymphocytic  infiltration of  exocrine  glands</a:t>
            </a:r>
          </a:p>
          <a:p>
            <a:endParaRPr lang="en-US" sz="1400" dirty="0">
              <a:solidFill>
                <a:srgbClr val="0000FF"/>
              </a:solidFill>
            </a:endParaRPr>
          </a:p>
          <a:p>
            <a:r>
              <a:rPr lang="en-US" sz="1400" i="1" dirty="0">
                <a:solidFill>
                  <a:srgbClr val="0000FF"/>
                </a:solidFill>
              </a:rPr>
              <a:t>Does SS have a gender predilection?</a:t>
            </a:r>
          </a:p>
          <a:p>
            <a:r>
              <a:rPr lang="en-US" sz="1400" dirty="0">
                <a:solidFill>
                  <a:srgbClr val="0000FF"/>
                </a:solidFill>
              </a:rPr>
              <a:t>Yes, the vast majority of pts are  female</a:t>
            </a:r>
          </a:p>
        </p:txBody>
      </p:sp>
      <p:sp>
        <p:nvSpPr>
          <p:cNvPr id="23" name="Rectangle 22">
            <a:extLst>
              <a:ext uri="{FF2B5EF4-FFF2-40B4-BE49-F238E27FC236}">
                <a16:creationId xmlns:a16="http://schemas.microsoft.com/office/drawing/2014/main" id="{B63EA73E-322E-3E85-F7B2-BC2E2866C4B4}"/>
              </a:ext>
            </a:extLst>
          </p:cNvPr>
          <p:cNvSpPr/>
          <p:nvPr/>
        </p:nvSpPr>
        <p:spPr>
          <a:xfrm>
            <a:off x="2895600" y="2340406"/>
            <a:ext cx="609599" cy="228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700"/>
              </a:lnSpc>
            </a:pPr>
            <a:endParaRPr lang="en-US" sz="800" dirty="0">
              <a:solidFill>
                <a:schemeClr val="tx1"/>
              </a:solidFill>
            </a:endParaRPr>
          </a:p>
        </p:txBody>
      </p:sp>
    </p:spTree>
    <p:extLst>
      <p:ext uri="{BB962C8B-B14F-4D97-AF65-F5344CB8AC3E}">
        <p14:creationId xmlns:p14="http://schemas.microsoft.com/office/powerpoint/2010/main" val="351182814"/>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25059" y="3790890"/>
            <a:ext cx="1343766" cy="400110"/>
          </a:xfrm>
          <a:prstGeom prst="rect">
            <a:avLst/>
          </a:prstGeom>
          <a:noFill/>
          <a:ln>
            <a:noFill/>
          </a:ln>
        </p:spPr>
        <p:txBody>
          <a:bodyPr wrap="none" rtlCol="0">
            <a:spAutoFit/>
          </a:bodyPr>
          <a:lstStyle/>
          <a:p>
            <a:pPr algn="ctr"/>
            <a:r>
              <a:rPr lang="en-US" sz="2000" b="1" dirty="0" err="1"/>
              <a:t>Sjögren’s</a:t>
            </a:r>
            <a:endParaRPr lang="en-US" sz="2000" b="1" dirty="0"/>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2" name="Straight Arrow Connector 21"/>
          <p:cNvCxnSpPr>
            <a:stCxn id="19"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27" name="Straight Arrow Connector 26"/>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31232048-9ECF-9FE1-8604-85C74D92F404}"/>
              </a:ext>
            </a:extLst>
          </p:cNvPr>
          <p:cNvSpPr/>
          <p:nvPr/>
        </p:nvSpPr>
        <p:spPr>
          <a:xfrm>
            <a:off x="542873" y="3695868"/>
            <a:ext cx="1505056" cy="664097"/>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46ECBFB-8C09-622C-747D-D770D9254DFA}"/>
              </a:ext>
            </a:extLst>
          </p:cNvPr>
          <p:cNvSpPr txBox="1"/>
          <p:nvPr/>
        </p:nvSpPr>
        <p:spPr>
          <a:xfrm>
            <a:off x="301229" y="1452102"/>
            <a:ext cx="7547371" cy="1169551"/>
          </a:xfrm>
          <a:prstGeom prst="rect">
            <a:avLst/>
          </a:prstGeom>
          <a:noFill/>
        </p:spPr>
        <p:txBody>
          <a:bodyPr wrap="square" rtlCol="0">
            <a:spAutoFit/>
          </a:bodyPr>
          <a:lstStyle/>
          <a:p>
            <a:r>
              <a:rPr lang="en-US" sz="1400" i="1" dirty="0">
                <a:solidFill>
                  <a:srgbClr val="0000FF"/>
                </a:solidFill>
              </a:rPr>
              <a:t>What is </a:t>
            </a:r>
            <a:r>
              <a:rPr lang="en-US" sz="1400" dirty="0" err="1">
                <a:solidFill>
                  <a:srgbClr val="0000FF"/>
                </a:solidFill>
              </a:rPr>
              <a:t>Sjögren’s</a:t>
            </a:r>
            <a:r>
              <a:rPr lang="en-US" sz="1400" dirty="0">
                <a:solidFill>
                  <a:srgbClr val="0000FF"/>
                </a:solidFill>
              </a:rPr>
              <a:t> syndrome </a:t>
            </a:r>
            <a:r>
              <a:rPr lang="en-US" sz="1400" i="1" dirty="0">
                <a:solidFill>
                  <a:srgbClr val="0000FF"/>
                </a:solidFill>
              </a:rPr>
              <a:t>(SS)?</a:t>
            </a:r>
          </a:p>
          <a:p>
            <a:r>
              <a:rPr lang="en-US" sz="1400" dirty="0">
                <a:solidFill>
                  <a:srgbClr val="0000FF"/>
                </a:solidFill>
              </a:rPr>
              <a:t>A  chronic  autoimmune disorder characterized by  lymphocytic  infiltration of  exocrine  glands</a:t>
            </a:r>
          </a:p>
          <a:p>
            <a:endParaRPr lang="en-US" sz="1400" dirty="0">
              <a:solidFill>
                <a:srgbClr val="0000FF"/>
              </a:solidFill>
            </a:endParaRPr>
          </a:p>
          <a:p>
            <a:r>
              <a:rPr lang="en-US" sz="1400" i="1" dirty="0">
                <a:solidFill>
                  <a:srgbClr val="0000FF"/>
                </a:solidFill>
              </a:rPr>
              <a:t>Does SS have a gender predilection?</a:t>
            </a:r>
          </a:p>
          <a:p>
            <a:r>
              <a:rPr lang="en-US" sz="1400" dirty="0">
                <a:solidFill>
                  <a:srgbClr val="0000FF"/>
                </a:solidFill>
              </a:rPr>
              <a:t>Yes, the vast majority of pts are  female</a:t>
            </a:r>
          </a:p>
        </p:txBody>
      </p:sp>
    </p:spTree>
    <p:extLst>
      <p:ext uri="{BB962C8B-B14F-4D97-AF65-F5344CB8AC3E}">
        <p14:creationId xmlns:p14="http://schemas.microsoft.com/office/powerpoint/2010/main" val="355929328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25059" y="3790890"/>
            <a:ext cx="1343766" cy="400110"/>
          </a:xfrm>
          <a:prstGeom prst="rect">
            <a:avLst/>
          </a:prstGeom>
          <a:noFill/>
          <a:ln>
            <a:noFill/>
          </a:ln>
        </p:spPr>
        <p:txBody>
          <a:bodyPr wrap="none" rtlCol="0">
            <a:spAutoFit/>
          </a:bodyPr>
          <a:lstStyle/>
          <a:p>
            <a:pPr algn="ctr"/>
            <a:r>
              <a:rPr lang="en-US" sz="2000" b="1" dirty="0" err="1"/>
              <a:t>Sjögren’s</a:t>
            </a:r>
            <a:endParaRPr lang="en-US" sz="2000" b="1" dirty="0"/>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2" name="Straight Arrow Connector 21"/>
          <p:cNvCxnSpPr>
            <a:stCxn id="19"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27" name="Straight Arrow Connector 26"/>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31232048-9ECF-9FE1-8604-85C74D92F404}"/>
              </a:ext>
            </a:extLst>
          </p:cNvPr>
          <p:cNvSpPr/>
          <p:nvPr/>
        </p:nvSpPr>
        <p:spPr>
          <a:xfrm>
            <a:off x="542873" y="3695868"/>
            <a:ext cx="1505056" cy="664097"/>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46ECBFB-8C09-622C-747D-D770D9254DFA}"/>
              </a:ext>
            </a:extLst>
          </p:cNvPr>
          <p:cNvSpPr txBox="1"/>
          <p:nvPr/>
        </p:nvSpPr>
        <p:spPr>
          <a:xfrm>
            <a:off x="301229" y="1452102"/>
            <a:ext cx="7547371" cy="1600438"/>
          </a:xfrm>
          <a:prstGeom prst="rect">
            <a:avLst/>
          </a:prstGeom>
          <a:noFill/>
        </p:spPr>
        <p:txBody>
          <a:bodyPr wrap="square" rtlCol="0">
            <a:spAutoFit/>
          </a:bodyPr>
          <a:lstStyle/>
          <a:p>
            <a:r>
              <a:rPr lang="en-US" sz="1400" i="1" dirty="0">
                <a:solidFill>
                  <a:srgbClr val="0000FF"/>
                </a:solidFill>
              </a:rPr>
              <a:t>What is </a:t>
            </a:r>
            <a:r>
              <a:rPr lang="en-US" sz="1400" dirty="0" err="1">
                <a:solidFill>
                  <a:srgbClr val="0000FF"/>
                </a:solidFill>
              </a:rPr>
              <a:t>Sjögren’s</a:t>
            </a:r>
            <a:r>
              <a:rPr lang="en-US" sz="1400" dirty="0">
                <a:solidFill>
                  <a:srgbClr val="0000FF"/>
                </a:solidFill>
              </a:rPr>
              <a:t> syndrome </a:t>
            </a:r>
            <a:r>
              <a:rPr lang="en-US" sz="1400" i="1" dirty="0">
                <a:solidFill>
                  <a:srgbClr val="0000FF"/>
                </a:solidFill>
              </a:rPr>
              <a:t>(SS)?</a:t>
            </a:r>
          </a:p>
          <a:p>
            <a:r>
              <a:rPr lang="en-US" sz="1400" dirty="0">
                <a:solidFill>
                  <a:srgbClr val="0000FF"/>
                </a:solidFill>
              </a:rPr>
              <a:t>A  chronic  autoimmune disorder characterized by  lymphocytic  infiltration of  exocrine  glands</a:t>
            </a:r>
          </a:p>
          <a:p>
            <a:endParaRPr lang="en-US" sz="1400" dirty="0">
              <a:solidFill>
                <a:srgbClr val="0000FF"/>
              </a:solidFill>
            </a:endParaRPr>
          </a:p>
          <a:p>
            <a:r>
              <a:rPr lang="en-US" sz="1400" i="1" dirty="0">
                <a:solidFill>
                  <a:srgbClr val="0000FF"/>
                </a:solidFill>
              </a:rPr>
              <a:t>Does SS have a gender predilection?</a:t>
            </a:r>
          </a:p>
          <a:p>
            <a:r>
              <a:rPr lang="en-US" sz="1400" dirty="0">
                <a:solidFill>
                  <a:srgbClr val="0000FF"/>
                </a:solidFill>
              </a:rPr>
              <a:t>Yes, the vast majority of pts are  female</a:t>
            </a:r>
          </a:p>
          <a:p>
            <a:endParaRPr lang="en-US" sz="1400" dirty="0">
              <a:solidFill>
                <a:srgbClr val="0000FF"/>
              </a:solidFill>
            </a:endParaRPr>
          </a:p>
          <a:p>
            <a:r>
              <a:rPr lang="en-US" sz="1400" i="1" dirty="0">
                <a:solidFill>
                  <a:srgbClr val="0000FF"/>
                </a:solidFill>
              </a:rPr>
              <a:t>SS is divided into  </a:t>
            </a:r>
            <a:r>
              <a:rPr lang="en-US" sz="1400" dirty="0">
                <a:solidFill>
                  <a:srgbClr val="0000FF"/>
                </a:solidFill>
              </a:rPr>
              <a:t>primary  </a:t>
            </a:r>
            <a:r>
              <a:rPr lang="en-US" sz="1400" i="1" dirty="0">
                <a:solidFill>
                  <a:srgbClr val="0000FF"/>
                </a:solidFill>
              </a:rPr>
              <a:t>and  </a:t>
            </a:r>
            <a:r>
              <a:rPr lang="en-US" sz="1400" dirty="0">
                <a:solidFill>
                  <a:srgbClr val="0000FF"/>
                </a:solidFill>
              </a:rPr>
              <a:t>secondary  SS</a:t>
            </a:r>
            <a:r>
              <a:rPr lang="en-US" sz="1400" i="1" dirty="0">
                <a:solidFill>
                  <a:srgbClr val="0000FF"/>
                </a:solidFill>
              </a:rPr>
              <a:t>. </a:t>
            </a:r>
            <a:endParaRPr lang="en-US" sz="1400" dirty="0"/>
          </a:p>
        </p:txBody>
      </p:sp>
      <p:sp>
        <p:nvSpPr>
          <p:cNvPr id="2" name="Rectangle 1">
            <a:extLst>
              <a:ext uri="{FF2B5EF4-FFF2-40B4-BE49-F238E27FC236}">
                <a16:creationId xmlns:a16="http://schemas.microsoft.com/office/drawing/2014/main" id="{DB876E70-2457-C6E1-EC30-E1A079993391}"/>
              </a:ext>
            </a:extLst>
          </p:cNvPr>
          <p:cNvSpPr/>
          <p:nvPr/>
        </p:nvSpPr>
        <p:spPr>
          <a:xfrm>
            <a:off x="2899889" y="2765327"/>
            <a:ext cx="886919" cy="2428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700"/>
              </a:lnSpc>
            </a:pPr>
            <a:endParaRPr lang="en-US" sz="800" dirty="0">
              <a:solidFill>
                <a:schemeClr val="tx1"/>
              </a:solidFill>
            </a:endParaRPr>
          </a:p>
        </p:txBody>
      </p:sp>
      <p:sp>
        <p:nvSpPr>
          <p:cNvPr id="3" name="Rectangle 2">
            <a:extLst>
              <a:ext uri="{FF2B5EF4-FFF2-40B4-BE49-F238E27FC236}">
                <a16:creationId xmlns:a16="http://schemas.microsoft.com/office/drawing/2014/main" id="{7B9BF246-FA8E-3C3C-F02A-36864D2A0910}"/>
              </a:ext>
            </a:extLst>
          </p:cNvPr>
          <p:cNvSpPr/>
          <p:nvPr/>
        </p:nvSpPr>
        <p:spPr>
          <a:xfrm>
            <a:off x="1818805" y="2756452"/>
            <a:ext cx="685856" cy="2650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700"/>
              </a:lnSpc>
            </a:pPr>
            <a:endParaRPr lang="en-US" sz="800" dirty="0">
              <a:solidFill>
                <a:schemeClr val="tx1"/>
              </a:solidFill>
            </a:endParaRPr>
          </a:p>
        </p:txBody>
      </p:sp>
    </p:spTree>
    <p:extLst>
      <p:ext uri="{BB962C8B-B14F-4D97-AF65-F5344CB8AC3E}">
        <p14:creationId xmlns:p14="http://schemas.microsoft.com/office/powerpoint/2010/main" val="30410006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25059" y="3790890"/>
            <a:ext cx="1343766" cy="400110"/>
          </a:xfrm>
          <a:prstGeom prst="rect">
            <a:avLst/>
          </a:prstGeom>
          <a:noFill/>
          <a:ln>
            <a:noFill/>
          </a:ln>
        </p:spPr>
        <p:txBody>
          <a:bodyPr wrap="none" rtlCol="0">
            <a:spAutoFit/>
          </a:bodyPr>
          <a:lstStyle/>
          <a:p>
            <a:pPr algn="ctr"/>
            <a:r>
              <a:rPr lang="en-US" sz="2000" b="1" dirty="0" err="1"/>
              <a:t>Sjögren’s</a:t>
            </a:r>
            <a:endParaRPr lang="en-US" sz="2000" b="1" dirty="0"/>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2" name="Straight Arrow Connector 21"/>
          <p:cNvCxnSpPr>
            <a:stCxn id="19"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27" name="Straight Arrow Connector 26"/>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31232048-9ECF-9FE1-8604-85C74D92F404}"/>
              </a:ext>
            </a:extLst>
          </p:cNvPr>
          <p:cNvSpPr/>
          <p:nvPr/>
        </p:nvSpPr>
        <p:spPr>
          <a:xfrm>
            <a:off x="542873" y="3695868"/>
            <a:ext cx="1505056" cy="664097"/>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46ECBFB-8C09-622C-747D-D770D9254DFA}"/>
              </a:ext>
            </a:extLst>
          </p:cNvPr>
          <p:cNvSpPr txBox="1"/>
          <p:nvPr/>
        </p:nvSpPr>
        <p:spPr>
          <a:xfrm>
            <a:off x="301229" y="1452102"/>
            <a:ext cx="7547371" cy="1600438"/>
          </a:xfrm>
          <a:prstGeom prst="rect">
            <a:avLst/>
          </a:prstGeom>
          <a:noFill/>
        </p:spPr>
        <p:txBody>
          <a:bodyPr wrap="square" rtlCol="0">
            <a:spAutoFit/>
          </a:bodyPr>
          <a:lstStyle/>
          <a:p>
            <a:r>
              <a:rPr lang="en-US" sz="1400" i="1" dirty="0">
                <a:solidFill>
                  <a:srgbClr val="0000FF"/>
                </a:solidFill>
              </a:rPr>
              <a:t>What is </a:t>
            </a:r>
            <a:r>
              <a:rPr lang="en-US" sz="1400" dirty="0" err="1">
                <a:solidFill>
                  <a:srgbClr val="0000FF"/>
                </a:solidFill>
              </a:rPr>
              <a:t>Sjögren’s</a:t>
            </a:r>
            <a:r>
              <a:rPr lang="en-US" sz="1400" dirty="0">
                <a:solidFill>
                  <a:srgbClr val="0000FF"/>
                </a:solidFill>
              </a:rPr>
              <a:t> syndrome </a:t>
            </a:r>
            <a:r>
              <a:rPr lang="en-US" sz="1400" i="1" dirty="0">
                <a:solidFill>
                  <a:srgbClr val="0000FF"/>
                </a:solidFill>
              </a:rPr>
              <a:t>(SS)?</a:t>
            </a:r>
          </a:p>
          <a:p>
            <a:r>
              <a:rPr lang="en-US" sz="1400" dirty="0">
                <a:solidFill>
                  <a:srgbClr val="0000FF"/>
                </a:solidFill>
              </a:rPr>
              <a:t>A  chronic  autoimmune disorder characterized by  lymphocytic  infiltration of  exocrine  glands</a:t>
            </a:r>
          </a:p>
          <a:p>
            <a:endParaRPr lang="en-US" sz="1400" dirty="0">
              <a:solidFill>
                <a:srgbClr val="0000FF"/>
              </a:solidFill>
            </a:endParaRPr>
          </a:p>
          <a:p>
            <a:r>
              <a:rPr lang="en-US" sz="1400" i="1" dirty="0">
                <a:solidFill>
                  <a:srgbClr val="0000FF"/>
                </a:solidFill>
              </a:rPr>
              <a:t>Does SS have a gender predilection?</a:t>
            </a:r>
          </a:p>
          <a:p>
            <a:r>
              <a:rPr lang="en-US" sz="1400" dirty="0">
                <a:solidFill>
                  <a:srgbClr val="0000FF"/>
                </a:solidFill>
              </a:rPr>
              <a:t>Yes, the vast majority of pts are  female</a:t>
            </a:r>
          </a:p>
          <a:p>
            <a:endParaRPr lang="en-US" sz="1400" dirty="0">
              <a:solidFill>
                <a:srgbClr val="0000FF"/>
              </a:solidFill>
            </a:endParaRPr>
          </a:p>
          <a:p>
            <a:r>
              <a:rPr lang="en-US" sz="1400" i="1" dirty="0">
                <a:solidFill>
                  <a:srgbClr val="0000FF"/>
                </a:solidFill>
              </a:rPr>
              <a:t>SS is divided into  </a:t>
            </a:r>
            <a:r>
              <a:rPr lang="en-US" sz="1400" dirty="0">
                <a:solidFill>
                  <a:srgbClr val="0000FF"/>
                </a:solidFill>
              </a:rPr>
              <a:t>primary  </a:t>
            </a:r>
            <a:r>
              <a:rPr lang="en-US" sz="1400" i="1" dirty="0">
                <a:solidFill>
                  <a:srgbClr val="0000FF"/>
                </a:solidFill>
              </a:rPr>
              <a:t>and  </a:t>
            </a:r>
            <a:r>
              <a:rPr lang="en-US" sz="1400" dirty="0">
                <a:solidFill>
                  <a:srgbClr val="0000FF"/>
                </a:solidFill>
              </a:rPr>
              <a:t>secondary  SS</a:t>
            </a:r>
            <a:r>
              <a:rPr lang="en-US" sz="1400" i="1" dirty="0">
                <a:solidFill>
                  <a:srgbClr val="0000FF"/>
                </a:solidFill>
              </a:rPr>
              <a:t>. </a:t>
            </a:r>
            <a:endParaRPr lang="en-US" sz="1400" dirty="0"/>
          </a:p>
        </p:txBody>
      </p:sp>
    </p:spTree>
    <p:extLst>
      <p:ext uri="{BB962C8B-B14F-4D97-AF65-F5344CB8AC3E}">
        <p14:creationId xmlns:p14="http://schemas.microsoft.com/office/powerpoint/2010/main" val="2557232453"/>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25059" y="3790890"/>
            <a:ext cx="1343766" cy="400110"/>
          </a:xfrm>
          <a:prstGeom prst="rect">
            <a:avLst/>
          </a:prstGeom>
          <a:noFill/>
          <a:ln>
            <a:noFill/>
          </a:ln>
        </p:spPr>
        <p:txBody>
          <a:bodyPr wrap="none" rtlCol="0">
            <a:spAutoFit/>
          </a:bodyPr>
          <a:lstStyle/>
          <a:p>
            <a:pPr algn="ctr"/>
            <a:r>
              <a:rPr lang="en-US" sz="2000" b="1" dirty="0" err="1"/>
              <a:t>Sjögren’s</a:t>
            </a:r>
            <a:endParaRPr lang="en-US" sz="2000" b="1" dirty="0"/>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2" name="Straight Arrow Connector 21"/>
          <p:cNvCxnSpPr>
            <a:stCxn id="19"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27" name="Straight Arrow Connector 26"/>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31232048-9ECF-9FE1-8604-85C74D92F404}"/>
              </a:ext>
            </a:extLst>
          </p:cNvPr>
          <p:cNvSpPr/>
          <p:nvPr/>
        </p:nvSpPr>
        <p:spPr>
          <a:xfrm>
            <a:off x="542873" y="3695868"/>
            <a:ext cx="1505056" cy="664097"/>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46ECBFB-8C09-622C-747D-D770D9254DFA}"/>
              </a:ext>
            </a:extLst>
          </p:cNvPr>
          <p:cNvSpPr txBox="1"/>
          <p:nvPr/>
        </p:nvSpPr>
        <p:spPr>
          <a:xfrm>
            <a:off x="301229" y="1452102"/>
            <a:ext cx="7547371" cy="1600438"/>
          </a:xfrm>
          <a:prstGeom prst="rect">
            <a:avLst/>
          </a:prstGeom>
          <a:noFill/>
        </p:spPr>
        <p:txBody>
          <a:bodyPr wrap="square" rtlCol="0">
            <a:spAutoFit/>
          </a:bodyPr>
          <a:lstStyle/>
          <a:p>
            <a:r>
              <a:rPr lang="en-US" sz="1400" i="1" dirty="0">
                <a:solidFill>
                  <a:srgbClr val="0000FF"/>
                </a:solidFill>
              </a:rPr>
              <a:t>What is </a:t>
            </a:r>
            <a:r>
              <a:rPr lang="en-US" sz="1400" dirty="0" err="1">
                <a:solidFill>
                  <a:srgbClr val="0000FF"/>
                </a:solidFill>
              </a:rPr>
              <a:t>Sjögren’s</a:t>
            </a:r>
            <a:r>
              <a:rPr lang="en-US" sz="1400" dirty="0">
                <a:solidFill>
                  <a:srgbClr val="0000FF"/>
                </a:solidFill>
              </a:rPr>
              <a:t> syndrome </a:t>
            </a:r>
            <a:r>
              <a:rPr lang="en-US" sz="1400" i="1" dirty="0">
                <a:solidFill>
                  <a:srgbClr val="0000FF"/>
                </a:solidFill>
              </a:rPr>
              <a:t>(SS)?</a:t>
            </a:r>
          </a:p>
          <a:p>
            <a:r>
              <a:rPr lang="en-US" sz="1400" dirty="0">
                <a:solidFill>
                  <a:srgbClr val="0000FF"/>
                </a:solidFill>
              </a:rPr>
              <a:t>A  chronic  autoimmune disorder characterized by  lymphocytic  infiltration of  exocrine  glands</a:t>
            </a:r>
          </a:p>
          <a:p>
            <a:endParaRPr lang="en-US" sz="1400" dirty="0">
              <a:solidFill>
                <a:srgbClr val="0000FF"/>
              </a:solidFill>
            </a:endParaRPr>
          </a:p>
          <a:p>
            <a:r>
              <a:rPr lang="en-US" sz="1400" i="1" dirty="0">
                <a:solidFill>
                  <a:srgbClr val="0000FF"/>
                </a:solidFill>
              </a:rPr>
              <a:t>Does SS have a gender predilection?</a:t>
            </a:r>
          </a:p>
          <a:p>
            <a:r>
              <a:rPr lang="en-US" sz="1400" dirty="0">
                <a:solidFill>
                  <a:srgbClr val="0000FF"/>
                </a:solidFill>
              </a:rPr>
              <a:t>Yes, the vast majority of pts are  female</a:t>
            </a:r>
          </a:p>
          <a:p>
            <a:endParaRPr lang="en-US" sz="1400" dirty="0">
              <a:solidFill>
                <a:srgbClr val="0000FF"/>
              </a:solidFill>
            </a:endParaRPr>
          </a:p>
          <a:p>
            <a:r>
              <a:rPr lang="en-US" sz="1400" i="1" dirty="0">
                <a:solidFill>
                  <a:srgbClr val="0000FF"/>
                </a:solidFill>
              </a:rPr>
              <a:t>SS is divided into  </a:t>
            </a:r>
            <a:r>
              <a:rPr lang="en-US" sz="1400" dirty="0">
                <a:solidFill>
                  <a:srgbClr val="0000FF"/>
                </a:solidFill>
              </a:rPr>
              <a:t>primary  </a:t>
            </a:r>
            <a:r>
              <a:rPr lang="en-US" sz="1400" i="1" dirty="0">
                <a:solidFill>
                  <a:srgbClr val="0000FF"/>
                </a:solidFill>
              </a:rPr>
              <a:t>and  </a:t>
            </a:r>
            <a:r>
              <a:rPr lang="en-US" sz="1400" dirty="0">
                <a:solidFill>
                  <a:srgbClr val="0000FF"/>
                </a:solidFill>
              </a:rPr>
              <a:t>secondary  SS</a:t>
            </a:r>
            <a:r>
              <a:rPr lang="en-US" sz="1400" i="1" dirty="0">
                <a:solidFill>
                  <a:srgbClr val="0000FF"/>
                </a:solidFill>
              </a:rPr>
              <a:t>. </a:t>
            </a:r>
            <a:r>
              <a:rPr lang="en-US" sz="1400" i="1" dirty="0"/>
              <a:t>What’s the key difference between the two?</a:t>
            </a:r>
          </a:p>
        </p:txBody>
      </p:sp>
    </p:spTree>
    <p:extLst>
      <p:ext uri="{BB962C8B-B14F-4D97-AF65-F5344CB8AC3E}">
        <p14:creationId xmlns:p14="http://schemas.microsoft.com/office/powerpoint/2010/main" val="267131814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25059" y="3790890"/>
            <a:ext cx="1343766" cy="400110"/>
          </a:xfrm>
          <a:prstGeom prst="rect">
            <a:avLst/>
          </a:prstGeom>
          <a:noFill/>
          <a:ln>
            <a:noFill/>
          </a:ln>
        </p:spPr>
        <p:txBody>
          <a:bodyPr wrap="none" rtlCol="0">
            <a:spAutoFit/>
          </a:bodyPr>
          <a:lstStyle/>
          <a:p>
            <a:pPr algn="ctr"/>
            <a:r>
              <a:rPr lang="en-US" sz="2000" b="1" dirty="0" err="1"/>
              <a:t>Sjögren’s</a:t>
            </a:r>
            <a:endParaRPr lang="en-US" sz="2000" b="1" dirty="0"/>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2" name="Straight Arrow Connector 21"/>
          <p:cNvCxnSpPr>
            <a:stCxn id="19"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27" name="Straight Arrow Connector 26"/>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31232048-9ECF-9FE1-8604-85C74D92F404}"/>
              </a:ext>
            </a:extLst>
          </p:cNvPr>
          <p:cNvSpPr/>
          <p:nvPr/>
        </p:nvSpPr>
        <p:spPr>
          <a:xfrm>
            <a:off x="542873" y="3695868"/>
            <a:ext cx="1505056" cy="664097"/>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46ECBFB-8C09-622C-747D-D770D9254DFA}"/>
              </a:ext>
            </a:extLst>
          </p:cNvPr>
          <p:cNvSpPr txBox="1"/>
          <p:nvPr/>
        </p:nvSpPr>
        <p:spPr>
          <a:xfrm>
            <a:off x="301229" y="1452102"/>
            <a:ext cx="7547371" cy="2031325"/>
          </a:xfrm>
          <a:prstGeom prst="rect">
            <a:avLst/>
          </a:prstGeom>
          <a:noFill/>
        </p:spPr>
        <p:txBody>
          <a:bodyPr wrap="square" rtlCol="0">
            <a:spAutoFit/>
          </a:bodyPr>
          <a:lstStyle/>
          <a:p>
            <a:r>
              <a:rPr lang="en-US" sz="1400" i="1" dirty="0">
                <a:solidFill>
                  <a:srgbClr val="0000FF"/>
                </a:solidFill>
              </a:rPr>
              <a:t>What is </a:t>
            </a:r>
            <a:r>
              <a:rPr lang="en-US" sz="1400" dirty="0" err="1">
                <a:solidFill>
                  <a:srgbClr val="0000FF"/>
                </a:solidFill>
              </a:rPr>
              <a:t>Sjögren’s</a:t>
            </a:r>
            <a:r>
              <a:rPr lang="en-US" sz="1400" dirty="0">
                <a:solidFill>
                  <a:srgbClr val="0000FF"/>
                </a:solidFill>
              </a:rPr>
              <a:t> syndrome </a:t>
            </a:r>
            <a:r>
              <a:rPr lang="en-US" sz="1400" i="1" dirty="0">
                <a:solidFill>
                  <a:srgbClr val="0000FF"/>
                </a:solidFill>
              </a:rPr>
              <a:t>(SS)?</a:t>
            </a:r>
          </a:p>
          <a:p>
            <a:r>
              <a:rPr lang="en-US" sz="1400" dirty="0">
                <a:solidFill>
                  <a:srgbClr val="0000FF"/>
                </a:solidFill>
              </a:rPr>
              <a:t>A  chronic  autoimmune disorder characterized by  lymphocytic  infiltration of  exocrine  glands</a:t>
            </a:r>
          </a:p>
          <a:p>
            <a:endParaRPr lang="en-US" sz="1400" dirty="0">
              <a:solidFill>
                <a:srgbClr val="0000FF"/>
              </a:solidFill>
            </a:endParaRPr>
          </a:p>
          <a:p>
            <a:r>
              <a:rPr lang="en-US" sz="1400" i="1" dirty="0">
                <a:solidFill>
                  <a:srgbClr val="0000FF"/>
                </a:solidFill>
              </a:rPr>
              <a:t>Does SS have a gender predilection?</a:t>
            </a:r>
          </a:p>
          <a:p>
            <a:r>
              <a:rPr lang="en-US" sz="1400" dirty="0">
                <a:solidFill>
                  <a:srgbClr val="0000FF"/>
                </a:solidFill>
              </a:rPr>
              <a:t>Yes, the vast majority of pts are  female</a:t>
            </a:r>
          </a:p>
          <a:p>
            <a:endParaRPr lang="en-US" sz="1400" dirty="0">
              <a:solidFill>
                <a:srgbClr val="0000FF"/>
              </a:solidFill>
            </a:endParaRPr>
          </a:p>
          <a:p>
            <a:r>
              <a:rPr lang="en-US" sz="1400" i="1" dirty="0">
                <a:solidFill>
                  <a:srgbClr val="0000FF"/>
                </a:solidFill>
              </a:rPr>
              <a:t>SS is divided into  </a:t>
            </a:r>
            <a:r>
              <a:rPr lang="en-US" sz="1400" dirty="0">
                <a:solidFill>
                  <a:srgbClr val="0000FF"/>
                </a:solidFill>
              </a:rPr>
              <a:t>primary  </a:t>
            </a:r>
            <a:r>
              <a:rPr lang="en-US" sz="1400" i="1" dirty="0">
                <a:solidFill>
                  <a:srgbClr val="0000FF"/>
                </a:solidFill>
              </a:rPr>
              <a:t>and  </a:t>
            </a:r>
            <a:r>
              <a:rPr lang="en-US" sz="1400" dirty="0">
                <a:solidFill>
                  <a:srgbClr val="0000FF"/>
                </a:solidFill>
              </a:rPr>
              <a:t>secondary  SS</a:t>
            </a:r>
            <a:r>
              <a:rPr lang="en-US" sz="1400" i="1" dirty="0">
                <a:solidFill>
                  <a:srgbClr val="0000FF"/>
                </a:solidFill>
              </a:rPr>
              <a:t>. </a:t>
            </a:r>
            <a:r>
              <a:rPr lang="en-US" sz="1400" i="1" dirty="0"/>
              <a:t>What’s the key difference between the two?</a:t>
            </a:r>
          </a:p>
          <a:p>
            <a:r>
              <a:rPr lang="en-US" sz="1400" dirty="0"/>
              <a:t>In </a:t>
            </a:r>
            <a:r>
              <a:rPr lang="en-US" sz="1400" b="1" dirty="0"/>
              <a:t>primary</a:t>
            </a:r>
            <a:r>
              <a:rPr lang="en-US" sz="1400" dirty="0"/>
              <a:t> SS, the pt does not have a systemic connective-tissue disease, whereas such a condition is present in pts with </a:t>
            </a:r>
            <a:r>
              <a:rPr lang="en-US" sz="1400" b="1" dirty="0"/>
              <a:t>secondary</a:t>
            </a:r>
            <a:r>
              <a:rPr lang="en-US" sz="1400" dirty="0"/>
              <a:t> SS</a:t>
            </a:r>
          </a:p>
        </p:txBody>
      </p:sp>
    </p:spTree>
    <p:extLst>
      <p:ext uri="{BB962C8B-B14F-4D97-AF65-F5344CB8AC3E}">
        <p14:creationId xmlns:p14="http://schemas.microsoft.com/office/powerpoint/2010/main" val="115924315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25059" y="3790890"/>
            <a:ext cx="1343766" cy="400110"/>
          </a:xfrm>
          <a:prstGeom prst="rect">
            <a:avLst/>
          </a:prstGeom>
          <a:noFill/>
          <a:ln>
            <a:noFill/>
          </a:ln>
        </p:spPr>
        <p:txBody>
          <a:bodyPr wrap="none" rtlCol="0">
            <a:spAutoFit/>
          </a:bodyPr>
          <a:lstStyle/>
          <a:p>
            <a:pPr algn="ctr"/>
            <a:r>
              <a:rPr lang="en-US" sz="2000" b="1" dirty="0" err="1"/>
              <a:t>Sjögren’s</a:t>
            </a:r>
            <a:endParaRPr lang="en-US" sz="2000" b="1" dirty="0"/>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2" name="Straight Arrow Connector 21"/>
          <p:cNvCxnSpPr>
            <a:stCxn id="19"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27" name="Straight Arrow Connector 26"/>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31232048-9ECF-9FE1-8604-85C74D92F404}"/>
              </a:ext>
            </a:extLst>
          </p:cNvPr>
          <p:cNvSpPr/>
          <p:nvPr/>
        </p:nvSpPr>
        <p:spPr>
          <a:xfrm>
            <a:off x="542873" y="3695868"/>
            <a:ext cx="1505056" cy="664097"/>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46ECBFB-8C09-622C-747D-D770D9254DFA}"/>
              </a:ext>
            </a:extLst>
          </p:cNvPr>
          <p:cNvSpPr txBox="1"/>
          <p:nvPr/>
        </p:nvSpPr>
        <p:spPr>
          <a:xfrm>
            <a:off x="301229" y="1452102"/>
            <a:ext cx="7928371" cy="2031325"/>
          </a:xfrm>
          <a:prstGeom prst="rect">
            <a:avLst/>
          </a:prstGeom>
          <a:noFill/>
        </p:spPr>
        <p:txBody>
          <a:bodyPr wrap="square" rtlCol="0">
            <a:spAutoFit/>
          </a:bodyPr>
          <a:lstStyle/>
          <a:p>
            <a:r>
              <a:rPr lang="en-US" sz="1400" i="1" dirty="0">
                <a:solidFill>
                  <a:schemeClr val="bg1">
                    <a:lumMod val="75000"/>
                  </a:schemeClr>
                </a:solidFill>
              </a:rPr>
              <a:t>What is </a:t>
            </a:r>
            <a:r>
              <a:rPr lang="en-US" sz="1400" dirty="0" err="1">
                <a:solidFill>
                  <a:schemeClr val="bg1">
                    <a:lumMod val="75000"/>
                  </a:schemeClr>
                </a:solidFill>
              </a:rPr>
              <a:t>Sjögren’s</a:t>
            </a:r>
            <a:r>
              <a:rPr lang="en-US" sz="1400" dirty="0">
                <a:solidFill>
                  <a:schemeClr val="bg1">
                    <a:lumMod val="75000"/>
                  </a:schemeClr>
                </a:solidFill>
              </a:rPr>
              <a:t> syndrome </a:t>
            </a:r>
            <a:r>
              <a:rPr lang="en-US" sz="1400" i="1" dirty="0">
                <a:solidFill>
                  <a:schemeClr val="bg1">
                    <a:lumMod val="75000"/>
                  </a:schemeClr>
                </a:solidFill>
              </a:rPr>
              <a:t>(SS)?</a:t>
            </a:r>
          </a:p>
          <a:p>
            <a:r>
              <a:rPr lang="en-US" sz="1400" dirty="0">
                <a:solidFill>
                  <a:schemeClr val="bg1">
                    <a:lumMod val="75000"/>
                  </a:schemeClr>
                </a:solidFill>
              </a:rPr>
              <a:t>A  chronic  autoimmune disorder characterized by  </a:t>
            </a:r>
            <a:r>
              <a:rPr lang="en-US" sz="1400" b="1" dirty="0">
                <a:solidFill>
                  <a:srgbClr val="0000FF"/>
                </a:solidFill>
              </a:rPr>
              <a:t>lymphocytic  infiltration </a:t>
            </a:r>
            <a:r>
              <a:rPr lang="en-US" sz="1400" dirty="0">
                <a:solidFill>
                  <a:schemeClr val="bg1">
                    <a:lumMod val="75000"/>
                  </a:schemeClr>
                </a:solidFill>
              </a:rPr>
              <a:t>of  exocrine  glands</a:t>
            </a:r>
          </a:p>
          <a:p>
            <a:endParaRPr lang="en-US" sz="1400" dirty="0">
              <a:solidFill>
                <a:schemeClr val="bg1">
                  <a:lumMod val="75000"/>
                </a:schemeClr>
              </a:solidFill>
            </a:endParaRPr>
          </a:p>
          <a:p>
            <a:r>
              <a:rPr lang="en-US" sz="1400" i="1" dirty="0">
                <a:solidFill>
                  <a:schemeClr val="bg1">
                    <a:lumMod val="75000"/>
                  </a:schemeClr>
                </a:solidFill>
              </a:rPr>
              <a:t>Does SS have a gender predilection?</a:t>
            </a:r>
          </a:p>
          <a:p>
            <a:r>
              <a:rPr lang="en-US" sz="1400" dirty="0">
                <a:solidFill>
                  <a:schemeClr val="bg1">
                    <a:lumMod val="75000"/>
                  </a:schemeClr>
                </a:solidFill>
              </a:rPr>
              <a:t>Yes, the vast majority of pts are  female</a:t>
            </a:r>
          </a:p>
          <a:p>
            <a:endParaRPr lang="en-US" sz="1400" dirty="0">
              <a:solidFill>
                <a:schemeClr val="bg1">
                  <a:lumMod val="75000"/>
                </a:schemeClr>
              </a:solidFill>
            </a:endParaRPr>
          </a:p>
          <a:p>
            <a:r>
              <a:rPr lang="en-US" sz="1400" i="1" dirty="0">
                <a:solidFill>
                  <a:schemeClr val="bg1">
                    <a:lumMod val="75000"/>
                  </a:schemeClr>
                </a:solidFill>
              </a:rPr>
              <a:t>SS is divided into  </a:t>
            </a:r>
            <a:r>
              <a:rPr lang="en-US" sz="1400" dirty="0">
                <a:solidFill>
                  <a:schemeClr val="bg1">
                    <a:lumMod val="75000"/>
                  </a:schemeClr>
                </a:solidFill>
              </a:rPr>
              <a:t>primary  </a:t>
            </a:r>
            <a:r>
              <a:rPr lang="en-US" sz="1400" i="1" dirty="0">
                <a:solidFill>
                  <a:schemeClr val="bg1">
                    <a:lumMod val="75000"/>
                  </a:schemeClr>
                </a:solidFill>
              </a:rPr>
              <a:t>and  </a:t>
            </a:r>
            <a:r>
              <a:rPr lang="en-US" sz="1400" dirty="0">
                <a:solidFill>
                  <a:schemeClr val="bg1">
                    <a:lumMod val="75000"/>
                  </a:schemeClr>
                </a:solidFill>
              </a:rPr>
              <a:t>secondary  SS</a:t>
            </a:r>
            <a:r>
              <a:rPr lang="en-US" sz="1400" i="1" dirty="0">
                <a:solidFill>
                  <a:schemeClr val="bg1">
                    <a:lumMod val="75000"/>
                  </a:schemeClr>
                </a:solidFill>
              </a:rPr>
              <a:t>. What’s the key difference between the two?</a:t>
            </a:r>
          </a:p>
          <a:p>
            <a:r>
              <a:rPr lang="en-US" sz="1400" dirty="0">
                <a:solidFill>
                  <a:schemeClr val="bg1">
                    <a:lumMod val="75000"/>
                  </a:schemeClr>
                </a:solidFill>
              </a:rPr>
              <a:t>In </a:t>
            </a:r>
            <a:r>
              <a:rPr lang="en-US" sz="1400" b="1" dirty="0">
                <a:solidFill>
                  <a:schemeClr val="bg1">
                    <a:lumMod val="75000"/>
                  </a:schemeClr>
                </a:solidFill>
              </a:rPr>
              <a:t>primary</a:t>
            </a:r>
            <a:r>
              <a:rPr lang="en-US" sz="1400" dirty="0">
                <a:solidFill>
                  <a:schemeClr val="bg1">
                    <a:lumMod val="75000"/>
                  </a:schemeClr>
                </a:solidFill>
              </a:rPr>
              <a:t> SS, the pt does not have a systemic connective-tissue disease, whereas such a condition is present in pts with </a:t>
            </a:r>
            <a:r>
              <a:rPr lang="en-US" sz="1400" b="1" dirty="0">
                <a:solidFill>
                  <a:schemeClr val="bg1">
                    <a:lumMod val="75000"/>
                  </a:schemeClr>
                </a:solidFill>
              </a:rPr>
              <a:t>secondary</a:t>
            </a:r>
            <a:r>
              <a:rPr lang="en-US" sz="1400" dirty="0">
                <a:solidFill>
                  <a:schemeClr val="bg1">
                    <a:lumMod val="75000"/>
                  </a:schemeClr>
                </a:solidFill>
              </a:rPr>
              <a:t> SS</a:t>
            </a:r>
          </a:p>
        </p:txBody>
      </p:sp>
      <p:sp>
        <p:nvSpPr>
          <p:cNvPr id="2" name="TextBox 1">
            <a:extLst>
              <a:ext uri="{FF2B5EF4-FFF2-40B4-BE49-F238E27FC236}">
                <a16:creationId xmlns:a16="http://schemas.microsoft.com/office/drawing/2014/main" id="{74E119AD-8182-F517-2B66-D3BCC5BE1ABD}"/>
              </a:ext>
            </a:extLst>
          </p:cNvPr>
          <p:cNvSpPr txBox="1"/>
          <p:nvPr/>
        </p:nvSpPr>
        <p:spPr>
          <a:xfrm>
            <a:off x="2285996" y="942085"/>
            <a:ext cx="4115882" cy="738664"/>
          </a:xfrm>
          <a:prstGeom prst="rect">
            <a:avLst/>
          </a:prstGeom>
          <a:solidFill>
            <a:srgbClr val="FFCCFF"/>
          </a:solidFill>
        </p:spPr>
        <p:txBody>
          <a:bodyPr wrap="square" rtlCol="0">
            <a:spAutoFit/>
          </a:bodyPr>
          <a:lstStyle/>
          <a:p>
            <a:r>
              <a:rPr lang="en-US" sz="1400" i="1" dirty="0"/>
              <a:t>Speaking of lymphocytes: Pts with primary SS are at increased risk of what form of malignancy?</a:t>
            </a:r>
          </a:p>
          <a:p>
            <a:r>
              <a:rPr lang="en-US" sz="1400" dirty="0">
                <a:solidFill>
                  <a:srgbClr val="FFCCFF"/>
                </a:solidFill>
              </a:rPr>
              <a:t>Non-</a:t>
            </a:r>
            <a:r>
              <a:rPr lang="en-US" sz="1400" dirty="0" err="1">
                <a:solidFill>
                  <a:srgbClr val="FFCCFF"/>
                </a:solidFill>
              </a:rPr>
              <a:t>Hodgkins</a:t>
            </a:r>
            <a:r>
              <a:rPr lang="en-US" sz="1400" dirty="0">
                <a:solidFill>
                  <a:srgbClr val="FFCCFF"/>
                </a:solidFill>
              </a:rPr>
              <a:t> lymphoma</a:t>
            </a:r>
          </a:p>
        </p:txBody>
      </p:sp>
      <p:sp>
        <p:nvSpPr>
          <p:cNvPr id="3" name="Oval 2">
            <a:extLst>
              <a:ext uri="{FF2B5EF4-FFF2-40B4-BE49-F238E27FC236}">
                <a16:creationId xmlns:a16="http://schemas.microsoft.com/office/drawing/2014/main" id="{FFC163C7-EA16-4ABA-0288-E70967B4BCA0}"/>
              </a:ext>
            </a:extLst>
          </p:cNvPr>
          <p:cNvSpPr/>
          <p:nvPr/>
        </p:nvSpPr>
        <p:spPr>
          <a:xfrm>
            <a:off x="4078812" y="1615552"/>
            <a:ext cx="2550588" cy="4279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032998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25059" y="3790890"/>
            <a:ext cx="1343766" cy="400110"/>
          </a:xfrm>
          <a:prstGeom prst="rect">
            <a:avLst/>
          </a:prstGeom>
          <a:noFill/>
          <a:ln>
            <a:noFill/>
          </a:ln>
        </p:spPr>
        <p:txBody>
          <a:bodyPr wrap="none" rtlCol="0">
            <a:spAutoFit/>
          </a:bodyPr>
          <a:lstStyle/>
          <a:p>
            <a:pPr algn="ctr"/>
            <a:r>
              <a:rPr lang="en-US" sz="2000" b="1" dirty="0" err="1"/>
              <a:t>Sjögren’s</a:t>
            </a:r>
            <a:endParaRPr lang="en-US" sz="2000" b="1" dirty="0"/>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2" name="Straight Arrow Connector 21"/>
          <p:cNvCxnSpPr>
            <a:stCxn id="19"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27" name="Straight Arrow Connector 26"/>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31232048-9ECF-9FE1-8604-85C74D92F404}"/>
              </a:ext>
            </a:extLst>
          </p:cNvPr>
          <p:cNvSpPr/>
          <p:nvPr/>
        </p:nvSpPr>
        <p:spPr>
          <a:xfrm>
            <a:off x="542873" y="3695868"/>
            <a:ext cx="1505056" cy="664097"/>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46ECBFB-8C09-622C-747D-D770D9254DFA}"/>
              </a:ext>
            </a:extLst>
          </p:cNvPr>
          <p:cNvSpPr txBox="1"/>
          <p:nvPr/>
        </p:nvSpPr>
        <p:spPr>
          <a:xfrm>
            <a:off x="301229" y="1452102"/>
            <a:ext cx="7928371" cy="2031325"/>
          </a:xfrm>
          <a:prstGeom prst="rect">
            <a:avLst/>
          </a:prstGeom>
          <a:noFill/>
        </p:spPr>
        <p:txBody>
          <a:bodyPr wrap="square" rtlCol="0">
            <a:spAutoFit/>
          </a:bodyPr>
          <a:lstStyle/>
          <a:p>
            <a:r>
              <a:rPr lang="en-US" sz="1400" i="1" dirty="0">
                <a:solidFill>
                  <a:schemeClr val="bg1">
                    <a:lumMod val="75000"/>
                  </a:schemeClr>
                </a:solidFill>
              </a:rPr>
              <a:t>What is </a:t>
            </a:r>
            <a:r>
              <a:rPr lang="en-US" sz="1400" dirty="0" err="1">
                <a:solidFill>
                  <a:schemeClr val="bg1">
                    <a:lumMod val="75000"/>
                  </a:schemeClr>
                </a:solidFill>
              </a:rPr>
              <a:t>Sjögren’s</a:t>
            </a:r>
            <a:r>
              <a:rPr lang="en-US" sz="1400" dirty="0">
                <a:solidFill>
                  <a:schemeClr val="bg1">
                    <a:lumMod val="75000"/>
                  </a:schemeClr>
                </a:solidFill>
              </a:rPr>
              <a:t> syndrome </a:t>
            </a:r>
            <a:r>
              <a:rPr lang="en-US" sz="1400" i="1" dirty="0">
                <a:solidFill>
                  <a:schemeClr val="bg1">
                    <a:lumMod val="75000"/>
                  </a:schemeClr>
                </a:solidFill>
              </a:rPr>
              <a:t>(SS)?</a:t>
            </a:r>
          </a:p>
          <a:p>
            <a:r>
              <a:rPr lang="en-US" sz="1400" dirty="0">
                <a:solidFill>
                  <a:schemeClr val="bg1">
                    <a:lumMod val="75000"/>
                  </a:schemeClr>
                </a:solidFill>
              </a:rPr>
              <a:t>A  chronic  autoimmune disorder characterized by  </a:t>
            </a:r>
            <a:r>
              <a:rPr lang="en-US" sz="1400" b="1" dirty="0">
                <a:solidFill>
                  <a:srgbClr val="0000FF"/>
                </a:solidFill>
              </a:rPr>
              <a:t>lymphocytic  infiltration </a:t>
            </a:r>
            <a:r>
              <a:rPr lang="en-US" sz="1400" dirty="0">
                <a:solidFill>
                  <a:schemeClr val="bg1">
                    <a:lumMod val="75000"/>
                  </a:schemeClr>
                </a:solidFill>
              </a:rPr>
              <a:t>of  exocrine  glands</a:t>
            </a:r>
          </a:p>
          <a:p>
            <a:endParaRPr lang="en-US" sz="1400" dirty="0">
              <a:solidFill>
                <a:schemeClr val="bg1">
                  <a:lumMod val="75000"/>
                </a:schemeClr>
              </a:solidFill>
            </a:endParaRPr>
          </a:p>
          <a:p>
            <a:r>
              <a:rPr lang="en-US" sz="1400" i="1" dirty="0">
                <a:solidFill>
                  <a:schemeClr val="bg1">
                    <a:lumMod val="75000"/>
                  </a:schemeClr>
                </a:solidFill>
              </a:rPr>
              <a:t>Does SS have a gender predilection?</a:t>
            </a:r>
          </a:p>
          <a:p>
            <a:r>
              <a:rPr lang="en-US" sz="1400" dirty="0">
                <a:solidFill>
                  <a:schemeClr val="bg1">
                    <a:lumMod val="75000"/>
                  </a:schemeClr>
                </a:solidFill>
              </a:rPr>
              <a:t>Yes, the vast majority of pts are  female</a:t>
            </a:r>
          </a:p>
          <a:p>
            <a:endParaRPr lang="en-US" sz="1400" dirty="0">
              <a:solidFill>
                <a:schemeClr val="bg1">
                  <a:lumMod val="75000"/>
                </a:schemeClr>
              </a:solidFill>
            </a:endParaRPr>
          </a:p>
          <a:p>
            <a:r>
              <a:rPr lang="en-US" sz="1400" i="1" dirty="0">
                <a:solidFill>
                  <a:schemeClr val="bg1">
                    <a:lumMod val="75000"/>
                  </a:schemeClr>
                </a:solidFill>
              </a:rPr>
              <a:t>SS is divided into  </a:t>
            </a:r>
            <a:r>
              <a:rPr lang="en-US" sz="1400" dirty="0">
                <a:solidFill>
                  <a:schemeClr val="bg1">
                    <a:lumMod val="75000"/>
                  </a:schemeClr>
                </a:solidFill>
              </a:rPr>
              <a:t>primary  </a:t>
            </a:r>
            <a:r>
              <a:rPr lang="en-US" sz="1400" i="1" dirty="0">
                <a:solidFill>
                  <a:schemeClr val="bg1">
                    <a:lumMod val="75000"/>
                  </a:schemeClr>
                </a:solidFill>
              </a:rPr>
              <a:t>and  </a:t>
            </a:r>
            <a:r>
              <a:rPr lang="en-US" sz="1400" dirty="0">
                <a:solidFill>
                  <a:schemeClr val="bg1">
                    <a:lumMod val="75000"/>
                  </a:schemeClr>
                </a:solidFill>
              </a:rPr>
              <a:t>secondary  SS</a:t>
            </a:r>
            <a:r>
              <a:rPr lang="en-US" sz="1400" i="1" dirty="0">
                <a:solidFill>
                  <a:schemeClr val="bg1">
                    <a:lumMod val="75000"/>
                  </a:schemeClr>
                </a:solidFill>
              </a:rPr>
              <a:t>. What’s the key difference between the two?</a:t>
            </a:r>
          </a:p>
          <a:p>
            <a:r>
              <a:rPr lang="en-US" sz="1400" dirty="0">
                <a:solidFill>
                  <a:schemeClr val="bg1">
                    <a:lumMod val="75000"/>
                  </a:schemeClr>
                </a:solidFill>
              </a:rPr>
              <a:t>In </a:t>
            </a:r>
            <a:r>
              <a:rPr lang="en-US" sz="1400" b="1" dirty="0">
                <a:solidFill>
                  <a:schemeClr val="bg1">
                    <a:lumMod val="75000"/>
                  </a:schemeClr>
                </a:solidFill>
              </a:rPr>
              <a:t>primary</a:t>
            </a:r>
            <a:r>
              <a:rPr lang="en-US" sz="1400" dirty="0">
                <a:solidFill>
                  <a:schemeClr val="bg1">
                    <a:lumMod val="75000"/>
                  </a:schemeClr>
                </a:solidFill>
              </a:rPr>
              <a:t> SS, the pt does not have a systemic connective-tissue disease, whereas such a condition is present in pts with </a:t>
            </a:r>
            <a:r>
              <a:rPr lang="en-US" sz="1400" b="1" dirty="0">
                <a:solidFill>
                  <a:schemeClr val="bg1">
                    <a:lumMod val="75000"/>
                  </a:schemeClr>
                </a:solidFill>
              </a:rPr>
              <a:t>secondary</a:t>
            </a:r>
            <a:r>
              <a:rPr lang="en-US" sz="1400" dirty="0">
                <a:solidFill>
                  <a:schemeClr val="bg1">
                    <a:lumMod val="75000"/>
                  </a:schemeClr>
                </a:solidFill>
              </a:rPr>
              <a:t> SS</a:t>
            </a:r>
          </a:p>
        </p:txBody>
      </p:sp>
      <p:sp>
        <p:nvSpPr>
          <p:cNvPr id="2" name="TextBox 1">
            <a:extLst>
              <a:ext uri="{FF2B5EF4-FFF2-40B4-BE49-F238E27FC236}">
                <a16:creationId xmlns:a16="http://schemas.microsoft.com/office/drawing/2014/main" id="{74E119AD-8182-F517-2B66-D3BCC5BE1ABD}"/>
              </a:ext>
            </a:extLst>
          </p:cNvPr>
          <p:cNvSpPr txBox="1"/>
          <p:nvPr/>
        </p:nvSpPr>
        <p:spPr>
          <a:xfrm>
            <a:off x="2285996" y="942085"/>
            <a:ext cx="4115882" cy="738664"/>
          </a:xfrm>
          <a:prstGeom prst="rect">
            <a:avLst/>
          </a:prstGeom>
          <a:solidFill>
            <a:srgbClr val="FFCCFF"/>
          </a:solidFill>
        </p:spPr>
        <p:txBody>
          <a:bodyPr wrap="square" rtlCol="0">
            <a:spAutoFit/>
          </a:bodyPr>
          <a:lstStyle/>
          <a:p>
            <a:r>
              <a:rPr lang="en-US" sz="1400" i="1" dirty="0"/>
              <a:t>Speaking of lymphocytes: Pts with primary SS are at increased risk of what form of malignancy?</a:t>
            </a:r>
          </a:p>
          <a:p>
            <a:r>
              <a:rPr lang="en-US" sz="1400" dirty="0"/>
              <a:t>Non-</a:t>
            </a:r>
            <a:r>
              <a:rPr lang="en-US" sz="1400" dirty="0" err="1"/>
              <a:t>Hodgkins</a:t>
            </a:r>
            <a:r>
              <a:rPr lang="en-US" sz="1400" dirty="0"/>
              <a:t> lymphoma</a:t>
            </a:r>
          </a:p>
        </p:txBody>
      </p:sp>
      <p:sp>
        <p:nvSpPr>
          <p:cNvPr id="3" name="Oval 2">
            <a:extLst>
              <a:ext uri="{FF2B5EF4-FFF2-40B4-BE49-F238E27FC236}">
                <a16:creationId xmlns:a16="http://schemas.microsoft.com/office/drawing/2014/main" id="{FFC163C7-EA16-4ABA-0288-E70967B4BCA0}"/>
              </a:ext>
            </a:extLst>
          </p:cNvPr>
          <p:cNvSpPr/>
          <p:nvPr/>
        </p:nvSpPr>
        <p:spPr>
          <a:xfrm>
            <a:off x="4078812" y="1615552"/>
            <a:ext cx="2550588" cy="4279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6156076-FBBB-740A-7A6C-454CD24C67D4}"/>
              </a:ext>
            </a:extLst>
          </p:cNvPr>
          <p:cNvSpPr/>
          <p:nvPr/>
        </p:nvSpPr>
        <p:spPr>
          <a:xfrm>
            <a:off x="2310849" y="1427298"/>
            <a:ext cx="1194351" cy="2534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err="1">
                <a:solidFill>
                  <a:schemeClr val="tx1"/>
                </a:solidFill>
              </a:rPr>
              <a:t>Hodgkins</a:t>
            </a:r>
            <a:r>
              <a:rPr lang="en-US" sz="800" dirty="0">
                <a:solidFill>
                  <a:schemeClr val="tx1"/>
                </a:solidFill>
              </a:rPr>
              <a:t> vs non-</a:t>
            </a:r>
          </a:p>
        </p:txBody>
      </p:sp>
    </p:spTree>
    <p:extLst>
      <p:ext uri="{BB962C8B-B14F-4D97-AF65-F5344CB8AC3E}">
        <p14:creationId xmlns:p14="http://schemas.microsoft.com/office/powerpoint/2010/main" val="1091867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7" name="Rectangle 6"/>
          <p:cNvSpPr/>
          <p:nvPr/>
        </p:nvSpPr>
        <p:spPr>
          <a:xfrm>
            <a:off x="67056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5" name="TextBox 4"/>
          <p:cNvSpPr txBox="1"/>
          <p:nvPr/>
        </p:nvSpPr>
        <p:spPr>
          <a:xfrm>
            <a:off x="479449" y="1488281"/>
            <a:ext cx="8131151" cy="3139321"/>
          </a:xfrm>
          <a:prstGeom prst="rect">
            <a:avLst/>
          </a:prstGeom>
          <a:noFill/>
        </p:spPr>
        <p:txBody>
          <a:bodyPr wrap="square" rtlCol="0">
            <a:spAutoFit/>
          </a:bodyPr>
          <a:lstStyle/>
          <a:p>
            <a:r>
              <a:rPr lang="en-US" i="1" dirty="0">
                <a:solidFill>
                  <a:schemeClr val="bg1">
                    <a:lumMod val="75000"/>
                  </a:schemeClr>
                </a:solidFill>
              </a:rPr>
              <a:t>How common is DES?</a:t>
            </a:r>
          </a:p>
          <a:p>
            <a:r>
              <a:rPr lang="en-US" dirty="0">
                <a:solidFill>
                  <a:schemeClr val="bg1">
                    <a:lumMod val="75000"/>
                  </a:schemeClr>
                </a:solidFill>
              </a:rPr>
              <a:t>Very. It is estimated to affect  10%  of adults age 30-60, and  15%  of adults age 65 and older.</a:t>
            </a:r>
          </a:p>
          <a:p>
            <a:endParaRPr lang="en-US" dirty="0">
              <a:solidFill>
                <a:schemeClr val="bg1">
                  <a:lumMod val="75000"/>
                </a:schemeClr>
              </a:solidFill>
            </a:endParaRPr>
          </a:p>
          <a:p>
            <a:r>
              <a:rPr lang="en-US" i="1" dirty="0">
                <a:solidFill>
                  <a:schemeClr val="bg1">
                    <a:lumMod val="75000"/>
                  </a:schemeClr>
                </a:solidFill>
              </a:rPr>
              <a:t>Is it a significant health problem?</a:t>
            </a:r>
          </a:p>
          <a:p>
            <a:r>
              <a:rPr lang="en-US" dirty="0">
                <a:solidFill>
                  <a:schemeClr val="bg1">
                    <a:lumMod val="75000"/>
                  </a:schemeClr>
                </a:solidFill>
              </a:rPr>
              <a:t>It certainly can be. Studies indicate moderate-to-severe DES impacts quality-of-life to the same degree as moderate-to-severe angina.</a:t>
            </a:r>
          </a:p>
          <a:p>
            <a:endParaRPr lang="en-US" dirty="0">
              <a:solidFill>
                <a:schemeClr val="bg1">
                  <a:lumMod val="75000"/>
                </a:schemeClr>
              </a:solidFill>
            </a:endParaRPr>
          </a:p>
          <a:p>
            <a:r>
              <a:rPr lang="en-US" i="1" dirty="0">
                <a:solidFill>
                  <a:schemeClr val="bg1">
                    <a:lumMod val="75000"/>
                  </a:schemeClr>
                </a:solidFill>
              </a:rPr>
              <a:t>Is there a gender predilection?</a:t>
            </a:r>
          </a:p>
          <a:p>
            <a:r>
              <a:rPr lang="en-US" dirty="0">
                <a:solidFill>
                  <a:schemeClr val="bg1">
                    <a:lumMod val="75000"/>
                  </a:schemeClr>
                </a:solidFill>
              </a:rPr>
              <a:t>Yes, </a:t>
            </a:r>
            <a:r>
              <a:rPr lang="en-US" b="1" dirty="0">
                <a:solidFill>
                  <a:schemeClr val="bg1">
                    <a:lumMod val="75000"/>
                  </a:schemeClr>
                </a:solidFill>
              </a:rPr>
              <a:t>women are more likely to suffer DES</a:t>
            </a:r>
          </a:p>
          <a:p>
            <a:endParaRPr lang="en-US" dirty="0">
              <a:solidFill>
                <a:schemeClr val="bg1">
                  <a:lumMod val="75000"/>
                </a:schemeClr>
              </a:solidFill>
            </a:endParaRPr>
          </a:p>
        </p:txBody>
      </p:sp>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728B4405-41A0-7D22-9A34-2D6B5F129F40}"/>
              </a:ext>
            </a:extLst>
          </p:cNvPr>
          <p:cNvSpPr txBox="1"/>
          <p:nvPr/>
        </p:nvSpPr>
        <p:spPr>
          <a:xfrm>
            <a:off x="472522" y="4572000"/>
            <a:ext cx="7909478" cy="1708160"/>
          </a:xfrm>
          <a:prstGeom prst="rect">
            <a:avLst/>
          </a:prstGeom>
          <a:noFill/>
        </p:spPr>
        <p:txBody>
          <a:bodyPr wrap="square" rtlCol="0">
            <a:spAutoFit/>
          </a:bodyPr>
          <a:lstStyle/>
          <a:p>
            <a:r>
              <a:rPr lang="en-US" sz="1500" i="1" dirty="0">
                <a:solidFill>
                  <a:schemeClr val="bg1">
                    <a:lumMod val="75000"/>
                  </a:schemeClr>
                </a:solidFill>
              </a:rPr>
              <a:t>Why are women more likely to have DES?</a:t>
            </a:r>
          </a:p>
          <a:p>
            <a:r>
              <a:rPr lang="en-US" sz="1500" dirty="0">
                <a:solidFill>
                  <a:schemeClr val="bg1">
                    <a:lumMod val="75000"/>
                  </a:schemeClr>
                </a:solidFill>
              </a:rPr>
              <a:t>There are a number of factors, but one of the most fundamental is  hormonal—androgens  are protective against DES, while  estrogens  tend to exacerbate it</a:t>
            </a:r>
          </a:p>
          <a:p>
            <a:endParaRPr lang="en-US" sz="1500" dirty="0">
              <a:solidFill>
                <a:schemeClr val="bg1">
                  <a:lumMod val="75000"/>
                </a:schemeClr>
              </a:solidFill>
            </a:endParaRPr>
          </a:p>
          <a:p>
            <a:r>
              <a:rPr lang="en-US" sz="1500" i="1" dirty="0">
                <a:solidFill>
                  <a:schemeClr val="bg1">
                    <a:lumMod val="75000"/>
                  </a:schemeClr>
                </a:solidFill>
              </a:rPr>
              <a:t>Because of these hormonal effects…</a:t>
            </a:r>
          </a:p>
          <a:p>
            <a:r>
              <a:rPr lang="en-US" sz="1500" dirty="0">
                <a:solidFill>
                  <a:schemeClr val="bg1">
                    <a:lumMod val="75000"/>
                  </a:schemeClr>
                </a:solidFill>
              </a:rPr>
              <a:t>…women are more likely to have DES if they are receiving  estrogen replacement  therapy</a:t>
            </a:r>
          </a:p>
          <a:p>
            <a:r>
              <a:rPr lang="en-US" sz="1500" dirty="0">
                <a:solidFill>
                  <a:schemeClr val="bg1">
                    <a:lumMod val="75000"/>
                  </a:schemeClr>
                </a:solidFill>
              </a:rPr>
              <a:t>…</a:t>
            </a:r>
            <a:r>
              <a:rPr lang="en-US" sz="1500" b="1" dirty="0">
                <a:solidFill>
                  <a:schemeClr val="bg1">
                    <a:lumMod val="75000"/>
                  </a:schemeClr>
                </a:solidFill>
              </a:rPr>
              <a:t>men</a:t>
            </a:r>
            <a:r>
              <a:rPr lang="en-US" sz="1500" dirty="0">
                <a:solidFill>
                  <a:schemeClr val="bg1">
                    <a:lumMod val="75000"/>
                  </a:schemeClr>
                </a:solidFill>
              </a:rPr>
              <a:t> are more likely to have DES if they are undergoing  </a:t>
            </a:r>
            <a:r>
              <a:rPr lang="en-US" sz="1500" b="1" dirty="0"/>
              <a:t>androgen antagonist  therapy</a:t>
            </a:r>
          </a:p>
        </p:txBody>
      </p:sp>
      <p:sp>
        <p:nvSpPr>
          <p:cNvPr id="11" name="Oval 10">
            <a:extLst>
              <a:ext uri="{FF2B5EF4-FFF2-40B4-BE49-F238E27FC236}">
                <a16:creationId xmlns:a16="http://schemas.microsoft.com/office/drawing/2014/main" id="{5A429B0D-775A-ACF1-14F5-97A4234E0D4A}"/>
              </a:ext>
            </a:extLst>
          </p:cNvPr>
          <p:cNvSpPr/>
          <p:nvPr/>
        </p:nvSpPr>
        <p:spPr>
          <a:xfrm>
            <a:off x="838200" y="3829877"/>
            <a:ext cx="4495800" cy="636105"/>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2C59D11-899F-A7E8-8627-B8D008ECE6AD}"/>
              </a:ext>
            </a:extLst>
          </p:cNvPr>
          <p:cNvSpPr txBox="1"/>
          <p:nvPr/>
        </p:nvSpPr>
        <p:spPr>
          <a:xfrm>
            <a:off x="1295399" y="5627056"/>
            <a:ext cx="4236003" cy="738664"/>
          </a:xfrm>
          <a:prstGeom prst="rect">
            <a:avLst/>
          </a:prstGeom>
          <a:solidFill>
            <a:schemeClr val="accent3">
              <a:lumMod val="85000"/>
            </a:schemeClr>
          </a:solidFill>
        </p:spPr>
        <p:txBody>
          <a:bodyPr wrap="square" rtlCol="0">
            <a:spAutoFit/>
          </a:bodyPr>
          <a:lstStyle/>
          <a:p>
            <a:r>
              <a:rPr lang="en-US" sz="1400" i="1" dirty="0">
                <a:solidFill>
                  <a:srgbClr val="0000FF"/>
                </a:solidFill>
              </a:rPr>
              <a:t>What is the classic clinical scenario in which a man is undergoing androgen antagonist therapy?</a:t>
            </a:r>
          </a:p>
          <a:p>
            <a:r>
              <a:rPr lang="en-US" sz="1400" dirty="0">
                <a:solidFill>
                  <a:srgbClr val="0000FF"/>
                </a:solidFill>
              </a:rPr>
              <a:t>Medical management of  prostate  cancer</a:t>
            </a:r>
          </a:p>
        </p:txBody>
      </p:sp>
      <p:sp>
        <p:nvSpPr>
          <p:cNvPr id="8" name="Oval 7">
            <a:extLst>
              <a:ext uri="{FF2B5EF4-FFF2-40B4-BE49-F238E27FC236}">
                <a16:creationId xmlns:a16="http://schemas.microsoft.com/office/drawing/2014/main" id="{A5EADF5E-84C2-3D40-3BFC-313E97731B98}"/>
              </a:ext>
            </a:extLst>
          </p:cNvPr>
          <p:cNvSpPr/>
          <p:nvPr/>
        </p:nvSpPr>
        <p:spPr>
          <a:xfrm>
            <a:off x="5370055" y="5747264"/>
            <a:ext cx="3058327" cy="694514"/>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21CC247-B668-398E-B712-883C1EA843DD}"/>
              </a:ext>
            </a:extLst>
          </p:cNvPr>
          <p:cNvSpPr/>
          <p:nvPr/>
        </p:nvSpPr>
        <p:spPr>
          <a:xfrm>
            <a:off x="3352800" y="6109251"/>
            <a:ext cx="685800" cy="2120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146944"/>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25059" y="3790890"/>
            <a:ext cx="1343766" cy="400110"/>
          </a:xfrm>
          <a:prstGeom prst="rect">
            <a:avLst/>
          </a:prstGeom>
          <a:noFill/>
          <a:ln>
            <a:noFill/>
          </a:ln>
        </p:spPr>
        <p:txBody>
          <a:bodyPr wrap="none" rtlCol="0">
            <a:spAutoFit/>
          </a:bodyPr>
          <a:lstStyle/>
          <a:p>
            <a:pPr algn="ctr"/>
            <a:r>
              <a:rPr lang="en-US" sz="2000" b="1" dirty="0" err="1"/>
              <a:t>Sjögren’s</a:t>
            </a:r>
            <a:endParaRPr lang="en-US" sz="2000" b="1" dirty="0"/>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2" name="Straight Arrow Connector 21"/>
          <p:cNvCxnSpPr>
            <a:stCxn id="19"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27" name="Straight Arrow Connector 26"/>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31232048-9ECF-9FE1-8604-85C74D92F404}"/>
              </a:ext>
            </a:extLst>
          </p:cNvPr>
          <p:cNvSpPr/>
          <p:nvPr/>
        </p:nvSpPr>
        <p:spPr>
          <a:xfrm>
            <a:off x="542873" y="3695868"/>
            <a:ext cx="1505056" cy="664097"/>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46ECBFB-8C09-622C-747D-D770D9254DFA}"/>
              </a:ext>
            </a:extLst>
          </p:cNvPr>
          <p:cNvSpPr txBox="1"/>
          <p:nvPr/>
        </p:nvSpPr>
        <p:spPr>
          <a:xfrm>
            <a:off x="301229" y="1452102"/>
            <a:ext cx="7928371" cy="2031325"/>
          </a:xfrm>
          <a:prstGeom prst="rect">
            <a:avLst/>
          </a:prstGeom>
          <a:noFill/>
        </p:spPr>
        <p:txBody>
          <a:bodyPr wrap="square" rtlCol="0">
            <a:spAutoFit/>
          </a:bodyPr>
          <a:lstStyle/>
          <a:p>
            <a:r>
              <a:rPr lang="en-US" sz="1400" i="1" dirty="0">
                <a:solidFill>
                  <a:schemeClr val="bg1">
                    <a:lumMod val="75000"/>
                  </a:schemeClr>
                </a:solidFill>
              </a:rPr>
              <a:t>What is </a:t>
            </a:r>
            <a:r>
              <a:rPr lang="en-US" sz="1400" dirty="0" err="1">
                <a:solidFill>
                  <a:schemeClr val="bg1">
                    <a:lumMod val="75000"/>
                  </a:schemeClr>
                </a:solidFill>
              </a:rPr>
              <a:t>Sjögren’s</a:t>
            </a:r>
            <a:r>
              <a:rPr lang="en-US" sz="1400" dirty="0">
                <a:solidFill>
                  <a:schemeClr val="bg1">
                    <a:lumMod val="75000"/>
                  </a:schemeClr>
                </a:solidFill>
              </a:rPr>
              <a:t> syndrome </a:t>
            </a:r>
            <a:r>
              <a:rPr lang="en-US" sz="1400" i="1" dirty="0">
                <a:solidFill>
                  <a:schemeClr val="bg1">
                    <a:lumMod val="75000"/>
                  </a:schemeClr>
                </a:solidFill>
              </a:rPr>
              <a:t>(SS)?</a:t>
            </a:r>
          </a:p>
          <a:p>
            <a:r>
              <a:rPr lang="en-US" sz="1400" dirty="0">
                <a:solidFill>
                  <a:schemeClr val="bg1">
                    <a:lumMod val="75000"/>
                  </a:schemeClr>
                </a:solidFill>
              </a:rPr>
              <a:t>A  chronic  autoimmune disorder characterized by  </a:t>
            </a:r>
            <a:r>
              <a:rPr lang="en-US" sz="1400" b="1" dirty="0">
                <a:solidFill>
                  <a:srgbClr val="0000FF"/>
                </a:solidFill>
              </a:rPr>
              <a:t>lymphocytic  infiltration </a:t>
            </a:r>
            <a:r>
              <a:rPr lang="en-US" sz="1400" dirty="0">
                <a:solidFill>
                  <a:schemeClr val="bg1">
                    <a:lumMod val="75000"/>
                  </a:schemeClr>
                </a:solidFill>
              </a:rPr>
              <a:t>of  exocrine  glands</a:t>
            </a:r>
          </a:p>
          <a:p>
            <a:endParaRPr lang="en-US" sz="1400" dirty="0">
              <a:solidFill>
                <a:schemeClr val="bg1">
                  <a:lumMod val="75000"/>
                </a:schemeClr>
              </a:solidFill>
            </a:endParaRPr>
          </a:p>
          <a:p>
            <a:r>
              <a:rPr lang="en-US" sz="1400" i="1" dirty="0">
                <a:solidFill>
                  <a:schemeClr val="bg1">
                    <a:lumMod val="75000"/>
                  </a:schemeClr>
                </a:solidFill>
              </a:rPr>
              <a:t>Does SS have a gender predilection?</a:t>
            </a:r>
          </a:p>
          <a:p>
            <a:r>
              <a:rPr lang="en-US" sz="1400" dirty="0">
                <a:solidFill>
                  <a:schemeClr val="bg1">
                    <a:lumMod val="75000"/>
                  </a:schemeClr>
                </a:solidFill>
              </a:rPr>
              <a:t>Yes, the vast majority of pts are  female</a:t>
            </a:r>
          </a:p>
          <a:p>
            <a:endParaRPr lang="en-US" sz="1400" dirty="0">
              <a:solidFill>
                <a:schemeClr val="bg1">
                  <a:lumMod val="75000"/>
                </a:schemeClr>
              </a:solidFill>
            </a:endParaRPr>
          </a:p>
          <a:p>
            <a:r>
              <a:rPr lang="en-US" sz="1400" i="1" dirty="0">
                <a:solidFill>
                  <a:schemeClr val="bg1">
                    <a:lumMod val="75000"/>
                  </a:schemeClr>
                </a:solidFill>
              </a:rPr>
              <a:t>SS is divided into  </a:t>
            </a:r>
            <a:r>
              <a:rPr lang="en-US" sz="1400" dirty="0">
                <a:solidFill>
                  <a:schemeClr val="bg1">
                    <a:lumMod val="75000"/>
                  </a:schemeClr>
                </a:solidFill>
              </a:rPr>
              <a:t>primary  </a:t>
            </a:r>
            <a:r>
              <a:rPr lang="en-US" sz="1400" i="1" dirty="0">
                <a:solidFill>
                  <a:schemeClr val="bg1">
                    <a:lumMod val="75000"/>
                  </a:schemeClr>
                </a:solidFill>
              </a:rPr>
              <a:t>and  </a:t>
            </a:r>
            <a:r>
              <a:rPr lang="en-US" sz="1400" dirty="0">
                <a:solidFill>
                  <a:schemeClr val="bg1">
                    <a:lumMod val="75000"/>
                  </a:schemeClr>
                </a:solidFill>
              </a:rPr>
              <a:t>secondary  SS</a:t>
            </a:r>
            <a:r>
              <a:rPr lang="en-US" sz="1400" i="1" dirty="0">
                <a:solidFill>
                  <a:schemeClr val="bg1">
                    <a:lumMod val="75000"/>
                  </a:schemeClr>
                </a:solidFill>
              </a:rPr>
              <a:t>. What’s the key difference between the two?</a:t>
            </a:r>
          </a:p>
          <a:p>
            <a:r>
              <a:rPr lang="en-US" sz="1400" dirty="0">
                <a:solidFill>
                  <a:schemeClr val="bg1">
                    <a:lumMod val="75000"/>
                  </a:schemeClr>
                </a:solidFill>
              </a:rPr>
              <a:t>In </a:t>
            </a:r>
            <a:r>
              <a:rPr lang="en-US" sz="1400" b="1" dirty="0">
                <a:solidFill>
                  <a:schemeClr val="bg1">
                    <a:lumMod val="75000"/>
                  </a:schemeClr>
                </a:solidFill>
              </a:rPr>
              <a:t>primary</a:t>
            </a:r>
            <a:r>
              <a:rPr lang="en-US" sz="1400" dirty="0">
                <a:solidFill>
                  <a:schemeClr val="bg1">
                    <a:lumMod val="75000"/>
                  </a:schemeClr>
                </a:solidFill>
              </a:rPr>
              <a:t> SS, the pt does not have a systemic connective-tissue disease, whereas such a condition is present in pts with </a:t>
            </a:r>
            <a:r>
              <a:rPr lang="en-US" sz="1400" b="1" dirty="0">
                <a:solidFill>
                  <a:schemeClr val="bg1">
                    <a:lumMod val="75000"/>
                  </a:schemeClr>
                </a:solidFill>
              </a:rPr>
              <a:t>secondary</a:t>
            </a:r>
            <a:r>
              <a:rPr lang="en-US" sz="1400" dirty="0">
                <a:solidFill>
                  <a:schemeClr val="bg1">
                    <a:lumMod val="75000"/>
                  </a:schemeClr>
                </a:solidFill>
              </a:rPr>
              <a:t> SS</a:t>
            </a:r>
          </a:p>
        </p:txBody>
      </p:sp>
      <p:sp>
        <p:nvSpPr>
          <p:cNvPr id="2" name="TextBox 1">
            <a:extLst>
              <a:ext uri="{FF2B5EF4-FFF2-40B4-BE49-F238E27FC236}">
                <a16:creationId xmlns:a16="http://schemas.microsoft.com/office/drawing/2014/main" id="{74E119AD-8182-F517-2B66-D3BCC5BE1ABD}"/>
              </a:ext>
            </a:extLst>
          </p:cNvPr>
          <p:cNvSpPr txBox="1"/>
          <p:nvPr/>
        </p:nvSpPr>
        <p:spPr>
          <a:xfrm>
            <a:off x="2285996" y="942085"/>
            <a:ext cx="4115882" cy="738664"/>
          </a:xfrm>
          <a:prstGeom prst="rect">
            <a:avLst/>
          </a:prstGeom>
          <a:solidFill>
            <a:srgbClr val="FFCCFF"/>
          </a:solidFill>
        </p:spPr>
        <p:txBody>
          <a:bodyPr wrap="square" rtlCol="0">
            <a:spAutoFit/>
          </a:bodyPr>
          <a:lstStyle/>
          <a:p>
            <a:r>
              <a:rPr lang="en-US" sz="1400" i="1" dirty="0"/>
              <a:t>Speaking of lymphocytes: Pts with primary SS are at increased risk of what form of malignancy?</a:t>
            </a:r>
          </a:p>
          <a:p>
            <a:r>
              <a:rPr lang="en-US" sz="1400" dirty="0"/>
              <a:t>Non-</a:t>
            </a:r>
            <a:r>
              <a:rPr lang="en-US" sz="1400" dirty="0" err="1"/>
              <a:t>Hodgkins</a:t>
            </a:r>
            <a:r>
              <a:rPr lang="en-US" sz="1400" dirty="0"/>
              <a:t> lymphoma</a:t>
            </a:r>
          </a:p>
        </p:txBody>
      </p:sp>
      <p:sp>
        <p:nvSpPr>
          <p:cNvPr id="3" name="Oval 2">
            <a:extLst>
              <a:ext uri="{FF2B5EF4-FFF2-40B4-BE49-F238E27FC236}">
                <a16:creationId xmlns:a16="http://schemas.microsoft.com/office/drawing/2014/main" id="{FFC163C7-EA16-4ABA-0288-E70967B4BCA0}"/>
              </a:ext>
            </a:extLst>
          </p:cNvPr>
          <p:cNvSpPr/>
          <p:nvPr/>
        </p:nvSpPr>
        <p:spPr>
          <a:xfrm>
            <a:off x="4078812" y="1615552"/>
            <a:ext cx="2550588" cy="4279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329795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25059" y="3790890"/>
            <a:ext cx="1343766" cy="400110"/>
          </a:xfrm>
          <a:prstGeom prst="rect">
            <a:avLst/>
          </a:prstGeom>
          <a:noFill/>
          <a:ln>
            <a:noFill/>
          </a:ln>
        </p:spPr>
        <p:txBody>
          <a:bodyPr wrap="none" rtlCol="0">
            <a:spAutoFit/>
          </a:bodyPr>
          <a:lstStyle/>
          <a:p>
            <a:pPr algn="ctr"/>
            <a:r>
              <a:rPr lang="en-US" sz="2000" b="1" dirty="0" err="1"/>
              <a:t>Sjögren’s</a:t>
            </a:r>
            <a:endParaRPr lang="en-US" sz="2000" b="1" dirty="0"/>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2" name="Straight Arrow Connector 21"/>
          <p:cNvCxnSpPr>
            <a:stCxn id="19"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27" name="Straight Arrow Connector 26"/>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31232048-9ECF-9FE1-8604-85C74D92F404}"/>
              </a:ext>
            </a:extLst>
          </p:cNvPr>
          <p:cNvSpPr/>
          <p:nvPr/>
        </p:nvSpPr>
        <p:spPr>
          <a:xfrm>
            <a:off x="542873" y="3695868"/>
            <a:ext cx="1505056" cy="664097"/>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46ECBFB-8C09-622C-747D-D770D9254DFA}"/>
              </a:ext>
            </a:extLst>
          </p:cNvPr>
          <p:cNvSpPr txBox="1"/>
          <p:nvPr/>
        </p:nvSpPr>
        <p:spPr>
          <a:xfrm>
            <a:off x="301229" y="1452102"/>
            <a:ext cx="7547371" cy="2031325"/>
          </a:xfrm>
          <a:prstGeom prst="rect">
            <a:avLst/>
          </a:prstGeom>
          <a:noFill/>
        </p:spPr>
        <p:txBody>
          <a:bodyPr wrap="square" rtlCol="0">
            <a:spAutoFit/>
          </a:bodyPr>
          <a:lstStyle/>
          <a:p>
            <a:r>
              <a:rPr lang="en-US" sz="1400" i="1" dirty="0">
                <a:solidFill>
                  <a:schemeClr val="bg1">
                    <a:lumMod val="75000"/>
                  </a:schemeClr>
                </a:solidFill>
              </a:rPr>
              <a:t>What is </a:t>
            </a:r>
            <a:r>
              <a:rPr lang="en-US" sz="1400" dirty="0" err="1">
                <a:solidFill>
                  <a:schemeClr val="bg1">
                    <a:lumMod val="75000"/>
                  </a:schemeClr>
                </a:solidFill>
              </a:rPr>
              <a:t>Sjögren’s</a:t>
            </a:r>
            <a:r>
              <a:rPr lang="en-US" sz="1400" dirty="0">
                <a:solidFill>
                  <a:schemeClr val="bg1">
                    <a:lumMod val="75000"/>
                  </a:schemeClr>
                </a:solidFill>
              </a:rPr>
              <a:t> syndrome </a:t>
            </a:r>
            <a:r>
              <a:rPr lang="en-US" sz="1400" i="1" dirty="0">
                <a:solidFill>
                  <a:schemeClr val="bg1">
                    <a:lumMod val="75000"/>
                  </a:schemeClr>
                </a:solidFill>
              </a:rPr>
              <a:t>(SS)?</a:t>
            </a:r>
          </a:p>
          <a:p>
            <a:r>
              <a:rPr lang="en-US" sz="1400" dirty="0">
                <a:solidFill>
                  <a:schemeClr val="bg1">
                    <a:lumMod val="75000"/>
                  </a:schemeClr>
                </a:solidFill>
              </a:rPr>
              <a:t>A  chronic  autoimmune disorder characterized by  lymphocytic  infiltration of  exocrine  glands</a:t>
            </a:r>
          </a:p>
          <a:p>
            <a:endParaRPr lang="en-US" sz="1400" dirty="0">
              <a:solidFill>
                <a:schemeClr val="bg1">
                  <a:lumMod val="75000"/>
                </a:schemeClr>
              </a:solidFill>
            </a:endParaRPr>
          </a:p>
          <a:p>
            <a:r>
              <a:rPr lang="en-US" sz="1400" i="1" dirty="0">
                <a:solidFill>
                  <a:schemeClr val="bg1">
                    <a:lumMod val="75000"/>
                  </a:schemeClr>
                </a:solidFill>
              </a:rPr>
              <a:t>Does SS have a gender predilection?</a:t>
            </a:r>
          </a:p>
          <a:p>
            <a:r>
              <a:rPr lang="en-US" sz="1400" dirty="0">
                <a:solidFill>
                  <a:schemeClr val="bg1">
                    <a:lumMod val="75000"/>
                  </a:schemeClr>
                </a:solidFill>
              </a:rPr>
              <a:t>Yes, the vast majority of pts are  female</a:t>
            </a:r>
          </a:p>
          <a:p>
            <a:endParaRPr lang="en-US" sz="1400" dirty="0">
              <a:solidFill>
                <a:schemeClr val="bg1">
                  <a:lumMod val="75000"/>
                </a:schemeClr>
              </a:solidFill>
            </a:endParaRPr>
          </a:p>
          <a:p>
            <a:r>
              <a:rPr lang="en-US" sz="1400" i="1" dirty="0">
                <a:solidFill>
                  <a:schemeClr val="bg1">
                    <a:lumMod val="75000"/>
                  </a:schemeClr>
                </a:solidFill>
              </a:rPr>
              <a:t>SS is divided into  </a:t>
            </a:r>
            <a:r>
              <a:rPr lang="en-US" sz="1400" dirty="0">
                <a:solidFill>
                  <a:schemeClr val="bg1">
                    <a:lumMod val="75000"/>
                  </a:schemeClr>
                </a:solidFill>
              </a:rPr>
              <a:t>primary  </a:t>
            </a:r>
            <a:r>
              <a:rPr lang="en-US" sz="1400" i="1" dirty="0">
                <a:solidFill>
                  <a:schemeClr val="bg1">
                    <a:lumMod val="75000"/>
                  </a:schemeClr>
                </a:solidFill>
              </a:rPr>
              <a:t>and  </a:t>
            </a:r>
            <a:r>
              <a:rPr lang="en-US" sz="1400" dirty="0">
                <a:solidFill>
                  <a:schemeClr val="bg1">
                    <a:lumMod val="75000"/>
                  </a:schemeClr>
                </a:solidFill>
              </a:rPr>
              <a:t>secondary  SS</a:t>
            </a:r>
            <a:r>
              <a:rPr lang="en-US" sz="1400" i="1" dirty="0">
                <a:solidFill>
                  <a:schemeClr val="bg1">
                    <a:lumMod val="75000"/>
                  </a:schemeClr>
                </a:solidFill>
              </a:rPr>
              <a:t>. What’s the key difference between the two?</a:t>
            </a:r>
          </a:p>
          <a:p>
            <a:r>
              <a:rPr lang="en-US" sz="1400" dirty="0">
                <a:solidFill>
                  <a:schemeClr val="bg1">
                    <a:lumMod val="75000"/>
                  </a:schemeClr>
                </a:solidFill>
              </a:rPr>
              <a:t>In </a:t>
            </a:r>
            <a:r>
              <a:rPr lang="en-US" sz="1400" b="1" dirty="0">
                <a:solidFill>
                  <a:schemeClr val="bg1">
                    <a:lumMod val="75000"/>
                  </a:schemeClr>
                </a:solidFill>
              </a:rPr>
              <a:t>primary</a:t>
            </a:r>
            <a:r>
              <a:rPr lang="en-US" sz="1400" dirty="0">
                <a:solidFill>
                  <a:schemeClr val="bg1">
                    <a:lumMod val="75000"/>
                  </a:schemeClr>
                </a:solidFill>
              </a:rPr>
              <a:t> SS, the pt does not have </a:t>
            </a:r>
            <a:r>
              <a:rPr lang="en-US" sz="1400" b="1" dirty="0"/>
              <a:t>a systemic connective-tissue disease</a:t>
            </a:r>
            <a:r>
              <a:rPr lang="en-US" sz="1400" dirty="0">
                <a:solidFill>
                  <a:schemeClr val="bg1">
                    <a:lumMod val="75000"/>
                  </a:schemeClr>
                </a:solidFill>
              </a:rPr>
              <a:t>, whereas such a condition is present in pts with </a:t>
            </a:r>
            <a:r>
              <a:rPr lang="en-US" sz="1400" b="1" dirty="0">
                <a:solidFill>
                  <a:schemeClr val="bg1">
                    <a:lumMod val="75000"/>
                  </a:schemeClr>
                </a:solidFill>
              </a:rPr>
              <a:t>secondary</a:t>
            </a:r>
            <a:r>
              <a:rPr lang="en-US" sz="1400" dirty="0">
                <a:solidFill>
                  <a:schemeClr val="bg1">
                    <a:lumMod val="75000"/>
                  </a:schemeClr>
                </a:solidFill>
              </a:rPr>
              <a:t> SS.</a:t>
            </a:r>
          </a:p>
        </p:txBody>
      </p:sp>
      <p:sp>
        <p:nvSpPr>
          <p:cNvPr id="3" name="Oval 2">
            <a:extLst>
              <a:ext uri="{FF2B5EF4-FFF2-40B4-BE49-F238E27FC236}">
                <a16:creationId xmlns:a16="http://schemas.microsoft.com/office/drawing/2014/main" id="{16E2B983-19BA-491B-DF83-5376E06F20F9}"/>
              </a:ext>
            </a:extLst>
          </p:cNvPr>
          <p:cNvSpPr/>
          <p:nvPr/>
        </p:nvSpPr>
        <p:spPr>
          <a:xfrm>
            <a:off x="3027576" y="2895600"/>
            <a:ext cx="3698448" cy="44679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CF1A6F6-7992-CB24-2769-F809AE4C194D}"/>
              </a:ext>
            </a:extLst>
          </p:cNvPr>
          <p:cNvSpPr txBox="1"/>
          <p:nvPr/>
        </p:nvSpPr>
        <p:spPr>
          <a:xfrm>
            <a:off x="3030889" y="3401213"/>
            <a:ext cx="3727720" cy="1169551"/>
          </a:xfrm>
          <a:prstGeom prst="rect">
            <a:avLst/>
          </a:prstGeom>
          <a:solidFill>
            <a:schemeClr val="accent5"/>
          </a:solidFill>
        </p:spPr>
        <p:txBody>
          <a:bodyPr wrap="square" rtlCol="0">
            <a:spAutoFit/>
          </a:bodyPr>
          <a:lstStyle/>
          <a:p>
            <a:r>
              <a:rPr lang="en-US" sz="1400" i="1" dirty="0">
                <a:solidFill>
                  <a:srgbClr val="0000FF"/>
                </a:solidFill>
              </a:rPr>
              <a:t>With what CTDs is SS associated?</a:t>
            </a:r>
            <a:endParaRPr lang="en-US" sz="1400" i="1" dirty="0">
              <a:solidFill>
                <a:schemeClr val="accent5"/>
              </a:solidFill>
            </a:endParaRPr>
          </a:p>
          <a:p>
            <a:r>
              <a:rPr lang="en-US" sz="1400" dirty="0">
                <a:solidFill>
                  <a:schemeClr val="accent5"/>
                </a:solidFill>
              </a:rPr>
              <a:t>The list is long, but the main culprits are:</a:t>
            </a:r>
          </a:p>
          <a:p>
            <a:r>
              <a:rPr lang="en-US" sz="1400" dirty="0">
                <a:solidFill>
                  <a:schemeClr val="accent5"/>
                </a:solidFill>
              </a:rPr>
              <a:t>--RA</a:t>
            </a:r>
          </a:p>
          <a:p>
            <a:r>
              <a:rPr lang="en-US" sz="1400" dirty="0">
                <a:solidFill>
                  <a:schemeClr val="accent5"/>
                </a:solidFill>
              </a:rPr>
              <a:t>--SLE</a:t>
            </a:r>
          </a:p>
          <a:p>
            <a:r>
              <a:rPr lang="en-US" sz="1400" dirty="0">
                <a:solidFill>
                  <a:schemeClr val="accent5"/>
                </a:solidFill>
              </a:rPr>
              <a:t>--Scleroderma (aka systemic sclerosis, </a:t>
            </a:r>
            <a:r>
              <a:rPr lang="en-US" sz="1400" dirty="0" err="1">
                <a:solidFill>
                  <a:schemeClr val="accent5"/>
                </a:solidFill>
              </a:rPr>
              <a:t>SSc</a:t>
            </a:r>
            <a:r>
              <a:rPr lang="en-US" sz="1400" dirty="0">
                <a:solidFill>
                  <a:schemeClr val="accent5"/>
                </a:solidFill>
              </a:rPr>
              <a:t>)</a:t>
            </a:r>
          </a:p>
        </p:txBody>
      </p:sp>
    </p:spTree>
    <p:extLst>
      <p:ext uri="{BB962C8B-B14F-4D97-AF65-F5344CB8AC3E}">
        <p14:creationId xmlns:p14="http://schemas.microsoft.com/office/powerpoint/2010/main" val="1503661142"/>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25059" y="3790890"/>
            <a:ext cx="1343766" cy="400110"/>
          </a:xfrm>
          <a:prstGeom prst="rect">
            <a:avLst/>
          </a:prstGeom>
          <a:noFill/>
          <a:ln>
            <a:noFill/>
          </a:ln>
        </p:spPr>
        <p:txBody>
          <a:bodyPr wrap="none" rtlCol="0">
            <a:spAutoFit/>
          </a:bodyPr>
          <a:lstStyle/>
          <a:p>
            <a:pPr algn="ctr"/>
            <a:r>
              <a:rPr lang="en-US" sz="2000" b="1" dirty="0" err="1"/>
              <a:t>Sjögren’s</a:t>
            </a:r>
            <a:endParaRPr lang="en-US" sz="2000" b="1" dirty="0"/>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2" name="Straight Arrow Connector 21"/>
          <p:cNvCxnSpPr>
            <a:stCxn id="19"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27" name="Straight Arrow Connector 26"/>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31232048-9ECF-9FE1-8604-85C74D92F404}"/>
              </a:ext>
            </a:extLst>
          </p:cNvPr>
          <p:cNvSpPr/>
          <p:nvPr/>
        </p:nvSpPr>
        <p:spPr>
          <a:xfrm>
            <a:off x="542873" y="3695868"/>
            <a:ext cx="1505056" cy="664097"/>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46ECBFB-8C09-622C-747D-D770D9254DFA}"/>
              </a:ext>
            </a:extLst>
          </p:cNvPr>
          <p:cNvSpPr txBox="1"/>
          <p:nvPr/>
        </p:nvSpPr>
        <p:spPr>
          <a:xfrm>
            <a:off x="301229" y="1452102"/>
            <a:ext cx="7547371" cy="2031325"/>
          </a:xfrm>
          <a:prstGeom prst="rect">
            <a:avLst/>
          </a:prstGeom>
          <a:noFill/>
        </p:spPr>
        <p:txBody>
          <a:bodyPr wrap="square" rtlCol="0">
            <a:spAutoFit/>
          </a:bodyPr>
          <a:lstStyle/>
          <a:p>
            <a:r>
              <a:rPr lang="en-US" sz="1400" i="1" dirty="0">
                <a:solidFill>
                  <a:schemeClr val="bg1">
                    <a:lumMod val="75000"/>
                  </a:schemeClr>
                </a:solidFill>
              </a:rPr>
              <a:t>What is </a:t>
            </a:r>
            <a:r>
              <a:rPr lang="en-US" sz="1400" dirty="0" err="1">
                <a:solidFill>
                  <a:schemeClr val="bg1">
                    <a:lumMod val="75000"/>
                  </a:schemeClr>
                </a:solidFill>
              </a:rPr>
              <a:t>Sjögren’s</a:t>
            </a:r>
            <a:r>
              <a:rPr lang="en-US" sz="1400" dirty="0">
                <a:solidFill>
                  <a:schemeClr val="bg1">
                    <a:lumMod val="75000"/>
                  </a:schemeClr>
                </a:solidFill>
              </a:rPr>
              <a:t> syndrome </a:t>
            </a:r>
            <a:r>
              <a:rPr lang="en-US" sz="1400" i="1" dirty="0">
                <a:solidFill>
                  <a:schemeClr val="bg1">
                    <a:lumMod val="75000"/>
                  </a:schemeClr>
                </a:solidFill>
              </a:rPr>
              <a:t>(SS)?</a:t>
            </a:r>
          </a:p>
          <a:p>
            <a:r>
              <a:rPr lang="en-US" sz="1400" dirty="0">
                <a:solidFill>
                  <a:schemeClr val="bg1">
                    <a:lumMod val="75000"/>
                  </a:schemeClr>
                </a:solidFill>
              </a:rPr>
              <a:t>A  chronic  autoimmune disorder characterized by  lymphocytic  infiltration of  exocrine  glands</a:t>
            </a:r>
          </a:p>
          <a:p>
            <a:endParaRPr lang="en-US" sz="1400" dirty="0">
              <a:solidFill>
                <a:schemeClr val="bg1">
                  <a:lumMod val="75000"/>
                </a:schemeClr>
              </a:solidFill>
            </a:endParaRPr>
          </a:p>
          <a:p>
            <a:r>
              <a:rPr lang="en-US" sz="1400" i="1" dirty="0">
                <a:solidFill>
                  <a:schemeClr val="bg1">
                    <a:lumMod val="75000"/>
                  </a:schemeClr>
                </a:solidFill>
              </a:rPr>
              <a:t>Does SS have a gender predilection?</a:t>
            </a:r>
          </a:p>
          <a:p>
            <a:r>
              <a:rPr lang="en-US" sz="1400" dirty="0">
                <a:solidFill>
                  <a:schemeClr val="bg1">
                    <a:lumMod val="75000"/>
                  </a:schemeClr>
                </a:solidFill>
              </a:rPr>
              <a:t>Yes, the vast majority of pts are  female</a:t>
            </a:r>
          </a:p>
          <a:p>
            <a:endParaRPr lang="en-US" sz="1400" dirty="0">
              <a:solidFill>
                <a:schemeClr val="bg1">
                  <a:lumMod val="75000"/>
                </a:schemeClr>
              </a:solidFill>
            </a:endParaRPr>
          </a:p>
          <a:p>
            <a:r>
              <a:rPr lang="en-US" sz="1400" i="1" dirty="0">
                <a:solidFill>
                  <a:schemeClr val="bg1">
                    <a:lumMod val="75000"/>
                  </a:schemeClr>
                </a:solidFill>
              </a:rPr>
              <a:t>SS is divided into  </a:t>
            </a:r>
            <a:r>
              <a:rPr lang="en-US" sz="1400" dirty="0">
                <a:solidFill>
                  <a:schemeClr val="bg1">
                    <a:lumMod val="75000"/>
                  </a:schemeClr>
                </a:solidFill>
              </a:rPr>
              <a:t>primary  </a:t>
            </a:r>
            <a:r>
              <a:rPr lang="en-US" sz="1400" i="1" dirty="0">
                <a:solidFill>
                  <a:schemeClr val="bg1">
                    <a:lumMod val="75000"/>
                  </a:schemeClr>
                </a:solidFill>
              </a:rPr>
              <a:t>and  </a:t>
            </a:r>
            <a:r>
              <a:rPr lang="en-US" sz="1400" dirty="0">
                <a:solidFill>
                  <a:schemeClr val="bg1">
                    <a:lumMod val="75000"/>
                  </a:schemeClr>
                </a:solidFill>
              </a:rPr>
              <a:t>secondary  SS</a:t>
            </a:r>
            <a:r>
              <a:rPr lang="en-US" sz="1400" i="1" dirty="0">
                <a:solidFill>
                  <a:schemeClr val="bg1">
                    <a:lumMod val="75000"/>
                  </a:schemeClr>
                </a:solidFill>
              </a:rPr>
              <a:t>. What’s the key difference between the two?</a:t>
            </a:r>
          </a:p>
          <a:p>
            <a:r>
              <a:rPr lang="en-US" sz="1400" dirty="0">
                <a:solidFill>
                  <a:schemeClr val="bg1">
                    <a:lumMod val="75000"/>
                  </a:schemeClr>
                </a:solidFill>
              </a:rPr>
              <a:t>In </a:t>
            </a:r>
            <a:r>
              <a:rPr lang="en-US" sz="1400" b="1" dirty="0">
                <a:solidFill>
                  <a:schemeClr val="bg1">
                    <a:lumMod val="75000"/>
                  </a:schemeClr>
                </a:solidFill>
              </a:rPr>
              <a:t>primary</a:t>
            </a:r>
            <a:r>
              <a:rPr lang="en-US" sz="1400" dirty="0">
                <a:solidFill>
                  <a:schemeClr val="bg1">
                    <a:lumMod val="75000"/>
                  </a:schemeClr>
                </a:solidFill>
              </a:rPr>
              <a:t> SS, the pt does not have </a:t>
            </a:r>
            <a:r>
              <a:rPr lang="en-US" sz="1400" b="1" dirty="0"/>
              <a:t>a systemic connective-tissue disease</a:t>
            </a:r>
            <a:r>
              <a:rPr lang="en-US" sz="1400" dirty="0">
                <a:solidFill>
                  <a:schemeClr val="bg1">
                    <a:lumMod val="75000"/>
                  </a:schemeClr>
                </a:solidFill>
              </a:rPr>
              <a:t>, whereas such a condition is present in pts with </a:t>
            </a:r>
            <a:r>
              <a:rPr lang="en-US" sz="1400" b="1" dirty="0">
                <a:solidFill>
                  <a:schemeClr val="bg1">
                    <a:lumMod val="75000"/>
                  </a:schemeClr>
                </a:solidFill>
              </a:rPr>
              <a:t>secondary</a:t>
            </a:r>
            <a:r>
              <a:rPr lang="en-US" sz="1400" dirty="0">
                <a:solidFill>
                  <a:schemeClr val="bg1">
                    <a:lumMod val="75000"/>
                  </a:schemeClr>
                </a:solidFill>
              </a:rPr>
              <a:t> SS.</a:t>
            </a:r>
          </a:p>
        </p:txBody>
      </p:sp>
      <p:sp>
        <p:nvSpPr>
          <p:cNvPr id="2" name="TextBox 1">
            <a:extLst>
              <a:ext uri="{FF2B5EF4-FFF2-40B4-BE49-F238E27FC236}">
                <a16:creationId xmlns:a16="http://schemas.microsoft.com/office/drawing/2014/main" id="{5FFB8286-758B-1181-2EED-25FF7008A8B9}"/>
              </a:ext>
            </a:extLst>
          </p:cNvPr>
          <p:cNvSpPr txBox="1"/>
          <p:nvPr/>
        </p:nvSpPr>
        <p:spPr>
          <a:xfrm>
            <a:off x="3030889" y="3401213"/>
            <a:ext cx="3727720" cy="1169551"/>
          </a:xfrm>
          <a:prstGeom prst="rect">
            <a:avLst/>
          </a:prstGeom>
          <a:solidFill>
            <a:schemeClr val="accent5"/>
          </a:solidFill>
        </p:spPr>
        <p:txBody>
          <a:bodyPr wrap="square" rtlCol="0">
            <a:spAutoFit/>
          </a:bodyPr>
          <a:lstStyle/>
          <a:p>
            <a:r>
              <a:rPr lang="en-US" sz="1400" i="1" dirty="0">
                <a:solidFill>
                  <a:srgbClr val="0000FF"/>
                </a:solidFill>
              </a:rPr>
              <a:t>With what CTDs is SS associated?</a:t>
            </a:r>
          </a:p>
          <a:p>
            <a:r>
              <a:rPr lang="en-US" sz="1400" dirty="0">
                <a:solidFill>
                  <a:srgbClr val="0000FF"/>
                </a:solidFill>
              </a:rPr>
              <a:t>The list is long, but the main culprits are:</a:t>
            </a:r>
          </a:p>
          <a:p>
            <a:r>
              <a:rPr lang="en-US" sz="1400" dirty="0">
                <a:solidFill>
                  <a:srgbClr val="0000FF"/>
                </a:solidFill>
              </a:rPr>
              <a:t>--</a:t>
            </a:r>
            <a:r>
              <a:rPr lang="en-US" sz="1400" b="1" i="1" dirty="0">
                <a:solidFill>
                  <a:srgbClr val="0000FF"/>
                </a:solidFill>
              </a:rPr>
              <a:t>?</a:t>
            </a:r>
          </a:p>
          <a:p>
            <a:r>
              <a:rPr lang="en-US" sz="1400" dirty="0">
                <a:solidFill>
                  <a:srgbClr val="0000FF"/>
                </a:solidFill>
              </a:rPr>
              <a:t>--</a:t>
            </a:r>
            <a:r>
              <a:rPr lang="en-US" sz="1400" b="1" i="1" dirty="0">
                <a:solidFill>
                  <a:srgbClr val="0000FF"/>
                </a:solidFill>
              </a:rPr>
              <a:t>?</a:t>
            </a:r>
          </a:p>
          <a:p>
            <a:r>
              <a:rPr lang="en-US" sz="1400" dirty="0">
                <a:solidFill>
                  <a:srgbClr val="0000FF"/>
                </a:solidFill>
              </a:rPr>
              <a:t>--</a:t>
            </a:r>
            <a:r>
              <a:rPr lang="en-US" sz="1400" b="1" i="1" dirty="0">
                <a:solidFill>
                  <a:srgbClr val="0000FF"/>
                </a:solidFill>
              </a:rPr>
              <a:t>?</a:t>
            </a:r>
            <a:endParaRPr lang="en-US" sz="1400" dirty="0">
              <a:solidFill>
                <a:srgbClr val="0000FF"/>
              </a:solidFill>
            </a:endParaRPr>
          </a:p>
        </p:txBody>
      </p:sp>
      <p:sp>
        <p:nvSpPr>
          <p:cNvPr id="3" name="Oval 2">
            <a:extLst>
              <a:ext uri="{FF2B5EF4-FFF2-40B4-BE49-F238E27FC236}">
                <a16:creationId xmlns:a16="http://schemas.microsoft.com/office/drawing/2014/main" id="{16E2B983-19BA-491B-DF83-5376E06F20F9}"/>
              </a:ext>
            </a:extLst>
          </p:cNvPr>
          <p:cNvSpPr/>
          <p:nvPr/>
        </p:nvSpPr>
        <p:spPr>
          <a:xfrm>
            <a:off x="3027576" y="2895600"/>
            <a:ext cx="3698448" cy="44679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2093739"/>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25059" y="3790890"/>
            <a:ext cx="1343766" cy="400110"/>
          </a:xfrm>
          <a:prstGeom prst="rect">
            <a:avLst/>
          </a:prstGeom>
          <a:noFill/>
          <a:ln>
            <a:noFill/>
          </a:ln>
        </p:spPr>
        <p:txBody>
          <a:bodyPr wrap="none" rtlCol="0">
            <a:spAutoFit/>
          </a:bodyPr>
          <a:lstStyle/>
          <a:p>
            <a:pPr algn="ctr"/>
            <a:r>
              <a:rPr lang="en-US" sz="2000" b="1" dirty="0" err="1"/>
              <a:t>Sjögren’s</a:t>
            </a:r>
            <a:endParaRPr lang="en-US" sz="2000" b="1" dirty="0"/>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2" name="Straight Arrow Connector 21"/>
          <p:cNvCxnSpPr>
            <a:stCxn id="19"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27" name="Straight Arrow Connector 26"/>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31232048-9ECF-9FE1-8604-85C74D92F404}"/>
              </a:ext>
            </a:extLst>
          </p:cNvPr>
          <p:cNvSpPr/>
          <p:nvPr/>
        </p:nvSpPr>
        <p:spPr>
          <a:xfrm>
            <a:off x="542873" y="3695868"/>
            <a:ext cx="1505056" cy="664097"/>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46ECBFB-8C09-622C-747D-D770D9254DFA}"/>
              </a:ext>
            </a:extLst>
          </p:cNvPr>
          <p:cNvSpPr txBox="1"/>
          <p:nvPr/>
        </p:nvSpPr>
        <p:spPr>
          <a:xfrm>
            <a:off x="301229" y="1452102"/>
            <a:ext cx="7547371" cy="2031325"/>
          </a:xfrm>
          <a:prstGeom prst="rect">
            <a:avLst/>
          </a:prstGeom>
          <a:noFill/>
        </p:spPr>
        <p:txBody>
          <a:bodyPr wrap="square" rtlCol="0">
            <a:spAutoFit/>
          </a:bodyPr>
          <a:lstStyle/>
          <a:p>
            <a:r>
              <a:rPr lang="en-US" sz="1400" i="1" dirty="0">
                <a:solidFill>
                  <a:schemeClr val="bg1">
                    <a:lumMod val="75000"/>
                  </a:schemeClr>
                </a:solidFill>
              </a:rPr>
              <a:t>What is </a:t>
            </a:r>
            <a:r>
              <a:rPr lang="en-US" sz="1400" dirty="0" err="1">
                <a:solidFill>
                  <a:schemeClr val="bg1">
                    <a:lumMod val="75000"/>
                  </a:schemeClr>
                </a:solidFill>
              </a:rPr>
              <a:t>Sjögren’s</a:t>
            </a:r>
            <a:r>
              <a:rPr lang="en-US" sz="1400" dirty="0">
                <a:solidFill>
                  <a:schemeClr val="bg1">
                    <a:lumMod val="75000"/>
                  </a:schemeClr>
                </a:solidFill>
              </a:rPr>
              <a:t> syndrome </a:t>
            </a:r>
            <a:r>
              <a:rPr lang="en-US" sz="1400" i="1" dirty="0">
                <a:solidFill>
                  <a:schemeClr val="bg1">
                    <a:lumMod val="75000"/>
                  </a:schemeClr>
                </a:solidFill>
              </a:rPr>
              <a:t>(SS)?</a:t>
            </a:r>
          </a:p>
          <a:p>
            <a:r>
              <a:rPr lang="en-US" sz="1400" dirty="0">
                <a:solidFill>
                  <a:schemeClr val="bg1">
                    <a:lumMod val="75000"/>
                  </a:schemeClr>
                </a:solidFill>
              </a:rPr>
              <a:t>A  chronic  autoimmune disorder characterized by  lymphocytic  infiltration of  exocrine  glands</a:t>
            </a:r>
          </a:p>
          <a:p>
            <a:endParaRPr lang="en-US" sz="1400" dirty="0">
              <a:solidFill>
                <a:schemeClr val="bg1">
                  <a:lumMod val="75000"/>
                </a:schemeClr>
              </a:solidFill>
            </a:endParaRPr>
          </a:p>
          <a:p>
            <a:r>
              <a:rPr lang="en-US" sz="1400" i="1" dirty="0">
                <a:solidFill>
                  <a:schemeClr val="bg1">
                    <a:lumMod val="75000"/>
                  </a:schemeClr>
                </a:solidFill>
              </a:rPr>
              <a:t>Does SS have a gender predilection?</a:t>
            </a:r>
          </a:p>
          <a:p>
            <a:r>
              <a:rPr lang="en-US" sz="1400" dirty="0">
                <a:solidFill>
                  <a:schemeClr val="bg1">
                    <a:lumMod val="75000"/>
                  </a:schemeClr>
                </a:solidFill>
              </a:rPr>
              <a:t>Yes, the vast majority of pts are  female</a:t>
            </a:r>
          </a:p>
          <a:p>
            <a:endParaRPr lang="en-US" sz="1400" dirty="0">
              <a:solidFill>
                <a:schemeClr val="bg1">
                  <a:lumMod val="75000"/>
                </a:schemeClr>
              </a:solidFill>
            </a:endParaRPr>
          </a:p>
          <a:p>
            <a:r>
              <a:rPr lang="en-US" sz="1400" i="1" dirty="0">
                <a:solidFill>
                  <a:schemeClr val="bg1">
                    <a:lumMod val="75000"/>
                  </a:schemeClr>
                </a:solidFill>
              </a:rPr>
              <a:t>SS is divided into  </a:t>
            </a:r>
            <a:r>
              <a:rPr lang="en-US" sz="1400" dirty="0">
                <a:solidFill>
                  <a:schemeClr val="bg1">
                    <a:lumMod val="75000"/>
                  </a:schemeClr>
                </a:solidFill>
              </a:rPr>
              <a:t>primary  </a:t>
            </a:r>
            <a:r>
              <a:rPr lang="en-US" sz="1400" i="1" dirty="0">
                <a:solidFill>
                  <a:schemeClr val="bg1">
                    <a:lumMod val="75000"/>
                  </a:schemeClr>
                </a:solidFill>
              </a:rPr>
              <a:t>and  </a:t>
            </a:r>
            <a:r>
              <a:rPr lang="en-US" sz="1400" dirty="0">
                <a:solidFill>
                  <a:schemeClr val="bg1">
                    <a:lumMod val="75000"/>
                  </a:schemeClr>
                </a:solidFill>
              </a:rPr>
              <a:t>secondary  SS</a:t>
            </a:r>
            <a:r>
              <a:rPr lang="en-US" sz="1400" i="1" dirty="0">
                <a:solidFill>
                  <a:schemeClr val="bg1">
                    <a:lumMod val="75000"/>
                  </a:schemeClr>
                </a:solidFill>
              </a:rPr>
              <a:t>. What’s the key difference between the two?</a:t>
            </a:r>
          </a:p>
          <a:p>
            <a:r>
              <a:rPr lang="en-US" sz="1400" dirty="0">
                <a:solidFill>
                  <a:schemeClr val="bg1">
                    <a:lumMod val="75000"/>
                  </a:schemeClr>
                </a:solidFill>
              </a:rPr>
              <a:t>In </a:t>
            </a:r>
            <a:r>
              <a:rPr lang="en-US" sz="1400" b="1" dirty="0">
                <a:solidFill>
                  <a:schemeClr val="bg1">
                    <a:lumMod val="75000"/>
                  </a:schemeClr>
                </a:solidFill>
              </a:rPr>
              <a:t>primary</a:t>
            </a:r>
            <a:r>
              <a:rPr lang="en-US" sz="1400" dirty="0">
                <a:solidFill>
                  <a:schemeClr val="bg1">
                    <a:lumMod val="75000"/>
                  </a:schemeClr>
                </a:solidFill>
              </a:rPr>
              <a:t> SS, the pt does not have </a:t>
            </a:r>
            <a:r>
              <a:rPr lang="en-US" sz="1400" b="1" dirty="0"/>
              <a:t>a systemic connective-tissue disease</a:t>
            </a:r>
            <a:r>
              <a:rPr lang="en-US" sz="1400" dirty="0">
                <a:solidFill>
                  <a:schemeClr val="bg1">
                    <a:lumMod val="75000"/>
                  </a:schemeClr>
                </a:solidFill>
              </a:rPr>
              <a:t>, whereas such a condition is present in pts with </a:t>
            </a:r>
            <a:r>
              <a:rPr lang="en-US" sz="1400" b="1" dirty="0">
                <a:solidFill>
                  <a:schemeClr val="bg1">
                    <a:lumMod val="75000"/>
                  </a:schemeClr>
                </a:solidFill>
              </a:rPr>
              <a:t>secondary</a:t>
            </a:r>
            <a:r>
              <a:rPr lang="en-US" sz="1400" dirty="0">
                <a:solidFill>
                  <a:schemeClr val="bg1">
                    <a:lumMod val="75000"/>
                  </a:schemeClr>
                </a:solidFill>
              </a:rPr>
              <a:t> SS.</a:t>
            </a:r>
          </a:p>
        </p:txBody>
      </p:sp>
      <p:sp>
        <p:nvSpPr>
          <p:cNvPr id="2" name="TextBox 1">
            <a:extLst>
              <a:ext uri="{FF2B5EF4-FFF2-40B4-BE49-F238E27FC236}">
                <a16:creationId xmlns:a16="http://schemas.microsoft.com/office/drawing/2014/main" id="{5FFB8286-758B-1181-2EED-25FF7008A8B9}"/>
              </a:ext>
            </a:extLst>
          </p:cNvPr>
          <p:cNvSpPr txBox="1"/>
          <p:nvPr/>
        </p:nvSpPr>
        <p:spPr>
          <a:xfrm>
            <a:off x="3030889" y="3401213"/>
            <a:ext cx="3727720" cy="1169551"/>
          </a:xfrm>
          <a:prstGeom prst="rect">
            <a:avLst/>
          </a:prstGeom>
          <a:solidFill>
            <a:schemeClr val="accent5"/>
          </a:solidFill>
        </p:spPr>
        <p:txBody>
          <a:bodyPr wrap="square" rtlCol="0">
            <a:spAutoFit/>
          </a:bodyPr>
          <a:lstStyle/>
          <a:p>
            <a:r>
              <a:rPr lang="en-US" sz="1400" i="1" dirty="0">
                <a:solidFill>
                  <a:srgbClr val="0000FF"/>
                </a:solidFill>
              </a:rPr>
              <a:t>With what CTDs is SS associated?</a:t>
            </a:r>
          </a:p>
          <a:p>
            <a:r>
              <a:rPr lang="en-US" sz="1400" dirty="0">
                <a:solidFill>
                  <a:srgbClr val="0000FF"/>
                </a:solidFill>
              </a:rPr>
              <a:t>The list is long, but the main culprits are:</a:t>
            </a:r>
          </a:p>
          <a:p>
            <a:r>
              <a:rPr lang="en-US" sz="1400" dirty="0">
                <a:solidFill>
                  <a:srgbClr val="0000FF"/>
                </a:solidFill>
              </a:rPr>
              <a:t>--RA</a:t>
            </a:r>
          </a:p>
          <a:p>
            <a:r>
              <a:rPr lang="en-US" sz="1400" dirty="0">
                <a:solidFill>
                  <a:srgbClr val="0000FF"/>
                </a:solidFill>
              </a:rPr>
              <a:t>--SLE</a:t>
            </a:r>
          </a:p>
          <a:p>
            <a:r>
              <a:rPr lang="en-US" sz="1400" dirty="0">
                <a:solidFill>
                  <a:srgbClr val="0000FF"/>
                </a:solidFill>
              </a:rPr>
              <a:t>--Scleroderma (aka </a:t>
            </a:r>
            <a:r>
              <a:rPr lang="en-US" sz="1400" i="1" dirty="0">
                <a:solidFill>
                  <a:srgbClr val="0000FF"/>
                </a:solidFill>
              </a:rPr>
              <a:t>systemic sclerosis</a:t>
            </a:r>
            <a:r>
              <a:rPr lang="en-US" sz="1400" dirty="0">
                <a:solidFill>
                  <a:srgbClr val="0000FF"/>
                </a:solidFill>
              </a:rPr>
              <a:t>, </a:t>
            </a:r>
            <a:r>
              <a:rPr lang="en-US" sz="1400" dirty="0" err="1">
                <a:solidFill>
                  <a:srgbClr val="0000FF"/>
                </a:solidFill>
              </a:rPr>
              <a:t>SSc</a:t>
            </a:r>
            <a:r>
              <a:rPr lang="en-US" sz="1400" dirty="0">
                <a:solidFill>
                  <a:srgbClr val="0000FF"/>
                </a:solidFill>
              </a:rPr>
              <a:t>)</a:t>
            </a:r>
          </a:p>
        </p:txBody>
      </p:sp>
      <p:sp>
        <p:nvSpPr>
          <p:cNvPr id="3" name="Oval 2">
            <a:extLst>
              <a:ext uri="{FF2B5EF4-FFF2-40B4-BE49-F238E27FC236}">
                <a16:creationId xmlns:a16="http://schemas.microsoft.com/office/drawing/2014/main" id="{16E2B983-19BA-491B-DF83-5376E06F20F9}"/>
              </a:ext>
            </a:extLst>
          </p:cNvPr>
          <p:cNvSpPr/>
          <p:nvPr/>
        </p:nvSpPr>
        <p:spPr>
          <a:xfrm>
            <a:off x="3027576" y="2895600"/>
            <a:ext cx="3698448" cy="44679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8792197"/>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25059" y="3790890"/>
            <a:ext cx="1343766" cy="400110"/>
          </a:xfrm>
          <a:prstGeom prst="rect">
            <a:avLst/>
          </a:prstGeom>
          <a:noFill/>
          <a:ln>
            <a:noFill/>
          </a:ln>
        </p:spPr>
        <p:txBody>
          <a:bodyPr wrap="none" rtlCol="0">
            <a:spAutoFit/>
          </a:bodyPr>
          <a:lstStyle/>
          <a:p>
            <a:pPr algn="ctr"/>
            <a:r>
              <a:rPr lang="en-US" sz="2000" b="1" dirty="0" err="1"/>
              <a:t>Sjögren’s</a:t>
            </a:r>
            <a:endParaRPr lang="en-US" sz="2000" b="1" dirty="0"/>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2" name="Straight Arrow Connector 21"/>
          <p:cNvCxnSpPr>
            <a:stCxn id="19"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27" name="Straight Arrow Connector 26"/>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31232048-9ECF-9FE1-8604-85C74D92F404}"/>
              </a:ext>
            </a:extLst>
          </p:cNvPr>
          <p:cNvSpPr/>
          <p:nvPr/>
        </p:nvSpPr>
        <p:spPr>
          <a:xfrm>
            <a:off x="542873" y="3695868"/>
            <a:ext cx="1505056" cy="664097"/>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46ECBFB-8C09-622C-747D-D770D9254DFA}"/>
              </a:ext>
            </a:extLst>
          </p:cNvPr>
          <p:cNvSpPr txBox="1"/>
          <p:nvPr/>
        </p:nvSpPr>
        <p:spPr>
          <a:xfrm>
            <a:off x="301229" y="1452102"/>
            <a:ext cx="7547371" cy="2031325"/>
          </a:xfrm>
          <a:prstGeom prst="rect">
            <a:avLst/>
          </a:prstGeom>
          <a:noFill/>
        </p:spPr>
        <p:txBody>
          <a:bodyPr wrap="square" rtlCol="0">
            <a:spAutoFit/>
          </a:bodyPr>
          <a:lstStyle/>
          <a:p>
            <a:r>
              <a:rPr lang="en-US" sz="1400" i="1" dirty="0">
                <a:solidFill>
                  <a:schemeClr val="bg1">
                    <a:lumMod val="75000"/>
                  </a:schemeClr>
                </a:solidFill>
              </a:rPr>
              <a:t>What is </a:t>
            </a:r>
            <a:r>
              <a:rPr lang="en-US" sz="1400" dirty="0" err="1">
                <a:solidFill>
                  <a:schemeClr val="bg1">
                    <a:lumMod val="75000"/>
                  </a:schemeClr>
                </a:solidFill>
              </a:rPr>
              <a:t>Sjögren’s</a:t>
            </a:r>
            <a:r>
              <a:rPr lang="en-US" sz="1400" dirty="0">
                <a:solidFill>
                  <a:schemeClr val="bg1">
                    <a:lumMod val="75000"/>
                  </a:schemeClr>
                </a:solidFill>
              </a:rPr>
              <a:t> syndrome </a:t>
            </a:r>
            <a:r>
              <a:rPr lang="en-US" sz="1400" i="1" dirty="0">
                <a:solidFill>
                  <a:schemeClr val="bg1">
                    <a:lumMod val="75000"/>
                  </a:schemeClr>
                </a:solidFill>
              </a:rPr>
              <a:t>(SS)?</a:t>
            </a:r>
          </a:p>
          <a:p>
            <a:r>
              <a:rPr lang="en-US" sz="1400" dirty="0">
                <a:solidFill>
                  <a:schemeClr val="bg1">
                    <a:lumMod val="75000"/>
                  </a:schemeClr>
                </a:solidFill>
              </a:rPr>
              <a:t>A  chronic  autoimmune disorder characterized by  lymphocytic  infiltration of  exocrine  glands</a:t>
            </a:r>
          </a:p>
          <a:p>
            <a:endParaRPr lang="en-US" sz="1400" dirty="0">
              <a:solidFill>
                <a:schemeClr val="bg1">
                  <a:lumMod val="75000"/>
                </a:schemeClr>
              </a:solidFill>
            </a:endParaRPr>
          </a:p>
          <a:p>
            <a:r>
              <a:rPr lang="en-US" sz="1400" i="1" dirty="0">
                <a:solidFill>
                  <a:schemeClr val="bg1">
                    <a:lumMod val="75000"/>
                  </a:schemeClr>
                </a:solidFill>
              </a:rPr>
              <a:t>Does SS have a gender predilection?</a:t>
            </a:r>
          </a:p>
          <a:p>
            <a:r>
              <a:rPr lang="en-US" sz="1400" dirty="0">
                <a:solidFill>
                  <a:schemeClr val="bg1">
                    <a:lumMod val="75000"/>
                  </a:schemeClr>
                </a:solidFill>
              </a:rPr>
              <a:t>Yes, the vast majority of pts are  female</a:t>
            </a:r>
          </a:p>
          <a:p>
            <a:endParaRPr lang="en-US" sz="1400" dirty="0">
              <a:solidFill>
                <a:schemeClr val="bg1">
                  <a:lumMod val="75000"/>
                </a:schemeClr>
              </a:solidFill>
            </a:endParaRPr>
          </a:p>
          <a:p>
            <a:r>
              <a:rPr lang="en-US" sz="1400" i="1" dirty="0">
                <a:solidFill>
                  <a:schemeClr val="bg1">
                    <a:lumMod val="75000"/>
                  </a:schemeClr>
                </a:solidFill>
              </a:rPr>
              <a:t>SS is divided into  </a:t>
            </a:r>
            <a:r>
              <a:rPr lang="en-US" sz="1400" dirty="0">
                <a:solidFill>
                  <a:schemeClr val="bg1">
                    <a:lumMod val="75000"/>
                  </a:schemeClr>
                </a:solidFill>
              </a:rPr>
              <a:t>primary  </a:t>
            </a:r>
            <a:r>
              <a:rPr lang="en-US" sz="1400" i="1" dirty="0">
                <a:solidFill>
                  <a:schemeClr val="bg1">
                    <a:lumMod val="75000"/>
                  </a:schemeClr>
                </a:solidFill>
              </a:rPr>
              <a:t>and  </a:t>
            </a:r>
            <a:r>
              <a:rPr lang="en-US" sz="1400" dirty="0">
                <a:solidFill>
                  <a:schemeClr val="bg1">
                    <a:lumMod val="75000"/>
                  </a:schemeClr>
                </a:solidFill>
              </a:rPr>
              <a:t>secondary  SS</a:t>
            </a:r>
            <a:r>
              <a:rPr lang="en-US" sz="1400" i="1" dirty="0">
                <a:solidFill>
                  <a:schemeClr val="bg1">
                    <a:lumMod val="75000"/>
                  </a:schemeClr>
                </a:solidFill>
              </a:rPr>
              <a:t>. What’s the key difference between the two?</a:t>
            </a:r>
          </a:p>
          <a:p>
            <a:r>
              <a:rPr lang="en-US" sz="1400" dirty="0">
                <a:solidFill>
                  <a:schemeClr val="bg1">
                    <a:lumMod val="75000"/>
                  </a:schemeClr>
                </a:solidFill>
              </a:rPr>
              <a:t>In </a:t>
            </a:r>
            <a:r>
              <a:rPr lang="en-US" sz="1400" b="1" dirty="0">
                <a:solidFill>
                  <a:schemeClr val="bg1">
                    <a:lumMod val="75000"/>
                  </a:schemeClr>
                </a:solidFill>
              </a:rPr>
              <a:t>primary</a:t>
            </a:r>
            <a:r>
              <a:rPr lang="en-US" sz="1400" dirty="0">
                <a:solidFill>
                  <a:schemeClr val="bg1">
                    <a:lumMod val="75000"/>
                  </a:schemeClr>
                </a:solidFill>
              </a:rPr>
              <a:t> SS, the pt does not have </a:t>
            </a:r>
            <a:r>
              <a:rPr lang="en-US" sz="1400" b="1" dirty="0">
                <a:solidFill>
                  <a:schemeClr val="bg1">
                    <a:lumMod val="75000"/>
                  </a:schemeClr>
                </a:solidFill>
              </a:rPr>
              <a:t>a systemic connective-tissue disease</a:t>
            </a:r>
            <a:r>
              <a:rPr lang="en-US" sz="1400" dirty="0">
                <a:solidFill>
                  <a:schemeClr val="bg1">
                    <a:lumMod val="75000"/>
                  </a:schemeClr>
                </a:solidFill>
              </a:rPr>
              <a:t>, whereas such a condition is present in pts with </a:t>
            </a:r>
            <a:r>
              <a:rPr lang="en-US" sz="1400" b="1" dirty="0">
                <a:solidFill>
                  <a:schemeClr val="bg1">
                    <a:lumMod val="75000"/>
                  </a:schemeClr>
                </a:solidFill>
              </a:rPr>
              <a:t>secondary</a:t>
            </a:r>
            <a:r>
              <a:rPr lang="en-US" sz="1400" dirty="0">
                <a:solidFill>
                  <a:schemeClr val="bg1">
                    <a:lumMod val="75000"/>
                  </a:schemeClr>
                </a:solidFill>
              </a:rPr>
              <a:t> SS.</a:t>
            </a:r>
          </a:p>
        </p:txBody>
      </p:sp>
      <p:sp>
        <p:nvSpPr>
          <p:cNvPr id="2" name="TextBox 1">
            <a:extLst>
              <a:ext uri="{FF2B5EF4-FFF2-40B4-BE49-F238E27FC236}">
                <a16:creationId xmlns:a16="http://schemas.microsoft.com/office/drawing/2014/main" id="{5FFB8286-758B-1181-2EED-25FF7008A8B9}"/>
              </a:ext>
            </a:extLst>
          </p:cNvPr>
          <p:cNvSpPr txBox="1"/>
          <p:nvPr/>
        </p:nvSpPr>
        <p:spPr>
          <a:xfrm>
            <a:off x="3030889" y="3401213"/>
            <a:ext cx="3698448" cy="1169551"/>
          </a:xfrm>
          <a:prstGeom prst="rect">
            <a:avLst/>
          </a:prstGeom>
          <a:solidFill>
            <a:schemeClr val="accent5"/>
          </a:solidFill>
        </p:spPr>
        <p:txBody>
          <a:bodyPr wrap="none" rtlCol="0">
            <a:spAutoFit/>
          </a:bodyPr>
          <a:lstStyle/>
          <a:p>
            <a:r>
              <a:rPr lang="en-US" sz="1400" i="1" dirty="0">
                <a:solidFill>
                  <a:schemeClr val="bg1">
                    <a:lumMod val="65000"/>
                  </a:schemeClr>
                </a:solidFill>
              </a:rPr>
              <a:t>With what CTDs is SS associated?</a:t>
            </a:r>
          </a:p>
          <a:p>
            <a:r>
              <a:rPr lang="en-US" sz="1400" dirty="0">
                <a:solidFill>
                  <a:schemeClr val="bg1">
                    <a:lumMod val="65000"/>
                  </a:schemeClr>
                </a:solidFill>
              </a:rPr>
              <a:t>The list is long, but the main culprits are:</a:t>
            </a:r>
          </a:p>
          <a:p>
            <a:r>
              <a:rPr lang="en-US" sz="1400" dirty="0">
                <a:solidFill>
                  <a:schemeClr val="bg1">
                    <a:lumMod val="65000"/>
                  </a:schemeClr>
                </a:solidFill>
              </a:rPr>
              <a:t>--RA</a:t>
            </a:r>
          </a:p>
          <a:p>
            <a:r>
              <a:rPr lang="en-US" sz="1400" dirty="0">
                <a:solidFill>
                  <a:schemeClr val="bg1">
                    <a:lumMod val="65000"/>
                  </a:schemeClr>
                </a:solidFill>
              </a:rPr>
              <a:t>--SLE</a:t>
            </a:r>
          </a:p>
          <a:p>
            <a:r>
              <a:rPr lang="en-US" sz="1400" dirty="0">
                <a:solidFill>
                  <a:schemeClr val="bg1">
                    <a:lumMod val="65000"/>
                  </a:schemeClr>
                </a:solidFill>
              </a:rPr>
              <a:t>--Scleroderma (aka systemic sclerosis, </a:t>
            </a:r>
            <a:r>
              <a:rPr lang="en-US" sz="1400" dirty="0" err="1">
                <a:solidFill>
                  <a:schemeClr val="bg1">
                    <a:lumMod val="65000"/>
                  </a:schemeClr>
                </a:solidFill>
              </a:rPr>
              <a:t>SSc</a:t>
            </a:r>
            <a:r>
              <a:rPr lang="en-US" sz="1400" dirty="0">
                <a:solidFill>
                  <a:schemeClr val="bg1">
                    <a:lumMod val="65000"/>
                  </a:schemeClr>
                </a:solidFill>
              </a:rPr>
              <a:t>)</a:t>
            </a:r>
          </a:p>
        </p:txBody>
      </p:sp>
      <p:sp>
        <p:nvSpPr>
          <p:cNvPr id="3" name="Oval 2">
            <a:extLst>
              <a:ext uri="{FF2B5EF4-FFF2-40B4-BE49-F238E27FC236}">
                <a16:creationId xmlns:a16="http://schemas.microsoft.com/office/drawing/2014/main" id="{16E2B983-19BA-491B-DF83-5376E06F20F9}"/>
              </a:ext>
            </a:extLst>
          </p:cNvPr>
          <p:cNvSpPr/>
          <p:nvPr/>
        </p:nvSpPr>
        <p:spPr>
          <a:xfrm>
            <a:off x="3027576" y="2895600"/>
            <a:ext cx="3698448" cy="446793"/>
          </a:xfrm>
          <a:prstGeom prst="ellipse">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C408330-3CF1-B89A-2122-1F7511E76D45}"/>
              </a:ext>
            </a:extLst>
          </p:cNvPr>
          <p:cNvSpPr txBox="1"/>
          <p:nvPr/>
        </p:nvSpPr>
        <p:spPr>
          <a:xfrm>
            <a:off x="2372029" y="3666302"/>
            <a:ext cx="5628972" cy="738664"/>
          </a:xfrm>
          <a:prstGeom prst="rect">
            <a:avLst/>
          </a:prstGeom>
          <a:solidFill>
            <a:schemeClr val="accent6">
              <a:lumMod val="20000"/>
              <a:lumOff val="80000"/>
            </a:schemeClr>
          </a:solidFill>
        </p:spPr>
        <p:txBody>
          <a:bodyPr wrap="square" rtlCol="0">
            <a:spAutoFit/>
          </a:bodyPr>
          <a:lstStyle/>
          <a:p>
            <a:r>
              <a:rPr lang="en-US" sz="1400" i="1" dirty="0"/>
              <a:t>Some pts with severe </a:t>
            </a:r>
            <a:r>
              <a:rPr lang="en-US" sz="1400" i="1" dirty="0" err="1"/>
              <a:t>Sjögren’s</a:t>
            </a:r>
            <a:r>
              <a:rPr lang="en-US" sz="1400" i="1" dirty="0"/>
              <a:t> develop enlargement of the lacrimal and parotid glands. What is the eponymous name for this condition?</a:t>
            </a:r>
          </a:p>
          <a:p>
            <a:r>
              <a:rPr lang="en-US" sz="1400" b="1" dirty="0">
                <a:solidFill>
                  <a:schemeClr val="accent6">
                    <a:lumMod val="20000"/>
                    <a:lumOff val="80000"/>
                  </a:schemeClr>
                </a:solidFill>
              </a:rPr>
              <a:t>Mikulicz syndrome </a:t>
            </a:r>
          </a:p>
        </p:txBody>
      </p:sp>
    </p:spTree>
    <p:extLst>
      <p:ext uri="{BB962C8B-B14F-4D97-AF65-F5344CB8AC3E}">
        <p14:creationId xmlns:p14="http://schemas.microsoft.com/office/powerpoint/2010/main" val="273589763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25059" y="3790890"/>
            <a:ext cx="1343766" cy="400110"/>
          </a:xfrm>
          <a:prstGeom prst="rect">
            <a:avLst/>
          </a:prstGeom>
          <a:noFill/>
          <a:ln>
            <a:noFill/>
          </a:ln>
        </p:spPr>
        <p:txBody>
          <a:bodyPr wrap="none" rtlCol="0">
            <a:spAutoFit/>
          </a:bodyPr>
          <a:lstStyle/>
          <a:p>
            <a:pPr algn="ctr"/>
            <a:r>
              <a:rPr lang="en-US" sz="2000" b="1" dirty="0" err="1"/>
              <a:t>Sjögren’s</a:t>
            </a:r>
            <a:endParaRPr lang="en-US" sz="2000" b="1" dirty="0"/>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2" name="Straight Arrow Connector 21"/>
          <p:cNvCxnSpPr>
            <a:stCxn id="19"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27" name="Straight Arrow Connector 26"/>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31232048-9ECF-9FE1-8604-85C74D92F404}"/>
              </a:ext>
            </a:extLst>
          </p:cNvPr>
          <p:cNvSpPr/>
          <p:nvPr/>
        </p:nvSpPr>
        <p:spPr>
          <a:xfrm>
            <a:off x="542873" y="3695868"/>
            <a:ext cx="1505056" cy="664097"/>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46ECBFB-8C09-622C-747D-D770D9254DFA}"/>
              </a:ext>
            </a:extLst>
          </p:cNvPr>
          <p:cNvSpPr txBox="1"/>
          <p:nvPr/>
        </p:nvSpPr>
        <p:spPr>
          <a:xfrm>
            <a:off x="301229" y="1452102"/>
            <a:ext cx="7547371" cy="2031325"/>
          </a:xfrm>
          <a:prstGeom prst="rect">
            <a:avLst/>
          </a:prstGeom>
          <a:noFill/>
        </p:spPr>
        <p:txBody>
          <a:bodyPr wrap="square" rtlCol="0">
            <a:spAutoFit/>
          </a:bodyPr>
          <a:lstStyle/>
          <a:p>
            <a:r>
              <a:rPr lang="en-US" sz="1400" i="1" dirty="0">
                <a:solidFill>
                  <a:schemeClr val="bg1">
                    <a:lumMod val="75000"/>
                  </a:schemeClr>
                </a:solidFill>
              </a:rPr>
              <a:t>What is </a:t>
            </a:r>
            <a:r>
              <a:rPr lang="en-US" sz="1400" dirty="0" err="1">
                <a:solidFill>
                  <a:schemeClr val="bg1">
                    <a:lumMod val="75000"/>
                  </a:schemeClr>
                </a:solidFill>
              </a:rPr>
              <a:t>Sjögren’s</a:t>
            </a:r>
            <a:r>
              <a:rPr lang="en-US" sz="1400" dirty="0">
                <a:solidFill>
                  <a:schemeClr val="bg1">
                    <a:lumMod val="75000"/>
                  </a:schemeClr>
                </a:solidFill>
              </a:rPr>
              <a:t> syndrome </a:t>
            </a:r>
            <a:r>
              <a:rPr lang="en-US" sz="1400" i="1" dirty="0">
                <a:solidFill>
                  <a:schemeClr val="bg1">
                    <a:lumMod val="75000"/>
                  </a:schemeClr>
                </a:solidFill>
              </a:rPr>
              <a:t>(SS)?</a:t>
            </a:r>
          </a:p>
          <a:p>
            <a:r>
              <a:rPr lang="en-US" sz="1400" dirty="0">
                <a:solidFill>
                  <a:schemeClr val="bg1">
                    <a:lumMod val="75000"/>
                  </a:schemeClr>
                </a:solidFill>
              </a:rPr>
              <a:t>A  chronic  autoimmune disorder characterized by  lymphocytic  infiltration of  exocrine  glands</a:t>
            </a:r>
          </a:p>
          <a:p>
            <a:endParaRPr lang="en-US" sz="1400" dirty="0">
              <a:solidFill>
                <a:schemeClr val="bg1">
                  <a:lumMod val="75000"/>
                </a:schemeClr>
              </a:solidFill>
            </a:endParaRPr>
          </a:p>
          <a:p>
            <a:r>
              <a:rPr lang="en-US" sz="1400" i="1" dirty="0">
                <a:solidFill>
                  <a:schemeClr val="bg1">
                    <a:lumMod val="75000"/>
                  </a:schemeClr>
                </a:solidFill>
              </a:rPr>
              <a:t>Does SS have a gender predilection?</a:t>
            </a:r>
          </a:p>
          <a:p>
            <a:r>
              <a:rPr lang="en-US" sz="1400" dirty="0">
                <a:solidFill>
                  <a:schemeClr val="bg1">
                    <a:lumMod val="75000"/>
                  </a:schemeClr>
                </a:solidFill>
              </a:rPr>
              <a:t>Yes, the vast majority of pts are  female</a:t>
            </a:r>
          </a:p>
          <a:p>
            <a:endParaRPr lang="en-US" sz="1400" dirty="0">
              <a:solidFill>
                <a:schemeClr val="bg1">
                  <a:lumMod val="75000"/>
                </a:schemeClr>
              </a:solidFill>
            </a:endParaRPr>
          </a:p>
          <a:p>
            <a:r>
              <a:rPr lang="en-US" sz="1400" i="1" dirty="0">
                <a:solidFill>
                  <a:schemeClr val="bg1">
                    <a:lumMod val="75000"/>
                  </a:schemeClr>
                </a:solidFill>
              </a:rPr>
              <a:t>SS is divided into  </a:t>
            </a:r>
            <a:r>
              <a:rPr lang="en-US" sz="1400" dirty="0">
                <a:solidFill>
                  <a:schemeClr val="bg1">
                    <a:lumMod val="75000"/>
                  </a:schemeClr>
                </a:solidFill>
              </a:rPr>
              <a:t>primary  </a:t>
            </a:r>
            <a:r>
              <a:rPr lang="en-US" sz="1400" i="1" dirty="0">
                <a:solidFill>
                  <a:schemeClr val="bg1">
                    <a:lumMod val="75000"/>
                  </a:schemeClr>
                </a:solidFill>
              </a:rPr>
              <a:t>and  </a:t>
            </a:r>
            <a:r>
              <a:rPr lang="en-US" sz="1400" dirty="0">
                <a:solidFill>
                  <a:schemeClr val="bg1">
                    <a:lumMod val="75000"/>
                  </a:schemeClr>
                </a:solidFill>
              </a:rPr>
              <a:t>secondary  SS</a:t>
            </a:r>
            <a:r>
              <a:rPr lang="en-US" sz="1400" i="1" dirty="0">
                <a:solidFill>
                  <a:schemeClr val="bg1">
                    <a:lumMod val="75000"/>
                  </a:schemeClr>
                </a:solidFill>
              </a:rPr>
              <a:t>. What’s the key difference between the two?</a:t>
            </a:r>
          </a:p>
          <a:p>
            <a:r>
              <a:rPr lang="en-US" sz="1400" dirty="0">
                <a:solidFill>
                  <a:schemeClr val="bg1">
                    <a:lumMod val="75000"/>
                  </a:schemeClr>
                </a:solidFill>
              </a:rPr>
              <a:t>In </a:t>
            </a:r>
            <a:r>
              <a:rPr lang="en-US" sz="1400" b="1" dirty="0">
                <a:solidFill>
                  <a:schemeClr val="bg1">
                    <a:lumMod val="75000"/>
                  </a:schemeClr>
                </a:solidFill>
              </a:rPr>
              <a:t>primary</a:t>
            </a:r>
            <a:r>
              <a:rPr lang="en-US" sz="1400" dirty="0">
                <a:solidFill>
                  <a:schemeClr val="bg1">
                    <a:lumMod val="75000"/>
                  </a:schemeClr>
                </a:solidFill>
              </a:rPr>
              <a:t> SS, the pt does not have </a:t>
            </a:r>
            <a:r>
              <a:rPr lang="en-US" sz="1400" b="1" dirty="0">
                <a:solidFill>
                  <a:schemeClr val="bg1">
                    <a:lumMod val="75000"/>
                  </a:schemeClr>
                </a:solidFill>
              </a:rPr>
              <a:t>a systemic connective-tissue disease</a:t>
            </a:r>
            <a:r>
              <a:rPr lang="en-US" sz="1400" dirty="0">
                <a:solidFill>
                  <a:schemeClr val="bg1">
                    <a:lumMod val="75000"/>
                  </a:schemeClr>
                </a:solidFill>
              </a:rPr>
              <a:t>, whereas such a condition is present in pts with </a:t>
            </a:r>
            <a:r>
              <a:rPr lang="en-US" sz="1400" b="1" dirty="0">
                <a:solidFill>
                  <a:schemeClr val="bg1">
                    <a:lumMod val="75000"/>
                  </a:schemeClr>
                </a:solidFill>
              </a:rPr>
              <a:t>secondary</a:t>
            </a:r>
            <a:r>
              <a:rPr lang="en-US" sz="1400" dirty="0">
                <a:solidFill>
                  <a:schemeClr val="bg1">
                    <a:lumMod val="75000"/>
                  </a:schemeClr>
                </a:solidFill>
              </a:rPr>
              <a:t> SS.</a:t>
            </a:r>
          </a:p>
        </p:txBody>
      </p:sp>
      <p:sp>
        <p:nvSpPr>
          <p:cNvPr id="2" name="TextBox 1">
            <a:extLst>
              <a:ext uri="{FF2B5EF4-FFF2-40B4-BE49-F238E27FC236}">
                <a16:creationId xmlns:a16="http://schemas.microsoft.com/office/drawing/2014/main" id="{5FFB8286-758B-1181-2EED-25FF7008A8B9}"/>
              </a:ext>
            </a:extLst>
          </p:cNvPr>
          <p:cNvSpPr txBox="1"/>
          <p:nvPr/>
        </p:nvSpPr>
        <p:spPr>
          <a:xfrm>
            <a:off x="3030889" y="3401213"/>
            <a:ext cx="3698448" cy="1169551"/>
          </a:xfrm>
          <a:prstGeom prst="rect">
            <a:avLst/>
          </a:prstGeom>
          <a:solidFill>
            <a:schemeClr val="accent5"/>
          </a:solidFill>
        </p:spPr>
        <p:txBody>
          <a:bodyPr wrap="none" rtlCol="0">
            <a:spAutoFit/>
          </a:bodyPr>
          <a:lstStyle/>
          <a:p>
            <a:r>
              <a:rPr lang="en-US" sz="1400" i="1" dirty="0">
                <a:solidFill>
                  <a:schemeClr val="bg1">
                    <a:lumMod val="65000"/>
                  </a:schemeClr>
                </a:solidFill>
              </a:rPr>
              <a:t>With what CTDs is SS associated?</a:t>
            </a:r>
          </a:p>
          <a:p>
            <a:r>
              <a:rPr lang="en-US" sz="1400" dirty="0">
                <a:solidFill>
                  <a:schemeClr val="bg1">
                    <a:lumMod val="65000"/>
                  </a:schemeClr>
                </a:solidFill>
              </a:rPr>
              <a:t>The list is long, but the main culprits are:</a:t>
            </a:r>
          </a:p>
          <a:p>
            <a:r>
              <a:rPr lang="en-US" sz="1400" dirty="0">
                <a:solidFill>
                  <a:schemeClr val="bg1">
                    <a:lumMod val="65000"/>
                  </a:schemeClr>
                </a:solidFill>
              </a:rPr>
              <a:t>--RA</a:t>
            </a:r>
          </a:p>
          <a:p>
            <a:r>
              <a:rPr lang="en-US" sz="1400" dirty="0">
                <a:solidFill>
                  <a:schemeClr val="bg1">
                    <a:lumMod val="65000"/>
                  </a:schemeClr>
                </a:solidFill>
              </a:rPr>
              <a:t>--SLE</a:t>
            </a:r>
          </a:p>
          <a:p>
            <a:r>
              <a:rPr lang="en-US" sz="1400" dirty="0">
                <a:solidFill>
                  <a:schemeClr val="bg1">
                    <a:lumMod val="65000"/>
                  </a:schemeClr>
                </a:solidFill>
              </a:rPr>
              <a:t>--Scleroderma (aka systemic sclerosis, </a:t>
            </a:r>
            <a:r>
              <a:rPr lang="en-US" sz="1400" dirty="0" err="1">
                <a:solidFill>
                  <a:schemeClr val="bg1">
                    <a:lumMod val="65000"/>
                  </a:schemeClr>
                </a:solidFill>
              </a:rPr>
              <a:t>SSc</a:t>
            </a:r>
            <a:r>
              <a:rPr lang="en-US" sz="1400" dirty="0">
                <a:solidFill>
                  <a:schemeClr val="bg1">
                    <a:lumMod val="65000"/>
                  </a:schemeClr>
                </a:solidFill>
              </a:rPr>
              <a:t>)</a:t>
            </a:r>
          </a:p>
        </p:txBody>
      </p:sp>
      <p:sp>
        <p:nvSpPr>
          <p:cNvPr id="3" name="Oval 2">
            <a:extLst>
              <a:ext uri="{FF2B5EF4-FFF2-40B4-BE49-F238E27FC236}">
                <a16:creationId xmlns:a16="http://schemas.microsoft.com/office/drawing/2014/main" id="{16E2B983-19BA-491B-DF83-5376E06F20F9}"/>
              </a:ext>
            </a:extLst>
          </p:cNvPr>
          <p:cNvSpPr/>
          <p:nvPr/>
        </p:nvSpPr>
        <p:spPr>
          <a:xfrm>
            <a:off x="3027576" y="2895600"/>
            <a:ext cx="3698448" cy="446793"/>
          </a:xfrm>
          <a:prstGeom prst="ellipse">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C408330-3CF1-B89A-2122-1F7511E76D45}"/>
              </a:ext>
            </a:extLst>
          </p:cNvPr>
          <p:cNvSpPr txBox="1"/>
          <p:nvPr/>
        </p:nvSpPr>
        <p:spPr>
          <a:xfrm>
            <a:off x="2372029" y="3666302"/>
            <a:ext cx="5628972" cy="738664"/>
          </a:xfrm>
          <a:prstGeom prst="rect">
            <a:avLst/>
          </a:prstGeom>
          <a:solidFill>
            <a:schemeClr val="accent6">
              <a:lumMod val="20000"/>
              <a:lumOff val="80000"/>
            </a:schemeClr>
          </a:solidFill>
        </p:spPr>
        <p:txBody>
          <a:bodyPr wrap="square" rtlCol="0">
            <a:spAutoFit/>
          </a:bodyPr>
          <a:lstStyle/>
          <a:p>
            <a:r>
              <a:rPr lang="en-US" sz="1400" i="1" dirty="0"/>
              <a:t>Some pts with severe </a:t>
            </a:r>
            <a:r>
              <a:rPr lang="en-US" sz="1400" i="1" dirty="0" err="1"/>
              <a:t>Sjögren’s</a:t>
            </a:r>
            <a:r>
              <a:rPr lang="en-US" sz="1400" i="1" dirty="0"/>
              <a:t> develop enlargement of the lacrimal and parotid glands. What is the eponymous name for this condition?</a:t>
            </a:r>
          </a:p>
          <a:p>
            <a:r>
              <a:rPr lang="en-US" sz="1400" b="1" dirty="0"/>
              <a:t>Mikulicz syndrome </a:t>
            </a:r>
          </a:p>
        </p:txBody>
      </p:sp>
    </p:spTree>
    <p:extLst>
      <p:ext uri="{BB962C8B-B14F-4D97-AF65-F5344CB8AC3E}">
        <p14:creationId xmlns:p14="http://schemas.microsoft.com/office/powerpoint/2010/main" val="1496849195"/>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25059" y="3790890"/>
            <a:ext cx="1343766" cy="400110"/>
          </a:xfrm>
          <a:prstGeom prst="rect">
            <a:avLst/>
          </a:prstGeom>
          <a:noFill/>
          <a:ln>
            <a:noFill/>
          </a:ln>
        </p:spPr>
        <p:txBody>
          <a:bodyPr wrap="none" rtlCol="0">
            <a:spAutoFit/>
          </a:bodyPr>
          <a:lstStyle/>
          <a:p>
            <a:pPr algn="ctr"/>
            <a:r>
              <a:rPr lang="en-US" sz="2000" b="1" dirty="0" err="1"/>
              <a:t>Sjögren’s</a:t>
            </a:r>
            <a:endParaRPr lang="en-US" sz="2000" b="1" dirty="0"/>
          </a:p>
        </p:txBody>
      </p:sp>
      <p:cxnSp>
        <p:nvCxnSpPr>
          <p:cNvPr id="20" name="Straight Arrow Connector 19"/>
          <p:cNvCxnSpPr>
            <a:stCxn id="18" idx="2"/>
          </p:cNvCxnSpPr>
          <p:nvPr/>
        </p:nvCxnSpPr>
        <p:spPr>
          <a:xfrm>
            <a:off x="1296942" y="4191000"/>
            <a:ext cx="625428"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25059" y="3581400"/>
            <a:ext cx="1343766" cy="8513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cxnSp>
        <p:nvCxnSpPr>
          <p:cNvPr id="24" name="Straight Arrow Connector 23"/>
          <p:cNvCxnSpPr>
            <a:stCxn id="19"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29" name="Straight Arrow Connector 28"/>
          <p:cNvCxnSpPr>
            <a:stCxn id="28"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164176" y="2141041"/>
            <a:ext cx="3472425" cy="276999"/>
          </a:xfrm>
          <a:prstGeom prst="rect">
            <a:avLst/>
          </a:prstGeom>
          <a:noFill/>
        </p:spPr>
        <p:txBody>
          <a:bodyPr wrap="none" rtlCol="0">
            <a:spAutoFit/>
          </a:bodyPr>
          <a:lstStyle/>
          <a:p>
            <a:pPr algn="ctr"/>
            <a:r>
              <a:rPr lang="en-US" sz="1200" i="1" dirty="0"/>
              <a:t>(Statement of fact—not a question. Keep going.)</a:t>
            </a:r>
          </a:p>
        </p:txBody>
      </p:sp>
      <p:sp>
        <p:nvSpPr>
          <p:cNvPr id="3" name="TextBox 2">
            <a:extLst>
              <a:ext uri="{FF2B5EF4-FFF2-40B4-BE49-F238E27FC236}">
                <a16:creationId xmlns:a16="http://schemas.microsoft.com/office/drawing/2014/main" id="{232EB38B-6769-63A0-0646-0AA72EFF2156}"/>
              </a:ext>
            </a:extLst>
          </p:cNvPr>
          <p:cNvSpPr txBox="1"/>
          <p:nvPr/>
        </p:nvSpPr>
        <p:spPr>
          <a:xfrm>
            <a:off x="223735" y="1532450"/>
            <a:ext cx="7353300" cy="584775"/>
          </a:xfrm>
          <a:prstGeom prst="rect">
            <a:avLst/>
          </a:prstGeom>
          <a:noFill/>
        </p:spPr>
        <p:txBody>
          <a:bodyPr wrap="square" rtlCol="0">
            <a:spAutoFit/>
          </a:bodyPr>
          <a:lstStyle/>
          <a:p>
            <a:r>
              <a:rPr lang="en-US" sz="1600" i="1" dirty="0">
                <a:solidFill>
                  <a:srgbClr val="0000FF"/>
                </a:solidFill>
              </a:rPr>
              <a:t>In SS, aqueous hyposecretion (and therefore ATD) results from autoimmune-mediated lymphocytic infiltration of the lacrimal glands. </a:t>
            </a:r>
            <a:endParaRPr lang="en-US" sz="1600" i="1" dirty="0"/>
          </a:p>
        </p:txBody>
      </p:sp>
    </p:spTree>
    <p:extLst>
      <p:ext uri="{BB962C8B-B14F-4D97-AF65-F5344CB8AC3E}">
        <p14:creationId xmlns:p14="http://schemas.microsoft.com/office/powerpoint/2010/main" val="38800540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7" name="TextBox 16"/>
          <p:cNvSpPr txBox="1"/>
          <p:nvPr/>
        </p:nvSpPr>
        <p:spPr>
          <a:xfrm>
            <a:off x="2210832" y="3790890"/>
            <a:ext cx="1928862" cy="400110"/>
          </a:xfrm>
          <a:prstGeom prst="rect">
            <a:avLst/>
          </a:prstGeom>
          <a:noFill/>
          <a:ln>
            <a:noFill/>
          </a:ln>
        </p:spPr>
        <p:txBody>
          <a:bodyPr wrap="none" rtlCol="0">
            <a:spAutoFit/>
          </a:bodyPr>
          <a:lstStyle/>
          <a:p>
            <a:pPr algn="ctr"/>
            <a:r>
              <a:rPr lang="en-US" sz="2000" b="1" dirty="0"/>
              <a:t>Non-</a:t>
            </a:r>
            <a:r>
              <a:rPr lang="en-US" sz="2000" b="1" dirty="0" err="1"/>
              <a:t>Sjögren’s</a:t>
            </a:r>
            <a:endParaRPr lang="en-US" sz="2000" b="1" dirty="0"/>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110334" y="3048000"/>
            <a:ext cx="341760" cy="323871"/>
          </a:xfrm>
          <a:prstGeom prst="rect">
            <a:avLst/>
          </a:prstGeom>
          <a:noFill/>
        </p:spPr>
        <p:txBody>
          <a:bodyPr wrap="none" rtlCol="0">
            <a:spAutoFit/>
          </a:bodyPr>
          <a:lstStyle/>
          <a:p>
            <a:pPr algn="ctr">
              <a:lnSpc>
                <a:spcPts val="1800"/>
              </a:lnSpc>
            </a:pPr>
            <a:r>
              <a:rPr lang="en-US" sz="2000" b="1" i="1" dirty="0"/>
              <a:t>?</a:t>
            </a:r>
          </a:p>
        </p:txBody>
      </p:sp>
      <p:cxnSp>
        <p:nvCxnSpPr>
          <p:cNvPr id="8" name="Straight Arrow Connector 7"/>
          <p:cNvCxnSpPr/>
          <p:nvPr/>
        </p:nvCxnSpPr>
        <p:spPr>
          <a:xfrm>
            <a:off x="2573522" y="3449598"/>
            <a:ext cx="589549" cy="34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7" idx="0"/>
          </p:cNvCxnSpPr>
          <p:nvPr/>
        </p:nvCxnSpPr>
        <p:spPr>
          <a:xfrm flipH="1">
            <a:off x="3175263" y="3449598"/>
            <a:ext cx="725122" cy="34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7" idx="0"/>
          </p:cNvCxnSpPr>
          <p:nvPr/>
        </p:nvCxnSpPr>
        <p:spPr>
          <a:xfrm flipH="1">
            <a:off x="3175263" y="3449598"/>
            <a:ext cx="1898580" cy="34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281214" y="3449598"/>
            <a:ext cx="1894049" cy="34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908826" y="3048000"/>
            <a:ext cx="341760" cy="323871"/>
          </a:xfrm>
          <a:prstGeom prst="rect">
            <a:avLst/>
          </a:prstGeom>
          <a:noFill/>
        </p:spPr>
        <p:txBody>
          <a:bodyPr wrap="none" rtlCol="0">
            <a:spAutoFit/>
          </a:bodyPr>
          <a:lstStyle/>
          <a:p>
            <a:pPr algn="ctr">
              <a:lnSpc>
                <a:spcPts val="1800"/>
              </a:lnSpc>
            </a:pPr>
            <a:r>
              <a:rPr lang="en-US" sz="2000" b="1" i="1" dirty="0"/>
              <a:t>?</a:t>
            </a:r>
          </a:p>
        </p:txBody>
      </p:sp>
      <p:sp>
        <p:nvSpPr>
          <p:cNvPr id="30" name="TextBox 29"/>
          <p:cNvSpPr txBox="1"/>
          <p:nvPr/>
        </p:nvSpPr>
        <p:spPr>
          <a:xfrm>
            <a:off x="3741014" y="3048000"/>
            <a:ext cx="341760" cy="323871"/>
          </a:xfrm>
          <a:prstGeom prst="rect">
            <a:avLst/>
          </a:prstGeom>
          <a:noFill/>
        </p:spPr>
        <p:txBody>
          <a:bodyPr wrap="none" rtlCol="0">
            <a:spAutoFit/>
          </a:bodyPr>
          <a:lstStyle/>
          <a:p>
            <a:pPr algn="ctr">
              <a:lnSpc>
                <a:spcPts val="1800"/>
              </a:lnSpc>
            </a:pPr>
            <a:r>
              <a:rPr lang="en-US" sz="2000" b="1" i="1" dirty="0"/>
              <a:t>?</a:t>
            </a:r>
          </a:p>
        </p:txBody>
      </p:sp>
      <p:sp>
        <p:nvSpPr>
          <p:cNvPr id="31" name="TextBox 30"/>
          <p:cNvSpPr txBox="1"/>
          <p:nvPr/>
        </p:nvSpPr>
        <p:spPr>
          <a:xfrm>
            <a:off x="2394226" y="3048000"/>
            <a:ext cx="341760" cy="323871"/>
          </a:xfrm>
          <a:prstGeom prst="rect">
            <a:avLst/>
          </a:prstGeom>
          <a:noFill/>
        </p:spPr>
        <p:txBody>
          <a:bodyPr wrap="none" rtlCol="0">
            <a:spAutoFit/>
          </a:bodyPr>
          <a:lstStyle/>
          <a:p>
            <a:pPr algn="ctr">
              <a:lnSpc>
                <a:spcPts val="1800"/>
              </a:lnSpc>
            </a:pPr>
            <a:r>
              <a:rPr lang="en-US" sz="2000" b="1" i="1" dirty="0"/>
              <a:t>?</a:t>
            </a:r>
          </a:p>
        </p:txBody>
      </p:sp>
      <p:sp>
        <p:nvSpPr>
          <p:cNvPr id="24" name="TextBox 23"/>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cxnSp>
        <p:nvCxnSpPr>
          <p:cNvPr id="26" name="Straight Arrow Connector 25"/>
          <p:cNvCxnSpPr>
            <a:stCxn id="24"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35" name="Straight Arrow Connector 34"/>
          <p:cNvCxnSpPr>
            <a:stCxn id="34"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53638AB-8876-7DC9-C091-679E4540CDDD}"/>
              </a:ext>
            </a:extLst>
          </p:cNvPr>
          <p:cNvSpPr txBox="1"/>
          <p:nvPr/>
        </p:nvSpPr>
        <p:spPr>
          <a:xfrm>
            <a:off x="223735" y="1532450"/>
            <a:ext cx="7353300" cy="1077218"/>
          </a:xfrm>
          <a:prstGeom prst="rect">
            <a:avLst/>
          </a:prstGeom>
          <a:noFill/>
        </p:spPr>
        <p:txBody>
          <a:bodyPr wrap="square" rtlCol="0">
            <a:spAutoFit/>
          </a:bodyPr>
          <a:lstStyle/>
          <a:p>
            <a:r>
              <a:rPr lang="en-US" sz="1600" i="1" dirty="0">
                <a:solidFill>
                  <a:srgbClr val="0000FF"/>
                </a:solidFill>
              </a:rPr>
              <a:t>In SS, aqueous </a:t>
            </a:r>
            <a:r>
              <a:rPr lang="en-US" sz="1600" i="1" dirty="0" err="1">
                <a:solidFill>
                  <a:srgbClr val="0000FF"/>
                </a:solidFill>
              </a:rPr>
              <a:t>hyposecretion</a:t>
            </a:r>
            <a:r>
              <a:rPr lang="en-US" sz="1600" i="1" dirty="0">
                <a:solidFill>
                  <a:srgbClr val="0000FF"/>
                </a:solidFill>
              </a:rPr>
              <a:t> (and therefore ATD) results from autoimmune-mediated lymphocytic infiltration of the lacrimal glands. </a:t>
            </a:r>
            <a:r>
              <a:rPr lang="en-US" sz="1600" i="1" dirty="0"/>
              <a:t>In </a:t>
            </a:r>
            <a:r>
              <a:rPr lang="en-US" sz="1600" b="1" i="1" dirty="0"/>
              <a:t>non-</a:t>
            </a:r>
            <a:r>
              <a:rPr lang="en-US" sz="1600" i="1" dirty="0" err="1"/>
              <a:t>Sjögren’s</a:t>
            </a:r>
            <a:r>
              <a:rPr lang="en-US" sz="1600" i="1" dirty="0"/>
              <a:t> ATD, four broad categories of conditions leading to lacrimal gland hyposecretion have been identified. What are they?</a:t>
            </a:r>
          </a:p>
        </p:txBody>
      </p:sp>
    </p:spTree>
    <p:extLst>
      <p:ext uri="{BB962C8B-B14F-4D97-AF65-F5344CB8AC3E}">
        <p14:creationId xmlns:p14="http://schemas.microsoft.com/office/powerpoint/2010/main" val="4275394606"/>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7" name="TextBox 16"/>
          <p:cNvSpPr txBox="1"/>
          <p:nvPr/>
        </p:nvSpPr>
        <p:spPr>
          <a:xfrm>
            <a:off x="2210832" y="3790890"/>
            <a:ext cx="1928862" cy="400110"/>
          </a:xfrm>
          <a:prstGeom prst="rect">
            <a:avLst/>
          </a:prstGeom>
          <a:noFill/>
          <a:ln>
            <a:noFill/>
          </a:ln>
        </p:spPr>
        <p:txBody>
          <a:bodyPr wrap="none" rtlCol="0">
            <a:spAutoFit/>
          </a:bodyPr>
          <a:lstStyle/>
          <a:p>
            <a:pPr algn="ctr"/>
            <a:r>
              <a:rPr lang="en-US" sz="2000" b="1" dirty="0"/>
              <a:t>Non-</a:t>
            </a:r>
            <a:r>
              <a:rPr lang="en-US" sz="2000" b="1" dirty="0" err="1"/>
              <a:t>Sjögren’s</a:t>
            </a:r>
            <a:endParaRPr lang="en-US" sz="2000" b="1" dirty="0"/>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33628" y="2895600"/>
            <a:ext cx="1095173" cy="553998"/>
          </a:xfrm>
          <a:prstGeom prst="rect">
            <a:avLst/>
          </a:prstGeom>
          <a:noFill/>
        </p:spPr>
        <p:txBody>
          <a:bodyPr wrap="none" rtlCol="0">
            <a:spAutoFit/>
          </a:bodyPr>
          <a:lstStyle/>
          <a:p>
            <a:pPr algn="ctr">
              <a:lnSpc>
                <a:spcPts val="1800"/>
              </a:lnSpc>
            </a:pPr>
            <a:r>
              <a:rPr lang="en-US" sz="1600" dirty="0"/>
              <a:t>Lacrimal</a:t>
            </a:r>
          </a:p>
          <a:p>
            <a:pPr algn="ctr">
              <a:lnSpc>
                <a:spcPts val="1800"/>
              </a:lnSpc>
            </a:pPr>
            <a:r>
              <a:rPr lang="en-US" sz="1600" dirty="0"/>
              <a:t>deficiency</a:t>
            </a:r>
          </a:p>
        </p:txBody>
      </p:sp>
      <p:sp>
        <p:nvSpPr>
          <p:cNvPr id="15" name="TextBox 14"/>
          <p:cNvSpPr txBox="1"/>
          <p:nvPr/>
        </p:nvSpPr>
        <p:spPr>
          <a:xfrm>
            <a:off x="1871247" y="2895600"/>
            <a:ext cx="1404552" cy="553998"/>
          </a:xfrm>
          <a:prstGeom prst="rect">
            <a:avLst/>
          </a:prstGeom>
          <a:noFill/>
        </p:spPr>
        <p:txBody>
          <a:bodyPr wrap="none" rtlCol="0">
            <a:spAutoFit/>
          </a:bodyPr>
          <a:lstStyle/>
          <a:p>
            <a:pPr algn="ctr">
              <a:lnSpc>
                <a:spcPts val="1800"/>
              </a:lnSpc>
            </a:pPr>
            <a:r>
              <a:rPr lang="en-US" sz="1600" dirty="0"/>
              <a:t>Lacrimal duct</a:t>
            </a:r>
          </a:p>
          <a:p>
            <a:pPr algn="ctr">
              <a:lnSpc>
                <a:spcPts val="1800"/>
              </a:lnSpc>
            </a:pPr>
            <a:r>
              <a:rPr lang="en-US" sz="1600" dirty="0"/>
              <a:t>obstruction</a:t>
            </a:r>
          </a:p>
        </p:txBody>
      </p:sp>
      <p:sp>
        <p:nvSpPr>
          <p:cNvPr id="19" name="TextBox 18"/>
          <p:cNvSpPr txBox="1"/>
          <p:nvPr/>
        </p:nvSpPr>
        <p:spPr>
          <a:xfrm>
            <a:off x="3517909" y="2895600"/>
            <a:ext cx="764953" cy="553998"/>
          </a:xfrm>
          <a:prstGeom prst="rect">
            <a:avLst/>
          </a:prstGeom>
          <a:noFill/>
        </p:spPr>
        <p:txBody>
          <a:bodyPr wrap="none" rtlCol="0">
            <a:spAutoFit/>
          </a:bodyPr>
          <a:lstStyle/>
          <a:p>
            <a:pPr algn="ctr">
              <a:lnSpc>
                <a:spcPts val="1800"/>
              </a:lnSpc>
            </a:pPr>
            <a:r>
              <a:rPr lang="en-US" sz="1600" dirty="0"/>
              <a:t>Reflex</a:t>
            </a:r>
          </a:p>
          <a:p>
            <a:pPr algn="ctr">
              <a:lnSpc>
                <a:spcPts val="1800"/>
              </a:lnSpc>
            </a:pPr>
            <a:r>
              <a:rPr lang="en-US" sz="1600" dirty="0"/>
              <a:t>block</a:t>
            </a:r>
          </a:p>
        </p:txBody>
      </p:sp>
      <p:sp>
        <p:nvSpPr>
          <p:cNvPr id="22" name="TextBox 21"/>
          <p:cNvSpPr txBox="1"/>
          <p:nvPr/>
        </p:nvSpPr>
        <p:spPr>
          <a:xfrm>
            <a:off x="4495800" y="2895600"/>
            <a:ext cx="1156086" cy="553998"/>
          </a:xfrm>
          <a:prstGeom prst="rect">
            <a:avLst/>
          </a:prstGeom>
          <a:noFill/>
        </p:spPr>
        <p:txBody>
          <a:bodyPr wrap="none" rtlCol="0">
            <a:spAutoFit/>
          </a:bodyPr>
          <a:lstStyle/>
          <a:p>
            <a:pPr algn="ctr">
              <a:lnSpc>
                <a:spcPts val="1800"/>
              </a:lnSpc>
            </a:pPr>
            <a:r>
              <a:rPr lang="en-US" sz="1600" dirty="0"/>
              <a:t>Systemic</a:t>
            </a:r>
          </a:p>
          <a:p>
            <a:pPr algn="ctr">
              <a:lnSpc>
                <a:spcPts val="1800"/>
              </a:lnSpc>
            </a:pPr>
            <a:r>
              <a:rPr lang="en-US" sz="1600" dirty="0"/>
              <a:t>drug effect</a:t>
            </a:r>
          </a:p>
        </p:txBody>
      </p:sp>
      <p:cxnSp>
        <p:nvCxnSpPr>
          <p:cNvPr id="8" name="Straight Arrow Connector 7"/>
          <p:cNvCxnSpPr/>
          <p:nvPr/>
        </p:nvCxnSpPr>
        <p:spPr>
          <a:xfrm>
            <a:off x="2573522" y="3449598"/>
            <a:ext cx="589549" cy="34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2"/>
            <a:endCxn id="17" idx="0"/>
          </p:cNvCxnSpPr>
          <p:nvPr/>
        </p:nvCxnSpPr>
        <p:spPr>
          <a:xfrm flipH="1">
            <a:off x="3175263" y="3449598"/>
            <a:ext cx="725123" cy="34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2"/>
            <a:endCxn id="17" idx="0"/>
          </p:cNvCxnSpPr>
          <p:nvPr/>
        </p:nvCxnSpPr>
        <p:spPr>
          <a:xfrm flipH="1">
            <a:off x="3175263" y="3449598"/>
            <a:ext cx="1898580" cy="34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a:endCxn id="17" idx="0"/>
          </p:cNvCxnSpPr>
          <p:nvPr/>
        </p:nvCxnSpPr>
        <p:spPr>
          <a:xfrm>
            <a:off x="1281215" y="3449598"/>
            <a:ext cx="1894048" cy="34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cxnSp>
        <p:nvCxnSpPr>
          <p:cNvPr id="28" name="Straight Arrow Connector 27"/>
          <p:cNvCxnSpPr>
            <a:stCxn id="26"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33" name="Straight Arrow Connector 32"/>
          <p:cNvCxnSpPr>
            <a:stCxn id="32"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1CC3CA9-BFDA-C63F-7149-1F5E794A9113}"/>
              </a:ext>
            </a:extLst>
          </p:cNvPr>
          <p:cNvSpPr txBox="1"/>
          <p:nvPr/>
        </p:nvSpPr>
        <p:spPr>
          <a:xfrm>
            <a:off x="223735" y="1532450"/>
            <a:ext cx="7353300" cy="1077218"/>
          </a:xfrm>
          <a:prstGeom prst="rect">
            <a:avLst/>
          </a:prstGeom>
          <a:noFill/>
        </p:spPr>
        <p:txBody>
          <a:bodyPr wrap="square" rtlCol="0">
            <a:spAutoFit/>
          </a:bodyPr>
          <a:lstStyle/>
          <a:p>
            <a:r>
              <a:rPr lang="en-US" sz="1600" i="1" dirty="0">
                <a:solidFill>
                  <a:srgbClr val="0000FF"/>
                </a:solidFill>
              </a:rPr>
              <a:t>In SS, aqueous </a:t>
            </a:r>
            <a:r>
              <a:rPr lang="en-US" sz="1600" i="1" dirty="0" err="1">
                <a:solidFill>
                  <a:srgbClr val="0000FF"/>
                </a:solidFill>
              </a:rPr>
              <a:t>hyposecretion</a:t>
            </a:r>
            <a:r>
              <a:rPr lang="en-US" sz="1600" i="1" dirty="0">
                <a:solidFill>
                  <a:srgbClr val="0000FF"/>
                </a:solidFill>
              </a:rPr>
              <a:t> (and therefore ATD) results from autoimmune-mediated lymphocytic infiltration of the lacrimal glands. </a:t>
            </a:r>
            <a:r>
              <a:rPr lang="en-US" sz="1600" i="1" dirty="0"/>
              <a:t>In </a:t>
            </a:r>
            <a:r>
              <a:rPr lang="en-US" sz="1600" b="1" i="1" dirty="0"/>
              <a:t>non-</a:t>
            </a:r>
            <a:r>
              <a:rPr lang="en-US" sz="1600" i="1" dirty="0" err="1"/>
              <a:t>Sjögren’s</a:t>
            </a:r>
            <a:r>
              <a:rPr lang="en-US" sz="1600" i="1" dirty="0"/>
              <a:t> ATD, four broad categories of conditions leading to lacrimal gland hyposecretion have been identified. What are they?</a:t>
            </a:r>
          </a:p>
        </p:txBody>
      </p:sp>
    </p:spTree>
    <p:extLst>
      <p:ext uri="{BB962C8B-B14F-4D97-AF65-F5344CB8AC3E}">
        <p14:creationId xmlns:p14="http://schemas.microsoft.com/office/powerpoint/2010/main" val="93520943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a:stCxn id="19" idx="2"/>
            <a:endCxn id="17" idx="0"/>
          </p:cNvCxnSpPr>
          <p:nvPr/>
        </p:nvCxnSpPr>
        <p:spPr>
          <a:xfrm flipH="1">
            <a:off x="3175263" y="3449598"/>
            <a:ext cx="725123" cy="34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9BED2303-4C3C-0793-38D5-34FA9C78BEB9}"/>
              </a:ext>
            </a:extLst>
          </p:cNvPr>
          <p:cNvSpPr/>
          <p:nvPr/>
        </p:nvSpPr>
        <p:spPr>
          <a:xfrm>
            <a:off x="3468756" y="2793711"/>
            <a:ext cx="865509" cy="757776"/>
          </a:xfrm>
          <a:prstGeom prst="ellipse">
            <a:avLst/>
          </a:prstGeom>
          <a:solidFill>
            <a:schemeClr val="accent6">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631701CC-CC7F-D91F-9C14-EC3BCB49E339}"/>
              </a:ext>
            </a:extLst>
          </p:cNvPr>
          <p:cNvSpPr txBox="1"/>
          <p:nvPr/>
        </p:nvSpPr>
        <p:spPr>
          <a:xfrm>
            <a:off x="223735" y="1532450"/>
            <a:ext cx="7353300" cy="1077218"/>
          </a:xfrm>
          <a:prstGeom prst="rect">
            <a:avLst/>
          </a:prstGeom>
          <a:noFill/>
        </p:spPr>
        <p:txBody>
          <a:bodyPr wrap="square" rtlCol="0">
            <a:spAutoFit/>
          </a:bodyPr>
          <a:lstStyle/>
          <a:p>
            <a:r>
              <a:rPr lang="en-US" sz="1600" i="1" dirty="0">
                <a:solidFill>
                  <a:schemeClr val="bg1">
                    <a:lumMod val="75000"/>
                  </a:schemeClr>
                </a:solidFill>
              </a:rPr>
              <a:t>In SS, aqueous </a:t>
            </a:r>
            <a:r>
              <a:rPr lang="en-US" sz="1600" i="1" dirty="0" err="1">
                <a:solidFill>
                  <a:schemeClr val="bg1">
                    <a:lumMod val="75000"/>
                  </a:schemeClr>
                </a:solidFill>
              </a:rPr>
              <a:t>hyposecretion</a:t>
            </a:r>
            <a:r>
              <a:rPr lang="en-US" sz="1600" i="1" dirty="0">
                <a:solidFill>
                  <a:schemeClr val="bg1">
                    <a:lumMod val="75000"/>
                  </a:schemeClr>
                </a:solidFill>
              </a:rPr>
              <a:t> (and therefore ATD) results from autoimmune-mediated lymphocytic infiltration of the lacrimal glands. In </a:t>
            </a:r>
            <a:r>
              <a:rPr lang="en-US" sz="1600" b="1" i="1" dirty="0">
                <a:solidFill>
                  <a:schemeClr val="bg1">
                    <a:lumMod val="75000"/>
                  </a:schemeClr>
                </a:solidFill>
              </a:rPr>
              <a:t>non-</a:t>
            </a:r>
            <a:r>
              <a:rPr lang="en-US" sz="1600" i="1" dirty="0" err="1">
                <a:solidFill>
                  <a:schemeClr val="bg1">
                    <a:lumMod val="75000"/>
                  </a:schemeClr>
                </a:solidFill>
              </a:rPr>
              <a:t>Sjögren’s</a:t>
            </a:r>
            <a:r>
              <a:rPr lang="en-US" sz="1600" i="1" dirty="0">
                <a:solidFill>
                  <a:schemeClr val="bg1">
                    <a:lumMod val="75000"/>
                  </a:schemeClr>
                </a:solidFill>
              </a:rPr>
              <a:t> ATD, four broad categories of conditions leading to lacrimal gland hyposecretion have been identified. What are they?</a:t>
            </a:r>
          </a:p>
        </p:txBody>
      </p:sp>
      <p:sp>
        <p:nvSpPr>
          <p:cNvPr id="47" name="TextBox 4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48" name="Straight Arrow Connector 47"/>
          <p:cNvCxnSpPr>
            <a:stCxn id="4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10832" y="3790890"/>
            <a:ext cx="1928862" cy="400110"/>
          </a:xfrm>
          <a:prstGeom prst="rect">
            <a:avLst/>
          </a:prstGeom>
          <a:noFill/>
          <a:ln>
            <a:noFill/>
          </a:ln>
        </p:spPr>
        <p:txBody>
          <a:bodyPr wrap="none" rtlCol="0">
            <a:spAutoFit/>
          </a:bodyPr>
          <a:lstStyle/>
          <a:p>
            <a:pPr algn="ctr"/>
            <a:r>
              <a:rPr lang="en-US" sz="2000" b="1" dirty="0"/>
              <a:t>Non-</a:t>
            </a:r>
            <a:r>
              <a:rPr lang="en-US" sz="2000" b="1" dirty="0" err="1"/>
              <a:t>Sjögren’s</a:t>
            </a:r>
            <a:endParaRPr lang="en-US" sz="2000" b="1" dirty="0"/>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0078" y="2895600"/>
            <a:ext cx="1042272"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a:t>
            </a:r>
          </a:p>
          <a:p>
            <a:pPr algn="ctr">
              <a:lnSpc>
                <a:spcPts val="1800"/>
              </a:lnSpc>
            </a:pPr>
            <a:r>
              <a:rPr lang="en-US" sz="1500" dirty="0">
                <a:solidFill>
                  <a:schemeClr val="bg1">
                    <a:lumMod val="75000"/>
                  </a:schemeClr>
                </a:solidFill>
              </a:rPr>
              <a:t>deficiency</a:t>
            </a:r>
          </a:p>
        </p:txBody>
      </p:sp>
      <p:sp>
        <p:nvSpPr>
          <p:cNvPr id="15" name="TextBox 14"/>
          <p:cNvSpPr txBox="1"/>
          <p:nvPr/>
        </p:nvSpPr>
        <p:spPr>
          <a:xfrm>
            <a:off x="1908116" y="2895600"/>
            <a:ext cx="13308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 duct</a:t>
            </a:r>
          </a:p>
          <a:p>
            <a:pPr algn="ctr">
              <a:lnSpc>
                <a:spcPts val="1800"/>
              </a:lnSpc>
            </a:pPr>
            <a:r>
              <a:rPr lang="en-US" sz="1500" dirty="0">
                <a:solidFill>
                  <a:schemeClr val="bg1">
                    <a:lumMod val="75000"/>
                  </a:schemeClr>
                </a:solidFill>
              </a:rPr>
              <a:t>obstruction</a:t>
            </a:r>
          </a:p>
        </p:txBody>
      </p:sp>
      <p:sp>
        <p:nvSpPr>
          <p:cNvPr id="19" name="TextBox 18"/>
          <p:cNvSpPr txBox="1"/>
          <p:nvPr/>
        </p:nvSpPr>
        <p:spPr>
          <a:xfrm>
            <a:off x="3518710" y="2895600"/>
            <a:ext cx="763351" cy="553998"/>
          </a:xfrm>
          <a:prstGeom prst="rect">
            <a:avLst/>
          </a:prstGeom>
          <a:noFill/>
        </p:spPr>
        <p:txBody>
          <a:bodyPr wrap="none" rtlCol="0">
            <a:spAutoFit/>
          </a:bodyPr>
          <a:lstStyle/>
          <a:p>
            <a:pPr algn="ctr">
              <a:lnSpc>
                <a:spcPts val="1800"/>
              </a:lnSpc>
            </a:pPr>
            <a:r>
              <a:rPr lang="en-US" sz="1500" b="1" i="1" dirty="0"/>
              <a:t>Reflex</a:t>
            </a:r>
          </a:p>
          <a:p>
            <a:pPr algn="ctr">
              <a:lnSpc>
                <a:spcPts val="1800"/>
              </a:lnSpc>
            </a:pPr>
            <a:r>
              <a:rPr lang="en-US" sz="1500" b="1" i="1" dirty="0"/>
              <a:t>block</a:t>
            </a:r>
          </a:p>
        </p:txBody>
      </p:sp>
      <p:sp>
        <p:nvSpPr>
          <p:cNvPr id="22" name="TextBox 21"/>
          <p:cNvSpPr txBox="1"/>
          <p:nvPr/>
        </p:nvSpPr>
        <p:spPr>
          <a:xfrm>
            <a:off x="4527059" y="2895600"/>
            <a:ext cx="1093568" cy="553998"/>
          </a:xfrm>
          <a:prstGeom prst="rect">
            <a:avLst/>
          </a:prstGeom>
          <a:noFill/>
        </p:spPr>
        <p:txBody>
          <a:bodyPr wrap="none" rtlCol="0">
            <a:spAutoFit/>
          </a:bodyPr>
          <a:lstStyle/>
          <a:p>
            <a:pPr algn="ctr">
              <a:lnSpc>
                <a:spcPts val="1800"/>
              </a:lnSpc>
            </a:pPr>
            <a:r>
              <a:rPr lang="en-US" sz="1500" i="1" dirty="0">
                <a:solidFill>
                  <a:schemeClr val="bg1">
                    <a:lumMod val="75000"/>
                  </a:schemeClr>
                </a:solidFill>
              </a:rPr>
              <a:t>Systemic</a:t>
            </a:r>
          </a:p>
          <a:p>
            <a:pPr algn="ctr">
              <a:lnSpc>
                <a:spcPts val="1800"/>
              </a:lnSpc>
            </a:pPr>
            <a:r>
              <a:rPr lang="en-US" sz="1500" i="1" dirty="0">
                <a:solidFill>
                  <a:schemeClr val="bg1">
                    <a:lumMod val="75000"/>
                  </a:schemeClr>
                </a:solidFill>
              </a:rPr>
              <a:t>drug effect</a:t>
            </a:r>
          </a:p>
        </p:txBody>
      </p:sp>
      <p:cxnSp>
        <p:nvCxnSpPr>
          <p:cNvPr id="8" name="Straight Arrow Connector 7"/>
          <p:cNvCxnSpPr/>
          <p:nvPr/>
        </p:nvCxnSpPr>
        <p:spPr>
          <a:xfrm>
            <a:off x="2573522" y="3449598"/>
            <a:ext cx="5895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2"/>
            <a:endCxn id="17" idx="0"/>
          </p:cNvCxnSpPr>
          <p:nvPr/>
        </p:nvCxnSpPr>
        <p:spPr>
          <a:xfrm flipH="1">
            <a:off x="3175263" y="3449598"/>
            <a:ext cx="1898580"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a:endCxn id="17" idx="0"/>
          </p:cNvCxnSpPr>
          <p:nvPr/>
        </p:nvCxnSpPr>
        <p:spPr>
          <a:xfrm>
            <a:off x="1281214" y="3449598"/>
            <a:ext cx="18940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343400" y="41970"/>
            <a:ext cx="4648200" cy="3754874"/>
          </a:xfrm>
          <a:prstGeom prst="rect">
            <a:avLst/>
          </a:prstGeom>
          <a:solidFill>
            <a:srgbClr val="99FF99"/>
          </a:solidFill>
        </p:spPr>
        <p:txBody>
          <a:bodyPr wrap="square" rtlCol="0">
            <a:spAutoFit/>
          </a:bodyPr>
          <a:lstStyle/>
          <a:p>
            <a:r>
              <a:rPr lang="en-US" sz="1400" i="1" dirty="0">
                <a:solidFill>
                  <a:srgbClr val="0000FF"/>
                </a:solidFill>
              </a:rPr>
              <a:t>What does </a:t>
            </a:r>
            <a:r>
              <a:rPr lang="en-US" sz="1400" dirty="0">
                <a:solidFill>
                  <a:srgbClr val="0000FF"/>
                </a:solidFill>
              </a:rPr>
              <a:t>reflex block </a:t>
            </a:r>
            <a:r>
              <a:rPr lang="en-US" sz="1400" i="1" dirty="0">
                <a:solidFill>
                  <a:srgbClr val="0000FF"/>
                </a:solidFill>
              </a:rPr>
              <a:t>mean?</a:t>
            </a:r>
            <a:endParaRPr lang="en-US" sz="1400" i="1" dirty="0">
              <a:solidFill>
                <a:srgbClr val="99FF99"/>
              </a:solidFill>
            </a:endParaRPr>
          </a:p>
          <a:p>
            <a:r>
              <a:rPr lang="en-US" sz="1400" dirty="0">
                <a:solidFill>
                  <a:srgbClr val="99FF99"/>
                </a:solidFill>
              </a:rPr>
              <a:t>Recall that tear production is considered largely reflexive. Thus, </a:t>
            </a:r>
            <a:r>
              <a:rPr lang="en-US" sz="1400" u="sng" dirty="0">
                <a:solidFill>
                  <a:srgbClr val="99FF99"/>
                </a:solidFill>
              </a:rPr>
              <a:t>any break in the LFU reflex circuit will lead to ATD</a:t>
            </a:r>
            <a:r>
              <a:rPr lang="en-US" sz="1400" dirty="0">
                <a:solidFill>
                  <a:srgbClr val="99FF99"/>
                </a:solidFill>
              </a:rPr>
              <a:t>.</a:t>
            </a:r>
          </a:p>
          <a:p>
            <a:endParaRPr lang="en-US" sz="1400" i="1" dirty="0">
              <a:solidFill>
                <a:srgbClr val="99FF99"/>
              </a:solidFill>
            </a:endParaRPr>
          </a:p>
          <a:p>
            <a:r>
              <a:rPr lang="en-US" sz="1400" i="1" dirty="0">
                <a:solidFill>
                  <a:srgbClr val="99FF99"/>
                </a:solidFill>
              </a:rPr>
              <a:t>What are some of the common mechanisms producing </a:t>
            </a:r>
            <a:r>
              <a:rPr lang="en-US" sz="1400" b="1" i="1" dirty="0">
                <a:solidFill>
                  <a:srgbClr val="99FF99"/>
                </a:solidFill>
              </a:rPr>
              <a:t>afferent</a:t>
            </a:r>
            <a:r>
              <a:rPr lang="en-US" sz="1400" i="1" dirty="0">
                <a:solidFill>
                  <a:srgbClr val="99FF99"/>
                </a:solidFill>
              </a:rPr>
              <a:t> limb block?</a:t>
            </a:r>
          </a:p>
          <a:p>
            <a:r>
              <a:rPr lang="en-US" sz="1400" dirty="0">
                <a:solidFill>
                  <a:srgbClr val="99FF99"/>
                </a:solidFill>
              </a:rPr>
              <a:t>--The most common culprits are conditions leading to </a:t>
            </a:r>
            <a:r>
              <a:rPr lang="en-US" sz="1400" i="1" dirty="0">
                <a:solidFill>
                  <a:srgbClr val="99FF99"/>
                </a:solidFill>
              </a:rPr>
              <a:t>corneal hypoesthesia</a:t>
            </a:r>
            <a:r>
              <a:rPr lang="en-US" sz="1400" dirty="0">
                <a:solidFill>
                  <a:srgbClr val="99FF99"/>
                </a:solidFill>
              </a:rPr>
              <a:t>,  including:</a:t>
            </a:r>
          </a:p>
          <a:p>
            <a:r>
              <a:rPr lang="en-US" sz="1400" dirty="0">
                <a:solidFill>
                  <a:srgbClr val="99FF99"/>
                </a:solidFill>
              </a:rPr>
              <a:t>----Neurotrophic cornea</a:t>
            </a:r>
          </a:p>
          <a:p>
            <a:r>
              <a:rPr lang="en-US" sz="1400" dirty="0">
                <a:solidFill>
                  <a:srgbClr val="99FF99"/>
                </a:solidFill>
              </a:rPr>
              <a:t>----Corneal surgery</a:t>
            </a:r>
          </a:p>
          <a:p>
            <a:r>
              <a:rPr lang="en-US" sz="1400" dirty="0">
                <a:solidFill>
                  <a:srgbClr val="99FF99"/>
                </a:solidFill>
              </a:rPr>
              <a:t>----Post-herpetic neuropathy</a:t>
            </a:r>
          </a:p>
          <a:p>
            <a:r>
              <a:rPr lang="en-US" sz="1400" dirty="0">
                <a:solidFill>
                  <a:srgbClr val="99FF99"/>
                </a:solidFill>
              </a:rPr>
              <a:t>----Contact-lens wear</a:t>
            </a:r>
          </a:p>
          <a:p>
            <a:endParaRPr lang="en-US" sz="1400" dirty="0">
              <a:solidFill>
                <a:srgbClr val="99FF99"/>
              </a:solidFill>
            </a:endParaRPr>
          </a:p>
          <a:p>
            <a:r>
              <a:rPr lang="en-US" sz="1400" i="1" dirty="0">
                <a:solidFill>
                  <a:srgbClr val="99FF99"/>
                </a:solidFill>
              </a:rPr>
              <a:t>What are some of the common mechanisms producing </a:t>
            </a:r>
            <a:r>
              <a:rPr lang="en-US" sz="1400" b="1" i="1" dirty="0">
                <a:solidFill>
                  <a:srgbClr val="99FF99"/>
                </a:solidFill>
              </a:rPr>
              <a:t>efferent</a:t>
            </a:r>
            <a:r>
              <a:rPr lang="en-US" sz="1400" i="1" dirty="0">
                <a:solidFill>
                  <a:srgbClr val="99FF99"/>
                </a:solidFill>
              </a:rPr>
              <a:t> limb block?</a:t>
            </a:r>
          </a:p>
          <a:p>
            <a:r>
              <a:rPr lang="en-US" sz="1400" dirty="0">
                <a:solidFill>
                  <a:srgbClr val="99FF99"/>
                </a:solidFill>
              </a:rPr>
              <a:t>--Anything that compromises CN7</a:t>
            </a:r>
          </a:p>
        </p:txBody>
      </p:sp>
      <p:sp>
        <p:nvSpPr>
          <p:cNvPr id="66" name="TextBox 65">
            <a:extLst>
              <a:ext uri="{FF2B5EF4-FFF2-40B4-BE49-F238E27FC236}">
                <a16:creationId xmlns:a16="http://schemas.microsoft.com/office/drawing/2014/main" id="{3F8F45E2-26BC-149E-2D19-F311612054BD}"/>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67" name="Straight Arrow Connector 66">
            <a:extLst>
              <a:ext uri="{FF2B5EF4-FFF2-40B4-BE49-F238E27FC236}">
                <a16:creationId xmlns:a16="http://schemas.microsoft.com/office/drawing/2014/main" id="{AC552F10-BB75-0EC5-086F-E8E7484A46B6}"/>
              </a:ext>
            </a:extLst>
          </p:cNvPr>
          <p:cNvCxnSpPr>
            <a:stCxn id="6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2360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7" name="Rectangle 6"/>
          <p:cNvSpPr/>
          <p:nvPr/>
        </p:nvSpPr>
        <p:spPr>
          <a:xfrm>
            <a:off x="67056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5" name="TextBox 4"/>
          <p:cNvSpPr txBox="1"/>
          <p:nvPr/>
        </p:nvSpPr>
        <p:spPr>
          <a:xfrm>
            <a:off x="479449" y="1488281"/>
            <a:ext cx="8131151" cy="3139321"/>
          </a:xfrm>
          <a:prstGeom prst="rect">
            <a:avLst/>
          </a:prstGeom>
          <a:noFill/>
        </p:spPr>
        <p:txBody>
          <a:bodyPr wrap="square" rtlCol="0">
            <a:spAutoFit/>
          </a:bodyPr>
          <a:lstStyle/>
          <a:p>
            <a:r>
              <a:rPr lang="en-US" i="1" dirty="0">
                <a:solidFill>
                  <a:schemeClr val="bg1">
                    <a:lumMod val="75000"/>
                  </a:schemeClr>
                </a:solidFill>
              </a:rPr>
              <a:t>How common is DES?</a:t>
            </a:r>
          </a:p>
          <a:p>
            <a:r>
              <a:rPr lang="en-US" dirty="0">
                <a:solidFill>
                  <a:schemeClr val="bg1">
                    <a:lumMod val="75000"/>
                  </a:schemeClr>
                </a:solidFill>
              </a:rPr>
              <a:t>Very. It is estimated to affect  10%  of adults age 30-60, and  15%  of adults age 65 and older.</a:t>
            </a:r>
          </a:p>
          <a:p>
            <a:endParaRPr lang="en-US" dirty="0">
              <a:solidFill>
                <a:schemeClr val="bg1">
                  <a:lumMod val="75000"/>
                </a:schemeClr>
              </a:solidFill>
            </a:endParaRPr>
          </a:p>
          <a:p>
            <a:r>
              <a:rPr lang="en-US" i="1" dirty="0">
                <a:solidFill>
                  <a:schemeClr val="bg1">
                    <a:lumMod val="75000"/>
                  </a:schemeClr>
                </a:solidFill>
              </a:rPr>
              <a:t>Is it a significant health problem?</a:t>
            </a:r>
          </a:p>
          <a:p>
            <a:r>
              <a:rPr lang="en-US" dirty="0">
                <a:solidFill>
                  <a:schemeClr val="bg1">
                    <a:lumMod val="75000"/>
                  </a:schemeClr>
                </a:solidFill>
              </a:rPr>
              <a:t>It certainly can be. Studies indicate moderate-to-severe DES impacts quality-of-life to the same degree as moderate-to-severe angina.</a:t>
            </a:r>
          </a:p>
          <a:p>
            <a:endParaRPr lang="en-US" dirty="0">
              <a:solidFill>
                <a:schemeClr val="bg1">
                  <a:lumMod val="75000"/>
                </a:schemeClr>
              </a:solidFill>
            </a:endParaRPr>
          </a:p>
          <a:p>
            <a:r>
              <a:rPr lang="en-US" i="1" dirty="0">
                <a:solidFill>
                  <a:schemeClr val="bg1">
                    <a:lumMod val="75000"/>
                  </a:schemeClr>
                </a:solidFill>
              </a:rPr>
              <a:t>Is there a gender predilection?</a:t>
            </a:r>
          </a:p>
          <a:p>
            <a:r>
              <a:rPr lang="en-US" dirty="0">
                <a:solidFill>
                  <a:schemeClr val="bg1">
                    <a:lumMod val="75000"/>
                  </a:schemeClr>
                </a:solidFill>
              </a:rPr>
              <a:t>Yes, </a:t>
            </a:r>
            <a:r>
              <a:rPr lang="en-US" b="1" dirty="0">
                <a:solidFill>
                  <a:schemeClr val="bg1">
                    <a:lumMod val="75000"/>
                  </a:schemeClr>
                </a:solidFill>
              </a:rPr>
              <a:t>women are more likely to suffer DES</a:t>
            </a:r>
          </a:p>
          <a:p>
            <a:endParaRPr lang="en-US" dirty="0">
              <a:solidFill>
                <a:schemeClr val="bg1">
                  <a:lumMod val="75000"/>
                </a:schemeClr>
              </a:solidFill>
            </a:endParaRPr>
          </a:p>
        </p:txBody>
      </p:sp>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728B4405-41A0-7D22-9A34-2D6B5F129F40}"/>
              </a:ext>
            </a:extLst>
          </p:cNvPr>
          <p:cNvSpPr txBox="1"/>
          <p:nvPr/>
        </p:nvSpPr>
        <p:spPr>
          <a:xfrm>
            <a:off x="472522" y="4572000"/>
            <a:ext cx="7909478" cy="1708160"/>
          </a:xfrm>
          <a:prstGeom prst="rect">
            <a:avLst/>
          </a:prstGeom>
          <a:noFill/>
        </p:spPr>
        <p:txBody>
          <a:bodyPr wrap="square" rtlCol="0">
            <a:spAutoFit/>
          </a:bodyPr>
          <a:lstStyle/>
          <a:p>
            <a:r>
              <a:rPr lang="en-US" sz="1500" i="1" dirty="0">
                <a:solidFill>
                  <a:schemeClr val="bg1">
                    <a:lumMod val="75000"/>
                  </a:schemeClr>
                </a:solidFill>
              </a:rPr>
              <a:t>Why are women more likely to have DES?</a:t>
            </a:r>
          </a:p>
          <a:p>
            <a:r>
              <a:rPr lang="en-US" sz="1500" dirty="0">
                <a:solidFill>
                  <a:schemeClr val="bg1">
                    <a:lumMod val="75000"/>
                  </a:schemeClr>
                </a:solidFill>
              </a:rPr>
              <a:t>There are a number of factors, but one of the most fundamental is  hormonal—androgens  are protective against DES, while  estrogens  tend to exacerbate it</a:t>
            </a:r>
          </a:p>
          <a:p>
            <a:endParaRPr lang="en-US" sz="1500" dirty="0">
              <a:solidFill>
                <a:schemeClr val="bg1">
                  <a:lumMod val="75000"/>
                </a:schemeClr>
              </a:solidFill>
            </a:endParaRPr>
          </a:p>
          <a:p>
            <a:r>
              <a:rPr lang="en-US" sz="1500" i="1" dirty="0">
                <a:solidFill>
                  <a:schemeClr val="bg1">
                    <a:lumMod val="75000"/>
                  </a:schemeClr>
                </a:solidFill>
              </a:rPr>
              <a:t>Because of these hormonal effects…</a:t>
            </a:r>
          </a:p>
          <a:p>
            <a:r>
              <a:rPr lang="en-US" sz="1500" dirty="0">
                <a:solidFill>
                  <a:schemeClr val="bg1">
                    <a:lumMod val="75000"/>
                  </a:schemeClr>
                </a:solidFill>
              </a:rPr>
              <a:t>…women are more likely to have DES if they are receiving  estrogen replacement  therapy</a:t>
            </a:r>
          </a:p>
          <a:p>
            <a:r>
              <a:rPr lang="en-US" sz="1500" dirty="0">
                <a:solidFill>
                  <a:schemeClr val="bg1">
                    <a:lumMod val="75000"/>
                  </a:schemeClr>
                </a:solidFill>
              </a:rPr>
              <a:t>…</a:t>
            </a:r>
            <a:r>
              <a:rPr lang="en-US" sz="1500" b="1" dirty="0">
                <a:solidFill>
                  <a:schemeClr val="bg1">
                    <a:lumMod val="75000"/>
                  </a:schemeClr>
                </a:solidFill>
              </a:rPr>
              <a:t>men</a:t>
            </a:r>
            <a:r>
              <a:rPr lang="en-US" sz="1500" dirty="0">
                <a:solidFill>
                  <a:schemeClr val="bg1">
                    <a:lumMod val="75000"/>
                  </a:schemeClr>
                </a:solidFill>
              </a:rPr>
              <a:t> are more likely to have DES if they are undergoing  </a:t>
            </a:r>
            <a:r>
              <a:rPr lang="en-US" sz="1500" b="1" dirty="0"/>
              <a:t>androgen antagonist  therapy</a:t>
            </a:r>
          </a:p>
        </p:txBody>
      </p:sp>
      <p:sp>
        <p:nvSpPr>
          <p:cNvPr id="11" name="Oval 10">
            <a:extLst>
              <a:ext uri="{FF2B5EF4-FFF2-40B4-BE49-F238E27FC236}">
                <a16:creationId xmlns:a16="http://schemas.microsoft.com/office/drawing/2014/main" id="{5A429B0D-775A-ACF1-14F5-97A4234E0D4A}"/>
              </a:ext>
            </a:extLst>
          </p:cNvPr>
          <p:cNvSpPr/>
          <p:nvPr/>
        </p:nvSpPr>
        <p:spPr>
          <a:xfrm>
            <a:off x="838200" y="3829877"/>
            <a:ext cx="4495800" cy="636105"/>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2C59D11-899F-A7E8-8627-B8D008ECE6AD}"/>
              </a:ext>
            </a:extLst>
          </p:cNvPr>
          <p:cNvSpPr txBox="1"/>
          <p:nvPr/>
        </p:nvSpPr>
        <p:spPr>
          <a:xfrm>
            <a:off x="1295399" y="5627056"/>
            <a:ext cx="4236003" cy="738664"/>
          </a:xfrm>
          <a:prstGeom prst="rect">
            <a:avLst/>
          </a:prstGeom>
          <a:solidFill>
            <a:schemeClr val="accent3">
              <a:lumMod val="85000"/>
            </a:schemeClr>
          </a:solidFill>
        </p:spPr>
        <p:txBody>
          <a:bodyPr wrap="square" rtlCol="0">
            <a:spAutoFit/>
          </a:bodyPr>
          <a:lstStyle/>
          <a:p>
            <a:r>
              <a:rPr lang="en-US" sz="1400" i="1" dirty="0">
                <a:solidFill>
                  <a:srgbClr val="0000FF"/>
                </a:solidFill>
              </a:rPr>
              <a:t>What is the classic clinical scenario in which a man is undergoing androgen antagonist therapy?</a:t>
            </a:r>
          </a:p>
          <a:p>
            <a:r>
              <a:rPr lang="en-US" sz="1400" dirty="0">
                <a:solidFill>
                  <a:srgbClr val="0000FF"/>
                </a:solidFill>
              </a:rPr>
              <a:t>Medical management of  prostate  cancer</a:t>
            </a:r>
          </a:p>
        </p:txBody>
      </p:sp>
      <p:sp>
        <p:nvSpPr>
          <p:cNvPr id="8" name="Oval 7">
            <a:extLst>
              <a:ext uri="{FF2B5EF4-FFF2-40B4-BE49-F238E27FC236}">
                <a16:creationId xmlns:a16="http://schemas.microsoft.com/office/drawing/2014/main" id="{A5EADF5E-84C2-3D40-3BFC-313E97731B98}"/>
              </a:ext>
            </a:extLst>
          </p:cNvPr>
          <p:cNvSpPr/>
          <p:nvPr/>
        </p:nvSpPr>
        <p:spPr>
          <a:xfrm>
            <a:off x="5370055" y="5747264"/>
            <a:ext cx="3058327" cy="694514"/>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76204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a:stCxn id="19" idx="2"/>
            <a:endCxn id="17" idx="0"/>
          </p:cNvCxnSpPr>
          <p:nvPr/>
        </p:nvCxnSpPr>
        <p:spPr>
          <a:xfrm flipH="1">
            <a:off x="3175263" y="3449598"/>
            <a:ext cx="725123" cy="34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9BED2303-4C3C-0793-38D5-34FA9C78BEB9}"/>
              </a:ext>
            </a:extLst>
          </p:cNvPr>
          <p:cNvSpPr/>
          <p:nvPr/>
        </p:nvSpPr>
        <p:spPr>
          <a:xfrm>
            <a:off x="3468756" y="2793711"/>
            <a:ext cx="865509" cy="757776"/>
          </a:xfrm>
          <a:prstGeom prst="ellipse">
            <a:avLst/>
          </a:prstGeom>
          <a:solidFill>
            <a:schemeClr val="accent6">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631701CC-CC7F-D91F-9C14-EC3BCB49E339}"/>
              </a:ext>
            </a:extLst>
          </p:cNvPr>
          <p:cNvSpPr txBox="1"/>
          <p:nvPr/>
        </p:nvSpPr>
        <p:spPr>
          <a:xfrm>
            <a:off x="223735" y="1532450"/>
            <a:ext cx="7353300" cy="1077218"/>
          </a:xfrm>
          <a:prstGeom prst="rect">
            <a:avLst/>
          </a:prstGeom>
          <a:noFill/>
        </p:spPr>
        <p:txBody>
          <a:bodyPr wrap="square" rtlCol="0">
            <a:spAutoFit/>
          </a:bodyPr>
          <a:lstStyle/>
          <a:p>
            <a:r>
              <a:rPr lang="en-US" sz="1600" i="1" dirty="0">
                <a:solidFill>
                  <a:schemeClr val="bg1">
                    <a:lumMod val="75000"/>
                  </a:schemeClr>
                </a:solidFill>
              </a:rPr>
              <a:t>In SS, aqueous </a:t>
            </a:r>
            <a:r>
              <a:rPr lang="en-US" sz="1600" i="1" dirty="0" err="1">
                <a:solidFill>
                  <a:schemeClr val="bg1">
                    <a:lumMod val="75000"/>
                  </a:schemeClr>
                </a:solidFill>
              </a:rPr>
              <a:t>hyposecretion</a:t>
            </a:r>
            <a:r>
              <a:rPr lang="en-US" sz="1600" i="1" dirty="0">
                <a:solidFill>
                  <a:schemeClr val="bg1">
                    <a:lumMod val="75000"/>
                  </a:schemeClr>
                </a:solidFill>
              </a:rPr>
              <a:t> (and therefore ATD) results from autoimmune-mediated lymphocytic infiltration of the lacrimal glands. In </a:t>
            </a:r>
            <a:r>
              <a:rPr lang="en-US" sz="1600" b="1" i="1" dirty="0">
                <a:solidFill>
                  <a:schemeClr val="bg1">
                    <a:lumMod val="75000"/>
                  </a:schemeClr>
                </a:solidFill>
              </a:rPr>
              <a:t>non-</a:t>
            </a:r>
            <a:r>
              <a:rPr lang="en-US" sz="1600" i="1" dirty="0" err="1">
                <a:solidFill>
                  <a:schemeClr val="bg1">
                    <a:lumMod val="75000"/>
                  </a:schemeClr>
                </a:solidFill>
              </a:rPr>
              <a:t>Sjögren’s</a:t>
            </a:r>
            <a:r>
              <a:rPr lang="en-US" sz="1600" i="1" dirty="0">
                <a:solidFill>
                  <a:schemeClr val="bg1">
                    <a:lumMod val="75000"/>
                  </a:schemeClr>
                </a:solidFill>
              </a:rPr>
              <a:t> ATD, four broad categories of conditions leading to lacrimal gland hyposecretion have been identified. What are they?</a:t>
            </a:r>
          </a:p>
        </p:txBody>
      </p:sp>
      <p:sp>
        <p:nvSpPr>
          <p:cNvPr id="47" name="TextBox 4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48" name="Straight Arrow Connector 47"/>
          <p:cNvCxnSpPr>
            <a:stCxn id="4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10832" y="3790890"/>
            <a:ext cx="1928862" cy="400110"/>
          </a:xfrm>
          <a:prstGeom prst="rect">
            <a:avLst/>
          </a:prstGeom>
          <a:noFill/>
          <a:ln>
            <a:noFill/>
          </a:ln>
        </p:spPr>
        <p:txBody>
          <a:bodyPr wrap="none" rtlCol="0">
            <a:spAutoFit/>
          </a:bodyPr>
          <a:lstStyle/>
          <a:p>
            <a:pPr algn="ctr"/>
            <a:r>
              <a:rPr lang="en-US" sz="2000" b="1" dirty="0"/>
              <a:t>Non-</a:t>
            </a:r>
            <a:r>
              <a:rPr lang="en-US" sz="2000" b="1" dirty="0" err="1"/>
              <a:t>Sjögren’s</a:t>
            </a:r>
            <a:endParaRPr lang="en-US" sz="2000" b="1" dirty="0"/>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0078" y="2895600"/>
            <a:ext cx="1042272"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a:t>
            </a:r>
          </a:p>
          <a:p>
            <a:pPr algn="ctr">
              <a:lnSpc>
                <a:spcPts val="1800"/>
              </a:lnSpc>
            </a:pPr>
            <a:r>
              <a:rPr lang="en-US" sz="1500" dirty="0">
                <a:solidFill>
                  <a:schemeClr val="bg1">
                    <a:lumMod val="75000"/>
                  </a:schemeClr>
                </a:solidFill>
              </a:rPr>
              <a:t>deficiency</a:t>
            </a:r>
          </a:p>
        </p:txBody>
      </p:sp>
      <p:sp>
        <p:nvSpPr>
          <p:cNvPr id="15" name="TextBox 14"/>
          <p:cNvSpPr txBox="1"/>
          <p:nvPr/>
        </p:nvSpPr>
        <p:spPr>
          <a:xfrm>
            <a:off x="1908116" y="2895600"/>
            <a:ext cx="13308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 duct</a:t>
            </a:r>
          </a:p>
          <a:p>
            <a:pPr algn="ctr">
              <a:lnSpc>
                <a:spcPts val="1800"/>
              </a:lnSpc>
            </a:pPr>
            <a:r>
              <a:rPr lang="en-US" sz="1500" dirty="0">
                <a:solidFill>
                  <a:schemeClr val="bg1">
                    <a:lumMod val="75000"/>
                  </a:schemeClr>
                </a:solidFill>
              </a:rPr>
              <a:t>obstruction</a:t>
            </a:r>
          </a:p>
        </p:txBody>
      </p:sp>
      <p:sp>
        <p:nvSpPr>
          <p:cNvPr id="19" name="TextBox 18"/>
          <p:cNvSpPr txBox="1"/>
          <p:nvPr/>
        </p:nvSpPr>
        <p:spPr>
          <a:xfrm>
            <a:off x="3518710" y="2895600"/>
            <a:ext cx="763351" cy="553998"/>
          </a:xfrm>
          <a:prstGeom prst="rect">
            <a:avLst/>
          </a:prstGeom>
          <a:noFill/>
        </p:spPr>
        <p:txBody>
          <a:bodyPr wrap="none" rtlCol="0">
            <a:spAutoFit/>
          </a:bodyPr>
          <a:lstStyle/>
          <a:p>
            <a:pPr algn="ctr">
              <a:lnSpc>
                <a:spcPts val="1800"/>
              </a:lnSpc>
            </a:pPr>
            <a:r>
              <a:rPr lang="en-US" sz="1500" b="1" i="1" dirty="0"/>
              <a:t>Reflex</a:t>
            </a:r>
          </a:p>
          <a:p>
            <a:pPr algn="ctr">
              <a:lnSpc>
                <a:spcPts val="1800"/>
              </a:lnSpc>
            </a:pPr>
            <a:r>
              <a:rPr lang="en-US" sz="1500" b="1" i="1" dirty="0"/>
              <a:t>block</a:t>
            </a:r>
          </a:p>
        </p:txBody>
      </p:sp>
      <p:sp>
        <p:nvSpPr>
          <p:cNvPr id="22" name="TextBox 21"/>
          <p:cNvSpPr txBox="1"/>
          <p:nvPr/>
        </p:nvSpPr>
        <p:spPr>
          <a:xfrm>
            <a:off x="4527059" y="2895600"/>
            <a:ext cx="1093568" cy="553998"/>
          </a:xfrm>
          <a:prstGeom prst="rect">
            <a:avLst/>
          </a:prstGeom>
          <a:noFill/>
        </p:spPr>
        <p:txBody>
          <a:bodyPr wrap="none" rtlCol="0">
            <a:spAutoFit/>
          </a:bodyPr>
          <a:lstStyle/>
          <a:p>
            <a:pPr algn="ctr">
              <a:lnSpc>
                <a:spcPts val="1800"/>
              </a:lnSpc>
            </a:pPr>
            <a:r>
              <a:rPr lang="en-US" sz="1500" i="1" dirty="0">
                <a:solidFill>
                  <a:schemeClr val="bg1">
                    <a:lumMod val="75000"/>
                  </a:schemeClr>
                </a:solidFill>
              </a:rPr>
              <a:t>Systemic</a:t>
            </a:r>
          </a:p>
          <a:p>
            <a:pPr algn="ctr">
              <a:lnSpc>
                <a:spcPts val="1800"/>
              </a:lnSpc>
            </a:pPr>
            <a:r>
              <a:rPr lang="en-US" sz="1500" i="1" dirty="0">
                <a:solidFill>
                  <a:schemeClr val="bg1">
                    <a:lumMod val="75000"/>
                  </a:schemeClr>
                </a:solidFill>
              </a:rPr>
              <a:t>drug effect</a:t>
            </a:r>
          </a:p>
        </p:txBody>
      </p:sp>
      <p:cxnSp>
        <p:nvCxnSpPr>
          <p:cNvPr id="8" name="Straight Arrow Connector 7"/>
          <p:cNvCxnSpPr/>
          <p:nvPr/>
        </p:nvCxnSpPr>
        <p:spPr>
          <a:xfrm>
            <a:off x="2573522" y="3449598"/>
            <a:ext cx="5895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2"/>
            <a:endCxn id="17" idx="0"/>
          </p:cNvCxnSpPr>
          <p:nvPr/>
        </p:nvCxnSpPr>
        <p:spPr>
          <a:xfrm flipH="1">
            <a:off x="3175263" y="3449598"/>
            <a:ext cx="1898580"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a:endCxn id="17" idx="0"/>
          </p:cNvCxnSpPr>
          <p:nvPr/>
        </p:nvCxnSpPr>
        <p:spPr>
          <a:xfrm>
            <a:off x="1281214" y="3449598"/>
            <a:ext cx="18940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343400" y="41970"/>
            <a:ext cx="4648200" cy="3754874"/>
          </a:xfrm>
          <a:prstGeom prst="rect">
            <a:avLst/>
          </a:prstGeom>
          <a:solidFill>
            <a:srgbClr val="99FF99"/>
          </a:solidFill>
        </p:spPr>
        <p:txBody>
          <a:bodyPr wrap="square" rtlCol="0">
            <a:spAutoFit/>
          </a:bodyPr>
          <a:lstStyle/>
          <a:p>
            <a:r>
              <a:rPr lang="en-US" sz="1400" i="1" dirty="0">
                <a:solidFill>
                  <a:srgbClr val="0000FF"/>
                </a:solidFill>
              </a:rPr>
              <a:t>What does </a:t>
            </a:r>
            <a:r>
              <a:rPr lang="en-US" sz="1400" dirty="0">
                <a:solidFill>
                  <a:srgbClr val="0000FF"/>
                </a:solidFill>
              </a:rPr>
              <a:t>reflex block </a:t>
            </a:r>
            <a:r>
              <a:rPr lang="en-US" sz="1400" i="1" dirty="0">
                <a:solidFill>
                  <a:srgbClr val="0000FF"/>
                </a:solidFill>
              </a:rPr>
              <a:t>mean?</a:t>
            </a:r>
          </a:p>
          <a:p>
            <a:r>
              <a:rPr lang="en-US" sz="1400" dirty="0">
                <a:solidFill>
                  <a:srgbClr val="0000FF"/>
                </a:solidFill>
              </a:rPr>
              <a:t>Recall that tear production is considered largely reflexive. Thus, </a:t>
            </a:r>
            <a:r>
              <a:rPr lang="en-US" sz="1400" u="sng" dirty="0"/>
              <a:t>any break in the LFU reflex circuit will lead to ATD</a:t>
            </a:r>
            <a:r>
              <a:rPr lang="en-US" sz="1400" dirty="0"/>
              <a:t>.</a:t>
            </a:r>
            <a:endParaRPr lang="en-US" sz="1400" dirty="0">
              <a:solidFill>
                <a:srgbClr val="99FF99"/>
              </a:solidFill>
            </a:endParaRPr>
          </a:p>
          <a:p>
            <a:endParaRPr lang="en-US" sz="1400" i="1" dirty="0">
              <a:solidFill>
                <a:srgbClr val="99FF99"/>
              </a:solidFill>
            </a:endParaRPr>
          </a:p>
          <a:p>
            <a:r>
              <a:rPr lang="en-US" sz="1400" i="1" dirty="0">
                <a:solidFill>
                  <a:srgbClr val="99FF99"/>
                </a:solidFill>
              </a:rPr>
              <a:t>What are some of the common mechanisms producing </a:t>
            </a:r>
            <a:r>
              <a:rPr lang="en-US" sz="1400" b="1" i="1" dirty="0">
                <a:solidFill>
                  <a:srgbClr val="99FF99"/>
                </a:solidFill>
              </a:rPr>
              <a:t>afferent</a:t>
            </a:r>
            <a:r>
              <a:rPr lang="en-US" sz="1400" i="1" dirty="0">
                <a:solidFill>
                  <a:srgbClr val="99FF99"/>
                </a:solidFill>
              </a:rPr>
              <a:t> limb block?</a:t>
            </a:r>
          </a:p>
          <a:p>
            <a:r>
              <a:rPr lang="en-US" sz="1400" dirty="0">
                <a:solidFill>
                  <a:srgbClr val="99FF99"/>
                </a:solidFill>
              </a:rPr>
              <a:t>--The most common culprits are conditions leading to </a:t>
            </a:r>
            <a:r>
              <a:rPr lang="en-US" sz="1400" i="1" dirty="0">
                <a:solidFill>
                  <a:srgbClr val="99FF99"/>
                </a:solidFill>
              </a:rPr>
              <a:t>corneal hypoesthesia</a:t>
            </a:r>
            <a:r>
              <a:rPr lang="en-US" sz="1400" dirty="0">
                <a:solidFill>
                  <a:srgbClr val="99FF99"/>
                </a:solidFill>
              </a:rPr>
              <a:t>,  including:</a:t>
            </a:r>
          </a:p>
          <a:p>
            <a:r>
              <a:rPr lang="en-US" sz="1400" dirty="0">
                <a:solidFill>
                  <a:srgbClr val="99FF99"/>
                </a:solidFill>
              </a:rPr>
              <a:t>----Neurotrophic cornea</a:t>
            </a:r>
          </a:p>
          <a:p>
            <a:r>
              <a:rPr lang="en-US" sz="1400" dirty="0">
                <a:solidFill>
                  <a:srgbClr val="99FF99"/>
                </a:solidFill>
              </a:rPr>
              <a:t>----Corneal surgery</a:t>
            </a:r>
          </a:p>
          <a:p>
            <a:r>
              <a:rPr lang="en-US" sz="1400" dirty="0">
                <a:solidFill>
                  <a:srgbClr val="99FF99"/>
                </a:solidFill>
              </a:rPr>
              <a:t>----Post-herpetic neuropathy</a:t>
            </a:r>
          </a:p>
          <a:p>
            <a:r>
              <a:rPr lang="en-US" sz="1400" dirty="0">
                <a:solidFill>
                  <a:srgbClr val="99FF99"/>
                </a:solidFill>
              </a:rPr>
              <a:t>----Contact-lens wear</a:t>
            </a:r>
          </a:p>
          <a:p>
            <a:endParaRPr lang="en-US" sz="1400" dirty="0">
              <a:solidFill>
                <a:srgbClr val="99FF99"/>
              </a:solidFill>
            </a:endParaRPr>
          </a:p>
          <a:p>
            <a:r>
              <a:rPr lang="en-US" sz="1400" i="1" dirty="0">
                <a:solidFill>
                  <a:srgbClr val="99FF99"/>
                </a:solidFill>
              </a:rPr>
              <a:t>What are some of the common mechanisms producing </a:t>
            </a:r>
            <a:r>
              <a:rPr lang="en-US" sz="1400" b="1" i="1" dirty="0">
                <a:solidFill>
                  <a:srgbClr val="99FF99"/>
                </a:solidFill>
              </a:rPr>
              <a:t>efferent</a:t>
            </a:r>
            <a:r>
              <a:rPr lang="en-US" sz="1400" i="1" dirty="0">
                <a:solidFill>
                  <a:srgbClr val="99FF99"/>
                </a:solidFill>
              </a:rPr>
              <a:t> limb block?</a:t>
            </a:r>
          </a:p>
          <a:p>
            <a:r>
              <a:rPr lang="en-US" sz="1400" dirty="0">
                <a:solidFill>
                  <a:srgbClr val="99FF99"/>
                </a:solidFill>
              </a:rPr>
              <a:t>--Anything that compromises CN7</a:t>
            </a:r>
          </a:p>
        </p:txBody>
      </p:sp>
      <p:sp>
        <p:nvSpPr>
          <p:cNvPr id="66" name="TextBox 65">
            <a:extLst>
              <a:ext uri="{FF2B5EF4-FFF2-40B4-BE49-F238E27FC236}">
                <a16:creationId xmlns:a16="http://schemas.microsoft.com/office/drawing/2014/main" id="{3F8F45E2-26BC-149E-2D19-F311612054BD}"/>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67" name="Straight Arrow Connector 66">
            <a:extLst>
              <a:ext uri="{FF2B5EF4-FFF2-40B4-BE49-F238E27FC236}">
                <a16:creationId xmlns:a16="http://schemas.microsoft.com/office/drawing/2014/main" id="{AC552F10-BB75-0EC5-086F-E8E7484A46B6}"/>
              </a:ext>
            </a:extLst>
          </p:cNvPr>
          <p:cNvCxnSpPr>
            <a:stCxn id="6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640908"/>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a:stCxn id="19" idx="2"/>
            <a:endCxn id="17" idx="0"/>
          </p:cNvCxnSpPr>
          <p:nvPr/>
        </p:nvCxnSpPr>
        <p:spPr>
          <a:xfrm flipH="1">
            <a:off x="3175263" y="3449598"/>
            <a:ext cx="725123" cy="34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9BED2303-4C3C-0793-38D5-34FA9C78BEB9}"/>
              </a:ext>
            </a:extLst>
          </p:cNvPr>
          <p:cNvSpPr/>
          <p:nvPr/>
        </p:nvSpPr>
        <p:spPr>
          <a:xfrm>
            <a:off x="3468756" y="2793711"/>
            <a:ext cx="865509" cy="757776"/>
          </a:xfrm>
          <a:prstGeom prst="ellipse">
            <a:avLst/>
          </a:prstGeom>
          <a:solidFill>
            <a:schemeClr val="accent6">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631701CC-CC7F-D91F-9C14-EC3BCB49E339}"/>
              </a:ext>
            </a:extLst>
          </p:cNvPr>
          <p:cNvSpPr txBox="1"/>
          <p:nvPr/>
        </p:nvSpPr>
        <p:spPr>
          <a:xfrm>
            <a:off x="223735" y="1532450"/>
            <a:ext cx="7353300" cy="1077218"/>
          </a:xfrm>
          <a:prstGeom prst="rect">
            <a:avLst/>
          </a:prstGeom>
          <a:noFill/>
        </p:spPr>
        <p:txBody>
          <a:bodyPr wrap="square" rtlCol="0">
            <a:spAutoFit/>
          </a:bodyPr>
          <a:lstStyle/>
          <a:p>
            <a:r>
              <a:rPr lang="en-US" sz="1600" i="1" dirty="0">
                <a:solidFill>
                  <a:schemeClr val="bg1">
                    <a:lumMod val="75000"/>
                  </a:schemeClr>
                </a:solidFill>
              </a:rPr>
              <a:t>In SS, aqueous </a:t>
            </a:r>
            <a:r>
              <a:rPr lang="en-US" sz="1600" i="1" dirty="0" err="1">
                <a:solidFill>
                  <a:schemeClr val="bg1">
                    <a:lumMod val="75000"/>
                  </a:schemeClr>
                </a:solidFill>
              </a:rPr>
              <a:t>hyposecretion</a:t>
            </a:r>
            <a:r>
              <a:rPr lang="en-US" sz="1600" i="1" dirty="0">
                <a:solidFill>
                  <a:schemeClr val="bg1">
                    <a:lumMod val="75000"/>
                  </a:schemeClr>
                </a:solidFill>
              </a:rPr>
              <a:t> (and therefore ATD) results from autoimmune-mediated lymphocytic infiltration of the lacrimal glands. In </a:t>
            </a:r>
            <a:r>
              <a:rPr lang="en-US" sz="1600" b="1" i="1" dirty="0">
                <a:solidFill>
                  <a:schemeClr val="bg1">
                    <a:lumMod val="75000"/>
                  </a:schemeClr>
                </a:solidFill>
              </a:rPr>
              <a:t>non-</a:t>
            </a:r>
            <a:r>
              <a:rPr lang="en-US" sz="1600" i="1" dirty="0" err="1">
                <a:solidFill>
                  <a:schemeClr val="bg1">
                    <a:lumMod val="75000"/>
                  </a:schemeClr>
                </a:solidFill>
              </a:rPr>
              <a:t>Sjögren’s</a:t>
            </a:r>
            <a:r>
              <a:rPr lang="en-US" sz="1600" i="1" dirty="0">
                <a:solidFill>
                  <a:schemeClr val="bg1">
                    <a:lumMod val="75000"/>
                  </a:schemeClr>
                </a:solidFill>
              </a:rPr>
              <a:t> ATD, four broad categories of conditions leading to lacrimal gland hyposecretion have been identified. What are they?</a:t>
            </a:r>
          </a:p>
        </p:txBody>
      </p:sp>
      <p:sp>
        <p:nvSpPr>
          <p:cNvPr id="47" name="TextBox 4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48" name="Straight Arrow Connector 47"/>
          <p:cNvCxnSpPr>
            <a:stCxn id="4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10832" y="3790890"/>
            <a:ext cx="1928862" cy="400110"/>
          </a:xfrm>
          <a:prstGeom prst="rect">
            <a:avLst/>
          </a:prstGeom>
          <a:noFill/>
          <a:ln>
            <a:noFill/>
          </a:ln>
        </p:spPr>
        <p:txBody>
          <a:bodyPr wrap="none" rtlCol="0">
            <a:spAutoFit/>
          </a:bodyPr>
          <a:lstStyle/>
          <a:p>
            <a:pPr algn="ctr"/>
            <a:r>
              <a:rPr lang="en-US" sz="2000" b="1" dirty="0"/>
              <a:t>Non-</a:t>
            </a:r>
            <a:r>
              <a:rPr lang="en-US" sz="2000" b="1" dirty="0" err="1"/>
              <a:t>Sjögren’s</a:t>
            </a:r>
            <a:endParaRPr lang="en-US" sz="2000" b="1" dirty="0"/>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0078" y="2895600"/>
            <a:ext cx="1042272"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a:t>
            </a:r>
          </a:p>
          <a:p>
            <a:pPr algn="ctr">
              <a:lnSpc>
                <a:spcPts val="1800"/>
              </a:lnSpc>
            </a:pPr>
            <a:r>
              <a:rPr lang="en-US" sz="1500" dirty="0">
                <a:solidFill>
                  <a:schemeClr val="bg1">
                    <a:lumMod val="75000"/>
                  </a:schemeClr>
                </a:solidFill>
              </a:rPr>
              <a:t>deficiency</a:t>
            </a:r>
          </a:p>
        </p:txBody>
      </p:sp>
      <p:sp>
        <p:nvSpPr>
          <p:cNvPr id="15" name="TextBox 14"/>
          <p:cNvSpPr txBox="1"/>
          <p:nvPr/>
        </p:nvSpPr>
        <p:spPr>
          <a:xfrm>
            <a:off x="1908116" y="2895600"/>
            <a:ext cx="13308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 duct</a:t>
            </a:r>
          </a:p>
          <a:p>
            <a:pPr algn="ctr">
              <a:lnSpc>
                <a:spcPts val="1800"/>
              </a:lnSpc>
            </a:pPr>
            <a:r>
              <a:rPr lang="en-US" sz="1500" dirty="0">
                <a:solidFill>
                  <a:schemeClr val="bg1">
                    <a:lumMod val="75000"/>
                  </a:schemeClr>
                </a:solidFill>
              </a:rPr>
              <a:t>obstruction</a:t>
            </a:r>
          </a:p>
        </p:txBody>
      </p:sp>
      <p:sp>
        <p:nvSpPr>
          <p:cNvPr id="19" name="TextBox 18"/>
          <p:cNvSpPr txBox="1"/>
          <p:nvPr/>
        </p:nvSpPr>
        <p:spPr>
          <a:xfrm>
            <a:off x="3518710" y="2895600"/>
            <a:ext cx="763351" cy="553998"/>
          </a:xfrm>
          <a:prstGeom prst="rect">
            <a:avLst/>
          </a:prstGeom>
          <a:noFill/>
        </p:spPr>
        <p:txBody>
          <a:bodyPr wrap="none" rtlCol="0">
            <a:spAutoFit/>
          </a:bodyPr>
          <a:lstStyle/>
          <a:p>
            <a:pPr algn="ctr">
              <a:lnSpc>
                <a:spcPts val="1800"/>
              </a:lnSpc>
            </a:pPr>
            <a:r>
              <a:rPr lang="en-US" sz="1500" b="1" i="1" dirty="0"/>
              <a:t>Reflex</a:t>
            </a:r>
          </a:p>
          <a:p>
            <a:pPr algn="ctr">
              <a:lnSpc>
                <a:spcPts val="1800"/>
              </a:lnSpc>
            </a:pPr>
            <a:r>
              <a:rPr lang="en-US" sz="1500" b="1" i="1" dirty="0"/>
              <a:t>block</a:t>
            </a:r>
          </a:p>
        </p:txBody>
      </p:sp>
      <p:sp>
        <p:nvSpPr>
          <p:cNvPr id="22" name="TextBox 21"/>
          <p:cNvSpPr txBox="1"/>
          <p:nvPr/>
        </p:nvSpPr>
        <p:spPr>
          <a:xfrm>
            <a:off x="4527059" y="2895600"/>
            <a:ext cx="1093568" cy="553998"/>
          </a:xfrm>
          <a:prstGeom prst="rect">
            <a:avLst/>
          </a:prstGeom>
          <a:noFill/>
        </p:spPr>
        <p:txBody>
          <a:bodyPr wrap="none" rtlCol="0">
            <a:spAutoFit/>
          </a:bodyPr>
          <a:lstStyle/>
          <a:p>
            <a:pPr algn="ctr">
              <a:lnSpc>
                <a:spcPts val="1800"/>
              </a:lnSpc>
            </a:pPr>
            <a:r>
              <a:rPr lang="en-US" sz="1500" i="1" dirty="0">
                <a:solidFill>
                  <a:schemeClr val="bg1">
                    <a:lumMod val="75000"/>
                  </a:schemeClr>
                </a:solidFill>
              </a:rPr>
              <a:t>Systemic</a:t>
            </a:r>
          </a:p>
          <a:p>
            <a:pPr algn="ctr">
              <a:lnSpc>
                <a:spcPts val="1800"/>
              </a:lnSpc>
            </a:pPr>
            <a:r>
              <a:rPr lang="en-US" sz="1500" i="1" dirty="0">
                <a:solidFill>
                  <a:schemeClr val="bg1">
                    <a:lumMod val="75000"/>
                  </a:schemeClr>
                </a:solidFill>
              </a:rPr>
              <a:t>drug effect</a:t>
            </a:r>
          </a:p>
        </p:txBody>
      </p:sp>
      <p:cxnSp>
        <p:nvCxnSpPr>
          <p:cNvPr id="8" name="Straight Arrow Connector 7"/>
          <p:cNvCxnSpPr/>
          <p:nvPr/>
        </p:nvCxnSpPr>
        <p:spPr>
          <a:xfrm>
            <a:off x="2573522" y="3449598"/>
            <a:ext cx="5895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2"/>
            <a:endCxn id="17" idx="0"/>
          </p:cNvCxnSpPr>
          <p:nvPr/>
        </p:nvCxnSpPr>
        <p:spPr>
          <a:xfrm flipH="1">
            <a:off x="3175263" y="3449598"/>
            <a:ext cx="1898580"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a:endCxn id="17" idx="0"/>
          </p:cNvCxnSpPr>
          <p:nvPr/>
        </p:nvCxnSpPr>
        <p:spPr>
          <a:xfrm>
            <a:off x="1281214" y="3449598"/>
            <a:ext cx="18940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343400" y="41970"/>
            <a:ext cx="4648200" cy="3754874"/>
          </a:xfrm>
          <a:prstGeom prst="rect">
            <a:avLst/>
          </a:prstGeom>
          <a:solidFill>
            <a:srgbClr val="99FF99"/>
          </a:solidFill>
        </p:spPr>
        <p:txBody>
          <a:bodyPr wrap="square" rtlCol="0">
            <a:spAutoFit/>
          </a:bodyPr>
          <a:lstStyle/>
          <a:p>
            <a:r>
              <a:rPr lang="en-US" sz="1400" i="1" dirty="0">
                <a:solidFill>
                  <a:srgbClr val="0000FF"/>
                </a:solidFill>
              </a:rPr>
              <a:t>What does </a:t>
            </a:r>
            <a:r>
              <a:rPr lang="en-US" sz="1400" dirty="0">
                <a:solidFill>
                  <a:srgbClr val="0000FF"/>
                </a:solidFill>
              </a:rPr>
              <a:t>reflex block </a:t>
            </a:r>
            <a:r>
              <a:rPr lang="en-US" sz="1400" i="1" dirty="0">
                <a:solidFill>
                  <a:srgbClr val="0000FF"/>
                </a:solidFill>
              </a:rPr>
              <a:t>mean?</a:t>
            </a:r>
          </a:p>
          <a:p>
            <a:r>
              <a:rPr lang="en-US" sz="1400" dirty="0">
                <a:solidFill>
                  <a:srgbClr val="0000FF"/>
                </a:solidFill>
              </a:rPr>
              <a:t>Recall that tear production is considered largely reflexive. Thus, </a:t>
            </a:r>
            <a:r>
              <a:rPr lang="en-US" sz="1400" u="sng" dirty="0"/>
              <a:t>any break in the LFU reflex circuit will lead to ATD</a:t>
            </a:r>
            <a:r>
              <a:rPr lang="en-US" sz="1400" dirty="0"/>
              <a:t>.</a:t>
            </a:r>
            <a:endParaRPr lang="en-US" sz="1400" dirty="0">
              <a:solidFill>
                <a:srgbClr val="99FF99"/>
              </a:solidFill>
            </a:endParaRPr>
          </a:p>
          <a:p>
            <a:endParaRPr lang="en-US" sz="1400" i="1" dirty="0">
              <a:solidFill>
                <a:srgbClr val="99FF99"/>
              </a:solidFill>
            </a:endParaRPr>
          </a:p>
          <a:p>
            <a:r>
              <a:rPr lang="en-US" sz="1400" i="1" dirty="0">
                <a:solidFill>
                  <a:srgbClr val="99FF99"/>
                </a:solidFill>
              </a:rPr>
              <a:t>What are some of the common mechanisms producing </a:t>
            </a:r>
            <a:r>
              <a:rPr lang="en-US" sz="1400" b="1" i="1" dirty="0">
                <a:solidFill>
                  <a:srgbClr val="99FF99"/>
                </a:solidFill>
              </a:rPr>
              <a:t>afferent</a:t>
            </a:r>
            <a:r>
              <a:rPr lang="en-US" sz="1400" i="1" dirty="0">
                <a:solidFill>
                  <a:srgbClr val="99FF99"/>
                </a:solidFill>
              </a:rPr>
              <a:t> limb block?</a:t>
            </a:r>
          </a:p>
          <a:p>
            <a:r>
              <a:rPr lang="en-US" sz="1400" dirty="0">
                <a:solidFill>
                  <a:srgbClr val="99FF99"/>
                </a:solidFill>
              </a:rPr>
              <a:t>--The most common culprits are conditions leading to </a:t>
            </a:r>
            <a:r>
              <a:rPr lang="en-US" sz="1400" i="1" dirty="0">
                <a:solidFill>
                  <a:srgbClr val="99FF99"/>
                </a:solidFill>
              </a:rPr>
              <a:t>corneal hypoesthesia</a:t>
            </a:r>
            <a:r>
              <a:rPr lang="en-US" sz="1400" dirty="0">
                <a:solidFill>
                  <a:srgbClr val="99FF99"/>
                </a:solidFill>
              </a:rPr>
              <a:t>,  including:</a:t>
            </a:r>
          </a:p>
          <a:p>
            <a:r>
              <a:rPr lang="en-US" sz="1400" dirty="0">
                <a:solidFill>
                  <a:srgbClr val="99FF99"/>
                </a:solidFill>
              </a:rPr>
              <a:t>----Neurotrophic cornea</a:t>
            </a:r>
          </a:p>
          <a:p>
            <a:r>
              <a:rPr lang="en-US" sz="1400" dirty="0">
                <a:solidFill>
                  <a:srgbClr val="99FF99"/>
                </a:solidFill>
              </a:rPr>
              <a:t>----Corneal surgery</a:t>
            </a:r>
          </a:p>
          <a:p>
            <a:r>
              <a:rPr lang="en-US" sz="1400" dirty="0">
                <a:solidFill>
                  <a:srgbClr val="99FF99"/>
                </a:solidFill>
              </a:rPr>
              <a:t>----Post-herpetic neuropathy</a:t>
            </a:r>
          </a:p>
          <a:p>
            <a:r>
              <a:rPr lang="en-US" sz="1400" dirty="0">
                <a:solidFill>
                  <a:srgbClr val="99FF99"/>
                </a:solidFill>
              </a:rPr>
              <a:t>----Contact-lens wear</a:t>
            </a:r>
          </a:p>
          <a:p>
            <a:endParaRPr lang="en-US" sz="1400" dirty="0">
              <a:solidFill>
                <a:srgbClr val="99FF99"/>
              </a:solidFill>
            </a:endParaRPr>
          </a:p>
          <a:p>
            <a:r>
              <a:rPr lang="en-US" sz="1400" i="1" dirty="0">
                <a:solidFill>
                  <a:srgbClr val="99FF99"/>
                </a:solidFill>
              </a:rPr>
              <a:t>What are some of the common mechanisms producing </a:t>
            </a:r>
            <a:r>
              <a:rPr lang="en-US" sz="1400" b="1" i="1" dirty="0">
                <a:solidFill>
                  <a:srgbClr val="99FF99"/>
                </a:solidFill>
              </a:rPr>
              <a:t>efferent</a:t>
            </a:r>
            <a:r>
              <a:rPr lang="en-US" sz="1400" i="1" dirty="0">
                <a:solidFill>
                  <a:srgbClr val="99FF99"/>
                </a:solidFill>
              </a:rPr>
              <a:t> limb block?</a:t>
            </a:r>
          </a:p>
          <a:p>
            <a:r>
              <a:rPr lang="en-US" sz="1400" dirty="0">
                <a:solidFill>
                  <a:srgbClr val="99FF99"/>
                </a:solidFill>
              </a:rPr>
              <a:t>--Anything that compromises CN7</a:t>
            </a:r>
          </a:p>
        </p:txBody>
      </p:sp>
      <p:sp>
        <p:nvSpPr>
          <p:cNvPr id="3" name="TextBox 2">
            <a:extLst>
              <a:ext uri="{FF2B5EF4-FFF2-40B4-BE49-F238E27FC236}">
                <a16:creationId xmlns:a16="http://schemas.microsoft.com/office/drawing/2014/main" id="{5531B706-DF2F-BD16-C415-4CA442B73FC7}"/>
              </a:ext>
            </a:extLst>
          </p:cNvPr>
          <p:cNvSpPr txBox="1"/>
          <p:nvPr/>
        </p:nvSpPr>
        <p:spPr>
          <a:xfrm>
            <a:off x="5486401" y="4733956"/>
            <a:ext cx="2757486" cy="430887"/>
          </a:xfrm>
          <a:prstGeom prst="rect">
            <a:avLst/>
          </a:prstGeom>
          <a:noFill/>
          <a:ln>
            <a:noFill/>
          </a:ln>
        </p:spPr>
        <p:txBody>
          <a:bodyPr wrap="none" rtlCol="0">
            <a:spAutoFit/>
          </a:bodyPr>
          <a:lstStyle/>
          <a:p>
            <a:pPr algn="ctr"/>
            <a:r>
              <a:rPr lang="en-US" sz="2200" i="1" dirty="0">
                <a:solidFill>
                  <a:schemeClr val="bg1">
                    <a:lumMod val="75000"/>
                  </a:schemeClr>
                </a:solidFill>
              </a:rPr>
              <a:t>Evaporative Dry Eye</a:t>
            </a:r>
          </a:p>
        </p:txBody>
      </p:sp>
      <p:cxnSp>
        <p:nvCxnSpPr>
          <p:cNvPr id="4" name="Straight Arrow Connector 3">
            <a:extLst>
              <a:ext uri="{FF2B5EF4-FFF2-40B4-BE49-F238E27FC236}">
                <a16:creationId xmlns:a16="http://schemas.microsoft.com/office/drawing/2014/main" id="{123A0815-D80C-5EC1-4BAB-5E49796B07F4}"/>
              </a:ext>
            </a:extLst>
          </p:cNvPr>
          <p:cNvCxnSpPr>
            <a:stCxn id="3" idx="2"/>
          </p:cNvCxnSpPr>
          <p:nvPr/>
        </p:nvCxnSpPr>
        <p:spPr>
          <a:xfrm flipH="1">
            <a:off x="4876801" y="5164843"/>
            <a:ext cx="1988343" cy="6168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05C70289-1570-AB66-2866-A8D50B13781E}"/>
              </a:ext>
            </a:extLst>
          </p:cNvPr>
          <p:cNvSpPr/>
          <p:nvPr/>
        </p:nvSpPr>
        <p:spPr>
          <a:xfrm>
            <a:off x="4382629" y="3810000"/>
            <a:ext cx="4608971" cy="2998113"/>
          </a:xfrm>
          <a:prstGeom prst="rect">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6CF6C2B-23EC-3B20-A5F3-7224E5517048}"/>
              </a:ext>
            </a:extLst>
          </p:cNvPr>
          <p:cNvSpPr txBox="1"/>
          <p:nvPr/>
        </p:nvSpPr>
        <p:spPr>
          <a:xfrm>
            <a:off x="4815699" y="6366179"/>
            <a:ext cx="1705916"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Lacrimal apparatus</a:t>
            </a:r>
          </a:p>
        </p:txBody>
      </p:sp>
      <p:sp>
        <p:nvSpPr>
          <p:cNvPr id="12" name="TextBox 11">
            <a:extLst>
              <a:ext uri="{FF2B5EF4-FFF2-40B4-BE49-F238E27FC236}">
                <a16:creationId xmlns:a16="http://schemas.microsoft.com/office/drawing/2014/main" id="{717743FB-D8B1-D267-B722-1E8D5D251DDD}"/>
              </a:ext>
            </a:extLst>
          </p:cNvPr>
          <p:cNvSpPr txBox="1"/>
          <p:nvPr/>
        </p:nvSpPr>
        <p:spPr>
          <a:xfrm>
            <a:off x="7877834" y="3912513"/>
            <a:ext cx="1000595" cy="307777"/>
          </a:xfrm>
          <a:prstGeom prst="rect">
            <a:avLst/>
          </a:prstGeom>
          <a:noFill/>
          <a:ln>
            <a:noFill/>
          </a:ln>
        </p:spPr>
        <p:txBody>
          <a:bodyPr wrap="none" rtlCol="0">
            <a:spAutoFit/>
          </a:bodyPr>
          <a:lstStyle/>
          <a:p>
            <a:r>
              <a:rPr lang="en-US" sz="1400" i="1" dirty="0">
                <a:solidFill>
                  <a:srgbClr val="0000FF"/>
                </a:solidFill>
              </a:rPr>
              <a:t>Receptors</a:t>
            </a:r>
          </a:p>
        </p:txBody>
      </p:sp>
      <p:sp>
        <p:nvSpPr>
          <p:cNvPr id="13" name="TextBox 12">
            <a:extLst>
              <a:ext uri="{FF2B5EF4-FFF2-40B4-BE49-F238E27FC236}">
                <a16:creationId xmlns:a16="http://schemas.microsoft.com/office/drawing/2014/main" id="{FE2DC69D-94F9-064D-2626-F7DCA1284B63}"/>
              </a:ext>
            </a:extLst>
          </p:cNvPr>
          <p:cNvSpPr txBox="1"/>
          <p:nvPr/>
        </p:nvSpPr>
        <p:spPr>
          <a:xfrm>
            <a:off x="8046150" y="5127558"/>
            <a:ext cx="832279" cy="307777"/>
          </a:xfrm>
          <a:prstGeom prst="rect">
            <a:avLst/>
          </a:prstGeom>
          <a:noFill/>
          <a:ln>
            <a:noFill/>
          </a:ln>
        </p:spPr>
        <p:txBody>
          <a:bodyPr wrap="none" rtlCol="0">
            <a:spAutoFit/>
          </a:bodyPr>
          <a:lstStyle/>
          <a:p>
            <a:r>
              <a:rPr lang="en-US" sz="1400" i="1" dirty="0">
                <a:solidFill>
                  <a:srgbClr val="0000FF"/>
                </a:solidFill>
              </a:rPr>
              <a:t>Nucleus</a:t>
            </a:r>
          </a:p>
        </p:txBody>
      </p:sp>
      <p:sp>
        <p:nvSpPr>
          <p:cNvPr id="14" name="TextBox 13">
            <a:extLst>
              <a:ext uri="{FF2B5EF4-FFF2-40B4-BE49-F238E27FC236}">
                <a16:creationId xmlns:a16="http://schemas.microsoft.com/office/drawing/2014/main" id="{6D7420E3-6AC5-E207-497D-1F9B5C20DD96}"/>
              </a:ext>
            </a:extLst>
          </p:cNvPr>
          <p:cNvSpPr txBox="1"/>
          <p:nvPr/>
        </p:nvSpPr>
        <p:spPr>
          <a:xfrm>
            <a:off x="7691950" y="5734181"/>
            <a:ext cx="1186479" cy="307777"/>
          </a:xfrm>
          <a:prstGeom prst="rect">
            <a:avLst/>
          </a:prstGeom>
          <a:noFill/>
          <a:ln>
            <a:noFill/>
          </a:ln>
        </p:spPr>
        <p:txBody>
          <a:bodyPr wrap="none" rtlCol="0">
            <a:spAutoFit/>
          </a:bodyPr>
          <a:lstStyle/>
          <a:p>
            <a:r>
              <a:rPr lang="en-US" sz="1400" i="1" dirty="0">
                <a:solidFill>
                  <a:srgbClr val="0000FF"/>
                </a:solidFill>
              </a:rPr>
              <a:t>Efferent limb</a:t>
            </a:r>
          </a:p>
        </p:txBody>
      </p:sp>
      <p:sp>
        <p:nvSpPr>
          <p:cNvPr id="16" name="TextBox 15">
            <a:extLst>
              <a:ext uri="{FF2B5EF4-FFF2-40B4-BE49-F238E27FC236}">
                <a16:creationId xmlns:a16="http://schemas.microsoft.com/office/drawing/2014/main" id="{637AC631-43EF-742C-3171-990F9C9D05AD}"/>
              </a:ext>
            </a:extLst>
          </p:cNvPr>
          <p:cNvSpPr txBox="1"/>
          <p:nvPr/>
        </p:nvSpPr>
        <p:spPr>
          <a:xfrm>
            <a:off x="7691950" y="4514981"/>
            <a:ext cx="1186479" cy="307777"/>
          </a:xfrm>
          <a:prstGeom prst="rect">
            <a:avLst/>
          </a:prstGeom>
          <a:noFill/>
          <a:ln>
            <a:noFill/>
          </a:ln>
        </p:spPr>
        <p:txBody>
          <a:bodyPr wrap="none" rtlCol="0">
            <a:spAutoFit/>
          </a:bodyPr>
          <a:lstStyle/>
          <a:p>
            <a:r>
              <a:rPr lang="en-US" sz="1400" i="1" dirty="0">
                <a:solidFill>
                  <a:srgbClr val="0000FF"/>
                </a:solidFill>
              </a:rPr>
              <a:t>Afferent limb</a:t>
            </a:r>
          </a:p>
        </p:txBody>
      </p:sp>
      <p:cxnSp>
        <p:nvCxnSpPr>
          <p:cNvPr id="50" name="Straight Arrow Connector 49">
            <a:extLst>
              <a:ext uri="{FF2B5EF4-FFF2-40B4-BE49-F238E27FC236}">
                <a16:creationId xmlns:a16="http://schemas.microsoft.com/office/drawing/2014/main" id="{436EA020-24B9-5A5F-0956-1CFAA509F5E5}"/>
              </a:ext>
            </a:extLst>
          </p:cNvPr>
          <p:cNvCxnSpPr>
            <a:stCxn id="12" idx="1"/>
          </p:cNvCxnSpPr>
          <p:nvPr/>
        </p:nvCxnSpPr>
        <p:spPr>
          <a:xfrm flipH="1" flipV="1">
            <a:off x="6848483" y="4066401"/>
            <a:ext cx="102935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0C04306-6DF4-A476-F163-A066D9DF2E36}"/>
              </a:ext>
            </a:extLst>
          </p:cNvPr>
          <p:cNvCxnSpPr>
            <a:endCxn id="59" idx="3"/>
          </p:cNvCxnSpPr>
          <p:nvPr/>
        </p:nvCxnSpPr>
        <p:spPr>
          <a:xfrm flipH="1">
            <a:off x="6626739" y="5284114"/>
            <a:ext cx="1559153" cy="44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427C03E-229E-6D07-B123-AAE9ACE35933}"/>
              </a:ext>
            </a:extLst>
          </p:cNvPr>
          <p:cNvCxnSpPr>
            <a:cxnSpLocks/>
            <a:endCxn id="55" idx="3"/>
          </p:cNvCxnSpPr>
          <p:nvPr/>
        </p:nvCxnSpPr>
        <p:spPr>
          <a:xfrm flipH="1">
            <a:off x="6314169" y="4674515"/>
            <a:ext cx="1383812" cy="1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A57346E7-C7A2-B0C0-97CD-FA152B7CE32F}"/>
              </a:ext>
            </a:extLst>
          </p:cNvPr>
          <p:cNvCxnSpPr>
            <a:endCxn id="57" idx="3"/>
          </p:cNvCxnSpPr>
          <p:nvPr/>
        </p:nvCxnSpPr>
        <p:spPr>
          <a:xfrm flipH="1">
            <a:off x="6314169" y="5889248"/>
            <a:ext cx="1325942" cy="59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Down Arrow 36">
            <a:extLst>
              <a:ext uri="{FF2B5EF4-FFF2-40B4-BE49-F238E27FC236}">
                <a16:creationId xmlns:a16="http://schemas.microsoft.com/office/drawing/2014/main" id="{7850921D-F842-3959-C374-BFB81584D6BF}"/>
              </a:ext>
            </a:extLst>
          </p:cNvPr>
          <p:cNvSpPr/>
          <p:nvPr/>
        </p:nvSpPr>
        <p:spPr>
          <a:xfrm>
            <a:off x="5105400" y="4227422"/>
            <a:ext cx="278090" cy="907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845A9FA-6FA2-ADEF-34F7-9A70257C5705}"/>
              </a:ext>
            </a:extLst>
          </p:cNvPr>
          <p:cNvSpPr txBox="1"/>
          <p:nvPr/>
        </p:nvSpPr>
        <p:spPr>
          <a:xfrm>
            <a:off x="4916029" y="4522113"/>
            <a:ext cx="1398140"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Cranial nerve 5</a:t>
            </a:r>
          </a:p>
        </p:txBody>
      </p:sp>
      <p:sp>
        <p:nvSpPr>
          <p:cNvPr id="56" name="Down Arrow 38">
            <a:extLst>
              <a:ext uri="{FF2B5EF4-FFF2-40B4-BE49-F238E27FC236}">
                <a16:creationId xmlns:a16="http://schemas.microsoft.com/office/drawing/2014/main" id="{4FA4A14D-DB91-654C-5669-F691C31E954D}"/>
              </a:ext>
            </a:extLst>
          </p:cNvPr>
          <p:cNvSpPr/>
          <p:nvPr/>
        </p:nvSpPr>
        <p:spPr>
          <a:xfrm>
            <a:off x="5360710" y="5443645"/>
            <a:ext cx="278090" cy="907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6B1B96AA-FEA7-F340-FD78-184630DB306D}"/>
              </a:ext>
            </a:extLst>
          </p:cNvPr>
          <p:cNvSpPr txBox="1"/>
          <p:nvPr/>
        </p:nvSpPr>
        <p:spPr>
          <a:xfrm>
            <a:off x="4916029" y="5741313"/>
            <a:ext cx="1398140"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Cranial nerve 7</a:t>
            </a:r>
          </a:p>
        </p:txBody>
      </p:sp>
      <p:sp>
        <p:nvSpPr>
          <p:cNvPr id="58" name="TextBox 57">
            <a:extLst>
              <a:ext uri="{FF2B5EF4-FFF2-40B4-BE49-F238E27FC236}">
                <a16:creationId xmlns:a16="http://schemas.microsoft.com/office/drawing/2014/main" id="{B3FBE65B-9023-0F2B-ECB7-6BB4D2A7E94A}"/>
              </a:ext>
            </a:extLst>
          </p:cNvPr>
          <p:cNvSpPr txBox="1"/>
          <p:nvPr/>
        </p:nvSpPr>
        <p:spPr>
          <a:xfrm>
            <a:off x="4535029" y="3919645"/>
            <a:ext cx="2313454"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Ocular surface nociceptors</a:t>
            </a:r>
          </a:p>
        </p:txBody>
      </p:sp>
      <p:sp>
        <p:nvSpPr>
          <p:cNvPr id="59" name="TextBox 58">
            <a:extLst>
              <a:ext uri="{FF2B5EF4-FFF2-40B4-BE49-F238E27FC236}">
                <a16:creationId xmlns:a16="http://schemas.microsoft.com/office/drawing/2014/main" id="{BAC740CD-9BCA-588A-4753-A6192108B73D}"/>
              </a:ext>
            </a:extLst>
          </p:cNvPr>
          <p:cNvSpPr txBox="1"/>
          <p:nvPr/>
        </p:nvSpPr>
        <p:spPr>
          <a:xfrm>
            <a:off x="4750904" y="5134690"/>
            <a:ext cx="1875835"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Brainstem integration</a:t>
            </a:r>
          </a:p>
        </p:txBody>
      </p:sp>
      <p:sp>
        <p:nvSpPr>
          <p:cNvPr id="60" name="TextBox 59">
            <a:extLst>
              <a:ext uri="{FF2B5EF4-FFF2-40B4-BE49-F238E27FC236}">
                <a16:creationId xmlns:a16="http://schemas.microsoft.com/office/drawing/2014/main" id="{1E6E19F4-9666-B173-01DB-D9281490BA7A}"/>
              </a:ext>
            </a:extLst>
          </p:cNvPr>
          <p:cNvSpPr txBox="1"/>
          <p:nvPr/>
        </p:nvSpPr>
        <p:spPr>
          <a:xfrm>
            <a:off x="8034315" y="6384762"/>
            <a:ext cx="801823" cy="307777"/>
          </a:xfrm>
          <a:prstGeom prst="rect">
            <a:avLst/>
          </a:prstGeom>
          <a:noFill/>
          <a:ln>
            <a:noFill/>
          </a:ln>
        </p:spPr>
        <p:txBody>
          <a:bodyPr wrap="none" rtlCol="0">
            <a:spAutoFit/>
          </a:bodyPr>
          <a:lstStyle/>
          <a:p>
            <a:r>
              <a:rPr lang="en-US" sz="1400" i="1" dirty="0">
                <a:solidFill>
                  <a:srgbClr val="0000FF"/>
                </a:solidFill>
              </a:rPr>
              <a:t>Effector</a:t>
            </a:r>
          </a:p>
        </p:txBody>
      </p:sp>
      <p:cxnSp>
        <p:nvCxnSpPr>
          <p:cNvPr id="61" name="Straight Arrow Connector 60">
            <a:extLst>
              <a:ext uri="{FF2B5EF4-FFF2-40B4-BE49-F238E27FC236}">
                <a16:creationId xmlns:a16="http://schemas.microsoft.com/office/drawing/2014/main" id="{7842ED80-420D-A2F7-C143-1C0D0518F2DC}"/>
              </a:ext>
            </a:extLst>
          </p:cNvPr>
          <p:cNvCxnSpPr>
            <a:cxnSpLocks/>
            <a:stCxn id="60" idx="1"/>
          </p:cNvCxnSpPr>
          <p:nvPr/>
        </p:nvCxnSpPr>
        <p:spPr>
          <a:xfrm flipH="1">
            <a:off x="6553200" y="6538651"/>
            <a:ext cx="1481115" cy="71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Arrow: Right 64">
            <a:extLst>
              <a:ext uri="{FF2B5EF4-FFF2-40B4-BE49-F238E27FC236}">
                <a16:creationId xmlns:a16="http://schemas.microsoft.com/office/drawing/2014/main" id="{FC1D9BC5-2E8C-F7CD-0DAD-F3D1EDB7229E}"/>
              </a:ext>
            </a:extLst>
          </p:cNvPr>
          <p:cNvSpPr/>
          <p:nvPr/>
        </p:nvSpPr>
        <p:spPr>
          <a:xfrm>
            <a:off x="1328641" y="4890077"/>
            <a:ext cx="3115713" cy="999171"/>
          </a:xfrm>
          <a:prstGeom prst="right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1600" i="1" dirty="0">
                <a:solidFill>
                  <a:schemeClr val="tx1"/>
                </a:solidFill>
              </a:rPr>
              <a:t>Here’s a no-frills version of the LFU for reference</a:t>
            </a:r>
          </a:p>
        </p:txBody>
      </p:sp>
    </p:spTree>
    <p:extLst>
      <p:ext uri="{BB962C8B-B14F-4D97-AF65-F5344CB8AC3E}">
        <p14:creationId xmlns:p14="http://schemas.microsoft.com/office/powerpoint/2010/main" val="1686137915"/>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a:stCxn id="19" idx="2"/>
            <a:endCxn id="17" idx="0"/>
          </p:cNvCxnSpPr>
          <p:nvPr/>
        </p:nvCxnSpPr>
        <p:spPr>
          <a:xfrm flipH="1">
            <a:off x="3175263" y="3449598"/>
            <a:ext cx="725123" cy="34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9BED2303-4C3C-0793-38D5-34FA9C78BEB9}"/>
              </a:ext>
            </a:extLst>
          </p:cNvPr>
          <p:cNvSpPr/>
          <p:nvPr/>
        </p:nvSpPr>
        <p:spPr>
          <a:xfrm>
            <a:off x="3468756" y="2793711"/>
            <a:ext cx="865509" cy="757776"/>
          </a:xfrm>
          <a:prstGeom prst="ellipse">
            <a:avLst/>
          </a:prstGeom>
          <a:solidFill>
            <a:schemeClr val="accent6">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631701CC-CC7F-D91F-9C14-EC3BCB49E339}"/>
              </a:ext>
            </a:extLst>
          </p:cNvPr>
          <p:cNvSpPr txBox="1"/>
          <p:nvPr/>
        </p:nvSpPr>
        <p:spPr>
          <a:xfrm>
            <a:off x="223735" y="1532450"/>
            <a:ext cx="7353300" cy="1077218"/>
          </a:xfrm>
          <a:prstGeom prst="rect">
            <a:avLst/>
          </a:prstGeom>
          <a:noFill/>
        </p:spPr>
        <p:txBody>
          <a:bodyPr wrap="square" rtlCol="0">
            <a:spAutoFit/>
          </a:bodyPr>
          <a:lstStyle/>
          <a:p>
            <a:r>
              <a:rPr lang="en-US" sz="1600" i="1" dirty="0">
                <a:solidFill>
                  <a:schemeClr val="bg1">
                    <a:lumMod val="75000"/>
                  </a:schemeClr>
                </a:solidFill>
              </a:rPr>
              <a:t>In SS, aqueous </a:t>
            </a:r>
            <a:r>
              <a:rPr lang="en-US" sz="1600" i="1" dirty="0" err="1">
                <a:solidFill>
                  <a:schemeClr val="bg1">
                    <a:lumMod val="75000"/>
                  </a:schemeClr>
                </a:solidFill>
              </a:rPr>
              <a:t>hyposecretion</a:t>
            </a:r>
            <a:r>
              <a:rPr lang="en-US" sz="1600" i="1" dirty="0">
                <a:solidFill>
                  <a:schemeClr val="bg1">
                    <a:lumMod val="75000"/>
                  </a:schemeClr>
                </a:solidFill>
              </a:rPr>
              <a:t> (and therefore ATD) results from autoimmune-mediated lymphocytic infiltration of the lacrimal glands. In </a:t>
            </a:r>
            <a:r>
              <a:rPr lang="en-US" sz="1600" b="1" i="1" dirty="0">
                <a:solidFill>
                  <a:schemeClr val="bg1">
                    <a:lumMod val="75000"/>
                  </a:schemeClr>
                </a:solidFill>
              </a:rPr>
              <a:t>non-</a:t>
            </a:r>
            <a:r>
              <a:rPr lang="en-US" sz="1600" i="1" dirty="0" err="1">
                <a:solidFill>
                  <a:schemeClr val="bg1">
                    <a:lumMod val="75000"/>
                  </a:schemeClr>
                </a:solidFill>
              </a:rPr>
              <a:t>Sjögren’s</a:t>
            </a:r>
            <a:r>
              <a:rPr lang="en-US" sz="1600" i="1" dirty="0">
                <a:solidFill>
                  <a:schemeClr val="bg1">
                    <a:lumMod val="75000"/>
                  </a:schemeClr>
                </a:solidFill>
              </a:rPr>
              <a:t> ATD, four broad categories of conditions leading to lacrimal gland hyposecretion have been identified. What are they?</a:t>
            </a:r>
          </a:p>
        </p:txBody>
      </p:sp>
      <p:sp>
        <p:nvSpPr>
          <p:cNvPr id="47" name="TextBox 4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48" name="Straight Arrow Connector 47"/>
          <p:cNvCxnSpPr>
            <a:stCxn id="4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10832" y="3790890"/>
            <a:ext cx="1928862" cy="400110"/>
          </a:xfrm>
          <a:prstGeom prst="rect">
            <a:avLst/>
          </a:prstGeom>
          <a:noFill/>
          <a:ln>
            <a:noFill/>
          </a:ln>
        </p:spPr>
        <p:txBody>
          <a:bodyPr wrap="none" rtlCol="0">
            <a:spAutoFit/>
          </a:bodyPr>
          <a:lstStyle/>
          <a:p>
            <a:pPr algn="ctr"/>
            <a:r>
              <a:rPr lang="en-US" sz="2000" b="1" dirty="0"/>
              <a:t>Non-</a:t>
            </a:r>
            <a:r>
              <a:rPr lang="en-US" sz="2000" b="1" dirty="0" err="1"/>
              <a:t>Sjögren’s</a:t>
            </a:r>
            <a:endParaRPr lang="en-US" sz="2000" b="1" dirty="0"/>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0078" y="2895600"/>
            <a:ext cx="1042272"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a:t>
            </a:r>
          </a:p>
          <a:p>
            <a:pPr algn="ctr">
              <a:lnSpc>
                <a:spcPts val="1800"/>
              </a:lnSpc>
            </a:pPr>
            <a:r>
              <a:rPr lang="en-US" sz="1500" dirty="0">
                <a:solidFill>
                  <a:schemeClr val="bg1">
                    <a:lumMod val="75000"/>
                  </a:schemeClr>
                </a:solidFill>
              </a:rPr>
              <a:t>deficiency</a:t>
            </a:r>
          </a:p>
        </p:txBody>
      </p:sp>
      <p:sp>
        <p:nvSpPr>
          <p:cNvPr id="15" name="TextBox 14"/>
          <p:cNvSpPr txBox="1"/>
          <p:nvPr/>
        </p:nvSpPr>
        <p:spPr>
          <a:xfrm>
            <a:off x="1908116" y="2895600"/>
            <a:ext cx="13308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 duct</a:t>
            </a:r>
          </a:p>
          <a:p>
            <a:pPr algn="ctr">
              <a:lnSpc>
                <a:spcPts val="1800"/>
              </a:lnSpc>
            </a:pPr>
            <a:r>
              <a:rPr lang="en-US" sz="1500" dirty="0">
                <a:solidFill>
                  <a:schemeClr val="bg1">
                    <a:lumMod val="75000"/>
                  </a:schemeClr>
                </a:solidFill>
              </a:rPr>
              <a:t>obstruction</a:t>
            </a:r>
          </a:p>
        </p:txBody>
      </p:sp>
      <p:sp>
        <p:nvSpPr>
          <p:cNvPr id="19" name="TextBox 18"/>
          <p:cNvSpPr txBox="1"/>
          <p:nvPr/>
        </p:nvSpPr>
        <p:spPr>
          <a:xfrm>
            <a:off x="3518710" y="2895600"/>
            <a:ext cx="763351" cy="553998"/>
          </a:xfrm>
          <a:prstGeom prst="rect">
            <a:avLst/>
          </a:prstGeom>
          <a:noFill/>
        </p:spPr>
        <p:txBody>
          <a:bodyPr wrap="none" rtlCol="0">
            <a:spAutoFit/>
          </a:bodyPr>
          <a:lstStyle/>
          <a:p>
            <a:pPr algn="ctr">
              <a:lnSpc>
                <a:spcPts val="1800"/>
              </a:lnSpc>
            </a:pPr>
            <a:r>
              <a:rPr lang="en-US" sz="1500" b="1" i="1" dirty="0"/>
              <a:t>Reflex</a:t>
            </a:r>
          </a:p>
          <a:p>
            <a:pPr algn="ctr">
              <a:lnSpc>
                <a:spcPts val="1800"/>
              </a:lnSpc>
            </a:pPr>
            <a:r>
              <a:rPr lang="en-US" sz="1500" b="1" i="1" dirty="0"/>
              <a:t>block</a:t>
            </a:r>
          </a:p>
        </p:txBody>
      </p:sp>
      <p:sp>
        <p:nvSpPr>
          <p:cNvPr id="22" name="TextBox 21"/>
          <p:cNvSpPr txBox="1"/>
          <p:nvPr/>
        </p:nvSpPr>
        <p:spPr>
          <a:xfrm>
            <a:off x="4527059" y="2895600"/>
            <a:ext cx="1093568" cy="553998"/>
          </a:xfrm>
          <a:prstGeom prst="rect">
            <a:avLst/>
          </a:prstGeom>
          <a:noFill/>
        </p:spPr>
        <p:txBody>
          <a:bodyPr wrap="none" rtlCol="0">
            <a:spAutoFit/>
          </a:bodyPr>
          <a:lstStyle/>
          <a:p>
            <a:pPr algn="ctr">
              <a:lnSpc>
                <a:spcPts val="1800"/>
              </a:lnSpc>
            </a:pPr>
            <a:r>
              <a:rPr lang="en-US" sz="1500" i="1" dirty="0">
                <a:solidFill>
                  <a:schemeClr val="bg1">
                    <a:lumMod val="75000"/>
                  </a:schemeClr>
                </a:solidFill>
              </a:rPr>
              <a:t>Systemic</a:t>
            </a:r>
          </a:p>
          <a:p>
            <a:pPr algn="ctr">
              <a:lnSpc>
                <a:spcPts val="1800"/>
              </a:lnSpc>
            </a:pPr>
            <a:r>
              <a:rPr lang="en-US" sz="1500" i="1" dirty="0">
                <a:solidFill>
                  <a:schemeClr val="bg1">
                    <a:lumMod val="75000"/>
                  </a:schemeClr>
                </a:solidFill>
              </a:rPr>
              <a:t>drug effect</a:t>
            </a:r>
          </a:p>
        </p:txBody>
      </p:sp>
      <p:cxnSp>
        <p:nvCxnSpPr>
          <p:cNvPr id="8" name="Straight Arrow Connector 7"/>
          <p:cNvCxnSpPr/>
          <p:nvPr/>
        </p:nvCxnSpPr>
        <p:spPr>
          <a:xfrm>
            <a:off x="2573522" y="3449598"/>
            <a:ext cx="5895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2"/>
            <a:endCxn id="17" idx="0"/>
          </p:cNvCxnSpPr>
          <p:nvPr/>
        </p:nvCxnSpPr>
        <p:spPr>
          <a:xfrm flipH="1">
            <a:off x="3175263" y="3449598"/>
            <a:ext cx="1898580"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a:endCxn id="17" idx="0"/>
          </p:cNvCxnSpPr>
          <p:nvPr/>
        </p:nvCxnSpPr>
        <p:spPr>
          <a:xfrm>
            <a:off x="1281214" y="3449598"/>
            <a:ext cx="18940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343400" y="41970"/>
            <a:ext cx="4648200" cy="3754874"/>
          </a:xfrm>
          <a:prstGeom prst="rect">
            <a:avLst/>
          </a:prstGeom>
          <a:solidFill>
            <a:srgbClr val="99FF99"/>
          </a:solidFill>
        </p:spPr>
        <p:txBody>
          <a:bodyPr wrap="square" rtlCol="0">
            <a:spAutoFit/>
          </a:bodyPr>
          <a:lstStyle/>
          <a:p>
            <a:r>
              <a:rPr lang="en-US" sz="1400" i="1" dirty="0">
                <a:solidFill>
                  <a:srgbClr val="0000FF"/>
                </a:solidFill>
              </a:rPr>
              <a:t>What does </a:t>
            </a:r>
            <a:r>
              <a:rPr lang="en-US" sz="1400" dirty="0">
                <a:solidFill>
                  <a:srgbClr val="0000FF"/>
                </a:solidFill>
              </a:rPr>
              <a:t>reflex block </a:t>
            </a:r>
            <a:r>
              <a:rPr lang="en-US" sz="1400" i="1" dirty="0">
                <a:solidFill>
                  <a:srgbClr val="0000FF"/>
                </a:solidFill>
              </a:rPr>
              <a:t>mean?</a:t>
            </a:r>
          </a:p>
          <a:p>
            <a:r>
              <a:rPr lang="en-US" sz="1400" dirty="0">
                <a:solidFill>
                  <a:srgbClr val="0000FF"/>
                </a:solidFill>
              </a:rPr>
              <a:t>Recall that tear production is considered largely reflexive. Thus, </a:t>
            </a:r>
            <a:r>
              <a:rPr lang="en-US" sz="1400" u="sng" dirty="0"/>
              <a:t>any break in the LFU reflex circuit will lead to ATD</a:t>
            </a:r>
            <a:r>
              <a:rPr lang="en-US" sz="1400" dirty="0"/>
              <a:t>.</a:t>
            </a:r>
          </a:p>
          <a:p>
            <a:endParaRPr lang="en-US" sz="1400" i="1" dirty="0">
              <a:solidFill>
                <a:srgbClr val="0000FF"/>
              </a:solidFill>
            </a:endParaRPr>
          </a:p>
          <a:p>
            <a:r>
              <a:rPr lang="en-US" sz="1400" i="1" dirty="0">
                <a:solidFill>
                  <a:srgbClr val="0000FF"/>
                </a:solidFill>
              </a:rPr>
              <a:t>What are some of the common mechanisms producing </a:t>
            </a:r>
            <a:r>
              <a:rPr lang="en-US" sz="1400" b="1" i="1" dirty="0">
                <a:solidFill>
                  <a:srgbClr val="0000FF"/>
                </a:solidFill>
              </a:rPr>
              <a:t>afferent</a:t>
            </a:r>
            <a:r>
              <a:rPr lang="en-US" sz="1400" i="1" dirty="0">
                <a:solidFill>
                  <a:srgbClr val="0000FF"/>
                </a:solidFill>
              </a:rPr>
              <a:t> limb block?</a:t>
            </a:r>
            <a:endParaRPr lang="en-US" sz="1400" i="1" dirty="0">
              <a:solidFill>
                <a:srgbClr val="99FF99"/>
              </a:solidFill>
            </a:endParaRPr>
          </a:p>
          <a:p>
            <a:r>
              <a:rPr lang="en-US" sz="1400" dirty="0">
                <a:solidFill>
                  <a:srgbClr val="99FF99"/>
                </a:solidFill>
              </a:rPr>
              <a:t>--The most common culprits are conditions leading to </a:t>
            </a:r>
            <a:r>
              <a:rPr lang="en-US" sz="1400" i="1" dirty="0">
                <a:solidFill>
                  <a:srgbClr val="99FF99"/>
                </a:solidFill>
              </a:rPr>
              <a:t>corneal hypoesthesia</a:t>
            </a:r>
            <a:r>
              <a:rPr lang="en-US" sz="1400" dirty="0">
                <a:solidFill>
                  <a:srgbClr val="99FF99"/>
                </a:solidFill>
              </a:rPr>
              <a:t>,  including:</a:t>
            </a:r>
          </a:p>
          <a:p>
            <a:r>
              <a:rPr lang="en-US" sz="1400" dirty="0">
                <a:solidFill>
                  <a:srgbClr val="99FF99"/>
                </a:solidFill>
              </a:rPr>
              <a:t>----Neurotrophic cornea</a:t>
            </a:r>
          </a:p>
          <a:p>
            <a:r>
              <a:rPr lang="en-US" sz="1400" dirty="0">
                <a:solidFill>
                  <a:srgbClr val="99FF99"/>
                </a:solidFill>
              </a:rPr>
              <a:t>----Corneal surgery</a:t>
            </a:r>
          </a:p>
          <a:p>
            <a:r>
              <a:rPr lang="en-US" sz="1400" dirty="0">
                <a:solidFill>
                  <a:srgbClr val="99FF99"/>
                </a:solidFill>
              </a:rPr>
              <a:t>----Post-herpetic neuropathy</a:t>
            </a:r>
          </a:p>
          <a:p>
            <a:r>
              <a:rPr lang="en-US" sz="1400" dirty="0">
                <a:solidFill>
                  <a:srgbClr val="99FF99"/>
                </a:solidFill>
              </a:rPr>
              <a:t>----Contact-lens wear</a:t>
            </a:r>
          </a:p>
          <a:p>
            <a:endParaRPr lang="en-US" sz="1400" dirty="0">
              <a:solidFill>
                <a:srgbClr val="99FF99"/>
              </a:solidFill>
            </a:endParaRPr>
          </a:p>
          <a:p>
            <a:r>
              <a:rPr lang="en-US" sz="1400" i="1" dirty="0">
                <a:solidFill>
                  <a:srgbClr val="99FF99"/>
                </a:solidFill>
              </a:rPr>
              <a:t>What are some of the common mechanisms producing </a:t>
            </a:r>
            <a:r>
              <a:rPr lang="en-US" sz="1400" b="1" i="1" dirty="0">
                <a:solidFill>
                  <a:srgbClr val="99FF99"/>
                </a:solidFill>
              </a:rPr>
              <a:t>efferent</a:t>
            </a:r>
            <a:r>
              <a:rPr lang="en-US" sz="1400" i="1" dirty="0">
                <a:solidFill>
                  <a:srgbClr val="99FF99"/>
                </a:solidFill>
              </a:rPr>
              <a:t> limb block?</a:t>
            </a:r>
          </a:p>
          <a:p>
            <a:r>
              <a:rPr lang="en-US" sz="1400" dirty="0">
                <a:solidFill>
                  <a:srgbClr val="99FF99"/>
                </a:solidFill>
              </a:rPr>
              <a:t>--Anything that compromises CN7</a:t>
            </a:r>
          </a:p>
        </p:txBody>
      </p:sp>
      <p:sp>
        <p:nvSpPr>
          <p:cNvPr id="11" name="TextBox 10">
            <a:extLst>
              <a:ext uri="{FF2B5EF4-FFF2-40B4-BE49-F238E27FC236}">
                <a16:creationId xmlns:a16="http://schemas.microsoft.com/office/drawing/2014/main" id="{6ED0FD94-B66B-EE3E-747C-1D9D389D03C9}"/>
              </a:ext>
            </a:extLst>
          </p:cNvPr>
          <p:cNvSpPr txBox="1"/>
          <p:nvPr/>
        </p:nvSpPr>
        <p:spPr>
          <a:xfrm>
            <a:off x="5486401" y="4733956"/>
            <a:ext cx="2757486" cy="430887"/>
          </a:xfrm>
          <a:prstGeom prst="rect">
            <a:avLst/>
          </a:prstGeom>
          <a:noFill/>
          <a:ln>
            <a:noFill/>
          </a:ln>
        </p:spPr>
        <p:txBody>
          <a:bodyPr wrap="none" rtlCol="0">
            <a:spAutoFit/>
          </a:bodyPr>
          <a:lstStyle/>
          <a:p>
            <a:pPr algn="ctr"/>
            <a:r>
              <a:rPr lang="en-US" sz="2200" i="1" dirty="0">
                <a:solidFill>
                  <a:schemeClr val="bg1">
                    <a:lumMod val="75000"/>
                  </a:schemeClr>
                </a:solidFill>
              </a:rPr>
              <a:t>Evaporative Dry Eye</a:t>
            </a:r>
          </a:p>
        </p:txBody>
      </p:sp>
      <p:cxnSp>
        <p:nvCxnSpPr>
          <p:cNvPr id="26" name="Straight Arrow Connector 25">
            <a:extLst>
              <a:ext uri="{FF2B5EF4-FFF2-40B4-BE49-F238E27FC236}">
                <a16:creationId xmlns:a16="http://schemas.microsoft.com/office/drawing/2014/main" id="{A3DA474E-5274-08D7-CF90-DE769A339D06}"/>
              </a:ext>
            </a:extLst>
          </p:cNvPr>
          <p:cNvCxnSpPr>
            <a:stCxn id="11" idx="2"/>
          </p:cNvCxnSpPr>
          <p:nvPr/>
        </p:nvCxnSpPr>
        <p:spPr>
          <a:xfrm flipH="1">
            <a:off x="4876801" y="5164843"/>
            <a:ext cx="1988343" cy="6168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DBE6724-04FD-FD26-1609-37EB7FC73250}"/>
              </a:ext>
            </a:extLst>
          </p:cNvPr>
          <p:cNvSpPr/>
          <p:nvPr/>
        </p:nvSpPr>
        <p:spPr>
          <a:xfrm>
            <a:off x="4382629" y="3810000"/>
            <a:ext cx="4608971" cy="2998113"/>
          </a:xfrm>
          <a:prstGeom prst="rect">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6AFF63FA-089C-42EF-E21B-1D6A72B10F0D}"/>
              </a:ext>
            </a:extLst>
          </p:cNvPr>
          <p:cNvSpPr txBox="1"/>
          <p:nvPr/>
        </p:nvSpPr>
        <p:spPr>
          <a:xfrm>
            <a:off x="4815699" y="6366179"/>
            <a:ext cx="1705916"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Lacrimal apparatus</a:t>
            </a:r>
          </a:p>
        </p:txBody>
      </p:sp>
      <p:sp>
        <p:nvSpPr>
          <p:cNvPr id="30" name="TextBox 29">
            <a:extLst>
              <a:ext uri="{FF2B5EF4-FFF2-40B4-BE49-F238E27FC236}">
                <a16:creationId xmlns:a16="http://schemas.microsoft.com/office/drawing/2014/main" id="{99CC9F08-7ECE-20E3-9483-5406BA45D5E8}"/>
              </a:ext>
            </a:extLst>
          </p:cNvPr>
          <p:cNvSpPr txBox="1"/>
          <p:nvPr/>
        </p:nvSpPr>
        <p:spPr>
          <a:xfrm>
            <a:off x="7877834" y="3912513"/>
            <a:ext cx="1000595" cy="307777"/>
          </a:xfrm>
          <a:prstGeom prst="rect">
            <a:avLst/>
          </a:prstGeom>
          <a:noFill/>
          <a:ln>
            <a:noFill/>
          </a:ln>
        </p:spPr>
        <p:txBody>
          <a:bodyPr wrap="none" rtlCol="0">
            <a:spAutoFit/>
          </a:bodyPr>
          <a:lstStyle/>
          <a:p>
            <a:r>
              <a:rPr lang="en-US" sz="1400" i="1" dirty="0">
                <a:solidFill>
                  <a:srgbClr val="0000FF"/>
                </a:solidFill>
              </a:rPr>
              <a:t>Receptors</a:t>
            </a:r>
          </a:p>
        </p:txBody>
      </p:sp>
      <p:sp>
        <p:nvSpPr>
          <p:cNvPr id="31" name="TextBox 30">
            <a:extLst>
              <a:ext uri="{FF2B5EF4-FFF2-40B4-BE49-F238E27FC236}">
                <a16:creationId xmlns:a16="http://schemas.microsoft.com/office/drawing/2014/main" id="{81A2CD8C-9643-5B13-DB65-6D21DE39E94E}"/>
              </a:ext>
            </a:extLst>
          </p:cNvPr>
          <p:cNvSpPr txBox="1"/>
          <p:nvPr/>
        </p:nvSpPr>
        <p:spPr>
          <a:xfrm>
            <a:off x="8046150" y="5127558"/>
            <a:ext cx="832279" cy="307777"/>
          </a:xfrm>
          <a:prstGeom prst="rect">
            <a:avLst/>
          </a:prstGeom>
          <a:noFill/>
          <a:ln>
            <a:noFill/>
          </a:ln>
        </p:spPr>
        <p:txBody>
          <a:bodyPr wrap="none" rtlCol="0">
            <a:spAutoFit/>
          </a:bodyPr>
          <a:lstStyle/>
          <a:p>
            <a:r>
              <a:rPr lang="en-US" sz="1400" i="1" dirty="0">
                <a:solidFill>
                  <a:srgbClr val="0000FF"/>
                </a:solidFill>
              </a:rPr>
              <a:t>Nucleus</a:t>
            </a:r>
          </a:p>
        </p:txBody>
      </p:sp>
      <p:sp>
        <p:nvSpPr>
          <p:cNvPr id="32" name="TextBox 31">
            <a:extLst>
              <a:ext uri="{FF2B5EF4-FFF2-40B4-BE49-F238E27FC236}">
                <a16:creationId xmlns:a16="http://schemas.microsoft.com/office/drawing/2014/main" id="{7B42B011-5BB2-E2B6-6563-F8EDB83FB379}"/>
              </a:ext>
            </a:extLst>
          </p:cNvPr>
          <p:cNvSpPr txBox="1"/>
          <p:nvPr/>
        </p:nvSpPr>
        <p:spPr>
          <a:xfrm>
            <a:off x="7691950" y="5734181"/>
            <a:ext cx="1186479" cy="307777"/>
          </a:xfrm>
          <a:prstGeom prst="rect">
            <a:avLst/>
          </a:prstGeom>
          <a:noFill/>
          <a:ln>
            <a:noFill/>
          </a:ln>
        </p:spPr>
        <p:txBody>
          <a:bodyPr wrap="none" rtlCol="0">
            <a:spAutoFit/>
          </a:bodyPr>
          <a:lstStyle/>
          <a:p>
            <a:r>
              <a:rPr lang="en-US" sz="1400" i="1" dirty="0">
                <a:solidFill>
                  <a:srgbClr val="0000FF"/>
                </a:solidFill>
              </a:rPr>
              <a:t>Efferent limb</a:t>
            </a:r>
          </a:p>
        </p:txBody>
      </p:sp>
      <p:sp>
        <p:nvSpPr>
          <p:cNvPr id="33" name="TextBox 32">
            <a:extLst>
              <a:ext uri="{FF2B5EF4-FFF2-40B4-BE49-F238E27FC236}">
                <a16:creationId xmlns:a16="http://schemas.microsoft.com/office/drawing/2014/main" id="{BEA64C97-7D0D-1909-C44D-A4A6CAD8CB15}"/>
              </a:ext>
            </a:extLst>
          </p:cNvPr>
          <p:cNvSpPr txBox="1"/>
          <p:nvPr/>
        </p:nvSpPr>
        <p:spPr>
          <a:xfrm>
            <a:off x="7691950" y="4514981"/>
            <a:ext cx="1186479" cy="307777"/>
          </a:xfrm>
          <a:prstGeom prst="rect">
            <a:avLst/>
          </a:prstGeom>
          <a:noFill/>
          <a:ln>
            <a:noFill/>
          </a:ln>
        </p:spPr>
        <p:txBody>
          <a:bodyPr wrap="none" rtlCol="0">
            <a:spAutoFit/>
          </a:bodyPr>
          <a:lstStyle/>
          <a:p>
            <a:r>
              <a:rPr lang="en-US" sz="1400" i="1" dirty="0">
                <a:solidFill>
                  <a:srgbClr val="0000FF"/>
                </a:solidFill>
              </a:rPr>
              <a:t>Afferent limb</a:t>
            </a:r>
          </a:p>
        </p:txBody>
      </p:sp>
      <p:cxnSp>
        <p:nvCxnSpPr>
          <p:cNvPr id="34" name="Straight Arrow Connector 33">
            <a:extLst>
              <a:ext uri="{FF2B5EF4-FFF2-40B4-BE49-F238E27FC236}">
                <a16:creationId xmlns:a16="http://schemas.microsoft.com/office/drawing/2014/main" id="{24D686EF-CDA4-FF1A-EADC-22E686EF4FB2}"/>
              </a:ext>
            </a:extLst>
          </p:cNvPr>
          <p:cNvCxnSpPr>
            <a:stCxn id="30" idx="1"/>
          </p:cNvCxnSpPr>
          <p:nvPr/>
        </p:nvCxnSpPr>
        <p:spPr>
          <a:xfrm flipH="1" flipV="1">
            <a:off x="6848483" y="4066401"/>
            <a:ext cx="102935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2A0F297-2D90-8B5C-EAB1-036E1F42E635}"/>
              </a:ext>
            </a:extLst>
          </p:cNvPr>
          <p:cNvCxnSpPr>
            <a:endCxn id="43" idx="3"/>
          </p:cNvCxnSpPr>
          <p:nvPr/>
        </p:nvCxnSpPr>
        <p:spPr>
          <a:xfrm flipH="1">
            <a:off x="6626739" y="5284114"/>
            <a:ext cx="1559153" cy="44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EF43A56-4BA0-5CE7-17F8-0D2FC1F18368}"/>
              </a:ext>
            </a:extLst>
          </p:cNvPr>
          <p:cNvCxnSpPr>
            <a:cxnSpLocks/>
            <a:endCxn id="39" idx="3"/>
          </p:cNvCxnSpPr>
          <p:nvPr/>
        </p:nvCxnSpPr>
        <p:spPr>
          <a:xfrm flipH="1">
            <a:off x="6314169" y="4674515"/>
            <a:ext cx="1383812" cy="1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705ADBA-2290-B9F6-4897-FA6310EE00BF}"/>
              </a:ext>
            </a:extLst>
          </p:cNvPr>
          <p:cNvCxnSpPr>
            <a:endCxn id="41" idx="3"/>
          </p:cNvCxnSpPr>
          <p:nvPr/>
        </p:nvCxnSpPr>
        <p:spPr>
          <a:xfrm flipH="1">
            <a:off x="6314169" y="5889248"/>
            <a:ext cx="1325942" cy="59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Down Arrow 36">
            <a:extLst>
              <a:ext uri="{FF2B5EF4-FFF2-40B4-BE49-F238E27FC236}">
                <a16:creationId xmlns:a16="http://schemas.microsoft.com/office/drawing/2014/main" id="{33EB90A2-2219-766A-5DAC-E21885C1E948}"/>
              </a:ext>
            </a:extLst>
          </p:cNvPr>
          <p:cNvSpPr/>
          <p:nvPr/>
        </p:nvSpPr>
        <p:spPr>
          <a:xfrm>
            <a:off x="5105400" y="4227422"/>
            <a:ext cx="278090" cy="907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41C9E5A1-B774-18A7-BD62-71EFFD9C59F0}"/>
              </a:ext>
            </a:extLst>
          </p:cNvPr>
          <p:cNvSpPr txBox="1"/>
          <p:nvPr/>
        </p:nvSpPr>
        <p:spPr>
          <a:xfrm>
            <a:off x="4916029" y="4522113"/>
            <a:ext cx="1398140"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Cranial nerve 5</a:t>
            </a:r>
          </a:p>
        </p:txBody>
      </p:sp>
      <p:sp>
        <p:nvSpPr>
          <p:cNvPr id="40" name="Down Arrow 38">
            <a:extLst>
              <a:ext uri="{FF2B5EF4-FFF2-40B4-BE49-F238E27FC236}">
                <a16:creationId xmlns:a16="http://schemas.microsoft.com/office/drawing/2014/main" id="{F5826938-2774-91BB-C28B-69B87227CB4C}"/>
              </a:ext>
            </a:extLst>
          </p:cNvPr>
          <p:cNvSpPr/>
          <p:nvPr/>
        </p:nvSpPr>
        <p:spPr>
          <a:xfrm>
            <a:off x="5360710" y="5443645"/>
            <a:ext cx="278090" cy="907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B3C1EDE-2B9A-007C-EFAA-C1828A274DFA}"/>
              </a:ext>
            </a:extLst>
          </p:cNvPr>
          <p:cNvSpPr txBox="1"/>
          <p:nvPr/>
        </p:nvSpPr>
        <p:spPr>
          <a:xfrm>
            <a:off x="4916029" y="5741313"/>
            <a:ext cx="1398140"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Cranial nerve 7</a:t>
            </a:r>
          </a:p>
        </p:txBody>
      </p:sp>
      <p:sp>
        <p:nvSpPr>
          <p:cNvPr id="42" name="TextBox 41">
            <a:extLst>
              <a:ext uri="{FF2B5EF4-FFF2-40B4-BE49-F238E27FC236}">
                <a16:creationId xmlns:a16="http://schemas.microsoft.com/office/drawing/2014/main" id="{4A09F060-1763-F320-1AA6-2A328B4BCDFF}"/>
              </a:ext>
            </a:extLst>
          </p:cNvPr>
          <p:cNvSpPr txBox="1"/>
          <p:nvPr/>
        </p:nvSpPr>
        <p:spPr>
          <a:xfrm>
            <a:off x="4535029" y="3919645"/>
            <a:ext cx="2313454"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Ocular surface nociceptors</a:t>
            </a:r>
          </a:p>
        </p:txBody>
      </p:sp>
      <p:sp>
        <p:nvSpPr>
          <p:cNvPr id="43" name="TextBox 42">
            <a:extLst>
              <a:ext uri="{FF2B5EF4-FFF2-40B4-BE49-F238E27FC236}">
                <a16:creationId xmlns:a16="http://schemas.microsoft.com/office/drawing/2014/main" id="{1D4D006C-DAE6-1DBA-8C5C-50AEC93D779B}"/>
              </a:ext>
            </a:extLst>
          </p:cNvPr>
          <p:cNvSpPr txBox="1"/>
          <p:nvPr/>
        </p:nvSpPr>
        <p:spPr>
          <a:xfrm>
            <a:off x="4750904" y="5134690"/>
            <a:ext cx="1875835"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Brainstem integration</a:t>
            </a:r>
          </a:p>
        </p:txBody>
      </p:sp>
      <p:sp>
        <p:nvSpPr>
          <p:cNvPr id="44" name="TextBox 43">
            <a:extLst>
              <a:ext uri="{FF2B5EF4-FFF2-40B4-BE49-F238E27FC236}">
                <a16:creationId xmlns:a16="http://schemas.microsoft.com/office/drawing/2014/main" id="{076E7371-AE16-32E7-4CB9-D494F6858806}"/>
              </a:ext>
            </a:extLst>
          </p:cNvPr>
          <p:cNvSpPr txBox="1"/>
          <p:nvPr/>
        </p:nvSpPr>
        <p:spPr>
          <a:xfrm>
            <a:off x="8034315" y="6384762"/>
            <a:ext cx="801823" cy="307777"/>
          </a:xfrm>
          <a:prstGeom prst="rect">
            <a:avLst/>
          </a:prstGeom>
          <a:noFill/>
          <a:ln>
            <a:noFill/>
          </a:ln>
        </p:spPr>
        <p:txBody>
          <a:bodyPr wrap="none" rtlCol="0">
            <a:spAutoFit/>
          </a:bodyPr>
          <a:lstStyle/>
          <a:p>
            <a:r>
              <a:rPr lang="en-US" sz="1400" i="1" dirty="0">
                <a:solidFill>
                  <a:srgbClr val="0000FF"/>
                </a:solidFill>
              </a:rPr>
              <a:t>Effector</a:t>
            </a:r>
          </a:p>
        </p:txBody>
      </p:sp>
      <p:cxnSp>
        <p:nvCxnSpPr>
          <p:cNvPr id="45" name="Straight Arrow Connector 44">
            <a:extLst>
              <a:ext uri="{FF2B5EF4-FFF2-40B4-BE49-F238E27FC236}">
                <a16:creationId xmlns:a16="http://schemas.microsoft.com/office/drawing/2014/main" id="{D9CC017E-9973-53B3-7666-560260621D58}"/>
              </a:ext>
            </a:extLst>
          </p:cNvPr>
          <p:cNvCxnSpPr>
            <a:cxnSpLocks/>
            <a:stCxn id="44" idx="1"/>
          </p:cNvCxnSpPr>
          <p:nvPr/>
        </p:nvCxnSpPr>
        <p:spPr>
          <a:xfrm flipH="1">
            <a:off x="6553200" y="6538651"/>
            <a:ext cx="1481115" cy="71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Arrow: Right 5">
            <a:extLst>
              <a:ext uri="{FF2B5EF4-FFF2-40B4-BE49-F238E27FC236}">
                <a16:creationId xmlns:a16="http://schemas.microsoft.com/office/drawing/2014/main" id="{7E03FD4C-9CFC-3753-C762-65C93766318A}"/>
              </a:ext>
            </a:extLst>
          </p:cNvPr>
          <p:cNvSpPr/>
          <p:nvPr/>
        </p:nvSpPr>
        <p:spPr>
          <a:xfrm>
            <a:off x="1328641" y="4890077"/>
            <a:ext cx="3115713" cy="999171"/>
          </a:xfrm>
          <a:prstGeom prst="right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1600" i="1" dirty="0">
                <a:solidFill>
                  <a:schemeClr val="tx1"/>
                </a:solidFill>
              </a:rPr>
              <a:t>Here’s a no-frills version of the LFU for reference</a:t>
            </a:r>
          </a:p>
        </p:txBody>
      </p:sp>
    </p:spTree>
    <p:extLst>
      <p:ext uri="{BB962C8B-B14F-4D97-AF65-F5344CB8AC3E}">
        <p14:creationId xmlns:p14="http://schemas.microsoft.com/office/powerpoint/2010/main" val="326622422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a:stCxn id="19" idx="2"/>
            <a:endCxn id="17" idx="0"/>
          </p:cNvCxnSpPr>
          <p:nvPr/>
        </p:nvCxnSpPr>
        <p:spPr>
          <a:xfrm flipH="1">
            <a:off x="3175263" y="3449598"/>
            <a:ext cx="725123" cy="34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9BED2303-4C3C-0793-38D5-34FA9C78BEB9}"/>
              </a:ext>
            </a:extLst>
          </p:cNvPr>
          <p:cNvSpPr/>
          <p:nvPr/>
        </p:nvSpPr>
        <p:spPr>
          <a:xfrm>
            <a:off x="3468756" y="2793711"/>
            <a:ext cx="865509" cy="757776"/>
          </a:xfrm>
          <a:prstGeom prst="ellipse">
            <a:avLst/>
          </a:prstGeom>
          <a:solidFill>
            <a:schemeClr val="accent6">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631701CC-CC7F-D91F-9C14-EC3BCB49E339}"/>
              </a:ext>
            </a:extLst>
          </p:cNvPr>
          <p:cNvSpPr txBox="1"/>
          <p:nvPr/>
        </p:nvSpPr>
        <p:spPr>
          <a:xfrm>
            <a:off x="223735" y="1532450"/>
            <a:ext cx="7353300" cy="1077218"/>
          </a:xfrm>
          <a:prstGeom prst="rect">
            <a:avLst/>
          </a:prstGeom>
          <a:noFill/>
        </p:spPr>
        <p:txBody>
          <a:bodyPr wrap="square" rtlCol="0">
            <a:spAutoFit/>
          </a:bodyPr>
          <a:lstStyle/>
          <a:p>
            <a:r>
              <a:rPr lang="en-US" sz="1600" i="1" dirty="0">
                <a:solidFill>
                  <a:schemeClr val="bg1">
                    <a:lumMod val="75000"/>
                  </a:schemeClr>
                </a:solidFill>
              </a:rPr>
              <a:t>In SS, aqueous </a:t>
            </a:r>
            <a:r>
              <a:rPr lang="en-US" sz="1600" i="1" dirty="0" err="1">
                <a:solidFill>
                  <a:schemeClr val="bg1">
                    <a:lumMod val="75000"/>
                  </a:schemeClr>
                </a:solidFill>
              </a:rPr>
              <a:t>hyposecretion</a:t>
            </a:r>
            <a:r>
              <a:rPr lang="en-US" sz="1600" i="1" dirty="0">
                <a:solidFill>
                  <a:schemeClr val="bg1">
                    <a:lumMod val="75000"/>
                  </a:schemeClr>
                </a:solidFill>
              </a:rPr>
              <a:t> (and therefore ATD) results from autoimmune-mediated lymphocytic infiltration of the lacrimal glands. In </a:t>
            </a:r>
            <a:r>
              <a:rPr lang="en-US" sz="1600" b="1" i="1" dirty="0">
                <a:solidFill>
                  <a:schemeClr val="bg1">
                    <a:lumMod val="75000"/>
                  </a:schemeClr>
                </a:solidFill>
              </a:rPr>
              <a:t>non-</a:t>
            </a:r>
            <a:r>
              <a:rPr lang="en-US" sz="1600" i="1" dirty="0" err="1">
                <a:solidFill>
                  <a:schemeClr val="bg1">
                    <a:lumMod val="75000"/>
                  </a:schemeClr>
                </a:solidFill>
              </a:rPr>
              <a:t>Sjögren’s</a:t>
            </a:r>
            <a:r>
              <a:rPr lang="en-US" sz="1600" i="1" dirty="0">
                <a:solidFill>
                  <a:schemeClr val="bg1">
                    <a:lumMod val="75000"/>
                  </a:schemeClr>
                </a:solidFill>
              </a:rPr>
              <a:t> ATD, four broad categories of conditions leading to lacrimal gland hyposecretion have been identified. What are they?</a:t>
            </a:r>
          </a:p>
        </p:txBody>
      </p:sp>
      <p:sp>
        <p:nvSpPr>
          <p:cNvPr id="47" name="TextBox 4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48" name="Straight Arrow Connector 47"/>
          <p:cNvCxnSpPr>
            <a:stCxn id="4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10832" y="3790890"/>
            <a:ext cx="1928862" cy="400110"/>
          </a:xfrm>
          <a:prstGeom prst="rect">
            <a:avLst/>
          </a:prstGeom>
          <a:noFill/>
          <a:ln>
            <a:noFill/>
          </a:ln>
        </p:spPr>
        <p:txBody>
          <a:bodyPr wrap="none" rtlCol="0">
            <a:spAutoFit/>
          </a:bodyPr>
          <a:lstStyle/>
          <a:p>
            <a:pPr algn="ctr"/>
            <a:r>
              <a:rPr lang="en-US" sz="2000" b="1" dirty="0"/>
              <a:t>Non-</a:t>
            </a:r>
            <a:r>
              <a:rPr lang="en-US" sz="2000" b="1" dirty="0" err="1"/>
              <a:t>Sjögren’s</a:t>
            </a:r>
            <a:endParaRPr lang="en-US" sz="2000" b="1" dirty="0"/>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0078" y="2895600"/>
            <a:ext cx="1042272"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a:t>
            </a:r>
          </a:p>
          <a:p>
            <a:pPr algn="ctr">
              <a:lnSpc>
                <a:spcPts val="1800"/>
              </a:lnSpc>
            </a:pPr>
            <a:r>
              <a:rPr lang="en-US" sz="1500" dirty="0">
                <a:solidFill>
                  <a:schemeClr val="bg1">
                    <a:lumMod val="75000"/>
                  </a:schemeClr>
                </a:solidFill>
              </a:rPr>
              <a:t>deficiency</a:t>
            </a:r>
          </a:p>
        </p:txBody>
      </p:sp>
      <p:sp>
        <p:nvSpPr>
          <p:cNvPr id="15" name="TextBox 14"/>
          <p:cNvSpPr txBox="1"/>
          <p:nvPr/>
        </p:nvSpPr>
        <p:spPr>
          <a:xfrm>
            <a:off x="1908116" y="2895600"/>
            <a:ext cx="13308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 duct</a:t>
            </a:r>
          </a:p>
          <a:p>
            <a:pPr algn="ctr">
              <a:lnSpc>
                <a:spcPts val="1800"/>
              </a:lnSpc>
            </a:pPr>
            <a:r>
              <a:rPr lang="en-US" sz="1500" dirty="0">
                <a:solidFill>
                  <a:schemeClr val="bg1">
                    <a:lumMod val="75000"/>
                  </a:schemeClr>
                </a:solidFill>
              </a:rPr>
              <a:t>obstruction</a:t>
            </a:r>
          </a:p>
        </p:txBody>
      </p:sp>
      <p:sp>
        <p:nvSpPr>
          <p:cNvPr id="19" name="TextBox 18"/>
          <p:cNvSpPr txBox="1"/>
          <p:nvPr/>
        </p:nvSpPr>
        <p:spPr>
          <a:xfrm>
            <a:off x="3518710" y="2895600"/>
            <a:ext cx="763351" cy="553998"/>
          </a:xfrm>
          <a:prstGeom prst="rect">
            <a:avLst/>
          </a:prstGeom>
          <a:noFill/>
        </p:spPr>
        <p:txBody>
          <a:bodyPr wrap="none" rtlCol="0">
            <a:spAutoFit/>
          </a:bodyPr>
          <a:lstStyle/>
          <a:p>
            <a:pPr algn="ctr">
              <a:lnSpc>
                <a:spcPts val="1800"/>
              </a:lnSpc>
            </a:pPr>
            <a:r>
              <a:rPr lang="en-US" sz="1500" b="1" i="1" dirty="0"/>
              <a:t>Reflex</a:t>
            </a:r>
          </a:p>
          <a:p>
            <a:pPr algn="ctr">
              <a:lnSpc>
                <a:spcPts val="1800"/>
              </a:lnSpc>
            </a:pPr>
            <a:r>
              <a:rPr lang="en-US" sz="1500" b="1" i="1" dirty="0"/>
              <a:t>block</a:t>
            </a:r>
          </a:p>
        </p:txBody>
      </p:sp>
      <p:sp>
        <p:nvSpPr>
          <p:cNvPr id="22" name="TextBox 21"/>
          <p:cNvSpPr txBox="1"/>
          <p:nvPr/>
        </p:nvSpPr>
        <p:spPr>
          <a:xfrm>
            <a:off x="4527059" y="2895600"/>
            <a:ext cx="1093568" cy="553998"/>
          </a:xfrm>
          <a:prstGeom prst="rect">
            <a:avLst/>
          </a:prstGeom>
          <a:noFill/>
        </p:spPr>
        <p:txBody>
          <a:bodyPr wrap="none" rtlCol="0">
            <a:spAutoFit/>
          </a:bodyPr>
          <a:lstStyle/>
          <a:p>
            <a:pPr algn="ctr">
              <a:lnSpc>
                <a:spcPts val="1800"/>
              </a:lnSpc>
            </a:pPr>
            <a:r>
              <a:rPr lang="en-US" sz="1500" i="1" dirty="0">
                <a:solidFill>
                  <a:schemeClr val="bg1">
                    <a:lumMod val="75000"/>
                  </a:schemeClr>
                </a:solidFill>
              </a:rPr>
              <a:t>Systemic</a:t>
            </a:r>
          </a:p>
          <a:p>
            <a:pPr algn="ctr">
              <a:lnSpc>
                <a:spcPts val="1800"/>
              </a:lnSpc>
            </a:pPr>
            <a:r>
              <a:rPr lang="en-US" sz="1500" i="1" dirty="0">
                <a:solidFill>
                  <a:schemeClr val="bg1">
                    <a:lumMod val="75000"/>
                  </a:schemeClr>
                </a:solidFill>
              </a:rPr>
              <a:t>drug effect</a:t>
            </a:r>
          </a:p>
        </p:txBody>
      </p:sp>
      <p:cxnSp>
        <p:nvCxnSpPr>
          <p:cNvPr id="8" name="Straight Arrow Connector 7"/>
          <p:cNvCxnSpPr/>
          <p:nvPr/>
        </p:nvCxnSpPr>
        <p:spPr>
          <a:xfrm>
            <a:off x="2573522" y="3449598"/>
            <a:ext cx="5895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2"/>
            <a:endCxn id="17" idx="0"/>
          </p:cNvCxnSpPr>
          <p:nvPr/>
        </p:nvCxnSpPr>
        <p:spPr>
          <a:xfrm flipH="1">
            <a:off x="3175263" y="3449598"/>
            <a:ext cx="1898580"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a:endCxn id="17" idx="0"/>
          </p:cNvCxnSpPr>
          <p:nvPr/>
        </p:nvCxnSpPr>
        <p:spPr>
          <a:xfrm>
            <a:off x="1281214" y="3449598"/>
            <a:ext cx="18940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343400" y="41970"/>
            <a:ext cx="4648200" cy="3754874"/>
          </a:xfrm>
          <a:prstGeom prst="rect">
            <a:avLst/>
          </a:prstGeom>
          <a:solidFill>
            <a:srgbClr val="99FF99"/>
          </a:solidFill>
        </p:spPr>
        <p:txBody>
          <a:bodyPr wrap="square" rtlCol="0">
            <a:spAutoFit/>
          </a:bodyPr>
          <a:lstStyle/>
          <a:p>
            <a:r>
              <a:rPr lang="en-US" sz="1400" i="1" dirty="0">
                <a:solidFill>
                  <a:srgbClr val="0000FF"/>
                </a:solidFill>
              </a:rPr>
              <a:t>What does </a:t>
            </a:r>
            <a:r>
              <a:rPr lang="en-US" sz="1400" dirty="0">
                <a:solidFill>
                  <a:srgbClr val="0000FF"/>
                </a:solidFill>
              </a:rPr>
              <a:t>reflex block </a:t>
            </a:r>
            <a:r>
              <a:rPr lang="en-US" sz="1400" i="1" dirty="0">
                <a:solidFill>
                  <a:srgbClr val="0000FF"/>
                </a:solidFill>
              </a:rPr>
              <a:t>mean?</a:t>
            </a:r>
          </a:p>
          <a:p>
            <a:r>
              <a:rPr lang="en-US" sz="1400" dirty="0">
                <a:solidFill>
                  <a:srgbClr val="0000FF"/>
                </a:solidFill>
              </a:rPr>
              <a:t>Recall that tear production is considered largely reflexive. Thus, </a:t>
            </a:r>
            <a:r>
              <a:rPr lang="en-US" sz="1400" u="sng" dirty="0"/>
              <a:t>any break in the LFU reflex circuit will lead to ATD</a:t>
            </a:r>
            <a:r>
              <a:rPr lang="en-US" sz="1400" dirty="0"/>
              <a:t>.</a:t>
            </a:r>
          </a:p>
          <a:p>
            <a:endParaRPr lang="en-US" sz="1400" i="1" dirty="0">
              <a:solidFill>
                <a:srgbClr val="0000FF"/>
              </a:solidFill>
            </a:endParaRPr>
          </a:p>
          <a:p>
            <a:r>
              <a:rPr lang="en-US" sz="1400" i="1" dirty="0">
                <a:solidFill>
                  <a:srgbClr val="0000FF"/>
                </a:solidFill>
              </a:rPr>
              <a:t>What are some of the common mechanisms producing </a:t>
            </a:r>
            <a:r>
              <a:rPr lang="en-US" sz="1400" b="1" i="1" dirty="0">
                <a:solidFill>
                  <a:srgbClr val="0000FF"/>
                </a:solidFill>
              </a:rPr>
              <a:t>afferent</a:t>
            </a:r>
            <a:r>
              <a:rPr lang="en-US" sz="1400" i="1" dirty="0">
                <a:solidFill>
                  <a:srgbClr val="0000FF"/>
                </a:solidFill>
              </a:rPr>
              <a:t> limb block?</a:t>
            </a:r>
          </a:p>
          <a:p>
            <a:r>
              <a:rPr lang="en-US" sz="1400" dirty="0">
                <a:solidFill>
                  <a:srgbClr val="0000FF"/>
                </a:solidFill>
              </a:rPr>
              <a:t>--The most common culprits are conditions leading to </a:t>
            </a:r>
            <a:r>
              <a:rPr lang="en-US" sz="1400" i="1" dirty="0">
                <a:solidFill>
                  <a:srgbClr val="0000FF"/>
                </a:solidFill>
              </a:rPr>
              <a:t>corneal hypoesthesia</a:t>
            </a:r>
            <a:r>
              <a:rPr lang="en-US" sz="1400" dirty="0">
                <a:solidFill>
                  <a:srgbClr val="0000FF"/>
                </a:solidFill>
              </a:rPr>
              <a:t>,  </a:t>
            </a:r>
            <a:r>
              <a:rPr lang="en-US" sz="1400" dirty="0">
                <a:solidFill>
                  <a:srgbClr val="99FF99"/>
                </a:solidFill>
              </a:rPr>
              <a:t>including:</a:t>
            </a:r>
          </a:p>
          <a:p>
            <a:r>
              <a:rPr lang="en-US" sz="1400" dirty="0">
                <a:solidFill>
                  <a:srgbClr val="99FF99"/>
                </a:solidFill>
              </a:rPr>
              <a:t>----Neurotrophic cornea</a:t>
            </a:r>
          </a:p>
          <a:p>
            <a:r>
              <a:rPr lang="en-US" sz="1400" dirty="0">
                <a:solidFill>
                  <a:srgbClr val="99FF99"/>
                </a:solidFill>
              </a:rPr>
              <a:t>----Corneal surgery</a:t>
            </a:r>
          </a:p>
          <a:p>
            <a:r>
              <a:rPr lang="en-US" sz="1400" dirty="0">
                <a:solidFill>
                  <a:srgbClr val="99FF99"/>
                </a:solidFill>
              </a:rPr>
              <a:t>----Post-herpetic neuropathy</a:t>
            </a:r>
          </a:p>
          <a:p>
            <a:r>
              <a:rPr lang="en-US" sz="1400" dirty="0">
                <a:solidFill>
                  <a:srgbClr val="99FF99"/>
                </a:solidFill>
              </a:rPr>
              <a:t>----Contact-lens wear</a:t>
            </a:r>
          </a:p>
          <a:p>
            <a:endParaRPr lang="en-US" sz="1400" dirty="0">
              <a:solidFill>
                <a:srgbClr val="99FF99"/>
              </a:solidFill>
            </a:endParaRPr>
          </a:p>
          <a:p>
            <a:r>
              <a:rPr lang="en-US" sz="1400" i="1" dirty="0">
                <a:solidFill>
                  <a:srgbClr val="99FF99"/>
                </a:solidFill>
              </a:rPr>
              <a:t>What are some of the common mechanisms producing </a:t>
            </a:r>
            <a:r>
              <a:rPr lang="en-US" sz="1400" b="1" i="1" dirty="0">
                <a:solidFill>
                  <a:srgbClr val="99FF99"/>
                </a:solidFill>
              </a:rPr>
              <a:t>efferent</a:t>
            </a:r>
            <a:r>
              <a:rPr lang="en-US" sz="1400" i="1" dirty="0">
                <a:solidFill>
                  <a:srgbClr val="99FF99"/>
                </a:solidFill>
              </a:rPr>
              <a:t> limb block?</a:t>
            </a:r>
          </a:p>
          <a:p>
            <a:r>
              <a:rPr lang="en-US" sz="1400" dirty="0">
                <a:solidFill>
                  <a:srgbClr val="99FF99"/>
                </a:solidFill>
              </a:rPr>
              <a:t>--Anything that compromises CN7</a:t>
            </a:r>
          </a:p>
        </p:txBody>
      </p:sp>
      <p:sp>
        <p:nvSpPr>
          <p:cNvPr id="26" name="Rectangle 25"/>
          <p:cNvSpPr/>
          <p:nvPr/>
        </p:nvSpPr>
        <p:spPr>
          <a:xfrm>
            <a:off x="4399194" y="1798433"/>
            <a:ext cx="1752599" cy="229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11" name="TextBox 10">
            <a:extLst>
              <a:ext uri="{FF2B5EF4-FFF2-40B4-BE49-F238E27FC236}">
                <a16:creationId xmlns:a16="http://schemas.microsoft.com/office/drawing/2014/main" id="{33A87C3E-5544-D2D1-58A4-4268BF39C905}"/>
              </a:ext>
            </a:extLst>
          </p:cNvPr>
          <p:cNvSpPr txBox="1"/>
          <p:nvPr/>
        </p:nvSpPr>
        <p:spPr>
          <a:xfrm>
            <a:off x="5486401" y="4733956"/>
            <a:ext cx="2757486" cy="430887"/>
          </a:xfrm>
          <a:prstGeom prst="rect">
            <a:avLst/>
          </a:prstGeom>
          <a:noFill/>
          <a:ln>
            <a:noFill/>
          </a:ln>
        </p:spPr>
        <p:txBody>
          <a:bodyPr wrap="none" rtlCol="0">
            <a:spAutoFit/>
          </a:bodyPr>
          <a:lstStyle/>
          <a:p>
            <a:pPr algn="ctr"/>
            <a:r>
              <a:rPr lang="en-US" sz="2200" i="1" dirty="0">
                <a:solidFill>
                  <a:schemeClr val="bg1">
                    <a:lumMod val="75000"/>
                  </a:schemeClr>
                </a:solidFill>
              </a:rPr>
              <a:t>Evaporative Dry Eye</a:t>
            </a:r>
          </a:p>
        </p:txBody>
      </p:sp>
      <p:cxnSp>
        <p:nvCxnSpPr>
          <p:cNvPr id="28" name="Straight Arrow Connector 27">
            <a:extLst>
              <a:ext uri="{FF2B5EF4-FFF2-40B4-BE49-F238E27FC236}">
                <a16:creationId xmlns:a16="http://schemas.microsoft.com/office/drawing/2014/main" id="{DAA5A5A0-A908-6B59-EC24-E4612052EAF9}"/>
              </a:ext>
            </a:extLst>
          </p:cNvPr>
          <p:cNvCxnSpPr>
            <a:stCxn id="11" idx="2"/>
          </p:cNvCxnSpPr>
          <p:nvPr/>
        </p:nvCxnSpPr>
        <p:spPr>
          <a:xfrm flipH="1">
            <a:off x="4876801" y="5164843"/>
            <a:ext cx="1988343" cy="6168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8617A9C6-18F8-25E7-BC23-2C33597708B0}"/>
              </a:ext>
            </a:extLst>
          </p:cNvPr>
          <p:cNvSpPr/>
          <p:nvPr/>
        </p:nvSpPr>
        <p:spPr>
          <a:xfrm>
            <a:off x="4382629" y="3810000"/>
            <a:ext cx="4608971" cy="2998113"/>
          </a:xfrm>
          <a:prstGeom prst="rect">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D7A2F48-71B4-427F-DCBE-091E046D8CD9}"/>
              </a:ext>
            </a:extLst>
          </p:cNvPr>
          <p:cNvSpPr txBox="1"/>
          <p:nvPr/>
        </p:nvSpPr>
        <p:spPr>
          <a:xfrm>
            <a:off x="4815699" y="6366179"/>
            <a:ext cx="1705916"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Lacrimal apparatus</a:t>
            </a:r>
          </a:p>
        </p:txBody>
      </p:sp>
      <p:sp>
        <p:nvSpPr>
          <p:cNvPr id="31" name="TextBox 30">
            <a:extLst>
              <a:ext uri="{FF2B5EF4-FFF2-40B4-BE49-F238E27FC236}">
                <a16:creationId xmlns:a16="http://schemas.microsoft.com/office/drawing/2014/main" id="{712817C8-B0A7-7B61-DBD3-1EA163CD1EF5}"/>
              </a:ext>
            </a:extLst>
          </p:cNvPr>
          <p:cNvSpPr txBox="1"/>
          <p:nvPr/>
        </p:nvSpPr>
        <p:spPr>
          <a:xfrm>
            <a:off x="7877834" y="3912513"/>
            <a:ext cx="1000595" cy="307777"/>
          </a:xfrm>
          <a:prstGeom prst="rect">
            <a:avLst/>
          </a:prstGeom>
          <a:noFill/>
          <a:ln>
            <a:noFill/>
          </a:ln>
        </p:spPr>
        <p:txBody>
          <a:bodyPr wrap="none" rtlCol="0">
            <a:spAutoFit/>
          </a:bodyPr>
          <a:lstStyle/>
          <a:p>
            <a:r>
              <a:rPr lang="en-US" sz="1400" i="1" dirty="0">
                <a:solidFill>
                  <a:srgbClr val="0000FF"/>
                </a:solidFill>
              </a:rPr>
              <a:t>Receptors</a:t>
            </a:r>
          </a:p>
        </p:txBody>
      </p:sp>
      <p:sp>
        <p:nvSpPr>
          <p:cNvPr id="32" name="TextBox 31">
            <a:extLst>
              <a:ext uri="{FF2B5EF4-FFF2-40B4-BE49-F238E27FC236}">
                <a16:creationId xmlns:a16="http://schemas.microsoft.com/office/drawing/2014/main" id="{B20DB661-57EA-2FDC-646E-232EB73224BB}"/>
              </a:ext>
            </a:extLst>
          </p:cNvPr>
          <p:cNvSpPr txBox="1"/>
          <p:nvPr/>
        </p:nvSpPr>
        <p:spPr>
          <a:xfrm>
            <a:off x="8046150" y="5127558"/>
            <a:ext cx="832279" cy="307777"/>
          </a:xfrm>
          <a:prstGeom prst="rect">
            <a:avLst/>
          </a:prstGeom>
          <a:noFill/>
          <a:ln>
            <a:noFill/>
          </a:ln>
        </p:spPr>
        <p:txBody>
          <a:bodyPr wrap="none" rtlCol="0">
            <a:spAutoFit/>
          </a:bodyPr>
          <a:lstStyle/>
          <a:p>
            <a:r>
              <a:rPr lang="en-US" sz="1400" i="1" dirty="0">
                <a:solidFill>
                  <a:srgbClr val="0000FF"/>
                </a:solidFill>
              </a:rPr>
              <a:t>Nucleus</a:t>
            </a:r>
          </a:p>
        </p:txBody>
      </p:sp>
      <p:sp>
        <p:nvSpPr>
          <p:cNvPr id="33" name="TextBox 32">
            <a:extLst>
              <a:ext uri="{FF2B5EF4-FFF2-40B4-BE49-F238E27FC236}">
                <a16:creationId xmlns:a16="http://schemas.microsoft.com/office/drawing/2014/main" id="{37AAAF24-A284-D348-3956-E4661DA81C4C}"/>
              </a:ext>
            </a:extLst>
          </p:cNvPr>
          <p:cNvSpPr txBox="1"/>
          <p:nvPr/>
        </p:nvSpPr>
        <p:spPr>
          <a:xfrm>
            <a:off x="7691950" y="5734181"/>
            <a:ext cx="1186479" cy="307777"/>
          </a:xfrm>
          <a:prstGeom prst="rect">
            <a:avLst/>
          </a:prstGeom>
          <a:noFill/>
          <a:ln>
            <a:noFill/>
          </a:ln>
        </p:spPr>
        <p:txBody>
          <a:bodyPr wrap="none" rtlCol="0">
            <a:spAutoFit/>
          </a:bodyPr>
          <a:lstStyle/>
          <a:p>
            <a:r>
              <a:rPr lang="en-US" sz="1400" i="1" dirty="0">
                <a:solidFill>
                  <a:srgbClr val="0000FF"/>
                </a:solidFill>
              </a:rPr>
              <a:t>Efferent limb</a:t>
            </a:r>
          </a:p>
        </p:txBody>
      </p:sp>
      <p:sp>
        <p:nvSpPr>
          <p:cNvPr id="34" name="TextBox 33">
            <a:extLst>
              <a:ext uri="{FF2B5EF4-FFF2-40B4-BE49-F238E27FC236}">
                <a16:creationId xmlns:a16="http://schemas.microsoft.com/office/drawing/2014/main" id="{AA0466BC-8C8E-E4C2-3A7A-B82B05A63BD4}"/>
              </a:ext>
            </a:extLst>
          </p:cNvPr>
          <p:cNvSpPr txBox="1"/>
          <p:nvPr/>
        </p:nvSpPr>
        <p:spPr>
          <a:xfrm>
            <a:off x="7691950" y="4514981"/>
            <a:ext cx="1186479" cy="307777"/>
          </a:xfrm>
          <a:prstGeom prst="rect">
            <a:avLst/>
          </a:prstGeom>
          <a:noFill/>
          <a:ln>
            <a:noFill/>
          </a:ln>
        </p:spPr>
        <p:txBody>
          <a:bodyPr wrap="none" rtlCol="0">
            <a:spAutoFit/>
          </a:bodyPr>
          <a:lstStyle/>
          <a:p>
            <a:r>
              <a:rPr lang="en-US" sz="1400" i="1" dirty="0">
                <a:solidFill>
                  <a:srgbClr val="0000FF"/>
                </a:solidFill>
              </a:rPr>
              <a:t>Afferent limb</a:t>
            </a:r>
          </a:p>
        </p:txBody>
      </p:sp>
      <p:cxnSp>
        <p:nvCxnSpPr>
          <p:cNvPr id="35" name="Straight Arrow Connector 34">
            <a:extLst>
              <a:ext uri="{FF2B5EF4-FFF2-40B4-BE49-F238E27FC236}">
                <a16:creationId xmlns:a16="http://schemas.microsoft.com/office/drawing/2014/main" id="{1D20391E-F422-5B15-1B80-1377DD48D69D}"/>
              </a:ext>
            </a:extLst>
          </p:cNvPr>
          <p:cNvCxnSpPr>
            <a:stCxn id="31" idx="1"/>
          </p:cNvCxnSpPr>
          <p:nvPr/>
        </p:nvCxnSpPr>
        <p:spPr>
          <a:xfrm flipH="1" flipV="1">
            <a:off x="6848483" y="4066401"/>
            <a:ext cx="102935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9640074-0CEB-1A77-3180-8EA16F62C971}"/>
              </a:ext>
            </a:extLst>
          </p:cNvPr>
          <p:cNvCxnSpPr>
            <a:endCxn id="44" idx="3"/>
          </p:cNvCxnSpPr>
          <p:nvPr/>
        </p:nvCxnSpPr>
        <p:spPr>
          <a:xfrm flipH="1">
            <a:off x="6626739" y="5284114"/>
            <a:ext cx="1559153" cy="44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2258F92-B779-9CFF-B14A-3D9F407EBDC6}"/>
              </a:ext>
            </a:extLst>
          </p:cNvPr>
          <p:cNvCxnSpPr>
            <a:cxnSpLocks/>
            <a:endCxn id="40" idx="3"/>
          </p:cNvCxnSpPr>
          <p:nvPr/>
        </p:nvCxnSpPr>
        <p:spPr>
          <a:xfrm flipH="1">
            <a:off x="6314169" y="4674515"/>
            <a:ext cx="1383812" cy="1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E459539-D740-5B8E-16D3-FA5634B564AD}"/>
              </a:ext>
            </a:extLst>
          </p:cNvPr>
          <p:cNvCxnSpPr>
            <a:endCxn id="42" idx="3"/>
          </p:cNvCxnSpPr>
          <p:nvPr/>
        </p:nvCxnSpPr>
        <p:spPr>
          <a:xfrm flipH="1">
            <a:off x="6314169" y="5889248"/>
            <a:ext cx="1325942" cy="59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Down Arrow 36">
            <a:extLst>
              <a:ext uri="{FF2B5EF4-FFF2-40B4-BE49-F238E27FC236}">
                <a16:creationId xmlns:a16="http://schemas.microsoft.com/office/drawing/2014/main" id="{A7BFB9CE-EAC6-0349-6F90-1EB710DFF3F3}"/>
              </a:ext>
            </a:extLst>
          </p:cNvPr>
          <p:cNvSpPr/>
          <p:nvPr/>
        </p:nvSpPr>
        <p:spPr>
          <a:xfrm>
            <a:off x="5105400" y="4227422"/>
            <a:ext cx="278090" cy="907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9DD265A-FDC9-4C56-7CAD-A91FEC3CF3F9}"/>
              </a:ext>
            </a:extLst>
          </p:cNvPr>
          <p:cNvSpPr txBox="1"/>
          <p:nvPr/>
        </p:nvSpPr>
        <p:spPr>
          <a:xfrm>
            <a:off x="4916029" y="4522113"/>
            <a:ext cx="1398140"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Cranial nerve 5</a:t>
            </a:r>
          </a:p>
        </p:txBody>
      </p:sp>
      <p:sp>
        <p:nvSpPr>
          <p:cNvPr id="41" name="Down Arrow 38">
            <a:extLst>
              <a:ext uri="{FF2B5EF4-FFF2-40B4-BE49-F238E27FC236}">
                <a16:creationId xmlns:a16="http://schemas.microsoft.com/office/drawing/2014/main" id="{B5A0D33C-1622-EF1A-8E3E-98657E8EC765}"/>
              </a:ext>
            </a:extLst>
          </p:cNvPr>
          <p:cNvSpPr/>
          <p:nvPr/>
        </p:nvSpPr>
        <p:spPr>
          <a:xfrm>
            <a:off x="5360710" y="5443645"/>
            <a:ext cx="278090" cy="907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4F7E412-CE75-4652-6BF6-42F53C65E58D}"/>
              </a:ext>
            </a:extLst>
          </p:cNvPr>
          <p:cNvSpPr txBox="1"/>
          <p:nvPr/>
        </p:nvSpPr>
        <p:spPr>
          <a:xfrm>
            <a:off x="4916029" y="5741313"/>
            <a:ext cx="1398140"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Cranial nerve 7</a:t>
            </a:r>
          </a:p>
        </p:txBody>
      </p:sp>
      <p:sp>
        <p:nvSpPr>
          <p:cNvPr id="43" name="TextBox 42">
            <a:extLst>
              <a:ext uri="{FF2B5EF4-FFF2-40B4-BE49-F238E27FC236}">
                <a16:creationId xmlns:a16="http://schemas.microsoft.com/office/drawing/2014/main" id="{57AA90A7-5DB3-DE52-517F-6C2B83E769FC}"/>
              </a:ext>
            </a:extLst>
          </p:cNvPr>
          <p:cNvSpPr txBox="1"/>
          <p:nvPr/>
        </p:nvSpPr>
        <p:spPr>
          <a:xfrm>
            <a:off x="4535029" y="3919645"/>
            <a:ext cx="2313454"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Ocular surface nociceptors</a:t>
            </a:r>
          </a:p>
        </p:txBody>
      </p:sp>
      <p:sp>
        <p:nvSpPr>
          <p:cNvPr id="44" name="TextBox 43">
            <a:extLst>
              <a:ext uri="{FF2B5EF4-FFF2-40B4-BE49-F238E27FC236}">
                <a16:creationId xmlns:a16="http://schemas.microsoft.com/office/drawing/2014/main" id="{603C6FA7-39EA-F6E3-59B1-FCBC88632086}"/>
              </a:ext>
            </a:extLst>
          </p:cNvPr>
          <p:cNvSpPr txBox="1"/>
          <p:nvPr/>
        </p:nvSpPr>
        <p:spPr>
          <a:xfrm>
            <a:off x="4750904" y="5134690"/>
            <a:ext cx="1875835"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Brainstem integration</a:t>
            </a:r>
          </a:p>
        </p:txBody>
      </p:sp>
      <p:sp>
        <p:nvSpPr>
          <p:cNvPr id="45" name="TextBox 44">
            <a:extLst>
              <a:ext uri="{FF2B5EF4-FFF2-40B4-BE49-F238E27FC236}">
                <a16:creationId xmlns:a16="http://schemas.microsoft.com/office/drawing/2014/main" id="{DEF5B48B-0B4D-03C5-218B-E8C3A7FA8035}"/>
              </a:ext>
            </a:extLst>
          </p:cNvPr>
          <p:cNvSpPr txBox="1"/>
          <p:nvPr/>
        </p:nvSpPr>
        <p:spPr>
          <a:xfrm>
            <a:off x="8034315" y="6384762"/>
            <a:ext cx="801823" cy="307777"/>
          </a:xfrm>
          <a:prstGeom prst="rect">
            <a:avLst/>
          </a:prstGeom>
          <a:noFill/>
          <a:ln>
            <a:noFill/>
          </a:ln>
        </p:spPr>
        <p:txBody>
          <a:bodyPr wrap="none" rtlCol="0">
            <a:spAutoFit/>
          </a:bodyPr>
          <a:lstStyle/>
          <a:p>
            <a:r>
              <a:rPr lang="en-US" sz="1400" i="1" dirty="0">
                <a:solidFill>
                  <a:srgbClr val="0000FF"/>
                </a:solidFill>
              </a:rPr>
              <a:t>Effector</a:t>
            </a:r>
          </a:p>
        </p:txBody>
      </p:sp>
      <p:cxnSp>
        <p:nvCxnSpPr>
          <p:cNvPr id="46" name="Straight Arrow Connector 45">
            <a:extLst>
              <a:ext uri="{FF2B5EF4-FFF2-40B4-BE49-F238E27FC236}">
                <a16:creationId xmlns:a16="http://schemas.microsoft.com/office/drawing/2014/main" id="{909D3D09-1563-31CB-FCC2-A2298D6E3486}"/>
              </a:ext>
            </a:extLst>
          </p:cNvPr>
          <p:cNvCxnSpPr>
            <a:cxnSpLocks/>
            <a:stCxn id="45" idx="1"/>
          </p:cNvCxnSpPr>
          <p:nvPr/>
        </p:nvCxnSpPr>
        <p:spPr>
          <a:xfrm flipH="1">
            <a:off x="6553200" y="6538651"/>
            <a:ext cx="1481115" cy="71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Arrow: Right 5">
            <a:extLst>
              <a:ext uri="{FF2B5EF4-FFF2-40B4-BE49-F238E27FC236}">
                <a16:creationId xmlns:a16="http://schemas.microsoft.com/office/drawing/2014/main" id="{BC741950-015C-A0F5-10CF-6D35C66B317D}"/>
              </a:ext>
            </a:extLst>
          </p:cNvPr>
          <p:cNvSpPr/>
          <p:nvPr/>
        </p:nvSpPr>
        <p:spPr>
          <a:xfrm>
            <a:off x="1328641" y="4890077"/>
            <a:ext cx="3115713" cy="999171"/>
          </a:xfrm>
          <a:prstGeom prst="right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1600" i="1" dirty="0">
                <a:solidFill>
                  <a:schemeClr val="tx1"/>
                </a:solidFill>
              </a:rPr>
              <a:t>Here’s a no-frills version of the LFU for reference</a:t>
            </a:r>
          </a:p>
        </p:txBody>
      </p:sp>
    </p:spTree>
    <p:extLst>
      <p:ext uri="{BB962C8B-B14F-4D97-AF65-F5344CB8AC3E}">
        <p14:creationId xmlns:p14="http://schemas.microsoft.com/office/powerpoint/2010/main" val="2967929578"/>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a:stCxn id="19" idx="2"/>
            <a:endCxn id="17" idx="0"/>
          </p:cNvCxnSpPr>
          <p:nvPr/>
        </p:nvCxnSpPr>
        <p:spPr>
          <a:xfrm flipH="1">
            <a:off x="3175263" y="3449598"/>
            <a:ext cx="725123" cy="34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9BED2303-4C3C-0793-38D5-34FA9C78BEB9}"/>
              </a:ext>
            </a:extLst>
          </p:cNvPr>
          <p:cNvSpPr/>
          <p:nvPr/>
        </p:nvSpPr>
        <p:spPr>
          <a:xfrm>
            <a:off x="3468756" y="2793711"/>
            <a:ext cx="865509" cy="757776"/>
          </a:xfrm>
          <a:prstGeom prst="ellipse">
            <a:avLst/>
          </a:prstGeom>
          <a:solidFill>
            <a:schemeClr val="accent6">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631701CC-CC7F-D91F-9C14-EC3BCB49E339}"/>
              </a:ext>
            </a:extLst>
          </p:cNvPr>
          <p:cNvSpPr txBox="1"/>
          <p:nvPr/>
        </p:nvSpPr>
        <p:spPr>
          <a:xfrm>
            <a:off x="223735" y="1532450"/>
            <a:ext cx="7353300" cy="1077218"/>
          </a:xfrm>
          <a:prstGeom prst="rect">
            <a:avLst/>
          </a:prstGeom>
          <a:noFill/>
        </p:spPr>
        <p:txBody>
          <a:bodyPr wrap="square" rtlCol="0">
            <a:spAutoFit/>
          </a:bodyPr>
          <a:lstStyle/>
          <a:p>
            <a:r>
              <a:rPr lang="en-US" sz="1600" i="1" dirty="0">
                <a:solidFill>
                  <a:schemeClr val="bg1">
                    <a:lumMod val="75000"/>
                  </a:schemeClr>
                </a:solidFill>
              </a:rPr>
              <a:t>In SS, aqueous </a:t>
            </a:r>
            <a:r>
              <a:rPr lang="en-US" sz="1600" i="1" dirty="0" err="1">
                <a:solidFill>
                  <a:schemeClr val="bg1">
                    <a:lumMod val="75000"/>
                  </a:schemeClr>
                </a:solidFill>
              </a:rPr>
              <a:t>hyposecretion</a:t>
            </a:r>
            <a:r>
              <a:rPr lang="en-US" sz="1600" i="1" dirty="0">
                <a:solidFill>
                  <a:schemeClr val="bg1">
                    <a:lumMod val="75000"/>
                  </a:schemeClr>
                </a:solidFill>
              </a:rPr>
              <a:t> (and therefore ATD) results from autoimmune-mediated lymphocytic infiltration of the lacrimal glands. In </a:t>
            </a:r>
            <a:r>
              <a:rPr lang="en-US" sz="1600" b="1" i="1" dirty="0">
                <a:solidFill>
                  <a:schemeClr val="bg1">
                    <a:lumMod val="75000"/>
                  </a:schemeClr>
                </a:solidFill>
              </a:rPr>
              <a:t>non-</a:t>
            </a:r>
            <a:r>
              <a:rPr lang="en-US" sz="1600" i="1" dirty="0" err="1">
                <a:solidFill>
                  <a:schemeClr val="bg1">
                    <a:lumMod val="75000"/>
                  </a:schemeClr>
                </a:solidFill>
              </a:rPr>
              <a:t>Sjögren’s</a:t>
            </a:r>
            <a:r>
              <a:rPr lang="en-US" sz="1600" i="1" dirty="0">
                <a:solidFill>
                  <a:schemeClr val="bg1">
                    <a:lumMod val="75000"/>
                  </a:schemeClr>
                </a:solidFill>
              </a:rPr>
              <a:t> ATD, four broad categories of conditions leading to lacrimal gland hyposecretion have been identified. What are they?</a:t>
            </a:r>
          </a:p>
        </p:txBody>
      </p:sp>
      <p:sp>
        <p:nvSpPr>
          <p:cNvPr id="47" name="TextBox 4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48" name="Straight Arrow Connector 47"/>
          <p:cNvCxnSpPr>
            <a:stCxn id="4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10832" y="3790890"/>
            <a:ext cx="1928862" cy="400110"/>
          </a:xfrm>
          <a:prstGeom prst="rect">
            <a:avLst/>
          </a:prstGeom>
          <a:noFill/>
          <a:ln>
            <a:noFill/>
          </a:ln>
        </p:spPr>
        <p:txBody>
          <a:bodyPr wrap="none" rtlCol="0">
            <a:spAutoFit/>
          </a:bodyPr>
          <a:lstStyle/>
          <a:p>
            <a:pPr algn="ctr"/>
            <a:r>
              <a:rPr lang="en-US" sz="2000" b="1" dirty="0"/>
              <a:t>Non-</a:t>
            </a:r>
            <a:r>
              <a:rPr lang="en-US" sz="2000" b="1" dirty="0" err="1"/>
              <a:t>Sjögren’s</a:t>
            </a:r>
            <a:endParaRPr lang="en-US" sz="2000" b="1" dirty="0"/>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0078" y="2895600"/>
            <a:ext cx="1042272"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a:t>
            </a:r>
          </a:p>
          <a:p>
            <a:pPr algn="ctr">
              <a:lnSpc>
                <a:spcPts val="1800"/>
              </a:lnSpc>
            </a:pPr>
            <a:r>
              <a:rPr lang="en-US" sz="1500" dirty="0">
                <a:solidFill>
                  <a:schemeClr val="bg1">
                    <a:lumMod val="75000"/>
                  </a:schemeClr>
                </a:solidFill>
              </a:rPr>
              <a:t>deficiency</a:t>
            </a:r>
          </a:p>
        </p:txBody>
      </p:sp>
      <p:sp>
        <p:nvSpPr>
          <p:cNvPr id="15" name="TextBox 14"/>
          <p:cNvSpPr txBox="1"/>
          <p:nvPr/>
        </p:nvSpPr>
        <p:spPr>
          <a:xfrm>
            <a:off x="1908116" y="2895600"/>
            <a:ext cx="13308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 duct</a:t>
            </a:r>
          </a:p>
          <a:p>
            <a:pPr algn="ctr">
              <a:lnSpc>
                <a:spcPts val="1800"/>
              </a:lnSpc>
            </a:pPr>
            <a:r>
              <a:rPr lang="en-US" sz="1500" dirty="0">
                <a:solidFill>
                  <a:schemeClr val="bg1">
                    <a:lumMod val="75000"/>
                  </a:schemeClr>
                </a:solidFill>
              </a:rPr>
              <a:t>obstruction</a:t>
            </a:r>
          </a:p>
        </p:txBody>
      </p:sp>
      <p:sp>
        <p:nvSpPr>
          <p:cNvPr id="19" name="TextBox 18"/>
          <p:cNvSpPr txBox="1"/>
          <p:nvPr/>
        </p:nvSpPr>
        <p:spPr>
          <a:xfrm>
            <a:off x="3518710" y="2895600"/>
            <a:ext cx="763351" cy="553998"/>
          </a:xfrm>
          <a:prstGeom prst="rect">
            <a:avLst/>
          </a:prstGeom>
          <a:noFill/>
        </p:spPr>
        <p:txBody>
          <a:bodyPr wrap="none" rtlCol="0">
            <a:spAutoFit/>
          </a:bodyPr>
          <a:lstStyle/>
          <a:p>
            <a:pPr algn="ctr">
              <a:lnSpc>
                <a:spcPts val="1800"/>
              </a:lnSpc>
            </a:pPr>
            <a:r>
              <a:rPr lang="en-US" sz="1500" b="1" i="1" dirty="0"/>
              <a:t>Reflex</a:t>
            </a:r>
          </a:p>
          <a:p>
            <a:pPr algn="ctr">
              <a:lnSpc>
                <a:spcPts val="1800"/>
              </a:lnSpc>
            </a:pPr>
            <a:r>
              <a:rPr lang="en-US" sz="1500" b="1" i="1" dirty="0"/>
              <a:t>block</a:t>
            </a:r>
          </a:p>
        </p:txBody>
      </p:sp>
      <p:sp>
        <p:nvSpPr>
          <p:cNvPr id="22" name="TextBox 21"/>
          <p:cNvSpPr txBox="1"/>
          <p:nvPr/>
        </p:nvSpPr>
        <p:spPr>
          <a:xfrm>
            <a:off x="4527059" y="2895600"/>
            <a:ext cx="1093568" cy="553998"/>
          </a:xfrm>
          <a:prstGeom prst="rect">
            <a:avLst/>
          </a:prstGeom>
          <a:noFill/>
        </p:spPr>
        <p:txBody>
          <a:bodyPr wrap="none" rtlCol="0">
            <a:spAutoFit/>
          </a:bodyPr>
          <a:lstStyle/>
          <a:p>
            <a:pPr algn="ctr">
              <a:lnSpc>
                <a:spcPts val="1800"/>
              </a:lnSpc>
            </a:pPr>
            <a:r>
              <a:rPr lang="en-US" sz="1500" i="1" dirty="0">
                <a:solidFill>
                  <a:schemeClr val="bg1">
                    <a:lumMod val="75000"/>
                  </a:schemeClr>
                </a:solidFill>
              </a:rPr>
              <a:t>Systemic</a:t>
            </a:r>
          </a:p>
          <a:p>
            <a:pPr algn="ctr">
              <a:lnSpc>
                <a:spcPts val="1800"/>
              </a:lnSpc>
            </a:pPr>
            <a:r>
              <a:rPr lang="en-US" sz="1500" i="1" dirty="0">
                <a:solidFill>
                  <a:schemeClr val="bg1">
                    <a:lumMod val="75000"/>
                  </a:schemeClr>
                </a:solidFill>
              </a:rPr>
              <a:t>drug effect</a:t>
            </a:r>
          </a:p>
        </p:txBody>
      </p:sp>
      <p:cxnSp>
        <p:nvCxnSpPr>
          <p:cNvPr id="8" name="Straight Arrow Connector 7"/>
          <p:cNvCxnSpPr/>
          <p:nvPr/>
        </p:nvCxnSpPr>
        <p:spPr>
          <a:xfrm>
            <a:off x="2573522" y="3449598"/>
            <a:ext cx="5895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2"/>
            <a:endCxn id="17" idx="0"/>
          </p:cNvCxnSpPr>
          <p:nvPr/>
        </p:nvCxnSpPr>
        <p:spPr>
          <a:xfrm flipH="1">
            <a:off x="3175263" y="3449598"/>
            <a:ext cx="1898580"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a:endCxn id="17" idx="0"/>
          </p:cNvCxnSpPr>
          <p:nvPr/>
        </p:nvCxnSpPr>
        <p:spPr>
          <a:xfrm>
            <a:off x="1281214" y="3449598"/>
            <a:ext cx="18940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343400" y="41970"/>
            <a:ext cx="4648200" cy="3754874"/>
          </a:xfrm>
          <a:prstGeom prst="rect">
            <a:avLst/>
          </a:prstGeom>
          <a:solidFill>
            <a:srgbClr val="99FF99"/>
          </a:solidFill>
        </p:spPr>
        <p:txBody>
          <a:bodyPr wrap="square" rtlCol="0">
            <a:spAutoFit/>
          </a:bodyPr>
          <a:lstStyle/>
          <a:p>
            <a:r>
              <a:rPr lang="en-US" sz="1400" i="1" dirty="0">
                <a:solidFill>
                  <a:srgbClr val="0000FF"/>
                </a:solidFill>
              </a:rPr>
              <a:t>What does </a:t>
            </a:r>
            <a:r>
              <a:rPr lang="en-US" sz="1400" dirty="0">
                <a:solidFill>
                  <a:srgbClr val="0000FF"/>
                </a:solidFill>
              </a:rPr>
              <a:t>reflex block </a:t>
            </a:r>
            <a:r>
              <a:rPr lang="en-US" sz="1400" i="1" dirty="0">
                <a:solidFill>
                  <a:srgbClr val="0000FF"/>
                </a:solidFill>
              </a:rPr>
              <a:t>mean?</a:t>
            </a:r>
          </a:p>
          <a:p>
            <a:r>
              <a:rPr lang="en-US" sz="1400" dirty="0">
                <a:solidFill>
                  <a:srgbClr val="0000FF"/>
                </a:solidFill>
              </a:rPr>
              <a:t>Recall that tear production is considered largely reflexive. Thus, </a:t>
            </a:r>
            <a:r>
              <a:rPr lang="en-US" sz="1400" u="sng" dirty="0"/>
              <a:t>any break in the LFU reflex circuit will lead to ATD</a:t>
            </a:r>
            <a:r>
              <a:rPr lang="en-US" sz="1400" dirty="0"/>
              <a:t>.</a:t>
            </a:r>
          </a:p>
          <a:p>
            <a:endParaRPr lang="en-US" sz="1400" i="1" dirty="0">
              <a:solidFill>
                <a:srgbClr val="0000FF"/>
              </a:solidFill>
            </a:endParaRPr>
          </a:p>
          <a:p>
            <a:r>
              <a:rPr lang="en-US" sz="1400" i="1" dirty="0">
                <a:solidFill>
                  <a:srgbClr val="0000FF"/>
                </a:solidFill>
              </a:rPr>
              <a:t>What are some of the common mechanisms producing </a:t>
            </a:r>
            <a:r>
              <a:rPr lang="en-US" sz="1400" b="1" i="1" dirty="0">
                <a:solidFill>
                  <a:srgbClr val="0000FF"/>
                </a:solidFill>
              </a:rPr>
              <a:t>afferent</a:t>
            </a:r>
            <a:r>
              <a:rPr lang="en-US" sz="1400" i="1" dirty="0">
                <a:solidFill>
                  <a:srgbClr val="0000FF"/>
                </a:solidFill>
              </a:rPr>
              <a:t> limb block?</a:t>
            </a:r>
          </a:p>
          <a:p>
            <a:r>
              <a:rPr lang="en-US" sz="1400" dirty="0">
                <a:solidFill>
                  <a:srgbClr val="0000FF"/>
                </a:solidFill>
              </a:rPr>
              <a:t>--The most common culprits are conditions leading to corneal hypoesthesia  </a:t>
            </a:r>
            <a:r>
              <a:rPr lang="en-US" sz="1400" dirty="0">
                <a:solidFill>
                  <a:srgbClr val="99FF99"/>
                </a:solidFill>
              </a:rPr>
              <a:t>including:</a:t>
            </a:r>
          </a:p>
          <a:p>
            <a:r>
              <a:rPr lang="en-US" sz="1400" dirty="0">
                <a:solidFill>
                  <a:srgbClr val="99FF99"/>
                </a:solidFill>
              </a:rPr>
              <a:t>----Neurotrophic cornea</a:t>
            </a:r>
          </a:p>
          <a:p>
            <a:r>
              <a:rPr lang="en-US" sz="1400" dirty="0">
                <a:solidFill>
                  <a:srgbClr val="99FF99"/>
                </a:solidFill>
              </a:rPr>
              <a:t>----Corneal surgery</a:t>
            </a:r>
          </a:p>
          <a:p>
            <a:r>
              <a:rPr lang="en-US" sz="1400" dirty="0">
                <a:solidFill>
                  <a:srgbClr val="99FF99"/>
                </a:solidFill>
              </a:rPr>
              <a:t>----Post-herpetic neuropathy</a:t>
            </a:r>
          </a:p>
          <a:p>
            <a:r>
              <a:rPr lang="en-US" sz="1400" dirty="0">
                <a:solidFill>
                  <a:srgbClr val="99FF99"/>
                </a:solidFill>
              </a:rPr>
              <a:t>----Contact-lens wear</a:t>
            </a:r>
          </a:p>
          <a:p>
            <a:endParaRPr lang="en-US" sz="1400" dirty="0">
              <a:solidFill>
                <a:srgbClr val="99FF99"/>
              </a:solidFill>
            </a:endParaRPr>
          </a:p>
          <a:p>
            <a:r>
              <a:rPr lang="en-US" sz="1400" i="1" dirty="0">
                <a:solidFill>
                  <a:srgbClr val="99FF99"/>
                </a:solidFill>
              </a:rPr>
              <a:t>What are some of the common mechanisms producing </a:t>
            </a:r>
            <a:r>
              <a:rPr lang="en-US" sz="1400" b="1" i="1" dirty="0">
                <a:solidFill>
                  <a:srgbClr val="99FF99"/>
                </a:solidFill>
              </a:rPr>
              <a:t>efferent</a:t>
            </a:r>
            <a:r>
              <a:rPr lang="en-US" sz="1400" i="1" dirty="0">
                <a:solidFill>
                  <a:srgbClr val="99FF99"/>
                </a:solidFill>
              </a:rPr>
              <a:t> limb block?</a:t>
            </a:r>
          </a:p>
          <a:p>
            <a:r>
              <a:rPr lang="en-US" sz="1400" dirty="0">
                <a:solidFill>
                  <a:srgbClr val="99FF99"/>
                </a:solidFill>
              </a:rPr>
              <a:t>--Anything that compromises CN7</a:t>
            </a:r>
          </a:p>
        </p:txBody>
      </p:sp>
      <p:sp>
        <p:nvSpPr>
          <p:cNvPr id="11" name="TextBox 10">
            <a:extLst>
              <a:ext uri="{FF2B5EF4-FFF2-40B4-BE49-F238E27FC236}">
                <a16:creationId xmlns:a16="http://schemas.microsoft.com/office/drawing/2014/main" id="{1F5741F1-081E-3AF3-C149-4874F3E8B3E3}"/>
              </a:ext>
            </a:extLst>
          </p:cNvPr>
          <p:cNvSpPr txBox="1"/>
          <p:nvPr/>
        </p:nvSpPr>
        <p:spPr>
          <a:xfrm>
            <a:off x="5486401" y="4733956"/>
            <a:ext cx="2757486" cy="430887"/>
          </a:xfrm>
          <a:prstGeom prst="rect">
            <a:avLst/>
          </a:prstGeom>
          <a:noFill/>
          <a:ln>
            <a:noFill/>
          </a:ln>
        </p:spPr>
        <p:txBody>
          <a:bodyPr wrap="none" rtlCol="0">
            <a:spAutoFit/>
          </a:bodyPr>
          <a:lstStyle/>
          <a:p>
            <a:pPr algn="ctr"/>
            <a:r>
              <a:rPr lang="en-US" sz="2200" i="1" dirty="0">
                <a:solidFill>
                  <a:schemeClr val="bg1">
                    <a:lumMod val="75000"/>
                  </a:schemeClr>
                </a:solidFill>
              </a:rPr>
              <a:t>Evaporative Dry Eye</a:t>
            </a:r>
          </a:p>
        </p:txBody>
      </p:sp>
      <p:cxnSp>
        <p:nvCxnSpPr>
          <p:cNvPr id="26" name="Straight Arrow Connector 25">
            <a:extLst>
              <a:ext uri="{FF2B5EF4-FFF2-40B4-BE49-F238E27FC236}">
                <a16:creationId xmlns:a16="http://schemas.microsoft.com/office/drawing/2014/main" id="{8FDB3EB5-94E2-3715-D91F-AC7683CC774A}"/>
              </a:ext>
            </a:extLst>
          </p:cNvPr>
          <p:cNvCxnSpPr>
            <a:stCxn id="11" idx="2"/>
          </p:cNvCxnSpPr>
          <p:nvPr/>
        </p:nvCxnSpPr>
        <p:spPr>
          <a:xfrm flipH="1">
            <a:off x="4876801" y="5164843"/>
            <a:ext cx="1988343" cy="6168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B4B09906-4070-5F23-FBF9-4951E11C5FE7}"/>
              </a:ext>
            </a:extLst>
          </p:cNvPr>
          <p:cNvSpPr/>
          <p:nvPr/>
        </p:nvSpPr>
        <p:spPr>
          <a:xfrm>
            <a:off x="4382629" y="3810000"/>
            <a:ext cx="4608971" cy="2998113"/>
          </a:xfrm>
          <a:prstGeom prst="rect">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A3655B9-3615-6D7F-E7CD-8A1495420D09}"/>
              </a:ext>
            </a:extLst>
          </p:cNvPr>
          <p:cNvSpPr txBox="1"/>
          <p:nvPr/>
        </p:nvSpPr>
        <p:spPr>
          <a:xfrm>
            <a:off x="4815699" y="6366179"/>
            <a:ext cx="1705916"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Lacrimal apparatus</a:t>
            </a:r>
          </a:p>
        </p:txBody>
      </p:sp>
      <p:sp>
        <p:nvSpPr>
          <p:cNvPr id="30" name="TextBox 29">
            <a:extLst>
              <a:ext uri="{FF2B5EF4-FFF2-40B4-BE49-F238E27FC236}">
                <a16:creationId xmlns:a16="http://schemas.microsoft.com/office/drawing/2014/main" id="{79F9CFC6-1C97-AF96-3184-A17B47A9D817}"/>
              </a:ext>
            </a:extLst>
          </p:cNvPr>
          <p:cNvSpPr txBox="1"/>
          <p:nvPr/>
        </p:nvSpPr>
        <p:spPr>
          <a:xfrm>
            <a:off x="7877834" y="3912513"/>
            <a:ext cx="1000595" cy="307777"/>
          </a:xfrm>
          <a:prstGeom prst="rect">
            <a:avLst/>
          </a:prstGeom>
          <a:noFill/>
          <a:ln>
            <a:noFill/>
          </a:ln>
        </p:spPr>
        <p:txBody>
          <a:bodyPr wrap="none" rtlCol="0">
            <a:spAutoFit/>
          </a:bodyPr>
          <a:lstStyle/>
          <a:p>
            <a:r>
              <a:rPr lang="en-US" sz="1400" i="1" dirty="0">
                <a:solidFill>
                  <a:srgbClr val="0000FF"/>
                </a:solidFill>
              </a:rPr>
              <a:t>Receptors</a:t>
            </a:r>
          </a:p>
        </p:txBody>
      </p:sp>
      <p:sp>
        <p:nvSpPr>
          <p:cNvPr id="31" name="TextBox 30">
            <a:extLst>
              <a:ext uri="{FF2B5EF4-FFF2-40B4-BE49-F238E27FC236}">
                <a16:creationId xmlns:a16="http://schemas.microsoft.com/office/drawing/2014/main" id="{681548A5-45DC-E698-B6F4-BD51521EB9DB}"/>
              </a:ext>
            </a:extLst>
          </p:cNvPr>
          <p:cNvSpPr txBox="1"/>
          <p:nvPr/>
        </p:nvSpPr>
        <p:spPr>
          <a:xfrm>
            <a:off x="8046150" y="5127558"/>
            <a:ext cx="832279" cy="307777"/>
          </a:xfrm>
          <a:prstGeom prst="rect">
            <a:avLst/>
          </a:prstGeom>
          <a:noFill/>
          <a:ln>
            <a:noFill/>
          </a:ln>
        </p:spPr>
        <p:txBody>
          <a:bodyPr wrap="none" rtlCol="0">
            <a:spAutoFit/>
          </a:bodyPr>
          <a:lstStyle/>
          <a:p>
            <a:r>
              <a:rPr lang="en-US" sz="1400" i="1" dirty="0">
                <a:solidFill>
                  <a:srgbClr val="0000FF"/>
                </a:solidFill>
              </a:rPr>
              <a:t>Nucleus</a:t>
            </a:r>
          </a:p>
        </p:txBody>
      </p:sp>
      <p:sp>
        <p:nvSpPr>
          <p:cNvPr id="32" name="TextBox 31">
            <a:extLst>
              <a:ext uri="{FF2B5EF4-FFF2-40B4-BE49-F238E27FC236}">
                <a16:creationId xmlns:a16="http://schemas.microsoft.com/office/drawing/2014/main" id="{80039C78-FD3B-A890-EF8A-BB95EA2DA80F}"/>
              </a:ext>
            </a:extLst>
          </p:cNvPr>
          <p:cNvSpPr txBox="1"/>
          <p:nvPr/>
        </p:nvSpPr>
        <p:spPr>
          <a:xfrm>
            <a:off x="7691950" y="5734181"/>
            <a:ext cx="1186479" cy="307777"/>
          </a:xfrm>
          <a:prstGeom prst="rect">
            <a:avLst/>
          </a:prstGeom>
          <a:noFill/>
          <a:ln>
            <a:noFill/>
          </a:ln>
        </p:spPr>
        <p:txBody>
          <a:bodyPr wrap="none" rtlCol="0">
            <a:spAutoFit/>
          </a:bodyPr>
          <a:lstStyle/>
          <a:p>
            <a:r>
              <a:rPr lang="en-US" sz="1400" i="1" dirty="0">
                <a:solidFill>
                  <a:srgbClr val="0000FF"/>
                </a:solidFill>
              </a:rPr>
              <a:t>Efferent limb</a:t>
            </a:r>
          </a:p>
        </p:txBody>
      </p:sp>
      <p:sp>
        <p:nvSpPr>
          <p:cNvPr id="33" name="TextBox 32">
            <a:extLst>
              <a:ext uri="{FF2B5EF4-FFF2-40B4-BE49-F238E27FC236}">
                <a16:creationId xmlns:a16="http://schemas.microsoft.com/office/drawing/2014/main" id="{C0BE3298-55E2-7263-33B6-EA1DDBC90FD4}"/>
              </a:ext>
            </a:extLst>
          </p:cNvPr>
          <p:cNvSpPr txBox="1"/>
          <p:nvPr/>
        </p:nvSpPr>
        <p:spPr>
          <a:xfrm>
            <a:off x="7691950" y="4514981"/>
            <a:ext cx="1186479" cy="307777"/>
          </a:xfrm>
          <a:prstGeom prst="rect">
            <a:avLst/>
          </a:prstGeom>
          <a:noFill/>
          <a:ln>
            <a:noFill/>
          </a:ln>
        </p:spPr>
        <p:txBody>
          <a:bodyPr wrap="none" rtlCol="0">
            <a:spAutoFit/>
          </a:bodyPr>
          <a:lstStyle/>
          <a:p>
            <a:r>
              <a:rPr lang="en-US" sz="1400" i="1" dirty="0">
                <a:solidFill>
                  <a:srgbClr val="0000FF"/>
                </a:solidFill>
              </a:rPr>
              <a:t>Afferent limb</a:t>
            </a:r>
          </a:p>
        </p:txBody>
      </p:sp>
      <p:cxnSp>
        <p:nvCxnSpPr>
          <p:cNvPr id="34" name="Straight Arrow Connector 33">
            <a:extLst>
              <a:ext uri="{FF2B5EF4-FFF2-40B4-BE49-F238E27FC236}">
                <a16:creationId xmlns:a16="http://schemas.microsoft.com/office/drawing/2014/main" id="{D154FA9E-7C3C-172B-920F-EA8EA3CBFD10}"/>
              </a:ext>
            </a:extLst>
          </p:cNvPr>
          <p:cNvCxnSpPr>
            <a:stCxn id="30" idx="1"/>
          </p:cNvCxnSpPr>
          <p:nvPr/>
        </p:nvCxnSpPr>
        <p:spPr>
          <a:xfrm flipH="1" flipV="1">
            <a:off x="6848483" y="4066401"/>
            <a:ext cx="102935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77D7C25-D4BD-F103-5D91-691157C9C845}"/>
              </a:ext>
            </a:extLst>
          </p:cNvPr>
          <p:cNvCxnSpPr>
            <a:endCxn id="43" idx="3"/>
          </p:cNvCxnSpPr>
          <p:nvPr/>
        </p:nvCxnSpPr>
        <p:spPr>
          <a:xfrm flipH="1">
            <a:off x="6626739" y="5284114"/>
            <a:ext cx="1559153" cy="44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6FC6235-45FE-90F0-A287-6C7F7F39BBDB}"/>
              </a:ext>
            </a:extLst>
          </p:cNvPr>
          <p:cNvCxnSpPr>
            <a:cxnSpLocks/>
            <a:endCxn id="39" idx="3"/>
          </p:cNvCxnSpPr>
          <p:nvPr/>
        </p:nvCxnSpPr>
        <p:spPr>
          <a:xfrm flipH="1">
            <a:off x="6314169" y="4674515"/>
            <a:ext cx="1383812" cy="1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3AFBD48-8452-6580-FFAE-9CDF719A334E}"/>
              </a:ext>
            </a:extLst>
          </p:cNvPr>
          <p:cNvCxnSpPr>
            <a:endCxn id="41" idx="3"/>
          </p:cNvCxnSpPr>
          <p:nvPr/>
        </p:nvCxnSpPr>
        <p:spPr>
          <a:xfrm flipH="1">
            <a:off x="6314169" y="5889248"/>
            <a:ext cx="1325942" cy="59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Down Arrow 36">
            <a:extLst>
              <a:ext uri="{FF2B5EF4-FFF2-40B4-BE49-F238E27FC236}">
                <a16:creationId xmlns:a16="http://schemas.microsoft.com/office/drawing/2014/main" id="{A00FB1BF-46B9-E104-0F88-77A4C3F0A4F5}"/>
              </a:ext>
            </a:extLst>
          </p:cNvPr>
          <p:cNvSpPr/>
          <p:nvPr/>
        </p:nvSpPr>
        <p:spPr>
          <a:xfrm>
            <a:off x="5105400" y="4227422"/>
            <a:ext cx="278090" cy="907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78E1E288-9D85-0647-5377-1DB17338BBCF}"/>
              </a:ext>
            </a:extLst>
          </p:cNvPr>
          <p:cNvSpPr txBox="1"/>
          <p:nvPr/>
        </p:nvSpPr>
        <p:spPr>
          <a:xfrm>
            <a:off x="4916029" y="4522113"/>
            <a:ext cx="1398140"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Cranial nerve 5</a:t>
            </a:r>
          </a:p>
        </p:txBody>
      </p:sp>
      <p:sp>
        <p:nvSpPr>
          <p:cNvPr id="40" name="Down Arrow 38">
            <a:extLst>
              <a:ext uri="{FF2B5EF4-FFF2-40B4-BE49-F238E27FC236}">
                <a16:creationId xmlns:a16="http://schemas.microsoft.com/office/drawing/2014/main" id="{78C5ABB4-D712-ECA9-E8E7-4A1CB2BD4142}"/>
              </a:ext>
            </a:extLst>
          </p:cNvPr>
          <p:cNvSpPr/>
          <p:nvPr/>
        </p:nvSpPr>
        <p:spPr>
          <a:xfrm>
            <a:off x="5360710" y="5443645"/>
            <a:ext cx="278090" cy="907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76C83A5F-5837-1327-E46A-4F38B8133606}"/>
              </a:ext>
            </a:extLst>
          </p:cNvPr>
          <p:cNvSpPr txBox="1"/>
          <p:nvPr/>
        </p:nvSpPr>
        <p:spPr>
          <a:xfrm>
            <a:off x="4916029" y="5741313"/>
            <a:ext cx="1398140"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Cranial nerve 7</a:t>
            </a:r>
          </a:p>
        </p:txBody>
      </p:sp>
      <p:sp>
        <p:nvSpPr>
          <p:cNvPr id="42" name="TextBox 41">
            <a:extLst>
              <a:ext uri="{FF2B5EF4-FFF2-40B4-BE49-F238E27FC236}">
                <a16:creationId xmlns:a16="http://schemas.microsoft.com/office/drawing/2014/main" id="{C41F0D34-DE67-5133-2720-6B64F20F67D4}"/>
              </a:ext>
            </a:extLst>
          </p:cNvPr>
          <p:cNvSpPr txBox="1"/>
          <p:nvPr/>
        </p:nvSpPr>
        <p:spPr>
          <a:xfrm>
            <a:off x="4535029" y="3919645"/>
            <a:ext cx="2313454"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Ocular surface nociceptors</a:t>
            </a:r>
          </a:p>
        </p:txBody>
      </p:sp>
      <p:sp>
        <p:nvSpPr>
          <p:cNvPr id="43" name="TextBox 42">
            <a:extLst>
              <a:ext uri="{FF2B5EF4-FFF2-40B4-BE49-F238E27FC236}">
                <a16:creationId xmlns:a16="http://schemas.microsoft.com/office/drawing/2014/main" id="{D6BA592D-B6B8-E9A4-189E-B17F1735EBBE}"/>
              </a:ext>
            </a:extLst>
          </p:cNvPr>
          <p:cNvSpPr txBox="1"/>
          <p:nvPr/>
        </p:nvSpPr>
        <p:spPr>
          <a:xfrm>
            <a:off x="4750904" y="5134690"/>
            <a:ext cx="1875835"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Brainstem integration</a:t>
            </a:r>
          </a:p>
        </p:txBody>
      </p:sp>
      <p:sp>
        <p:nvSpPr>
          <p:cNvPr id="44" name="TextBox 43">
            <a:extLst>
              <a:ext uri="{FF2B5EF4-FFF2-40B4-BE49-F238E27FC236}">
                <a16:creationId xmlns:a16="http://schemas.microsoft.com/office/drawing/2014/main" id="{66F0A31E-7CB2-8C0D-DFE9-B077152C4832}"/>
              </a:ext>
            </a:extLst>
          </p:cNvPr>
          <p:cNvSpPr txBox="1"/>
          <p:nvPr/>
        </p:nvSpPr>
        <p:spPr>
          <a:xfrm>
            <a:off x="8034315" y="6384762"/>
            <a:ext cx="801823" cy="307777"/>
          </a:xfrm>
          <a:prstGeom prst="rect">
            <a:avLst/>
          </a:prstGeom>
          <a:noFill/>
          <a:ln>
            <a:noFill/>
          </a:ln>
        </p:spPr>
        <p:txBody>
          <a:bodyPr wrap="none" rtlCol="0">
            <a:spAutoFit/>
          </a:bodyPr>
          <a:lstStyle/>
          <a:p>
            <a:r>
              <a:rPr lang="en-US" sz="1400" i="1" dirty="0">
                <a:solidFill>
                  <a:srgbClr val="0000FF"/>
                </a:solidFill>
              </a:rPr>
              <a:t>Effector</a:t>
            </a:r>
          </a:p>
        </p:txBody>
      </p:sp>
      <p:cxnSp>
        <p:nvCxnSpPr>
          <p:cNvPr id="45" name="Straight Arrow Connector 44">
            <a:extLst>
              <a:ext uri="{FF2B5EF4-FFF2-40B4-BE49-F238E27FC236}">
                <a16:creationId xmlns:a16="http://schemas.microsoft.com/office/drawing/2014/main" id="{B6FE8F94-60B6-E6C9-A7CB-D6E17D081D66}"/>
              </a:ext>
            </a:extLst>
          </p:cNvPr>
          <p:cNvCxnSpPr>
            <a:cxnSpLocks/>
            <a:stCxn id="44" idx="1"/>
          </p:cNvCxnSpPr>
          <p:nvPr/>
        </p:nvCxnSpPr>
        <p:spPr>
          <a:xfrm flipH="1">
            <a:off x="6553200" y="6538651"/>
            <a:ext cx="1481115" cy="71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Arrow: Right 5">
            <a:extLst>
              <a:ext uri="{FF2B5EF4-FFF2-40B4-BE49-F238E27FC236}">
                <a16:creationId xmlns:a16="http://schemas.microsoft.com/office/drawing/2014/main" id="{AB392E95-7754-B3AC-7CE6-8DFAE816C485}"/>
              </a:ext>
            </a:extLst>
          </p:cNvPr>
          <p:cNvSpPr/>
          <p:nvPr/>
        </p:nvSpPr>
        <p:spPr>
          <a:xfrm>
            <a:off x="1328641" y="4890077"/>
            <a:ext cx="3115713" cy="999171"/>
          </a:xfrm>
          <a:prstGeom prst="right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1600" i="1" dirty="0">
                <a:solidFill>
                  <a:schemeClr val="tx1"/>
                </a:solidFill>
              </a:rPr>
              <a:t>Here’s a no-frills version of the LFU for reference</a:t>
            </a:r>
          </a:p>
        </p:txBody>
      </p:sp>
    </p:spTree>
    <p:extLst>
      <p:ext uri="{BB962C8B-B14F-4D97-AF65-F5344CB8AC3E}">
        <p14:creationId xmlns:p14="http://schemas.microsoft.com/office/powerpoint/2010/main" val="2552821213"/>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a:stCxn id="19" idx="2"/>
            <a:endCxn id="17" idx="0"/>
          </p:cNvCxnSpPr>
          <p:nvPr/>
        </p:nvCxnSpPr>
        <p:spPr>
          <a:xfrm flipH="1">
            <a:off x="3175263" y="3449598"/>
            <a:ext cx="725123" cy="34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9BED2303-4C3C-0793-38D5-34FA9C78BEB9}"/>
              </a:ext>
            </a:extLst>
          </p:cNvPr>
          <p:cNvSpPr/>
          <p:nvPr/>
        </p:nvSpPr>
        <p:spPr>
          <a:xfrm>
            <a:off x="3468756" y="2793711"/>
            <a:ext cx="865509" cy="757776"/>
          </a:xfrm>
          <a:prstGeom prst="ellipse">
            <a:avLst/>
          </a:prstGeom>
          <a:solidFill>
            <a:schemeClr val="accent6">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631701CC-CC7F-D91F-9C14-EC3BCB49E339}"/>
              </a:ext>
            </a:extLst>
          </p:cNvPr>
          <p:cNvSpPr txBox="1"/>
          <p:nvPr/>
        </p:nvSpPr>
        <p:spPr>
          <a:xfrm>
            <a:off x="223735" y="1532450"/>
            <a:ext cx="7353300" cy="1077218"/>
          </a:xfrm>
          <a:prstGeom prst="rect">
            <a:avLst/>
          </a:prstGeom>
          <a:noFill/>
        </p:spPr>
        <p:txBody>
          <a:bodyPr wrap="square" rtlCol="0">
            <a:spAutoFit/>
          </a:bodyPr>
          <a:lstStyle/>
          <a:p>
            <a:r>
              <a:rPr lang="en-US" sz="1600" i="1" dirty="0">
                <a:solidFill>
                  <a:schemeClr val="bg1">
                    <a:lumMod val="75000"/>
                  </a:schemeClr>
                </a:solidFill>
              </a:rPr>
              <a:t>In SS, aqueous </a:t>
            </a:r>
            <a:r>
              <a:rPr lang="en-US" sz="1600" i="1" dirty="0" err="1">
                <a:solidFill>
                  <a:schemeClr val="bg1">
                    <a:lumMod val="75000"/>
                  </a:schemeClr>
                </a:solidFill>
              </a:rPr>
              <a:t>hyposecretion</a:t>
            </a:r>
            <a:r>
              <a:rPr lang="en-US" sz="1600" i="1" dirty="0">
                <a:solidFill>
                  <a:schemeClr val="bg1">
                    <a:lumMod val="75000"/>
                  </a:schemeClr>
                </a:solidFill>
              </a:rPr>
              <a:t> (and therefore ATD) results from autoimmune-mediated lymphocytic infiltration of the lacrimal glands. In </a:t>
            </a:r>
            <a:r>
              <a:rPr lang="en-US" sz="1600" b="1" i="1" dirty="0">
                <a:solidFill>
                  <a:schemeClr val="bg1">
                    <a:lumMod val="75000"/>
                  </a:schemeClr>
                </a:solidFill>
              </a:rPr>
              <a:t>non-</a:t>
            </a:r>
            <a:r>
              <a:rPr lang="en-US" sz="1600" i="1" dirty="0" err="1">
                <a:solidFill>
                  <a:schemeClr val="bg1">
                    <a:lumMod val="75000"/>
                  </a:schemeClr>
                </a:solidFill>
              </a:rPr>
              <a:t>Sjögren’s</a:t>
            </a:r>
            <a:r>
              <a:rPr lang="en-US" sz="1600" i="1" dirty="0">
                <a:solidFill>
                  <a:schemeClr val="bg1">
                    <a:lumMod val="75000"/>
                  </a:schemeClr>
                </a:solidFill>
              </a:rPr>
              <a:t> ATD, four broad categories of conditions leading to lacrimal gland hyposecretion have been identified. What are they?</a:t>
            </a:r>
          </a:p>
        </p:txBody>
      </p:sp>
      <p:sp>
        <p:nvSpPr>
          <p:cNvPr id="47" name="TextBox 4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48" name="Straight Arrow Connector 47"/>
          <p:cNvCxnSpPr>
            <a:stCxn id="4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10832" y="3790890"/>
            <a:ext cx="1928862" cy="400110"/>
          </a:xfrm>
          <a:prstGeom prst="rect">
            <a:avLst/>
          </a:prstGeom>
          <a:noFill/>
          <a:ln>
            <a:noFill/>
          </a:ln>
        </p:spPr>
        <p:txBody>
          <a:bodyPr wrap="none" rtlCol="0">
            <a:spAutoFit/>
          </a:bodyPr>
          <a:lstStyle/>
          <a:p>
            <a:pPr algn="ctr"/>
            <a:r>
              <a:rPr lang="en-US" sz="2000" b="1" dirty="0"/>
              <a:t>Non-</a:t>
            </a:r>
            <a:r>
              <a:rPr lang="en-US" sz="2000" b="1" dirty="0" err="1"/>
              <a:t>Sjögren’s</a:t>
            </a:r>
            <a:endParaRPr lang="en-US" sz="2000" b="1" dirty="0"/>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0078" y="2895600"/>
            <a:ext cx="1042272"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a:t>
            </a:r>
          </a:p>
          <a:p>
            <a:pPr algn="ctr">
              <a:lnSpc>
                <a:spcPts val="1800"/>
              </a:lnSpc>
            </a:pPr>
            <a:r>
              <a:rPr lang="en-US" sz="1500" dirty="0">
                <a:solidFill>
                  <a:schemeClr val="bg1">
                    <a:lumMod val="75000"/>
                  </a:schemeClr>
                </a:solidFill>
              </a:rPr>
              <a:t>deficiency</a:t>
            </a:r>
          </a:p>
        </p:txBody>
      </p:sp>
      <p:sp>
        <p:nvSpPr>
          <p:cNvPr id="15" name="TextBox 14"/>
          <p:cNvSpPr txBox="1"/>
          <p:nvPr/>
        </p:nvSpPr>
        <p:spPr>
          <a:xfrm>
            <a:off x="1908116" y="2895600"/>
            <a:ext cx="13308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 duct</a:t>
            </a:r>
          </a:p>
          <a:p>
            <a:pPr algn="ctr">
              <a:lnSpc>
                <a:spcPts val="1800"/>
              </a:lnSpc>
            </a:pPr>
            <a:r>
              <a:rPr lang="en-US" sz="1500" dirty="0">
                <a:solidFill>
                  <a:schemeClr val="bg1">
                    <a:lumMod val="75000"/>
                  </a:schemeClr>
                </a:solidFill>
              </a:rPr>
              <a:t>obstruction</a:t>
            </a:r>
          </a:p>
        </p:txBody>
      </p:sp>
      <p:sp>
        <p:nvSpPr>
          <p:cNvPr id="19" name="TextBox 18"/>
          <p:cNvSpPr txBox="1"/>
          <p:nvPr/>
        </p:nvSpPr>
        <p:spPr>
          <a:xfrm>
            <a:off x="3518710" y="2895600"/>
            <a:ext cx="763351" cy="553998"/>
          </a:xfrm>
          <a:prstGeom prst="rect">
            <a:avLst/>
          </a:prstGeom>
          <a:noFill/>
        </p:spPr>
        <p:txBody>
          <a:bodyPr wrap="none" rtlCol="0">
            <a:spAutoFit/>
          </a:bodyPr>
          <a:lstStyle/>
          <a:p>
            <a:pPr algn="ctr">
              <a:lnSpc>
                <a:spcPts val="1800"/>
              </a:lnSpc>
            </a:pPr>
            <a:r>
              <a:rPr lang="en-US" sz="1500" b="1" i="1" dirty="0"/>
              <a:t>Reflex</a:t>
            </a:r>
          </a:p>
          <a:p>
            <a:pPr algn="ctr">
              <a:lnSpc>
                <a:spcPts val="1800"/>
              </a:lnSpc>
            </a:pPr>
            <a:r>
              <a:rPr lang="en-US" sz="1500" b="1" i="1" dirty="0"/>
              <a:t>block</a:t>
            </a:r>
          </a:p>
        </p:txBody>
      </p:sp>
      <p:sp>
        <p:nvSpPr>
          <p:cNvPr id="22" name="TextBox 21"/>
          <p:cNvSpPr txBox="1"/>
          <p:nvPr/>
        </p:nvSpPr>
        <p:spPr>
          <a:xfrm>
            <a:off x="4527059" y="2895600"/>
            <a:ext cx="1093568" cy="553998"/>
          </a:xfrm>
          <a:prstGeom prst="rect">
            <a:avLst/>
          </a:prstGeom>
          <a:noFill/>
        </p:spPr>
        <p:txBody>
          <a:bodyPr wrap="none" rtlCol="0">
            <a:spAutoFit/>
          </a:bodyPr>
          <a:lstStyle/>
          <a:p>
            <a:pPr algn="ctr">
              <a:lnSpc>
                <a:spcPts val="1800"/>
              </a:lnSpc>
            </a:pPr>
            <a:r>
              <a:rPr lang="en-US" sz="1500" i="1" dirty="0">
                <a:solidFill>
                  <a:schemeClr val="bg1">
                    <a:lumMod val="75000"/>
                  </a:schemeClr>
                </a:solidFill>
              </a:rPr>
              <a:t>Systemic</a:t>
            </a:r>
          </a:p>
          <a:p>
            <a:pPr algn="ctr">
              <a:lnSpc>
                <a:spcPts val="1800"/>
              </a:lnSpc>
            </a:pPr>
            <a:r>
              <a:rPr lang="en-US" sz="1500" i="1" dirty="0">
                <a:solidFill>
                  <a:schemeClr val="bg1">
                    <a:lumMod val="75000"/>
                  </a:schemeClr>
                </a:solidFill>
              </a:rPr>
              <a:t>drug effect</a:t>
            </a:r>
          </a:p>
        </p:txBody>
      </p:sp>
      <p:cxnSp>
        <p:nvCxnSpPr>
          <p:cNvPr id="8" name="Straight Arrow Connector 7"/>
          <p:cNvCxnSpPr/>
          <p:nvPr/>
        </p:nvCxnSpPr>
        <p:spPr>
          <a:xfrm>
            <a:off x="2573522" y="3449598"/>
            <a:ext cx="5895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2"/>
            <a:endCxn id="17" idx="0"/>
          </p:cNvCxnSpPr>
          <p:nvPr/>
        </p:nvCxnSpPr>
        <p:spPr>
          <a:xfrm flipH="1">
            <a:off x="3175263" y="3449598"/>
            <a:ext cx="1898580"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a:endCxn id="17" idx="0"/>
          </p:cNvCxnSpPr>
          <p:nvPr/>
        </p:nvCxnSpPr>
        <p:spPr>
          <a:xfrm>
            <a:off x="1281214" y="3449598"/>
            <a:ext cx="18940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343400" y="41970"/>
            <a:ext cx="4648200" cy="3754874"/>
          </a:xfrm>
          <a:prstGeom prst="rect">
            <a:avLst/>
          </a:prstGeom>
          <a:solidFill>
            <a:srgbClr val="99FF99"/>
          </a:solidFill>
        </p:spPr>
        <p:txBody>
          <a:bodyPr wrap="square" rtlCol="0">
            <a:spAutoFit/>
          </a:bodyPr>
          <a:lstStyle/>
          <a:p>
            <a:r>
              <a:rPr lang="en-US" sz="1400" i="1" dirty="0">
                <a:solidFill>
                  <a:srgbClr val="0000FF"/>
                </a:solidFill>
              </a:rPr>
              <a:t>What does </a:t>
            </a:r>
            <a:r>
              <a:rPr lang="en-US" sz="1400" dirty="0">
                <a:solidFill>
                  <a:srgbClr val="0000FF"/>
                </a:solidFill>
              </a:rPr>
              <a:t>reflex block </a:t>
            </a:r>
            <a:r>
              <a:rPr lang="en-US" sz="1400" i="1" dirty="0">
                <a:solidFill>
                  <a:srgbClr val="0000FF"/>
                </a:solidFill>
              </a:rPr>
              <a:t>mean?</a:t>
            </a:r>
          </a:p>
          <a:p>
            <a:r>
              <a:rPr lang="en-US" sz="1400" dirty="0">
                <a:solidFill>
                  <a:srgbClr val="0000FF"/>
                </a:solidFill>
              </a:rPr>
              <a:t>Recall that tear production is considered largely reflexive. Thus, </a:t>
            </a:r>
            <a:r>
              <a:rPr lang="en-US" sz="1400" u="sng" dirty="0"/>
              <a:t>any break in the LFU reflex circuit will lead to ATD</a:t>
            </a:r>
            <a:r>
              <a:rPr lang="en-US" sz="1400" dirty="0"/>
              <a:t>.</a:t>
            </a:r>
          </a:p>
          <a:p>
            <a:endParaRPr lang="en-US" sz="1400" i="1" dirty="0">
              <a:solidFill>
                <a:srgbClr val="0000FF"/>
              </a:solidFill>
            </a:endParaRPr>
          </a:p>
          <a:p>
            <a:r>
              <a:rPr lang="en-US" sz="1400" i="1" dirty="0">
                <a:solidFill>
                  <a:srgbClr val="0000FF"/>
                </a:solidFill>
              </a:rPr>
              <a:t>What are some of the common mechanisms producing </a:t>
            </a:r>
            <a:r>
              <a:rPr lang="en-US" sz="1400" b="1" i="1" dirty="0">
                <a:solidFill>
                  <a:srgbClr val="0000FF"/>
                </a:solidFill>
              </a:rPr>
              <a:t>afferent</a:t>
            </a:r>
            <a:r>
              <a:rPr lang="en-US" sz="1400" i="1" dirty="0">
                <a:solidFill>
                  <a:srgbClr val="0000FF"/>
                </a:solidFill>
              </a:rPr>
              <a:t> limb block?</a:t>
            </a:r>
          </a:p>
          <a:p>
            <a:r>
              <a:rPr lang="en-US" sz="1400" dirty="0">
                <a:solidFill>
                  <a:srgbClr val="0000FF"/>
                </a:solidFill>
              </a:rPr>
              <a:t>--The most common culprits are conditions leading to corneal hypoesthesia, </a:t>
            </a:r>
            <a:r>
              <a:rPr lang="en-US" sz="1400" dirty="0"/>
              <a:t>including:</a:t>
            </a:r>
          </a:p>
          <a:p>
            <a:r>
              <a:rPr lang="en-US" sz="1400" dirty="0"/>
              <a:t>----</a:t>
            </a:r>
            <a:r>
              <a:rPr lang="en-US" sz="1400" b="1" i="1" dirty="0"/>
              <a:t>?</a:t>
            </a:r>
          </a:p>
          <a:p>
            <a:r>
              <a:rPr lang="en-US" sz="1400" dirty="0"/>
              <a:t>----</a:t>
            </a:r>
            <a:r>
              <a:rPr lang="en-US" sz="1400" b="1" i="1" dirty="0"/>
              <a:t>?</a:t>
            </a:r>
          </a:p>
          <a:p>
            <a:r>
              <a:rPr lang="en-US" sz="1400" dirty="0"/>
              <a:t>----</a:t>
            </a:r>
            <a:r>
              <a:rPr lang="en-US" sz="1400" b="1" i="1" dirty="0"/>
              <a:t>?</a:t>
            </a:r>
          </a:p>
          <a:p>
            <a:r>
              <a:rPr lang="en-US" sz="1400" dirty="0"/>
              <a:t>----</a:t>
            </a:r>
            <a:r>
              <a:rPr lang="en-US" sz="1400" b="1" i="1" dirty="0"/>
              <a:t>?</a:t>
            </a:r>
          </a:p>
          <a:p>
            <a:endParaRPr lang="en-US" sz="1400" dirty="0">
              <a:solidFill>
                <a:srgbClr val="99FF99"/>
              </a:solidFill>
            </a:endParaRPr>
          </a:p>
          <a:p>
            <a:r>
              <a:rPr lang="en-US" sz="1400" i="1" dirty="0">
                <a:solidFill>
                  <a:srgbClr val="99FF99"/>
                </a:solidFill>
              </a:rPr>
              <a:t>What are some of the common mechanisms producing </a:t>
            </a:r>
            <a:r>
              <a:rPr lang="en-US" sz="1400" b="1" i="1" dirty="0">
                <a:solidFill>
                  <a:srgbClr val="99FF99"/>
                </a:solidFill>
              </a:rPr>
              <a:t>efferent</a:t>
            </a:r>
            <a:r>
              <a:rPr lang="en-US" sz="1400" i="1" dirty="0">
                <a:solidFill>
                  <a:srgbClr val="99FF99"/>
                </a:solidFill>
              </a:rPr>
              <a:t> limb block?</a:t>
            </a:r>
          </a:p>
          <a:p>
            <a:r>
              <a:rPr lang="en-US" sz="1400" dirty="0">
                <a:solidFill>
                  <a:srgbClr val="99FF99"/>
                </a:solidFill>
              </a:rPr>
              <a:t>--Anything that compromises CN7</a:t>
            </a:r>
          </a:p>
        </p:txBody>
      </p:sp>
      <p:sp>
        <p:nvSpPr>
          <p:cNvPr id="11" name="TextBox 10">
            <a:extLst>
              <a:ext uri="{FF2B5EF4-FFF2-40B4-BE49-F238E27FC236}">
                <a16:creationId xmlns:a16="http://schemas.microsoft.com/office/drawing/2014/main" id="{E5920691-1E1A-8171-EE9D-D65FF427611D}"/>
              </a:ext>
            </a:extLst>
          </p:cNvPr>
          <p:cNvSpPr txBox="1"/>
          <p:nvPr/>
        </p:nvSpPr>
        <p:spPr>
          <a:xfrm>
            <a:off x="5486401" y="4733956"/>
            <a:ext cx="2757486" cy="430887"/>
          </a:xfrm>
          <a:prstGeom prst="rect">
            <a:avLst/>
          </a:prstGeom>
          <a:noFill/>
          <a:ln>
            <a:noFill/>
          </a:ln>
        </p:spPr>
        <p:txBody>
          <a:bodyPr wrap="none" rtlCol="0">
            <a:spAutoFit/>
          </a:bodyPr>
          <a:lstStyle/>
          <a:p>
            <a:pPr algn="ctr"/>
            <a:r>
              <a:rPr lang="en-US" sz="2200" i="1" dirty="0">
                <a:solidFill>
                  <a:schemeClr val="bg1">
                    <a:lumMod val="75000"/>
                  </a:schemeClr>
                </a:solidFill>
              </a:rPr>
              <a:t>Evaporative Dry Eye</a:t>
            </a:r>
          </a:p>
        </p:txBody>
      </p:sp>
      <p:cxnSp>
        <p:nvCxnSpPr>
          <p:cNvPr id="26" name="Straight Arrow Connector 25">
            <a:extLst>
              <a:ext uri="{FF2B5EF4-FFF2-40B4-BE49-F238E27FC236}">
                <a16:creationId xmlns:a16="http://schemas.microsoft.com/office/drawing/2014/main" id="{44145BDF-B014-3F90-0191-A56451C701AA}"/>
              </a:ext>
            </a:extLst>
          </p:cNvPr>
          <p:cNvCxnSpPr>
            <a:stCxn id="11" idx="2"/>
          </p:cNvCxnSpPr>
          <p:nvPr/>
        </p:nvCxnSpPr>
        <p:spPr>
          <a:xfrm flipH="1">
            <a:off x="4876801" y="5164843"/>
            <a:ext cx="1988343" cy="6168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A9C56D4-EB84-30F9-E385-0BEB813C15E1}"/>
              </a:ext>
            </a:extLst>
          </p:cNvPr>
          <p:cNvSpPr/>
          <p:nvPr/>
        </p:nvSpPr>
        <p:spPr>
          <a:xfrm>
            <a:off x="4382629" y="3810000"/>
            <a:ext cx="4608971" cy="2998113"/>
          </a:xfrm>
          <a:prstGeom prst="rect">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894FDFCF-BE51-C936-A4DD-93682DCCFFD4}"/>
              </a:ext>
            </a:extLst>
          </p:cNvPr>
          <p:cNvSpPr txBox="1"/>
          <p:nvPr/>
        </p:nvSpPr>
        <p:spPr>
          <a:xfrm>
            <a:off x="4815699" y="6366179"/>
            <a:ext cx="1705916"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Lacrimal apparatus</a:t>
            </a:r>
          </a:p>
        </p:txBody>
      </p:sp>
      <p:sp>
        <p:nvSpPr>
          <p:cNvPr id="30" name="TextBox 29">
            <a:extLst>
              <a:ext uri="{FF2B5EF4-FFF2-40B4-BE49-F238E27FC236}">
                <a16:creationId xmlns:a16="http://schemas.microsoft.com/office/drawing/2014/main" id="{D2D73E38-5701-2038-1E5C-E304B02EA4E7}"/>
              </a:ext>
            </a:extLst>
          </p:cNvPr>
          <p:cNvSpPr txBox="1"/>
          <p:nvPr/>
        </p:nvSpPr>
        <p:spPr>
          <a:xfrm>
            <a:off x="7877834" y="3912513"/>
            <a:ext cx="1000595" cy="307777"/>
          </a:xfrm>
          <a:prstGeom prst="rect">
            <a:avLst/>
          </a:prstGeom>
          <a:noFill/>
          <a:ln>
            <a:noFill/>
          </a:ln>
        </p:spPr>
        <p:txBody>
          <a:bodyPr wrap="none" rtlCol="0">
            <a:spAutoFit/>
          </a:bodyPr>
          <a:lstStyle/>
          <a:p>
            <a:r>
              <a:rPr lang="en-US" sz="1400" i="1" dirty="0">
                <a:solidFill>
                  <a:srgbClr val="0000FF"/>
                </a:solidFill>
              </a:rPr>
              <a:t>Receptors</a:t>
            </a:r>
          </a:p>
        </p:txBody>
      </p:sp>
      <p:sp>
        <p:nvSpPr>
          <p:cNvPr id="31" name="TextBox 30">
            <a:extLst>
              <a:ext uri="{FF2B5EF4-FFF2-40B4-BE49-F238E27FC236}">
                <a16:creationId xmlns:a16="http://schemas.microsoft.com/office/drawing/2014/main" id="{C6C89AF3-B57B-4A86-57E6-66606CE8397A}"/>
              </a:ext>
            </a:extLst>
          </p:cNvPr>
          <p:cNvSpPr txBox="1"/>
          <p:nvPr/>
        </p:nvSpPr>
        <p:spPr>
          <a:xfrm>
            <a:off x="8046150" y="5127558"/>
            <a:ext cx="832279" cy="307777"/>
          </a:xfrm>
          <a:prstGeom prst="rect">
            <a:avLst/>
          </a:prstGeom>
          <a:noFill/>
          <a:ln>
            <a:noFill/>
          </a:ln>
        </p:spPr>
        <p:txBody>
          <a:bodyPr wrap="none" rtlCol="0">
            <a:spAutoFit/>
          </a:bodyPr>
          <a:lstStyle/>
          <a:p>
            <a:r>
              <a:rPr lang="en-US" sz="1400" i="1" dirty="0">
                <a:solidFill>
                  <a:srgbClr val="0000FF"/>
                </a:solidFill>
              </a:rPr>
              <a:t>Nucleus</a:t>
            </a:r>
          </a:p>
        </p:txBody>
      </p:sp>
      <p:sp>
        <p:nvSpPr>
          <p:cNvPr id="32" name="TextBox 31">
            <a:extLst>
              <a:ext uri="{FF2B5EF4-FFF2-40B4-BE49-F238E27FC236}">
                <a16:creationId xmlns:a16="http://schemas.microsoft.com/office/drawing/2014/main" id="{85480BAE-7E6F-0596-634F-BBD49B08372B}"/>
              </a:ext>
            </a:extLst>
          </p:cNvPr>
          <p:cNvSpPr txBox="1"/>
          <p:nvPr/>
        </p:nvSpPr>
        <p:spPr>
          <a:xfrm>
            <a:off x="7691950" y="5734181"/>
            <a:ext cx="1186479" cy="307777"/>
          </a:xfrm>
          <a:prstGeom prst="rect">
            <a:avLst/>
          </a:prstGeom>
          <a:noFill/>
          <a:ln>
            <a:noFill/>
          </a:ln>
        </p:spPr>
        <p:txBody>
          <a:bodyPr wrap="none" rtlCol="0">
            <a:spAutoFit/>
          </a:bodyPr>
          <a:lstStyle/>
          <a:p>
            <a:r>
              <a:rPr lang="en-US" sz="1400" i="1" dirty="0">
                <a:solidFill>
                  <a:srgbClr val="0000FF"/>
                </a:solidFill>
              </a:rPr>
              <a:t>Efferent limb</a:t>
            </a:r>
          </a:p>
        </p:txBody>
      </p:sp>
      <p:sp>
        <p:nvSpPr>
          <p:cNvPr id="33" name="TextBox 32">
            <a:extLst>
              <a:ext uri="{FF2B5EF4-FFF2-40B4-BE49-F238E27FC236}">
                <a16:creationId xmlns:a16="http://schemas.microsoft.com/office/drawing/2014/main" id="{26561A70-7418-36D5-170B-5D64BD7EB0A3}"/>
              </a:ext>
            </a:extLst>
          </p:cNvPr>
          <p:cNvSpPr txBox="1"/>
          <p:nvPr/>
        </p:nvSpPr>
        <p:spPr>
          <a:xfrm>
            <a:off x="7691950" y="4514981"/>
            <a:ext cx="1186479" cy="307777"/>
          </a:xfrm>
          <a:prstGeom prst="rect">
            <a:avLst/>
          </a:prstGeom>
          <a:noFill/>
          <a:ln>
            <a:noFill/>
          </a:ln>
        </p:spPr>
        <p:txBody>
          <a:bodyPr wrap="none" rtlCol="0">
            <a:spAutoFit/>
          </a:bodyPr>
          <a:lstStyle/>
          <a:p>
            <a:r>
              <a:rPr lang="en-US" sz="1400" i="1" dirty="0">
                <a:solidFill>
                  <a:srgbClr val="0000FF"/>
                </a:solidFill>
              </a:rPr>
              <a:t>Afferent limb</a:t>
            </a:r>
          </a:p>
        </p:txBody>
      </p:sp>
      <p:cxnSp>
        <p:nvCxnSpPr>
          <p:cNvPr id="34" name="Straight Arrow Connector 33">
            <a:extLst>
              <a:ext uri="{FF2B5EF4-FFF2-40B4-BE49-F238E27FC236}">
                <a16:creationId xmlns:a16="http://schemas.microsoft.com/office/drawing/2014/main" id="{EFDB3E68-9E7D-D0EE-375A-84752C54DDB3}"/>
              </a:ext>
            </a:extLst>
          </p:cNvPr>
          <p:cNvCxnSpPr>
            <a:stCxn id="30" idx="1"/>
          </p:cNvCxnSpPr>
          <p:nvPr/>
        </p:nvCxnSpPr>
        <p:spPr>
          <a:xfrm flipH="1" flipV="1">
            <a:off x="6848483" y="4066401"/>
            <a:ext cx="102935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508FE61-44AC-BB6A-8575-0635E8A1F105}"/>
              </a:ext>
            </a:extLst>
          </p:cNvPr>
          <p:cNvCxnSpPr>
            <a:endCxn id="43" idx="3"/>
          </p:cNvCxnSpPr>
          <p:nvPr/>
        </p:nvCxnSpPr>
        <p:spPr>
          <a:xfrm flipH="1">
            <a:off x="6626739" y="5284114"/>
            <a:ext cx="1559153" cy="44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C50E007-942A-F291-349E-1D84FC1F71C3}"/>
              </a:ext>
            </a:extLst>
          </p:cNvPr>
          <p:cNvCxnSpPr>
            <a:cxnSpLocks/>
            <a:endCxn id="39" idx="3"/>
          </p:cNvCxnSpPr>
          <p:nvPr/>
        </p:nvCxnSpPr>
        <p:spPr>
          <a:xfrm flipH="1">
            <a:off x="6314169" y="4674515"/>
            <a:ext cx="1383812" cy="1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9CD127F-726F-319F-180B-6DD6737D0A5B}"/>
              </a:ext>
            </a:extLst>
          </p:cNvPr>
          <p:cNvCxnSpPr>
            <a:endCxn id="41" idx="3"/>
          </p:cNvCxnSpPr>
          <p:nvPr/>
        </p:nvCxnSpPr>
        <p:spPr>
          <a:xfrm flipH="1">
            <a:off x="6314169" y="5889248"/>
            <a:ext cx="1325942" cy="59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Down Arrow 36">
            <a:extLst>
              <a:ext uri="{FF2B5EF4-FFF2-40B4-BE49-F238E27FC236}">
                <a16:creationId xmlns:a16="http://schemas.microsoft.com/office/drawing/2014/main" id="{7063A05E-E1F2-CA4B-F9A5-48F41AC748D7}"/>
              </a:ext>
            </a:extLst>
          </p:cNvPr>
          <p:cNvSpPr/>
          <p:nvPr/>
        </p:nvSpPr>
        <p:spPr>
          <a:xfrm>
            <a:off x="5105400" y="4227422"/>
            <a:ext cx="278090" cy="907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E5692DB-59C4-5775-3EBE-5F25F86CBF54}"/>
              </a:ext>
            </a:extLst>
          </p:cNvPr>
          <p:cNvSpPr txBox="1"/>
          <p:nvPr/>
        </p:nvSpPr>
        <p:spPr>
          <a:xfrm>
            <a:off x="4916029" y="4522113"/>
            <a:ext cx="1398140"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Cranial nerve 5</a:t>
            </a:r>
          </a:p>
        </p:txBody>
      </p:sp>
      <p:sp>
        <p:nvSpPr>
          <p:cNvPr id="40" name="Down Arrow 38">
            <a:extLst>
              <a:ext uri="{FF2B5EF4-FFF2-40B4-BE49-F238E27FC236}">
                <a16:creationId xmlns:a16="http://schemas.microsoft.com/office/drawing/2014/main" id="{F101FA06-6965-A875-0E5C-F23EB3ABF1A7}"/>
              </a:ext>
            </a:extLst>
          </p:cNvPr>
          <p:cNvSpPr/>
          <p:nvPr/>
        </p:nvSpPr>
        <p:spPr>
          <a:xfrm>
            <a:off x="5360710" y="5443645"/>
            <a:ext cx="278090" cy="907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C786C853-0BFE-75EE-F172-9881390B0EDC}"/>
              </a:ext>
            </a:extLst>
          </p:cNvPr>
          <p:cNvSpPr txBox="1"/>
          <p:nvPr/>
        </p:nvSpPr>
        <p:spPr>
          <a:xfrm>
            <a:off x="4916029" y="5741313"/>
            <a:ext cx="1398140"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Cranial nerve 7</a:t>
            </a:r>
          </a:p>
        </p:txBody>
      </p:sp>
      <p:sp>
        <p:nvSpPr>
          <p:cNvPr id="42" name="TextBox 41">
            <a:extLst>
              <a:ext uri="{FF2B5EF4-FFF2-40B4-BE49-F238E27FC236}">
                <a16:creationId xmlns:a16="http://schemas.microsoft.com/office/drawing/2014/main" id="{C13A468A-2A41-C7CA-E021-F92BDC2C9DAE}"/>
              </a:ext>
            </a:extLst>
          </p:cNvPr>
          <p:cNvSpPr txBox="1"/>
          <p:nvPr/>
        </p:nvSpPr>
        <p:spPr>
          <a:xfrm>
            <a:off x="4535029" y="3919645"/>
            <a:ext cx="2313454"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Ocular surface nociceptors</a:t>
            </a:r>
          </a:p>
        </p:txBody>
      </p:sp>
      <p:sp>
        <p:nvSpPr>
          <p:cNvPr id="43" name="TextBox 42">
            <a:extLst>
              <a:ext uri="{FF2B5EF4-FFF2-40B4-BE49-F238E27FC236}">
                <a16:creationId xmlns:a16="http://schemas.microsoft.com/office/drawing/2014/main" id="{AFB4852E-FC48-C16B-8649-710E3FCFA5F2}"/>
              </a:ext>
            </a:extLst>
          </p:cNvPr>
          <p:cNvSpPr txBox="1"/>
          <p:nvPr/>
        </p:nvSpPr>
        <p:spPr>
          <a:xfrm>
            <a:off x="4750904" y="5134690"/>
            <a:ext cx="1875835"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Brainstem integration</a:t>
            </a:r>
          </a:p>
        </p:txBody>
      </p:sp>
      <p:sp>
        <p:nvSpPr>
          <p:cNvPr id="44" name="TextBox 43">
            <a:extLst>
              <a:ext uri="{FF2B5EF4-FFF2-40B4-BE49-F238E27FC236}">
                <a16:creationId xmlns:a16="http://schemas.microsoft.com/office/drawing/2014/main" id="{F6FA61E9-608D-C07F-2174-AA0BFF89364C}"/>
              </a:ext>
            </a:extLst>
          </p:cNvPr>
          <p:cNvSpPr txBox="1"/>
          <p:nvPr/>
        </p:nvSpPr>
        <p:spPr>
          <a:xfrm>
            <a:off x="8034315" y="6384762"/>
            <a:ext cx="801823" cy="307777"/>
          </a:xfrm>
          <a:prstGeom prst="rect">
            <a:avLst/>
          </a:prstGeom>
          <a:noFill/>
          <a:ln>
            <a:noFill/>
          </a:ln>
        </p:spPr>
        <p:txBody>
          <a:bodyPr wrap="none" rtlCol="0">
            <a:spAutoFit/>
          </a:bodyPr>
          <a:lstStyle/>
          <a:p>
            <a:r>
              <a:rPr lang="en-US" sz="1400" i="1" dirty="0">
                <a:solidFill>
                  <a:srgbClr val="0000FF"/>
                </a:solidFill>
              </a:rPr>
              <a:t>Effector</a:t>
            </a:r>
          </a:p>
        </p:txBody>
      </p:sp>
      <p:cxnSp>
        <p:nvCxnSpPr>
          <p:cNvPr id="45" name="Straight Arrow Connector 44">
            <a:extLst>
              <a:ext uri="{FF2B5EF4-FFF2-40B4-BE49-F238E27FC236}">
                <a16:creationId xmlns:a16="http://schemas.microsoft.com/office/drawing/2014/main" id="{9FD2CD4B-A14E-38BE-1BC7-F17D135B1BF2}"/>
              </a:ext>
            </a:extLst>
          </p:cNvPr>
          <p:cNvCxnSpPr>
            <a:cxnSpLocks/>
            <a:stCxn id="44" idx="1"/>
          </p:cNvCxnSpPr>
          <p:nvPr/>
        </p:nvCxnSpPr>
        <p:spPr>
          <a:xfrm flipH="1">
            <a:off x="6553200" y="6538651"/>
            <a:ext cx="1481115" cy="71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Arrow: Right 5">
            <a:extLst>
              <a:ext uri="{FF2B5EF4-FFF2-40B4-BE49-F238E27FC236}">
                <a16:creationId xmlns:a16="http://schemas.microsoft.com/office/drawing/2014/main" id="{33977B83-E017-9DB2-17BF-701ED1A9C726}"/>
              </a:ext>
            </a:extLst>
          </p:cNvPr>
          <p:cNvSpPr/>
          <p:nvPr/>
        </p:nvSpPr>
        <p:spPr>
          <a:xfrm>
            <a:off x="1328641" y="4890077"/>
            <a:ext cx="3115713" cy="999171"/>
          </a:xfrm>
          <a:prstGeom prst="right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1600" i="1" dirty="0">
                <a:solidFill>
                  <a:schemeClr val="tx1"/>
                </a:solidFill>
              </a:rPr>
              <a:t>Here’s a no-frills version of the LFU for reference</a:t>
            </a:r>
          </a:p>
        </p:txBody>
      </p:sp>
    </p:spTree>
    <p:extLst>
      <p:ext uri="{BB962C8B-B14F-4D97-AF65-F5344CB8AC3E}">
        <p14:creationId xmlns:p14="http://schemas.microsoft.com/office/powerpoint/2010/main" val="3046599407"/>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a:stCxn id="19" idx="2"/>
            <a:endCxn id="17" idx="0"/>
          </p:cNvCxnSpPr>
          <p:nvPr/>
        </p:nvCxnSpPr>
        <p:spPr>
          <a:xfrm flipH="1">
            <a:off x="3175263" y="3449598"/>
            <a:ext cx="725123" cy="34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9BED2303-4C3C-0793-38D5-34FA9C78BEB9}"/>
              </a:ext>
            </a:extLst>
          </p:cNvPr>
          <p:cNvSpPr/>
          <p:nvPr/>
        </p:nvSpPr>
        <p:spPr>
          <a:xfrm>
            <a:off x="3468756" y="2793711"/>
            <a:ext cx="865509" cy="757776"/>
          </a:xfrm>
          <a:prstGeom prst="ellipse">
            <a:avLst/>
          </a:prstGeom>
          <a:solidFill>
            <a:schemeClr val="accent6">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631701CC-CC7F-D91F-9C14-EC3BCB49E339}"/>
              </a:ext>
            </a:extLst>
          </p:cNvPr>
          <p:cNvSpPr txBox="1"/>
          <p:nvPr/>
        </p:nvSpPr>
        <p:spPr>
          <a:xfrm>
            <a:off x="223735" y="1532450"/>
            <a:ext cx="7353300" cy="1077218"/>
          </a:xfrm>
          <a:prstGeom prst="rect">
            <a:avLst/>
          </a:prstGeom>
          <a:noFill/>
        </p:spPr>
        <p:txBody>
          <a:bodyPr wrap="square" rtlCol="0">
            <a:spAutoFit/>
          </a:bodyPr>
          <a:lstStyle/>
          <a:p>
            <a:r>
              <a:rPr lang="en-US" sz="1600" i="1" dirty="0">
                <a:solidFill>
                  <a:schemeClr val="bg1">
                    <a:lumMod val="75000"/>
                  </a:schemeClr>
                </a:solidFill>
              </a:rPr>
              <a:t>In SS, aqueous </a:t>
            </a:r>
            <a:r>
              <a:rPr lang="en-US" sz="1600" i="1" dirty="0" err="1">
                <a:solidFill>
                  <a:schemeClr val="bg1">
                    <a:lumMod val="75000"/>
                  </a:schemeClr>
                </a:solidFill>
              </a:rPr>
              <a:t>hyposecretion</a:t>
            </a:r>
            <a:r>
              <a:rPr lang="en-US" sz="1600" i="1" dirty="0">
                <a:solidFill>
                  <a:schemeClr val="bg1">
                    <a:lumMod val="75000"/>
                  </a:schemeClr>
                </a:solidFill>
              </a:rPr>
              <a:t> (and therefore ATD) results from autoimmune-mediated lymphocytic infiltration of the lacrimal glands. In </a:t>
            </a:r>
            <a:r>
              <a:rPr lang="en-US" sz="1600" b="1" i="1" dirty="0">
                <a:solidFill>
                  <a:schemeClr val="bg1">
                    <a:lumMod val="75000"/>
                  </a:schemeClr>
                </a:solidFill>
              </a:rPr>
              <a:t>non-</a:t>
            </a:r>
            <a:r>
              <a:rPr lang="en-US" sz="1600" i="1" dirty="0" err="1">
                <a:solidFill>
                  <a:schemeClr val="bg1">
                    <a:lumMod val="75000"/>
                  </a:schemeClr>
                </a:solidFill>
              </a:rPr>
              <a:t>Sjögren’s</a:t>
            </a:r>
            <a:r>
              <a:rPr lang="en-US" sz="1600" i="1" dirty="0">
                <a:solidFill>
                  <a:schemeClr val="bg1">
                    <a:lumMod val="75000"/>
                  </a:schemeClr>
                </a:solidFill>
              </a:rPr>
              <a:t> ATD, four broad categories of conditions leading to lacrimal gland hyposecretion have been identified. What are they?</a:t>
            </a:r>
          </a:p>
        </p:txBody>
      </p:sp>
      <p:sp>
        <p:nvSpPr>
          <p:cNvPr id="47" name="TextBox 4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48" name="Straight Arrow Connector 47"/>
          <p:cNvCxnSpPr>
            <a:stCxn id="4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10832" y="3790890"/>
            <a:ext cx="1928862" cy="400110"/>
          </a:xfrm>
          <a:prstGeom prst="rect">
            <a:avLst/>
          </a:prstGeom>
          <a:noFill/>
          <a:ln>
            <a:noFill/>
          </a:ln>
        </p:spPr>
        <p:txBody>
          <a:bodyPr wrap="none" rtlCol="0">
            <a:spAutoFit/>
          </a:bodyPr>
          <a:lstStyle/>
          <a:p>
            <a:pPr algn="ctr"/>
            <a:r>
              <a:rPr lang="en-US" sz="2000" b="1" dirty="0"/>
              <a:t>Non-</a:t>
            </a:r>
            <a:r>
              <a:rPr lang="en-US" sz="2000" b="1" dirty="0" err="1"/>
              <a:t>Sjögren’s</a:t>
            </a:r>
            <a:endParaRPr lang="en-US" sz="2000" b="1" dirty="0"/>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0078" y="2895600"/>
            <a:ext cx="1042272"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a:t>
            </a:r>
          </a:p>
          <a:p>
            <a:pPr algn="ctr">
              <a:lnSpc>
                <a:spcPts val="1800"/>
              </a:lnSpc>
            </a:pPr>
            <a:r>
              <a:rPr lang="en-US" sz="1500" dirty="0">
                <a:solidFill>
                  <a:schemeClr val="bg1">
                    <a:lumMod val="75000"/>
                  </a:schemeClr>
                </a:solidFill>
              </a:rPr>
              <a:t>deficiency</a:t>
            </a:r>
          </a:p>
        </p:txBody>
      </p:sp>
      <p:sp>
        <p:nvSpPr>
          <p:cNvPr id="15" name="TextBox 14"/>
          <p:cNvSpPr txBox="1"/>
          <p:nvPr/>
        </p:nvSpPr>
        <p:spPr>
          <a:xfrm>
            <a:off x="1908116" y="2895600"/>
            <a:ext cx="13308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 duct</a:t>
            </a:r>
          </a:p>
          <a:p>
            <a:pPr algn="ctr">
              <a:lnSpc>
                <a:spcPts val="1800"/>
              </a:lnSpc>
            </a:pPr>
            <a:r>
              <a:rPr lang="en-US" sz="1500" dirty="0">
                <a:solidFill>
                  <a:schemeClr val="bg1">
                    <a:lumMod val="75000"/>
                  </a:schemeClr>
                </a:solidFill>
              </a:rPr>
              <a:t>obstruction</a:t>
            </a:r>
          </a:p>
        </p:txBody>
      </p:sp>
      <p:sp>
        <p:nvSpPr>
          <p:cNvPr id="19" name="TextBox 18"/>
          <p:cNvSpPr txBox="1"/>
          <p:nvPr/>
        </p:nvSpPr>
        <p:spPr>
          <a:xfrm>
            <a:off x="3518710" y="2895600"/>
            <a:ext cx="763351" cy="553998"/>
          </a:xfrm>
          <a:prstGeom prst="rect">
            <a:avLst/>
          </a:prstGeom>
          <a:noFill/>
        </p:spPr>
        <p:txBody>
          <a:bodyPr wrap="none" rtlCol="0">
            <a:spAutoFit/>
          </a:bodyPr>
          <a:lstStyle/>
          <a:p>
            <a:pPr algn="ctr">
              <a:lnSpc>
                <a:spcPts val="1800"/>
              </a:lnSpc>
            </a:pPr>
            <a:r>
              <a:rPr lang="en-US" sz="1500" b="1" i="1" dirty="0"/>
              <a:t>Reflex</a:t>
            </a:r>
          </a:p>
          <a:p>
            <a:pPr algn="ctr">
              <a:lnSpc>
                <a:spcPts val="1800"/>
              </a:lnSpc>
            </a:pPr>
            <a:r>
              <a:rPr lang="en-US" sz="1500" b="1" i="1" dirty="0"/>
              <a:t>block</a:t>
            </a:r>
          </a:p>
        </p:txBody>
      </p:sp>
      <p:sp>
        <p:nvSpPr>
          <p:cNvPr id="22" name="TextBox 21"/>
          <p:cNvSpPr txBox="1"/>
          <p:nvPr/>
        </p:nvSpPr>
        <p:spPr>
          <a:xfrm>
            <a:off x="4527059" y="2895600"/>
            <a:ext cx="1093568" cy="553998"/>
          </a:xfrm>
          <a:prstGeom prst="rect">
            <a:avLst/>
          </a:prstGeom>
          <a:noFill/>
        </p:spPr>
        <p:txBody>
          <a:bodyPr wrap="none" rtlCol="0">
            <a:spAutoFit/>
          </a:bodyPr>
          <a:lstStyle/>
          <a:p>
            <a:pPr algn="ctr">
              <a:lnSpc>
                <a:spcPts val="1800"/>
              </a:lnSpc>
            </a:pPr>
            <a:r>
              <a:rPr lang="en-US" sz="1500" i="1" dirty="0">
                <a:solidFill>
                  <a:schemeClr val="bg1">
                    <a:lumMod val="75000"/>
                  </a:schemeClr>
                </a:solidFill>
              </a:rPr>
              <a:t>Systemic</a:t>
            </a:r>
          </a:p>
          <a:p>
            <a:pPr algn="ctr">
              <a:lnSpc>
                <a:spcPts val="1800"/>
              </a:lnSpc>
            </a:pPr>
            <a:r>
              <a:rPr lang="en-US" sz="1500" i="1" dirty="0">
                <a:solidFill>
                  <a:schemeClr val="bg1">
                    <a:lumMod val="75000"/>
                  </a:schemeClr>
                </a:solidFill>
              </a:rPr>
              <a:t>drug effect</a:t>
            </a:r>
          </a:p>
        </p:txBody>
      </p:sp>
      <p:cxnSp>
        <p:nvCxnSpPr>
          <p:cNvPr id="8" name="Straight Arrow Connector 7"/>
          <p:cNvCxnSpPr/>
          <p:nvPr/>
        </p:nvCxnSpPr>
        <p:spPr>
          <a:xfrm>
            <a:off x="2573522" y="3449598"/>
            <a:ext cx="5895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2"/>
            <a:endCxn id="17" idx="0"/>
          </p:cNvCxnSpPr>
          <p:nvPr/>
        </p:nvCxnSpPr>
        <p:spPr>
          <a:xfrm flipH="1">
            <a:off x="3175263" y="3449598"/>
            <a:ext cx="1898580"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a:endCxn id="17" idx="0"/>
          </p:cNvCxnSpPr>
          <p:nvPr/>
        </p:nvCxnSpPr>
        <p:spPr>
          <a:xfrm>
            <a:off x="1281214" y="3449598"/>
            <a:ext cx="18940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343400" y="41970"/>
            <a:ext cx="4648200" cy="3754874"/>
          </a:xfrm>
          <a:prstGeom prst="rect">
            <a:avLst/>
          </a:prstGeom>
          <a:solidFill>
            <a:srgbClr val="99FF99"/>
          </a:solidFill>
        </p:spPr>
        <p:txBody>
          <a:bodyPr wrap="square" rtlCol="0">
            <a:spAutoFit/>
          </a:bodyPr>
          <a:lstStyle/>
          <a:p>
            <a:r>
              <a:rPr lang="en-US" sz="1400" i="1" dirty="0">
                <a:solidFill>
                  <a:srgbClr val="0000FF"/>
                </a:solidFill>
              </a:rPr>
              <a:t>What does </a:t>
            </a:r>
            <a:r>
              <a:rPr lang="en-US" sz="1400" dirty="0">
                <a:solidFill>
                  <a:srgbClr val="0000FF"/>
                </a:solidFill>
              </a:rPr>
              <a:t>reflex block </a:t>
            </a:r>
            <a:r>
              <a:rPr lang="en-US" sz="1400" i="1" dirty="0">
                <a:solidFill>
                  <a:srgbClr val="0000FF"/>
                </a:solidFill>
              </a:rPr>
              <a:t>mean?</a:t>
            </a:r>
          </a:p>
          <a:p>
            <a:r>
              <a:rPr lang="en-US" sz="1400" dirty="0">
                <a:solidFill>
                  <a:srgbClr val="0000FF"/>
                </a:solidFill>
              </a:rPr>
              <a:t>Recall that tear production is considered largely reflexive. Thus, </a:t>
            </a:r>
            <a:r>
              <a:rPr lang="en-US" sz="1400" u="sng" dirty="0"/>
              <a:t>any break in the LFU reflex circuit will lead to ATD</a:t>
            </a:r>
            <a:r>
              <a:rPr lang="en-US" sz="1400" dirty="0"/>
              <a:t>.</a:t>
            </a:r>
          </a:p>
          <a:p>
            <a:endParaRPr lang="en-US" sz="1400" i="1" dirty="0">
              <a:solidFill>
                <a:srgbClr val="0000FF"/>
              </a:solidFill>
            </a:endParaRPr>
          </a:p>
          <a:p>
            <a:r>
              <a:rPr lang="en-US" sz="1400" i="1" dirty="0">
                <a:solidFill>
                  <a:srgbClr val="0000FF"/>
                </a:solidFill>
              </a:rPr>
              <a:t>What are some of the common mechanisms producing </a:t>
            </a:r>
            <a:r>
              <a:rPr lang="en-US" sz="1400" b="1" i="1" dirty="0">
                <a:solidFill>
                  <a:srgbClr val="0000FF"/>
                </a:solidFill>
              </a:rPr>
              <a:t>afferent</a:t>
            </a:r>
            <a:r>
              <a:rPr lang="en-US" sz="1400" i="1" dirty="0">
                <a:solidFill>
                  <a:srgbClr val="0000FF"/>
                </a:solidFill>
              </a:rPr>
              <a:t> limb block?</a:t>
            </a:r>
          </a:p>
          <a:p>
            <a:r>
              <a:rPr lang="en-US" sz="1400" dirty="0">
                <a:solidFill>
                  <a:srgbClr val="0000FF"/>
                </a:solidFill>
              </a:rPr>
              <a:t>--The most common culprits are conditions leading to corneal hypoesthesia, </a:t>
            </a:r>
            <a:r>
              <a:rPr lang="en-US" sz="1400" dirty="0"/>
              <a:t>including:</a:t>
            </a:r>
          </a:p>
          <a:p>
            <a:r>
              <a:rPr lang="en-US" sz="1400" dirty="0"/>
              <a:t>----Neurotrophic  cornea</a:t>
            </a:r>
          </a:p>
          <a:p>
            <a:r>
              <a:rPr lang="en-US" sz="1400" dirty="0">
                <a:solidFill>
                  <a:schemeClr val="bg1">
                    <a:lumMod val="75000"/>
                  </a:schemeClr>
                </a:solidFill>
              </a:rPr>
              <a:t>----</a:t>
            </a:r>
            <a:r>
              <a:rPr lang="en-US" sz="1400" b="1" i="1" dirty="0">
                <a:solidFill>
                  <a:schemeClr val="bg1">
                    <a:lumMod val="75000"/>
                  </a:schemeClr>
                </a:solidFill>
              </a:rPr>
              <a:t>?</a:t>
            </a:r>
          </a:p>
          <a:p>
            <a:r>
              <a:rPr lang="en-US" sz="1400" dirty="0">
                <a:solidFill>
                  <a:schemeClr val="bg1">
                    <a:lumMod val="75000"/>
                  </a:schemeClr>
                </a:solidFill>
              </a:rPr>
              <a:t>----</a:t>
            </a:r>
            <a:r>
              <a:rPr lang="en-US" sz="1400" b="1" i="1" dirty="0">
                <a:solidFill>
                  <a:schemeClr val="bg1">
                    <a:lumMod val="75000"/>
                  </a:schemeClr>
                </a:solidFill>
              </a:rPr>
              <a:t>?</a:t>
            </a:r>
          </a:p>
          <a:p>
            <a:r>
              <a:rPr lang="en-US" sz="1400" dirty="0">
                <a:solidFill>
                  <a:schemeClr val="bg1">
                    <a:lumMod val="75000"/>
                  </a:schemeClr>
                </a:solidFill>
              </a:rPr>
              <a:t>----</a:t>
            </a:r>
            <a:r>
              <a:rPr lang="en-US" sz="1400" b="1" i="1" dirty="0">
                <a:solidFill>
                  <a:schemeClr val="bg1">
                    <a:lumMod val="75000"/>
                  </a:schemeClr>
                </a:solidFill>
              </a:rPr>
              <a:t>?</a:t>
            </a:r>
          </a:p>
          <a:p>
            <a:endParaRPr lang="en-US" sz="1400" dirty="0">
              <a:solidFill>
                <a:srgbClr val="99FF99"/>
              </a:solidFill>
            </a:endParaRPr>
          </a:p>
          <a:p>
            <a:r>
              <a:rPr lang="en-US" sz="1400" i="1" dirty="0">
                <a:solidFill>
                  <a:srgbClr val="99FF99"/>
                </a:solidFill>
              </a:rPr>
              <a:t>What are some of the common mechanisms producing </a:t>
            </a:r>
            <a:r>
              <a:rPr lang="en-US" sz="1400" b="1" i="1" dirty="0">
                <a:solidFill>
                  <a:srgbClr val="99FF99"/>
                </a:solidFill>
              </a:rPr>
              <a:t>efferent</a:t>
            </a:r>
            <a:r>
              <a:rPr lang="en-US" sz="1400" i="1" dirty="0">
                <a:solidFill>
                  <a:srgbClr val="99FF99"/>
                </a:solidFill>
              </a:rPr>
              <a:t> limb block?</a:t>
            </a:r>
          </a:p>
          <a:p>
            <a:r>
              <a:rPr lang="en-US" sz="1400" dirty="0">
                <a:solidFill>
                  <a:srgbClr val="99FF99"/>
                </a:solidFill>
              </a:rPr>
              <a:t>--Anything that compromises CN7</a:t>
            </a:r>
          </a:p>
        </p:txBody>
      </p:sp>
      <p:sp>
        <p:nvSpPr>
          <p:cNvPr id="6" name="Rectangle 5">
            <a:extLst>
              <a:ext uri="{FF2B5EF4-FFF2-40B4-BE49-F238E27FC236}">
                <a16:creationId xmlns:a16="http://schemas.microsoft.com/office/drawing/2014/main" id="{527E7864-0D59-F216-4BD9-7CEDD6D8F15D}"/>
              </a:ext>
            </a:extLst>
          </p:cNvPr>
          <p:cNvSpPr/>
          <p:nvPr/>
        </p:nvSpPr>
        <p:spPr>
          <a:xfrm>
            <a:off x="4605242" y="2020860"/>
            <a:ext cx="1109758" cy="228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6012F88-D179-CA75-D167-163B82E77679}"/>
              </a:ext>
            </a:extLst>
          </p:cNvPr>
          <p:cNvSpPr txBox="1"/>
          <p:nvPr/>
        </p:nvSpPr>
        <p:spPr>
          <a:xfrm>
            <a:off x="5486401" y="4733956"/>
            <a:ext cx="2757486" cy="430887"/>
          </a:xfrm>
          <a:prstGeom prst="rect">
            <a:avLst/>
          </a:prstGeom>
          <a:noFill/>
          <a:ln>
            <a:noFill/>
          </a:ln>
        </p:spPr>
        <p:txBody>
          <a:bodyPr wrap="none" rtlCol="0">
            <a:spAutoFit/>
          </a:bodyPr>
          <a:lstStyle/>
          <a:p>
            <a:pPr algn="ctr"/>
            <a:r>
              <a:rPr lang="en-US" sz="2200" i="1" dirty="0">
                <a:solidFill>
                  <a:schemeClr val="bg1">
                    <a:lumMod val="75000"/>
                  </a:schemeClr>
                </a:solidFill>
              </a:rPr>
              <a:t>Evaporative Dry Eye</a:t>
            </a:r>
          </a:p>
        </p:txBody>
      </p:sp>
      <p:cxnSp>
        <p:nvCxnSpPr>
          <p:cNvPr id="28" name="Straight Arrow Connector 27">
            <a:extLst>
              <a:ext uri="{FF2B5EF4-FFF2-40B4-BE49-F238E27FC236}">
                <a16:creationId xmlns:a16="http://schemas.microsoft.com/office/drawing/2014/main" id="{61F67EEA-2443-6113-F991-225ACF737A5A}"/>
              </a:ext>
            </a:extLst>
          </p:cNvPr>
          <p:cNvCxnSpPr>
            <a:stCxn id="26" idx="2"/>
          </p:cNvCxnSpPr>
          <p:nvPr/>
        </p:nvCxnSpPr>
        <p:spPr>
          <a:xfrm flipH="1">
            <a:off x="4876801" y="5164843"/>
            <a:ext cx="1988343" cy="6168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3147B22A-3108-F636-AF56-AA400A140664}"/>
              </a:ext>
            </a:extLst>
          </p:cNvPr>
          <p:cNvSpPr/>
          <p:nvPr/>
        </p:nvSpPr>
        <p:spPr>
          <a:xfrm>
            <a:off x="4382629" y="3810000"/>
            <a:ext cx="4608971" cy="2998113"/>
          </a:xfrm>
          <a:prstGeom prst="rect">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D7F7943D-76F5-7C62-8A85-33A730AF778D}"/>
              </a:ext>
            </a:extLst>
          </p:cNvPr>
          <p:cNvSpPr txBox="1"/>
          <p:nvPr/>
        </p:nvSpPr>
        <p:spPr>
          <a:xfrm>
            <a:off x="4815699" y="6366179"/>
            <a:ext cx="1705916"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Lacrimal apparatus</a:t>
            </a:r>
          </a:p>
        </p:txBody>
      </p:sp>
      <p:sp>
        <p:nvSpPr>
          <p:cNvPr id="31" name="TextBox 30">
            <a:extLst>
              <a:ext uri="{FF2B5EF4-FFF2-40B4-BE49-F238E27FC236}">
                <a16:creationId xmlns:a16="http://schemas.microsoft.com/office/drawing/2014/main" id="{E40DB8BC-E7D5-1B9A-48E3-6027EEBB380F}"/>
              </a:ext>
            </a:extLst>
          </p:cNvPr>
          <p:cNvSpPr txBox="1"/>
          <p:nvPr/>
        </p:nvSpPr>
        <p:spPr>
          <a:xfrm>
            <a:off x="7877834" y="3912513"/>
            <a:ext cx="1000595" cy="307777"/>
          </a:xfrm>
          <a:prstGeom prst="rect">
            <a:avLst/>
          </a:prstGeom>
          <a:noFill/>
          <a:ln>
            <a:noFill/>
          </a:ln>
        </p:spPr>
        <p:txBody>
          <a:bodyPr wrap="none" rtlCol="0">
            <a:spAutoFit/>
          </a:bodyPr>
          <a:lstStyle/>
          <a:p>
            <a:r>
              <a:rPr lang="en-US" sz="1400" i="1" dirty="0">
                <a:solidFill>
                  <a:srgbClr val="0000FF"/>
                </a:solidFill>
              </a:rPr>
              <a:t>Receptors</a:t>
            </a:r>
          </a:p>
        </p:txBody>
      </p:sp>
      <p:sp>
        <p:nvSpPr>
          <p:cNvPr id="32" name="TextBox 31">
            <a:extLst>
              <a:ext uri="{FF2B5EF4-FFF2-40B4-BE49-F238E27FC236}">
                <a16:creationId xmlns:a16="http://schemas.microsoft.com/office/drawing/2014/main" id="{8CB3004D-CAFF-95ED-CD8D-7B6FCF4D6B8D}"/>
              </a:ext>
            </a:extLst>
          </p:cNvPr>
          <p:cNvSpPr txBox="1"/>
          <p:nvPr/>
        </p:nvSpPr>
        <p:spPr>
          <a:xfrm>
            <a:off x="8046150" y="5127558"/>
            <a:ext cx="832279" cy="307777"/>
          </a:xfrm>
          <a:prstGeom prst="rect">
            <a:avLst/>
          </a:prstGeom>
          <a:noFill/>
          <a:ln>
            <a:noFill/>
          </a:ln>
        </p:spPr>
        <p:txBody>
          <a:bodyPr wrap="none" rtlCol="0">
            <a:spAutoFit/>
          </a:bodyPr>
          <a:lstStyle/>
          <a:p>
            <a:r>
              <a:rPr lang="en-US" sz="1400" i="1" dirty="0">
                <a:solidFill>
                  <a:srgbClr val="0000FF"/>
                </a:solidFill>
              </a:rPr>
              <a:t>Nucleus</a:t>
            </a:r>
          </a:p>
        </p:txBody>
      </p:sp>
      <p:sp>
        <p:nvSpPr>
          <p:cNvPr id="33" name="TextBox 32">
            <a:extLst>
              <a:ext uri="{FF2B5EF4-FFF2-40B4-BE49-F238E27FC236}">
                <a16:creationId xmlns:a16="http://schemas.microsoft.com/office/drawing/2014/main" id="{D3E8C743-EE09-512A-E1E9-8E4099C96A68}"/>
              </a:ext>
            </a:extLst>
          </p:cNvPr>
          <p:cNvSpPr txBox="1"/>
          <p:nvPr/>
        </p:nvSpPr>
        <p:spPr>
          <a:xfrm>
            <a:off x="7691950" y="5734181"/>
            <a:ext cx="1186479" cy="307777"/>
          </a:xfrm>
          <a:prstGeom prst="rect">
            <a:avLst/>
          </a:prstGeom>
          <a:noFill/>
          <a:ln>
            <a:noFill/>
          </a:ln>
        </p:spPr>
        <p:txBody>
          <a:bodyPr wrap="none" rtlCol="0">
            <a:spAutoFit/>
          </a:bodyPr>
          <a:lstStyle/>
          <a:p>
            <a:r>
              <a:rPr lang="en-US" sz="1400" i="1" dirty="0">
                <a:solidFill>
                  <a:srgbClr val="0000FF"/>
                </a:solidFill>
              </a:rPr>
              <a:t>Efferent limb</a:t>
            </a:r>
          </a:p>
        </p:txBody>
      </p:sp>
      <p:sp>
        <p:nvSpPr>
          <p:cNvPr id="34" name="TextBox 33">
            <a:extLst>
              <a:ext uri="{FF2B5EF4-FFF2-40B4-BE49-F238E27FC236}">
                <a16:creationId xmlns:a16="http://schemas.microsoft.com/office/drawing/2014/main" id="{5F6AFDE0-0819-F6F9-4563-3EDE6DC9B4A9}"/>
              </a:ext>
            </a:extLst>
          </p:cNvPr>
          <p:cNvSpPr txBox="1"/>
          <p:nvPr/>
        </p:nvSpPr>
        <p:spPr>
          <a:xfrm>
            <a:off x="7691950" y="4514981"/>
            <a:ext cx="1186479" cy="307777"/>
          </a:xfrm>
          <a:prstGeom prst="rect">
            <a:avLst/>
          </a:prstGeom>
          <a:noFill/>
          <a:ln>
            <a:noFill/>
          </a:ln>
        </p:spPr>
        <p:txBody>
          <a:bodyPr wrap="none" rtlCol="0">
            <a:spAutoFit/>
          </a:bodyPr>
          <a:lstStyle/>
          <a:p>
            <a:r>
              <a:rPr lang="en-US" sz="1400" i="1" dirty="0">
                <a:solidFill>
                  <a:srgbClr val="0000FF"/>
                </a:solidFill>
              </a:rPr>
              <a:t>Afferent limb</a:t>
            </a:r>
          </a:p>
        </p:txBody>
      </p:sp>
      <p:cxnSp>
        <p:nvCxnSpPr>
          <p:cNvPr id="35" name="Straight Arrow Connector 34">
            <a:extLst>
              <a:ext uri="{FF2B5EF4-FFF2-40B4-BE49-F238E27FC236}">
                <a16:creationId xmlns:a16="http://schemas.microsoft.com/office/drawing/2014/main" id="{326AB491-0711-FAB4-2126-6F5C3118924D}"/>
              </a:ext>
            </a:extLst>
          </p:cNvPr>
          <p:cNvCxnSpPr>
            <a:stCxn id="31" idx="1"/>
          </p:cNvCxnSpPr>
          <p:nvPr/>
        </p:nvCxnSpPr>
        <p:spPr>
          <a:xfrm flipH="1" flipV="1">
            <a:off x="6848483" y="4066401"/>
            <a:ext cx="102935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9018680-C538-C476-B804-04ABE13A219F}"/>
              </a:ext>
            </a:extLst>
          </p:cNvPr>
          <p:cNvCxnSpPr>
            <a:endCxn id="44" idx="3"/>
          </p:cNvCxnSpPr>
          <p:nvPr/>
        </p:nvCxnSpPr>
        <p:spPr>
          <a:xfrm flipH="1">
            <a:off x="6626739" y="5284114"/>
            <a:ext cx="1559153" cy="44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6F4CA09-B13A-8DFB-B618-8B8A1E1EC00C}"/>
              </a:ext>
            </a:extLst>
          </p:cNvPr>
          <p:cNvCxnSpPr>
            <a:cxnSpLocks/>
            <a:endCxn id="40" idx="3"/>
          </p:cNvCxnSpPr>
          <p:nvPr/>
        </p:nvCxnSpPr>
        <p:spPr>
          <a:xfrm flipH="1">
            <a:off x="6314169" y="4674515"/>
            <a:ext cx="1383812" cy="1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263FB07-5EE2-D026-3240-66BF93B0426F}"/>
              </a:ext>
            </a:extLst>
          </p:cNvPr>
          <p:cNvCxnSpPr>
            <a:endCxn id="42" idx="3"/>
          </p:cNvCxnSpPr>
          <p:nvPr/>
        </p:nvCxnSpPr>
        <p:spPr>
          <a:xfrm flipH="1">
            <a:off x="6314169" y="5889248"/>
            <a:ext cx="1325942" cy="59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Down Arrow 36">
            <a:extLst>
              <a:ext uri="{FF2B5EF4-FFF2-40B4-BE49-F238E27FC236}">
                <a16:creationId xmlns:a16="http://schemas.microsoft.com/office/drawing/2014/main" id="{63717DD2-AFE3-64DE-3358-87417539278F}"/>
              </a:ext>
            </a:extLst>
          </p:cNvPr>
          <p:cNvSpPr/>
          <p:nvPr/>
        </p:nvSpPr>
        <p:spPr>
          <a:xfrm>
            <a:off x="5105400" y="4227422"/>
            <a:ext cx="278090" cy="907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FA9D07AA-D21D-2100-2EC3-E8D1DD719D89}"/>
              </a:ext>
            </a:extLst>
          </p:cNvPr>
          <p:cNvSpPr txBox="1"/>
          <p:nvPr/>
        </p:nvSpPr>
        <p:spPr>
          <a:xfrm>
            <a:off x="4916029" y="4522113"/>
            <a:ext cx="1398140"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Cranial nerve 5</a:t>
            </a:r>
          </a:p>
        </p:txBody>
      </p:sp>
      <p:sp>
        <p:nvSpPr>
          <p:cNvPr id="41" name="Down Arrow 38">
            <a:extLst>
              <a:ext uri="{FF2B5EF4-FFF2-40B4-BE49-F238E27FC236}">
                <a16:creationId xmlns:a16="http://schemas.microsoft.com/office/drawing/2014/main" id="{C94BDBC3-90BB-B618-8A51-B97A8E43038F}"/>
              </a:ext>
            </a:extLst>
          </p:cNvPr>
          <p:cNvSpPr/>
          <p:nvPr/>
        </p:nvSpPr>
        <p:spPr>
          <a:xfrm>
            <a:off x="5360710" y="5443645"/>
            <a:ext cx="278090" cy="907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534E70-7093-532C-C33B-E9F64FFF4466}"/>
              </a:ext>
            </a:extLst>
          </p:cNvPr>
          <p:cNvSpPr txBox="1"/>
          <p:nvPr/>
        </p:nvSpPr>
        <p:spPr>
          <a:xfrm>
            <a:off x="4916029" y="5741313"/>
            <a:ext cx="1398140"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Cranial nerve 7</a:t>
            </a:r>
          </a:p>
        </p:txBody>
      </p:sp>
      <p:sp>
        <p:nvSpPr>
          <p:cNvPr id="43" name="TextBox 42">
            <a:extLst>
              <a:ext uri="{FF2B5EF4-FFF2-40B4-BE49-F238E27FC236}">
                <a16:creationId xmlns:a16="http://schemas.microsoft.com/office/drawing/2014/main" id="{064D5A32-9097-0958-4515-94449742254B}"/>
              </a:ext>
            </a:extLst>
          </p:cNvPr>
          <p:cNvSpPr txBox="1"/>
          <p:nvPr/>
        </p:nvSpPr>
        <p:spPr>
          <a:xfrm>
            <a:off x="4535029" y="3919645"/>
            <a:ext cx="2313454"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Ocular surface nociceptors</a:t>
            </a:r>
          </a:p>
        </p:txBody>
      </p:sp>
      <p:sp>
        <p:nvSpPr>
          <p:cNvPr id="44" name="TextBox 43">
            <a:extLst>
              <a:ext uri="{FF2B5EF4-FFF2-40B4-BE49-F238E27FC236}">
                <a16:creationId xmlns:a16="http://schemas.microsoft.com/office/drawing/2014/main" id="{998BB030-0144-4752-9509-27329161A3D3}"/>
              </a:ext>
            </a:extLst>
          </p:cNvPr>
          <p:cNvSpPr txBox="1"/>
          <p:nvPr/>
        </p:nvSpPr>
        <p:spPr>
          <a:xfrm>
            <a:off x="4750904" y="5134690"/>
            <a:ext cx="1875835"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Brainstem integration</a:t>
            </a:r>
          </a:p>
        </p:txBody>
      </p:sp>
      <p:sp>
        <p:nvSpPr>
          <p:cNvPr id="45" name="TextBox 44">
            <a:extLst>
              <a:ext uri="{FF2B5EF4-FFF2-40B4-BE49-F238E27FC236}">
                <a16:creationId xmlns:a16="http://schemas.microsoft.com/office/drawing/2014/main" id="{9899139E-9B6D-850F-6991-DE870F4B5F12}"/>
              </a:ext>
            </a:extLst>
          </p:cNvPr>
          <p:cNvSpPr txBox="1"/>
          <p:nvPr/>
        </p:nvSpPr>
        <p:spPr>
          <a:xfrm>
            <a:off x="8034315" y="6384762"/>
            <a:ext cx="801823" cy="307777"/>
          </a:xfrm>
          <a:prstGeom prst="rect">
            <a:avLst/>
          </a:prstGeom>
          <a:noFill/>
          <a:ln>
            <a:noFill/>
          </a:ln>
        </p:spPr>
        <p:txBody>
          <a:bodyPr wrap="none" rtlCol="0">
            <a:spAutoFit/>
          </a:bodyPr>
          <a:lstStyle/>
          <a:p>
            <a:r>
              <a:rPr lang="en-US" sz="1400" i="1" dirty="0">
                <a:solidFill>
                  <a:srgbClr val="0000FF"/>
                </a:solidFill>
              </a:rPr>
              <a:t>Effector</a:t>
            </a:r>
          </a:p>
        </p:txBody>
      </p:sp>
      <p:cxnSp>
        <p:nvCxnSpPr>
          <p:cNvPr id="46" name="Straight Arrow Connector 45">
            <a:extLst>
              <a:ext uri="{FF2B5EF4-FFF2-40B4-BE49-F238E27FC236}">
                <a16:creationId xmlns:a16="http://schemas.microsoft.com/office/drawing/2014/main" id="{AB224CD0-A7C0-CF03-EDBC-EC2B8DDDDEAB}"/>
              </a:ext>
            </a:extLst>
          </p:cNvPr>
          <p:cNvCxnSpPr>
            <a:cxnSpLocks/>
            <a:stCxn id="45" idx="1"/>
          </p:cNvCxnSpPr>
          <p:nvPr/>
        </p:nvCxnSpPr>
        <p:spPr>
          <a:xfrm flipH="1">
            <a:off x="6553200" y="6538651"/>
            <a:ext cx="1481115" cy="71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Arrow: Right 10">
            <a:extLst>
              <a:ext uri="{FF2B5EF4-FFF2-40B4-BE49-F238E27FC236}">
                <a16:creationId xmlns:a16="http://schemas.microsoft.com/office/drawing/2014/main" id="{B672CD07-D9A7-678C-1309-CDB02718E92A}"/>
              </a:ext>
            </a:extLst>
          </p:cNvPr>
          <p:cNvSpPr/>
          <p:nvPr/>
        </p:nvSpPr>
        <p:spPr>
          <a:xfrm>
            <a:off x="1328641" y="4890077"/>
            <a:ext cx="3115713" cy="999171"/>
          </a:xfrm>
          <a:prstGeom prst="right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1600" i="1" dirty="0">
                <a:solidFill>
                  <a:schemeClr val="tx1"/>
                </a:solidFill>
              </a:rPr>
              <a:t>Here’s a no-frills version of the LFU for reference</a:t>
            </a:r>
          </a:p>
        </p:txBody>
      </p:sp>
    </p:spTree>
    <p:extLst>
      <p:ext uri="{BB962C8B-B14F-4D97-AF65-F5344CB8AC3E}">
        <p14:creationId xmlns:p14="http://schemas.microsoft.com/office/powerpoint/2010/main" val="1594361984"/>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a:stCxn id="19" idx="2"/>
            <a:endCxn id="17" idx="0"/>
          </p:cNvCxnSpPr>
          <p:nvPr/>
        </p:nvCxnSpPr>
        <p:spPr>
          <a:xfrm flipH="1">
            <a:off x="3175263" y="3449598"/>
            <a:ext cx="725123" cy="34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9BED2303-4C3C-0793-38D5-34FA9C78BEB9}"/>
              </a:ext>
            </a:extLst>
          </p:cNvPr>
          <p:cNvSpPr/>
          <p:nvPr/>
        </p:nvSpPr>
        <p:spPr>
          <a:xfrm>
            <a:off x="3468756" y="2793711"/>
            <a:ext cx="865509" cy="757776"/>
          </a:xfrm>
          <a:prstGeom prst="ellipse">
            <a:avLst/>
          </a:prstGeom>
          <a:solidFill>
            <a:schemeClr val="accent6">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631701CC-CC7F-D91F-9C14-EC3BCB49E339}"/>
              </a:ext>
            </a:extLst>
          </p:cNvPr>
          <p:cNvSpPr txBox="1"/>
          <p:nvPr/>
        </p:nvSpPr>
        <p:spPr>
          <a:xfrm>
            <a:off x="223735" y="1532450"/>
            <a:ext cx="7353300" cy="1077218"/>
          </a:xfrm>
          <a:prstGeom prst="rect">
            <a:avLst/>
          </a:prstGeom>
          <a:noFill/>
        </p:spPr>
        <p:txBody>
          <a:bodyPr wrap="square" rtlCol="0">
            <a:spAutoFit/>
          </a:bodyPr>
          <a:lstStyle/>
          <a:p>
            <a:r>
              <a:rPr lang="en-US" sz="1600" i="1" dirty="0">
                <a:solidFill>
                  <a:schemeClr val="bg1">
                    <a:lumMod val="75000"/>
                  </a:schemeClr>
                </a:solidFill>
              </a:rPr>
              <a:t>In SS, aqueous </a:t>
            </a:r>
            <a:r>
              <a:rPr lang="en-US" sz="1600" i="1" dirty="0" err="1">
                <a:solidFill>
                  <a:schemeClr val="bg1">
                    <a:lumMod val="75000"/>
                  </a:schemeClr>
                </a:solidFill>
              </a:rPr>
              <a:t>hyposecretion</a:t>
            </a:r>
            <a:r>
              <a:rPr lang="en-US" sz="1600" i="1" dirty="0">
                <a:solidFill>
                  <a:schemeClr val="bg1">
                    <a:lumMod val="75000"/>
                  </a:schemeClr>
                </a:solidFill>
              </a:rPr>
              <a:t> (and therefore ATD) results from autoimmune-mediated lymphocytic infiltration of the lacrimal glands. In </a:t>
            </a:r>
            <a:r>
              <a:rPr lang="en-US" sz="1600" b="1" i="1" dirty="0">
                <a:solidFill>
                  <a:schemeClr val="bg1">
                    <a:lumMod val="75000"/>
                  </a:schemeClr>
                </a:solidFill>
              </a:rPr>
              <a:t>non-</a:t>
            </a:r>
            <a:r>
              <a:rPr lang="en-US" sz="1600" i="1" dirty="0" err="1">
                <a:solidFill>
                  <a:schemeClr val="bg1">
                    <a:lumMod val="75000"/>
                  </a:schemeClr>
                </a:solidFill>
              </a:rPr>
              <a:t>Sjögren’s</a:t>
            </a:r>
            <a:r>
              <a:rPr lang="en-US" sz="1600" i="1" dirty="0">
                <a:solidFill>
                  <a:schemeClr val="bg1">
                    <a:lumMod val="75000"/>
                  </a:schemeClr>
                </a:solidFill>
              </a:rPr>
              <a:t> ATD, four broad categories of conditions leading to lacrimal gland hyposecretion have been identified. What are they?</a:t>
            </a:r>
          </a:p>
        </p:txBody>
      </p:sp>
      <p:sp>
        <p:nvSpPr>
          <p:cNvPr id="47" name="TextBox 4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48" name="Straight Arrow Connector 47"/>
          <p:cNvCxnSpPr>
            <a:stCxn id="4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10832" y="3790890"/>
            <a:ext cx="1928862" cy="400110"/>
          </a:xfrm>
          <a:prstGeom prst="rect">
            <a:avLst/>
          </a:prstGeom>
          <a:noFill/>
          <a:ln>
            <a:noFill/>
          </a:ln>
        </p:spPr>
        <p:txBody>
          <a:bodyPr wrap="none" rtlCol="0">
            <a:spAutoFit/>
          </a:bodyPr>
          <a:lstStyle/>
          <a:p>
            <a:pPr algn="ctr"/>
            <a:r>
              <a:rPr lang="en-US" sz="2000" b="1" dirty="0"/>
              <a:t>Non-</a:t>
            </a:r>
            <a:r>
              <a:rPr lang="en-US" sz="2000" b="1" dirty="0" err="1"/>
              <a:t>Sjögren’s</a:t>
            </a:r>
            <a:endParaRPr lang="en-US" sz="2000" b="1" dirty="0"/>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0078" y="2895600"/>
            <a:ext cx="1042272"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a:t>
            </a:r>
          </a:p>
          <a:p>
            <a:pPr algn="ctr">
              <a:lnSpc>
                <a:spcPts val="1800"/>
              </a:lnSpc>
            </a:pPr>
            <a:r>
              <a:rPr lang="en-US" sz="1500" dirty="0">
                <a:solidFill>
                  <a:schemeClr val="bg1">
                    <a:lumMod val="75000"/>
                  </a:schemeClr>
                </a:solidFill>
              </a:rPr>
              <a:t>deficiency</a:t>
            </a:r>
          </a:p>
        </p:txBody>
      </p:sp>
      <p:sp>
        <p:nvSpPr>
          <p:cNvPr id="15" name="TextBox 14"/>
          <p:cNvSpPr txBox="1"/>
          <p:nvPr/>
        </p:nvSpPr>
        <p:spPr>
          <a:xfrm>
            <a:off x="1908116" y="2895600"/>
            <a:ext cx="13308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 duct</a:t>
            </a:r>
          </a:p>
          <a:p>
            <a:pPr algn="ctr">
              <a:lnSpc>
                <a:spcPts val="1800"/>
              </a:lnSpc>
            </a:pPr>
            <a:r>
              <a:rPr lang="en-US" sz="1500" dirty="0">
                <a:solidFill>
                  <a:schemeClr val="bg1">
                    <a:lumMod val="75000"/>
                  </a:schemeClr>
                </a:solidFill>
              </a:rPr>
              <a:t>obstruction</a:t>
            </a:r>
          </a:p>
        </p:txBody>
      </p:sp>
      <p:sp>
        <p:nvSpPr>
          <p:cNvPr id="19" name="TextBox 18"/>
          <p:cNvSpPr txBox="1"/>
          <p:nvPr/>
        </p:nvSpPr>
        <p:spPr>
          <a:xfrm>
            <a:off x="3518710" y="2895600"/>
            <a:ext cx="763351" cy="553998"/>
          </a:xfrm>
          <a:prstGeom prst="rect">
            <a:avLst/>
          </a:prstGeom>
          <a:noFill/>
        </p:spPr>
        <p:txBody>
          <a:bodyPr wrap="none" rtlCol="0">
            <a:spAutoFit/>
          </a:bodyPr>
          <a:lstStyle/>
          <a:p>
            <a:pPr algn="ctr">
              <a:lnSpc>
                <a:spcPts val="1800"/>
              </a:lnSpc>
            </a:pPr>
            <a:r>
              <a:rPr lang="en-US" sz="1500" b="1" i="1" dirty="0"/>
              <a:t>Reflex</a:t>
            </a:r>
          </a:p>
          <a:p>
            <a:pPr algn="ctr">
              <a:lnSpc>
                <a:spcPts val="1800"/>
              </a:lnSpc>
            </a:pPr>
            <a:r>
              <a:rPr lang="en-US" sz="1500" b="1" i="1" dirty="0"/>
              <a:t>block</a:t>
            </a:r>
          </a:p>
        </p:txBody>
      </p:sp>
      <p:sp>
        <p:nvSpPr>
          <p:cNvPr id="22" name="TextBox 21"/>
          <p:cNvSpPr txBox="1"/>
          <p:nvPr/>
        </p:nvSpPr>
        <p:spPr>
          <a:xfrm>
            <a:off x="4527059" y="2895600"/>
            <a:ext cx="1093568" cy="553998"/>
          </a:xfrm>
          <a:prstGeom prst="rect">
            <a:avLst/>
          </a:prstGeom>
          <a:noFill/>
        </p:spPr>
        <p:txBody>
          <a:bodyPr wrap="none" rtlCol="0">
            <a:spAutoFit/>
          </a:bodyPr>
          <a:lstStyle/>
          <a:p>
            <a:pPr algn="ctr">
              <a:lnSpc>
                <a:spcPts val="1800"/>
              </a:lnSpc>
            </a:pPr>
            <a:r>
              <a:rPr lang="en-US" sz="1500" i="1" dirty="0">
                <a:solidFill>
                  <a:schemeClr val="bg1">
                    <a:lumMod val="75000"/>
                  </a:schemeClr>
                </a:solidFill>
              </a:rPr>
              <a:t>Systemic</a:t>
            </a:r>
          </a:p>
          <a:p>
            <a:pPr algn="ctr">
              <a:lnSpc>
                <a:spcPts val="1800"/>
              </a:lnSpc>
            </a:pPr>
            <a:r>
              <a:rPr lang="en-US" sz="1500" i="1" dirty="0">
                <a:solidFill>
                  <a:schemeClr val="bg1">
                    <a:lumMod val="75000"/>
                  </a:schemeClr>
                </a:solidFill>
              </a:rPr>
              <a:t>drug effect</a:t>
            </a:r>
          </a:p>
        </p:txBody>
      </p:sp>
      <p:cxnSp>
        <p:nvCxnSpPr>
          <p:cNvPr id="8" name="Straight Arrow Connector 7"/>
          <p:cNvCxnSpPr/>
          <p:nvPr/>
        </p:nvCxnSpPr>
        <p:spPr>
          <a:xfrm>
            <a:off x="2573522" y="3449598"/>
            <a:ext cx="5895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2"/>
            <a:endCxn id="17" idx="0"/>
          </p:cNvCxnSpPr>
          <p:nvPr/>
        </p:nvCxnSpPr>
        <p:spPr>
          <a:xfrm flipH="1">
            <a:off x="3175263" y="3449598"/>
            <a:ext cx="1898580"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a:endCxn id="17" idx="0"/>
          </p:cNvCxnSpPr>
          <p:nvPr/>
        </p:nvCxnSpPr>
        <p:spPr>
          <a:xfrm>
            <a:off x="1281214" y="3449598"/>
            <a:ext cx="18940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343400" y="41970"/>
            <a:ext cx="4648200" cy="3754874"/>
          </a:xfrm>
          <a:prstGeom prst="rect">
            <a:avLst/>
          </a:prstGeom>
          <a:solidFill>
            <a:srgbClr val="99FF99"/>
          </a:solidFill>
        </p:spPr>
        <p:txBody>
          <a:bodyPr wrap="square" rtlCol="0">
            <a:spAutoFit/>
          </a:bodyPr>
          <a:lstStyle/>
          <a:p>
            <a:r>
              <a:rPr lang="en-US" sz="1400" i="1" dirty="0">
                <a:solidFill>
                  <a:srgbClr val="0000FF"/>
                </a:solidFill>
              </a:rPr>
              <a:t>What does </a:t>
            </a:r>
            <a:r>
              <a:rPr lang="en-US" sz="1400" dirty="0">
                <a:solidFill>
                  <a:srgbClr val="0000FF"/>
                </a:solidFill>
              </a:rPr>
              <a:t>reflex block </a:t>
            </a:r>
            <a:r>
              <a:rPr lang="en-US" sz="1400" i="1" dirty="0">
                <a:solidFill>
                  <a:srgbClr val="0000FF"/>
                </a:solidFill>
              </a:rPr>
              <a:t>mean?</a:t>
            </a:r>
          </a:p>
          <a:p>
            <a:r>
              <a:rPr lang="en-US" sz="1400" dirty="0">
                <a:solidFill>
                  <a:srgbClr val="0000FF"/>
                </a:solidFill>
              </a:rPr>
              <a:t>Recall that tear production is considered largely reflexive. Thus, </a:t>
            </a:r>
            <a:r>
              <a:rPr lang="en-US" sz="1400" u="sng" dirty="0"/>
              <a:t>any break in the LFU reflex circuit will lead to ATD</a:t>
            </a:r>
            <a:r>
              <a:rPr lang="en-US" sz="1400" dirty="0"/>
              <a:t>.</a:t>
            </a:r>
          </a:p>
          <a:p>
            <a:endParaRPr lang="en-US" sz="1400" i="1" dirty="0">
              <a:solidFill>
                <a:srgbClr val="0000FF"/>
              </a:solidFill>
            </a:endParaRPr>
          </a:p>
          <a:p>
            <a:r>
              <a:rPr lang="en-US" sz="1400" i="1" dirty="0">
                <a:solidFill>
                  <a:srgbClr val="0000FF"/>
                </a:solidFill>
              </a:rPr>
              <a:t>What are some of the common mechanisms producing </a:t>
            </a:r>
            <a:r>
              <a:rPr lang="en-US" sz="1400" b="1" i="1" dirty="0">
                <a:solidFill>
                  <a:srgbClr val="0000FF"/>
                </a:solidFill>
              </a:rPr>
              <a:t>afferent</a:t>
            </a:r>
            <a:r>
              <a:rPr lang="en-US" sz="1400" i="1" dirty="0">
                <a:solidFill>
                  <a:srgbClr val="0000FF"/>
                </a:solidFill>
              </a:rPr>
              <a:t> limb block?</a:t>
            </a:r>
          </a:p>
          <a:p>
            <a:r>
              <a:rPr lang="en-US" sz="1400" dirty="0">
                <a:solidFill>
                  <a:srgbClr val="0000FF"/>
                </a:solidFill>
              </a:rPr>
              <a:t>--The most common culprits are conditions leading to corneal hypoesthesia, </a:t>
            </a:r>
            <a:r>
              <a:rPr lang="en-US" sz="1400" dirty="0"/>
              <a:t>including:</a:t>
            </a:r>
          </a:p>
          <a:p>
            <a:r>
              <a:rPr lang="en-US" sz="1400" dirty="0"/>
              <a:t>----Neurotrophic  cornea</a:t>
            </a:r>
          </a:p>
          <a:p>
            <a:r>
              <a:rPr lang="en-US" sz="1400" dirty="0">
                <a:solidFill>
                  <a:schemeClr val="bg1">
                    <a:lumMod val="75000"/>
                  </a:schemeClr>
                </a:solidFill>
              </a:rPr>
              <a:t>----</a:t>
            </a:r>
            <a:r>
              <a:rPr lang="en-US" sz="1400" b="1" i="1" dirty="0">
                <a:solidFill>
                  <a:schemeClr val="bg1">
                    <a:lumMod val="75000"/>
                  </a:schemeClr>
                </a:solidFill>
              </a:rPr>
              <a:t>?</a:t>
            </a:r>
          </a:p>
          <a:p>
            <a:r>
              <a:rPr lang="en-US" sz="1400" dirty="0">
                <a:solidFill>
                  <a:schemeClr val="bg1">
                    <a:lumMod val="75000"/>
                  </a:schemeClr>
                </a:solidFill>
              </a:rPr>
              <a:t>----</a:t>
            </a:r>
            <a:r>
              <a:rPr lang="en-US" sz="1400" b="1" i="1" dirty="0">
                <a:solidFill>
                  <a:schemeClr val="bg1">
                    <a:lumMod val="75000"/>
                  </a:schemeClr>
                </a:solidFill>
              </a:rPr>
              <a:t>?</a:t>
            </a:r>
          </a:p>
          <a:p>
            <a:r>
              <a:rPr lang="en-US" sz="1400" dirty="0">
                <a:solidFill>
                  <a:schemeClr val="bg1">
                    <a:lumMod val="75000"/>
                  </a:schemeClr>
                </a:solidFill>
              </a:rPr>
              <a:t>----</a:t>
            </a:r>
            <a:r>
              <a:rPr lang="en-US" sz="1400" b="1" i="1" dirty="0">
                <a:solidFill>
                  <a:schemeClr val="bg1">
                    <a:lumMod val="75000"/>
                  </a:schemeClr>
                </a:solidFill>
              </a:rPr>
              <a:t>?</a:t>
            </a:r>
          </a:p>
          <a:p>
            <a:endParaRPr lang="en-US" sz="1400" dirty="0">
              <a:solidFill>
                <a:srgbClr val="99FF99"/>
              </a:solidFill>
            </a:endParaRPr>
          </a:p>
          <a:p>
            <a:r>
              <a:rPr lang="en-US" sz="1400" i="1" dirty="0">
                <a:solidFill>
                  <a:srgbClr val="99FF99"/>
                </a:solidFill>
              </a:rPr>
              <a:t>What are some of the common mechanisms producing </a:t>
            </a:r>
            <a:r>
              <a:rPr lang="en-US" sz="1400" b="1" i="1" dirty="0">
                <a:solidFill>
                  <a:srgbClr val="99FF99"/>
                </a:solidFill>
              </a:rPr>
              <a:t>efferent</a:t>
            </a:r>
            <a:r>
              <a:rPr lang="en-US" sz="1400" i="1" dirty="0">
                <a:solidFill>
                  <a:srgbClr val="99FF99"/>
                </a:solidFill>
              </a:rPr>
              <a:t> limb block?</a:t>
            </a:r>
          </a:p>
          <a:p>
            <a:r>
              <a:rPr lang="en-US" sz="1400" dirty="0">
                <a:solidFill>
                  <a:srgbClr val="99FF99"/>
                </a:solidFill>
              </a:rPr>
              <a:t>--Anything that compromises CN7</a:t>
            </a:r>
          </a:p>
        </p:txBody>
      </p:sp>
      <p:sp>
        <p:nvSpPr>
          <p:cNvPr id="11" name="TextBox 10">
            <a:extLst>
              <a:ext uri="{FF2B5EF4-FFF2-40B4-BE49-F238E27FC236}">
                <a16:creationId xmlns:a16="http://schemas.microsoft.com/office/drawing/2014/main" id="{3918C47F-DA7D-2CDD-ABDF-743AF4ED4D7F}"/>
              </a:ext>
            </a:extLst>
          </p:cNvPr>
          <p:cNvSpPr txBox="1"/>
          <p:nvPr/>
        </p:nvSpPr>
        <p:spPr>
          <a:xfrm>
            <a:off x="5486401" y="4733956"/>
            <a:ext cx="2757486" cy="430887"/>
          </a:xfrm>
          <a:prstGeom prst="rect">
            <a:avLst/>
          </a:prstGeom>
          <a:noFill/>
          <a:ln>
            <a:noFill/>
          </a:ln>
        </p:spPr>
        <p:txBody>
          <a:bodyPr wrap="none" rtlCol="0">
            <a:spAutoFit/>
          </a:bodyPr>
          <a:lstStyle/>
          <a:p>
            <a:pPr algn="ctr"/>
            <a:r>
              <a:rPr lang="en-US" sz="2200" i="1" dirty="0">
                <a:solidFill>
                  <a:schemeClr val="bg1">
                    <a:lumMod val="75000"/>
                  </a:schemeClr>
                </a:solidFill>
              </a:rPr>
              <a:t>Evaporative Dry Eye</a:t>
            </a:r>
          </a:p>
        </p:txBody>
      </p:sp>
      <p:cxnSp>
        <p:nvCxnSpPr>
          <p:cNvPr id="26" name="Straight Arrow Connector 25">
            <a:extLst>
              <a:ext uri="{FF2B5EF4-FFF2-40B4-BE49-F238E27FC236}">
                <a16:creationId xmlns:a16="http://schemas.microsoft.com/office/drawing/2014/main" id="{29B975A9-DF8D-8E2F-EBE7-E9D85E4EAF47}"/>
              </a:ext>
            </a:extLst>
          </p:cNvPr>
          <p:cNvCxnSpPr>
            <a:stCxn id="11" idx="2"/>
          </p:cNvCxnSpPr>
          <p:nvPr/>
        </p:nvCxnSpPr>
        <p:spPr>
          <a:xfrm flipH="1">
            <a:off x="4876801" y="5164843"/>
            <a:ext cx="1988343" cy="6168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C6393C14-A16D-163C-DD28-F953B4529119}"/>
              </a:ext>
            </a:extLst>
          </p:cNvPr>
          <p:cNvSpPr/>
          <p:nvPr/>
        </p:nvSpPr>
        <p:spPr>
          <a:xfrm>
            <a:off x="4382629" y="3810000"/>
            <a:ext cx="4608971" cy="2998113"/>
          </a:xfrm>
          <a:prstGeom prst="rect">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39DB1DA-1557-FAA4-1A04-1715BFE68499}"/>
              </a:ext>
            </a:extLst>
          </p:cNvPr>
          <p:cNvSpPr txBox="1"/>
          <p:nvPr/>
        </p:nvSpPr>
        <p:spPr>
          <a:xfrm>
            <a:off x="4815699" y="6366179"/>
            <a:ext cx="1705916"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Lacrimal apparatus</a:t>
            </a:r>
          </a:p>
        </p:txBody>
      </p:sp>
      <p:sp>
        <p:nvSpPr>
          <p:cNvPr id="30" name="TextBox 29">
            <a:extLst>
              <a:ext uri="{FF2B5EF4-FFF2-40B4-BE49-F238E27FC236}">
                <a16:creationId xmlns:a16="http://schemas.microsoft.com/office/drawing/2014/main" id="{730EF3EC-DB04-20AC-32A6-53BD7695B454}"/>
              </a:ext>
            </a:extLst>
          </p:cNvPr>
          <p:cNvSpPr txBox="1"/>
          <p:nvPr/>
        </p:nvSpPr>
        <p:spPr>
          <a:xfrm>
            <a:off x="7877834" y="3912513"/>
            <a:ext cx="1000595" cy="307777"/>
          </a:xfrm>
          <a:prstGeom prst="rect">
            <a:avLst/>
          </a:prstGeom>
          <a:noFill/>
          <a:ln>
            <a:noFill/>
          </a:ln>
        </p:spPr>
        <p:txBody>
          <a:bodyPr wrap="none" rtlCol="0">
            <a:spAutoFit/>
          </a:bodyPr>
          <a:lstStyle/>
          <a:p>
            <a:r>
              <a:rPr lang="en-US" sz="1400" i="1" dirty="0">
                <a:solidFill>
                  <a:srgbClr val="0000FF"/>
                </a:solidFill>
              </a:rPr>
              <a:t>Receptors</a:t>
            </a:r>
          </a:p>
        </p:txBody>
      </p:sp>
      <p:sp>
        <p:nvSpPr>
          <p:cNvPr id="31" name="TextBox 30">
            <a:extLst>
              <a:ext uri="{FF2B5EF4-FFF2-40B4-BE49-F238E27FC236}">
                <a16:creationId xmlns:a16="http://schemas.microsoft.com/office/drawing/2014/main" id="{0208D205-915D-D14F-6EC9-51E5F6A6690D}"/>
              </a:ext>
            </a:extLst>
          </p:cNvPr>
          <p:cNvSpPr txBox="1"/>
          <p:nvPr/>
        </p:nvSpPr>
        <p:spPr>
          <a:xfrm>
            <a:off x="8046150" y="5127558"/>
            <a:ext cx="832279" cy="307777"/>
          </a:xfrm>
          <a:prstGeom prst="rect">
            <a:avLst/>
          </a:prstGeom>
          <a:noFill/>
          <a:ln>
            <a:noFill/>
          </a:ln>
        </p:spPr>
        <p:txBody>
          <a:bodyPr wrap="none" rtlCol="0">
            <a:spAutoFit/>
          </a:bodyPr>
          <a:lstStyle/>
          <a:p>
            <a:r>
              <a:rPr lang="en-US" sz="1400" i="1" dirty="0">
                <a:solidFill>
                  <a:srgbClr val="0000FF"/>
                </a:solidFill>
              </a:rPr>
              <a:t>Nucleus</a:t>
            </a:r>
          </a:p>
        </p:txBody>
      </p:sp>
      <p:sp>
        <p:nvSpPr>
          <p:cNvPr id="32" name="TextBox 31">
            <a:extLst>
              <a:ext uri="{FF2B5EF4-FFF2-40B4-BE49-F238E27FC236}">
                <a16:creationId xmlns:a16="http://schemas.microsoft.com/office/drawing/2014/main" id="{04F39A49-2ED1-5B14-4B30-141B6B48214D}"/>
              </a:ext>
            </a:extLst>
          </p:cNvPr>
          <p:cNvSpPr txBox="1"/>
          <p:nvPr/>
        </p:nvSpPr>
        <p:spPr>
          <a:xfrm>
            <a:off x="7691950" y="5734181"/>
            <a:ext cx="1186479" cy="307777"/>
          </a:xfrm>
          <a:prstGeom prst="rect">
            <a:avLst/>
          </a:prstGeom>
          <a:noFill/>
          <a:ln>
            <a:noFill/>
          </a:ln>
        </p:spPr>
        <p:txBody>
          <a:bodyPr wrap="none" rtlCol="0">
            <a:spAutoFit/>
          </a:bodyPr>
          <a:lstStyle/>
          <a:p>
            <a:r>
              <a:rPr lang="en-US" sz="1400" i="1" dirty="0">
                <a:solidFill>
                  <a:srgbClr val="0000FF"/>
                </a:solidFill>
              </a:rPr>
              <a:t>Efferent limb</a:t>
            </a:r>
          </a:p>
        </p:txBody>
      </p:sp>
      <p:sp>
        <p:nvSpPr>
          <p:cNvPr id="33" name="TextBox 32">
            <a:extLst>
              <a:ext uri="{FF2B5EF4-FFF2-40B4-BE49-F238E27FC236}">
                <a16:creationId xmlns:a16="http://schemas.microsoft.com/office/drawing/2014/main" id="{1D3E9A10-37D0-F374-41BD-240B98998D16}"/>
              </a:ext>
            </a:extLst>
          </p:cNvPr>
          <p:cNvSpPr txBox="1"/>
          <p:nvPr/>
        </p:nvSpPr>
        <p:spPr>
          <a:xfrm>
            <a:off x="7691950" y="4514981"/>
            <a:ext cx="1186479" cy="307777"/>
          </a:xfrm>
          <a:prstGeom prst="rect">
            <a:avLst/>
          </a:prstGeom>
          <a:noFill/>
          <a:ln>
            <a:noFill/>
          </a:ln>
        </p:spPr>
        <p:txBody>
          <a:bodyPr wrap="none" rtlCol="0">
            <a:spAutoFit/>
          </a:bodyPr>
          <a:lstStyle/>
          <a:p>
            <a:r>
              <a:rPr lang="en-US" sz="1400" i="1" dirty="0">
                <a:solidFill>
                  <a:srgbClr val="0000FF"/>
                </a:solidFill>
              </a:rPr>
              <a:t>Afferent limb</a:t>
            </a:r>
          </a:p>
        </p:txBody>
      </p:sp>
      <p:cxnSp>
        <p:nvCxnSpPr>
          <p:cNvPr id="34" name="Straight Arrow Connector 33">
            <a:extLst>
              <a:ext uri="{FF2B5EF4-FFF2-40B4-BE49-F238E27FC236}">
                <a16:creationId xmlns:a16="http://schemas.microsoft.com/office/drawing/2014/main" id="{5F41E1A7-28A6-FD43-F8F5-CA3B4E05DD07}"/>
              </a:ext>
            </a:extLst>
          </p:cNvPr>
          <p:cNvCxnSpPr>
            <a:stCxn id="30" idx="1"/>
          </p:cNvCxnSpPr>
          <p:nvPr/>
        </p:nvCxnSpPr>
        <p:spPr>
          <a:xfrm flipH="1" flipV="1">
            <a:off x="6848483" y="4066401"/>
            <a:ext cx="102935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A9070ED-5B31-84F5-97E1-3003B29F6123}"/>
              </a:ext>
            </a:extLst>
          </p:cNvPr>
          <p:cNvCxnSpPr>
            <a:endCxn id="43" idx="3"/>
          </p:cNvCxnSpPr>
          <p:nvPr/>
        </p:nvCxnSpPr>
        <p:spPr>
          <a:xfrm flipH="1">
            <a:off x="6626739" y="5284114"/>
            <a:ext cx="1559153" cy="44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AD086A4-6191-BEB4-BC71-BF1B5F36C30A}"/>
              </a:ext>
            </a:extLst>
          </p:cNvPr>
          <p:cNvCxnSpPr>
            <a:cxnSpLocks/>
            <a:endCxn id="39" idx="3"/>
          </p:cNvCxnSpPr>
          <p:nvPr/>
        </p:nvCxnSpPr>
        <p:spPr>
          <a:xfrm flipH="1">
            <a:off x="6314169" y="4674515"/>
            <a:ext cx="1383812" cy="1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7BCF8A0-228F-5F3A-0AA5-C721284A9146}"/>
              </a:ext>
            </a:extLst>
          </p:cNvPr>
          <p:cNvCxnSpPr>
            <a:endCxn id="41" idx="3"/>
          </p:cNvCxnSpPr>
          <p:nvPr/>
        </p:nvCxnSpPr>
        <p:spPr>
          <a:xfrm flipH="1">
            <a:off x="6314169" y="5889248"/>
            <a:ext cx="1325942" cy="59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Down Arrow 36">
            <a:extLst>
              <a:ext uri="{FF2B5EF4-FFF2-40B4-BE49-F238E27FC236}">
                <a16:creationId xmlns:a16="http://schemas.microsoft.com/office/drawing/2014/main" id="{6106FB2A-C3C3-63D5-8EDA-8F63F40EDA1B}"/>
              </a:ext>
            </a:extLst>
          </p:cNvPr>
          <p:cNvSpPr/>
          <p:nvPr/>
        </p:nvSpPr>
        <p:spPr>
          <a:xfrm>
            <a:off x="5105400" y="4227422"/>
            <a:ext cx="278090" cy="907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4CE7C502-E982-4BA7-2A9F-F626035219FE}"/>
              </a:ext>
            </a:extLst>
          </p:cNvPr>
          <p:cNvSpPr txBox="1"/>
          <p:nvPr/>
        </p:nvSpPr>
        <p:spPr>
          <a:xfrm>
            <a:off x="4916029" y="4522113"/>
            <a:ext cx="1398140"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Cranial nerve 5</a:t>
            </a:r>
          </a:p>
        </p:txBody>
      </p:sp>
      <p:sp>
        <p:nvSpPr>
          <p:cNvPr id="40" name="Down Arrow 38">
            <a:extLst>
              <a:ext uri="{FF2B5EF4-FFF2-40B4-BE49-F238E27FC236}">
                <a16:creationId xmlns:a16="http://schemas.microsoft.com/office/drawing/2014/main" id="{516B8025-F004-D9E1-AD1A-E4E1381CD27F}"/>
              </a:ext>
            </a:extLst>
          </p:cNvPr>
          <p:cNvSpPr/>
          <p:nvPr/>
        </p:nvSpPr>
        <p:spPr>
          <a:xfrm>
            <a:off x="5360710" y="5443645"/>
            <a:ext cx="278090" cy="907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39BB44AF-9044-770B-D62D-21B8A25A0553}"/>
              </a:ext>
            </a:extLst>
          </p:cNvPr>
          <p:cNvSpPr txBox="1"/>
          <p:nvPr/>
        </p:nvSpPr>
        <p:spPr>
          <a:xfrm>
            <a:off x="4916029" y="5741313"/>
            <a:ext cx="1398140"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Cranial nerve 7</a:t>
            </a:r>
          </a:p>
        </p:txBody>
      </p:sp>
      <p:sp>
        <p:nvSpPr>
          <p:cNvPr id="42" name="TextBox 41">
            <a:extLst>
              <a:ext uri="{FF2B5EF4-FFF2-40B4-BE49-F238E27FC236}">
                <a16:creationId xmlns:a16="http://schemas.microsoft.com/office/drawing/2014/main" id="{F3B460D8-61C6-37E8-24CD-7ADFC4977255}"/>
              </a:ext>
            </a:extLst>
          </p:cNvPr>
          <p:cNvSpPr txBox="1"/>
          <p:nvPr/>
        </p:nvSpPr>
        <p:spPr>
          <a:xfrm>
            <a:off x="4535029" y="3919645"/>
            <a:ext cx="2313454"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Ocular surface nociceptors</a:t>
            </a:r>
          </a:p>
        </p:txBody>
      </p:sp>
      <p:sp>
        <p:nvSpPr>
          <p:cNvPr id="43" name="TextBox 42">
            <a:extLst>
              <a:ext uri="{FF2B5EF4-FFF2-40B4-BE49-F238E27FC236}">
                <a16:creationId xmlns:a16="http://schemas.microsoft.com/office/drawing/2014/main" id="{0FA3797B-B356-BA1F-30F1-2605E641E970}"/>
              </a:ext>
            </a:extLst>
          </p:cNvPr>
          <p:cNvSpPr txBox="1"/>
          <p:nvPr/>
        </p:nvSpPr>
        <p:spPr>
          <a:xfrm>
            <a:off x="4750904" y="5134690"/>
            <a:ext cx="1875835"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Brainstem integration</a:t>
            </a:r>
          </a:p>
        </p:txBody>
      </p:sp>
      <p:sp>
        <p:nvSpPr>
          <p:cNvPr id="44" name="TextBox 43">
            <a:extLst>
              <a:ext uri="{FF2B5EF4-FFF2-40B4-BE49-F238E27FC236}">
                <a16:creationId xmlns:a16="http://schemas.microsoft.com/office/drawing/2014/main" id="{1240EB1D-CA72-71E8-5B02-4C43D67C0972}"/>
              </a:ext>
            </a:extLst>
          </p:cNvPr>
          <p:cNvSpPr txBox="1"/>
          <p:nvPr/>
        </p:nvSpPr>
        <p:spPr>
          <a:xfrm>
            <a:off x="8034315" y="6384762"/>
            <a:ext cx="801823" cy="307777"/>
          </a:xfrm>
          <a:prstGeom prst="rect">
            <a:avLst/>
          </a:prstGeom>
          <a:noFill/>
          <a:ln>
            <a:noFill/>
          </a:ln>
        </p:spPr>
        <p:txBody>
          <a:bodyPr wrap="none" rtlCol="0">
            <a:spAutoFit/>
          </a:bodyPr>
          <a:lstStyle/>
          <a:p>
            <a:r>
              <a:rPr lang="en-US" sz="1400" i="1" dirty="0">
                <a:solidFill>
                  <a:srgbClr val="0000FF"/>
                </a:solidFill>
              </a:rPr>
              <a:t>Effector</a:t>
            </a:r>
          </a:p>
        </p:txBody>
      </p:sp>
      <p:cxnSp>
        <p:nvCxnSpPr>
          <p:cNvPr id="45" name="Straight Arrow Connector 44">
            <a:extLst>
              <a:ext uri="{FF2B5EF4-FFF2-40B4-BE49-F238E27FC236}">
                <a16:creationId xmlns:a16="http://schemas.microsoft.com/office/drawing/2014/main" id="{B253E0AC-0875-0350-8171-D3DA2E8FE701}"/>
              </a:ext>
            </a:extLst>
          </p:cNvPr>
          <p:cNvCxnSpPr>
            <a:cxnSpLocks/>
            <a:stCxn id="44" idx="1"/>
          </p:cNvCxnSpPr>
          <p:nvPr/>
        </p:nvCxnSpPr>
        <p:spPr>
          <a:xfrm flipH="1">
            <a:off x="6553200" y="6538651"/>
            <a:ext cx="1481115" cy="71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Arrow: Right 5">
            <a:extLst>
              <a:ext uri="{FF2B5EF4-FFF2-40B4-BE49-F238E27FC236}">
                <a16:creationId xmlns:a16="http://schemas.microsoft.com/office/drawing/2014/main" id="{BF048E0F-22B2-611E-E6E4-5AFDF34D7602}"/>
              </a:ext>
            </a:extLst>
          </p:cNvPr>
          <p:cNvSpPr/>
          <p:nvPr/>
        </p:nvSpPr>
        <p:spPr>
          <a:xfrm>
            <a:off x="1328641" y="4890077"/>
            <a:ext cx="3115713" cy="999171"/>
          </a:xfrm>
          <a:prstGeom prst="right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1600" i="1" dirty="0">
                <a:solidFill>
                  <a:schemeClr val="tx1"/>
                </a:solidFill>
              </a:rPr>
              <a:t>Here’s a no-frills version of the LFU for reference</a:t>
            </a:r>
          </a:p>
        </p:txBody>
      </p:sp>
    </p:spTree>
    <p:extLst>
      <p:ext uri="{BB962C8B-B14F-4D97-AF65-F5344CB8AC3E}">
        <p14:creationId xmlns:p14="http://schemas.microsoft.com/office/powerpoint/2010/main" val="351179354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a:stCxn id="19" idx="2"/>
            <a:endCxn id="17" idx="0"/>
          </p:cNvCxnSpPr>
          <p:nvPr/>
        </p:nvCxnSpPr>
        <p:spPr>
          <a:xfrm flipH="1">
            <a:off x="3175263" y="3449598"/>
            <a:ext cx="725123" cy="34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9BED2303-4C3C-0793-38D5-34FA9C78BEB9}"/>
              </a:ext>
            </a:extLst>
          </p:cNvPr>
          <p:cNvSpPr/>
          <p:nvPr/>
        </p:nvSpPr>
        <p:spPr>
          <a:xfrm>
            <a:off x="3468756" y="2793711"/>
            <a:ext cx="865509" cy="757776"/>
          </a:xfrm>
          <a:prstGeom prst="ellipse">
            <a:avLst/>
          </a:prstGeom>
          <a:solidFill>
            <a:schemeClr val="accent6">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631701CC-CC7F-D91F-9C14-EC3BCB49E339}"/>
              </a:ext>
            </a:extLst>
          </p:cNvPr>
          <p:cNvSpPr txBox="1"/>
          <p:nvPr/>
        </p:nvSpPr>
        <p:spPr>
          <a:xfrm>
            <a:off x="223735" y="1532450"/>
            <a:ext cx="7353300" cy="1077218"/>
          </a:xfrm>
          <a:prstGeom prst="rect">
            <a:avLst/>
          </a:prstGeom>
          <a:noFill/>
        </p:spPr>
        <p:txBody>
          <a:bodyPr wrap="square" rtlCol="0">
            <a:spAutoFit/>
          </a:bodyPr>
          <a:lstStyle/>
          <a:p>
            <a:r>
              <a:rPr lang="en-US" sz="1600" i="1" dirty="0">
                <a:solidFill>
                  <a:schemeClr val="bg1">
                    <a:lumMod val="75000"/>
                  </a:schemeClr>
                </a:solidFill>
              </a:rPr>
              <a:t>In SS, aqueous </a:t>
            </a:r>
            <a:r>
              <a:rPr lang="en-US" sz="1600" i="1" dirty="0" err="1">
                <a:solidFill>
                  <a:schemeClr val="bg1">
                    <a:lumMod val="75000"/>
                  </a:schemeClr>
                </a:solidFill>
              </a:rPr>
              <a:t>hyposecretion</a:t>
            </a:r>
            <a:r>
              <a:rPr lang="en-US" sz="1600" i="1" dirty="0">
                <a:solidFill>
                  <a:schemeClr val="bg1">
                    <a:lumMod val="75000"/>
                  </a:schemeClr>
                </a:solidFill>
              </a:rPr>
              <a:t> (and therefore ATD) results from autoimmune-mediated lymphocytic infiltration of the lacrimal glands. In </a:t>
            </a:r>
            <a:r>
              <a:rPr lang="en-US" sz="1600" b="1" i="1" dirty="0">
                <a:solidFill>
                  <a:schemeClr val="bg1">
                    <a:lumMod val="75000"/>
                  </a:schemeClr>
                </a:solidFill>
              </a:rPr>
              <a:t>non-</a:t>
            </a:r>
            <a:r>
              <a:rPr lang="en-US" sz="1600" i="1" dirty="0" err="1">
                <a:solidFill>
                  <a:schemeClr val="bg1">
                    <a:lumMod val="75000"/>
                  </a:schemeClr>
                </a:solidFill>
              </a:rPr>
              <a:t>Sjögren’s</a:t>
            </a:r>
            <a:r>
              <a:rPr lang="en-US" sz="1600" i="1" dirty="0">
                <a:solidFill>
                  <a:schemeClr val="bg1">
                    <a:lumMod val="75000"/>
                  </a:schemeClr>
                </a:solidFill>
              </a:rPr>
              <a:t> ATD, four broad categories of conditions leading to lacrimal gland hyposecretion have been identified. What are they?</a:t>
            </a:r>
          </a:p>
        </p:txBody>
      </p:sp>
      <p:sp>
        <p:nvSpPr>
          <p:cNvPr id="47" name="TextBox 4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48" name="Straight Arrow Connector 47"/>
          <p:cNvCxnSpPr>
            <a:stCxn id="4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10832" y="3790890"/>
            <a:ext cx="1928862" cy="400110"/>
          </a:xfrm>
          <a:prstGeom prst="rect">
            <a:avLst/>
          </a:prstGeom>
          <a:noFill/>
          <a:ln>
            <a:noFill/>
          </a:ln>
        </p:spPr>
        <p:txBody>
          <a:bodyPr wrap="none" rtlCol="0">
            <a:spAutoFit/>
          </a:bodyPr>
          <a:lstStyle/>
          <a:p>
            <a:pPr algn="ctr"/>
            <a:r>
              <a:rPr lang="en-US" sz="2000" b="1" dirty="0"/>
              <a:t>Non-</a:t>
            </a:r>
            <a:r>
              <a:rPr lang="en-US" sz="2000" b="1" dirty="0" err="1"/>
              <a:t>Sjögren’s</a:t>
            </a:r>
            <a:endParaRPr lang="en-US" sz="2000" b="1" dirty="0"/>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0078" y="2895600"/>
            <a:ext cx="1042272"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a:t>
            </a:r>
          </a:p>
          <a:p>
            <a:pPr algn="ctr">
              <a:lnSpc>
                <a:spcPts val="1800"/>
              </a:lnSpc>
            </a:pPr>
            <a:r>
              <a:rPr lang="en-US" sz="1500" dirty="0">
                <a:solidFill>
                  <a:schemeClr val="bg1">
                    <a:lumMod val="75000"/>
                  </a:schemeClr>
                </a:solidFill>
              </a:rPr>
              <a:t>deficiency</a:t>
            </a:r>
          </a:p>
        </p:txBody>
      </p:sp>
      <p:sp>
        <p:nvSpPr>
          <p:cNvPr id="15" name="TextBox 14"/>
          <p:cNvSpPr txBox="1"/>
          <p:nvPr/>
        </p:nvSpPr>
        <p:spPr>
          <a:xfrm>
            <a:off x="1908116" y="2895600"/>
            <a:ext cx="13308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 duct</a:t>
            </a:r>
          </a:p>
          <a:p>
            <a:pPr algn="ctr">
              <a:lnSpc>
                <a:spcPts val="1800"/>
              </a:lnSpc>
            </a:pPr>
            <a:r>
              <a:rPr lang="en-US" sz="1500" dirty="0">
                <a:solidFill>
                  <a:schemeClr val="bg1">
                    <a:lumMod val="75000"/>
                  </a:schemeClr>
                </a:solidFill>
              </a:rPr>
              <a:t>obstruction</a:t>
            </a:r>
          </a:p>
        </p:txBody>
      </p:sp>
      <p:sp>
        <p:nvSpPr>
          <p:cNvPr id="19" name="TextBox 18"/>
          <p:cNvSpPr txBox="1"/>
          <p:nvPr/>
        </p:nvSpPr>
        <p:spPr>
          <a:xfrm>
            <a:off x="3518710" y="2895600"/>
            <a:ext cx="763351" cy="553998"/>
          </a:xfrm>
          <a:prstGeom prst="rect">
            <a:avLst/>
          </a:prstGeom>
          <a:noFill/>
        </p:spPr>
        <p:txBody>
          <a:bodyPr wrap="none" rtlCol="0">
            <a:spAutoFit/>
          </a:bodyPr>
          <a:lstStyle/>
          <a:p>
            <a:pPr algn="ctr">
              <a:lnSpc>
                <a:spcPts val="1800"/>
              </a:lnSpc>
            </a:pPr>
            <a:r>
              <a:rPr lang="en-US" sz="1500" b="1" i="1" dirty="0"/>
              <a:t>Reflex</a:t>
            </a:r>
          </a:p>
          <a:p>
            <a:pPr algn="ctr">
              <a:lnSpc>
                <a:spcPts val="1800"/>
              </a:lnSpc>
            </a:pPr>
            <a:r>
              <a:rPr lang="en-US" sz="1500" b="1" i="1" dirty="0"/>
              <a:t>block</a:t>
            </a:r>
          </a:p>
        </p:txBody>
      </p:sp>
      <p:sp>
        <p:nvSpPr>
          <p:cNvPr id="22" name="TextBox 21"/>
          <p:cNvSpPr txBox="1"/>
          <p:nvPr/>
        </p:nvSpPr>
        <p:spPr>
          <a:xfrm>
            <a:off x="4527059" y="2895600"/>
            <a:ext cx="1093568" cy="553998"/>
          </a:xfrm>
          <a:prstGeom prst="rect">
            <a:avLst/>
          </a:prstGeom>
          <a:noFill/>
        </p:spPr>
        <p:txBody>
          <a:bodyPr wrap="none" rtlCol="0">
            <a:spAutoFit/>
          </a:bodyPr>
          <a:lstStyle/>
          <a:p>
            <a:pPr algn="ctr">
              <a:lnSpc>
                <a:spcPts val="1800"/>
              </a:lnSpc>
            </a:pPr>
            <a:r>
              <a:rPr lang="en-US" sz="1500" i="1" dirty="0">
                <a:solidFill>
                  <a:schemeClr val="bg1">
                    <a:lumMod val="75000"/>
                  </a:schemeClr>
                </a:solidFill>
              </a:rPr>
              <a:t>Systemic</a:t>
            </a:r>
          </a:p>
          <a:p>
            <a:pPr algn="ctr">
              <a:lnSpc>
                <a:spcPts val="1800"/>
              </a:lnSpc>
            </a:pPr>
            <a:r>
              <a:rPr lang="en-US" sz="1500" i="1" dirty="0">
                <a:solidFill>
                  <a:schemeClr val="bg1">
                    <a:lumMod val="75000"/>
                  </a:schemeClr>
                </a:solidFill>
              </a:rPr>
              <a:t>drug effect</a:t>
            </a:r>
          </a:p>
        </p:txBody>
      </p:sp>
      <p:cxnSp>
        <p:nvCxnSpPr>
          <p:cNvPr id="8" name="Straight Arrow Connector 7"/>
          <p:cNvCxnSpPr/>
          <p:nvPr/>
        </p:nvCxnSpPr>
        <p:spPr>
          <a:xfrm>
            <a:off x="2573522" y="3449598"/>
            <a:ext cx="5895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2"/>
            <a:endCxn id="17" idx="0"/>
          </p:cNvCxnSpPr>
          <p:nvPr/>
        </p:nvCxnSpPr>
        <p:spPr>
          <a:xfrm flipH="1">
            <a:off x="3175263" y="3449598"/>
            <a:ext cx="1898580"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a:endCxn id="17" idx="0"/>
          </p:cNvCxnSpPr>
          <p:nvPr/>
        </p:nvCxnSpPr>
        <p:spPr>
          <a:xfrm>
            <a:off x="1281214" y="3449598"/>
            <a:ext cx="18940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343400" y="41970"/>
            <a:ext cx="4648200" cy="3754874"/>
          </a:xfrm>
          <a:prstGeom prst="rect">
            <a:avLst/>
          </a:prstGeom>
          <a:solidFill>
            <a:srgbClr val="99FF99"/>
          </a:solidFill>
        </p:spPr>
        <p:txBody>
          <a:bodyPr wrap="square" rtlCol="0">
            <a:spAutoFit/>
          </a:bodyPr>
          <a:lstStyle/>
          <a:p>
            <a:r>
              <a:rPr lang="en-US" sz="1400" i="1" dirty="0">
                <a:solidFill>
                  <a:srgbClr val="0000FF"/>
                </a:solidFill>
              </a:rPr>
              <a:t>What does </a:t>
            </a:r>
            <a:r>
              <a:rPr lang="en-US" sz="1400" dirty="0">
                <a:solidFill>
                  <a:srgbClr val="0000FF"/>
                </a:solidFill>
              </a:rPr>
              <a:t>reflex block </a:t>
            </a:r>
            <a:r>
              <a:rPr lang="en-US" sz="1400" i="1" dirty="0">
                <a:solidFill>
                  <a:srgbClr val="0000FF"/>
                </a:solidFill>
              </a:rPr>
              <a:t>mean?</a:t>
            </a:r>
          </a:p>
          <a:p>
            <a:r>
              <a:rPr lang="en-US" sz="1400" dirty="0">
                <a:solidFill>
                  <a:srgbClr val="0000FF"/>
                </a:solidFill>
              </a:rPr>
              <a:t>Recall that tear production is considered largely reflexive. Thus, </a:t>
            </a:r>
            <a:r>
              <a:rPr lang="en-US" sz="1400" u="sng" dirty="0"/>
              <a:t>any break in the LFU reflex circuit will lead to ATD</a:t>
            </a:r>
            <a:r>
              <a:rPr lang="en-US" sz="1400" dirty="0"/>
              <a:t>.</a:t>
            </a:r>
          </a:p>
          <a:p>
            <a:endParaRPr lang="en-US" sz="1400" i="1" dirty="0">
              <a:solidFill>
                <a:srgbClr val="0000FF"/>
              </a:solidFill>
            </a:endParaRPr>
          </a:p>
          <a:p>
            <a:r>
              <a:rPr lang="en-US" sz="1400" i="1" dirty="0">
                <a:solidFill>
                  <a:srgbClr val="0000FF"/>
                </a:solidFill>
              </a:rPr>
              <a:t>What are some of the common mechanisms producing </a:t>
            </a:r>
            <a:r>
              <a:rPr lang="en-US" sz="1400" b="1" i="1" dirty="0">
                <a:solidFill>
                  <a:srgbClr val="0000FF"/>
                </a:solidFill>
              </a:rPr>
              <a:t>afferent</a:t>
            </a:r>
            <a:r>
              <a:rPr lang="en-US" sz="1400" i="1" dirty="0">
                <a:solidFill>
                  <a:srgbClr val="0000FF"/>
                </a:solidFill>
              </a:rPr>
              <a:t> limb block?</a:t>
            </a:r>
          </a:p>
          <a:p>
            <a:r>
              <a:rPr lang="en-US" sz="1400" dirty="0">
                <a:solidFill>
                  <a:srgbClr val="0000FF"/>
                </a:solidFill>
              </a:rPr>
              <a:t>--The most common culprits are conditions leading to corneal hypoesthesia, </a:t>
            </a:r>
            <a:r>
              <a:rPr lang="en-US" sz="1400" dirty="0"/>
              <a:t>including:</a:t>
            </a:r>
          </a:p>
          <a:p>
            <a:r>
              <a:rPr lang="en-US" sz="1400" dirty="0"/>
              <a:t>----Neurotrophic  cornea</a:t>
            </a:r>
          </a:p>
          <a:p>
            <a:r>
              <a:rPr lang="en-US" sz="1400" dirty="0"/>
              <a:t>----Corneal  surgery</a:t>
            </a:r>
          </a:p>
          <a:p>
            <a:r>
              <a:rPr lang="en-US" sz="1400" dirty="0">
                <a:solidFill>
                  <a:schemeClr val="bg1">
                    <a:lumMod val="75000"/>
                  </a:schemeClr>
                </a:solidFill>
              </a:rPr>
              <a:t>----</a:t>
            </a:r>
            <a:r>
              <a:rPr lang="en-US" sz="1400" b="1" i="1" dirty="0">
                <a:solidFill>
                  <a:schemeClr val="bg1">
                    <a:lumMod val="75000"/>
                  </a:schemeClr>
                </a:solidFill>
              </a:rPr>
              <a:t>?</a:t>
            </a:r>
          </a:p>
          <a:p>
            <a:r>
              <a:rPr lang="en-US" sz="1400" dirty="0">
                <a:solidFill>
                  <a:schemeClr val="bg1">
                    <a:lumMod val="75000"/>
                  </a:schemeClr>
                </a:solidFill>
              </a:rPr>
              <a:t>----</a:t>
            </a:r>
            <a:r>
              <a:rPr lang="en-US" sz="1400" b="1" i="1" dirty="0">
                <a:solidFill>
                  <a:schemeClr val="bg1">
                    <a:lumMod val="75000"/>
                  </a:schemeClr>
                </a:solidFill>
              </a:rPr>
              <a:t>?</a:t>
            </a:r>
          </a:p>
          <a:p>
            <a:endParaRPr lang="en-US" sz="1400" dirty="0">
              <a:solidFill>
                <a:srgbClr val="99FF99"/>
              </a:solidFill>
            </a:endParaRPr>
          </a:p>
          <a:p>
            <a:r>
              <a:rPr lang="en-US" sz="1400" i="1" dirty="0">
                <a:solidFill>
                  <a:srgbClr val="99FF99"/>
                </a:solidFill>
              </a:rPr>
              <a:t>What are some of the common mechanisms producing </a:t>
            </a:r>
            <a:r>
              <a:rPr lang="en-US" sz="1400" b="1" i="1" dirty="0">
                <a:solidFill>
                  <a:srgbClr val="99FF99"/>
                </a:solidFill>
              </a:rPr>
              <a:t>efferent</a:t>
            </a:r>
            <a:r>
              <a:rPr lang="en-US" sz="1400" i="1" dirty="0">
                <a:solidFill>
                  <a:srgbClr val="99FF99"/>
                </a:solidFill>
              </a:rPr>
              <a:t> limb block?</a:t>
            </a:r>
          </a:p>
          <a:p>
            <a:r>
              <a:rPr lang="en-US" sz="1400" dirty="0">
                <a:solidFill>
                  <a:srgbClr val="99FF99"/>
                </a:solidFill>
              </a:rPr>
              <a:t>--Anything that compromises CN7</a:t>
            </a:r>
          </a:p>
        </p:txBody>
      </p:sp>
      <p:sp>
        <p:nvSpPr>
          <p:cNvPr id="6" name="Rectangle 5">
            <a:extLst>
              <a:ext uri="{FF2B5EF4-FFF2-40B4-BE49-F238E27FC236}">
                <a16:creationId xmlns:a16="http://schemas.microsoft.com/office/drawing/2014/main" id="{8F7618F1-7EED-A1F5-A168-95E930395793}"/>
              </a:ext>
            </a:extLst>
          </p:cNvPr>
          <p:cNvSpPr/>
          <p:nvPr/>
        </p:nvSpPr>
        <p:spPr>
          <a:xfrm>
            <a:off x="5359652" y="2223051"/>
            <a:ext cx="646896" cy="2443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A7E0E61-ADD7-C3AC-B6CB-C3A67114C8F4}"/>
              </a:ext>
            </a:extLst>
          </p:cNvPr>
          <p:cNvSpPr txBox="1"/>
          <p:nvPr/>
        </p:nvSpPr>
        <p:spPr>
          <a:xfrm>
            <a:off x="5486401" y="4733956"/>
            <a:ext cx="2757486" cy="430887"/>
          </a:xfrm>
          <a:prstGeom prst="rect">
            <a:avLst/>
          </a:prstGeom>
          <a:noFill/>
          <a:ln>
            <a:noFill/>
          </a:ln>
        </p:spPr>
        <p:txBody>
          <a:bodyPr wrap="none" rtlCol="0">
            <a:spAutoFit/>
          </a:bodyPr>
          <a:lstStyle/>
          <a:p>
            <a:pPr algn="ctr"/>
            <a:r>
              <a:rPr lang="en-US" sz="2200" i="1" dirty="0">
                <a:solidFill>
                  <a:schemeClr val="bg1">
                    <a:lumMod val="75000"/>
                  </a:schemeClr>
                </a:solidFill>
              </a:rPr>
              <a:t>Evaporative Dry Eye</a:t>
            </a:r>
          </a:p>
        </p:txBody>
      </p:sp>
      <p:cxnSp>
        <p:nvCxnSpPr>
          <p:cNvPr id="28" name="Straight Arrow Connector 27">
            <a:extLst>
              <a:ext uri="{FF2B5EF4-FFF2-40B4-BE49-F238E27FC236}">
                <a16:creationId xmlns:a16="http://schemas.microsoft.com/office/drawing/2014/main" id="{4DCC34DE-DB24-B604-DEE8-46B3C395D5A6}"/>
              </a:ext>
            </a:extLst>
          </p:cNvPr>
          <p:cNvCxnSpPr>
            <a:stCxn id="26" idx="2"/>
          </p:cNvCxnSpPr>
          <p:nvPr/>
        </p:nvCxnSpPr>
        <p:spPr>
          <a:xfrm flipH="1">
            <a:off x="4876801" y="5164843"/>
            <a:ext cx="1988343" cy="6168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F53BE064-BBA9-1242-A2E7-70DDBE3A5CD7}"/>
              </a:ext>
            </a:extLst>
          </p:cNvPr>
          <p:cNvSpPr/>
          <p:nvPr/>
        </p:nvSpPr>
        <p:spPr>
          <a:xfrm>
            <a:off x="4382629" y="3810000"/>
            <a:ext cx="4608971" cy="2998113"/>
          </a:xfrm>
          <a:prstGeom prst="rect">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D2B9672-78ED-3582-05D1-09B5A66CE089}"/>
              </a:ext>
            </a:extLst>
          </p:cNvPr>
          <p:cNvSpPr txBox="1"/>
          <p:nvPr/>
        </p:nvSpPr>
        <p:spPr>
          <a:xfrm>
            <a:off x="4815699" y="6366179"/>
            <a:ext cx="1705916"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Lacrimal apparatus</a:t>
            </a:r>
          </a:p>
        </p:txBody>
      </p:sp>
      <p:sp>
        <p:nvSpPr>
          <p:cNvPr id="31" name="TextBox 30">
            <a:extLst>
              <a:ext uri="{FF2B5EF4-FFF2-40B4-BE49-F238E27FC236}">
                <a16:creationId xmlns:a16="http://schemas.microsoft.com/office/drawing/2014/main" id="{C57158D7-DF8A-A989-B24D-1FFAC93C4E7A}"/>
              </a:ext>
            </a:extLst>
          </p:cNvPr>
          <p:cNvSpPr txBox="1"/>
          <p:nvPr/>
        </p:nvSpPr>
        <p:spPr>
          <a:xfrm>
            <a:off x="7877834" y="3912513"/>
            <a:ext cx="1000595" cy="307777"/>
          </a:xfrm>
          <a:prstGeom prst="rect">
            <a:avLst/>
          </a:prstGeom>
          <a:noFill/>
          <a:ln>
            <a:noFill/>
          </a:ln>
        </p:spPr>
        <p:txBody>
          <a:bodyPr wrap="none" rtlCol="0">
            <a:spAutoFit/>
          </a:bodyPr>
          <a:lstStyle/>
          <a:p>
            <a:r>
              <a:rPr lang="en-US" sz="1400" i="1" dirty="0">
                <a:solidFill>
                  <a:srgbClr val="0000FF"/>
                </a:solidFill>
              </a:rPr>
              <a:t>Receptors</a:t>
            </a:r>
          </a:p>
        </p:txBody>
      </p:sp>
      <p:sp>
        <p:nvSpPr>
          <p:cNvPr id="32" name="TextBox 31">
            <a:extLst>
              <a:ext uri="{FF2B5EF4-FFF2-40B4-BE49-F238E27FC236}">
                <a16:creationId xmlns:a16="http://schemas.microsoft.com/office/drawing/2014/main" id="{DCFDA1D1-C2C9-BE47-F5C4-73D8777CA435}"/>
              </a:ext>
            </a:extLst>
          </p:cNvPr>
          <p:cNvSpPr txBox="1"/>
          <p:nvPr/>
        </p:nvSpPr>
        <p:spPr>
          <a:xfrm>
            <a:off x="8046150" y="5127558"/>
            <a:ext cx="832279" cy="307777"/>
          </a:xfrm>
          <a:prstGeom prst="rect">
            <a:avLst/>
          </a:prstGeom>
          <a:noFill/>
          <a:ln>
            <a:noFill/>
          </a:ln>
        </p:spPr>
        <p:txBody>
          <a:bodyPr wrap="none" rtlCol="0">
            <a:spAutoFit/>
          </a:bodyPr>
          <a:lstStyle/>
          <a:p>
            <a:r>
              <a:rPr lang="en-US" sz="1400" i="1" dirty="0">
                <a:solidFill>
                  <a:srgbClr val="0000FF"/>
                </a:solidFill>
              </a:rPr>
              <a:t>Nucleus</a:t>
            </a:r>
          </a:p>
        </p:txBody>
      </p:sp>
      <p:sp>
        <p:nvSpPr>
          <p:cNvPr id="33" name="TextBox 32">
            <a:extLst>
              <a:ext uri="{FF2B5EF4-FFF2-40B4-BE49-F238E27FC236}">
                <a16:creationId xmlns:a16="http://schemas.microsoft.com/office/drawing/2014/main" id="{FE92261A-BFC6-E5A4-EFF2-2A7E87891F3A}"/>
              </a:ext>
            </a:extLst>
          </p:cNvPr>
          <p:cNvSpPr txBox="1"/>
          <p:nvPr/>
        </p:nvSpPr>
        <p:spPr>
          <a:xfrm>
            <a:off x="7691950" y="5734181"/>
            <a:ext cx="1186479" cy="307777"/>
          </a:xfrm>
          <a:prstGeom prst="rect">
            <a:avLst/>
          </a:prstGeom>
          <a:noFill/>
          <a:ln>
            <a:noFill/>
          </a:ln>
        </p:spPr>
        <p:txBody>
          <a:bodyPr wrap="none" rtlCol="0">
            <a:spAutoFit/>
          </a:bodyPr>
          <a:lstStyle/>
          <a:p>
            <a:r>
              <a:rPr lang="en-US" sz="1400" i="1" dirty="0">
                <a:solidFill>
                  <a:srgbClr val="0000FF"/>
                </a:solidFill>
              </a:rPr>
              <a:t>Efferent limb</a:t>
            </a:r>
          </a:p>
        </p:txBody>
      </p:sp>
      <p:sp>
        <p:nvSpPr>
          <p:cNvPr id="34" name="TextBox 33">
            <a:extLst>
              <a:ext uri="{FF2B5EF4-FFF2-40B4-BE49-F238E27FC236}">
                <a16:creationId xmlns:a16="http://schemas.microsoft.com/office/drawing/2014/main" id="{2628CE27-510F-6D25-61AB-0A7822672660}"/>
              </a:ext>
            </a:extLst>
          </p:cNvPr>
          <p:cNvSpPr txBox="1"/>
          <p:nvPr/>
        </p:nvSpPr>
        <p:spPr>
          <a:xfrm>
            <a:off x="7691950" y="4514981"/>
            <a:ext cx="1186479" cy="307777"/>
          </a:xfrm>
          <a:prstGeom prst="rect">
            <a:avLst/>
          </a:prstGeom>
          <a:noFill/>
          <a:ln>
            <a:noFill/>
          </a:ln>
        </p:spPr>
        <p:txBody>
          <a:bodyPr wrap="none" rtlCol="0">
            <a:spAutoFit/>
          </a:bodyPr>
          <a:lstStyle/>
          <a:p>
            <a:r>
              <a:rPr lang="en-US" sz="1400" i="1" dirty="0">
                <a:solidFill>
                  <a:srgbClr val="0000FF"/>
                </a:solidFill>
              </a:rPr>
              <a:t>Afferent limb</a:t>
            </a:r>
          </a:p>
        </p:txBody>
      </p:sp>
      <p:cxnSp>
        <p:nvCxnSpPr>
          <p:cNvPr id="35" name="Straight Arrow Connector 34">
            <a:extLst>
              <a:ext uri="{FF2B5EF4-FFF2-40B4-BE49-F238E27FC236}">
                <a16:creationId xmlns:a16="http://schemas.microsoft.com/office/drawing/2014/main" id="{9FE1B30C-E1EC-1C40-5066-D6C4A097E80C}"/>
              </a:ext>
            </a:extLst>
          </p:cNvPr>
          <p:cNvCxnSpPr>
            <a:stCxn id="31" idx="1"/>
          </p:cNvCxnSpPr>
          <p:nvPr/>
        </p:nvCxnSpPr>
        <p:spPr>
          <a:xfrm flipH="1" flipV="1">
            <a:off x="6848483" y="4066401"/>
            <a:ext cx="102935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4DB5285-1023-06E6-1E8F-AE68D6499375}"/>
              </a:ext>
            </a:extLst>
          </p:cNvPr>
          <p:cNvCxnSpPr>
            <a:endCxn id="44" idx="3"/>
          </p:cNvCxnSpPr>
          <p:nvPr/>
        </p:nvCxnSpPr>
        <p:spPr>
          <a:xfrm flipH="1">
            <a:off x="6626739" y="5284114"/>
            <a:ext cx="1559153" cy="44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DE1FC9A-5A04-6842-533D-BAFA4B9ECE13}"/>
              </a:ext>
            </a:extLst>
          </p:cNvPr>
          <p:cNvCxnSpPr>
            <a:cxnSpLocks/>
            <a:endCxn id="40" idx="3"/>
          </p:cNvCxnSpPr>
          <p:nvPr/>
        </p:nvCxnSpPr>
        <p:spPr>
          <a:xfrm flipH="1">
            <a:off x="6314169" y="4674515"/>
            <a:ext cx="1383812" cy="1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3B43DD5-D792-75A8-CD69-01ED4B4AA005}"/>
              </a:ext>
            </a:extLst>
          </p:cNvPr>
          <p:cNvCxnSpPr>
            <a:endCxn id="42" idx="3"/>
          </p:cNvCxnSpPr>
          <p:nvPr/>
        </p:nvCxnSpPr>
        <p:spPr>
          <a:xfrm flipH="1">
            <a:off x="6314169" y="5889248"/>
            <a:ext cx="1325942" cy="59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Down Arrow 36">
            <a:extLst>
              <a:ext uri="{FF2B5EF4-FFF2-40B4-BE49-F238E27FC236}">
                <a16:creationId xmlns:a16="http://schemas.microsoft.com/office/drawing/2014/main" id="{41662F88-6E82-D7AB-2DF9-E099061BF274}"/>
              </a:ext>
            </a:extLst>
          </p:cNvPr>
          <p:cNvSpPr/>
          <p:nvPr/>
        </p:nvSpPr>
        <p:spPr>
          <a:xfrm>
            <a:off x="5105400" y="4227422"/>
            <a:ext cx="278090" cy="907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91A8C1E-55DE-8A9B-BBE0-3DE015F113AF}"/>
              </a:ext>
            </a:extLst>
          </p:cNvPr>
          <p:cNvSpPr txBox="1"/>
          <p:nvPr/>
        </p:nvSpPr>
        <p:spPr>
          <a:xfrm>
            <a:off x="4916029" y="4522113"/>
            <a:ext cx="1398140"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Cranial nerve 5</a:t>
            </a:r>
          </a:p>
        </p:txBody>
      </p:sp>
      <p:sp>
        <p:nvSpPr>
          <p:cNvPr id="41" name="Down Arrow 38">
            <a:extLst>
              <a:ext uri="{FF2B5EF4-FFF2-40B4-BE49-F238E27FC236}">
                <a16:creationId xmlns:a16="http://schemas.microsoft.com/office/drawing/2014/main" id="{46424B50-15D2-49D6-B4B7-3D16CB6A05E5}"/>
              </a:ext>
            </a:extLst>
          </p:cNvPr>
          <p:cNvSpPr/>
          <p:nvPr/>
        </p:nvSpPr>
        <p:spPr>
          <a:xfrm>
            <a:off x="5360710" y="5443645"/>
            <a:ext cx="278090" cy="907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89B2C1F0-13BD-89AF-5D5C-7F1D94A2254F}"/>
              </a:ext>
            </a:extLst>
          </p:cNvPr>
          <p:cNvSpPr txBox="1"/>
          <p:nvPr/>
        </p:nvSpPr>
        <p:spPr>
          <a:xfrm>
            <a:off x="4916029" y="5741313"/>
            <a:ext cx="1398140"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Cranial nerve 7</a:t>
            </a:r>
          </a:p>
        </p:txBody>
      </p:sp>
      <p:sp>
        <p:nvSpPr>
          <p:cNvPr id="43" name="TextBox 42">
            <a:extLst>
              <a:ext uri="{FF2B5EF4-FFF2-40B4-BE49-F238E27FC236}">
                <a16:creationId xmlns:a16="http://schemas.microsoft.com/office/drawing/2014/main" id="{9150B694-90AB-650C-E42A-8C132EA6EC0B}"/>
              </a:ext>
            </a:extLst>
          </p:cNvPr>
          <p:cNvSpPr txBox="1"/>
          <p:nvPr/>
        </p:nvSpPr>
        <p:spPr>
          <a:xfrm>
            <a:off x="4535029" y="3919645"/>
            <a:ext cx="2313454"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Ocular surface nociceptors</a:t>
            </a:r>
          </a:p>
        </p:txBody>
      </p:sp>
      <p:sp>
        <p:nvSpPr>
          <p:cNvPr id="44" name="TextBox 43">
            <a:extLst>
              <a:ext uri="{FF2B5EF4-FFF2-40B4-BE49-F238E27FC236}">
                <a16:creationId xmlns:a16="http://schemas.microsoft.com/office/drawing/2014/main" id="{E127BA6F-1F5B-3FEB-FE41-A8D4841C9A0A}"/>
              </a:ext>
            </a:extLst>
          </p:cNvPr>
          <p:cNvSpPr txBox="1"/>
          <p:nvPr/>
        </p:nvSpPr>
        <p:spPr>
          <a:xfrm>
            <a:off x="4750904" y="5134690"/>
            <a:ext cx="1875835"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Brainstem integration</a:t>
            </a:r>
          </a:p>
        </p:txBody>
      </p:sp>
      <p:sp>
        <p:nvSpPr>
          <p:cNvPr id="45" name="TextBox 44">
            <a:extLst>
              <a:ext uri="{FF2B5EF4-FFF2-40B4-BE49-F238E27FC236}">
                <a16:creationId xmlns:a16="http://schemas.microsoft.com/office/drawing/2014/main" id="{54EFD7FF-8C61-AED4-AE87-6871D825402F}"/>
              </a:ext>
            </a:extLst>
          </p:cNvPr>
          <p:cNvSpPr txBox="1"/>
          <p:nvPr/>
        </p:nvSpPr>
        <p:spPr>
          <a:xfrm>
            <a:off x="8034315" y="6384762"/>
            <a:ext cx="801823" cy="307777"/>
          </a:xfrm>
          <a:prstGeom prst="rect">
            <a:avLst/>
          </a:prstGeom>
          <a:noFill/>
          <a:ln>
            <a:noFill/>
          </a:ln>
        </p:spPr>
        <p:txBody>
          <a:bodyPr wrap="none" rtlCol="0">
            <a:spAutoFit/>
          </a:bodyPr>
          <a:lstStyle/>
          <a:p>
            <a:r>
              <a:rPr lang="en-US" sz="1400" i="1" dirty="0">
                <a:solidFill>
                  <a:srgbClr val="0000FF"/>
                </a:solidFill>
              </a:rPr>
              <a:t>Effector</a:t>
            </a:r>
          </a:p>
        </p:txBody>
      </p:sp>
      <p:cxnSp>
        <p:nvCxnSpPr>
          <p:cNvPr id="46" name="Straight Arrow Connector 45">
            <a:extLst>
              <a:ext uri="{FF2B5EF4-FFF2-40B4-BE49-F238E27FC236}">
                <a16:creationId xmlns:a16="http://schemas.microsoft.com/office/drawing/2014/main" id="{178D6D91-5760-0BE9-163E-B4DBE80FD41A}"/>
              </a:ext>
            </a:extLst>
          </p:cNvPr>
          <p:cNvCxnSpPr>
            <a:cxnSpLocks/>
            <a:stCxn id="45" idx="1"/>
          </p:cNvCxnSpPr>
          <p:nvPr/>
        </p:nvCxnSpPr>
        <p:spPr>
          <a:xfrm flipH="1">
            <a:off x="6553200" y="6538651"/>
            <a:ext cx="1481115" cy="71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Arrow: Right 10">
            <a:extLst>
              <a:ext uri="{FF2B5EF4-FFF2-40B4-BE49-F238E27FC236}">
                <a16:creationId xmlns:a16="http://schemas.microsoft.com/office/drawing/2014/main" id="{9B04E6A0-BF2E-CFA0-1FDA-6C5CEB8BBCDC}"/>
              </a:ext>
            </a:extLst>
          </p:cNvPr>
          <p:cNvSpPr/>
          <p:nvPr/>
        </p:nvSpPr>
        <p:spPr>
          <a:xfrm>
            <a:off x="1328641" y="4890077"/>
            <a:ext cx="3115713" cy="999171"/>
          </a:xfrm>
          <a:prstGeom prst="right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1600" i="1" dirty="0">
                <a:solidFill>
                  <a:schemeClr val="tx1"/>
                </a:solidFill>
              </a:rPr>
              <a:t>Here’s a no-frills version of the LFU for reference</a:t>
            </a:r>
          </a:p>
        </p:txBody>
      </p:sp>
    </p:spTree>
    <p:extLst>
      <p:ext uri="{BB962C8B-B14F-4D97-AF65-F5344CB8AC3E}">
        <p14:creationId xmlns:p14="http://schemas.microsoft.com/office/powerpoint/2010/main" val="344582069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a:stCxn id="19" idx="2"/>
            <a:endCxn id="17" idx="0"/>
          </p:cNvCxnSpPr>
          <p:nvPr/>
        </p:nvCxnSpPr>
        <p:spPr>
          <a:xfrm flipH="1">
            <a:off x="3175263" y="3449598"/>
            <a:ext cx="725123" cy="34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9BED2303-4C3C-0793-38D5-34FA9C78BEB9}"/>
              </a:ext>
            </a:extLst>
          </p:cNvPr>
          <p:cNvSpPr/>
          <p:nvPr/>
        </p:nvSpPr>
        <p:spPr>
          <a:xfrm>
            <a:off x="3468756" y="2793711"/>
            <a:ext cx="865509" cy="757776"/>
          </a:xfrm>
          <a:prstGeom prst="ellipse">
            <a:avLst/>
          </a:prstGeom>
          <a:solidFill>
            <a:schemeClr val="accent6">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631701CC-CC7F-D91F-9C14-EC3BCB49E339}"/>
              </a:ext>
            </a:extLst>
          </p:cNvPr>
          <p:cNvSpPr txBox="1"/>
          <p:nvPr/>
        </p:nvSpPr>
        <p:spPr>
          <a:xfrm>
            <a:off x="223735" y="1532450"/>
            <a:ext cx="7353300" cy="1077218"/>
          </a:xfrm>
          <a:prstGeom prst="rect">
            <a:avLst/>
          </a:prstGeom>
          <a:noFill/>
        </p:spPr>
        <p:txBody>
          <a:bodyPr wrap="square" rtlCol="0">
            <a:spAutoFit/>
          </a:bodyPr>
          <a:lstStyle/>
          <a:p>
            <a:r>
              <a:rPr lang="en-US" sz="1600" i="1" dirty="0">
                <a:solidFill>
                  <a:schemeClr val="bg1">
                    <a:lumMod val="75000"/>
                  </a:schemeClr>
                </a:solidFill>
              </a:rPr>
              <a:t>In SS, aqueous </a:t>
            </a:r>
            <a:r>
              <a:rPr lang="en-US" sz="1600" i="1" dirty="0" err="1">
                <a:solidFill>
                  <a:schemeClr val="bg1">
                    <a:lumMod val="75000"/>
                  </a:schemeClr>
                </a:solidFill>
              </a:rPr>
              <a:t>hyposecretion</a:t>
            </a:r>
            <a:r>
              <a:rPr lang="en-US" sz="1600" i="1" dirty="0">
                <a:solidFill>
                  <a:schemeClr val="bg1">
                    <a:lumMod val="75000"/>
                  </a:schemeClr>
                </a:solidFill>
              </a:rPr>
              <a:t> (and therefore ATD) results from autoimmune-mediated lymphocytic infiltration of the lacrimal glands. In </a:t>
            </a:r>
            <a:r>
              <a:rPr lang="en-US" sz="1600" b="1" i="1" dirty="0">
                <a:solidFill>
                  <a:schemeClr val="bg1">
                    <a:lumMod val="75000"/>
                  </a:schemeClr>
                </a:solidFill>
              </a:rPr>
              <a:t>non-</a:t>
            </a:r>
            <a:r>
              <a:rPr lang="en-US" sz="1600" i="1" dirty="0" err="1">
                <a:solidFill>
                  <a:schemeClr val="bg1">
                    <a:lumMod val="75000"/>
                  </a:schemeClr>
                </a:solidFill>
              </a:rPr>
              <a:t>Sjögren’s</a:t>
            </a:r>
            <a:r>
              <a:rPr lang="en-US" sz="1600" i="1" dirty="0">
                <a:solidFill>
                  <a:schemeClr val="bg1">
                    <a:lumMod val="75000"/>
                  </a:schemeClr>
                </a:solidFill>
              </a:rPr>
              <a:t> ATD, four broad categories of conditions leading to lacrimal gland hyposecretion have been identified. What are they?</a:t>
            </a:r>
          </a:p>
        </p:txBody>
      </p:sp>
      <p:sp>
        <p:nvSpPr>
          <p:cNvPr id="47" name="TextBox 4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48" name="Straight Arrow Connector 47"/>
          <p:cNvCxnSpPr>
            <a:stCxn id="4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10832" y="3790890"/>
            <a:ext cx="1928862" cy="400110"/>
          </a:xfrm>
          <a:prstGeom prst="rect">
            <a:avLst/>
          </a:prstGeom>
          <a:noFill/>
          <a:ln>
            <a:noFill/>
          </a:ln>
        </p:spPr>
        <p:txBody>
          <a:bodyPr wrap="none" rtlCol="0">
            <a:spAutoFit/>
          </a:bodyPr>
          <a:lstStyle/>
          <a:p>
            <a:pPr algn="ctr"/>
            <a:r>
              <a:rPr lang="en-US" sz="2000" b="1" dirty="0"/>
              <a:t>Non-</a:t>
            </a:r>
            <a:r>
              <a:rPr lang="en-US" sz="2000" b="1" dirty="0" err="1"/>
              <a:t>Sjögren’s</a:t>
            </a:r>
            <a:endParaRPr lang="en-US" sz="2000" b="1" dirty="0"/>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0078" y="2895600"/>
            <a:ext cx="1042272"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a:t>
            </a:r>
          </a:p>
          <a:p>
            <a:pPr algn="ctr">
              <a:lnSpc>
                <a:spcPts val="1800"/>
              </a:lnSpc>
            </a:pPr>
            <a:r>
              <a:rPr lang="en-US" sz="1500" dirty="0">
                <a:solidFill>
                  <a:schemeClr val="bg1">
                    <a:lumMod val="75000"/>
                  </a:schemeClr>
                </a:solidFill>
              </a:rPr>
              <a:t>deficiency</a:t>
            </a:r>
          </a:p>
        </p:txBody>
      </p:sp>
      <p:sp>
        <p:nvSpPr>
          <p:cNvPr id="15" name="TextBox 14"/>
          <p:cNvSpPr txBox="1"/>
          <p:nvPr/>
        </p:nvSpPr>
        <p:spPr>
          <a:xfrm>
            <a:off x="1908116" y="2895600"/>
            <a:ext cx="13308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 duct</a:t>
            </a:r>
          </a:p>
          <a:p>
            <a:pPr algn="ctr">
              <a:lnSpc>
                <a:spcPts val="1800"/>
              </a:lnSpc>
            </a:pPr>
            <a:r>
              <a:rPr lang="en-US" sz="1500" dirty="0">
                <a:solidFill>
                  <a:schemeClr val="bg1">
                    <a:lumMod val="75000"/>
                  </a:schemeClr>
                </a:solidFill>
              </a:rPr>
              <a:t>obstruction</a:t>
            </a:r>
          </a:p>
        </p:txBody>
      </p:sp>
      <p:sp>
        <p:nvSpPr>
          <p:cNvPr id="19" name="TextBox 18"/>
          <p:cNvSpPr txBox="1"/>
          <p:nvPr/>
        </p:nvSpPr>
        <p:spPr>
          <a:xfrm>
            <a:off x="3518710" y="2895600"/>
            <a:ext cx="763351" cy="553998"/>
          </a:xfrm>
          <a:prstGeom prst="rect">
            <a:avLst/>
          </a:prstGeom>
          <a:noFill/>
        </p:spPr>
        <p:txBody>
          <a:bodyPr wrap="none" rtlCol="0">
            <a:spAutoFit/>
          </a:bodyPr>
          <a:lstStyle/>
          <a:p>
            <a:pPr algn="ctr">
              <a:lnSpc>
                <a:spcPts val="1800"/>
              </a:lnSpc>
            </a:pPr>
            <a:r>
              <a:rPr lang="en-US" sz="1500" b="1" i="1" dirty="0"/>
              <a:t>Reflex</a:t>
            </a:r>
          </a:p>
          <a:p>
            <a:pPr algn="ctr">
              <a:lnSpc>
                <a:spcPts val="1800"/>
              </a:lnSpc>
            </a:pPr>
            <a:r>
              <a:rPr lang="en-US" sz="1500" b="1" i="1" dirty="0"/>
              <a:t>block</a:t>
            </a:r>
          </a:p>
        </p:txBody>
      </p:sp>
      <p:sp>
        <p:nvSpPr>
          <p:cNvPr id="22" name="TextBox 21"/>
          <p:cNvSpPr txBox="1"/>
          <p:nvPr/>
        </p:nvSpPr>
        <p:spPr>
          <a:xfrm>
            <a:off x="4527059" y="2895600"/>
            <a:ext cx="1093568" cy="553998"/>
          </a:xfrm>
          <a:prstGeom prst="rect">
            <a:avLst/>
          </a:prstGeom>
          <a:noFill/>
        </p:spPr>
        <p:txBody>
          <a:bodyPr wrap="none" rtlCol="0">
            <a:spAutoFit/>
          </a:bodyPr>
          <a:lstStyle/>
          <a:p>
            <a:pPr algn="ctr">
              <a:lnSpc>
                <a:spcPts val="1800"/>
              </a:lnSpc>
            </a:pPr>
            <a:r>
              <a:rPr lang="en-US" sz="1500" i="1" dirty="0">
                <a:solidFill>
                  <a:schemeClr val="bg1">
                    <a:lumMod val="75000"/>
                  </a:schemeClr>
                </a:solidFill>
              </a:rPr>
              <a:t>Systemic</a:t>
            </a:r>
          </a:p>
          <a:p>
            <a:pPr algn="ctr">
              <a:lnSpc>
                <a:spcPts val="1800"/>
              </a:lnSpc>
            </a:pPr>
            <a:r>
              <a:rPr lang="en-US" sz="1500" i="1" dirty="0">
                <a:solidFill>
                  <a:schemeClr val="bg1">
                    <a:lumMod val="75000"/>
                  </a:schemeClr>
                </a:solidFill>
              </a:rPr>
              <a:t>drug effect</a:t>
            </a:r>
          </a:p>
        </p:txBody>
      </p:sp>
      <p:cxnSp>
        <p:nvCxnSpPr>
          <p:cNvPr id="8" name="Straight Arrow Connector 7"/>
          <p:cNvCxnSpPr/>
          <p:nvPr/>
        </p:nvCxnSpPr>
        <p:spPr>
          <a:xfrm>
            <a:off x="2573522" y="3449598"/>
            <a:ext cx="5895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2"/>
            <a:endCxn id="17" idx="0"/>
          </p:cNvCxnSpPr>
          <p:nvPr/>
        </p:nvCxnSpPr>
        <p:spPr>
          <a:xfrm flipH="1">
            <a:off x="3175263" y="3449598"/>
            <a:ext cx="1898580"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a:endCxn id="17" idx="0"/>
          </p:cNvCxnSpPr>
          <p:nvPr/>
        </p:nvCxnSpPr>
        <p:spPr>
          <a:xfrm>
            <a:off x="1281214" y="3449598"/>
            <a:ext cx="18940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343400" y="41970"/>
            <a:ext cx="4648200" cy="3754874"/>
          </a:xfrm>
          <a:prstGeom prst="rect">
            <a:avLst/>
          </a:prstGeom>
          <a:solidFill>
            <a:srgbClr val="99FF99"/>
          </a:solidFill>
        </p:spPr>
        <p:txBody>
          <a:bodyPr wrap="square" rtlCol="0">
            <a:spAutoFit/>
          </a:bodyPr>
          <a:lstStyle/>
          <a:p>
            <a:r>
              <a:rPr lang="en-US" sz="1400" i="1" dirty="0">
                <a:solidFill>
                  <a:srgbClr val="0000FF"/>
                </a:solidFill>
              </a:rPr>
              <a:t>What does </a:t>
            </a:r>
            <a:r>
              <a:rPr lang="en-US" sz="1400" dirty="0">
                <a:solidFill>
                  <a:srgbClr val="0000FF"/>
                </a:solidFill>
              </a:rPr>
              <a:t>reflex block </a:t>
            </a:r>
            <a:r>
              <a:rPr lang="en-US" sz="1400" i="1" dirty="0">
                <a:solidFill>
                  <a:srgbClr val="0000FF"/>
                </a:solidFill>
              </a:rPr>
              <a:t>mean?</a:t>
            </a:r>
          </a:p>
          <a:p>
            <a:r>
              <a:rPr lang="en-US" sz="1400" dirty="0">
                <a:solidFill>
                  <a:srgbClr val="0000FF"/>
                </a:solidFill>
              </a:rPr>
              <a:t>Recall that tear production is considered largely reflexive. Thus, </a:t>
            </a:r>
            <a:r>
              <a:rPr lang="en-US" sz="1400" u="sng" dirty="0"/>
              <a:t>any break in the LFU reflex circuit will lead to ATD</a:t>
            </a:r>
            <a:r>
              <a:rPr lang="en-US" sz="1400" dirty="0"/>
              <a:t>.</a:t>
            </a:r>
          </a:p>
          <a:p>
            <a:endParaRPr lang="en-US" sz="1400" i="1" dirty="0">
              <a:solidFill>
                <a:srgbClr val="0000FF"/>
              </a:solidFill>
            </a:endParaRPr>
          </a:p>
          <a:p>
            <a:r>
              <a:rPr lang="en-US" sz="1400" i="1" dirty="0">
                <a:solidFill>
                  <a:srgbClr val="0000FF"/>
                </a:solidFill>
              </a:rPr>
              <a:t>What are some of the common mechanisms producing </a:t>
            </a:r>
            <a:r>
              <a:rPr lang="en-US" sz="1400" b="1" i="1" dirty="0">
                <a:solidFill>
                  <a:srgbClr val="0000FF"/>
                </a:solidFill>
              </a:rPr>
              <a:t>afferent</a:t>
            </a:r>
            <a:r>
              <a:rPr lang="en-US" sz="1400" i="1" dirty="0">
                <a:solidFill>
                  <a:srgbClr val="0000FF"/>
                </a:solidFill>
              </a:rPr>
              <a:t> limb block?</a:t>
            </a:r>
          </a:p>
          <a:p>
            <a:r>
              <a:rPr lang="en-US" sz="1400" dirty="0">
                <a:solidFill>
                  <a:srgbClr val="0000FF"/>
                </a:solidFill>
              </a:rPr>
              <a:t>--The most common culprits are conditions leading to corneal hypoesthesia, </a:t>
            </a:r>
            <a:r>
              <a:rPr lang="en-US" sz="1400" dirty="0"/>
              <a:t>including:</a:t>
            </a:r>
          </a:p>
          <a:p>
            <a:r>
              <a:rPr lang="en-US" sz="1400" dirty="0"/>
              <a:t>----Neurotrophic  cornea</a:t>
            </a:r>
          </a:p>
          <a:p>
            <a:r>
              <a:rPr lang="en-US" sz="1400" dirty="0"/>
              <a:t>----Corneal  surgery</a:t>
            </a:r>
          </a:p>
          <a:p>
            <a:r>
              <a:rPr lang="en-US" sz="1400" dirty="0">
                <a:solidFill>
                  <a:schemeClr val="bg1">
                    <a:lumMod val="75000"/>
                  </a:schemeClr>
                </a:solidFill>
              </a:rPr>
              <a:t>----</a:t>
            </a:r>
            <a:r>
              <a:rPr lang="en-US" sz="1400" b="1" i="1" dirty="0">
                <a:solidFill>
                  <a:schemeClr val="bg1">
                    <a:lumMod val="75000"/>
                  </a:schemeClr>
                </a:solidFill>
              </a:rPr>
              <a:t>?</a:t>
            </a:r>
          </a:p>
          <a:p>
            <a:r>
              <a:rPr lang="en-US" sz="1400" dirty="0">
                <a:solidFill>
                  <a:schemeClr val="bg1">
                    <a:lumMod val="75000"/>
                  </a:schemeClr>
                </a:solidFill>
              </a:rPr>
              <a:t>----</a:t>
            </a:r>
            <a:r>
              <a:rPr lang="en-US" sz="1400" b="1" i="1" dirty="0">
                <a:solidFill>
                  <a:schemeClr val="bg1">
                    <a:lumMod val="75000"/>
                  </a:schemeClr>
                </a:solidFill>
              </a:rPr>
              <a:t>?</a:t>
            </a:r>
          </a:p>
          <a:p>
            <a:endParaRPr lang="en-US" sz="1400" dirty="0">
              <a:solidFill>
                <a:srgbClr val="99FF99"/>
              </a:solidFill>
            </a:endParaRPr>
          </a:p>
          <a:p>
            <a:r>
              <a:rPr lang="en-US" sz="1400" i="1" dirty="0">
                <a:solidFill>
                  <a:srgbClr val="99FF99"/>
                </a:solidFill>
              </a:rPr>
              <a:t>What are some of the common mechanisms producing </a:t>
            </a:r>
            <a:r>
              <a:rPr lang="en-US" sz="1400" b="1" i="1" dirty="0">
                <a:solidFill>
                  <a:srgbClr val="99FF99"/>
                </a:solidFill>
              </a:rPr>
              <a:t>efferent</a:t>
            </a:r>
            <a:r>
              <a:rPr lang="en-US" sz="1400" i="1" dirty="0">
                <a:solidFill>
                  <a:srgbClr val="99FF99"/>
                </a:solidFill>
              </a:rPr>
              <a:t> limb block?</a:t>
            </a:r>
          </a:p>
          <a:p>
            <a:r>
              <a:rPr lang="en-US" sz="1400" dirty="0">
                <a:solidFill>
                  <a:srgbClr val="99FF99"/>
                </a:solidFill>
              </a:rPr>
              <a:t>--Anything that compromises CN7</a:t>
            </a:r>
          </a:p>
        </p:txBody>
      </p:sp>
      <p:sp>
        <p:nvSpPr>
          <p:cNvPr id="11" name="TextBox 10">
            <a:extLst>
              <a:ext uri="{FF2B5EF4-FFF2-40B4-BE49-F238E27FC236}">
                <a16:creationId xmlns:a16="http://schemas.microsoft.com/office/drawing/2014/main" id="{D1A4AB6F-91F2-6662-9E1D-0CF52B7DD027}"/>
              </a:ext>
            </a:extLst>
          </p:cNvPr>
          <p:cNvSpPr txBox="1"/>
          <p:nvPr/>
        </p:nvSpPr>
        <p:spPr>
          <a:xfrm>
            <a:off x="5486401" y="4733956"/>
            <a:ext cx="2757486" cy="430887"/>
          </a:xfrm>
          <a:prstGeom prst="rect">
            <a:avLst/>
          </a:prstGeom>
          <a:noFill/>
          <a:ln>
            <a:noFill/>
          </a:ln>
        </p:spPr>
        <p:txBody>
          <a:bodyPr wrap="none" rtlCol="0">
            <a:spAutoFit/>
          </a:bodyPr>
          <a:lstStyle/>
          <a:p>
            <a:pPr algn="ctr"/>
            <a:r>
              <a:rPr lang="en-US" sz="2200" i="1" dirty="0">
                <a:solidFill>
                  <a:schemeClr val="bg1">
                    <a:lumMod val="75000"/>
                  </a:schemeClr>
                </a:solidFill>
              </a:rPr>
              <a:t>Evaporative Dry Eye</a:t>
            </a:r>
          </a:p>
        </p:txBody>
      </p:sp>
      <p:cxnSp>
        <p:nvCxnSpPr>
          <p:cNvPr id="26" name="Straight Arrow Connector 25">
            <a:extLst>
              <a:ext uri="{FF2B5EF4-FFF2-40B4-BE49-F238E27FC236}">
                <a16:creationId xmlns:a16="http://schemas.microsoft.com/office/drawing/2014/main" id="{8D973B83-1802-1846-97C7-B24C90419A15}"/>
              </a:ext>
            </a:extLst>
          </p:cNvPr>
          <p:cNvCxnSpPr>
            <a:stCxn id="11" idx="2"/>
          </p:cNvCxnSpPr>
          <p:nvPr/>
        </p:nvCxnSpPr>
        <p:spPr>
          <a:xfrm flipH="1">
            <a:off x="4876801" y="5164843"/>
            <a:ext cx="1988343" cy="6168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30D21D2-A1E8-4E12-8A1C-2A335A028160}"/>
              </a:ext>
            </a:extLst>
          </p:cNvPr>
          <p:cNvSpPr/>
          <p:nvPr/>
        </p:nvSpPr>
        <p:spPr>
          <a:xfrm>
            <a:off x="4382629" y="3810000"/>
            <a:ext cx="4608971" cy="2998113"/>
          </a:xfrm>
          <a:prstGeom prst="rect">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D9F746B-5440-7D0F-2186-C045743FDEC5}"/>
              </a:ext>
            </a:extLst>
          </p:cNvPr>
          <p:cNvSpPr txBox="1"/>
          <p:nvPr/>
        </p:nvSpPr>
        <p:spPr>
          <a:xfrm>
            <a:off x="4815699" y="6366179"/>
            <a:ext cx="1705916"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Lacrimal apparatus</a:t>
            </a:r>
          </a:p>
        </p:txBody>
      </p:sp>
      <p:sp>
        <p:nvSpPr>
          <p:cNvPr id="30" name="TextBox 29">
            <a:extLst>
              <a:ext uri="{FF2B5EF4-FFF2-40B4-BE49-F238E27FC236}">
                <a16:creationId xmlns:a16="http://schemas.microsoft.com/office/drawing/2014/main" id="{E253A1D0-6D88-C7DE-5BC9-76BE78CC7892}"/>
              </a:ext>
            </a:extLst>
          </p:cNvPr>
          <p:cNvSpPr txBox="1"/>
          <p:nvPr/>
        </p:nvSpPr>
        <p:spPr>
          <a:xfrm>
            <a:off x="7877834" y="3912513"/>
            <a:ext cx="1000595" cy="307777"/>
          </a:xfrm>
          <a:prstGeom prst="rect">
            <a:avLst/>
          </a:prstGeom>
          <a:noFill/>
          <a:ln>
            <a:noFill/>
          </a:ln>
        </p:spPr>
        <p:txBody>
          <a:bodyPr wrap="none" rtlCol="0">
            <a:spAutoFit/>
          </a:bodyPr>
          <a:lstStyle/>
          <a:p>
            <a:r>
              <a:rPr lang="en-US" sz="1400" i="1" dirty="0">
                <a:solidFill>
                  <a:srgbClr val="0000FF"/>
                </a:solidFill>
              </a:rPr>
              <a:t>Receptors</a:t>
            </a:r>
          </a:p>
        </p:txBody>
      </p:sp>
      <p:sp>
        <p:nvSpPr>
          <p:cNvPr id="31" name="TextBox 30">
            <a:extLst>
              <a:ext uri="{FF2B5EF4-FFF2-40B4-BE49-F238E27FC236}">
                <a16:creationId xmlns:a16="http://schemas.microsoft.com/office/drawing/2014/main" id="{2D2F984D-8127-36DC-16E8-07C3B146924B}"/>
              </a:ext>
            </a:extLst>
          </p:cNvPr>
          <p:cNvSpPr txBox="1"/>
          <p:nvPr/>
        </p:nvSpPr>
        <p:spPr>
          <a:xfrm>
            <a:off x="8046150" y="5127558"/>
            <a:ext cx="832279" cy="307777"/>
          </a:xfrm>
          <a:prstGeom prst="rect">
            <a:avLst/>
          </a:prstGeom>
          <a:noFill/>
          <a:ln>
            <a:noFill/>
          </a:ln>
        </p:spPr>
        <p:txBody>
          <a:bodyPr wrap="none" rtlCol="0">
            <a:spAutoFit/>
          </a:bodyPr>
          <a:lstStyle/>
          <a:p>
            <a:r>
              <a:rPr lang="en-US" sz="1400" i="1" dirty="0">
                <a:solidFill>
                  <a:srgbClr val="0000FF"/>
                </a:solidFill>
              </a:rPr>
              <a:t>Nucleus</a:t>
            </a:r>
          </a:p>
        </p:txBody>
      </p:sp>
      <p:sp>
        <p:nvSpPr>
          <p:cNvPr id="32" name="TextBox 31">
            <a:extLst>
              <a:ext uri="{FF2B5EF4-FFF2-40B4-BE49-F238E27FC236}">
                <a16:creationId xmlns:a16="http://schemas.microsoft.com/office/drawing/2014/main" id="{5DECFC7B-ACBB-0F99-4CB7-155BCAAE9CE5}"/>
              </a:ext>
            </a:extLst>
          </p:cNvPr>
          <p:cNvSpPr txBox="1"/>
          <p:nvPr/>
        </p:nvSpPr>
        <p:spPr>
          <a:xfrm>
            <a:off x="7691950" y="5734181"/>
            <a:ext cx="1186479" cy="307777"/>
          </a:xfrm>
          <a:prstGeom prst="rect">
            <a:avLst/>
          </a:prstGeom>
          <a:noFill/>
          <a:ln>
            <a:noFill/>
          </a:ln>
        </p:spPr>
        <p:txBody>
          <a:bodyPr wrap="none" rtlCol="0">
            <a:spAutoFit/>
          </a:bodyPr>
          <a:lstStyle/>
          <a:p>
            <a:r>
              <a:rPr lang="en-US" sz="1400" i="1" dirty="0">
                <a:solidFill>
                  <a:srgbClr val="0000FF"/>
                </a:solidFill>
              </a:rPr>
              <a:t>Efferent limb</a:t>
            </a:r>
          </a:p>
        </p:txBody>
      </p:sp>
      <p:sp>
        <p:nvSpPr>
          <p:cNvPr id="33" name="TextBox 32">
            <a:extLst>
              <a:ext uri="{FF2B5EF4-FFF2-40B4-BE49-F238E27FC236}">
                <a16:creationId xmlns:a16="http://schemas.microsoft.com/office/drawing/2014/main" id="{C0782DF2-0F8E-DB36-4507-A86E040661C8}"/>
              </a:ext>
            </a:extLst>
          </p:cNvPr>
          <p:cNvSpPr txBox="1"/>
          <p:nvPr/>
        </p:nvSpPr>
        <p:spPr>
          <a:xfrm>
            <a:off x="7691950" y="4514981"/>
            <a:ext cx="1186479" cy="307777"/>
          </a:xfrm>
          <a:prstGeom prst="rect">
            <a:avLst/>
          </a:prstGeom>
          <a:noFill/>
          <a:ln>
            <a:noFill/>
          </a:ln>
        </p:spPr>
        <p:txBody>
          <a:bodyPr wrap="none" rtlCol="0">
            <a:spAutoFit/>
          </a:bodyPr>
          <a:lstStyle/>
          <a:p>
            <a:r>
              <a:rPr lang="en-US" sz="1400" i="1" dirty="0">
                <a:solidFill>
                  <a:srgbClr val="0000FF"/>
                </a:solidFill>
              </a:rPr>
              <a:t>Afferent limb</a:t>
            </a:r>
          </a:p>
        </p:txBody>
      </p:sp>
      <p:cxnSp>
        <p:nvCxnSpPr>
          <p:cNvPr id="34" name="Straight Arrow Connector 33">
            <a:extLst>
              <a:ext uri="{FF2B5EF4-FFF2-40B4-BE49-F238E27FC236}">
                <a16:creationId xmlns:a16="http://schemas.microsoft.com/office/drawing/2014/main" id="{02A8E908-7203-AAA9-ECD5-BC188CD85D3B}"/>
              </a:ext>
            </a:extLst>
          </p:cNvPr>
          <p:cNvCxnSpPr>
            <a:stCxn id="30" idx="1"/>
          </p:cNvCxnSpPr>
          <p:nvPr/>
        </p:nvCxnSpPr>
        <p:spPr>
          <a:xfrm flipH="1" flipV="1">
            <a:off x="6848483" y="4066401"/>
            <a:ext cx="102935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6352B2F-FE8A-8D0E-357C-FFA64771D3FF}"/>
              </a:ext>
            </a:extLst>
          </p:cNvPr>
          <p:cNvCxnSpPr>
            <a:endCxn id="43" idx="3"/>
          </p:cNvCxnSpPr>
          <p:nvPr/>
        </p:nvCxnSpPr>
        <p:spPr>
          <a:xfrm flipH="1">
            <a:off x="6626739" y="5284114"/>
            <a:ext cx="1559153" cy="44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CB6DB3F-929F-13FE-EBB7-ED7BC8E3AD41}"/>
              </a:ext>
            </a:extLst>
          </p:cNvPr>
          <p:cNvCxnSpPr>
            <a:cxnSpLocks/>
            <a:endCxn id="39" idx="3"/>
          </p:cNvCxnSpPr>
          <p:nvPr/>
        </p:nvCxnSpPr>
        <p:spPr>
          <a:xfrm flipH="1">
            <a:off x="6314169" y="4674515"/>
            <a:ext cx="1383812" cy="1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2767BD1-2A1B-B729-0273-DB4765C39070}"/>
              </a:ext>
            </a:extLst>
          </p:cNvPr>
          <p:cNvCxnSpPr>
            <a:endCxn id="41" idx="3"/>
          </p:cNvCxnSpPr>
          <p:nvPr/>
        </p:nvCxnSpPr>
        <p:spPr>
          <a:xfrm flipH="1">
            <a:off x="6314169" y="5889248"/>
            <a:ext cx="1325942" cy="59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Down Arrow 36">
            <a:extLst>
              <a:ext uri="{FF2B5EF4-FFF2-40B4-BE49-F238E27FC236}">
                <a16:creationId xmlns:a16="http://schemas.microsoft.com/office/drawing/2014/main" id="{A95470F3-0FE9-83B2-F248-BC016BF0BE23}"/>
              </a:ext>
            </a:extLst>
          </p:cNvPr>
          <p:cNvSpPr/>
          <p:nvPr/>
        </p:nvSpPr>
        <p:spPr>
          <a:xfrm>
            <a:off x="5105400" y="4227422"/>
            <a:ext cx="278090" cy="907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6C8CBC9-8B62-F064-B647-60B151905192}"/>
              </a:ext>
            </a:extLst>
          </p:cNvPr>
          <p:cNvSpPr txBox="1"/>
          <p:nvPr/>
        </p:nvSpPr>
        <p:spPr>
          <a:xfrm>
            <a:off x="4916029" y="4522113"/>
            <a:ext cx="1398140"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Cranial nerve 5</a:t>
            </a:r>
          </a:p>
        </p:txBody>
      </p:sp>
      <p:sp>
        <p:nvSpPr>
          <p:cNvPr id="40" name="Down Arrow 38">
            <a:extLst>
              <a:ext uri="{FF2B5EF4-FFF2-40B4-BE49-F238E27FC236}">
                <a16:creationId xmlns:a16="http://schemas.microsoft.com/office/drawing/2014/main" id="{2CB17876-563B-406E-F5D9-D791A3138DE7}"/>
              </a:ext>
            </a:extLst>
          </p:cNvPr>
          <p:cNvSpPr/>
          <p:nvPr/>
        </p:nvSpPr>
        <p:spPr>
          <a:xfrm>
            <a:off x="5360710" y="5443645"/>
            <a:ext cx="278090" cy="907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C272D8F3-0496-3595-3241-215E28D6F8FD}"/>
              </a:ext>
            </a:extLst>
          </p:cNvPr>
          <p:cNvSpPr txBox="1"/>
          <p:nvPr/>
        </p:nvSpPr>
        <p:spPr>
          <a:xfrm>
            <a:off x="4916029" y="5741313"/>
            <a:ext cx="1398140"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Cranial nerve 7</a:t>
            </a:r>
          </a:p>
        </p:txBody>
      </p:sp>
      <p:sp>
        <p:nvSpPr>
          <p:cNvPr id="42" name="TextBox 41">
            <a:extLst>
              <a:ext uri="{FF2B5EF4-FFF2-40B4-BE49-F238E27FC236}">
                <a16:creationId xmlns:a16="http://schemas.microsoft.com/office/drawing/2014/main" id="{2FFE7A89-4D3A-2EB3-383A-D336E95A7EA5}"/>
              </a:ext>
            </a:extLst>
          </p:cNvPr>
          <p:cNvSpPr txBox="1"/>
          <p:nvPr/>
        </p:nvSpPr>
        <p:spPr>
          <a:xfrm>
            <a:off x="4535029" y="3919645"/>
            <a:ext cx="2313454"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Ocular surface nociceptors</a:t>
            </a:r>
          </a:p>
        </p:txBody>
      </p:sp>
      <p:sp>
        <p:nvSpPr>
          <p:cNvPr id="43" name="TextBox 42">
            <a:extLst>
              <a:ext uri="{FF2B5EF4-FFF2-40B4-BE49-F238E27FC236}">
                <a16:creationId xmlns:a16="http://schemas.microsoft.com/office/drawing/2014/main" id="{6DE374C7-BCCB-75D0-2FBE-C35D052B53A1}"/>
              </a:ext>
            </a:extLst>
          </p:cNvPr>
          <p:cNvSpPr txBox="1"/>
          <p:nvPr/>
        </p:nvSpPr>
        <p:spPr>
          <a:xfrm>
            <a:off x="4750904" y="5134690"/>
            <a:ext cx="1875835"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Brainstem integration</a:t>
            </a:r>
          </a:p>
        </p:txBody>
      </p:sp>
      <p:sp>
        <p:nvSpPr>
          <p:cNvPr id="44" name="TextBox 43">
            <a:extLst>
              <a:ext uri="{FF2B5EF4-FFF2-40B4-BE49-F238E27FC236}">
                <a16:creationId xmlns:a16="http://schemas.microsoft.com/office/drawing/2014/main" id="{D08F835C-8355-B8A5-24A1-D0EA6B028A44}"/>
              </a:ext>
            </a:extLst>
          </p:cNvPr>
          <p:cNvSpPr txBox="1"/>
          <p:nvPr/>
        </p:nvSpPr>
        <p:spPr>
          <a:xfrm>
            <a:off x="8034315" y="6384762"/>
            <a:ext cx="801823" cy="307777"/>
          </a:xfrm>
          <a:prstGeom prst="rect">
            <a:avLst/>
          </a:prstGeom>
          <a:noFill/>
          <a:ln>
            <a:noFill/>
          </a:ln>
        </p:spPr>
        <p:txBody>
          <a:bodyPr wrap="none" rtlCol="0">
            <a:spAutoFit/>
          </a:bodyPr>
          <a:lstStyle/>
          <a:p>
            <a:r>
              <a:rPr lang="en-US" sz="1400" i="1" dirty="0">
                <a:solidFill>
                  <a:srgbClr val="0000FF"/>
                </a:solidFill>
              </a:rPr>
              <a:t>Effector</a:t>
            </a:r>
          </a:p>
        </p:txBody>
      </p:sp>
      <p:cxnSp>
        <p:nvCxnSpPr>
          <p:cNvPr id="45" name="Straight Arrow Connector 44">
            <a:extLst>
              <a:ext uri="{FF2B5EF4-FFF2-40B4-BE49-F238E27FC236}">
                <a16:creationId xmlns:a16="http://schemas.microsoft.com/office/drawing/2014/main" id="{3485958B-3836-CD62-DD08-F3CFCBFAE7EF}"/>
              </a:ext>
            </a:extLst>
          </p:cNvPr>
          <p:cNvCxnSpPr>
            <a:cxnSpLocks/>
            <a:stCxn id="44" idx="1"/>
          </p:cNvCxnSpPr>
          <p:nvPr/>
        </p:nvCxnSpPr>
        <p:spPr>
          <a:xfrm flipH="1">
            <a:off x="6553200" y="6538651"/>
            <a:ext cx="1481115" cy="71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Arrow: Right 5">
            <a:extLst>
              <a:ext uri="{FF2B5EF4-FFF2-40B4-BE49-F238E27FC236}">
                <a16:creationId xmlns:a16="http://schemas.microsoft.com/office/drawing/2014/main" id="{21E81A71-EA58-7D61-CB09-CA2D87AEDFA6}"/>
              </a:ext>
            </a:extLst>
          </p:cNvPr>
          <p:cNvSpPr/>
          <p:nvPr/>
        </p:nvSpPr>
        <p:spPr>
          <a:xfrm>
            <a:off x="1328641" y="4890077"/>
            <a:ext cx="3115713" cy="999171"/>
          </a:xfrm>
          <a:prstGeom prst="right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1600" i="1" dirty="0">
                <a:solidFill>
                  <a:schemeClr val="tx1"/>
                </a:solidFill>
              </a:rPr>
              <a:t>Here’s a no-frills version of the LFU for reference</a:t>
            </a:r>
          </a:p>
        </p:txBody>
      </p:sp>
    </p:spTree>
    <p:extLst>
      <p:ext uri="{BB962C8B-B14F-4D97-AF65-F5344CB8AC3E}">
        <p14:creationId xmlns:p14="http://schemas.microsoft.com/office/powerpoint/2010/main" val="960461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7" name="Rectangle 6"/>
          <p:cNvSpPr/>
          <p:nvPr/>
        </p:nvSpPr>
        <p:spPr>
          <a:xfrm>
            <a:off x="67056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5" name="TextBox 4"/>
          <p:cNvSpPr txBox="1"/>
          <p:nvPr/>
        </p:nvSpPr>
        <p:spPr>
          <a:xfrm>
            <a:off x="479449" y="1488281"/>
            <a:ext cx="8131151" cy="3416320"/>
          </a:xfrm>
          <a:prstGeom prst="rect">
            <a:avLst/>
          </a:prstGeom>
          <a:noFill/>
        </p:spPr>
        <p:txBody>
          <a:bodyPr wrap="square" rtlCol="0">
            <a:spAutoFit/>
          </a:bodyPr>
          <a:lstStyle/>
          <a:p>
            <a:r>
              <a:rPr lang="en-US" i="1" dirty="0">
                <a:solidFill>
                  <a:srgbClr val="0000FF"/>
                </a:solidFill>
              </a:rPr>
              <a:t>How common is DES?</a:t>
            </a:r>
          </a:p>
          <a:p>
            <a:r>
              <a:rPr lang="en-US" dirty="0">
                <a:solidFill>
                  <a:srgbClr val="0000FF"/>
                </a:solidFill>
              </a:rPr>
              <a:t>Very. It is estimated to affect  10%  of adults age 30-60, and  15%  of adults age 65 and older.</a:t>
            </a:r>
          </a:p>
          <a:p>
            <a:endParaRPr lang="en-US" dirty="0">
              <a:solidFill>
                <a:srgbClr val="0000FF"/>
              </a:solidFill>
            </a:endParaRPr>
          </a:p>
          <a:p>
            <a:r>
              <a:rPr lang="en-US" i="1" dirty="0">
                <a:solidFill>
                  <a:srgbClr val="0000FF"/>
                </a:solidFill>
              </a:rPr>
              <a:t>Is it a significant health problem?</a:t>
            </a:r>
          </a:p>
          <a:p>
            <a:r>
              <a:rPr lang="en-US" dirty="0">
                <a:solidFill>
                  <a:srgbClr val="0000FF"/>
                </a:solidFill>
              </a:rPr>
              <a:t>It certainly can be. Studies indicate moderate-to-severe DES impacts quality-of-life to the same degree as moderate-to-severe angina.</a:t>
            </a:r>
          </a:p>
          <a:p>
            <a:endParaRPr lang="en-US" dirty="0">
              <a:solidFill>
                <a:srgbClr val="0000FF"/>
              </a:solidFill>
            </a:endParaRPr>
          </a:p>
          <a:p>
            <a:r>
              <a:rPr lang="en-US" i="1" dirty="0">
                <a:solidFill>
                  <a:srgbClr val="0000FF"/>
                </a:solidFill>
              </a:rPr>
              <a:t>Is there a gender predilection?</a:t>
            </a:r>
          </a:p>
          <a:p>
            <a:r>
              <a:rPr lang="en-US" dirty="0">
                <a:solidFill>
                  <a:srgbClr val="0000FF"/>
                </a:solidFill>
              </a:rPr>
              <a:t>Yes, women are more likely to suffer DES</a:t>
            </a:r>
          </a:p>
          <a:p>
            <a:endParaRPr lang="en-US" dirty="0">
              <a:solidFill>
                <a:srgbClr val="0000FF"/>
              </a:solidFill>
            </a:endParaRPr>
          </a:p>
          <a:p>
            <a:r>
              <a:rPr lang="en-US" i="1" dirty="0">
                <a:solidFill>
                  <a:srgbClr val="0000FF"/>
                </a:solidFill>
              </a:rPr>
              <a:t>Is there a racial/ethnic predilection?</a:t>
            </a:r>
          </a:p>
        </p:txBody>
      </p:sp>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420084535"/>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a:stCxn id="19" idx="2"/>
            <a:endCxn id="17" idx="0"/>
          </p:cNvCxnSpPr>
          <p:nvPr/>
        </p:nvCxnSpPr>
        <p:spPr>
          <a:xfrm flipH="1">
            <a:off x="3175263" y="3449598"/>
            <a:ext cx="725123" cy="34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9BED2303-4C3C-0793-38D5-34FA9C78BEB9}"/>
              </a:ext>
            </a:extLst>
          </p:cNvPr>
          <p:cNvSpPr/>
          <p:nvPr/>
        </p:nvSpPr>
        <p:spPr>
          <a:xfrm>
            <a:off x="3468756" y="2793711"/>
            <a:ext cx="865509" cy="757776"/>
          </a:xfrm>
          <a:prstGeom prst="ellipse">
            <a:avLst/>
          </a:prstGeom>
          <a:solidFill>
            <a:schemeClr val="accent6">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631701CC-CC7F-D91F-9C14-EC3BCB49E339}"/>
              </a:ext>
            </a:extLst>
          </p:cNvPr>
          <p:cNvSpPr txBox="1"/>
          <p:nvPr/>
        </p:nvSpPr>
        <p:spPr>
          <a:xfrm>
            <a:off x="223735" y="1532450"/>
            <a:ext cx="7353300" cy="1077218"/>
          </a:xfrm>
          <a:prstGeom prst="rect">
            <a:avLst/>
          </a:prstGeom>
          <a:noFill/>
        </p:spPr>
        <p:txBody>
          <a:bodyPr wrap="square" rtlCol="0">
            <a:spAutoFit/>
          </a:bodyPr>
          <a:lstStyle/>
          <a:p>
            <a:r>
              <a:rPr lang="en-US" sz="1600" i="1" dirty="0">
                <a:solidFill>
                  <a:schemeClr val="bg1">
                    <a:lumMod val="75000"/>
                  </a:schemeClr>
                </a:solidFill>
              </a:rPr>
              <a:t>In SS, aqueous </a:t>
            </a:r>
            <a:r>
              <a:rPr lang="en-US" sz="1600" i="1" dirty="0" err="1">
                <a:solidFill>
                  <a:schemeClr val="bg1">
                    <a:lumMod val="75000"/>
                  </a:schemeClr>
                </a:solidFill>
              </a:rPr>
              <a:t>hyposecretion</a:t>
            </a:r>
            <a:r>
              <a:rPr lang="en-US" sz="1600" i="1" dirty="0">
                <a:solidFill>
                  <a:schemeClr val="bg1">
                    <a:lumMod val="75000"/>
                  </a:schemeClr>
                </a:solidFill>
              </a:rPr>
              <a:t> (and therefore ATD) results from autoimmune-mediated lymphocytic infiltration of the lacrimal glands. In </a:t>
            </a:r>
            <a:r>
              <a:rPr lang="en-US" sz="1600" b="1" i="1" dirty="0">
                <a:solidFill>
                  <a:schemeClr val="bg1">
                    <a:lumMod val="75000"/>
                  </a:schemeClr>
                </a:solidFill>
              </a:rPr>
              <a:t>non-</a:t>
            </a:r>
            <a:r>
              <a:rPr lang="en-US" sz="1600" i="1" dirty="0" err="1">
                <a:solidFill>
                  <a:schemeClr val="bg1">
                    <a:lumMod val="75000"/>
                  </a:schemeClr>
                </a:solidFill>
              </a:rPr>
              <a:t>Sjögren’s</a:t>
            </a:r>
            <a:r>
              <a:rPr lang="en-US" sz="1600" i="1" dirty="0">
                <a:solidFill>
                  <a:schemeClr val="bg1">
                    <a:lumMod val="75000"/>
                  </a:schemeClr>
                </a:solidFill>
              </a:rPr>
              <a:t> ATD, four broad categories of conditions leading to lacrimal gland hyposecretion have been identified. What are they?</a:t>
            </a:r>
          </a:p>
        </p:txBody>
      </p:sp>
      <p:sp>
        <p:nvSpPr>
          <p:cNvPr id="47" name="TextBox 4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48" name="Straight Arrow Connector 47"/>
          <p:cNvCxnSpPr>
            <a:stCxn id="4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10832" y="3790890"/>
            <a:ext cx="1928862" cy="400110"/>
          </a:xfrm>
          <a:prstGeom prst="rect">
            <a:avLst/>
          </a:prstGeom>
          <a:noFill/>
          <a:ln>
            <a:noFill/>
          </a:ln>
        </p:spPr>
        <p:txBody>
          <a:bodyPr wrap="none" rtlCol="0">
            <a:spAutoFit/>
          </a:bodyPr>
          <a:lstStyle/>
          <a:p>
            <a:pPr algn="ctr"/>
            <a:r>
              <a:rPr lang="en-US" sz="2000" b="1" dirty="0"/>
              <a:t>Non-</a:t>
            </a:r>
            <a:r>
              <a:rPr lang="en-US" sz="2000" b="1" dirty="0" err="1"/>
              <a:t>Sjögren’s</a:t>
            </a:r>
            <a:endParaRPr lang="en-US" sz="2000" b="1" dirty="0"/>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0078" y="2895600"/>
            <a:ext cx="1042272"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a:t>
            </a:r>
          </a:p>
          <a:p>
            <a:pPr algn="ctr">
              <a:lnSpc>
                <a:spcPts val="1800"/>
              </a:lnSpc>
            </a:pPr>
            <a:r>
              <a:rPr lang="en-US" sz="1500" dirty="0">
                <a:solidFill>
                  <a:schemeClr val="bg1">
                    <a:lumMod val="75000"/>
                  </a:schemeClr>
                </a:solidFill>
              </a:rPr>
              <a:t>deficiency</a:t>
            </a:r>
          </a:p>
        </p:txBody>
      </p:sp>
      <p:sp>
        <p:nvSpPr>
          <p:cNvPr id="15" name="TextBox 14"/>
          <p:cNvSpPr txBox="1"/>
          <p:nvPr/>
        </p:nvSpPr>
        <p:spPr>
          <a:xfrm>
            <a:off x="1908116" y="2895600"/>
            <a:ext cx="13308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 duct</a:t>
            </a:r>
          </a:p>
          <a:p>
            <a:pPr algn="ctr">
              <a:lnSpc>
                <a:spcPts val="1800"/>
              </a:lnSpc>
            </a:pPr>
            <a:r>
              <a:rPr lang="en-US" sz="1500" dirty="0">
                <a:solidFill>
                  <a:schemeClr val="bg1">
                    <a:lumMod val="75000"/>
                  </a:schemeClr>
                </a:solidFill>
              </a:rPr>
              <a:t>obstruction</a:t>
            </a:r>
          </a:p>
        </p:txBody>
      </p:sp>
      <p:sp>
        <p:nvSpPr>
          <p:cNvPr id="19" name="TextBox 18"/>
          <p:cNvSpPr txBox="1"/>
          <p:nvPr/>
        </p:nvSpPr>
        <p:spPr>
          <a:xfrm>
            <a:off x="3518710" y="2895600"/>
            <a:ext cx="763351" cy="553998"/>
          </a:xfrm>
          <a:prstGeom prst="rect">
            <a:avLst/>
          </a:prstGeom>
          <a:noFill/>
        </p:spPr>
        <p:txBody>
          <a:bodyPr wrap="none" rtlCol="0">
            <a:spAutoFit/>
          </a:bodyPr>
          <a:lstStyle/>
          <a:p>
            <a:pPr algn="ctr">
              <a:lnSpc>
                <a:spcPts val="1800"/>
              </a:lnSpc>
            </a:pPr>
            <a:r>
              <a:rPr lang="en-US" sz="1500" b="1" i="1" dirty="0"/>
              <a:t>Reflex</a:t>
            </a:r>
          </a:p>
          <a:p>
            <a:pPr algn="ctr">
              <a:lnSpc>
                <a:spcPts val="1800"/>
              </a:lnSpc>
            </a:pPr>
            <a:r>
              <a:rPr lang="en-US" sz="1500" b="1" i="1" dirty="0"/>
              <a:t>block</a:t>
            </a:r>
          </a:p>
        </p:txBody>
      </p:sp>
      <p:sp>
        <p:nvSpPr>
          <p:cNvPr id="22" name="TextBox 21"/>
          <p:cNvSpPr txBox="1"/>
          <p:nvPr/>
        </p:nvSpPr>
        <p:spPr>
          <a:xfrm>
            <a:off x="4527059" y="2895600"/>
            <a:ext cx="1093568" cy="553998"/>
          </a:xfrm>
          <a:prstGeom prst="rect">
            <a:avLst/>
          </a:prstGeom>
          <a:noFill/>
        </p:spPr>
        <p:txBody>
          <a:bodyPr wrap="none" rtlCol="0">
            <a:spAutoFit/>
          </a:bodyPr>
          <a:lstStyle/>
          <a:p>
            <a:pPr algn="ctr">
              <a:lnSpc>
                <a:spcPts val="1800"/>
              </a:lnSpc>
            </a:pPr>
            <a:r>
              <a:rPr lang="en-US" sz="1500" i="1" dirty="0">
                <a:solidFill>
                  <a:schemeClr val="bg1">
                    <a:lumMod val="75000"/>
                  </a:schemeClr>
                </a:solidFill>
              </a:rPr>
              <a:t>Systemic</a:t>
            </a:r>
          </a:p>
          <a:p>
            <a:pPr algn="ctr">
              <a:lnSpc>
                <a:spcPts val="1800"/>
              </a:lnSpc>
            </a:pPr>
            <a:r>
              <a:rPr lang="en-US" sz="1500" i="1" dirty="0">
                <a:solidFill>
                  <a:schemeClr val="bg1">
                    <a:lumMod val="75000"/>
                  </a:schemeClr>
                </a:solidFill>
              </a:rPr>
              <a:t>drug effect</a:t>
            </a:r>
          </a:p>
        </p:txBody>
      </p:sp>
      <p:cxnSp>
        <p:nvCxnSpPr>
          <p:cNvPr id="8" name="Straight Arrow Connector 7"/>
          <p:cNvCxnSpPr/>
          <p:nvPr/>
        </p:nvCxnSpPr>
        <p:spPr>
          <a:xfrm>
            <a:off x="2573522" y="3449598"/>
            <a:ext cx="5895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2"/>
            <a:endCxn id="17" idx="0"/>
          </p:cNvCxnSpPr>
          <p:nvPr/>
        </p:nvCxnSpPr>
        <p:spPr>
          <a:xfrm flipH="1">
            <a:off x="3175263" y="3449598"/>
            <a:ext cx="1898580"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a:endCxn id="17" idx="0"/>
          </p:cNvCxnSpPr>
          <p:nvPr/>
        </p:nvCxnSpPr>
        <p:spPr>
          <a:xfrm>
            <a:off x="1281214" y="3449598"/>
            <a:ext cx="18940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343400" y="41970"/>
            <a:ext cx="4648200" cy="3754874"/>
          </a:xfrm>
          <a:prstGeom prst="rect">
            <a:avLst/>
          </a:prstGeom>
          <a:solidFill>
            <a:srgbClr val="99FF99"/>
          </a:solidFill>
        </p:spPr>
        <p:txBody>
          <a:bodyPr wrap="square" rtlCol="0">
            <a:spAutoFit/>
          </a:bodyPr>
          <a:lstStyle/>
          <a:p>
            <a:r>
              <a:rPr lang="en-US" sz="1400" i="1" dirty="0">
                <a:solidFill>
                  <a:srgbClr val="0000FF"/>
                </a:solidFill>
              </a:rPr>
              <a:t>What does </a:t>
            </a:r>
            <a:r>
              <a:rPr lang="en-US" sz="1400" dirty="0">
                <a:solidFill>
                  <a:srgbClr val="0000FF"/>
                </a:solidFill>
              </a:rPr>
              <a:t>reflex block </a:t>
            </a:r>
            <a:r>
              <a:rPr lang="en-US" sz="1400" i="1" dirty="0">
                <a:solidFill>
                  <a:srgbClr val="0000FF"/>
                </a:solidFill>
              </a:rPr>
              <a:t>mean?</a:t>
            </a:r>
          </a:p>
          <a:p>
            <a:r>
              <a:rPr lang="en-US" sz="1400" dirty="0">
                <a:solidFill>
                  <a:srgbClr val="0000FF"/>
                </a:solidFill>
              </a:rPr>
              <a:t>Recall that tear production is considered largely reflexive. Thus, </a:t>
            </a:r>
            <a:r>
              <a:rPr lang="en-US" sz="1400" u="sng" dirty="0"/>
              <a:t>any break in the LFU reflex circuit will lead to ATD</a:t>
            </a:r>
            <a:r>
              <a:rPr lang="en-US" sz="1400" dirty="0"/>
              <a:t>.</a:t>
            </a:r>
          </a:p>
          <a:p>
            <a:endParaRPr lang="en-US" sz="1400" i="1" dirty="0">
              <a:solidFill>
                <a:srgbClr val="0000FF"/>
              </a:solidFill>
            </a:endParaRPr>
          </a:p>
          <a:p>
            <a:r>
              <a:rPr lang="en-US" sz="1400" i="1" dirty="0">
                <a:solidFill>
                  <a:srgbClr val="0000FF"/>
                </a:solidFill>
              </a:rPr>
              <a:t>What are some of the common mechanisms producing </a:t>
            </a:r>
            <a:r>
              <a:rPr lang="en-US" sz="1400" b="1" i="1" dirty="0">
                <a:solidFill>
                  <a:srgbClr val="0000FF"/>
                </a:solidFill>
              </a:rPr>
              <a:t>afferent</a:t>
            </a:r>
            <a:r>
              <a:rPr lang="en-US" sz="1400" i="1" dirty="0">
                <a:solidFill>
                  <a:srgbClr val="0000FF"/>
                </a:solidFill>
              </a:rPr>
              <a:t> limb block?</a:t>
            </a:r>
          </a:p>
          <a:p>
            <a:r>
              <a:rPr lang="en-US" sz="1400" dirty="0">
                <a:solidFill>
                  <a:srgbClr val="0000FF"/>
                </a:solidFill>
              </a:rPr>
              <a:t>--The most common culprits are conditions leading to corneal hypoesthesia, </a:t>
            </a:r>
            <a:r>
              <a:rPr lang="en-US" sz="1400" dirty="0"/>
              <a:t>including:</a:t>
            </a:r>
          </a:p>
          <a:p>
            <a:r>
              <a:rPr lang="en-US" sz="1400" dirty="0"/>
              <a:t>----Neurotrophic  cornea</a:t>
            </a:r>
          </a:p>
          <a:p>
            <a:r>
              <a:rPr lang="en-US" sz="1400" dirty="0"/>
              <a:t>----Corneal  surgery</a:t>
            </a:r>
          </a:p>
          <a:p>
            <a:r>
              <a:rPr lang="en-US" sz="1400" dirty="0"/>
              <a:t>----Post-herpetic  neuropathy</a:t>
            </a:r>
          </a:p>
          <a:p>
            <a:r>
              <a:rPr lang="en-US" sz="1400" dirty="0">
                <a:solidFill>
                  <a:schemeClr val="bg1">
                    <a:lumMod val="75000"/>
                  </a:schemeClr>
                </a:solidFill>
              </a:rPr>
              <a:t>----</a:t>
            </a:r>
            <a:r>
              <a:rPr lang="en-US" sz="1400" b="1" i="1" dirty="0">
                <a:solidFill>
                  <a:schemeClr val="bg1">
                    <a:lumMod val="75000"/>
                  </a:schemeClr>
                </a:solidFill>
              </a:rPr>
              <a:t>?</a:t>
            </a:r>
          </a:p>
          <a:p>
            <a:endParaRPr lang="en-US" sz="1400" dirty="0">
              <a:solidFill>
                <a:srgbClr val="99FF99"/>
              </a:solidFill>
            </a:endParaRPr>
          </a:p>
          <a:p>
            <a:r>
              <a:rPr lang="en-US" sz="1400" i="1" dirty="0">
                <a:solidFill>
                  <a:srgbClr val="99FF99"/>
                </a:solidFill>
              </a:rPr>
              <a:t>What are some of the common mechanisms producing </a:t>
            </a:r>
            <a:r>
              <a:rPr lang="en-US" sz="1400" b="1" i="1" dirty="0">
                <a:solidFill>
                  <a:srgbClr val="99FF99"/>
                </a:solidFill>
              </a:rPr>
              <a:t>efferent</a:t>
            </a:r>
            <a:r>
              <a:rPr lang="en-US" sz="1400" i="1" dirty="0">
                <a:solidFill>
                  <a:srgbClr val="99FF99"/>
                </a:solidFill>
              </a:rPr>
              <a:t> limb block?</a:t>
            </a:r>
          </a:p>
          <a:p>
            <a:r>
              <a:rPr lang="en-US" sz="1400" dirty="0">
                <a:solidFill>
                  <a:srgbClr val="99FF99"/>
                </a:solidFill>
              </a:rPr>
              <a:t>--Anything that compromises CN7</a:t>
            </a:r>
          </a:p>
        </p:txBody>
      </p:sp>
      <p:sp>
        <p:nvSpPr>
          <p:cNvPr id="6" name="Rectangle 5">
            <a:extLst>
              <a:ext uri="{FF2B5EF4-FFF2-40B4-BE49-F238E27FC236}">
                <a16:creationId xmlns:a16="http://schemas.microsoft.com/office/drawing/2014/main" id="{16B065F4-C8F2-2D52-7359-EB23A9A34FFF}"/>
              </a:ext>
            </a:extLst>
          </p:cNvPr>
          <p:cNvSpPr/>
          <p:nvPr/>
        </p:nvSpPr>
        <p:spPr>
          <a:xfrm>
            <a:off x="4605242" y="2438400"/>
            <a:ext cx="1109758" cy="2385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two-words</a:t>
            </a:r>
          </a:p>
        </p:txBody>
      </p:sp>
      <p:sp>
        <p:nvSpPr>
          <p:cNvPr id="26" name="TextBox 25">
            <a:extLst>
              <a:ext uri="{FF2B5EF4-FFF2-40B4-BE49-F238E27FC236}">
                <a16:creationId xmlns:a16="http://schemas.microsoft.com/office/drawing/2014/main" id="{130B053B-8B23-E3AC-2ED2-9743043ADA49}"/>
              </a:ext>
            </a:extLst>
          </p:cNvPr>
          <p:cNvSpPr txBox="1"/>
          <p:nvPr/>
        </p:nvSpPr>
        <p:spPr>
          <a:xfrm>
            <a:off x="5486401" y="4733956"/>
            <a:ext cx="2757486" cy="430887"/>
          </a:xfrm>
          <a:prstGeom prst="rect">
            <a:avLst/>
          </a:prstGeom>
          <a:noFill/>
          <a:ln>
            <a:noFill/>
          </a:ln>
        </p:spPr>
        <p:txBody>
          <a:bodyPr wrap="none" rtlCol="0">
            <a:spAutoFit/>
          </a:bodyPr>
          <a:lstStyle/>
          <a:p>
            <a:pPr algn="ctr"/>
            <a:r>
              <a:rPr lang="en-US" sz="2200" i="1" dirty="0">
                <a:solidFill>
                  <a:schemeClr val="bg1">
                    <a:lumMod val="75000"/>
                  </a:schemeClr>
                </a:solidFill>
              </a:rPr>
              <a:t>Evaporative Dry Eye</a:t>
            </a:r>
          </a:p>
        </p:txBody>
      </p:sp>
      <p:cxnSp>
        <p:nvCxnSpPr>
          <p:cNvPr id="28" name="Straight Arrow Connector 27">
            <a:extLst>
              <a:ext uri="{FF2B5EF4-FFF2-40B4-BE49-F238E27FC236}">
                <a16:creationId xmlns:a16="http://schemas.microsoft.com/office/drawing/2014/main" id="{5FF75B8C-6CCC-368A-C23D-17DC4E811EC8}"/>
              </a:ext>
            </a:extLst>
          </p:cNvPr>
          <p:cNvCxnSpPr>
            <a:stCxn id="26" idx="2"/>
          </p:cNvCxnSpPr>
          <p:nvPr/>
        </p:nvCxnSpPr>
        <p:spPr>
          <a:xfrm flipH="1">
            <a:off x="4876801" y="5164843"/>
            <a:ext cx="1988343" cy="6168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31376C9C-0321-1CE8-27F7-368237FB3953}"/>
              </a:ext>
            </a:extLst>
          </p:cNvPr>
          <p:cNvSpPr/>
          <p:nvPr/>
        </p:nvSpPr>
        <p:spPr>
          <a:xfrm>
            <a:off x="4382629" y="3810000"/>
            <a:ext cx="4608971" cy="2998113"/>
          </a:xfrm>
          <a:prstGeom prst="rect">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16EFA78-F5FC-6C04-8241-B86415DFA5C4}"/>
              </a:ext>
            </a:extLst>
          </p:cNvPr>
          <p:cNvSpPr txBox="1"/>
          <p:nvPr/>
        </p:nvSpPr>
        <p:spPr>
          <a:xfrm>
            <a:off x="4815699" y="6366179"/>
            <a:ext cx="1705916"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Lacrimal apparatus</a:t>
            </a:r>
          </a:p>
        </p:txBody>
      </p:sp>
      <p:sp>
        <p:nvSpPr>
          <p:cNvPr id="31" name="TextBox 30">
            <a:extLst>
              <a:ext uri="{FF2B5EF4-FFF2-40B4-BE49-F238E27FC236}">
                <a16:creationId xmlns:a16="http://schemas.microsoft.com/office/drawing/2014/main" id="{65E6EE7E-9ABD-FEC6-55B3-D8B2250E21E2}"/>
              </a:ext>
            </a:extLst>
          </p:cNvPr>
          <p:cNvSpPr txBox="1"/>
          <p:nvPr/>
        </p:nvSpPr>
        <p:spPr>
          <a:xfrm>
            <a:off x="7877834" y="3912513"/>
            <a:ext cx="1000595" cy="307777"/>
          </a:xfrm>
          <a:prstGeom prst="rect">
            <a:avLst/>
          </a:prstGeom>
          <a:noFill/>
          <a:ln>
            <a:noFill/>
          </a:ln>
        </p:spPr>
        <p:txBody>
          <a:bodyPr wrap="none" rtlCol="0">
            <a:spAutoFit/>
          </a:bodyPr>
          <a:lstStyle/>
          <a:p>
            <a:r>
              <a:rPr lang="en-US" sz="1400" i="1" dirty="0">
                <a:solidFill>
                  <a:srgbClr val="0000FF"/>
                </a:solidFill>
              </a:rPr>
              <a:t>Receptors</a:t>
            </a:r>
          </a:p>
        </p:txBody>
      </p:sp>
      <p:sp>
        <p:nvSpPr>
          <p:cNvPr id="32" name="TextBox 31">
            <a:extLst>
              <a:ext uri="{FF2B5EF4-FFF2-40B4-BE49-F238E27FC236}">
                <a16:creationId xmlns:a16="http://schemas.microsoft.com/office/drawing/2014/main" id="{FC050EAF-3F15-935A-1529-9711F4F30B5D}"/>
              </a:ext>
            </a:extLst>
          </p:cNvPr>
          <p:cNvSpPr txBox="1"/>
          <p:nvPr/>
        </p:nvSpPr>
        <p:spPr>
          <a:xfrm>
            <a:off x="8046150" y="5127558"/>
            <a:ext cx="832279" cy="307777"/>
          </a:xfrm>
          <a:prstGeom prst="rect">
            <a:avLst/>
          </a:prstGeom>
          <a:noFill/>
          <a:ln>
            <a:noFill/>
          </a:ln>
        </p:spPr>
        <p:txBody>
          <a:bodyPr wrap="none" rtlCol="0">
            <a:spAutoFit/>
          </a:bodyPr>
          <a:lstStyle/>
          <a:p>
            <a:r>
              <a:rPr lang="en-US" sz="1400" i="1" dirty="0">
                <a:solidFill>
                  <a:srgbClr val="0000FF"/>
                </a:solidFill>
              </a:rPr>
              <a:t>Nucleus</a:t>
            </a:r>
          </a:p>
        </p:txBody>
      </p:sp>
      <p:sp>
        <p:nvSpPr>
          <p:cNvPr id="33" name="TextBox 32">
            <a:extLst>
              <a:ext uri="{FF2B5EF4-FFF2-40B4-BE49-F238E27FC236}">
                <a16:creationId xmlns:a16="http://schemas.microsoft.com/office/drawing/2014/main" id="{52C8CBFF-4365-2233-A7BF-B4D6AABD23C4}"/>
              </a:ext>
            </a:extLst>
          </p:cNvPr>
          <p:cNvSpPr txBox="1"/>
          <p:nvPr/>
        </p:nvSpPr>
        <p:spPr>
          <a:xfrm>
            <a:off x="7691950" y="5734181"/>
            <a:ext cx="1186479" cy="307777"/>
          </a:xfrm>
          <a:prstGeom prst="rect">
            <a:avLst/>
          </a:prstGeom>
          <a:noFill/>
          <a:ln>
            <a:noFill/>
          </a:ln>
        </p:spPr>
        <p:txBody>
          <a:bodyPr wrap="none" rtlCol="0">
            <a:spAutoFit/>
          </a:bodyPr>
          <a:lstStyle/>
          <a:p>
            <a:r>
              <a:rPr lang="en-US" sz="1400" i="1" dirty="0">
                <a:solidFill>
                  <a:srgbClr val="0000FF"/>
                </a:solidFill>
              </a:rPr>
              <a:t>Efferent limb</a:t>
            </a:r>
          </a:p>
        </p:txBody>
      </p:sp>
      <p:sp>
        <p:nvSpPr>
          <p:cNvPr id="34" name="TextBox 33">
            <a:extLst>
              <a:ext uri="{FF2B5EF4-FFF2-40B4-BE49-F238E27FC236}">
                <a16:creationId xmlns:a16="http://schemas.microsoft.com/office/drawing/2014/main" id="{DD9B426A-E2C2-119D-62F6-03CF13763830}"/>
              </a:ext>
            </a:extLst>
          </p:cNvPr>
          <p:cNvSpPr txBox="1"/>
          <p:nvPr/>
        </p:nvSpPr>
        <p:spPr>
          <a:xfrm>
            <a:off x="7691950" y="4514981"/>
            <a:ext cx="1186479" cy="307777"/>
          </a:xfrm>
          <a:prstGeom prst="rect">
            <a:avLst/>
          </a:prstGeom>
          <a:noFill/>
          <a:ln>
            <a:noFill/>
          </a:ln>
        </p:spPr>
        <p:txBody>
          <a:bodyPr wrap="none" rtlCol="0">
            <a:spAutoFit/>
          </a:bodyPr>
          <a:lstStyle/>
          <a:p>
            <a:r>
              <a:rPr lang="en-US" sz="1400" i="1" dirty="0">
                <a:solidFill>
                  <a:srgbClr val="0000FF"/>
                </a:solidFill>
              </a:rPr>
              <a:t>Afferent limb</a:t>
            </a:r>
          </a:p>
        </p:txBody>
      </p:sp>
      <p:cxnSp>
        <p:nvCxnSpPr>
          <p:cNvPr id="35" name="Straight Arrow Connector 34">
            <a:extLst>
              <a:ext uri="{FF2B5EF4-FFF2-40B4-BE49-F238E27FC236}">
                <a16:creationId xmlns:a16="http://schemas.microsoft.com/office/drawing/2014/main" id="{50378F56-5947-5044-AD10-6179D94B3474}"/>
              </a:ext>
            </a:extLst>
          </p:cNvPr>
          <p:cNvCxnSpPr>
            <a:stCxn id="31" idx="1"/>
          </p:cNvCxnSpPr>
          <p:nvPr/>
        </p:nvCxnSpPr>
        <p:spPr>
          <a:xfrm flipH="1" flipV="1">
            <a:off x="6848483" y="4066401"/>
            <a:ext cx="102935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7DADDBD-686A-9B91-95B2-78C7707FEDAF}"/>
              </a:ext>
            </a:extLst>
          </p:cNvPr>
          <p:cNvCxnSpPr>
            <a:endCxn id="44" idx="3"/>
          </p:cNvCxnSpPr>
          <p:nvPr/>
        </p:nvCxnSpPr>
        <p:spPr>
          <a:xfrm flipH="1">
            <a:off x="6626739" y="5284114"/>
            <a:ext cx="1559153" cy="44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10B37FB-AA10-5366-2CC2-C33D5C167277}"/>
              </a:ext>
            </a:extLst>
          </p:cNvPr>
          <p:cNvCxnSpPr>
            <a:cxnSpLocks/>
            <a:endCxn id="40" idx="3"/>
          </p:cNvCxnSpPr>
          <p:nvPr/>
        </p:nvCxnSpPr>
        <p:spPr>
          <a:xfrm flipH="1">
            <a:off x="6314169" y="4674515"/>
            <a:ext cx="1383812" cy="1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2121AFF-8C7E-0D73-BF32-C76A9DC814B6}"/>
              </a:ext>
            </a:extLst>
          </p:cNvPr>
          <p:cNvCxnSpPr>
            <a:endCxn id="42" idx="3"/>
          </p:cNvCxnSpPr>
          <p:nvPr/>
        </p:nvCxnSpPr>
        <p:spPr>
          <a:xfrm flipH="1">
            <a:off x="6314169" y="5889248"/>
            <a:ext cx="1325942" cy="59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Down Arrow 36">
            <a:extLst>
              <a:ext uri="{FF2B5EF4-FFF2-40B4-BE49-F238E27FC236}">
                <a16:creationId xmlns:a16="http://schemas.microsoft.com/office/drawing/2014/main" id="{32A5A7C8-31E7-B269-4CCA-CD9A29D21438}"/>
              </a:ext>
            </a:extLst>
          </p:cNvPr>
          <p:cNvSpPr/>
          <p:nvPr/>
        </p:nvSpPr>
        <p:spPr>
          <a:xfrm>
            <a:off x="5105400" y="4227422"/>
            <a:ext cx="278090" cy="907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85BA9C5-1428-084A-2080-BF9A6A2DACFB}"/>
              </a:ext>
            </a:extLst>
          </p:cNvPr>
          <p:cNvSpPr txBox="1"/>
          <p:nvPr/>
        </p:nvSpPr>
        <p:spPr>
          <a:xfrm>
            <a:off x="4916029" y="4522113"/>
            <a:ext cx="1398140"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Cranial nerve 5</a:t>
            </a:r>
          </a:p>
        </p:txBody>
      </p:sp>
      <p:sp>
        <p:nvSpPr>
          <p:cNvPr id="41" name="Down Arrow 38">
            <a:extLst>
              <a:ext uri="{FF2B5EF4-FFF2-40B4-BE49-F238E27FC236}">
                <a16:creationId xmlns:a16="http://schemas.microsoft.com/office/drawing/2014/main" id="{947CD0CF-EB2C-A52C-28C5-E859078249EB}"/>
              </a:ext>
            </a:extLst>
          </p:cNvPr>
          <p:cNvSpPr/>
          <p:nvPr/>
        </p:nvSpPr>
        <p:spPr>
          <a:xfrm>
            <a:off x="5360710" y="5443645"/>
            <a:ext cx="278090" cy="907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45292D50-4C55-3C22-B244-E2F2EA6A2345}"/>
              </a:ext>
            </a:extLst>
          </p:cNvPr>
          <p:cNvSpPr txBox="1"/>
          <p:nvPr/>
        </p:nvSpPr>
        <p:spPr>
          <a:xfrm>
            <a:off x="4916029" y="5741313"/>
            <a:ext cx="1398140"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Cranial nerve 7</a:t>
            </a:r>
          </a:p>
        </p:txBody>
      </p:sp>
      <p:sp>
        <p:nvSpPr>
          <p:cNvPr id="43" name="TextBox 42">
            <a:extLst>
              <a:ext uri="{FF2B5EF4-FFF2-40B4-BE49-F238E27FC236}">
                <a16:creationId xmlns:a16="http://schemas.microsoft.com/office/drawing/2014/main" id="{975FD5B4-2E55-CA16-6F6F-52AD1D326054}"/>
              </a:ext>
            </a:extLst>
          </p:cNvPr>
          <p:cNvSpPr txBox="1"/>
          <p:nvPr/>
        </p:nvSpPr>
        <p:spPr>
          <a:xfrm>
            <a:off x="4535029" y="3919645"/>
            <a:ext cx="2313454"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Ocular surface nociceptors</a:t>
            </a:r>
          </a:p>
        </p:txBody>
      </p:sp>
      <p:sp>
        <p:nvSpPr>
          <p:cNvPr id="44" name="TextBox 43">
            <a:extLst>
              <a:ext uri="{FF2B5EF4-FFF2-40B4-BE49-F238E27FC236}">
                <a16:creationId xmlns:a16="http://schemas.microsoft.com/office/drawing/2014/main" id="{E0F2CADD-8E03-3FDC-AAF9-41300D71F623}"/>
              </a:ext>
            </a:extLst>
          </p:cNvPr>
          <p:cNvSpPr txBox="1"/>
          <p:nvPr/>
        </p:nvSpPr>
        <p:spPr>
          <a:xfrm>
            <a:off x="4750904" y="5134690"/>
            <a:ext cx="1875835"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Brainstem integration</a:t>
            </a:r>
          </a:p>
        </p:txBody>
      </p:sp>
      <p:sp>
        <p:nvSpPr>
          <p:cNvPr id="45" name="TextBox 44">
            <a:extLst>
              <a:ext uri="{FF2B5EF4-FFF2-40B4-BE49-F238E27FC236}">
                <a16:creationId xmlns:a16="http://schemas.microsoft.com/office/drawing/2014/main" id="{7A42041F-1143-5713-6EDB-5EB2AC34C6BE}"/>
              </a:ext>
            </a:extLst>
          </p:cNvPr>
          <p:cNvSpPr txBox="1"/>
          <p:nvPr/>
        </p:nvSpPr>
        <p:spPr>
          <a:xfrm>
            <a:off x="8034315" y="6384762"/>
            <a:ext cx="801823" cy="307777"/>
          </a:xfrm>
          <a:prstGeom prst="rect">
            <a:avLst/>
          </a:prstGeom>
          <a:noFill/>
          <a:ln>
            <a:noFill/>
          </a:ln>
        </p:spPr>
        <p:txBody>
          <a:bodyPr wrap="none" rtlCol="0">
            <a:spAutoFit/>
          </a:bodyPr>
          <a:lstStyle/>
          <a:p>
            <a:r>
              <a:rPr lang="en-US" sz="1400" i="1" dirty="0">
                <a:solidFill>
                  <a:srgbClr val="0000FF"/>
                </a:solidFill>
              </a:rPr>
              <a:t>Effector</a:t>
            </a:r>
          </a:p>
        </p:txBody>
      </p:sp>
      <p:cxnSp>
        <p:nvCxnSpPr>
          <p:cNvPr id="46" name="Straight Arrow Connector 45">
            <a:extLst>
              <a:ext uri="{FF2B5EF4-FFF2-40B4-BE49-F238E27FC236}">
                <a16:creationId xmlns:a16="http://schemas.microsoft.com/office/drawing/2014/main" id="{D913F4B9-F512-5475-9778-0FDF428871D5}"/>
              </a:ext>
            </a:extLst>
          </p:cNvPr>
          <p:cNvCxnSpPr>
            <a:cxnSpLocks/>
            <a:stCxn id="45" idx="1"/>
          </p:cNvCxnSpPr>
          <p:nvPr/>
        </p:nvCxnSpPr>
        <p:spPr>
          <a:xfrm flipH="1">
            <a:off x="6553200" y="6538651"/>
            <a:ext cx="1481115" cy="71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Arrow: Right 10">
            <a:extLst>
              <a:ext uri="{FF2B5EF4-FFF2-40B4-BE49-F238E27FC236}">
                <a16:creationId xmlns:a16="http://schemas.microsoft.com/office/drawing/2014/main" id="{2DBD9F40-1735-E6DD-D7CB-6E5544E327BF}"/>
              </a:ext>
            </a:extLst>
          </p:cNvPr>
          <p:cNvSpPr/>
          <p:nvPr/>
        </p:nvSpPr>
        <p:spPr>
          <a:xfrm>
            <a:off x="1328641" y="4890077"/>
            <a:ext cx="3115713" cy="999171"/>
          </a:xfrm>
          <a:prstGeom prst="right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1600" i="1" dirty="0">
                <a:solidFill>
                  <a:schemeClr val="tx1"/>
                </a:solidFill>
              </a:rPr>
              <a:t>Here’s a no-frills version of the LFU for reference</a:t>
            </a:r>
          </a:p>
        </p:txBody>
      </p:sp>
    </p:spTree>
    <p:extLst>
      <p:ext uri="{BB962C8B-B14F-4D97-AF65-F5344CB8AC3E}">
        <p14:creationId xmlns:p14="http://schemas.microsoft.com/office/powerpoint/2010/main" val="4273103413"/>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a:stCxn id="19" idx="2"/>
            <a:endCxn id="17" idx="0"/>
          </p:cNvCxnSpPr>
          <p:nvPr/>
        </p:nvCxnSpPr>
        <p:spPr>
          <a:xfrm flipH="1">
            <a:off x="3175263" y="3449598"/>
            <a:ext cx="725123" cy="34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9BED2303-4C3C-0793-38D5-34FA9C78BEB9}"/>
              </a:ext>
            </a:extLst>
          </p:cNvPr>
          <p:cNvSpPr/>
          <p:nvPr/>
        </p:nvSpPr>
        <p:spPr>
          <a:xfrm>
            <a:off x="3468756" y="2793711"/>
            <a:ext cx="865509" cy="757776"/>
          </a:xfrm>
          <a:prstGeom prst="ellipse">
            <a:avLst/>
          </a:prstGeom>
          <a:solidFill>
            <a:schemeClr val="accent6">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631701CC-CC7F-D91F-9C14-EC3BCB49E339}"/>
              </a:ext>
            </a:extLst>
          </p:cNvPr>
          <p:cNvSpPr txBox="1"/>
          <p:nvPr/>
        </p:nvSpPr>
        <p:spPr>
          <a:xfrm>
            <a:off x="223735" y="1532450"/>
            <a:ext cx="7353300" cy="1077218"/>
          </a:xfrm>
          <a:prstGeom prst="rect">
            <a:avLst/>
          </a:prstGeom>
          <a:noFill/>
        </p:spPr>
        <p:txBody>
          <a:bodyPr wrap="square" rtlCol="0">
            <a:spAutoFit/>
          </a:bodyPr>
          <a:lstStyle/>
          <a:p>
            <a:r>
              <a:rPr lang="en-US" sz="1600" i="1" dirty="0">
                <a:solidFill>
                  <a:schemeClr val="bg1">
                    <a:lumMod val="75000"/>
                  </a:schemeClr>
                </a:solidFill>
              </a:rPr>
              <a:t>In SS, aqueous </a:t>
            </a:r>
            <a:r>
              <a:rPr lang="en-US" sz="1600" i="1" dirty="0" err="1">
                <a:solidFill>
                  <a:schemeClr val="bg1">
                    <a:lumMod val="75000"/>
                  </a:schemeClr>
                </a:solidFill>
              </a:rPr>
              <a:t>hyposecretion</a:t>
            </a:r>
            <a:r>
              <a:rPr lang="en-US" sz="1600" i="1" dirty="0">
                <a:solidFill>
                  <a:schemeClr val="bg1">
                    <a:lumMod val="75000"/>
                  </a:schemeClr>
                </a:solidFill>
              </a:rPr>
              <a:t> (and therefore ATD) results from autoimmune-mediated lymphocytic infiltration of the lacrimal glands. In </a:t>
            </a:r>
            <a:r>
              <a:rPr lang="en-US" sz="1600" b="1" i="1" dirty="0">
                <a:solidFill>
                  <a:schemeClr val="bg1">
                    <a:lumMod val="75000"/>
                  </a:schemeClr>
                </a:solidFill>
              </a:rPr>
              <a:t>non-</a:t>
            </a:r>
            <a:r>
              <a:rPr lang="en-US" sz="1600" i="1" dirty="0" err="1">
                <a:solidFill>
                  <a:schemeClr val="bg1">
                    <a:lumMod val="75000"/>
                  </a:schemeClr>
                </a:solidFill>
              </a:rPr>
              <a:t>Sjögren’s</a:t>
            </a:r>
            <a:r>
              <a:rPr lang="en-US" sz="1600" i="1" dirty="0">
                <a:solidFill>
                  <a:schemeClr val="bg1">
                    <a:lumMod val="75000"/>
                  </a:schemeClr>
                </a:solidFill>
              </a:rPr>
              <a:t> ATD, four broad categories of conditions leading to lacrimal gland hyposecretion have been identified. What are they?</a:t>
            </a:r>
          </a:p>
        </p:txBody>
      </p:sp>
      <p:sp>
        <p:nvSpPr>
          <p:cNvPr id="47" name="TextBox 4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48" name="Straight Arrow Connector 47"/>
          <p:cNvCxnSpPr>
            <a:stCxn id="4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10832" y="3790890"/>
            <a:ext cx="1928862" cy="400110"/>
          </a:xfrm>
          <a:prstGeom prst="rect">
            <a:avLst/>
          </a:prstGeom>
          <a:noFill/>
          <a:ln>
            <a:noFill/>
          </a:ln>
        </p:spPr>
        <p:txBody>
          <a:bodyPr wrap="none" rtlCol="0">
            <a:spAutoFit/>
          </a:bodyPr>
          <a:lstStyle/>
          <a:p>
            <a:pPr algn="ctr"/>
            <a:r>
              <a:rPr lang="en-US" sz="2000" b="1" dirty="0"/>
              <a:t>Non-</a:t>
            </a:r>
            <a:r>
              <a:rPr lang="en-US" sz="2000" b="1" dirty="0" err="1"/>
              <a:t>Sjögren’s</a:t>
            </a:r>
            <a:endParaRPr lang="en-US" sz="2000" b="1" dirty="0"/>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0078" y="2895600"/>
            <a:ext cx="1042272"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a:t>
            </a:r>
          </a:p>
          <a:p>
            <a:pPr algn="ctr">
              <a:lnSpc>
                <a:spcPts val="1800"/>
              </a:lnSpc>
            </a:pPr>
            <a:r>
              <a:rPr lang="en-US" sz="1500" dirty="0">
                <a:solidFill>
                  <a:schemeClr val="bg1">
                    <a:lumMod val="75000"/>
                  </a:schemeClr>
                </a:solidFill>
              </a:rPr>
              <a:t>deficiency</a:t>
            </a:r>
          </a:p>
        </p:txBody>
      </p:sp>
      <p:sp>
        <p:nvSpPr>
          <p:cNvPr id="15" name="TextBox 14"/>
          <p:cNvSpPr txBox="1"/>
          <p:nvPr/>
        </p:nvSpPr>
        <p:spPr>
          <a:xfrm>
            <a:off x="1908116" y="2895600"/>
            <a:ext cx="13308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 duct</a:t>
            </a:r>
          </a:p>
          <a:p>
            <a:pPr algn="ctr">
              <a:lnSpc>
                <a:spcPts val="1800"/>
              </a:lnSpc>
            </a:pPr>
            <a:r>
              <a:rPr lang="en-US" sz="1500" dirty="0">
                <a:solidFill>
                  <a:schemeClr val="bg1">
                    <a:lumMod val="75000"/>
                  </a:schemeClr>
                </a:solidFill>
              </a:rPr>
              <a:t>obstruction</a:t>
            </a:r>
          </a:p>
        </p:txBody>
      </p:sp>
      <p:sp>
        <p:nvSpPr>
          <p:cNvPr id="19" name="TextBox 18"/>
          <p:cNvSpPr txBox="1"/>
          <p:nvPr/>
        </p:nvSpPr>
        <p:spPr>
          <a:xfrm>
            <a:off x="3518710" y="2895600"/>
            <a:ext cx="763351" cy="553998"/>
          </a:xfrm>
          <a:prstGeom prst="rect">
            <a:avLst/>
          </a:prstGeom>
          <a:noFill/>
        </p:spPr>
        <p:txBody>
          <a:bodyPr wrap="none" rtlCol="0">
            <a:spAutoFit/>
          </a:bodyPr>
          <a:lstStyle/>
          <a:p>
            <a:pPr algn="ctr">
              <a:lnSpc>
                <a:spcPts val="1800"/>
              </a:lnSpc>
            </a:pPr>
            <a:r>
              <a:rPr lang="en-US" sz="1500" b="1" i="1" dirty="0"/>
              <a:t>Reflex</a:t>
            </a:r>
          </a:p>
          <a:p>
            <a:pPr algn="ctr">
              <a:lnSpc>
                <a:spcPts val="1800"/>
              </a:lnSpc>
            </a:pPr>
            <a:r>
              <a:rPr lang="en-US" sz="1500" b="1" i="1" dirty="0"/>
              <a:t>block</a:t>
            </a:r>
          </a:p>
        </p:txBody>
      </p:sp>
      <p:sp>
        <p:nvSpPr>
          <p:cNvPr id="22" name="TextBox 21"/>
          <p:cNvSpPr txBox="1"/>
          <p:nvPr/>
        </p:nvSpPr>
        <p:spPr>
          <a:xfrm>
            <a:off x="4527059" y="2895600"/>
            <a:ext cx="1093568" cy="553998"/>
          </a:xfrm>
          <a:prstGeom prst="rect">
            <a:avLst/>
          </a:prstGeom>
          <a:noFill/>
        </p:spPr>
        <p:txBody>
          <a:bodyPr wrap="none" rtlCol="0">
            <a:spAutoFit/>
          </a:bodyPr>
          <a:lstStyle/>
          <a:p>
            <a:pPr algn="ctr">
              <a:lnSpc>
                <a:spcPts val="1800"/>
              </a:lnSpc>
            </a:pPr>
            <a:r>
              <a:rPr lang="en-US" sz="1500" i="1" dirty="0">
                <a:solidFill>
                  <a:schemeClr val="bg1">
                    <a:lumMod val="75000"/>
                  </a:schemeClr>
                </a:solidFill>
              </a:rPr>
              <a:t>Systemic</a:t>
            </a:r>
          </a:p>
          <a:p>
            <a:pPr algn="ctr">
              <a:lnSpc>
                <a:spcPts val="1800"/>
              </a:lnSpc>
            </a:pPr>
            <a:r>
              <a:rPr lang="en-US" sz="1500" i="1" dirty="0">
                <a:solidFill>
                  <a:schemeClr val="bg1">
                    <a:lumMod val="75000"/>
                  </a:schemeClr>
                </a:solidFill>
              </a:rPr>
              <a:t>drug effect</a:t>
            </a:r>
          </a:p>
        </p:txBody>
      </p:sp>
      <p:cxnSp>
        <p:nvCxnSpPr>
          <p:cNvPr id="8" name="Straight Arrow Connector 7"/>
          <p:cNvCxnSpPr/>
          <p:nvPr/>
        </p:nvCxnSpPr>
        <p:spPr>
          <a:xfrm>
            <a:off x="2573522" y="3449598"/>
            <a:ext cx="5895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2"/>
            <a:endCxn id="17" idx="0"/>
          </p:cNvCxnSpPr>
          <p:nvPr/>
        </p:nvCxnSpPr>
        <p:spPr>
          <a:xfrm flipH="1">
            <a:off x="3175263" y="3449598"/>
            <a:ext cx="1898580"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a:endCxn id="17" idx="0"/>
          </p:cNvCxnSpPr>
          <p:nvPr/>
        </p:nvCxnSpPr>
        <p:spPr>
          <a:xfrm>
            <a:off x="1281214" y="3449598"/>
            <a:ext cx="18940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343400" y="41970"/>
            <a:ext cx="4648200" cy="3754874"/>
          </a:xfrm>
          <a:prstGeom prst="rect">
            <a:avLst/>
          </a:prstGeom>
          <a:solidFill>
            <a:srgbClr val="99FF99"/>
          </a:solidFill>
        </p:spPr>
        <p:txBody>
          <a:bodyPr wrap="square" rtlCol="0">
            <a:spAutoFit/>
          </a:bodyPr>
          <a:lstStyle/>
          <a:p>
            <a:r>
              <a:rPr lang="en-US" sz="1400" i="1" dirty="0">
                <a:solidFill>
                  <a:srgbClr val="0000FF"/>
                </a:solidFill>
              </a:rPr>
              <a:t>What does </a:t>
            </a:r>
            <a:r>
              <a:rPr lang="en-US" sz="1400" dirty="0">
                <a:solidFill>
                  <a:srgbClr val="0000FF"/>
                </a:solidFill>
              </a:rPr>
              <a:t>reflex block </a:t>
            </a:r>
            <a:r>
              <a:rPr lang="en-US" sz="1400" i="1" dirty="0">
                <a:solidFill>
                  <a:srgbClr val="0000FF"/>
                </a:solidFill>
              </a:rPr>
              <a:t>mean?</a:t>
            </a:r>
          </a:p>
          <a:p>
            <a:r>
              <a:rPr lang="en-US" sz="1400" dirty="0">
                <a:solidFill>
                  <a:srgbClr val="0000FF"/>
                </a:solidFill>
              </a:rPr>
              <a:t>Recall that tear production is considered largely reflexive. Thus, </a:t>
            </a:r>
            <a:r>
              <a:rPr lang="en-US" sz="1400" u="sng" dirty="0"/>
              <a:t>any break in the LFU reflex circuit will lead to ATD</a:t>
            </a:r>
            <a:r>
              <a:rPr lang="en-US" sz="1400" dirty="0"/>
              <a:t>.</a:t>
            </a:r>
          </a:p>
          <a:p>
            <a:endParaRPr lang="en-US" sz="1400" i="1" dirty="0">
              <a:solidFill>
                <a:srgbClr val="0000FF"/>
              </a:solidFill>
            </a:endParaRPr>
          </a:p>
          <a:p>
            <a:r>
              <a:rPr lang="en-US" sz="1400" i="1" dirty="0">
                <a:solidFill>
                  <a:srgbClr val="0000FF"/>
                </a:solidFill>
              </a:rPr>
              <a:t>What are some of the common mechanisms producing </a:t>
            </a:r>
            <a:r>
              <a:rPr lang="en-US" sz="1400" b="1" i="1" dirty="0">
                <a:solidFill>
                  <a:srgbClr val="0000FF"/>
                </a:solidFill>
              </a:rPr>
              <a:t>afferent</a:t>
            </a:r>
            <a:r>
              <a:rPr lang="en-US" sz="1400" i="1" dirty="0">
                <a:solidFill>
                  <a:srgbClr val="0000FF"/>
                </a:solidFill>
              </a:rPr>
              <a:t> limb block?</a:t>
            </a:r>
          </a:p>
          <a:p>
            <a:r>
              <a:rPr lang="en-US" sz="1400" dirty="0">
                <a:solidFill>
                  <a:srgbClr val="0000FF"/>
                </a:solidFill>
              </a:rPr>
              <a:t>--The most common culprits are conditions leading to corneal hypoesthesia, </a:t>
            </a:r>
            <a:r>
              <a:rPr lang="en-US" sz="1400" dirty="0"/>
              <a:t>including:</a:t>
            </a:r>
          </a:p>
          <a:p>
            <a:r>
              <a:rPr lang="en-US" sz="1400" dirty="0"/>
              <a:t>----Neurotrophic  cornea</a:t>
            </a:r>
          </a:p>
          <a:p>
            <a:r>
              <a:rPr lang="en-US" sz="1400" dirty="0"/>
              <a:t>----Corneal  surgery</a:t>
            </a:r>
          </a:p>
          <a:p>
            <a:r>
              <a:rPr lang="en-US" sz="1400" dirty="0"/>
              <a:t>----Post-herpetic  neuropathy</a:t>
            </a:r>
          </a:p>
          <a:p>
            <a:r>
              <a:rPr lang="en-US" sz="1400" dirty="0">
                <a:solidFill>
                  <a:schemeClr val="bg1">
                    <a:lumMod val="75000"/>
                  </a:schemeClr>
                </a:solidFill>
              </a:rPr>
              <a:t>----</a:t>
            </a:r>
            <a:r>
              <a:rPr lang="en-US" sz="1400" b="1" i="1" dirty="0">
                <a:solidFill>
                  <a:schemeClr val="bg1">
                    <a:lumMod val="75000"/>
                  </a:schemeClr>
                </a:solidFill>
              </a:rPr>
              <a:t>?</a:t>
            </a:r>
          </a:p>
          <a:p>
            <a:endParaRPr lang="en-US" sz="1400" dirty="0">
              <a:solidFill>
                <a:srgbClr val="99FF99"/>
              </a:solidFill>
            </a:endParaRPr>
          </a:p>
          <a:p>
            <a:r>
              <a:rPr lang="en-US" sz="1400" i="1" dirty="0">
                <a:solidFill>
                  <a:srgbClr val="99FF99"/>
                </a:solidFill>
              </a:rPr>
              <a:t>What are some of the common mechanisms producing </a:t>
            </a:r>
            <a:r>
              <a:rPr lang="en-US" sz="1400" b="1" i="1" dirty="0">
                <a:solidFill>
                  <a:srgbClr val="99FF99"/>
                </a:solidFill>
              </a:rPr>
              <a:t>efferent</a:t>
            </a:r>
            <a:r>
              <a:rPr lang="en-US" sz="1400" i="1" dirty="0">
                <a:solidFill>
                  <a:srgbClr val="99FF99"/>
                </a:solidFill>
              </a:rPr>
              <a:t> limb block?</a:t>
            </a:r>
          </a:p>
          <a:p>
            <a:r>
              <a:rPr lang="en-US" sz="1400" dirty="0">
                <a:solidFill>
                  <a:srgbClr val="99FF99"/>
                </a:solidFill>
              </a:rPr>
              <a:t>--Anything that compromises CN7</a:t>
            </a:r>
          </a:p>
        </p:txBody>
      </p:sp>
      <p:sp>
        <p:nvSpPr>
          <p:cNvPr id="11" name="TextBox 10">
            <a:extLst>
              <a:ext uri="{FF2B5EF4-FFF2-40B4-BE49-F238E27FC236}">
                <a16:creationId xmlns:a16="http://schemas.microsoft.com/office/drawing/2014/main" id="{39C68F9A-07D2-15C1-22FA-0BD5F91C3F99}"/>
              </a:ext>
            </a:extLst>
          </p:cNvPr>
          <p:cNvSpPr txBox="1"/>
          <p:nvPr/>
        </p:nvSpPr>
        <p:spPr>
          <a:xfrm>
            <a:off x="5486401" y="4733956"/>
            <a:ext cx="2757486" cy="430887"/>
          </a:xfrm>
          <a:prstGeom prst="rect">
            <a:avLst/>
          </a:prstGeom>
          <a:noFill/>
          <a:ln>
            <a:noFill/>
          </a:ln>
        </p:spPr>
        <p:txBody>
          <a:bodyPr wrap="none" rtlCol="0">
            <a:spAutoFit/>
          </a:bodyPr>
          <a:lstStyle/>
          <a:p>
            <a:pPr algn="ctr"/>
            <a:r>
              <a:rPr lang="en-US" sz="2200" i="1" dirty="0">
                <a:solidFill>
                  <a:schemeClr val="bg1">
                    <a:lumMod val="75000"/>
                  </a:schemeClr>
                </a:solidFill>
              </a:rPr>
              <a:t>Evaporative Dry Eye</a:t>
            </a:r>
          </a:p>
        </p:txBody>
      </p:sp>
      <p:cxnSp>
        <p:nvCxnSpPr>
          <p:cNvPr id="26" name="Straight Arrow Connector 25">
            <a:extLst>
              <a:ext uri="{FF2B5EF4-FFF2-40B4-BE49-F238E27FC236}">
                <a16:creationId xmlns:a16="http://schemas.microsoft.com/office/drawing/2014/main" id="{8FC7EDF4-414A-6073-3C9B-957530E1CEB6}"/>
              </a:ext>
            </a:extLst>
          </p:cNvPr>
          <p:cNvCxnSpPr>
            <a:stCxn id="11" idx="2"/>
          </p:cNvCxnSpPr>
          <p:nvPr/>
        </p:nvCxnSpPr>
        <p:spPr>
          <a:xfrm flipH="1">
            <a:off x="4876801" y="5164843"/>
            <a:ext cx="1988343" cy="6168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D2E2A20B-4C83-E60B-F33C-BF80CF55FAA8}"/>
              </a:ext>
            </a:extLst>
          </p:cNvPr>
          <p:cNvSpPr/>
          <p:nvPr/>
        </p:nvSpPr>
        <p:spPr>
          <a:xfrm>
            <a:off x="4382629" y="3810000"/>
            <a:ext cx="4608971" cy="2998113"/>
          </a:xfrm>
          <a:prstGeom prst="rect">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DA777B0-38F3-895B-D445-1051EBC2F40F}"/>
              </a:ext>
            </a:extLst>
          </p:cNvPr>
          <p:cNvSpPr txBox="1"/>
          <p:nvPr/>
        </p:nvSpPr>
        <p:spPr>
          <a:xfrm>
            <a:off x="4815699" y="6366179"/>
            <a:ext cx="1705916"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Lacrimal apparatus</a:t>
            </a:r>
          </a:p>
        </p:txBody>
      </p:sp>
      <p:sp>
        <p:nvSpPr>
          <p:cNvPr id="30" name="TextBox 29">
            <a:extLst>
              <a:ext uri="{FF2B5EF4-FFF2-40B4-BE49-F238E27FC236}">
                <a16:creationId xmlns:a16="http://schemas.microsoft.com/office/drawing/2014/main" id="{22717B71-C3BB-1865-DEE1-06E7CA324A06}"/>
              </a:ext>
            </a:extLst>
          </p:cNvPr>
          <p:cNvSpPr txBox="1"/>
          <p:nvPr/>
        </p:nvSpPr>
        <p:spPr>
          <a:xfrm>
            <a:off x="7877834" y="3912513"/>
            <a:ext cx="1000595" cy="307777"/>
          </a:xfrm>
          <a:prstGeom prst="rect">
            <a:avLst/>
          </a:prstGeom>
          <a:noFill/>
          <a:ln>
            <a:noFill/>
          </a:ln>
        </p:spPr>
        <p:txBody>
          <a:bodyPr wrap="none" rtlCol="0">
            <a:spAutoFit/>
          </a:bodyPr>
          <a:lstStyle/>
          <a:p>
            <a:r>
              <a:rPr lang="en-US" sz="1400" i="1" dirty="0">
                <a:solidFill>
                  <a:srgbClr val="0000FF"/>
                </a:solidFill>
              </a:rPr>
              <a:t>Receptors</a:t>
            </a:r>
          </a:p>
        </p:txBody>
      </p:sp>
      <p:sp>
        <p:nvSpPr>
          <p:cNvPr id="31" name="TextBox 30">
            <a:extLst>
              <a:ext uri="{FF2B5EF4-FFF2-40B4-BE49-F238E27FC236}">
                <a16:creationId xmlns:a16="http://schemas.microsoft.com/office/drawing/2014/main" id="{E29ACF39-B7A7-8286-0684-2086ED551169}"/>
              </a:ext>
            </a:extLst>
          </p:cNvPr>
          <p:cNvSpPr txBox="1"/>
          <p:nvPr/>
        </p:nvSpPr>
        <p:spPr>
          <a:xfrm>
            <a:off x="8046150" y="5127558"/>
            <a:ext cx="832279" cy="307777"/>
          </a:xfrm>
          <a:prstGeom prst="rect">
            <a:avLst/>
          </a:prstGeom>
          <a:noFill/>
          <a:ln>
            <a:noFill/>
          </a:ln>
        </p:spPr>
        <p:txBody>
          <a:bodyPr wrap="none" rtlCol="0">
            <a:spAutoFit/>
          </a:bodyPr>
          <a:lstStyle/>
          <a:p>
            <a:r>
              <a:rPr lang="en-US" sz="1400" i="1" dirty="0">
                <a:solidFill>
                  <a:srgbClr val="0000FF"/>
                </a:solidFill>
              </a:rPr>
              <a:t>Nucleus</a:t>
            </a:r>
          </a:p>
        </p:txBody>
      </p:sp>
      <p:sp>
        <p:nvSpPr>
          <p:cNvPr id="32" name="TextBox 31">
            <a:extLst>
              <a:ext uri="{FF2B5EF4-FFF2-40B4-BE49-F238E27FC236}">
                <a16:creationId xmlns:a16="http://schemas.microsoft.com/office/drawing/2014/main" id="{EE99C7CD-6465-762D-7138-84D57E40EAEF}"/>
              </a:ext>
            </a:extLst>
          </p:cNvPr>
          <p:cNvSpPr txBox="1"/>
          <p:nvPr/>
        </p:nvSpPr>
        <p:spPr>
          <a:xfrm>
            <a:off x="7691950" y="5734181"/>
            <a:ext cx="1186479" cy="307777"/>
          </a:xfrm>
          <a:prstGeom prst="rect">
            <a:avLst/>
          </a:prstGeom>
          <a:noFill/>
          <a:ln>
            <a:noFill/>
          </a:ln>
        </p:spPr>
        <p:txBody>
          <a:bodyPr wrap="none" rtlCol="0">
            <a:spAutoFit/>
          </a:bodyPr>
          <a:lstStyle/>
          <a:p>
            <a:r>
              <a:rPr lang="en-US" sz="1400" i="1" dirty="0">
                <a:solidFill>
                  <a:srgbClr val="0000FF"/>
                </a:solidFill>
              </a:rPr>
              <a:t>Efferent limb</a:t>
            </a:r>
          </a:p>
        </p:txBody>
      </p:sp>
      <p:sp>
        <p:nvSpPr>
          <p:cNvPr id="33" name="TextBox 32">
            <a:extLst>
              <a:ext uri="{FF2B5EF4-FFF2-40B4-BE49-F238E27FC236}">
                <a16:creationId xmlns:a16="http://schemas.microsoft.com/office/drawing/2014/main" id="{8E6BEE74-6D94-B66A-3A94-6ECDBA7B47DD}"/>
              </a:ext>
            </a:extLst>
          </p:cNvPr>
          <p:cNvSpPr txBox="1"/>
          <p:nvPr/>
        </p:nvSpPr>
        <p:spPr>
          <a:xfrm>
            <a:off x="7691950" y="4514981"/>
            <a:ext cx="1186479" cy="307777"/>
          </a:xfrm>
          <a:prstGeom prst="rect">
            <a:avLst/>
          </a:prstGeom>
          <a:noFill/>
          <a:ln>
            <a:noFill/>
          </a:ln>
        </p:spPr>
        <p:txBody>
          <a:bodyPr wrap="none" rtlCol="0">
            <a:spAutoFit/>
          </a:bodyPr>
          <a:lstStyle/>
          <a:p>
            <a:r>
              <a:rPr lang="en-US" sz="1400" i="1" dirty="0">
                <a:solidFill>
                  <a:srgbClr val="0000FF"/>
                </a:solidFill>
              </a:rPr>
              <a:t>Afferent limb</a:t>
            </a:r>
          </a:p>
        </p:txBody>
      </p:sp>
      <p:cxnSp>
        <p:nvCxnSpPr>
          <p:cNvPr id="34" name="Straight Arrow Connector 33">
            <a:extLst>
              <a:ext uri="{FF2B5EF4-FFF2-40B4-BE49-F238E27FC236}">
                <a16:creationId xmlns:a16="http://schemas.microsoft.com/office/drawing/2014/main" id="{2B4F5B48-31EB-C4F9-3CA1-A3EE6AE491E8}"/>
              </a:ext>
            </a:extLst>
          </p:cNvPr>
          <p:cNvCxnSpPr>
            <a:stCxn id="30" idx="1"/>
          </p:cNvCxnSpPr>
          <p:nvPr/>
        </p:nvCxnSpPr>
        <p:spPr>
          <a:xfrm flipH="1" flipV="1">
            <a:off x="6848483" y="4066401"/>
            <a:ext cx="102935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A8B980C-4011-FA4E-51F1-A8D7E4BEE3A7}"/>
              </a:ext>
            </a:extLst>
          </p:cNvPr>
          <p:cNvCxnSpPr>
            <a:endCxn id="43" idx="3"/>
          </p:cNvCxnSpPr>
          <p:nvPr/>
        </p:nvCxnSpPr>
        <p:spPr>
          <a:xfrm flipH="1">
            <a:off x="6626739" y="5284114"/>
            <a:ext cx="1559153" cy="44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8132742-481F-A7AD-7B35-C24F8C9EDF81}"/>
              </a:ext>
            </a:extLst>
          </p:cNvPr>
          <p:cNvCxnSpPr>
            <a:cxnSpLocks/>
            <a:endCxn id="39" idx="3"/>
          </p:cNvCxnSpPr>
          <p:nvPr/>
        </p:nvCxnSpPr>
        <p:spPr>
          <a:xfrm flipH="1">
            <a:off x="6314169" y="4674515"/>
            <a:ext cx="1383812" cy="1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591CDE2-C466-4E2F-65EB-D3581D0A3A10}"/>
              </a:ext>
            </a:extLst>
          </p:cNvPr>
          <p:cNvCxnSpPr>
            <a:endCxn id="41" idx="3"/>
          </p:cNvCxnSpPr>
          <p:nvPr/>
        </p:nvCxnSpPr>
        <p:spPr>
          <a:xfrm flipH="1">
            <a:off x="6314169" y="5889248"/>
            <a:ext cx="1325942" cy="59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Down Arrow 36">
            <a:extLst>
              <a:ext uri="{FF2B5EF4-FFF2-40B4-BE49-F238E27FC236}">
                <a16:creationId xmlns:a16="http://schemas.microsoft.com/office/drawing/2014/main" id="{36F57D95-CA34-4534-749E-B5582DD08745}"/>
              </a:ext>
            </a:extLst>
          </p:cNvPr>
          <p:cNvSpPr/>
          <p:nvPr/>
        </p:nvSpPr>
        <p:spPr>
          <a:xfrm>
            <a:off x="5105400" y="4227422"/>
            <a:ext cx="278090" cy="907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47F95A35-A093-A9E9-4C3A-C3EA34864A1A}"/>
              </a:ext>
            </a:extLst>
          </p:cNvPr>
          <p:cNvSpPr txBox="1"/>
          <p:nvPr/>
        </p:nvSpPr>
        <p:spPr>
          <a:xfrm>
            <a:off x="4916029" y="4522113"/>
            <a:ext cx="1398140"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Cranial nerve 5</a:t>
            </a:r>
          </a:p>
        </p:txBody>
      </p:sp>
      <p:sp>
        <p:nvSpPr>
          <p:cNvPr id="40" name="Down Arrow 38">
            <a:extLst>
              <a:ext uri="{FF2B5EF4-FFF2-40B4-BE49-F238E27FC236}">
                <a16:creationId xmlns:a16="http://schemas.microsoft.com/office/drawing/2014/main" id="{7C722C8E-48FD-B090-B171-AAF69AF0A4F2}"/>
              </a:ext>
            </a:extLst>
          </p:cNvPr>
          <p:cNvSpPr/>
          <p:nvPr/>
        </p:nvSpPr>
        <p:spPr>
          <a:xfrm>
            <a:off x="5360710" y="5443645"/>
            <a:ext cx="278090" cy="907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705D833-5A46-D425-6676-CFB7504975E1}"/>
              </a:ext>
            </a:extLst>
          </p:cNvPr>
          <p:cNvSpPr txBox="1"/>
          <p:nvPr/>
        </p:nvSpPr>
        <p:spPr>
          <a:xfrm>
            <a:off x="4916029" y="5741313"/>
            <a:ext cx="1398140"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Cranial nerve 7</a:t>
            </a:r>
          </a:p>
        </p:txBody>
      </p:sp>
      <p:sp>
        <p:nvSpPr>
          <p:cNvPr id="42" name="TextBox 41">
            <a:extLst>
              <a:ext uri="{FF2B5EF4-FFF2-40B4-BE49-F238E27FC236}">
                <a16:creationId xmlns:a16="http://schemas.microsoft.com/office/drawing/2014/main" id="{77176612-649D-AB39-C668-42C20444F234}"/>
              </a:ext>
            </a:extLst>
          </p:cNvPr>
          <p:cNvSpPr txBox="1"/>
          <p:nvPr/>
        </p:nvSpPr>
        <p:spPr>
          <a:xfrm>
            <a:off x="4535029" y="3919645"/>
            <a:ext cx="2313454"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Ocular surface nociceptors</a:t>
            </a:r>
          </a:p>
        </p:txBody>
      </p:sp>
      <p:sp>
        <p:nvSpPr>
          <p:cNvPr id="43" name="TextBox 42">
            <a:extLst>
              <a:ext uri="{FF2B5EF4-FFF2-40B4-BE49-F238E27FC236}">
                <a16:creationId xmlns:a16="http://schemas.microsoft.com/office/drawing/2014/main" id="{E61D62EE-903C-FF68-2BE1-D480998F7F78}"/>
              </a:ext>
            </a:extLst>
          </p:cNvPr>
          <p:cNvSpPr txBox="1"/>
          <p:nvPr/>
        </p:nvSpPr>
        <p:spPr>
          <a:xfrm>
            <a:off x="4750904" y="5134690"/>
            <a:ext cx="1875835"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Brainstem integration</a:t>
            </a:r>
          </a:p>
        </p:txBody>
      </p:sp>
      <p:sp>
        <p:nvSpPr>
          <p:cNvPr id="44" name="TextBox 43">
            <a:extLst>
              <a:ext uri="{FF2B5EF4-FFF2-40B4-BE49-F238E27FC236}">
                <a16:creationId xmlns:a16="http://schemas.microsoft.com/office/drawing/2014/main" id="{4A67DF5A-71F9-ADCA-86A4-93048B9653D3}"/>
              </a:ext>
            </a:extLst>
          </p:cNvPr>
          <p:cNvSpPr txBox="1"/>
          <p:nvPr/>
        </p:nvSpPr>
        <p:spPr>
          <a:xfrm>
            <a:off x="8034315" y="6384762"/>
            <a:ext cx="801823" cy="307777"/>
          </a:xfrm>
          <a:prstGeom prst="rect">
            <a:avLst/>
          </a:prstGeom>
          <a:noFill/>
          <a:ln>
            <a:noFill/>
          </a:ln>
        </p:spPr>
        <p:txBody>
          <a:bodyPr wrap="none" rtlCol="0">
            <a:spAutoFit/>
          </a:bodyPr>
          <a:lstStyle/>
          <a:p>
            <a:r>
              <a:rPr lang="en-US" sz="1400" i="1" dirty="0">
                <a:solidFill>
                  <a:srgbClr val="0000FF"/>
                </a:solidFill>
              </a:rPr>
              <a:t>Effector</a:t>
            </a:r>
          </a:p>
        </p:txBody>
      </p:sp>
      <p:cxnSp>
        <p:nvCxnSpPr>
          <p:cNvPr id="45" name="Straight Arrow Connector 44">
            <a:extLst>
              <a:ext uri="{FF2B5EF4-FFF2-40B4-BE49-F238E27FC236}">
                <a16:creationId xmlns:a16="http://schemas.microsoft.com/office/drawing/2014/main" id="{6506896C-2B09-BD65-2FF8-ED8A80395E6C}"/>
              </a:ext>
            </a:extLst>
          </p:cNvPr>
          <p:cNvCxnSpPr>
            <a:cxnSpLocks/>
            <a:stCxn id="44" idx="1"/>
          </p:cNvCxnSpPr>
          <p:nvPr/>
        </p:nvCxnSpPr>
        <p:spPr>
          <a:xfrm flipH="1">
            <a:off x="6553200" y="6538651"/>
            <a:ext cx="1481115" cy="71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Arrow: Right 5">
            <a:extLst>
              <a:ext uri="{FF2B5EF4-FFF2-40B4-BE49-F238E27FC236}">
                <a16:creationId xmlns:a16="http://schemas.microsoft.com/office/drawing/2014/main" id="{D781A0D9-F93B-BCD9-5276-F123F16CAB26}"/>
              </a:ext>
            </a:extLst>
          </p:cNvPr>
          <p:cNvSpPr/>
          <p:nvPr/>
        </p:nvSpPr>
        <p:spPr>
          <a:xfrm>
            <a:off x="1328641" y="4890077"/>
            <a:ext cx="3115713" cy="999171"/>
          </a:xfrm>
          <a:prstGeom prst="right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1600" i="1" dirty="0">
                <a:solidFill>
                  <a:schemeClr val="tx1"/>
                </a:solidFill>
              </a:rPr>
              <a:t>Here’s a no-frills version of the LFU for reference</a:t>
            </a:r>
          </a:p>
        </p:txBody>
      </p:sp>
    </p:spTree>
    <p:extLst>
      <p:ext uri="{BB962C8B-B14F-4D97-AF65-F5344CB8AC3E}">
        <p14:creationId xmlns:p14="http://schemas.microsoft.com/office/powerpoint/2010/main" val="418347058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a:stCxn id="19" idx="2"/>
            <a:endCxn id="17" idx="0"/>
          </p:cNvCxnSpPr>
          <p:nvPr/>
        </p:nvCxnSpPr>
        <p:spPr>
          <a:xfrm flipH="1">
            <a:off x="3175263" y="3449598"/>
            <a:ext cx="725123" cy="34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9BED2303-4C3C-0793-38D5-34FA9C78BEB9}"/>
              </a:ext>
            </a:extLst>
          </p:cNvPr>
          <p:cNvSpPr/>
          <p:nvPr/>
        </p:nvSpPr>
        <p:spPr>
          <a:xfrm>
            <a:off x="3468756" y="2793711"/>
            <a:ext cx="865509" cy="757776"/>
          </a:xfrm>
          <a:prstGeom prst="ellipse">
            <a:avLst/>
          </a:prstGeom>
          <a:solidFill>
            <a:schemeClr val="accent6">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631701CC-CC7F-D91F-9C14-EC3BCB49E339}"/>
              </a:ext>
            </a:extLst>
          </p:cNvPr>
          <p:cNvSpPr txBox="1"/>
          <p:nvPr/>
        </p:nvSpPr>
        <p:spPr>
          <a:xfrm>
            <a:off x="223735" y="1532450"/>
            <a:ext cx="7353300" cy="1077218"/>
          </a:xfrm>
          <a:prstGeom prst="rect">
            <a:avLst/>
          </a:prstGeom>
          <a:noFill/>
        </p:spPr>
        <p:txBody>
          <a:bodyPr wrap="square" rtlCol="0">
            <a:spAutoFit/>
          </a:bodyPr>
          <a:lstStyle/>
          <a:p>
            <a:r>
              <a:rPr lang="en-US" sz="1600" i="1" dirty="0">
                <a:solidFill>
                  <a:schemeClr val="bg1">
                    <a:lumMod val="75000"/>
                  </a:schemeClr>
                </a:solidFill>
              </a:rPr>
              <a:t>In SS, aqueous </a:t>
            </a:r>
            <a:r>
              <a:rPr lang="en-US" sz="1600" i="1" dirty="0" err="1">
                <a:solidFill>
                  <a:schemeClr val="bg1">
                    <a:lumMod val="75000"/>
                  </a:schemeClr>
                </a:solidFill>
              </a:rPr>
              <a:t>hyposecretion</a:t>
            </a:r>
            <a:r>
              <a:rPr lang="en-US" sz="1600" i="1" dirty="0">
                <a:solidFill>
                  <a:schemeClr val="bg1">
                    <a:lumMod val="75000"/>
                  </a:schemeClr>
                </a:solidFill>
              </a:rPr>
              <a:t> (and therefore ATD) results from autoimmune-mediated lymphocytic infiltration of the lacrimal glands. In </a:t>
            </a:r>
            <a:r>
              <a:rPr lang="en-US" sz="1600" b="1" i="1" dirty="0">
                <a:solidFill>
                  <a:schemeClr val="bg1">
                    <a:lumMod val="75000"/>
                  </a:schemeClr>
                </a:solidFill>
              </a:rPr>
              <a:t>non-</a:t>
            </a:r>
            <a:r>
              <a:rPr lang="en-US" sz="1600" i="1" dirty="0" err="1">
                <a:solidFill>
                  <a:schemeClr val="bg1">
                    <a:lumMod val="75000"/>
                  </a:schemeClr>
                </a:solidFill>
              </a:rPr>
              <a:t>Sjögren’s</a:t>
            </a:r>
            <a:r>
              <a:rPr lang="en-US" sz="1600" i="1" dirty="0">
                <a:solidFill>
                  <a:schemeClr val="bg1">
                    <a:lumMod val="75000"/>
                  </a:schemeClr>
                </a:solidFill>
              </a:rPr>
              <a:t> ATD, four broad categories of conditions leading to lacrimal gland hyposecretion have been identified. What are they?</a:t>
            </a:r>
          </a:p>
        </p:txBody>
      </p:sp>
      <p:sp>
        <p:nvSpPr>
          <p:cNvPr id="47" name="TextBox 4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48" name="Straight Arrow Connector 47"/>
          <p:cNvCxnSpPr>
            <a:stCxn id="4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10832" y="3790890"/>
            <a:ext cx="1928862" cy="400110"/>
          </a:xfrm>
          <a:prstGeom prst="rect">
            <a:avLst/>
          </a:prstGeom>
          <a:noFill/>
          <a:ln>
            <a:noFill/>
          </a:ln>
        </p:spPr>
        <p:txBody>
          <a:bodyPr wrap="none" rtlCol="0">
            <a:spAutoFit/>
          </a:bodyPr>
          <a:lstStyle/>
          <a:p>
            <a:pPr algn="ctr"/>
            <a:r>
              <a:rPr lang="en-US" sz="2000" b="1" dirty="0"/>
              <a:t>Non-</a:t>
            </a:r>
            <a:r>
              <a:rPr lang="en-US" sz="2000" b="1" dirty="0" err="1"/>
              <a:t>Sjögren’s</a:t>
            </a:r>
            <a:endParaRPr lang="en-US" sz="2000" b="1" dirty="0"/>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0078" y="2895600"/>
            <a:ext cx="1042272"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a:t>
            </a:r>
          </a:p>
          <a:p>
            <a:pPr algn="ctr">
              <a:lnSpc>
                <a:spcPts val="1800"/>
              </a:lnSpc>
            </a:pPr>
            <a:r>
              <a:rPr lang="en-US" sz="1500" dirty="0">
                <a:solidFill>
                  <a:schemeClr val="bg1">
                    <a:lumMod val="75000"/>
                  </a:schemeClr>
                </a:solidFill>
              </a:rPr>
              <a:t>deficiency</a:t>
            </a:r>
          </a:p>
        </p:txBody>
      </p:sp>
      <p:sp>
        <p:nvSpPr>
          <p:cNvPr id="15" name="TextBox 14"/>
          <p:cNvSpPr txBox="1"/>
          <p:nvPr/>
        </p:nvSpPr>
        <p:spPr>
          <a:xfrm>
            <a:off x="1908116" y="2895600"/>
            <a:ext cx="13308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 duct</a:t>
            </a:r>
          </a:p>
          <a:p>
            <a:pPr algn="ctr">
              <a:lnSpc>
                <a:spcPts val="1800"/>
              </a:lnSpc>
            </a:pPr>
            <a:r>
              <a:rPr lang="en-US" sz="1500" dirty="0">
                <a:solidFill>
                  <a:schemeClr val="bg1">
                    <a:lumMod val="75000"/>
                  </a:schemeClr>
                </a:solidFill>
              </a:rPr>
              <a:t>obstruction</a:t>
            </a:r>
          </a:p>
        </p:txBody>
      </p:sp>
      <p:sp>
        <p:nvSpPr>
          <p:cNvPr id="19" name="TextBox 18"/>
          <p:cNvSpPr txBox="1"/>
          <p:nvPr/>
        </p:nvSpPr>
        <p:spPr>
          <a:xfrm>
            <a:off x="3518710" y="2895600"/>
            <a:ext cx="763351" cy="553998"/>
          </a:xfrm>
          <a:prstGeom prst="rect">
            <a:avLst/>
          </a:prstGeom>
          <a:noFill/>
        </p:spPr>
        <p:txBody>
          <a:bodyPr wrap="none" rtlCol="0">
            <a:spAutoFit/>
          </a:bodyPr>
          <a:lstStyle/>
          <a:p>
            <a:pPr algn="ctr">
              <a:lnSpc>
                <a:spcPts val="1800"/>
              </a:lnSpc>
            </a:pPr>
            <a:r>
              <a:rPr lang="en-US" sz="1500" b="1" i="1" dirty="0"/>
              <a:t>Reflex</a:t>
            </a:r>
          </a:p>
          <a:p>
            <a:pPr algn="ctr">
              <a:lnSpc>
                <a:spcPts val="1800"/>
              </a:lnSpc>
            </a:pPr>
            <a:r>
              <a:rPr lang="en-US" sz="1500" b="1" i="1" dirty="0"/>
              <a:t>block</a:t>
            </a:r>
          </a:p>
        </p:txBody>
      </p:sp>
      <p:sp>
        <p:nvSpPr>
          <p:cNvPr id="22" name="TextBox 21"/>
          <p:cNvSpPr txBox="1"/>
          <p:nvPr/>
        </p:nvSpPr>
        <p:spPr>
          <a:xfrm>
            <a:off x="4527059" y="2895600"/>
            <a:ext cx="1093568" cy="553998"/>
          </a:xfrm>
          <a:prstGeom prst="rect">
            <a:avLst/>
          </a:prstGeom>
          <a:noFill/>
        </p:spPr>
        <p:txBody>
          <a:bodyPr wrap="none" rtlCol="0">
            <a:spAutoFit/>
          </a:bodyPr>
          <a:lstStyle/>
          <a:p>
            <a:pPr algn="ctr">
              <a:lnSpc>
                <a:spcPts val="1800"/>
              </a:lnSpc>
            </a:pPr>
            <a:r>
              <a:rPr lang="en-US" sz="1500" i="1" dirty="0">
                <a:solidFill>
                  <a:schemeClr val="bg1">
                    <a:lumMod val="75000"/>
                  </a:schemeClr>
                </a:solidFill>
              </a:rPr>
              <a:t>Systemic</a:t>
            </a:r>
          </a:p>
          <a:p>
            <a:pPr algn="ctr">
              <a:lnSpc>
                <a:spcPts val="1800"/>
              </a:lnSpc>
            </a:pPr>
            <a:r>
              <a:rPr lang="en-US" sz="1500" i="1" dirty="0">
                <a:solidFill>
                  <a:schemeClr val="bg1">
                    <a:lumMod val="75000"/>
                  </a:schemeClr>
                </a:solidFill>
              </a:rPr>
              <a:t>drug effect</a:t>
            </a:r>
          </a:p>
        </p:txBody>
      </p:sp>
      <p:cxnSp>
        <p:nvCxnSpPr>
          <p:cNvPr id="8" name="Straight Arrow Connector 7"/>
          <p:cNvCxnSpPr/>
          <p:nvPr/>
        </p:nvCxnSpPr>
        <p:spPr>
          <a:xfrm>
            <a:off x="2573522" y="3449598"/>
            <a:ext cx="5895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2"/>
            <a:endCxn id="17" idx="0"/>
          </p:cNvCxnSpPr>
          <p:nvPr/>
        </p:nvCxnSpPr>
        <p:spPr>
          <a:xfrm flipH="1">
            <a:off x="3175263" y="3449598"/>
            <a:ext cx="1898580"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a:endCxn id="17" idx="0"/>
          </p:cNvCxnSpPr>
          <p:nvPr/>
        </p:nvCxnSpPr>
        <p:spPr>
          <a:xfrm>
            <a:off x="1281214" y="3449598"/>
            <a:ext cx="18940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343400" y="41970"/>
            <a:ext cx="4648200" cy="3754874"/>
          </a:xfrm>
          <a:prstGeom prst="rect">
            <a:avLst/>
          </a:prstGeom>
          <a:solidFill>
            <a:srgbClr val="99FF99"/>
          </a:solidFill>
        </p:spPr>
        <p:txBody>
          <a:bodyPr wrap="square" rtlCol="0">
            <a:spAutoFit/>
          </a:bodyPr>
          <a:lstStyle/>
          <a:p>
            <a:r>
              <a:rPr lang="en-US" sz="1400" i="1" dirty="0">
                <a:solidFill>
                  <a:srgbClr val="0000FF"/>
                </a:solidFill>
              </a:rPr>
              <a:t>What does </a:t>
            </a:r>
            <a:r>
              <a:rPr lang="en-US" sz="1400" dirty="0">
                <a:solidFill>
                  <a:srgbClr val="0000FF"/>
                </a:solidFill>
              </a:rPr>
              <a:t>reflex block </a:t>
            </a:r>
            <a:r>
              <a:rPr lang="en-US" sz="1400" i="1" dirty="0">
                <a:solidFill>
                  <a:srgbClr val="0000FF"/>
                </a:solidFill>
              </a:rPr>
              <a:t>mean?</a:t>
            </a:r>
          </a:p>
          <a:p>
            <a:r>
              <a:rPr lang="en-US" sz="1400" dirty="0">
                <a:solidFill>
                  <a:srgbClr val="0000FF"/>
                </a:solidFill>
              </a:rPr>
              <a:t>Recall that tear production is considered largely reflexive. Thus, </a:t>
            </a:r>
            <a:r>
              <a:rPr lang="en-US" sz="1400" u="sng" dirty="0"/>
              <a:t>any break in the LFU reflex circuit will lead to ATD</a:t>
            </a:r>
            <a:r>
              <a:rPr lang="en-US" sz="1400" dirty="0"/>
              <a:t>.</a:t>
            </a:r>
          </a:p>
          <a:p>
            <a:endParaRPr lang="en-US" sz="1400" i="1" dirty="0">
              <a:solidFill>
                <a:srgbClr val="0000FF"/>
              </a:solidFill>
            </a:endParaRPr>
          </a:p>
          <a:p>
            <a:r>
              <a:rPr lang="en-US" sz="1400" i="1" dirty="0">
                <a:solidFill>
                  <a:srgbClr val="0000FF"/>
                </a:solidFill>
              </a:rPr>
              <a:t>What are some of the common mechanisms producing </a:t>
            </a:r>
            <a:r>
              <a:rPr lang="en-US" sz="1400" b="1" i="1" dirty="0">
                <a:solidFill>
                  <a:srgbClr val="0000FF"/>
                </a:solidFill>
              </a:rPr>
              <a:t>afferent</a:t>
            </a:r>
            <a:r>
              <a:rPr lang="en-US" sz="1400" i="1" dirty="0">
                <a:solidFill>
                  <a:srgbClr val="0000FF"/>
                </a:solidFill>
              </a:rPr>
              <a:t> limb block?</a:t>
            </a:r>
          </a:p>
          <a:p>
            <a:r>
              <a:rPr lang="en-US" sz="1400" dirty="0">
                <a:solidFill>
                  <a:srgbClr val="0000FF"/>
                </a:solidFill>
              </a:rPr>
              <a:t>--The most common culprits are conditions leading to corneal hypoesthesia, </a:t>
            </a:r>
            <a:r>
              <a:rPr lang="en-US" sz="1400" dirty="0"/>
              <a:t>including:</a:t>
            </a:r>
          </a:p>
          <a:p>
            <a:r>
              <a:rPr lang="en-US" sz="1400" dirty="0"/>
              <a:t>----Neurotrophic  cornea</a:t>
            </a:r>
          </a:p>
          <a:p>
            <a:r>
              <a:rPr lang="en-US" sz="1400" dirty="0"/>
              <a:t>----Corneal  surgery</a:t>
            </a:r>
          </a:p>
          <a:p>
            <a:r>
              <a:rPr lang="en-US" sz="1400" dirty="0"/>
              <a:t>----Post-herpetic  neuropathy</a:t>
            </a:r>
          </a:p>
          <a:p>
            <a:r>
              <a:rPr lang="en-US" sz="1400" dirty="0"/>
              <a:t>----Contact-lens  wear</a:t>
            </a:r>
          </a:p>
          <a:p>
            <a:endParaRPr lang="en-US" sz="1400" dirty="0">
              <a:solidFill>
                <a:srgbClr val="99FF99"/>
              </a:solidFill>
            </a:endParaRPr>
          </a:p>
          <a:p>
            <a:r>
              <a:rPr lang="en-US" sz="1400" i="1" dirty="0">
                <a:solidFill>
                  <a:srgbClr val="99FF99"/>
                </a:solidFill>
              </a:rPr>
              <a:t>What are some of the common mechanisms producing </a:t>
            </a:r>
            <a:r>
              <a:rPr lang="en-US" sz="1400" b="1" i="1" dirty="0">
                <a:solidFill>
                  <a:srgbClr val="99FF99"/>
                </a:solidFill>
              </a:rPr>
              <a:t>efferent</a:t>
            </a:r>
            <a:r>
              <a:rPr lang="en-US" sz="1400" i="1" dirty="0">
                <a:solidFill>
                  <a:srgbClr val="99FF99"/>
                </a:solidFill>
              </a:rPr>
              <a:t> limb block?</a:t>
            </a:r>
          </a:p>
          <a:p>
            <a:r>
              <a:rPr lang="en-US" sz="1400" dirty="0">
                <a:solidFill>
                  <a:srgbClr val="99FF99"/>
                </a:solidFill>
              </a:rPr>
              <a:t>--Anything that compromises CN7</a:t>
            </a:r>
          </a:p>
        </p:txBody>
      </p:sp>
      <p:sp>
        <p:nvSpPr>
          <p:cNvPr id="6" name="Rectangle 5">
            <a:extLst>
              <a:ext uri="{FF2B5EF4-FFF2-40B4-BE49-F238E27FC236}">
                <a16:creationId xmlns:a16="http://schemas.microsoft.com/office/drawing/2014/main" id="{18C52E36-A9C8-E7D2-8C01-02B5DD51C148}"/>
              </a:ext>
            </a:extLst>
          </p:cNvPr>
          <p:cNvSpPr/>
          <p:nvPr/>
        </p:nvSpPr>
        <p:spPr>
          <a:xfrm>
            <a:off x="4605242" y="2643809"/>
            <a:ext cx="1109758" cy="2385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two-words</a:t>
            </a:r>
          </a:p>
        </p:txBody>
      </p:sp>
      <p:sp>
        <p:nvSpPr>
          <p:cNvPr id="26" name="TextBox 25">
            <a:extLst>
              <a:ext uri="{FF2B5EF4-FFF2-40B4-BE49-F238E27FC236}">
                <a16:creationId xmlns:a16="http://schemas.microsoft.com/office/drawing/2014/main" id="{6586BF84-2F28-9968-4DC9-B3D43C259021}"/>
              </a:ext>
            </a:extLst>
          </p:cNvPr>
          <p:cNvSpPr txBox="1"/>
          <p:nvPr/>
        </p:nvSpPr>
        <p:spPr>
          <a:xfrm>
            <a:off x="5486401" y="4733956"/>
            <a:ext cx="2757486" cy="430887"/>
          </a:xfrm>
          <a:prstGeom prst="rect">
            <a:avLst/>
          </a:prstGeom>
          <a:noFill/>
          <a:ln>
            <a:noFill/>
          </a:ln>
        </p:spPr>
        <p:txBody>
          <a:bodyPr wrap="none" rtlCol="0">
            <a:spAutoFit/>
          </a:bodyPr>
          <a:lstStyle/>
          <a:p>
            <a:pPr algn="ctr"/>
            <a:r>
              <a:rPr lang="en-US" sz="2200" i="1" dirty="0">
                <a:solidFill>
                  <a:schemeClr val="bg1">
                    <a:lumMod val="75000"/>
                  </a:schemeClr>
                </a:solidFill>
              </a:rPr>
              <a:t>Evaporative Dry Eye</a:t>
            </a:r>
          </a:p>
        </p:txBody>
      </p:sp>
      <p:cxnSp>
        <p:nvCxnSpPr>
          <p:cNvPr id="28" name="Straight Arrow Connector 27">
            <a:extLst>
              <a:ext uri="{FF2B5EF4-FFF2-40B4-BE49-F238E27FC236}">
                <a16:creationId xmlns:a16="http://schemas.microsoft.com/office/drawing/2014/main" id="{4F72D301-874D-FCDB-417F-DB47C0E064D0}"/>
              </a:ext>
            </a:extLst>
          </p:cNvPr>
          <p:cNvCxnSpPr>
            <a:stCxn id="26" idx="2"/>
          </p:cNvCxnSpPr>
          <p:nvPr/>
        </p:nvCxnSpPr>
        <p:spPr>
          <a:xfrm flipH="1">
            <a:off x="4876801" y="5164843"/>
            <a:ext cx="1988343" cy="6168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7F2AF53A-CBF0-2F82-10C7-FB815A2D4FF2}"/>
              </a:ext>
            </a:extLst>
          </p:cNvPr>
          <p:cNvSpPr/>
          <p:nvPr/>
        </p:nvSpPr>
        <p:spPr>
          <a:xfrm>
            <a:off x="4382629" y="3810000"/>
            <a:ext cx="4608971" cy="2998113"/>
          </a:xfrm>
          <a:prstGeom prst="rect">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F120D3E-E6AC-C68B-BF02-117FD9A3F2C8}"/>
              </a:ext>
            </a:extLst>
          </p:cNvPr>
          <p:cNvSpPr txBox="1"/>
          <p:nvPr/>
        </p:nvSpPr>
        <p:spPr>
          <a:xfrm>
            <a:off x="4815699" y="6366179"/>
            <a:ext cx="1705916"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Lacrimal apparatus</a:t>
            </a:r>
          </a:p>
        </p:txBody>
      </p:sp>
      <p:sp>
        <p:nvSpPr>
          <p:cNvPr id="31" name="TextBox 30">
            <a:extLst>
              <a:ext uri="{FF2B5EF4-FFF2-40B4-BE49-F238E27FC236}">
                <a16:creationId xmlns:a16="http://schemas.microsoft.com/office/drawing/2014/main" id="{92CB07F4-A811-22A1-DABE-FB06DFBFBBCA}"/>
              </a:ext>
            </a:extLst>
          </p:cNvPr>
          <p:cNvSpPr txBox="1"/>
          <p:nvPr/>
        </p:nvSpPr>
        <p:spPr>
          <a:xfrm>
            <a:off x="7877834" y="3912513"/>
            <a:ext cx="1000595" cy="307777"/>
          </a:xfrm>
          <a:prstGeom prst="rect">
            <a:avLst/>
          </a:prstGeom>
          <a:noFill/>
          <a:ln>
            <a:noFill/>
          </a:ln>
        </p:spPr>
        <p:txBody>
          <a:bodyPr wrap="none" rtlCol="0">
            <a:spAutoFit/>
          </a:bodyPr>
          <a:lstStyle/>
          <a:p>
            <a:r>
              <a:rPr lang="en-US" sz="1400" i="1" dirty="0">
                <a:solidFill>
                  <a:srgbClr val="0000FF"/>
                </a:solidFill>
              </a:rPr>
              <a:t>Receptors</a:t>
            </a:r>
          </a:p>
        </p:txBody>
      </p:sp>
      <p:sp>
        <p:nvSpPr>
          <p:cNvPr id="32" name="TextBox 31">
            <a:extLst>
              <a:ext uri="{FF2B5EF4-FFF2-40B4-BE49-F238E27FC236}">
                <a16:creationId xmlns:a16="http://schemas.microsoft.com/office/drawing/2014/main" id="{A447360E-6C5F-5A6A-3E84-84F4A46F19F0}"/>
              </a:ext>
            </a:extLst>
          </p:cNvPr>
          <p:cNvSpPr txBox="1"/>
          <p:nvPr/>
        </p:nvSpPr>
        <p:spPr>
          <a:xfrm>
            <a:off x="8046150" y="5127558"/>
            <a:ext cx="832279" cy="307777"/>
          </a:xfrm>
          <a:prstGeom prst="rect">
            <a:avLst/>
          </a:prstGeom>
          <a:noFill/>
          <a:ln>
            <a:noFill/>
          </a:ln>
        </p:spPr>
        <p:txBody>
          <a:bodyPr wrap="none" rtlCol="0">
            <a:spAutoFit/>
          </a:bodyPr>
          <a:lstStyle/>
          <a:p>
            <a:r>
              <a:rPr lang="en-US" sz="1400" i="1" dirty="0">
                <a:solidFill>
                  <a:srgbClr val="0000FF"/>
                </a:solidFill>
              </a:rPr>
              <a:t>Nucleus</a:t>
            </a:r>
          </a:p>
        </p:txBody>
      </p:sp>
      <p:sp>
        <p:nvSpPr>
          <p:cNvPr id="33" name="TextBox 32">
            <a:extLst>
              <a:ext uri="{FF2B5EF4-FFF2-40B4-BE49-F238E27FC236}">
                <a16:creationId xmlns:a16="http://schemas.microsoft.com/office/drawing/2014/main" id="{F978A071-17A5-EB9A-B06A-426139751095}"/>
              </a:ext>
            </a:extLst>
          </p:cNvPr>
          <p:cNvSpPr txBox="1"/>
          <p:nvPr/>
        </p:nvSpPr>
        <p:spPr>
          <a:xfrm>
            <a:off x="7691950" y="5734181"/>
            <a:ext cx="1186479" cy="307777"/>
          </a:xfrm>
          <a:prstGeom prst="rect">
            <a:avLst/>
          </a:prstGeom>
          <a:noFill/>
          <a:ln>
            <a:noFill/>
          </a:ln>
        </p:spPr>
        <p:txBody>
          <a:bodyPr wrap="none" rtlCol="0">
            <a:spAutoFit/>
          </a:bodyPr>
          <a:lstStyle/>
          <a:p>
            <a:r>
              <a:rPr lang="en-US" sz="1400" i="1" dirty="0">
                <a:solidFill>
                  <a:srgbClr val="0000FF"/>
                </a:solidFill>
              </a:rPr>
              <a:t>Efferent limb</a:t>
            </a:r>
          </a:p>
        </p:txBody>
      </p:sp>
      <p:sp>
        <p:nvSpPr>
          <p:cNvPr id="34" name="TextBox 33">
            <a:extLst>
              <a:ext uri="{FF2B5EF4-FFF2-40B4-BE49-F238E27FC236}">
                <a16:creationId xmlns:a16="http://schemas.microsoft.com/office/drawing/2014/main" id="{84DEF3C8-A1E7-924B-B40A-17C8C85A523C}"/>
              </a:ext>
            </a:extLst>
          </p:cNvPr>
          <p:cNvSpPr txBox="1"/>
          <p:nvPr/>
        </p:nvSpPr>
        <p:spPr>
          <a:xfrm>
            <a:off x="7691950" y="4514981"/>
            <a:ext cx="1186479" cy="307777"/>
          </a:xfrm>
          <a:prstGeom prst="rect">
            <a:avLst/>
          </a:prstGeom>
          <a:noFill/>
          <a:ln>
            <a:noFill/>
          </a:ln>
        </p:spPr>
        <p:txBody>
          <a:bodyPr wrap="none" rtlCol="0">
            <a:spAutoFit/>
          </a:bodyPr>
          <a:lstStyle/>
          <a:p>
            <a:r>
              <a:rPr lang="en-US" sz="1400" i="1" dirty="0">
                <a:solidFill>
                  <a:srgbClr val="0000FF"/>
                </a:solidFill>
              </a:rPr>
              <a:t>Afferent limb</a:t>
            </a:r>
          </a:p>
        </p:txBody>
      </p:sp>
      <p:cxnSp>
        <p:nvCxnSpPr>
          <p:cNvPr id="35" name="Straight Arrow Connector 34">
            <a:extLst>
              <a:ext uri="{FF2B5EF4-FFF2-40B4-BE49-F238E27FC236}">
                <a16:creationId xmlns:a16="http://schemas.microsoft.com/office/drawing/2014/main" id="{A9BCD88B-1BC8-6A33-D77A-4E1F8D3CAF12}"/>
              </a:ext>
            </a:extLst>
          </p:cNvPr>
          <p:cNvCxnSpPr>
            <a:stCxn id="31" idx="1"/>
          </p:cNvCxnSpPr>
          <p:nvPr/>
        </p:nvCxnSpPr>
        <p:spPr>
          <a:xfrm flipH="1" flipV="1">
            <a:off x="6848483" y="4066401"/>
            <a:ext cx="102935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46D256F-B1FA-311B-4728-F8882D56DC3D}"/>
              </a:ext>
            </a:extLst>
          </p:cNvPr>
          <p:cNvCxnSpPr>
            <a:endCxn id="44" idx="3"/>
          </p:cNvCxnSpPr>
          <p:nvPr/>
        </p:nvCxnSpPr>
        <p:spPr>
          <a:xfrm flipH="1">
            <a:off x="6626739" y="5284114"/>
            <a:ext cx="1559153" cy="44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E2796BE-B54D-4225-937B-37D8F8B77820}"/>
              </a:ext>
            </a:extLst>
          </p:cNvPr>
          <p:cNvCxnSpPr>
            <a:cxnSpLocks/>
            <a:endCxn id="40" idx="3"/>
          </p:cNvCxnSpPr>
          <p:nvPr/>
        </p:nvCxnSpPr>
        <p:spPr>
          <a:xfrm flipH="1">
            <a:off x="6314169" y="4674515"/>
            <a:ext cx="1383812" cy="1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1AF8954-1146-482B-FADF-1C10BBAFAB3F}"/>
              </a:ext>
            </a:extLst>
          </p:cNvPr>
          <p:cNvCxnSpPr>
            <a:endCxn id="42" idx="3"/>
          </p:cNvCxnSpPr>
          <p:nvPr/>
        </p:nvCxnSpPr>
        <p:spPr>
          <a:xfrm flipH="1">
            <a:off x="6314169" y="5889248"/>
            <a:ext cx="1325942" cy="59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Down Arrow 36">
            <a:extLst>
              <a:ext uri="{FF2B5EF4-FFF2-40B4-BE49-F238E27FC236}">
                <a16:creationId xmlns:a16="http://schemas.microsoft.com/office/drawing/2014/main" id="{EC1A906F-D96E-5AB3-9B44-F81D49AD51D1}"/>
              </a:ext>
            </a:extLst>
          </p:cNvPr>
          <p:cNvSpPr/>
          <p:nvPr/>
        </p:nvSpPr>
        <p:spPr>
          <a:xfrm>
            <a:off x="5105400" y="4227422"/>
            <a:ext cx="278090" cy="907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84DF023-AC46-7599-79D7-D0C154EA77D9}"/>
              </a:ext>
            </a:extLst>
          </p:cNvPr>
          <p:cNvSpPr txBox="1"/>
          <p:nvPr/>
        </p:nvSpPr>
        <p:spPr>
          <a:xfrm>
            <a:off x="4916029" y="4522113"/>
            <a:ext cx="1398140"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Cranial nerve 5</a:t>
            </a:r>
          </a:p>
        </p:txBody>
      </p:sp>
      <p:sp>
        <p:nvSpPr>
          <p:cNvPr id="41" name="Down Arrow 38">
            <a:extLst>
              <a:ext uri="{FF2B5EF4-FFF2-40B4-BE49-F238E27FC236}">
                <a16:creationId xmlns:a16="http://schemas.microsoft.com/office/drawing/2014/main" id="{0D6F2D75-5FD6-ECDE-97D1-C982C325E60C}"/>
              </a:ext>
            </a:extLst>
          </p:cNvPr>
          <p:cNvSpPr/>
          <p:nvPr/>
        </p:nvSpPr>
        <p:spPr>
          <a:xfrm>
            <a:off x="5360710" y="5443645"/>
            <a:ext cx="278090" cy="907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55B8AAF4-9E82-7F32-E127-5A708A74978C}"/>
              </a:ext>
            </a:extLst>
          </p:cNvPr>
          <p:cNvSpPr txBox="1"/>
          <p:nvPr/>
        </p:nvSpPr>
        <p:spPr>
          <a:xfrm>
            <a:off x="4916029" y="5741313"/>
            <a:ext cx="1398140"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Cranial nerve 7</a:t>
            </a:r>
          </a:p>
        </p:txBody>
      </p:sp>
      <p:sp>
        <p:nvSpPr>
          <p:cNvPr id="43" name="TextBox 42">
            <a:extLst>
              <a:ext uri="{FF2B5EF4-FFF2-40B4-BE49-F238E27FC236}">
                <a16:creationId xmlns:a16="http://schemas.microsoft.com/office/drawing/2014/main" id="{1559C1B1-BBD3-6BF6-874D-F821F3911C6D}"/>
              </a:ext>
            </a:extLst>
          </p:cNvPr>
          <p:cNvSpPr txBox="1"/>
          <p:nvPr/>
        </p:nvSpPr>
        <p:spPr>
          <a:xfrm>
            <a:off x="4535029" y="3919645"/>
            <a:ext cx="2313454"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Ocular surface nociceptors</a:t>
            </a:r>
          </a:p>
        </p:txBody>
      </p:sp>
      <p:sp>
        <p:nvSpPr>
          <p:cNvPr id="44" name="TextBox 43">
            <a:extLst>
              <a:ext uri="{FF2B5EF4-FFF2-40B4-BE49-F238E27FC236}">
                <a16:creationId xmlns:a16="http://schemas.microsoft.com/office/drawing/2014/main" id="{EEEA0674-3C55-4FBC-ACE7-EBC4356D8FB3}"/>
              </a:ext>
            </a:extLst>
          </p:cNvPr>
          <p:cNvSpPr txBox="1"/>
          <p:nvPr/>
        </p:nvSpPr>
        <p:spPr>
          <a:xfrm>
            <a:off x="4750904" y="5134690"/>
            <a:ext cx="1875835"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Brainstem integration</a:t>
            </a:r>
          </a:p>
        </p:txBody>
      </p:sp>
      <p:sp>
        <p:nvSpPr>
          <p:cNvPr id="45" name="TextBox 44">
            <a:extLst>
              <a:ext uri="{FF2B5EF4-FFF2-40B4-BE49-F238E27FC236}">
                <a16:creationId xmlns:a16="http://schemas.microsoft.com/office/drawing/2014/main" id="{2968461D-B874-004C-AAC4-82A96C1AA088}"/>
              </a:ext>
            </a:extLst>
          </p:cNvPr>
          <p:cNvSpPr txBox="1"/>
          <p:nvPr/>
        </p:nvSpPr>
        <p:spPr>
          <a:xfrm>
            <a:off x="8034315" y="6384762"/>
            <a:ext cx="801823" cy="307777"/>
          </a:xfrm>
          <a:prstGeom prst="rect">
            <a:avLst/>
          </a:prstGeom>
          <a:noFill/>
          <a:ln>
            <a:noFill/>
          </a:ln>
        </p:spPr>
        <p:txBody>
          <a:bodyPr wrap="none" rtlCol="0">
            <a:spAutoFit/>
          </a:bodyPr>
          <a:lstStyle/>
          <a:p>
            <a:r>
              <a:rPr lang="en-US" sz="1400" i="1" dirty="0">
                <a:solidFill>
                  <a:srgbClr val="0000FF"/>
                </a:solidFill>
              </a:rPr>
              <a:t>Effector</a:t>
            </a:r>
          </a:p>
        </p:txBody>
      </p:sp>
      <p:cxnSp>
        <p:nvCxnSpPr>
          <p:cNvPr id="46" name="Straight Arrow Connector 45">
            <a:extLst>
              <a:ext uri="{FF2B5EF4-FFF2-40B4-BE49-F238E27FC236}">
                <a16:creationId xmlns:a16="http://schemas.microsoft.com/office/drawing/2014/main" id="{346EAE2E-F632-A5BD-6445-4E11735220AF}"/>
              </a:ext>
            </a:extLst>
          </p:cNvPr>
          <p:cNvCxnSpPr>
            <a:cxnSpLocks/>
            <a:stCxn id="45" idx="1"/>
          </p:cNvCxnSpPr>
          <p:nvPr/>
        </p:nvCxnSpPr>
        <p:spPr>
          <a:xfrm flipH="1">
            <a:off x="6553200" y="6538651"/>
            <a:ext cx="1481115" cy="71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Arrow: Right 10">
            <a:extLst>
              <a:ext uri="{FF2B5EF4-FFF2-40B4-BE49-F238E27FC236}">
                <a16:creationId xmlns:a16="http://schemas.microsoft.com/office/drawing/2014/main" id="{D90CE606-E05F-49A7-FBB8-C4730D640797}"/>
              </a:ext>
            </a:extLst>
          </p:cNvPr>
          <p:cNvSpPr/>
          <p:nvPr/>
        </p:nvSpPr>
        <p:spPr>
          <a:xfrm>
            <a:off x="1328641" y="4890077"/>
            <a:ext cx="3115713" cy="999171"/>
          </a:xfrm>
          <a:prstGeom prst="right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1600" i="1" dirty="0">
                <a:solidFill>
                  <a:schemeClr val="tx1"/>
                </a:solidFill>
              </a:rPr>
              <a:t>Here’s a no-frills version of the LFU for reference</a:t>
            </a:r>
          </a:p>
        </p:txBody>
      </p:sp>
    </p:spTree>
    <p:extLst>
      <p:ext uri="{BB962C8B-B14F-4D97-AF65-F5344CB8AC3E}">
        <p14:creationId xmlns:p14="http://schemas.microsoft.com/office/powerpoint/2010/main" val="267296809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a:stCxn id="19" idx="2"/>
            <a:endCxn id="17" idx="0"/>
          </p:cNvCxnSpPr>
          <p:nvPr/>
        </p:nvCxnSpPr>
        <p:spPr>
          <a:xfrm flipH="1">
            <a:off x="3175263" y="3449598"/>
            <a:ext cx="725123" cy="34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9BED2303-4C3C-0793-38D5-34FA9C78BEB9}"/>
              </a:ext>
            </a:extLst>
          </p:cNvPr>
          <p:cNvSpPr/>
          <p:nvPr/>
        </p:nvSpPr>
        <p:spPr>
          <a:xfrm>
            <a:off x="3468756" y="2793711"/>
            <a:ext cx="865509" cy="757776"/>
          </a:xfrm>
          <a:prstGeom prst="ellipse">
            <a:avLst/>
          </a:prstGeom>
          <a:solidFill>
            <a:schemeClr val="accent6">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631701CC-CC7F-D91F-9C14-EC3BCB49E339}"/>
              </a:ext>
            </a:extLst>
          </p:cNvPr>
          <p:cNvSpPr txBox="1"/>
          <p:nvPr/>
        </p:nvSpPr>
        <p:spPr>
          <a:xfrm>
            <a:off x="223735" y="1532450"/>
            <a:ext cx="7353300" cy="1077218"/>
          </a:xfrm>
          <a:prstGeom prst="rect">
            <a:avLst/>
          </a:prstGeom>
          <a:noFill/>
        </p:spPr>
        <p:txBody>
          <a:bodyPr wrap="square" rtlCol="0">
            <a:spAutoFit/>
          </a:bodyPr>
          <a:lstStyle/>
          <a:p>
            <a:r>
              <a:rPr lang="en-US" sz="1600" i="1" dirty="0">
                <a:solidFill>
                  <a:schemeClr val="bg1">
                    <a:lumMod val="75000"/>
                  </a:schemeClr>
                </a:solidFill>
              </a:rPr>
              <a:t>In SS, aqueous </a:t>
            </a:r>
            <a:r>
              <a:rPr lang="en-US" sz="1600" i="1" dirty="0" err="1">
                <a:solidFill>
                  <a:schemeClr val="bg1">
                    <a:lumMod val="75000"/>
                  </a:schemeClr>
                </a:solidFill>
              </a:rPr>
              <a:t>hyposecretion</a:t>
            </a:r>
            <a:r>
              <a:rPr lang="en-US" sz="1600" i="1" dirty="0">
                <a:solidFill>
                  <a:schemeClr val="bg1">
                    <a:lumMod val="75000"/>
                  </a:schemeClr>
                </a:solidFill>
              </a:rPr>
              <a:t> (and therefore ATD) results from autoimmune-mediated lymphocytic infiltration of the lacrimal glands. In </a:t>
            </a:r>
            <a:r>
              <a:rPr lang="en-US" sz="1600" b="1" i="1" dirty="0">
                <a:solidFill>
                  <a:schemeClr val="bg1">
                    <a:lumMod val="75000"/>
                  </a:schemeClr>
                </a:solidFill>
              </a:rPr>
              <a:t>non-</a:t>
            </a:r>
            <a:r>
              <a:rPr lang="en-US" sz="1600" i="1" dirty="0" err="1">
                <a:solidFill>
                  <a:schemeClr val="bg1">
                    <a:lumMod val="75000"/>
                  </a:schemeClr>
                </a:solidFill>
              </a:rPr>
              <a:t>Sjögren’s</a:t>
            </a:r>
            <a:r>
              <a:rPr lang="en-US" sz="1600" i="1" dirty="0">
                <a:solidFill>
                  <a:schemeClr val="bg1">
                    <a:lumMod val="75000"/>
                  </a:schemeClr>
                </a:solidFill>
              </a:rPr>
              <a:t> ATD, four broad categories of conditions leading to lacrimal gland hyposecretion have been identified. What are they?</a:t>
            </a:r>
          </a:p>
        </p:txBody>
      </p:sp>
      <p:sp>
        <p:nvSpPr>
          <p:cNvPr id="47" name="TextBox 4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48" name="Straight Arrow Connector 47"/>
          <p:cNvCxnSpPr>
            <a:stCxn id="4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10832" y="3790890"/>
            <a:ext cx="1928862" cy="400110"/>
          </a:xfrm>
          <a:prstGeom prst="rect">
            <a:avLst/>
          </a:prstGeom>
          <a:noFill/>
          <a:ln>
            <a:noFill/>
          </a:ln>
        </p:spPr>
        <p:txBody>
          <a:bodyPr wrap="none" rtlCol="0">
            <a:spAutoFit/>
          </a:bodyPr>
          <a:lstStyle/>
          <a:p>
            <a:pPr algn="ctr"/>
            <a:r>
              <a:rPr lang="en-US" sz="2000" b="1" dirty="0"/>
              <a:t>Non-</a:t>
            </a:r>
            <a:r>
              <a:rPr lang="en-US" sz="2000" b="1" dirty="0" err="1"/>
              <a:t>Sjögren’s</a:t>
            </a:r>
            <a:endParaRPr lang="en-US" sz="2000" b="1" dirty="0"/>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0078" y="2895600"/>
            <a:ext cx="1042272"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a:t>
            </a:r>
          </a:p>
          <a:p>
            <a:pPr algn="ctr">
              <a:lnSpc>
                <a:spcPts val="1800"/>
              </a:lnSpc>
            </a:pPr>
            <a:r>
              <a:rPr lang="en-US" sz="1500" dirty="0">
                <a:solidFill>
                  <a:schemeClr val="bg1">
                    <a:lumMod val="75000"/>
                  </a:schemeClr>
                </a:solidFill>
              </a:rPr>
              <a:t>deficiency</a:t>
            </a:r>
          </a:p>
        </p:txBody>
      </p:sp>
      <p:sp>
        <p:nvSpPr>
          <p:cNvPr id="15" name="TextBox 14"/>
          <p:cNvSpPr txBox="1"/>
          <p:nvPr/>
        </p:nvSpPr>
        <p:spPr>
          <a:xfrm>
            <a:off x="1908116" y="2895600"/>
            <a:ext cx="13308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 duct</a:t>
            </a:r>
          </a:p>
          <a:p>
            <a:pPr algn="ctr">
              <a:lnSpc>
                <a:spcPts val="1800"/>
              </a:lnSpc>
            </a:pPr>
            <a:r>
              <a:rPr lang="en-US" sz="1500" dirty="0">
                <a:solidFill>
                  <a:schemeClr val="bg1">
                    <a:lumMod val="75000"/>
                  </a:schemeClr>
                </a:solidFill>
              </a:rPr>
              <a:t>obstruction</a:t>
            </a:r>
          </a:p>
        </p:txBody>
      </p:sp>
      <p:sp>
        <p:nvSpPr>
          <p:cNvPr id="19" name="TextBox 18"/>
          <p:cNvSpPr txBox="1"/>
          <p:nvPr/>
        </p:nvSpPr>
        <p:spPr>
          <a:xfrm>
            <a:off x="3518710" y="2895600"/>
            <a:ext cx="763351" cy="553998"/>
          </a:xfrm>
          <a:prstGeom prst="rect">
            <a:avLst/>
          </a:prstGeom>
          <a:noFill/>
        </p:spPr>
        <p:txBody>
          <a:bodyPr wrap="none" rtlCol="0">
            <a:spAutoFit/>
          </a:bodyPr>
          <a:lstStyle/>
          <a:p>
            <a:pPr algn="ctr">
              <a:lnSpc>
                <a:spcPts val="1800"/>
              </a:lnSpc>
            </a:pPr>
            <a:r>
              <a:rPr lang="en-US" sz="1500" b="1" i="1" dirty="0"/>
              <a:t>Reflex</a:t>
            </a:r>
          </a:p>
          <a:p>
            <a:pPr algn="ctr">
              <a:lnSpc>
                <a:spcPts val="1800"/>
              </a:lnSpc>
            </a:pPr>
            <a:r>
              <a:rPr lang="en-US" sz="1500" b="1" i="1" dirty="0"/>
              <a:t>block</a:t>
            </a:r>
          </a:p>
        </p:txBody>
      </p:sp>
      <p:sp>
        <p:nvSpPr>
          <p:cNvPr id="22" name="TextBox 21"/>
          <p:cNvSpPr txBox="1"/>
          <p:nvPr/>
        </p:nvSpPr>
        <p:spPr>
          <a:xfrm>
            <a:off x="4527059" y="2895600"/>
            <a:ext cx="1093568" cy="553998"/>
          </a:xfrm>
          <a:prstGeom prst="rect">
            <a:avLst/>
          </a:prstGeom>
          <a:noFill/>
        </p:spPr>
        <p:txBody>
          <a:bodyPr wrap="none" rtlCol="0">
            <a:spAutoFit/>
          </a:bodyPr>
          <a:lstStyle/>
          <a:p>
            <a:pPr algn="ctr">
              <a:lnSpc>
                <a:spcPts val="1800"/>
              </a:lnSpc>
            </a:pPr>
            <a:r>
              <a:rPr lang="en-US" sz="1500" i="1" dirty="0">
                <a:solidFill>
                  <a:schemeClr val="bg1">
                    <a:lumMod val="75000"/>
                  </a:schemeClr>
                </a:solidFill>
              </a:rPr>
              <a:t>Systemic</a:t>
            </a:r>
          </a:p>
          <a:p>
            <a:pPr algn="ctr">
              <a:lnSpc>
                <a:spcPts val="1800"/>
              </a:lnSpc>
            </a:pPr>
            <a:r>
              <a:rPr lang="en-US" sz="1500" i="1" dirty="0">
                <a:solidFill>
                  <a:schemeClr val="bg1">
                    <a:lumMod val="75000"/>
                  </a:schemeClr>
                </a:solidFill>
              </a:rPr>
              <a:t>drug effect</a:t>
            </a:r>
          </a:p>
        </p:txBody>
      </p:sp>
      <p:cxnSp>
        <p:nvCxnSpPr>
          <p:cNvPr id="8" name="Straight Arrow Connector 7"/>
          <p:cNvCxnSpPr/>
          <p:nvPr/>
        </p:nvCxnSpPr>
        <p:spPr>
          <a:xfrm>
            <a:off x="2573522" y="3449598"/>
            <a:ext cx="5895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2"/>
            <a:endCxn id="17" idx="0"/>
          </p:cNvCxnSpPr>
          <p:nvPr/>
        </p:nvCxnSpPr>
        <p:spPr>
          <a:xfrm flipH="1">
            <a:off x="3175263" y="3449598"/>
            <a:ext cx="1898580"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a:endCxn id="17" idx="0"/>
          </p:cNvCxnSpPr>
          <p:nvPr/>
        </p:nvCxnSpPr>
        <p:spPr>
          <a:xfrm>
            <a:off x="1281214" y="3449598"/>
            <a:ext cx="18940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343400" y="41970"/>
            <a:ext cx="4648200" cy="3754874"/>
          </a:xfrm>
          <a:prstGeom prst="rect">
            <a:avLst/>
          </a:prstGeom>
          <a:solidFill>
            <a:srgbClr val="99FF99"/>
          </a:solidFill>
        </p:spPr>
        <p:txBody>
          <a:bodyPr wrap="square" rtlCol="0">
            <a:spAutoFit/>
          </a:bodyPr>
          <a:lstStyle/>
          <a:p>
            <a:r>
              <a:rPr lang="en-US" sz="1400" i="1" dirty="0">
                <a:solidFill>
                  <a:srgbClr val="0000FF"/>
                </a:solidFill>
              </a:rPr>
              <a:t>What does </a:t>
            </a:r>
            <a:r>
              <a:rPr lang="en-US" sz="1400" dirty="0">
                <a:solidFill>
                  <a:srgbClr val="0000FF"/>
                </a:solidFill>
              </a:rPr>
              <a:t>reflex block </a:t>
            </a:r>
            <a:r>
              <a:rPr lang="en-US" sz="1400" i="1" dirty="0">
                <a:solidFill>
                  <a:srgbClr val="0000FF"/>
                </a:solidFill>
              </a:rPr>
              <a:t>mean?</a:t>
            </a:r>
          </a:p>
          <a:p>
            <a:r>
              <a:rPr lang="en-US" sz="1400" dirty="0">
                <a:solidFill>
                  <a:srgbClr val="0000FF"/>
                </a:solidFill>
              </a:rPr>
              <a:t>Recall that tear production is considered largely reflexive. Thus, </a:t>
            </a:r>
            <a:r>
              <a:rPr lang="en-US" sz="1400" u="sng" dirty="0"/>
              <a:t>any break in the LFU reflex circuit will lead to ATD</a:t>
            </a:r>
            <a:r>
              <a:rPr lang="en-US" sz="1400" dirty="0"/>
              <a:t>.</a:t>
            </a:r>
          </a:p>
          <a:p>
            <a:endParaRPr lang="en-US" sz="1400" i="1" dirty="0">
              <a:solidFill>
                <a:srgbClr val="0000FF"/>
              </a:solidFill>
            </a:endParaRPr>
          </a:p>
          <a:p>
            <a:r>
              <a:rPr lang="en-US" sz="1400" i="1" dirty="0">
                <a:solidFill>
                  <a:srgbClr val="0000FF"/>
                </a:solidFill>
              </a:rPr>
              <a:t>What are some of the common mechanisms producing </a:t>
            </a:r>
            <a:r>
              <a:rPr lang="en-US" sz="1400" b="1" i="1" dirty="0">
                <a:solidFill>
                  <a:srgbClr val="0000FF"/>
                </a:solidFill>
              </a:rPr>
              <a:t>afferent</a:t>
            </a:r>
            <a:r>
              <a:rPr lang="en-US" sz="1400" i="1" dirty="0">
                <a:solidFill>
                  <a:srgbClr val="0000FF"/>
                </a:solidFill>
              </a:rPr>
              <a:t> limb block?</a:t>
            </a:r>
          </a:p>
          <a:p>
            <a:r>
              <a:rPr lang="en-US" sz="1400" dirty="0">
                <a:solidFill>
                  <a:srgbClr val="0000FF"/>
                </a:solidFill>
              </a:rPr>
              <a:t>--The most common culprits are conditions leading to corneal hypoesthesia, </a:t>
            </a:r>
            <a:r>
              <a:rPr lang="en-US" sz="1400" dirty="0"/>
              <a:t>including:</a:t>
            </a:r>
          </a:p>
          <a:p>
            <a:r>
              <a:rPr lang="en-US" sz="1400" dirty="0"/>
              <a:t>----Neurotrophic  cornea</a:t>
            </a:r>
          </a:p>
          <a:p>
            <a:r>
              <a:rPr lang="en-US" sz="1400" dirty="0"/>
              <a:t>----Corneal  surgery</a:t>
            </a:r>
          </a:p>
          <a:p>
            <a:r>
              <a:rPr lang="en-US" sz="1400" dirty="0"/>
              <a:t>----Post-herpetic  neuropathy</a:t>
            </a:r>
          </a:p>
          <a:p>
            <a:r>
              <a:rPr lang="en-US" sz="1400" dirty="0"/>
              <a:t>----Contact-lens  wear</a:t>
            </a:r>
          </a:p>
          <a:p>
            <a:endParaRPr lang="en-US" sz="1400" dirty="0">
              <a:solidFill>
                <a:srgbClr val="99FF99"/>
              </a:solidFill>
            </a:endParaRPr>
          </a:p>
          <a:p>
            <a:r>
              <a:rPr lang="en-US" sz="1400" i="1" dirty="0">
                <a:solidFill>
                  <a:srgbClr val="99FF99"/>
                </a:solidFill>
              </a:rPr>
              <a:t>What are some of the common mechanisms producing </a:t>
            </a:r>
            <a:r>
              <a:rPr lang="en-US" sz="1400" b="1" i="1" dirty="0">
                <a:solidFill>
                  <a:srgbClr val="99FF99"/>
                </a:solidFill>
              </a:rPr>
              <a:t>efferent</a:t>
            </a:r>
            <a:r>
              <a:rPr lang="en-US" sz="1400" i="1" dirty="0">
                <a:solidFill>
                  <a:srgbClr val="99FF99"/>
                </a:solidFill>
              </a:rPr>
              <a:t> limb block?</a:t>
            </a:r>
          </a:p>
          <a:p>
            <a:r>
              <a:rPr lang="en-US" sz="1400" dirty="0">
                <a:solidFill>
                  <a:srgbClr val="99FF99"/>
                </a:solidFill>
              </a:rPr>
              <a:t>--Anything that compromises CN7</a:t>
            </a:r>
          </a:p>
        </p:txBody>
      </p:sp>
      <p:sp>
        <p:nvSpPr>
          <p:cNvPr id="11" name="TextBox 10">
            <a:extLst>
              <a:ext uri="{FF2B5EF4-FFF2-40B4-BE49-F238E27FC236}">
                <a16:creationId xmlns:a16="http://schemas.microsoft.com/office/drawing/2014/main" id="{962414FD-1DDA-949B-5B90-29F5E9861BC9}"/>
              </a:ext>
            </a:extLst>
          </p:cNvPr>
          <p:cNvSpPr txBox="1"/>
          <p:nvPr/>
        </p:nvSpPr>
        <p:spPr>
          <a:xfrm>
            <a:off x="5486401" y="4733956"/>
            <a:ext cx="2757486" cy="430887"/>
          </a:xfrm>
          <a:prstGeom prst="rect">
            <a:avLst/>
          </a:prstGeom>
          <a:noFill/>
          <a:ln>
            <a:noFill/>
          </a:ln>
        </p:spPr>
        <p:txBody>
          <a:bodyPr wrap="none" rtlCol="0">
            <a:spAutoFit/>
          </a:bodyPr>
          <a:lstStyle/>
          <a:p>
            <a:pPr algn="ctr"/>
            <a:r>
              <a:rPr lang="en-US" sz="2200" i="1" dirty="0">
                <a:solidFill>
                  <a:schemeClr val="bg1">
                    <a:lumMod val="75000"/>
                  </a:schemeClr>
                </a:solidFill>
              </a:rPr>
              <a:t>Evaporative Dry Eye</a:t>
            </a:r>
          </a:p>
        </p:txBody>
      </p:sp>
      <p:cxnSp>
        <p:nvCxnSpPr>
          <p:cNvPr id="26" name="Straight Arrow Connector 25">
            <a:extLst>
              <a:ext uri="{FF2B5EF4-FFF2-40B4-BE49-F238E27FC236}">
                <a16:creationId xmlns:a16="http://schemas.microsoft.com/office/drawing/2014/main" id="{ED6CBB5A-067A-8B57-EA25-310515ACBC92}"/>
              </a:ext>
            </a:extLst>
          </p:cNvPr>
          <p:cNvCxnSpPr>
            <a:stCxn id="11" idx="2"/>
          </p:cNvCxnSpPr>
          <p:nvPr/>
        </p:nvCxnSpPr>
        <p:spPr>
          <a:xfrm flipH="1">
            <a:off x="4876801" y="5164843"/>
            <a:ext cx="1988343" cy="6168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AFBDAFB3-1995-0D40-51B1-990C6960CDCE}"/>
              </a:ext>
            </a:extLst>
          </p:cNvPr>
          <p:cNvSpPr/>
          <p:nvPr/>
        </p:nvSpPr>
        <p:spPr>
          <a:xfrm>
            <a:off x="4382629" y="3810000"/>
            <a:ext cx="4608971" cy="2998113"/>
          </a:xfrm>
          <a:prstGeom prst="rect">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B6372597-B4DF-B8BA-84E8-4BA72E0D5B24}"/>
              </a:ext>
            </a:extLst>
          </p:cNvPr>
          <p:cNvSpPr txBox="1"/>
          <p:nvPr/>
        </p:nvSpPr>
        <p:spPr>
          <a:xfrm>
            <a:off x="4815699" y="6366179"/>
            <a:ext cx="1705916"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Lacrimal apparatus</a:t>
            </a:r>
          </a:p>
        </p:txBody>
      </p:sp>
      <p:sp>
        <p:nvSpPr>
          <p:cNvPr id="30" name="TextBox 29">
            <a:extLst>
              <a:ext uri="{FF2B5EF4-FFF2-40B4-BE49-F238E27FC236}">
                <a16:creationId xmlns:a16="http://schemas.microsoft.com/office/drawing/2014/main" id="{6A4B9356-4536-C528-7507-77A144095EA2}"/>
              </a:ext>
            </a:extLst>
          </p:cNvPr>
          <p:cNvSpPr txBox="1"/>
          <p:nvPr/>
        </p:nvSpPr>
        <p:spPr>
          <a:xfrm>
            <a:off x="7877834" y="3912513"/>
            <a:ext cx="1000595" cy="307777"/>
          </a:xfrm>
          <a:prstGeom prst="rect">
            <a:avLst/>
          </a:prstGeom>
          <a:noFill/>
          <a:ln>
            <a:noFill/>
          </a:ln>
        </p:spPr>
        <p:txBody>
          <a:bodyPr wrap="none" rtlCol="0">
            <a:spAutoFit/>
          </a:bodyPr>
          <a:lstStyle/>
          <a:p>
            <a:r>
              <a:rPr lang="en-US" sz="1400" i="1" dirty="0">
                <a:solidFill>
                  <a:srgbClr val="0000FF"/>
                </a:solidFill>
              </a:rPr>
              <a:t>Receptors</a:t>
            </a:r>
          </a:p>
        </p:txBody>
      </p:sp>
      <p:sp>
        <p:nvSpPr>
          <p:cNvPr id="31" name="TextBox 30">
            <a:extLst>
              <a:ext uri="{FF2B5EF4-FFF2-40B4-BE49-F238E27FC236}">
                <a16:creationId xmlns:a16="http://schemas.microsoft.com/office/drawing/2014/main" id="{BF458FA1-F46B-EC29-5576-BA781CD26082}"/>
              </a:ext>
            </a:extLst>
          </p:cNvPr>
          <p:cNvSpPr txBox="1"/>
          <p:nvPr/>
        </p:nvSpPr>
        <p:spPr>
          <a:xfrm>
            <a:off x="8046150" y="5127558"/>
            <a:ext cx="832279" cy="307777"/>
          </a:xfrm>
          <a:prstGeom prst="rect">
            <a:avLst/>
          </a:prstGeom>
          <a:noFill/>
          <a:ln>
            <a:noFill/>
          </a:ln>
        </p:spPr>
        <p:txBody>
          <a:bodyPr wrap="none" rtlCol="0">
            <a:spAutoFit/>
          </a:bodyPr>
          <a:lstStyle/>
          <a:p>
            <a:r>
              <a:rPr lang="en-US" sz="1400" i="1" dirty="0">
                <a:solidFill>
                  <a:srgbClr val="0000FF"/>
                </a:solidFill>
              </a:rPr>
              <a:t>Nucleus</a:t>
            </a:r>
          </a:p>
        </p:txBody>
      </p:sp>
      <p:sp>
        <p:nvSpPr>
          <p:cNvPr id="32" name="TextBox 31">
            <a:extLst>
              <a:ext uri="{FF2B5EF4-FFF2-40B4-BE49-F238E27FC236}">
                <a16:creationId xmlns:a16="http://schemas.microsoft.com/office/drawing/2014/main" id="{EB978511-F0E0-CFE5-14E8-00905EB9400B}"/>
              </a:ext>
            </a:extLst>
          </p:cNvPr>
          <p:cNvSpPr txBox="1"/>
          <p:nvPr/>
        </p:nvSpPr>
        <p:spPr>
          <a:xfrm>
            <a:off x="7691950" y="5734181"/>
            <a:ext cx="1186479" cy="307777"/>
          </a:xfrm>
          <a:prstGeom prst="rect">
            <a:avLst/>
          </a:prstGeom>
          <a:noFill/>
          <a:ln>
            <a:noFill/>
          </a:ln>
        </p:spPr>
        <p:txBody>
          <a:bodyPr wrap="none" rtlCol="0">
            <a:spAutoFit/>
          </a:bodyPr>
          <a:lstStyle/>
          <a:p>
            <a:r>
              <a:rPr lang="en-US" sz="1400" i="1" dirty="0">
                <a:solidFill>
                  <a:srgbClr val="0000FF"/>
                </a:solidFill>
              </a:rPr>
              <a:t>Efferent limb</a:t>
            </a:r>
          </a:p>
        </p:txBody>
      </p:sp>
      <p:sp>
        <p:nvSpPr>
          <p:cNvPr id="33" name="TextBox 32">
            <a:extLst>
              <a:ext uri="{FF2B5EF4-FFF2-40B4-BE49-F238E27FC236}">
                <a16:creationId xmlns:a16="http://schemas.microsoft.com/office/drawing/2014/main" id="{65A9D77A-DFAD-5256-2335-6B4ED1B490ED}"/>
              </a:ext>
            </a:extLst>
          </p:cNvPr>
          <p:cNvSpPr txBox="1"/>
          <p:nvPr/>
        </p:nvSpPr>
        <p:spPr>
          <a:xfrm>
            <a:off x="7691950" y="4514981"/>
            <a:ext cx="1186479" cy="307777"/>
          </a:xfrm>
          <a:prstGeom prst="rect">
            <a:avLst/>
          </a:prstGeom>
          <a:noFill/>
          <a:ln>
            <a:noFill/>
          </a:ln>
        </p:spPr>
        <p:txBody>
          <a:bodyPr wrap="none" rtlCol="0">
            <a:spAutoFit/>
          </a:bodyPr>
          <a:lstStyle/>
          <a:p>
            <a:r>
              <a:rPr lang="en-US" sz="1400" i="1" dirty="0">
                <a:solidFill>
                  <a:srgbClr val="0000FF"/>
                </a:solidFill>
              </a:rPr>
              <a:t>Afferent limb</a:t>
            </a:r>
          </a:p>
        </p:txBody>
      </p:sp>
      <p:cxnSp>
        <p:nvCxnSpPr>
          <p:cNvPr id="34" name="Straight Arrow Connector 33">
            <a:extLst>
              <a:ext uri="{FF2B5EF4-FFF2-40B4-BE49-F238E27FC236}">
                <a16:creationId xmlns:a16="http://schemas.microsoft.com/office/drawing/2014/main" id="{B24E0FBD-0226-D39A-0483-07AE4BA20C2F}"/>
              </a:ext>
            </a:extLst>
          </p:cNvPr>
          <p:cNvCxnSpPr>
            <a:stCxn id="30" idx="1"/>
          </p:cNvCxnSpPr>
          <p:nvPr/>
        </p:nvCxnSpPr>
        <p:spPr>
          <a:xfrm flipH="1" flipV="1">
            <a:off x="6848483" y="4066401"/>
            <a:ext cx="102935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682A382-4731-E7FA-C240-FCC6DC59A8C1}"/>
              </a:ext>
            </a:extLst>
          </p:cNvPr>
          <p:cNvCxnSpPr>
            <a:endCxn id="43" idx="3"/>
          </p:cNvCxnSpPr>
          <p:nvPr/>
        </p:nvCxnSpPr>
        <p:spPr>
          <a:xfrm flipH="1">
            <a:off x="6626739" y="5284114"/>
            <a:ext cx="1559153" cy="44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CF888CD-5296-329D-8D7A-38B30654C92B}"/>
              </a:ext>
            </a:extLst>
          </p:cNvPr>
          <p:cNvCxnSpPr>
            <a:cxnSpLocks/>
            <a:endCxn id="39" idx="3"/>
          </p:cNvCxnSpPr>
          <p:nvPr/>
        </p:nvCxnSpPr>
        <p:spPr>
          <a:xfrm flipH="1">
            <a:off x="6314169" y="4674515"/>
            <a:ext cx="1383812" cy="1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0AA4085-B3F6-1703-B8B6-EFC73314F741}"/>
              </a:ext>
            </a:extLst>
          </p:cNvPr>
          <p:cNvCxnSpPr>
            <a:endCxn id="41" idx="3"/>
          </p:cNvCxnSpPr>
          <p:nvPr/>
        </p:nvCxnSpPr>
        <p:spPr>
          <a:xfrm flipH="1">
            <a:off x="6314169" y="5889248"/>
            <a:ext cx="1325942" cy="59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Down Arrow 36">
            <a:extLst>
              <a:ext uri="{FF2B5EF4-FFF2-40B4-BE49-F238E27FC236}">
                <a16:creationId xmlns:a16="http://schemas.microsoft.com/office/drawing/2014/main" id="{A9951744-C66E-22FF-455E-250815002553}"/>
              </a:ext>
            </a:extLst>
          </p:cNvPr>
          <p:cNvSpPr/>
          <p:nvPr/>
        </p:nvSpPr>
        <p:spPr>
          <a:xfrm>
            <a:off x="5105400" y="4227422"/>
            <a:ext cx="278090" cy="907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D249AF4-BB0A-49A0-0D76-3282CD2F84A4}"/>
              </a:ext>
            </a:extLst>
          </p:cNvPr>
          <p:cNvSpPr txBox="1"/>
          <p:nvPr/>
        </p:nvSpPr>
        <p:spPr>
          <a:xfrm>
            <a:off x="4916029" y="4522113"/>
            <a:ext cx="1398140"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Cranial nerve 5</a:t>
            </a:r>
          </a:p>
        </p:txBody>
      </p:sp>
      <p:sp>
        <p:nvSpPr>
          <p:cNvPr id="40" name="Down Arrow 38">
            <a:extLst>
              <a:ext uri="{FF2B5EF4-FFF2-40B4-BE49-F238E27FC236}">
                <a16:creationId xmlns:a16="http://schemas.microsoft.com/office/drawing/2014/main" id="{474A3147-2A5D-0DFD-E6F8-D10C93ACF0DC}"/>
              </a:ext>
            </a:extLst>
          </p:cNvPr>
          <p:cNvSpPr/>
          <p:nvPr/>
        </p:nvSpPr>
        <p:spPr>
          <a:xfrm>
            <a:off x="5360710" y="5443645"/>
            <a:ext cx="278090" cy="907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DF2DB02-0391-6596-823E-6A1BD559D67C}"/>
              </a:ext>
            </a:extLst>
          </p:cNvPr>
          <p:cNvSpPr txBox="1"/>
          <p:nvPr/>
        </p:nvSpPr>
        <p:spPr>
          <a:xfrm>
            <a:off x="4916029" y="5741313"/>
            <a:ext cx="1398140"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Cranial nerve 7</a:t>
            </a:r>
          </a:p>
        </p:txBody>
      </p:sp>
      <p:sp>
        <p:nvSpPr>
          <p:cNvPr id="42" name="TextBox 41">
            <a:extLst>
              <a:ext uri="{FF2B5EF4-FFF2-40B4-BE49-F238E27FC236}">
                <a16:creationId xmlns:a16="http://schemas.microsoft.com/office/drawing/2014/main" id="{189508F5-996B-3167-3DC2-FB8FE7763E99}"/>
              </a:ext>
            </a:extLst>
          </p:cNvPr>
          <p:cNvSpPr txBox="1"/>
          <p:nvPr/>
        </p:nvSpPr>
        <p:spPr>
          <a:xfrm>
            <a:off x="4535029" y="3919645"/>
            <a:ext cx="2313454"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Ocular surface nociceptors</a:t>
            </a:r>
          </a:p>
        </p:txBody>
      </p:sp>
      <p:sp>
        <p:nvSpPr>
          <p:cNvPr id="43" name="TextBox 42">
            <a:extLst>
              <a:ext uri="{FF2B5EF4-FFF2-40B4-BE49-F238E27FC236}">
                <a16:creationId xmlns:a16="http://schemas.microsoft.com/office/drawing/2014/main" id="{0C78A005-79F8-475E-9F93-7392295F0953}"/>
              </a:ext>
            </a:extLst>
          </p:cNvPr>
          <p:cNvSpPr txBox="1"/>
          <p:nvPr/>
        </p:nvSpPr>
        <p:spPr>
          <a:xfrm>
            <a:off x="4750904" y="5134690"/>
            <a:ext cx="1875835"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Brainstem integration</a:t>
            </a:r>
          </a:p>
        </p:txBody>
      </p:sp>
      <p:sp>
        <p:nvSpPr>
          <p:cNvPr id="44" name="TextBox 43">
            <a:extLst>
              <a:ext uri="{FF2B5EF4-FFF2-40B4-BE49-F238E27FC236}">
                <a16:creationId xmlns:a16="http://schemas.microsoft.com/office/drawing/2014/main" id="{E8F65DEB-79BC-C995-1F5A-CCD5BEE1B9F3}"/>
              </a:ext>
            </a:extLst>
          </p:cNvPr>
          <p:cNvSpPr txBox="1"/>
          <p:nvPr/>
        </p:nvSpPr>
        <p:spPr>
          <a:xfrm>
            <a:off x="8034315" y="6384762"/>
            <a:ext cx="801823" cy="307777"/>
          </a:xfrm>
          <a:prstGeom prst="rect">
            <a:avLst/>
          </a:prstGeom>
          <a:noFill/>
          <a:ln>
            <a:noFill/>
          </a:ln>
        </p:spPr>
        <p:txBody>
          <a:bodyPr wrap="none" rtlCol="0">
            <a:spAutoFit/>
          </a:bodyPr>
          <a:lstStyle/>
          <a:p>
            <a:r>
              <a:rPr lang="en-US" sz="1400" i="1" dirty="0">
                <a:solidFill>
                  <a:srgbClr val="0000FF"/>
                </a:solidFill>
              </a:rPr>
              <a:t>Effector</a:t>
            </a:r>
          </a:p>
        </p:txBody>
      </p:sp>
      <p:cxnSp>
        <p:nvCxnSpPr>
          <p:cNvPr id="45" name="Straight Arrow Connector 44">
            <a:extLst>
              <a:ext uri="{FF2B5EF4-FFF2-40B4-BE49-F238E27FC236}">
                <a16:creationId xmlns:a16="http://schemas.microsoft.com/office/drawing/2014/main" id="{0B9648DA-B8DF-45CC-E871-D49A463794C6}"/>
              </a:ext>
            </a:extLst>
          </p:cNvPr>
          <p:cNvCxnSpPr>
            <a:cxnSpLocks/>
            <a:stCxn id="44" idx="1"/>
          </p:cNvCxnSpPr>
          <p:nvPr/>
        </p:nvCxnSpPr>
        <p:spPr>
          <a:xfrm flipH="1">
            <a:off x="6553200" y="6538651"/>
            <a:ext cx="1481115" cy="71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Arrow: Right 5">
            <a:extLst>
              <a:ext uri="{FF2B5EF4-FFF2-40B4-BE49-F238E27FC236}">
                <a16:creationId xmlns:a16="http://schemas.microsoft.com/office/drawing/2014/main" id="{6898B5FB-7708-0B73-85C5-36257508FFF0}"/>
              </a:ext>
            </a:extLst>
          </p:cNvPr>
          <p:cNvSpPr/>
          <p:nvPr/>
        </p:nvSpPr>
        <p:spPr>
          <a:xfrm>
            <a:off x="1328641" y="4890077"/>
            <a:ext cx="3115713" cy="999171"/>
          </a:xfrm>
          <a:prstGeom prst="right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1600" i="1" dirty="0">
                <a:solidFill>
                  <a:schemeClr val="tx1"/>
                </a:solidFill>
              </a:rPr>
              <a:t>Here’s a no-frills version of the LFU for reference</a:t>
            </a:r>
          </a:p>
        </p:txBody>
      </p:sp>
    </p:spTree>
    <p:extLst>
      <p:ext uri="{BB962C8B-B14F-4D97-AF65-F5344CB8AC3E}">
        <p14:creationId xmlns:p14="http://schemas.microsoft.com/office/powerpoint/2010/main" val="2707810593"/>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a:stCxn id="19" idx="2"/>
            <a:endCxn id="17" idx="0"/>
          </p:cNvCxnSpPr>
          <p:nvPr/>
        </p:nvCxnSpPr>
        <p:spPr>
          <a:xfrm flipH="1">
            <a:off x="3175263" y="3449598"/>
            <a:ext cx="725123" cy="34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9BED2303-4C3C-0793-38D5-34FA9C78BEB9}"/>
              </a:ext>
            </a:extLst>
          </p:cNvPr>
          <p:cNvSpPr/>
          <p:nvPr/>
        </p:nvSpPr>
        <p:spPr>
          <a:xfrm>
            <a:off x="3468756" y="2793711"/>
            <a:ext cx="865509" cy="757776"/>
          </a:xfrm>
          <a:prstGeom prst="ellipse">
            <a:avLst/>
          </a:prstGeom>
          <a:solidFill>
            <a:schemeClr val="accent6">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631701CC-CC7F-D91F-9C14-EC3BCB49E339}"/>
              </a:ext>
            </a:extLst>
          </p:cNvPr>
          <p:cNvSpPr txBox="1"/>
          <p:nvPr/>
        </p:nvSpPr>
        <p:spPr>
          <a:xfrm>
            <a:off x="223735" y="1532450"/>
            <a:ext cx="7353300" cy="1077218"/>
          </a:xfrm>
          <a:prstGeom prst="rect">
            <a:avLst/>
          </a:prstGeom>
          <a:noFill/>
        </p:spPr>
        <p:txBody>
          <a:bodyPr wrap="square" rtlCol="0">
            <a:spAutoFit/>
          </a:bodyPr>
          <a:lstStyle/>
          <a:p>
            <a:r>
              <a:rPr lang="en-US" sz="1600" i="1" dirty="0">
                <a:solidFill>
                  <a:schemeClr val="bg1">
                    <a:lumMod val="75000"/>
                  </a:schemeClr>
                </a:solidFill>
              </a:rPr>
              <a:t>In SS, aqueous </a:t>
            </a:r>
            <a:r>
              <a:rPr lang="en-US" sz="1600" i="1" dirty="0" err="1">
                <a:solidFill>
                  <a:schemeClr val="bg1">
                    <a:lumMod val="75000"/>
                  </a:schemeClr>
                </a:solidFill>
              </a:rPr>
              <a:t>hyposecretion</a:t>
            </a:r>
            <a:r>
              <a:rPr lang="en-US" sz="1600" i="1" dirty="0">
                <a:solidFill>
                  <a:schemeClr val="bg1">
                    <a:lumMod val="75000"/>
                  </a:schemeClr>
                </a:solidFill>
              </a:rPr>
              <a:t> (and therefore ATD) results from autoimmune-mediated lymphocytic infiltration of the lacrimal glands. In </a:t>
            </a:r>
            <a:r>
              <a:rPr lang="en-US" sz="1600" b="1" i="1" dirty="0">
                <a:solidFill>
                  <a:schemeClr val="bg1">
                    <a:lumMod val="75000"/>
                  </a:schemeClr>
                </a:solidFill>
              </a:rPr>
              <a:t>non-</a:t>
            </a:r>
            <a:r>
              <a:rPr lang="en-US" sz="1600" i="1" dirty="0" err="1">
                <a:solidFill>
                  <a:schemeClr val="bg1">
                    <a:lumMod val="75000"/>
                  </a:schemeClr>
                </a:solidFill>
              </a:rPr>
              <a:t>Sjögren’s</a:t>
            </a:r>
            <a:r>
              <a:rPr lang="en-US" sz="1600" i="1" dirty="0">
                <a:solidFill>
                  <a:schemeClr val="bg1">
                    <a:lumMod val="75000"/>
                  </a:schemeClr>
                </a:solidFill>
              </a:rPr>
              <a:t> ATD, four broad categories of conditions leading to lacrimal gland hyposecretion have been identified. What are they?</a:t>
            </a:r>
          </a:p>
        </p:txBody>
      </p:sp>
      <p:sp>
        <p:nvSpPr>
          <p:cNvPr id="47" name="TextBox 4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48" name="Straight Arrow Connector 47"/>
          <p:cNvCxnSpPr>
            <a:stCxn id="4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10832" y="3790890"/>
            <a:ext cx="1928862" cy="400110"/>
          </a:xfrm>
          <a:prstGeom prst="rect">
            <a:avLst/>
          </a:prstGeom>
          <a:noFill/>
          <a:ln>
            <a:noFill/>
          </a:ln>
        </p:spPr>
        <p:txBody>
          <a:bodyPr wrap="none" rtlCol="0">
            <a:spAutoFit/>
          </a:bodyPr>
          <a:lstStyle/>
          <a:p>
            <a:pPr algn="ctr"/>
            <a:r>
              <a:rPr lang="en-US" sz="2000" b="1" dirty="0"/>
              <a:t>Non-</a:t>
            </a:r>
            <a:r>
              <a:rPr lang="en-US" sz="2000" b="1" dirty="0" err="1"/>
              <a:t>Sjögren’s</a:t>
            </a:r>
            <a:endParaRPr lang="en-US" sz="2000" b="1" dirty="0"/>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0078" y="2895600"/>
            <a:ext cx="1042272"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a:t>
            </a:r>
          </a:p>
          <a:p>
            <a:pPr algn="ctr">
              <a:lnSpc>
                <a:spcPts val="1800"/>
              </a:lnSpc>
            </a:pPr>
            <a:r>
              <a:rPr lang="en-US" sz="1500" dirty="0">
                <a:solidFill>
                  <a:schemeClr val="bg1">
                    <a:lumMod val="75000"/>
                  </a:schemeClr>
                </a:solidFill>
              </a:rPr>
              <a:t>deficiency</a:t>
            </a:r>
          </a:p>
        </p:txBody>
      </p:sp>
      <p:sp>
        <p:nvSpPr>
          <p:cNvPr id="15" name="TextBox 14"/>
          <p:cNvSpPr txBox="1"/>
          <p:nvPr/>
        </p:nvSpPr>
        <p:spPr>
          <a:xfrm>
            <a:off x="1908116" y="2895600"/>
            <a:ext cx="13308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 duct</a:t>
            </a:r>
          </a:p>
          <a:p>
            <a:pPr algn="ctr">
              <a:lnSpc>
                <a:spcPts val="1800"/>
              </a:lnSpc>
            </a:pPr>
            <a:r>
              <a:rPr lang="en-US" sz="1500" dirty="0">
                <a:solidFill>
                  <a:schemeClr val="bg1">
                    <a:lumMod val="75000"/>
                  </a:schemeClr>
                </a:solidFill>
              </a:rPr>
              <a:t>obstruction</a:t>
            </a:r>
          </a:p>
        </p:txBody>
      </p:sp>
      <p:sp>
        <p:nvSpPr>
          <p:cNvPr id="19" name="TextBox 18"/>
          <p:cNvSpPr txBox="1"/>
          <p:nvPr/>
        </p:nvSpPr>
        <p:spPr>
          <a:xfrm>
            <a:off x="3518710" y="2895600"/>
            <a:ext cx="763351" cy="553998"/>
          </a:xfrm>
          <a:prstGeom prst="rect">
            <a:avLst/>
          </a:prstGeom>
          <a:noFill/>
        </p:spPr>
        <p:txBody>
          <a:bodyPr wrap="none" rtlCol="0">
            <a:spAutoFit/>
          </a:bodyPr>
          <a:lstStyle/>
          <a:p>
            <a:pPr algn="ctr">
              <a:lnSpc>
                <a:spcPts val="1800"/>
              </a:lnSpc>
            </a:pPr>
            <a:r>
              <a:rPr lang="en-US" sz="1500" b="1" i="1" dirty="0"/>
              <a:t>Reflex</a:t>
            </a:r>
          </a:p>
          <a:p>
            <a:pPr algn="ctr">
              <a:lnSpc>
                <a:spcPts val="1800"/>
              </a:lnSpc>
            </a:pPr>
            <a:r>
              <a:rPr lang="en-US" sz="1500" b="1" i="1" dirty="0"/>
              <a:t>block</a:t>
            </a:r>
          </a:p>
        </p:txBody>
      </p:sp>
      <p:sp>
        <p:nvSpPr>
          <p:cNvPr id="22" name="TextBox 21"/>
          <p:cNvSpPr txBox="1"/>
          <p:nvPr/>
        </p:nvSpPr>
        <p:spPr>
          <a:xfrm>
            <a:off x="4527059" y="2895600"/>
            <a:ext cx="1093568" cy="553998"/>
          </a:xfrm>
          <a:prstGeom prst="rect">
            <a:avLst/>
          </a:prstGeom>
          <a:noFill/>
        </p:spPr>
        <p:txBody>
          <a:bodyPr wrap="none" rtlCol="0">
            <a:spAutoFit/>
          </a:bodyPr>
          <a:lstStyle/>
          <a:p>
            <a:pPr algn="ctr">
              <a:lnSpc>
                <a:spcPts val="1800"/>
              </a:lnSpc>
            </a:pPr>
            <a:r>
              <a:rPr lang="en-US" sz="1500" i="1" dirty="0">
                <a:solidFill>
                  <a:schemeClr val="bg1">
                    <a:lumMod val="75000"/>
                  </a:schemeClr>
                </a:solidFill>
              </a:rPr>
              <a:t>Systemic</a:t>
            </a:r>
          </a:p>
          <a:p>
            <a:pPr algn="ctr">
              <a:lnSpc>
                <a:spcPts val="1800"/>
              </a:lnSpc>
            </a:pPr>
            <a:r>
              <a:rPr lang="en-US" sz="1500" i="1" dirty="0">
                <a:solidFill>
                  <a:schemeClr val="bg1">
                    <a:lumMod val="75000"/>
                  </a:schemeClr>
                </a:solidFill>
              </a:rPr>
              <a:t>drug effect</a:t>
            </a:r>
          </a:p>
        </p:txBody>
      </p:sp>
      <p:cxnSp>
        <p:nvCxnSpPr>
          <p:cNvPr id="8" name="Straight Arrow Connector 7"/>
          <p:cNvCxnSpPr/>
          <p:nvPr/>
        </p:nvCxnSpPr>
        <p:spPr>
          <a:xfrm>
            <a:off x="2573522" y="3449598"/>
            <a:ext cx="5895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2"/>
            <a:endCxn id="17" idx="0"/>
          </p:cNvCxnSpPr>
          <p:nvPr/>
        </p:nvCxnSpPr>
        <p:spPr>
          <a:xfrm flipH="1">
            <a:off x="3175263" y="3449598"/>
            <a:ext cx="1898580"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a:endCxn id="17" idx="0"/>
          </p:cNvCxnSpPr>
          <p:nvPr/>
        </p:nvCxnSpPr>
        <p:spPr>
          <a:xfrm>
            <a:off x="1281214" y="3449598"/>
            <a:ext cx="18940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343400" y="41970"/>
            <a:ext cx="4648200" cy="3754874"/>
          </a:xfrm>
          <a:prstGeom prst="rect">
            <a:avLst/>
          </a:prstGeom>
          <a:solidFill>
            <a:srgbClr val="99FF99"/>
          </a:solidFill>
        </p:spPr>
        <p:txBody>
          <a:bodyPr wrap="square" rtlCol="0">
            <a:spAutoFit/>
          </a:bodyPr>
          <a:lstStyle/>
          <a:p>
            <a:r>
              <a:rPr lang="en-US" sz="1400" i="1" dirty="0">
                <a:solidFill>
                  <a:srgbClr val="0000FF"/>
                </a:solidFill>
              </a:rPr>
              <a:t>What does </a:t>
            </a:r>
            <a:r>
              <a:rPr lang="en-US" sz="1400" dirty="0">
                <a:solidFill>
                  <a:srgbClr val="0000FF"/>
                </a:solidFill>
              </a:rPr>
              <a:t>reflex block </a:t>
            </a:r>
            <a:r>
              <a:rPr lang="en-US" sz="1400" i="1" dirty="0">
                <a:solidFill>
                  <a:srgbClr val="0000FF"/>
                </a:solidFill>
              </a:rPr>
              <a:t>mean?</a:t>
            </a:r>
          </a:p>
          <a:p>
            <a:r>
              <a:rPr lang="en-US" sz="1400" dirty="0">
                <a:solidFill>
                  <a:srgbClr val="0000FF"/>
                </a:solidFill>
              </a:rPr>
              <a:t>Recall that tear production is considered largely reflexive. Thus, </a:t>
            </a:r>
            <a:r>
              <a:rPr lang="en-US" sz="1400" u="sng" dirty="0"/>
              <a:t>any break in the LFU reflex circuit will lead to ATD</a:t>
            </a:r>
            <a:r>
              <a:rPr lang="en-US" sz="1400" dirty="0"/>
              <a:t>.</a:t>
            </a:r>
          </a:p>
          <a:p>
            <a:endParaRPr lang="en-US" sz="1400" i="1" dirty="0">
              <a:solidFill>
                <a:srgbClr val="0000FF"/>
              </a:solidFill>
            </a:endParaRPr>
          </a:p>
          <a:p>
            <a:r>
              <a:rPr lang="en-US" sz="1400" i="1" dirty="0">
                <a:solidFill>
                  <a:srgbClr val="0000FF"/>
                </a:solidFill>
              </a:rPr>
              <a:t>What are some of the common mechanisms producing </a:t>
            </a:r>
            <a:r>
              <a:rPr lang="en-US" sz="1400" b="1" i="1" dirty="0">
                <a:solidFill>
                  <a:srgbClr val="0000FF"/>
                </a:solidFill>
              </a:rPr>
              <a:t>afferent</a:t>
            </a:r>
            <a:r>
              <a:rPr lang="en-US" sz="1400" i="1" dirty="0">
                <a:solidFill>
                  <a:srgbClr val="0000FF"/>
                </a:solidFill>
              </a:rPr>
              <a:t> limb block?</a:t>
            </a:r>
          </a:p>
          <a:p>
            <a:r>
              <a:rPr lang="en-US" sz="1400" dirty="0">
                <a:solidFill>
                  <a:srgbClr val="0000FF"/>
                </a:solidFill>
              </a:rPr>
              <a:t>--The most common culprits are conditions leading to corneal hypoesthesia, </a:t>
            </a:r>
            <a:r>
              <a:rPr lang="en-US" sz="1400" dirty="0"/>
              <a:t>including:</a:t>
            </a:r>
          </a:p>
          <a:p>
            <a:r>
              <a:rPr lang="en-US" sz="1400" dirty="0"/>
              <a:t>----Neurotrophic  cornea</a:t>
            </a:r>
          </a:p>
          <a:p>
            <a:r>
              <a:rPr lang="en-US" sz="1400" dirty="0"/>
              <a:t>----Corneal  surgery</a:t>
            </a:r>
          </a:p>
          <a:p>
            <a:r>
              <a:rPr lang="en-US" sz="1400" dirty="0"/>
              <a:t>----Post-herpetic  neuropathy</a:t>
            </a:r>
          </a:p>
          <a:p>
            <a:r>
              <a:rPr lang="en-US" sz="1400" dirty="0"/>
              <a:t>----Contact-lens  wear</a:t>
            </a:r>
          </a:p>
          <a:p>
            <a:endParaRPr lang="en-US" sz="1400" dirty="0">
              <a:solidFill>
                <a:srgbClr val="0000FF"/>
              </a:solidFill>
            </a:endParaRPr>
          </a:p>
          <a:p>
            <a:r>
              <a:rPr lang="en-US" sz="1400" i="1" dirty="0">
                <a:solidFill>
                  <a:srgbClr val="0000FF"/>
                </a:solidFill>
              </a:rPr>
              <a:t>What are some of the common mechanisms producing </a:t>
            </a:r>
            <a:r>
              <a:rPr lang="en-US" sz="1400" b="1" i="1" dirty="0">
                <a:solidFill>
                  <a:srgbClr val="0000FF"/>
                </a:solidFill>
              </a:rPr>
              <a:t>efferent</a:t>
            </a:r>
            <a:r>
              <a:rPr lang="en-US" sz="1400" i="1" dirty="0">
                <a:solidFill>
                  <a:srgbClr val="0000FF"/>
                </a:solidFill>
              </a:rPr>
              <a:t> limb block?</a:t>
            </a:r>
            <a:endParaRPr lang="en-US" sz="1400" i="1" dirty="0">
              <a:solidFill>
                <a:srgbClr val="99FF99"/>
              </a:solidFill>
            </a:endParaRPr>
          </a:p>
          <a:p>
            <a:r>
              <a:rPr lang="en-US" sz="1400" dirty="0">
                <a:solidFill>
                  <a:srgbClr val="99FF99"/>
                </a:solidFill>
              </a:rPr>
              <a:t>--Anything that compromises CN7</a:t>
            </a:r>
          </a:p>
        </p:txBody>
      </p:sp>
      <p:sp>
        <p:nvSpPr>
          <p:cNvPr id="11" name="TextBox 10">
            <a:extLst>
              <a:ext uri="{FF2B5EF4-FFF2-40B4-BE49-F238E27FC236}">
                <a16:creationId xmlns:a16="http://schemas.microsoft.com/office/drawing/2014/main" id="{89674EF0-4755-E589-6610-7899042D8F72}"/>
              </a:ext>
            </a:extLst>
          </p:cNvPr>
          <p:cNvSpPr txBox="1"/>
          <p:nvPr/>
        </p:nvSpPr>
        <p:spPr>
          <a:xfrm>
            <a:off x="5486401" y="4733956"/>
            <a:ext cx="2757486" cy="430887"/>
          </a:xfrm>
          <a:prstGeom prst="rect">
            <a:avLst/>
          </a:prstGeom>
          <a:noFill/>
          <a:ln>
            <a:noFill/>
          </a:ln>
        </p:spPr>
        <p:txBody>
          <a:bodyPr wrap="none" rtlCol="0">
            <a:spAutoFit/>
          </a:bodyPr>
          <a:lstStyle/>
          <a:p>
            <a:pPr algn="ctr"/>
            <a:r>
              <a:rPr lang="en-US" sz="2200" i="1" dirty="0">
                <a:solidFill>
                  <a:schemeClr val="bg1">
                    <a:lumMod val="75000"/>
                  </a:schemeClr>
                </a:solidFill>
              </a:rPr>
              <a:t>Evaporative Dry Eye</a:t>
            </a:r>
          </a:p>
        </p:txBody>
      </p:sp>
      <p:cxnSp>
        <p:nvCxnSpPr>
          <p:cNvPr id="26" name="Straight Arrow Connector 25">
            <a:extLst>
              <a:ext uri="{FF2B5EF4-FFF2-40B4-BE49-F238E27FC236}">
                <a16:creationId xmlns:a16="http://schemas.microsoft.com/office/drawing/2014/main" id="{4F00225F-E1D1-9025-AA1C-717B243888CD}"/>
              </a:ext>
            </a:extLst>
          </p:cNvPr>
          <p:cNvCxnSpPr>
            <a:stCxn id="11" idx="2"/>
          </p:cNvCxnSpPr>
          <p:nvPr/>
        </p:nvCxnSpPr>
        <p:spPr>
          <a:xfrm flipH="1">
            <a:off x="4876801" y="5164843"/>
            <a:ext cx="1988343" cy="6168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7B70FA2-D5E6-11DB-7E42-5D466EE99B24}"/>
              </a:ext>
            </a:extLst>
          </p:cNvPr>
          <p:cNvSpPr/>
          <p:nvPr/>
        </p:nvSpPr>
        <p:spPr>
          <a:xfrm>
            <a:off x="4382629" y="3810000"/>
            <a:ext cx="4608971" cy="2998113"/>
          </a:xfrm>
          <a:prstGeom prst="rect">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1F6371B-46EA-9431-DEA2-8088AA683E9A}"/>
              </a:ext>
            </a:extLst>
          </p:cNvPr>
          <p:cNvSpPr txBox="1"/>
          <p:nvPr/>
        </p:nvSpPr>
        <p:spPr>
          <a:xfrm>
            <a:off x="4815699" y="6366179"/>
            <a:ext cx="1705916"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Lacrimal apparatus</a:t>
            </a:r>
          </a:p>
        </p:txBody>
      </p:sp>
      <p:sp>
        <p:nvSpPr>
          <p:cNvPr id="30" name="TextBox 29">
            <a:extLst>
              <a:ext uri="{FF2B5EF4-FFF2-40B4-BE49-F238E27FC236}">
                <a16:creationId xmlns:a16="http://schemas.microsoft.com/office/drawing/2014/main" id="{EA9235E3-5D7B-FCBB-82B2-3F8CF378CC4A}"/>
              </a:ext>
            </a:extLst>
          </p:cNvPr>
          <p:cNvSpPr txBox="1"/>
          <p:nvPr/>
        </p:nvSpPr>
        <p:spPr>
          <a:xfrm>
            <a:off x="7877834" y="3912513"/>
            <a:ext cx="1000595" cy="307777"/>
          </a:xfrm>
          <a:prstGeom prst="rect">
            <a:avLst/>
          </a:prstGeom>
          <a:noFill/>
          <a:ln>
            <a:noFill/>
          </a:ln>
        </p:spPr>
        <p:txBody>
          <a:bodyPr wrap="none" rtlCol="0">
            <a:spAutoFit/>
          </a:bodyPr>
          <a:lstStyle/>
          <a:p>
            <a:r>
              <a:rPr lang="en-US" sz="1400" i="1" dirty="0">
                <a:solidFill>
                  <a:srgbClr val="0000FF"/>
                </a:solidFill>
              </a:rPr>
              <a:t>Receptors</a:t>
            </a:r>
          </a:p>
        </p:txBody>
      </p:sp>
      <p:sp>
        <p:nvSpPr>
          <p:cNvPr id="31" name="TextBox 30">
            <a:extLst>
              <a:ext uri="{FF2B5EF4-FFF2-40B4-BE49-F238E27FC236}">
                <a16:creationId xmlns:a16="http://schemas.microsoft.com/office/drawing/2014/main" id="{76043DB5-5A8A-87CD-8298-DF4EDFA3BF8B}"/>
              </a:ext>
            </a:extLst>
          </p:cNvPr>
          <p:cNvSpPr txBox="1"/>
          <p:nvPr/>
        </p:nvSpPr>
        <p:spPr>
          <a:xfrm>
            <a:off x="8046150" y="5127558"/>
            <a:ext cx="832279" cy="307777"/>
          </a:xfrm>
          <a:prstGeom prst="rect">
            <a:avLst/>
          </a:prstGeom>
          <a:noFill/>
          <a:ln>
            <a:noFill/>
          </a:ln>
        </p:spPr>
        <p:txBody>
          <a:bodyPr wrap="none" rtlCol="0">
            <a:spAutoFit/>
          </a:bodyPr>
          <a:lstStyle/>
          <a:p>
            <a:r>
              <a:rPr lang="en-US" sz="1400" i="1" dirty="0">
                <a:solidFill>
                  <a:srgbClr val="0000FF"/>
                </a:solidFill>
              </a:rPr>
              <a:t>Nucleus</a:t>
            </a:r>
          </a:p>
        </p:txBody>
      </p:sp>
      <p:sp>
        <p:nvSpPr>
          <p:cNvPr id="32" name="TextBox 31">
            <a:extLst>
              <a:ext uri="{FF2B5EF4-FFF2-40B4-BE49-F238E27FC236}">
                <a16:creationId xmlns:a16="http://schemas.microsoft.com/office/drawing/2014/main" id="{94B25EB0-BFCC-008F-F376-C7423DC8771D}"/>
              </a:ext>
            </a:extLst>
          </p:cNvPr>
          <p:cNvSpPr txBox="1"/>
          <p:nvPr/>
        </p:nvSpPr>
        <p:spPr>
          <a:xfrm>
            <a:off x="7691950" y="5734181"/>
            <a:ext cx="1186479" cy="307777"/>
          </a:xfrm>
          <a:prstGeom prst="rect">
            <a:avLst/>
          </a:prstGeom>
          <a:noFill/>
          <a:ln>
            <a:noFill/>
          </a:ln>
        </p:spPr>
        <p:txBody>
          <a:bodyPr wrap="none" rtlCol="0">
            <a:spAutoFit/>
          </a:bodyPr>
          <a:lstStyle/>
          <a:p>
            <a:r>
              <a:rPr lang="en-US" sz="1400" i="1" dirty="0">
                <a:solidFill>
                  <a:srgbClr val="0000FF"/>
                </a:solidFill>
              </a:rPr>
              <a:t>Efferent limb</a:t>
            </a:r>
          </a:p>
        </p:txBody>
      </p:sp>
      <p:sp>
        <p:nvSpPr>
          <p:cNvPr id="33" name="TextBox 32">
            <a:extLst>
              <a:ext uri="{FF2B5EF4-FFF2-40B4-BE49-F238E27FC236}">
                <a16:creationId xmlns:a16="http://schemas.microsoft.com/office/drawing/2014/main" id="{F765FA0C-9A17-7254-1B35-81F169121338}"/>
              </a:ext>
            </a:extLst>
          </p:cNvPr>
          <p:cNvSpPr txBox="1"/>
          <p:nvPr/>
        </p:nvSpPr>
        <p:spPr>
          <a:xfrm>
            <a:off x="7691950" y="4514981"/>
            <a:ext cx="1186479" cy="307777"/>
          </a:xfrm>
          <a:prstGeom prst="rect">
            <a:avLst/>
          </a:prstGeom>
          <a:noFill/>
          <a:ln>
            <a:noFill/>
          </a:ln>
        </p:spPr>
        <p:txBody>
          <a:bodyPr wrap="none" rtlCol="0">
            <a:spAutoFit/>
          </a:bodyPr>
          <a:lstStyle/>
          <a:p>
            <a:r>
              <a:rPr lang="en-US" sz="1400" i="1" dirty="0">
                <a:solidFill>
                  <a:srgbClr val="0000FF"/>
                </a:solidFill>
              </a:rPr>
              <a:t>Afferent limb</a:t>
            </a:r>
          </a:p>
        </p:txBody>
      </p:sp>
      <p:cxnSp>
        <p:nvCxnSpPr>
          <p:cNvPr id="34" name="Straight Arrow Connector 33">
            <a:extLst>
              <a:ext uri="{FF2B5EF4-FFF2-40B4-BE49-F238E27FC236}">
                <a16:creationId xmlns:a16="http://schemas.microsoft.com/office/drawing/2014/main" id="{7E8DD76A-5748-330F-B0C3-0B7540796E34}"/>
              </a:ext>
            </a:extLst>
          </p:cNvPr>
          <p:cNvCxnSpPr>
            <a:stCxn id="30" idx="1"/>
          </p:cNvCxnSpPr>
          <p:nvPr/>
        </p:nvCxnSpPr>
        <p:spPr>
          <a:xfrm flipH="1" flipV="1">
            <a:off x="6848483" y="4066401"/>
            <a:ext cx="102935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DD26BE5-7E81-010F-ADCF-A443BEB15535}"/>
              </a:ext>
            </a:extLst>
          </p:cNvPr>
          <p:cNvCxnSpPr>
            <a:endCxn id="43" idx="3"/>
          </p:cNvCxnSpPr>
          <p:nvPr/>
        </p:nvCxnSpPr>
        <p:spPr>
          <a:xfrm flipH="1">
            <a:off x="6626739" y="5284114"/>
            <a:ext cx="1559153" cy="44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7949EEE-1B26-0BF1-F6C6-AB43DF7932E8}"/>
              </a:ext>
            </a:extLst>
          </p:cNvPr>
          <p:cNvCxnSpPr>
            <a:cxnSpLocks/>
            <a:endCxn id="39" idx="3"/>
          </p:cNvCxnSpPr>
          <p:nvPr/>
        </p:nvCxnSpPr>
        <p:spPr>
          <a:xfrm flipH="1">
            <a:off x="6314169" y="4674515"/>
            <a:ext cx="1383812" cy="1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04E5A3C-0933-07FA-300A-E5F995C10D6E}"/>
              </a:ext>
            </a:extLst>
          </p:cNvPr>
          <p:cNvCxnSpPr>
            <a:endCxn id="41" idx="3"/>
          </p:cNvCxnSpPr>
          <p:nvPr/>
        </p:nvCxnSpPr>
        <p:spPr>
          <a:xfrm flipH="1">
            <a:off x="6314169" y="5889248"/>
            <a:ext cx="1325942" cy="59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Down Arrow 36">
            <a:extLst>
              <a:ext uri="{FF2B5EF4-FFF2-40B4-BE49-F238E27FC236}">
                <a16:creationId xmlns:a16="http://schemas.microsoft.com/office/drawing/2014/main" id="{8A7FA33B-AC69-02FF-CA3E-7249EB55A249}"/>
              </a:ext>
            </a:extLst>
          </p:cNvPr>
          <p:cNvSpPr/>
          <p:nvPr/>
        </p:nvSpPr>
        <p:spPr>
          <a:xfrm>
            <a:off x="5105400" y="4227422"/>
            <a:ext cx="278090" cy="907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B00837B-A72D-BA76-D79E-E426D1B2098E}"/>
              </a:ext>
            </a:extLst>
          </p:cNvPr>
          <p:cNvSpPr txBox="1"/>
          <p:nvPr/>
        </p:nvSpPr>
        <p:spPr>
          <a:xfrm>
            <a:off x="4916029" y="4522113"/>
            <a:ext cx="1398140"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Cranial nerve 5</a:t>
            </a:r>
          </a:p>
        </p:txBody>
      </p:sp>
      <p:sp>
        <p:nvSpPr>
          <p:cNvPr id="40" name="Down Arrow 38">
            <a:extLst>
              <a:ext uri="{FF2B5EF4-FFF2-40B4-BE49-F238E27FC236}">
                <a16:creationId xmlns:a16="http://schemas.microsoft.com/office/drawing/2014/main" id="{62A976D7-46EF-B071-01D4-C308A508EA14}"/>
              </a:ext>
            </a:extLst>
          </p:cNvPr>
          <p:cNvSpPr/>
          <p:nvPr/>
        </p:nvSpPr>
        <p:spPr>
          <a:xfrm>
            <a:off x="5360710" y="5443645"/>
            <a:ext cx="278090" cy="907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6139283-A221-05A3-6402-48371312F286}"/>
              </a:ext>
            </a:extLst>
          </p:cNvPr>
          <p:cNvSpPr txBox="1"/>
          <p:nvPr/>
        </p:nvSpPr>
        <p:spPr>
          <a:xfrm>
            <a:off x="4916029" y="5741313"/>
            <a:ext cx="1398140"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Cranial nerve 7</a:t>
            </a:r>
          </a:p>
        </p:txBody>
      </p:sp>
      <p:sp>
        <p:nvSpPr>
          <p:cNvPr id="42" name="TextBox 41">
            <a:extLst>
              <a:ext uri="{FF2B5EF4-FFF2-40B4-BE49-F238E27FC236}">
                <a16:creationId xmlns:a16="http://schemas.microsoft.com/office/drawing/2014/main" id="{9F69F159-2D88-42B9-C0E6-17D9E4CF22BA}"/>
              </a:ext>
            </a:extLst>
          </p:cNvPr>
          <p:cNvSpPr txBox="1"/>
          <p:nvPr/>
        </p:nvSpPr>
        <p:spPr>
          <a:xfrm>
            <a:off x="4535029" y="3919645"/>
            <a:ext cx="2313454"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Ocular surface nociceptors</a:t>
            </a:r>
          </a:p>
        </p:txBody>
      </p:sp>
      <p:sp>
        <p:nvSpPr>
          <p:cNvPr id="43" name="TextBox 42">
            <a:extLst>
              <a:ext uri="{FF2B5EF4-FFF2-40B4-BE49-F238E27FC236}">
                <a16:creationId xmlns:a16="http://schemas.microsoft.com/office/drawing/2014/main" id="{4175411F-EEB1-262F-8DC7-9ED7A5F00B3B}"/>
              </a:ext>
            </a:extLst>
          </p:cNvPr>
          <p:cNvSpPr txBox="1"/>
          <p:nvPr/>
        </p:nvSpPr>
        <p:spPr>
          <a:xfrm>
            <a:off x="4750904" y="5134690"/>
            <a:ext cx="1875835"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Brainstem integration</a:t>
            </a:r>
          </a:p>
        </p:txBody>
      </p:sp>
      <p:sp>
        <p:nvSpPr>
          <p:cNvPr id="44" name="TextBox 43">
            <a:extLst>
              <a:ext uri="{FF2B5EF4-FFF2-40B4-BE49-F238E27FC236}">
                <a16:creationId xmlns:a16="http://schemas.microsoft.com/office/drawing/2014/main" id="{4487B05D-83CB-91C8-8656-F8FB80FE087A}"/>
              </a:ext>
            </a:extLst>
          </p:cNvPr>
          <p:cNvSpPr txBox="1"/>
          <p:nvPr/>
        </p:nvSpPr>
        <p:spPr>
          <a:xfrm>
            <a:off x="8034315" y="6384762"/>
            <a:ext cx="801823" cy="307777"/>
          </a:xfrm>
          <a:prstGeom prst="rect">
            <a:avLst/>
          </a:prstGeom>
          <a:noFill/>
          <a:ln>
            <a:noFill/>
          </a:ln>
        </p:spPr>
        <p:txBody>
          <a:bodyPr wrap="none" rtlCol="0">
            <a:spAutoFit/>
          </a:bodyPr>
          <a:lstStyle/>
          <a:p>
            <a:r>
              <a:rPr lang="en-US" sz="1400" i="1" dirty="0">
                <a:solidFill>
                  <a:srgbClr val="0000FF"/>
                </a:solidFill>
              </a:rPr>
              <a:t>Effector</a:t>
            </a:r>
          </a:p>
        </p:txBody>
      </p:sp>
      <p:cxnSp>
        <p:nvCxnSpPr>
          <p:cNvPr id="45" name="Straight Arrow Connector 44">
            <a:extLst>
              <a:ext uri="{FF2B5EF4-FFF2-40B4-BE49-F238E27FC236}">
                <a16:creationId xmlns:a16="http://schemas.microsoft.com/office/drawing/2014/main" id="{89313B08-953D-737B-AF95-CF7DAE317CEA}"/>
              </a:ext>
            </a:extLst>
          </p:cNvPr>
          <p:cNvCxnSpPr>
            <a:cxnSpLocks/>
            <a:stCxn id="44" idx="1"/>
          </p:cNvCxnSpPr>
          <p:nvPr/>
        </p:nvCxnSpPr>
        <p:spPr>
          <a:xfrm flipH="1">
            <a:off x="6553200" y="6538651"/>
            <a:ext cx="1481115" cy="71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Arrow: Right 5">
            <a:extLst>
              <a:ext uri="{FF2B5EF4-FFF2-40B4-BE49-F238E27FC236}">
                <a16:creationId xmlns:a16="http://schemas.microsoft.com/office/drawing/2014/main" id="{366D3890-BA46-A8BF-D851-53C71A0B2C10}"/>
              </a:ext>
            </a:extLst>
          </p:cNvPr>
          <p:cNvSpPr/>
          <p:nvPr/>
        </p:nvSpPr>
        <p:spPr>
          <a:xfrm>
            <a:off x="1328641" y="4890077"/>
            <a:ext cx="3115713" cy="999171"/>
          </a:xfrm>
          <a:prstGeom prst="right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1600" i="1" dirty="0">
                <a:solidFill>
                  <a:schemeClr val="tx1"/>
                </a:solidFill>
              </a:rPr>
              <a:t>Here’s a no-frills version of the LFU for reference</a:t>
            </a:r>
          </a:p>
        </p:txBody>
      </p:sp>
    </p:spTree>
    <p:extLst>
      <p:ext uri="{BB962C8B-B14F-4D97-AF65-F5344CB8AC3E}">
        <p14:creationId xmlns:p14="http://schemas.microsoft.com/office/powerpoint/2010/main" val="1092334604"/>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a:stCxn id="19" idx="2"/>
            <a:endCxn id="17" idx="0"/>
          </p:cNvCxnSpPr>
          <p:nvPr/>
        </p:nvCxnSpPr>
        <p:spPr>
          <a:xfrm flipH="1">
            <a:off x="3175263" y="3449598"/>
            <a:ext cx="725123" cy="34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9BED2303-4C3C-0793-38D5-34FA9C78BEB9}"/>
              </a:ext>
            </a:extLst>
          </p:cNvPr>
          <p:cNvSpPr/>
          <p:nvPr/>
        </p:nvSpPr>
        <p:spPr>
          <a:xfrm>
            <a:off x="3468756" y="2793711"/>
            <a:ext cx="865509" cy="757776"/>
          </a:xfrm>
          <a:prstGeom prst="ellipse">
            <a:avLst/>
          </a:prstGeom>
          <a:solidFill>
            <a:schemeClr val="accent6">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631701CC-CC7F-D91F-9C14-EC3BCB49E339}"/>
              </a:ext>
            </a:extLst>
          </p:cNvPr>
          <p:cNvSpPr txBox="1"/>
          <p:nvPr/>
        </p:nvSpPr>
        <p:spPr>
          <a:xfrm>
            <a:off x="223735" y="1532450"/>
            <a:ext cx="7353300" cy="1077218"/>
          </a:xfrm>
          <a:prstGeom prst="rect">
            <a:avLst/>
          </a:prstGeom>
          <a:noFill/>
        </p:spPr>
        <p:txBody>
          <a:bodyPr wrap="square" rtlCol="0">
            <a:spAutoFit/>
          </a:bodyPr>
          <a:lstStyle/>
          <a:p>
            <a:r>
              <a:rPr lang="en-US" sz="1600" i="1" dirty="0">
                <a:solidFill>
                  <a:schemeClr val="bg1">
                    <a:lumMod val="75000"/>
                  </a:schemeClr>
                </a:solidFill>
              </a:rPr>
              <a:t>In SS, aqueous </a:t>
            </a:r>
            <a:r>
              <a:rPr lang="en-US" sz="1600" i="1" dirty="0" err="1">
                <a:solidFill>
                  <a:schemeClr val="bg1">
                    <a:lumMod val="75000"/>
                  </a:schemeClr>
                </a:solidFill>
              </a:rPr>
              <a:t>hyposecretion</a:t>
            </a:r>
            <a:r>
              <a:rPr lang="en-US" sz="1600" i="1" dirty="0">
                <a:solidFill>
                  <a:schemeClr val="bg1">
                    <a:lumMod val="75000"/>
                  </a:schemeClr>
                </a:solidFill>
              </a:rPr>
              <a:t> (and therefore ATD) results from autoimmune-mediated lymphocytic infiltration of the lacrimal glands. In </a:t>
            </a:r>
            <a:r>
              <a:rPr lang="en-US" sz="1600" b="1" i="1" dirty="0">
                <a:solidFill>
                  <a:schemeClr val="bg1">
                    <a:lumMod val="75000"/>
                  </a:schemeClr>
                </a:solidFill>
              </a:rPr>
              <a:t>non-</a:t>
            </a:r>
            <a:r>
              <a:rPr lang="en-US" sz="1600" i="1" dirty="0" err="1">
                <a:solidFill>
                  <a:schemeClr val="bg1">
                    <a:lumMod val="75000"/>
                  </a:schemeClr>
                </a:solidFill>
              </a:rPr>
              <a:t>Sjögren’s</a:t>
            </a:r>
            <a:r>
              <a:rPr lang="en-US" sz="1600" i="1" dirty="0">
                <a:solidFill>
                  <a:schemeClr val="bg1">
                    <a:lumMod val="75000"/>
                  </a:schemeClr>
                </a:solidFill>
              </a:rPr>
              <a:t> ATD, four broad categories of conditions leading to lacrimal gland hyposecretion have been identified. What are they?</a:t>
            </a:r>
          </a:p>
        </p:txBody>
      </p:sp>
      <p:sp>
        <p:nvSpPr>
          <p:cNvPr id="47" name="TextBox 4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48" name="Straight Arrow Connector 47"/>
          <p:cNvCxnSpPr>
            <a:stCxn id="4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10832" y="3790890"/>
            <a:ext cx="1928862" cy="400110"/>
          </a:xfrm>
          <a:prstGeom prst="rect">
            <a:avLst/>
          </a:prstGeom>
          <a:noFill/>
          <a:ln>
            <a:noFill/>
          </a:ln>
        </p:spPr>
        <p:txBody>
          <a:bodyPr wrap="none" rtlCol="0">
            <a:spAutoFit/>
          </a:bodyPr>
          <a:lstStyle/>
          <a:p>
            <a:pPr algn="ctr"/>
            <a:r>
              <a:rPr lang="en-US" sz="2000" b="1" dirty="0"/>
              <a:t>Non-</a:t>
            </a:r>
            <a:r>
              <a:rPr lang="en-US" sz="2000" b="1" dirty="0" err="1"/>
              <a:t>Sjögren’s</a:t>
            </a:r>
            <a:endParaRPr lang="en-US" sz="2000" b="1" dirty="0"/>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0078" y="2895600"/>
            <a:ext cx="1042272"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a:t>
            </a:r>
          </a:p>
          <a:p>
            <a:pPr algn="ctr">
              <a:lnSpc>
                <a:spcPts val="1800"/>
              </a:lnSpc>
            </a:pPr>
            <a:r>
              <a:rPr lang="en-US" sz="1500" dirty="0">
                <a:solidFill>
                  <a:schemeClr val="bg1">
                    <a:lumMod val="75000"/>
                  </a:schemeClr>
                </a:solidFill>
              </a:rPr>
              <a:t>deficiency</a:t>
            </a:r>
          </a:p>
        </p:txBody>
      </p:sp>
      <p:sp>
        <p:nvSpPr>
          <p:cNvPr id="15" name="TextBox 14"/>
          <p:cNvSpPr txBox="1"/>
          <p:nvPr/>
        </p:nvSpPr>
        <p:spPr>
          <a:xfrm>
            <a:off x="1908116" y="2895600"/>
            <a:ext cx="13308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 duct</a:t>
            </a:r>
          </a:p>
          <a:p>
            <a:pPr algn="ctr">
              <a:lnSpc>
                <a:spcPts val="1800"/>
              </a:lnSpc>
            </a:pPr>
            <a:r>
              <a:rPr lang="en-US" sz="1500" dirty="0">
                <a:solidFill>
                  <a:schemeClr val="bg1">
                    <a:lumMod val="75000"/>
                  </a:schemeClr>
                </a:solidFill>
              </a:rPr>
              <a:t>obstruction</a:t>
            </a:r>
          </a:p>
        </p:txBody>
      </p:sp>
      <p:sp>
        <p:nvSpPr>
          <p:cNvPr id="19" name="TextBox 18"/>
          <p:cNvSpPr txBox="1"/>
          <p:nvPr/>
        </p:nvSpPr>
        <p:spPr>
          <a:xfrm>
            <a:off x="3518710" y="2895600"/>
            <a:ext cx="763351" cy="553998"/>
          </a:xfrm>
          <a:prstGeom prst="rect">
            <a:avLst/>
          </a:prstGeom>
          <a:noFill/>
        </p:spPr>
        <p:txBody>
          <a:bodyPr wrap="none" rtlCol="0">
            <a:spAutoFit/>
          </a:bodyPr>
          <a:lstStyle/>
          <a:p>
            <a:pPr algn="ctr">
              <a:lnSpc>
                <a:spcPts val="1800"/>
              </a:lnSpc>
            </a:pPr>
            <a:r>
              <a:rPr lang="en-US" sz="1500" b="1" i="1" dirty="0"/>
              <a:t>Reflex</a:t>
            </a:r>
          </a:p>
          <a:p>
            <a:pPr algn="ctr">
              <a:lnSpc>
                <a:spcPts val="1800"/>
              </a:lnSpc>
            </a:pPr>
            <a:r>
              <a:rPr lang="en-US" sz="1500" b="1" i="1" dirty="0"/>
              <a:t>block</a:t>
            </a:r>
          </a:p>
        </p:txBody>
      </p:sp>
      <p:sp>
        <p:nvSpPr>
          <p:cNvPr id="22" name="TextBox 21"/>
          <p:cNvSpPr txBox="1"/>
          <p:nvPr/>
        </p:nvSpPr>
        <p:spPr>
          <a:xfrm>
            <a:off x="4527059" y="2895600"/>
            <a:ext cx="1093568" cy="553998"/>
          </a:xfrm>
          <a:prstGeom prst="rect">
            <a:avLst/>
          </a:prstGeom>
          <a:noFill/>
        </p:spPr>
        <p:txBody>
          <a:bodyPr wrap="none" rtlCol="0">
            <a:spAutoFit/>
          </a:bodyPr>
          <a:lstStyle/>
          <a:p>
            <a:pPr algn="ctr">
              <a:lnSpc>
                <a:spcPts val="1800"/>
              </a:lnSpc>
            </a:pPr>
            <a:r>
              <a:rPr lang="en-US" sz="1500" i="1" dirty="0">
                <a:solidFill>
                  <a:schemeClr val="bg1">
                    <a:lumMod val="75000"/>
                  </a:schemeClr>
                </a:solidFill>
              </a:rPr>
              <a:t>Systemic</a:t>
            </a:r>
          </a:p>
          <a:p>
            <a:pPr algn="ctr">
              <a:lnSpc>
                <a:spcPts val="1800"/>
              </a:lnSpc>
            </a:pPr>
            <a:r>
              <a:rPr lang="en-US" sz="1500" i="1" dirty="0">
                <a:solidFill>
                  <a:schemeClr val="bg1">
                    <a:lumMod val="75000"/>
                  </a:schemeClr>
                </a:solidFill>
              </a:rPr>
              <a:t>drug effect</a:t>
            </a:r>
          </a:p>
        </p:txBody>
      </p:sp>
      <p:cxnSp>
        <p:nvCxnSpPr>
          <p:cNvPr id="8" name="Straight Arrow Connector 7"/>
          <p:cNvCxnSpPr/>
          <p:nvPr/>
        </p:nvCxnSpPr>
        <p:spPr>
          <a:xfrm>
            <a:off x="2573522" y="3449598"/>
            <a:ext cx="5895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2"/>
            <a:endCxn id="17" idx="0"/>
          </p:cNvCxnSpPr>
          <p:nvPr/>
        </p:nvCxnSpPr>
        <p:spPr>
          <a:xfrm flipH="1">
            <a:off x="3175263" y="3449598"/>
            <a:ext cx="1898580"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a:endCxn id="17" idx="0"/>
          </p:cNvCxnSpPr>
          <p:nvPr/>
        </p:nvCxnSpPr>
        <p:spPr>
          <a:xfrm>
            <a:off x="1281214" y="3449598"/>
            <a:ext cx="18940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343400" y="41970"/>
            <a:ext cx="4648200" cy="3754874"/>
          </a:xfrm>
          <a:prstGeom prst="rect">
            <a:avLst/>
          </a:prstGeom>
          <a:solidFill>
            <a:srgbClr val="99FF99"/>
          </a:solidFill>
        </p:spPr>
        <p:txBody>
          <a:bodyPr wrap="square" rtlCol="0">
            <a:spAutoFit/>
          </a:bodyPr>
          <a:lstStyle/>
          <a:p>
            <a:r>
              <a:rPr lang="en-US" sz="1400" i="1" dirty="0">
                <a:solidFill>
                  <a:srgbClr val="0000FF"/>
                </a:solidFill>
              </a:rPr>
              <a:t>What does </a:t>
            </a:r>
            <a:r>
              <a:rPr lang="en-US" sz="1400" dirty="0">
                <a:solidFill>
                  <a:srgbClr val="0000FF"/>
                </a:solidFill>
              </a:rPr>
              <a:t>reflex block </a:t>
            </a:r>
            <a:r>
              <a:rPr lang="en-US" sz="1400" i="1" dirty="0">
                <a:solidFill>
                  <a:srgbClr val="0000FF"/>
                </a:solidFill>
              </a:rPr>
              <a:t>mean?</a:t>
            </a:r>
          </a:p>
          <a:p>
            <a:r>
              <a:rPr lang="en-US" sz="1400" dirty="0">
                <a:solidFill>
                  <a:srgbClr val="0000FF"/>
                </a:solidFill>
              </a:rPr>
              <a:t>Recall that tear production is considered largely reflexive. Thus, </a:t>
            </a:r>
            <a:r>
              <a:rPr lang="en-US" sz="1400" u="sng" dirty="0"/>
              <a:t>any break in the LFU reflex circuit will lead to ATD</a:t>
            </a:r>
            <a:r>
              <a:rPr lang="en-US" sz="1400" dirty="0"/>
              <a:t>.</a:t>
            </a:r>
          </a:p>
          <a:p>
            <a:endParaRPr lang="en-US" sz="1400" i="1" dirty="0">
              <a:solidFill>
                <a:srgbClr val="0000FF"/>
              </a:solidFill>
            </a:endParaRPr>
          </a:p>
          <a:p>
            <a:r>
              <a:rPr lang="en-US" sz="1400" i="1" dirty="0">
                <a:solidFill>
                  <a:srgbClr val="0000FF"/>
                </a:solidFill>
              </a:rPr>
              <a:t>What are some of the common mechanisms producing </a:t>
            </a:r>
            <a:r>
              <a:rPr lang="en-US" sz="1400" b="1" i="1" dirty="0">
                <a:solidFill>
                  <a:srgbClr val="0000FF"/>
                </a:solidFill>
              </a:rPr>
              <a:t>afferent</a:t>
            </a:r>
            <a:r>
              <a:rPr lang="en-US" sz="1400" i="1" dirty="0">
                <a:solidFill>
                  <a:srgbClr val="0000FF"/>
                </a:solidFill>
              </a:rPr>
              <a:t> limb block?</a:t>
            </a:r>
          </a:p>
          <a:p>
            <a:r>
              <a:rPr lang="en-US" sz="1400" dirty="0">
                <a:solidFill>
                  <a:srgbClr val="0000FF"/>
                </a:solidFill>
              </a:rPr>
              <a:t>--The most common culprits are conditions leading to corneal hypoesthesia, </a:t>
            </a:r>
            <a:r>
              <a:rPr lang="en-US" sz="1400" dirty="0"/>
              <a:t>including:</a:t>
            </a:r>
          </a:p>
          <a:p>
            <a:r>
              <a:rPr lang="en-US" sz="1400" dirty="0"/>
              <a:t>----Neurotrophic  cornea</a:t>
            </a:r>
          </a:p>
          <a:p>
            <a:r>
              <a:rPr lang="en-US" sz="1400" dirty="0"/>
              <a:t>----Corneal  surgery</a:t>
            </a:r>
          </a:p>
          <a:p>
            <a:r>
              <a:rPr lang="en-US" sz="1400" dirty="0"/>
              <a:t>----Post-herpetic  neuropathy</a:t>
            </a:r>
          </a:p>
          <a:p>
            <a:r>
              <a:rPr lang="en-US" sz="1400" dirty="0"/>
              <a:t>----Contact-lens  wear</a:t>
            </a:r>
          </a:p>
          <a:p>
            <a:endParaRPr lang="en-US" sz="1400" dirty="0">
              <a:solidFill>
                <a:srgbClr val="0000FF"/>
              </a:solidFill>
            </a:endParaRPr>
          </a:p>
          <a:p>
            <a:r>
              <a:rPr lang="en-US" sz="1400" i="1" dirty="0">
                <a:solidFill>
                  <a:srgbClr val="0000FF"/>
                </a:solidFill>
              </a:rPr>
              <a:t>What are some of the common mechanisms producing </a:t>
            </a:r>
            <a:r>
              <a:rPr lang="en-US" sz="1400" b="1" i="1" dirty="0">
                <a:solidFill>
                  <a:srgbClr val="0000FF"/>
                </a:solidFill>
              </a:rPr>
              <a:t>efferent</a:t>
            </a:r>
            <a:r>
              <a:rPr lang="en-US" sz="1400" i="1" dirty="0">
                <a:solidFill>
                  <a:srgbClr val="0000FF"/>
                </a:solidFill>
              </a:rPr>
              <a:t> limb block?</a:t>
            </a:r>
          </a:p>
          <a:p>
            <a:r>
              <a:rPr lang="en-US" sz="1400" dirty="0">
                <a:solidFill>
                  <a:srgbClr val="0000FF"/>
                </a:solidFill>
              </a:rPr>
              <a:t>--Anything that compromises CN7</a:t>
            </a:r>
          </a:p>
        </p:txBody>
      </p:sp>
      <p:sp>
        <p:nvSpPr>
          <p:cNvPr id="11" name="TextBox 10">
            <a:extLst>
              <a:ext uri="{FF2B5EF4-FFF2-40B4-BE49-F238E27FC236}">
                <a16:creationId xmlns:a16="http://schemas.microsoft.com/office/drawing/2014/main" id="{2652B01C-62A7-DE90-684C-47843B52788B}"/>
              </a:ext>
            </a:extLst>
          </p:cNvPr>
          <p:cNvSpPr txBox="1"/>
          <p:nvPr/>
        </p:nvSpPr>
        <p:spPr>
          <a:xfrm>
            <a:off x="5486401" y="4733956"/>
            <a:ext cx="2757486" cy="430887"/>
          </a:xfrm>
          <a:prstGeom prst="rect">
            <a:avLst/>
          </a:prstGeom>
          <a:noFill/>
          <a:ln>
            <a:noFill/>
          </a:ln>
        </p:spPr>
        <p:txBody>
          <a:bodyPr wrap="none" rtlCol="0">
            <a:spAutoFit/>
          </a:bodyPr>
          <a:lstStyle/>
          <a:p>
            <a:pPr algn="ctr"/>
            <a:r>
              <a:rPr lang="en-US" sz="2200" i="1" dirty="0">
                <a:solidFill>
                  <a:schemeClr val="bg1">
                    <a:lumMod val="75000"/>
                  </a:schemeClr>
                </a:solidFill>
              </a:rPr>
              <a:t>Evaporative Dry Eye</a:t>
            </a:r>
          </a:p>
        </p:txBody>
      </p:sp>
      <p:cxnSp>
        <p:nvCxnSpPr>
          <p:cNvPr id="26" name="Straight Arrow Connector 25">
            <a:extLst>
              <a:ext uri="{FF2B5EF4-FFF2-40B4-BE49-F238E27FC236}">
                <a16:creationId xmlns:a16="http://schemas.microsoft.com/office/drawing/2014/main" id="{E4AD92FF-E77C-47BB-1104-0612CCC32D8B}"/>
              </a:ext>
            </a:extLst>
          </p:cNvPr>
          <p:cNvCxnSpPr>
            <a:stCxn id="11" idx="2"/>
          </p:cNvCxnSpPr>
          <p:nvPr/>
        </p:nvCxnSpPr>
        <p:spPr>
          <a:xfrm flipH="1">
            <a:off x="4876801" y="5164843"/>
            <a:ext cx="1988343" cy="6168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C635A534-9953-5E16-9416-D3415CC9474F}"/>
              </a:ext>
            </a:extLst>
          </p:cNvPr>
          <p:cNvSpPr/>
          <p:nvPr/>
        </p:nvSpPr>
        <p:spPr>
          <a:xfrm>
            <a:off x="4382629" y="3810000"/>
            <a:ext cx="4608971" cy="2998113"/>
          </a:xfrm>
          <a:prstGeom prst="rect">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149EA1DB-47BF-4FAC-2061-9FA754EAC99F}"/>
              </a:ext>
            </a:extLst>
          </p:cNvPr>
          <p:cNvSpPr txBox="1"/>
          <p:nvPr/>
        </p:nvSpPr>
        <p:spPr>
          <a:xfrm>
            <a:off x="4815699" y="6366179"/>
            <a:ext cx="1705916"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Lacrimal apparatus</a:t>
            </a:r>
          </a:p>
        </p:txBody>
      </p:sp>
      <p:sp>
        <p:nvSpPr>
          <p:cNvPr id="30" name="TextBox 29">
            <a:extLst>
              <a:ext uri="{FF2B5EF4-FFF2-40B4-BE49-F238E27FC236}">
                <a16:creationId xmlns:a16="http://schemas.microsoft.com/office/drawing/2014/main" id="{AAF0E159-D9A0-4F21-891E-103180D6F714}"/>
              </a:ext>
            </a:extLst>
          </p:cNvPr>
          <p:cNvSpPr txBox="1"/>
          <p:nvPr/>
        </p:nvSpPr>
        <p:spPr>
          <a:xfrm>
            <a:off x="7877834" y="3912513"/>
            <a:ext cx="1000595" cy="307777"/>
          </a:xfrm>
          <a:prstGeom prst="rect">
            <a:avLst/>
          </a:prstGeom>
          <a:noFill/>
          <a:ln>
            <a:noFill/>
          </a:ln>
        </p:spPr>
        <p:txBody>
          <a:bodyPr wrap="none" rtlCol="0">
            <a:spAutoFit/>
          </a:bodyPr>
          <a:lstStyle/>
          <a:p>
            <a:r>
              <a:rPr lang="en-US" sz="1400" i="1" dirty="0">
                <a:solidFill>
                  <a:srgbClr val="0000FF"/>
                </a:solidFill>
              </a:rPr>
              <a:t>Receptors</a:t>
            </a:r>
          </a:p>
        </p:txBody>
      </p:sp>
      <p:sp>
        <p:nvSpPr>
          <p:cNvPr id="31" name="TextBox 30">
            <a:extLst>
              <a:ext uri="{FF2B5EF4-FFF2-40B4-BE49-F238E27FC236}">
                <a16:creationId xmlns:a16="http://schemas.microsoft.com/office/drawing/2014/main" id="{8D02D82F-B612-1D25-FBEB-CA34373BAE63}"/>
              </a:ext>
            </a:extLst>
          </p:cNvPr>
          <p:cNvSpPr txBox="1"/>
          <p:nvPr/>
        </p:nvSpPr>
        <p:spPr>
          <a:xfrm>
            <a:off x="8046150" y="5127558"/>
            <a:ext cx="832279" cy="307777"/>
          </a:xfrm>
          <a:prstGeom prst="rect">
            <a:avLst/>
          </a:prstGeom>
          <a:noFill/>
          <a:ln>
            <a:noFill/>
          </a:ln>
        </p:spPr>
        <p:txBody>
          <a:bodyPr wrap="none" rtlCol="0">
            <a:spAutoFit/>
          </a:bodyPr>
          <a:lstStyle/>
          <a:p>
            <a:r>
              <a:rPr lang="en-US" sz="1400" i="1" dirty="0">
                <a:solidFill>
                  <a:srgbClr val="0000FF"/>
                </a:solidFill>
              </a:rPr>
              <a:t>Nucleus</a:t>
            </a:r>
          </a:p>
        </p:txBody>
      </p:sp>
      <p:sp>
        <p:nvSpPr>
          <p:cNvPr id="32" name="TextBox 31">
            <a:extLst>
              <a:ext uri="{FF2B5EF4-FFF2-40B4-BE49-F238E27FC236}">
                <a16:creationId xmlns:a16="http://schemas.microsoft.com/office/drawing/2014/main" id="{F3C09B31-0CCC-549D-8573-51C6CDC5A907}"/>
              </a:ext>
            </a:extLst>
          </p:cNvPr>
          <p:cNvSpPr txBox="1"/>
          <p:nvPr/>
        </p:nvSpPr>
        <p:spPr>
          <a:xfrm>
            <a:off x="7691950" y="5734181"/>
            <a:ext cx="1186479" cy="307777"/>
          </a:xfrm>
          <a:prstGeom prst="rect">
            <a:avLst/>
          </a:prstGeom>
          <a:noFill/>
          <a:ln>
            <a:noFill/>
          </a:ln>
        </p:spPr>
        <p:txBody>
          <a:bodyPr wrap="none" rtlCol="0">
            <a:spAutoFit/>
          </a:bodyPr>
          <a:lstStyle/>
          <a:p>
            <a:r>
              <a:rPr lang="en-US" sz="1400" i="1" dirty="0">
                <a:solidFill>
                  <a:srgbClr val="0000FF"/>
                </a:solidFill>
              </a:rPr>
              <a:t>Efferent limb</a:t>
            </a:r>
          </a:p>
        </p:txBody>
      </p:sp>
      <p:sp>
        <p:nvSpPr>
          <p:cNvPr id="33" name="TextBox 32">
            <a:extLst>
              <a:ext uri="{FF2B5EF4-FFF2-40B4-BE49-F238E27FC236}">
                <a16:creationId xmlns:a16="http://schemas.microsoft.com/office/drawing/2014/main" id="{E155AF24-094A-C9D6-F88E-B0FBE1B9A9B2}"/>
              </a:ext>
            </a:extLst>
          </p:cNvPr>
          <p:cNvSpPr txBox="1"/>
          <p:nvPr/>
        </p:nvSpPr>
        <p:spPr>
          <a:xfrm>
            <a:off x="7691950" y="4514981"/>
            <a:ext cx="1186479" cy="307777"/>
          </a:xfrm>
          <a:prstGeom prst="rect">
            <a:avLst/>
          </a:prstGeom>
          <a:noFill/>
          <a:ln>
            <a:noFill/>
          </a:ln>
        </p:spPr>
        <p:txBody>
          <a:bodyPr wrap="none" rtlCol="0">
            <a:spAutoFit/>
          </a:bodyPr>
          <a:lstStyle/>
          <a:p>
            <a:r>
              <a:rPr lang="en-US" sz="1400" i="1" dirty="0">
                <a:solidFill>
                  <a:srgbClr val="0000FF"/>
                </a:solidFill>
              </a:rPr>
              <a:t>Afferent limb</a:t>
            </a:r>
          </a:p>
        </p:txBody>
      </p:sp>
      <p:cxnSp>
        <p:nvCxnSpPr>
          <p:cNvPr id="34" name="Straight Arrow Connector 33">
            <a:extLst>
              <a:ext uri="{FF2B5EF4-FFF2-40B4-BE49-F238E27FC236}">
                <a16:creationId xmlns:a16="http://schemas.microsoft.com/office/drawing/2014/main" id="{0D69823E-A03E-AEAA-7CC3-5E1BDEDCE645}"/>
              </a:ext>
            </a:extLst>
          </p:cNvPr>
          <p:cNvCxnSpPr>
            <a:stCxn id="30" idx="1"/>
          </p:cNvCxnSpPr>
          <p:nvPr/>
        </p:nvCxnSpPr>
        <p:spPr>
          <a:xfrm flipH="1" flipV="1">
            <a:off x="6848483" y="4066401"/>
            <a:ext cx="102935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3F97104-1E91-A0AF-77DD-2328858422CA}"/>
              </a:ext>
            </a:extLst>
          </p:cNvPr>
          <p:cNvCxnSpPr>
            <a:endCxn id="43" idx="3"/>
          </p:cNvCxnSpPr>
          <p:nvPr/>
        </p:nvCxnSpPr>
        <p:spPr>
          <a:xfrm flipH="1">
            <a:off x="6626739" y="5284114"/>
            <a:ext cx="1559153" cy="44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2253BF2-7362-6CD6-D336-71E9D40608C2}"/>
              </a:ext>
            </a:extLst>
          </p:cNvPr>
          <p:cNvCxnSpPr>
            <a:cxnSpLocks/>
            <a:endCxn id="39" idx="3"/>
          </p:cNvCxnSpPr>
          <p:nvPr/>
        </p:nvCxnSpPr>
        <p:spPr>
          <a:xfrm flipH="1">
            <a:off x="6314169" y="4674515"/>
            <a:ext cx="1383812" cy="1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D3FB0FF-917D-CC57-7D1C-4A325A1765EE}"/>
              </a:ext>
            </a:extLst>
          </p:cNvPr>
          <p:cNvCxnSpPr>
            <a:endCxn id="41" idx="3"/>
          </p:cNvCxnSpPr>
          <p:nvPr/>
        </p:nvCxnSpPr>
        <p:spPr>
          <a:xfrm flipH="1">
            <a:off x="6314169" y="5889248"/>
            <a:ext cx="1325942" cy="59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Down Arrow 36">
            <a:extLst>
              <a:ext uri="{FF2B5EF4-FFF2-40B4-BE49-F238E27FC236}">
                <a16:creationId xmlns:a16="http://schemas.microsoft.com/office/drawing/2014/main" id="{7FBDF9E0-2C0E-3684-B2CD-09E17AB7B6B2}"/>
              </a:ext>
            </a:extLst>
          </p:cNvPr>
          <p:cNvSpPr/>
          <p:nvPr/>
        </p:nvSpPr>
        <p:spPr>
          <a:xfrm>
            <a:off x="5105400" y="4227422"/>
            <a:ext cx="278090" cy="907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626BE67-6CE3-2C6B-939E-2ED5565264AB}"/>
              </a:ext>
            </a:extLst>
          </p:cNvPr>
          <p:cNvSpPr txBox="1"/>
          <p:nvPr/>
        </p:nvSpPr>
        <p:spPr>
          <a:xfrm>
            <a:off x="4916029" y="4522113"/>
            <a:ext cx="1398140"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Cranial nerve 5</a:t>
            </a:r>
          </a:p>
        </p:txBody>
      </p:sp>
      <p:sp>
        <p:nvSpPr>
          <p:cNvPr id="40" name="Down Arrow 38">
            <a:extLst>
              <a:ext uri="{FF2B5EF4-FFF2-40B4-BE49-F238E27FC236}">
                <a16:creationId xmlns:a16="http://schemas.microsoft.com/office/drawing/2014/main" id="{08A76E02-CC6A-68EF-4FE7-A50622F99F42}"/>
              </a:ext>
            </a:extLst>
          </p:cNvPr>
          <p:cNvSpPr/>
          <p:nvPr/>
        </p:nvSpPr>
        <p:spPr>
          <a:xfrm>
            <a:off x="5360710" y="5443645"/>
            <a:ext cx="278090" cy="907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1A56C089-8800-37C8-CD0E-E501647E30AE}"/>
              </a:ext>
            </a:extLst>
          </p:cNvPr>
          <p:cNvSpPr txBox="1"/>
          <p:nvPr/>
        </p:nvSpPr>
        <p:spPr>
          <a:xfrm>
            <a:off x="4916029" y="5741313"/>
            <a:ext cx="1398140"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Cranial nerve 7</a:t>
            </a:r>
          </a:p>
        </p:txBody>
      </p:sp>
      <p:sp>
        <p:nvSpPr>
          <p:cNvPr id="42" name="TextBox 41">
            <a:extLst>
              <a:ext uri="{FF2B5EF4-FFF2-40B4-BE49-F238E27FC236}">
                <a16:creationId xmlns:a16="http://schemas.microsoft.com/office/drawing/2014/main" id="{374F076A-D6DA-7F9F-7DB8-38BFA49225B7}"/>
              </a:ext>
            </a:extLst>
          </p:cNvPr>
          <p:cNvSpPr txBox="1"/>
          <p:nvPr/>
        </p:nvSpPr>
        <p:spPr>
          <a:xfrm>
            <a:off x="4535029" y="3919645"/>
            <a:ext cx="2313454"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Ocular surface nociceptors</a:t>
            </a:r>
          </a:p>
        </p:txBody>
      </p:sp>
      <p:sp>
        <p:nvSpPr>
          <p:cNvPr id="43" name="TextBox 42">
            <a:extLst>
              <a:ext uri="{FF2B5EF4-FFF2-40B4-BE49-F238E27FC236}">
                <a16:creationId xmlns:a16="http://schemas.microsoft.com/office/drawing/2014/main" id="{61A75746-DB35-5EDA-B14E-937BD7B5D5C7}"/>
              </a:ext>
            </a:extLst>
          </p:cNvPr>
          <p:cNvSpPr txBox="1"/>
          <p:nvPr/>
        </p:nvSpPr>
        <p:spPr>
          <a:xfrm>
            <a:off x="4750904" y="5134690"/>
            <a:ext cx="1875835"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Brainstem integration</a:t>
            </a:r>
          </a:p>
        </p:txBody>
      </p:sp>
      <p:sp>
        <p:nvSpPr>
          <p:cNvPr id="44" name="TextBox 43">
            <a:extLst>
              <a:ext uri="{FF2B5EF4-FFF2-40B4-BE49-F238E27FC236}">
                <a16:creationId xmlns:a16="http://schemas.microsoft.com/office/drawing/2014/main" id="{A6D5FBFE-9FBD-D0F2-31B0-E46DA7746E0A}"/>
              </a:ext>
            </a:extLst>
          </p:cNvPr>
          <p:cNvSpPr txBox="1"/>
          <p:nvPr/>
        </p:nvSpPr>
        <p:spPr>
          <a:xfrm>
            <a:off x="8034315" y="6384762"/>
            <a:ext cx="801823" cy="307777"/>
          </a:xfrm>
          <a:prstGeom prst="rect">
            <a:avLst/>
          </a:prstGeom>
          <a:noFill/>
          <a:ln>
            <a:noFill/>
          </a:ln>
        </p:spPr>
        <p:txBody>
          <a:bodyPr wrap="none" rtlCol="0">
            <a:spAutoFit/>
          </a:bodyPr>
          <a:lstStyle/>
          <a:p>
            <a:r>
              <a:rPr lang="en-US" sz="1400" i="1" dirty="0">
                <a:solidFill>
                  <a:srgbClr val="0000FF"/>
                </a:solidFill>
              </a:rPr>
              <a:t>Effector</a:t>
            </a:r>
          </a:p>
        </p:txBody>
      </p:sp>
      <p:cxnSp>
        <p:nvCxnSpPr>
          <p:cNvPr id="45" name="Straight Arrow Connector 44">
            <a:extLst>
              <a:ext uri="{FF2B5EF4-FFF2-40B4-BE49-F238E27FC236}">
                <a16:creationId xmlns:a16="http://schemas.microsoft.com/office/drawing/2014/main" id="{C7C9F533-2364-7F31-DCDB-E002C1008936}"/>
              </a:ext>
            </a:extLst>
          </p:cNvPr>
          <p:cNvCxnSpPr>
            <a:cxnSpLocks/>
            <a:stCxn id="44" idx="1"/>
          </p:cNvCxnSpPr>
          <p:nvPr/>
        </p:nvCxnSpPr>
        <p:spPr>
          <a:xfrm flipH="1">
            <a:off x="6553200" y="6538651"/>
            <a:ext cx="1481115" cy="71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Arrow: Right 5">
            <a:extLst>
              <a:ext uri="{FF2B5EF4-FFF2-40B4-BE49-F238E27FC236}">
                <a16:creationId xmlns:a16="http://schemas.microsoft.com/office/drawing/2014/main" id="{DF1E4949-FF2A-2EFA-3227-E43A63BB1BE9}"/>
              </a:ext>
            </a:extLst>
          </p:cNvPr>
          <p:cNvSpPr/>
          <p:nvPr/>
        </p:nvSpPr>
        <p:spPr>
          <a:xfrm>
            <a:off x="1328641" y="4890077"/>
            <a:ext cx="3115713" cy="999171"/>
          </a:xfrm>
          <a:prstGeom prst="right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1600" i="1" dirty="0">
                <a:solidFill>
                  <a:schemeClr val="tx1"/>
                </a:solidFill>
              </a:rPr>
              <a:t>Here’s a no-frills version of the LFU for reference</a:t>
            </a:r>
          </a:p>
        </p:txBody>
      </p:sp>
    </p:spTree>
    <p:extLst>
      <p:ext uri="{BB962C8B-B14F-4D97-AF65-F5344CB8AC3E}">
        <p14:creationId xmlns:p14="http://schemas.microsoft.com/office/powerpoint/2010/main" val="2597823294"/>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p:cNvCxnSpPr>
            <a:stCxn id="22" idx="2"/>
            <a:endCxn id="17" idx="0"/>
          </p:cNvCxnSpPr>
          <p:nvPr/>
        </p:nvCxnSpPr>
        <p:spPr>
          <a:xfrm flipH="1">
            <a:off x="3175263" y="3449598"/>
            <a:ext cx="1898581" cy="34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7B3403D3-F40F-45DB-67B7-1FAA28CCBB02}"/>
              </a:ext>
            </a:extLst>
          </p:cNvPr>
          <p:cNvSpPr/>
          <p:nvPr/>
        </p:nvSpPr>
        <p:spPr>
          <a:xfrm>
            <a:off x="4420631" y="2820215"/>
            <a:ext cx="1330813" cy="757776"/>
          </a:xfrm>
          <a:prstGeom prst="ellipse">
            <a:avLst/>
          </a:prstGeom>
          <a:solidFill>
            <a:schemeClr val="accent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TextBox 34"/>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10832" y="3790890"/>
            <a:ext cx="1928862" cy="400110"/>
          </a:xfrm>
          <a:prstGeom prst="rect">
            <a:avLst/>
          </a:prstGeom>
          <a:noFill/>
          <a:ln>
            <a:noFill/>
          </a:ln>
        </p:spPr>
        <p:txBody>
          <a:bodyPr wrap="none" rtlCol="0">
            <a:spAutoFit/>
          </a:bodyPr>
          <a:lstStyle/>
          <a:p>
            <a:pPr algn="ctr"/>
            <a:r>
              <a:rPr lang="en-US" sz="2000" b="1" dirty="0"/>
              <a:t>Non-</a:t>
            </a:r>
            <a:r>
              <a:rPr lang="en-US" sz="2000" b="1" dirty="0" err="1"/>
              <a:t>Sjögren’s</a:t>
            </a:r>
            <a:endParaRPr lang="en-US" sz="2000" b="1" dirty="0"/>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0078" y="2895600"/>
            <a:ext cx="1042272"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a:t>
            </a:r>
          </a:p>
          <a:p>
            <a:pPr algn="ctr">
              <a:lnSpc>
                <a:spcPts val="1800"/>
              </a:lnSpc>
            </a:pPr>
            <a:r>
              <a:rPr lang="en-US" sz="1500" dirty="0">
                <a:solidFill>
                  <a:schemeClr val="bg1">
                    <a:lumMod val="75000"/>
                  </a:schemeClr>
                </a:solidFill>
              </a:rPr>
              <a:t>deficiency</a:t>
            </a:r>
          </a:p>
        </p:txBody>
      </p:sp>
      <p:sp>
        <p:nvSpPr>
          <p:cNvPr id="15" name="TextBox 14"/>
          <p:cNvSpPr txBox="1"/>
          <p:nvPr/>
        </p:nvSpPr>
        <p:spPr>
          <a:xfrm>
            <a:off x="1908116" y="2895600"/>
            <a:ext cx="13308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 duct</a:t>
            </a:r>
          </a:p>
          <a:p>
            <a:pPr algn="ctr">
              <a:lnSpc>
                <a:spcPts val="1800"/>
              </a:lnSpc>
            </a:pPr>
            <a:r>
              <a:rPr lang="en-US" sz="1500" dirty="0">
                <a:solidFill>
                  <a:schemeClr val="bg1">
                    <a:lumMod val="75000"/>
                  </a:schemeClr>
                </a:solidFill>
              </a:rPr>
              <a:t>obstruction</a:t>
            </a:r>
          </a:p>
        </p:txBody>
      </p:sp>
      <p:sp>
        <p:nvSpPr>
          <p:cNvPr id="19" name="TextBox 18"/>
          <p:cNvSpPr txBox="1"/>
          <p:nvPr/>
        </p:nvSpPr>
        <p:spPr>
          <a:xfrm>
            <a:off x="3534740" y="2895600"/>
            <a:ext cx="731290"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Reflex</a:t>
            </a:r>
          </a:p>
          <a:p>
            <a:pPr algn="ctr">
              <a:lnSpc>
                <a:spcPts val="1800"/>
              </a:lnSpc>
            </a:pPr>
            <a:r>
              <a:rPr lang="en-US" sz="1500" dirty="0">
                <a:solidFill>
                  <a:schemeClr val="bg1">
                    <a:lumMod val="75000"/>
                  </a:schemeClr>
                </a:solidFill>
              </a:rPr>
              <a:t>block</a:t>
            </a:r>
          </a:p>
        </p:txBody>
      </p:sp>
      <p:sp>
        <p:nvSpPr>
          <p:cNvPr id="22" name="TextBox 21"/>
          <p:cNvSpPr txBox="1"/>
          <p:nvPr/>
        </p:nvSpPr>
        <p:spPr>
          <a:xfrm>
            <a:off x="4486311" y="2895600"/>
            <a:ext cx="1175065" cy="553998"/>
          </a:xfrm>
          <a:prstGeom prst="rect">
            <a:avLst/>
          </a:prstGeom>
          <a:noFill/>
        </p:spPr>
        <p:txBody>
          <a:bodyPr wrap="none" rtlCol="0">
            <a:spAutoFit/>
          </a:bodyPr>
          <a:lstStyle/>
          <a:p>
            <a:pPr algn="ctr">
              <a:lnSpc>
                <a:spcPts val="1800"/>
              </a:lnSpc>
            </a:pPr>
            <a:r>
              <a:rPr lang="en-US" sz="1500" b="1" i="1" dirty="0"/>
              <a:t>Systemic</a:t>
            </a:r>
          </a:p>
          <a:p>
            <a:pPr algn="ctr">
              <a:lnSpc>
                <a:spcPts val="1800"/>
              </a:lnSpc>
            </a:pPr>
            <a:r>
              <a:rPr lang="en-US" sz="1500" b="1" i="1" dirty="0"/>
              <a:t>drug effect</a:t>
            </a:r>
          </a:p>
        </p:txBody>
      </p:sp>
      <p:cxnSp>
        <p:nvCxnSpPr>
          <p:cNvPr id="8" name="Straight Arrow Connector 7"/>
          <p:cNvCxnSpPr/>
          <p:nvPr/>
        </p:nvCxnSpPr>
        <p:spPr>
          <a:xfrm>
            <a:off x="2573522" y="3449598"/>
            <a:ext cx="5895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2"/>
            <a:endCxn id="17" idx="0"/>
          </p:cNvCxnSpPr>
          <p:nvPr/>
        </p:nvCxnSpPr>
        <p:spPr>
          <a:xfrm flipH="1">
            <a:off x="3175263" y="3449598"/>
            <a:ext cx="725122"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a:endCxn id="17" idx="0"/>
          </p:cNvCxnSpPr>
          <p:nvPr/>
        </p:nvCxnSpPr>
        <p:spPr>
          <a:xfrm>
            <a:off x="1281214" y="3449598"/>
            <a:ext cx="18940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2" name="Straight Arrow Connector 31"/>
          <p:cNvCxnSpPr>
            <a:stCxn id="31"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41" name="Straight Arrow Connector 40"/>
          <p:cNvCxnSpPr>
            <a:stCxn id="40"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5A87B89C-DF45-D7B6-9F6A-DE3F0999D0D9}"/>
              </a:ext>
            </a:extLst>
          </p:cNvPr>
          <p:cNvSpPr txBox="1"/>
          <p:nvPr/>
        </p:nvSpPr>
        <p:spPr>
          <a:xfrm>
            <a:off x="5791200" y="2844500"/>
            <a:ext cx="3326876" cy="738664"/>
          </a:xfrm>
          <a:prstGeom prst="rect">
            <a:avLst/>
          </a:prstGeom>
          <a:solidFill>
            <a:srgbClr val="CCFFFF"/>
          </a:solidFill>
        </p:spPr>
        <p:txBody>
          <a:bodyPr wrap="square" rtlCol="0">
            <a:spAutoFit/>
          </a:bodyPr>
          <a:lstStyle/>
          <a:p>
            <a:r>
              <a:rPr lang="en-US" sz="1400" i="1" dirty="0">
                <a:solidFill>
                  <a:srgbClr val="0000FF"/>
                </a:solidFill>
              </a:rPr>
              <a:t>Of the 100 best-selling drugs in the US, how many list </a:t>
            </a:r>
            <a:r>
              <a:rPr lang="en-US" sz="1400" dirty="0"/>
              <a:t>dry eye </a:t>
            </a:r>
            <a:r>
              <a:rPr lang="en-US" sz="1400" i="1" dirty="0">
                <a:solidFill>
                  <a:srgbClr val="0000FF"/>
                </a:solidFill>
              </a:rPr>
              <a:t>as a side effect?</a:t>
            </a:r>
          </a:p>
          <a:p>
            <a:r>
              <a:rPr lang="en-US" sz="1400" b="1" dirty="0">
                <a:solidFill>
                  <a:srgbClr val="CCFFFF"/>
                </a:solidFill>
              </a:rPr>
              <a:t>Twenty-two!</a:t>
            </a:r>
          </a:p>
        </p:txBody>
      </p:sp>
    </p:spTree>
    <p:extLst>
      <p:ext uri="{BB962C8B-B14F-4D97-AF65-F5344CB8AC3E}">
        <p14:creationId xmlns:p14="http://schemas.microsoft.com/office/powerpoint/2010/main" val="1919016695"/>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p:cNvCxnSpPr>
            <a:stCxn id="22" idx="2"/>
            <a:endCxn id="17" idx="0"/>
          </p:cNvCxnSpPr>
          <p:nvPr/>
        </p:nvCxnSpPr>
        <p:spPr>
          <a:xfrm flipH="1">
            <a:off x="3175263" y="3449598"/>
            <a:ext cx="1898581" cy="34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7B3403D3-F40F-45DB-67B7-1FAA28CCBB02}"/>
              </a:ext>
            </a:extLst>
          </p:cNvPr>
          <p:cNvSpPr/>
          <p:nvPr/>
        </p:nvSpPr>
        <p:spPr>
          <a:xfrm>
            <a:off x="4420631" y="2820215"/>
            <a:ext cx="1330813" cy="757776"/>
          </a:xfrm>
          <a:prstGeom prst="ellipse">
            <a:avLst/>
          </a:prstGeom>
          <a:solidFill>
            <a:schemeClr val="accent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TextBox 34"/>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10832" y="3790890"/>
            <a:ext cx="1928862" cy="400110"/>
          </a:xfrm>
          <a:prstGeom prst="rect">
            <a:avLst/>
          </a:prstGeom>
          <a:noFill/>
          <a:ln>
            <a:noFill/>
          </a:ln>
        </p:spPr>
        <p:txBody>
          <a:bodyPr wrap="none" rtlCol="0">
            <a:spAutoFit/>
          </a:bodyPr>
          <a:lstStyle/>
          <a:p>
            <a:pPr algn="ctr"/>
            <a:r>
              <a:rPr lang="en-US" sz="2000" b="1" dirty="0"/>
              <a:t>Non-</a:t>
            </a:r>
            <a:r>
              <a:rPr lang="en-US" sz="2000" b="1" dirty="0" err="1"/>
              <a:t>Sjögren’s</a:t>
            </a:r>
            <a:endParaRPr lang="en-US" sz="2000" b="1" dirty="0"/>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0078" y="2895600"/>
            <a:ext cx="1042272"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a:t>
            </a:r>
          </a:p>
          <a:p>
            <a:pPr algn="ctr">
              <a:lnSpc>
                <a:spcPts val="1800"/>
              </a:lnSpc>
            </a:pPr>
            <a:r>
              <a:rPr lang="en-US" sz="1500" dirty="0">
                <a:solidFill>
                  <a:schemeClr val="bg1">
                    <a:lumMod val="75000"/>
                  </a:schemeClr>
                </a:solidFill>
              </a:rPr>
              <a:t>deficiency</a:t>
            </a:r>
          </a:p>
        </p:txBody>
      </p:sp>
      <p:sp>
        <p:nvSpPr>
          <p:cNvPr id="15" name="TextBox 14"/>
          <p:cNvSpPr txBox="1"/>
          <p:nvPr/>
        </p:nvSpPr>
        <p:spPr>
          <a:xfrm>
            <a:off x="1908116" y="2895600"/>
            <a:ext cx="13308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 duct</a:t>
            </a:r>
          </a:p>
          <a:p>
            <a:pPr algn="ctr">
              <a:lnSpc>
                <a:spcPts val="1800"/>
              </a:lnSpc>
            </a:pPr>
            <a:r>
              <a:rPr lang="en-US" sz="1500" dirty="0">
                <a:solidFill>
                  <a:schemeClr val="bg1">
                    <a:lumMod val="75000"/>
                  </a:schemeClr>
                </a:solidFill>
              </a:rPr>
              <a:t>obstruction</a:t>
            </a:r>
          </a:p>
        </p:txBody>
      </p:sp>
      <p:sp>
        <p:nvSpPr>
          <p:cNvPr id="19" name="TextBox 18"/>
          <p:cNvSpPr txBox="1"/>
          <p:nvPr/>
        </p:nvSpPr>
        <p:spPr>
          <a:xfrm>
            <a:off x="3534740" y="2895600"/>
            <a:ext cx="731290"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Reflex</a:t>
            </a:r>
          </a:p>
          <a:p>
            <a:pPr algn="ctr">
              <a:lnSpc>
                <a:spcPts val="1800"/>
              </a:lnSpc>
            </a:pPr>
            <a:r>
              <a:rPr lang="en-US" sz="1500" dirty="0">
                <a:solidFill>
                  <a:schemeClr val="bg1">
                    <a:lumMod val="75000"/>
                  </a:schemeClr>
                </a:solidFill>
              </a:rPr>
              <a:t>block</a:t>
            </a:r>
          </a:p>
        </p:txBody>
      </p:sp>
      <p:sp>
        <p:nvSpPr>
          <p:cNvPr id="22" name="TextBox 21"/>
          <p:cNvSpPr txBox="1"/>
          <p:nvPr/>
        </p:nvSpPr>
        <p:spPr>
          <a:xfrm>
            <a:off x="4486311" y="2895600"/>
            <a:ext cx="1175065" cy="553998"/>
          </a:xfrm>
          <a:prstGeom prst="rect">
            <a:avLst/>
          </a:prstGeom>
          <a:noFill/>
        </p:spPr>
        <p:txBody>
          <a:bodyPr wrap="none" rtlCol="0">
            <a:spAutoFit/>
          </a:bodyPr>
          <a:lstStyle/>
          <a:p>
            <a:pPr algn="ctr">
              <a:lnSpc>
                <a:spcPts val="1800"/>
              </a:lnSpc>
            </a:pPr>
            <a:r>
              <a:rPr lang="en-US" sz="1500" b="1" i="1" dirty="0"/>
              <a:t>Systemic</a:t>
            </a:r>
          </a:p>
          <a:p>
            <a:pPr algn="ctr">
              <a:lnSpc>
                <a:spcPts val="1800"/>
              </a:lnSpc>
            </a:pPr>
            <a:r>
              <a:rPr lang="en-US" sz="1500" b="1" i="1" dirty="0"/>
              <a:t>drug effect</a:t>
            </a:r>
          </a:p>
        </p:txBody>
      </p:sp>
      <p:cxnSp>
        <p:nvCxnSpPr>
          <p:cNvPr id="8" name="Straight Arrow Connector 7"/>
          <p:cNvCxnSpPr/>
          <p:nvPr/>
        </p:nvCxnSpPr>
        <p:spPr>
          <a:xfrm>
            <a:off x="2573522" y="3449598"/>
            <a:ext cx="5895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2"/>
            <a:endCxn id="17" idx="0"/>
          </p:cNvCxnSpPr>
          <p:nvPr/>
        </p:nvCxnSpPr>
        <p:spPr>
          <a:xfrm flipH="1">
            <a:off x="3175263" y="3449598"/>
            <a:ext cx="725122"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a:endCxn id="17" idx="0"/>
          </p:cNvCxnSpPr>
          <p:nvPr/>
        </p:nvCxnSpPr>
        <p:spPr>
          <a:xfrm>
            <a:off x="1281214" y="3449598"/>
            <a:ext cx="18940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2" name="Straight Arrow Connector 31"/>
          <p:cNvCxnSpPr>
            <a:stCxn id="31"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41" name="Straight Arrow Connector 40"/>
          <p:cNvCxnSpPr>
            <a:stCxn id="40"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5A87B89C-DF45-D7B6-9F6A-DE3F0999D0D9}"/>
              </a:ext>
            </a:extLst>
          </p:cNvPr>
          <p:cNvSpPr txBox="1"/>
          <p:nvPr/>
        </p:nvSpPr>
        <p:spPr>
          <a:xfrm>
            <a:off x="5791200" y="2844500"/>
            <a:ext cx="3326876" cy="738664"/>
          </a:xfrm>
          <a:prstGeom prst="rect">
            <a:avLst/>
          </a:prstGeom>
          <a:solidFill>
            <a:srgbClr val="CCFFFF"/>
          </a:solidFill>
        </p:spPr>
        <p:txBody>
          <a:bodyPr wrap="square" rtlCol="0">
            <a:spAutoFit/>
          </a:bodyPr>
          <a:lstStyle/>
          <a:p>
            <a:r>
              <a:rPr lang="en-US" sz="1400" i="1" dirty="0">
                <a:solidFill>
                  <a:srgbClr val="0000FF"/>
                </a:solidFill>
              </a:rPr>
              <a:t>Of the 100 best-selling drugs in the US, how many list </a:t>
            </a:r>
            <a:r>
              <a:rPr lang="en-US" sz="1400" dirty="0"/>
              <a:t>dry eye </a:t>
            </a:r>
            <a:r>
              <a:rPr lang="en-US" sz="1400" i="1" dirty="0">
                <a:solidFill>
                  <a:srgbClr val="0000FF"/>
                </a:solidFill>
              </a:rPr>
              <a:t>as a side effect?</a:t>
            </a:r>
          </a:p>
          <a:p>
            <a:r>
              <a:rPr lang="en-US" sz="1400" b="1" dirty="0">
                <a:solidFill>
                  <a:srgbClr val="0000FF"/>
                </a:solidFill>
              </a:rPr>
              <a:t>Twenty-two!</a:t>
            </a:r>
          </a:p>
        </p:txBody>
      </p:sp>
    </p:spTree>
    <p:extLst>
      <p:ext uri="{BB962C8B-B14F-4D97-AF65-F5344CB8AC3E}">
        <p14:creationId xmlns:p14="http://schemas.microsoft.com/office/powerpoint/2010/main" val="2705791040"/>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p:cNvCxnSpPr>
            <a:stCxn id="22" idx="2"/>
            <a:endCxn id="17" idx="0"/>
          </p:cNvCxnSpPr>
          <p:nvPr/>
        </p:nvCxnSpPr>
        <p:spPr>
          <a:xfrm flipH="1">
            <a:off x="3175263" y="3449598"/>
            <a:ext cx="1898581" cy="34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7B3403D3-F40F-45DB-67B7-1FAA28CCBB02}"/>
              </a:ext>
            </a:extLst>
          </p:cNvPr>
          <p:cNvSpPr/>
          <p:nvPr/>
        </p:nvSpPr>
        <p:spPr>
          <a:xfrm>
            <a:off x="4420631" y="2820215"/>
            <a:ext cx="1330813" cy="757776"/>
          </a:xfrm>
          <a:prstGeom prst="ellipse">
            <a:avLst/>
          </a:prstGeom>
          <a:solidFill>
            <a:schemeClr val="accent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TextBox 34"/>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9" name="TextBox 8"/>
          <p:cNvSpPr txBox="1"/>
          <p:nvPr/>
        </p:nvSpPr>
        <p:spPr>
          <a:xfrm>
            <a:off x="3429000" y="394892"/>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4" name="TextBox 13"/>
          <p:cNvSpPr txBox="1"/>
          <p:nvPr/>
        </p:nvSpPr>
        <p:spPr>
          <a:xfrm>
            <a:off x="1669258" y="953631"/>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17" name="TextBox 16"/>
          <p:cNvSpPr txBox="1"/>
          <p:nvPr/>
        </p:nvSpPr>
        <p:spPr>
          <a:xfrm>
            <a:off x="2210832" y="3790890"/>
            <a:ext cx="1928862" cy="400110"/>
          </a:xfrm>
          <a:prstGeom prst="rect">
            <a:avLst/>
          </a:prstGeom>
          <a:noFill/>
          <a:ln>
            <a:noFill/>
          </a:ln>
        </p:spPr>
        <p:txBody>
          <a:bodyPr wrap="none" rtlCol="0">
            <a:spAutoFit/>
          </a:bodyPr>
          <a:lstStyle/>
          <a:p>
            <a:pPr algn="ctr"/>
            <a:r>
              <a:rPr lang="en-US" sz="2000" b="1" dirty="0"/>
              <a:t>Non-</a:t>
            </a:r>
            <a:r>
              <a:rPr lang="en-US" sz="2000" b="1" dirty="0" err="1"/>
              <a:t>Sjögren’s</a:t>
            </a:r>
            <a:endParaRPr lang="en-US" sz="2000" b="1" dirty="0"/>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0078" y="2895600"/>
            <a:ext cx="1042272"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a:t>
            </a:r>
          </a:p>
          <a:p>
            <a:pPr algn="ctr">
              <a:lnSpc>
                <a:spcPts val="1800"/>
              </a:lnSpc>
            </a:pPr>
            <a:r>
              <a:rPr lang="en-US" sz="1500" dirty="0">
                <a:solidFill>
                  <a:schemeClr val="bg1">
                    <a:lumMod val="75000"/>
                  </a:schemeClr>
                </a:solidFill>
              </a:rPr>
              <a:t>deficiency</a:t>
            </a:r>
          </a:p>
        </p:txBody>
      </p:sp>
      <p:sp>
        <p:nvSpPr>
          <p:cNvPr id="15" name="TextBox 14"/>
          <p:cNvSpPr txBox="1"/>
          <p:nvPr/>
        </p:nvSpPr>
        <p:spPr>
          <a:xfrm>
            <a:off x="1908116" y="2895600"/>
            <a:ext cx="13308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 duct</a:t>
            </a:r>
          </a:p>
          <a:p>
            <a:pPr algn="ctr">
              <a:lnSpc>
                <a:spcPts val="1800"/>
              </a:lnSpc>
            </a:pPr>
            <a:r>
              <a:rPr lang="en-US" sz="1500" dirty="0">
                <a:solidFill>
                  <a:schemeClr val="bg1">
                    <a:lumMod val="75000"/>
                  </a:schemeClr>
                </a:solidFill>
              </a:rPr>
              <a:t>obstruction</a:t>
            </a:r>
          </a:p>
        </p:txBody>
      </p:sp>
      <p:sp>
        <p:nvSpPr>
          <p:cNvPr id="19" name="TextBox 18"/>
          <p:cNvSpPr txBox="1"/>
          <p:nvPr/>
        </p:nvSpPr>
        <p:spPr>
          <a:xfrm>
            <a:off x="3534740" y="2895600"/>
            <a:ext cx="731290"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Reflex</a:t>
            </a:r>
          </a:p>
          <a:p>
            <a:pPr algn="ctr">
              <a:lnSpc>
                <a:spcPts val="1800"/>
              </a:lnSpc>
            </a:pPr>
            <a:r>
              <a:rPr lang="en-US" sz="1500" dirty="0">
                <a:solidFill>
                  <a:schemeClr val="bg1">
                    <a:lumMod val="75000"/>
                  </a:schemeClr>
                </a:solidFill>
              </a:rPr>
              <a:t>block</a:t>
            </a:r>
          </a:p>
        </p:txBody>
      </p:sp>
      <p:sp>
        <p:nvSpPr>
          <p:cNvPr id="22" name="TextBox 21"/>
          <p:cNvSpPr txBox="1"/>
          <p:nvPr/>
        </p:nvSpPr>
        <p:spPr>
          <a:xfrm>
            <a:off x="4486311" y="2895600"/>
            <a:ext cx="1175065" cy="553998"/>
          </a:xfrm>
          <a:prstGeom prst="rect">
            <a:avLst/>
          </a:prstGeom>
          <a:noFill/>
        </p:spPr>
        <p:txBody>
          <a:bodyPr wrap="none" rtlCol="0">
            <a:spAutoFit/>
          </a:bodyPr>
          <a:lstStyle/>
          <a:p>
            <a:pPr algn="ctr">
              <a:lnSpc>
                <a:spcPts val="1800"/>
              </a:lnSpc>
            </a:pPr>
            <a:r>
              <a:rPr lang="en-US" sz="1500" b="1" i="1" dirty="0"/>
              <a:t>Systemic</a:t>
            </a:r>
          </a:p>
          <a:p>
            <a:pPr algn="ctr">
              <a:lnSpc>
                <a:spcPts val="1800"/>
              </a:lnSpc>
            </a:pPr>
            <a:r>
              <a:rPr lang="en-US" sz="1500" b="1" i="1" dirty="0"/>
              <a:t>drug effect</a:t>
            </a:r>
          </a:p>
        </p:txBody>
      </p:sp>
      <p:cxnSp>
        <p:nvCxnSpPr>
          <p:cNvPr id="8" name="Straight Arrow Connector 7"/>
          <p:cNvCxnSpPr/>
          <p:nvPr/>
        </p:nvCxnSpPr>
        <p:spPr>
          <a:xfrm>
            <a:off x="2573522" y="3449598"/>
            <a:ext cx="5895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2"/>
            <a:endCxn id="17" idx="0"/>
          </p:cNvCxnSpPr>
          <p:nvPr/>
        </p:nvCxnSpPr>
        <p:spPr>
          <a:xfrm flipH="1">
            <a:off x="3175263" y="3449598"/>
            <a:ext cx="725122"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a:endCxn id="17" idx="0"/>
          </p:cNvCxnSpPr>
          <p:nvPr/>
        </p:nvCxnSpPr>
        <p:spPr>
          <a:xfrm>
            <a:off x="1281214" y="3449598"/>
            <a:ext cx="18940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2400" y="344031"/>
            <a:ext cx="8001000" cy="2246769"/>
          </a:xfrm>
          <a:prstGeom prst="rect">
            <a:avLst/>
          </a:prstGeom>
          <a:solidFill>
            <a:schemeClr val="accent5"/>
          </a:solidFill>
        </p:spPr>
        <p:txBody>
          <a:bodyPr wrap="square" rtlCol="0">
            <a:spAutoFit/>
          </a:bodyPr>
          <a:lstStyle/>
          <a:p>
            <a:r>
              <a:rPr lang="en-US" sz="1400" i="1" dirty="0">
                <a:solidFill>
                  <a:srgbClr val="0000FF"/>
                </a:solidFill>
              </a:rPr>
              <a:t>Three very general classes of pharmacologic effect are implicated in inducing DES—what are they? </a:t>
            </a:r>
            <a:r>
              <a:rPr lang="en-US" sz="1400" i="1" dirty="0">
                <a:solidFill>
                  <a:schemeClr val="accent5"/>
                </a:solidFill>
              </a:rPr>
              <a:t>What classes of meds are found within each of these effect-groupings?</a:t>
            </a:r>
          </a:p>
          <a:p>
            <a:r>
              <a:rPr lang="en-US" sz="1400" dirty="0">
                <a:solidFill>
                  <a:schemeClr val="accent5"/>
                </a:solidFill>
              </a:rPr>
              <a:t>--Anti-histamines</a:t>
            </a:r>
          </a:p>
          <a:p>
            <a:r>
              <a:rPr lang="en-US" sz="1400" dirty="0">
                <a:solidFill>
                  <a:schemeClr val="accent5"/>
                </a:solidFill>
              </a:rPr>
              <a:t>--Anti-depressants</a:t>
            </a:r>
          </a:p>
          <a:p>
            <a:r>
              <a:rPr lang="en-US" sz="1400" dirty="0">
                <a:solidFill>
                  <a:schemeClr val="accent5"/>
                </a:solidFill>
              </a:rPr>
              <a:t>--Anti-</a:t>
            </a:r>
            <a:r>
              <a:rPr lang="en-US" sz="1400" dirty="0" err="1">
                <a:solidFill>
                  <a:schemeClr val="accent5"/>
                </a:solidFill>
              </a:rPr>
              <a:t>hypertensives</a:t>
            </a:r>
            <a:endParaRPr lang="en-US" sz="1400" dirty="0">
              <a:solidFill>
                <a:schemeClr val="accent5"/>
              </a:solidFill>
            </a:endParaRPr>
          </a:p>
          <a:p>
            <a:r>
              <a:rPr lang="en-US" sz="1400" dirty="0">
                <a:solidFill>
                  <a:schemeClr val="accent5"/>
                </a:solidFill>
              </a:rPr>
              <a:t>--Anti-emetics</a:t>
            </a:r>
          </a:p>
          <a:p>
            <a:r>
              <a:rPr lang="en-US" sz="1400" dirty="0">
                <a:solidFill>
                  <a:schemeClr val="accent5"/>
                </a:solidFill>
              </a:rPr>
              <a:t>--Anti-Parkinson’s</a:t>
            </a:r>
          </a:p>
          <a:p>
            <a:r>
              <a:rPr lang="en-US" sz="1400" dirty="0">
                <a:solidFill>
                  <a:schemeClr val="accent5"/>
                </a:solidFill>
              </a:rPr>
              <a:t>--Anti-psychotics</a:t>
            </a:r>
          </a:p>
          <a:p>
            <a:r>
              <a:rPr lang="en-US" sz="1400" dirty="0">
                <a:solidFill>
                  <a:schemeClr val="accent5"/>
                </a:solidFill>
              </a:rPr>
              <a:t>--Anti-</a:t>
            </a:r>
            <a:r>
              <a:rPr lang="en-US" sz="1400" dirty="0" err="1">
                <a:solidFill>
                  <a:schemeClr val="accent5"/>
                </a:solidFill>
              </a:rPr>
              <a:t>adrenergics</a:t>
            </a:r>
            <a:endParaRPr lang="en-US" sz="1400" dirty="0">
              <a:solidFill>
                <a:schemeClr val="accent5"/>
              </a:solidFill>
            </a:endParaRPr>
          </a:p>
          <a:p>
            <a:r>
              <a:rPr lang="en-US" sz="1400" dirty="0">
                <a:solidFill>
                  <a:schemeClr val="accent5"/>
                </a:solidFill>
              </a:rPr>
              <a:t>--Oral contraceptive pills</a:t>
            </a:r>
          </a:p>
        </p:txBody>
      </p:sp>
      <p:sp>
        <p:nvSpPr>
          <p:cNvPr id="26" name="TextBox 25"/>
          <p:cNvSpPr txBox="1"/>
          <p:nvPr/>
        </p:nvSpPr>
        <p:spPr>
          <a:xfrm>
            <a:off x="2259328" y="2192322"/>
            <a:ext cx="1308820" cy="276999"/>
          </a:xfrm>
          <a:prstGeom prst="rect">
            <a:avLst/>
          </a:prstGeom>
          <a:noFill/>
        </p:spPr>
        <p:txBody>
          <a:bodyPr wrap="none" rtlCol="0">
            <a:spAutoFit/>
          </a:bodyPr>
          <a:lstStyle/>
          <a:p>
            <a:r>
              <a:rPr lang="en-US" sz="1200" dirty="0">
                <a:solidFill>
                  <a:srgbClr val="FF0000"/>
                </a:solidFill>
              </a:rPr>
              <a:t>Hormonal  effect</a:t>
            </a:r>
          </a:p>
        </p:txBody>
      </p:sp>
      <p:sp>
        <p:nvSpPr>
          <p:cNvPr id="28" name="TextBox 27"/>
          <p:cNvSpPr txBox="1"/>
          <p:nvPr/>
        </p:nvSpPr>
        <p:spPr>
          <a:xfrm>
            <a:off x="2247467" y="911222"/>
            <a:ext cx="1659878" cy="276999"/>
          </a:xfrm>
          <a:prstGeom prst="rect">
            <a:avLst/>
          </a:prstGeom>
          <a:noFill/>
        </p:spPr>
        <p:txBody>
          <a:bodyPr wrap="none" rtlCol="0">
            <a:spAutoFit/>
          </a:bodyPr>
          <a:lstStyle/>
          <a:p>
            <a:r>
              <a:rPr lang="en-US" sz="1200" dirty="0"/>
              <a:t>Anti- histamine  effect</a:t>
            </a:r>
          </a:p>
        </p:txBody>
      </p:sp>
      <p:sp>
        <p:nvSpPr>
          <p:cNvPr id="29" name="TextBox 28"/>
          <p:cNvSpPr txBox="1"/>
          <p:nvPr/>
        </p:nvSpPr>
        <p:spPr>
          <a:xfrm>
            <a:off x="2247467" y="1528106"/>
            <a:ext cx="1735219" cy="276999"/>
          </a:xfrm>
          <a:prstGeom prst="rect">
            <a:avLst/>
          </a:prstGeom>
          <a:noFill/>
        </p:spPr>
        <p:txBody>
          <a:bodyPr wrap="none" rtlCol="0">
            <a:spAutoFit/>
          </a:bodyPr>
          <a:lstStyle/>
          <a:p>
            <a:r>
              <a:rPr lang="en-US" sz="1200" dirty="0">
                <a:solidFill>
                  <a:srgbClr val="008000"/>
                </a:solidFill>
              </a:rPr>
              <a:t>Anti- cholinergic  effect</a:t>
            </a:r>
          </a:p>
        </p:txBody>
      </p:sp>
      <p:sp>
        <p:nvSpPr>
          <p:cNvPr id="31" name="TextBox 30"/>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2" name="Straight Arrow Connector 31"/>
          <p:cNvCxnSpPr>
            <a:stCxn id="31"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41" name="Straight Arrow Connector 40"/>
          <p:cNvCxnSpPr>
            <a:stCxn id="40"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B79D446-D609-33AF-9256-4424CAC6DF7E}"/>
              </a:ext>
            </a:extLst>
          </p:cNvPr>
          <p:cNvSpPr/>
          <p:nvPr/>
        </p:nvSpPr>
        <p:spPr>
          <a:xfrm>
            <a:off x="2668223" y="929402"/>
            <a:ext cx="688059" cy="2455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969F46-00D0-A6D2-E3F3-EBA5BCF6000A}"/>
              </a:ext>
            </a:extLst>
          </p:cNvPr>
          <p:cNvSpPr/>
          <p:nvPr/>
        </p:nvSpPr>
        <p:spPr>
          <a:xfrm>
            <a:off x="2654971" y="1568403"/>
            <a:ext cx="762000" cy="2471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6FC0D7F-CBC0-0B45-3977-2AA349A4EA05}"/>
              </a:ext>
            </a:extLst>
          </p:cNvPr>
          <p:cNvSpPr/>
          <p:nvPr/>
        </p:nvSpPr>
        <p:spPr>
          <a:xfrm>
            <a:off x="2324099" y="2208697"/>
            <a:ext cx="749013" cy="256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0102422"/>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p:cNvCxnSpPr>
            <a:stCxn id="22" idx="2"/>
            <a:endCxn id="17" idx="0"/>
          </p:cNvCxnSpPr>
          <p:nvPr/>
        </p:nvCxnSpPr>
        <p:spPr>
          <a:xfrm flipH="1">
            <a:off x="3175263" y="3449598"/>
            <a:ext cx="1898581" cy="34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7B3403D3-F40F-45DB-67B7-1FAA28CCBB02}"/>
              </a:ext>
            </a:extLst>
          </p:cNvPr>
          <p:cNvSpPr/>
          <p:nvPr/>
        </p:nvSpPr>
        <p:spPr>
          <a:xfrm>
            <a:off x="4420631" y="2820215"/>
            <a:ext cx="1330813" cy="757776"/>
          </a:xfrm>
          <a:prstGeom prst="ellipse">
            <a:avLst/>
          </a:prstGeom>
          <a:solidFill>
            <a:schemeClr val="accent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TextBox 34"/>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9" name="TextBox 8"/>
          <p:cNvSpPr txBox="1"/>
          <p:nvPr/>
        </p:nvSpPr>
        <p:spPr>
          <a:xfrm>
            <a:off x="3429000" y="394892"/>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4" name="TextBox 13"/>
          <p:cNvSpPr txBox="1"/>
          <p:nvPr/>
        </p:nvSpPr>
        <p:spPr>
          <a:xfrm>
            <a:off x="1669258" y="953631"/>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17" name="TextBox 16"/>
          <p:cNvSpPr txBox="1"/>
          <p:nvPr/>
        </p:nvSpPr>
        <p:spPr>
          <a:xfrm>
            <a:off x="2210832" y="3790890"/>
            <a:ext cx="1928862" cy="400110"/>
          </a:xfrm>
          <a:prstGeom prst="rect">
            <a:avLst/>
          </a:prstGeom>
          <a:noFill/>
          <a:ln>
            <a:noFill/>
          </a:ln>
        </p:spPr>
        <p:txBody>
          <a:bodyPr wrap="none" rtlCol="0">
            <a:spAutoFit/>
          </a:bodyPr>
          <a:lstStyle/>
          <a:p>
            <a:pPr algn="ctr"/>
            <a:r>
              <a:rPr lang="en-US" sz="2000" b="1" dirty="0"/>
              <a:t>Non-</a:t>
            </a:r>
            <a:r>
              <a:rPr lang="en-US" sz="2000" b="1" dirty="0" err="1"/>
              <a:t>Sjögren’s</a:t>
            </a:r>
            <a:endParaRPr lang="en-US" sz="2000" b="1" dirty="0"/>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0078" y="2895600"/>
            <a:ext cx="1042272"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a:t>
            </a:r>
          </a:p>
          <a:p>
            <a:pPr algn="ctr">
              <a:lnSpc>
                <a:spcPts val="1800"/>
              </a:lnSpc>
            </a:pPr>
            <a:r>
              <a:rPr lang="en-US" sz="1500" dirty="0">
                <a:solidFill>
                  <a:schemeClr val="bg1">
                    <a:lumMod val="75000"/>
                  </a:schemeClr>
                </a:solidFill>
              </a:rPr>
              <a:t>deficiency</a:t>
            </a:r>
          </a:p>
        </p:txBody>
      </p:sp>
      <p:sp>
        <p:nvSpPr>
          <p:cNvPr id="15" name="TextBox 14"/>
          <p:cNvSpPr txBox="1"/>
          <p:nvPr/>
        </p:nvSpPr>
        <p:spPr>
          <a:xfrm>
            <a:off x="1908116" y="2895600"/>
            <a:ext cx="13308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 duct</a:t>
            </a:r>
          </a:p>
          <a:p>
            <a:pPr algn="ctr">
              <a:lnSpc>
                <a:spcPts val="1800"/>
              </a:lnSpc>
            </a:pPr>
            <a:r>
              <a:rPr lang="en-US" sz="1500" dirty="0">
                <a:solidFill>
                  <a:schemeClr val="bg1">
                    <a:lumMod val="75000"/>
                  </a:schemeClr>
                </a:solidFill>
              </a:rPr>
              <a:t>obstruction</a:t>
            </a:r>
          </a:p>
        </p:txBody>
      </p:sp>
      <p:sp>
        <p:nvSpPr>
          <p:cNvPr id="19" name="TextBox 18"/>
          <p:cNvSpPr txBox="1"/>
          <p:nvPr/>
        </p:nvSpPr>
        <p:spPr>
          <a:xfrm>
            <a:off x="3534740" y="2895600"/>
            <a:ext cx="731290"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Reflex</a:t>
            </a:r>
          </a:p>
          <a:p>
            <a:pPr algn="ctr">
              <a:lnSpc>
                <a:spcPts val="1800"/>
              </a:lnSpc>
            </a:pPr>
            <a:r>
              <a:rPr lang="en-US" sz="1500" dirty="0">
                <a:solidFill>
                  <a:schemeClr val="bg1">
                    <a:lumMod val="75000"/>
                  </a:schemeClr>
                </a:solidFill>
              </a:rPr>
              <a:t>block</a:t>
            </a:r>
          </a:p>
        </p:txBody>
      </p:sp>
      <p:sp>
        <p:nvSpPr>
          <p:cNvPr id="22" name="TextBox 21"/>
          <p:cNvSpPr txBox="1"/>
          <p:nvPr/>
        </p:nvSpPr>
        <p:spPr>
          <a:xfrm>
            <a:off x="4486311" y="2895600"/>
            <a:ext cx="1175065" cy="553998"/>
          </a:xfrm>
          <a:prstGeom prst="rect">
            <a:avLst/>
          </a:prstGeom>
          <a:noFill/>
        </p:spPr>
        <p:txBody>
          <a:bodyPr wrap="none" rtlCol="0">
            <a:spAutoFit/>
          </a:bodyPr>
          <a:lstStyle/>
          <a:p>
            <a:pPr algn="ctr">
              <a:lnSpc>
                <a:spcPts val="1800"/>
              </a:lnSpc>
            </a:pPr>
            <a:r>
              <a:rPr lang="en-US" sz="1500" b="1" i="1" dirty="0"/>
              <a:t>Systemic</a:t>
            </a:r>
          </a:p>
          <a:p>
            <a:pPr algn="ctr">
              <a:lnSpc>
                <a:spcPts val="1800"/>
              </a:lnSpc>
            </a:pPr>
            <a:r>
              <a:rPr lang="en-US" sz="1500" b="1" i="1" dirty="0"/>
              <a:t>drug effect</a:t>
            </a:r>
          </a:p>
        </p:txBody>
      </p:sp>
      <p:cxnSp>
        <p:nvCxnSpPr>
          <p:cNvPr id="8" name="Straight Arrow Connector 7"/>
          <p:cNvCxnSpPr/>
          <p:nvPr/>
        </p:nvCxnSpPr>
        <p:spPr>
          <a:xfrm>
            <a:off x="2573522" y="3449598"/>
            <a:ext cx="5895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2"/>
            <a:endCxn id="17" idx="0"/>
          </p:cNvCxnSpPr>
          <p:nvPr/>
        </p:nvCxnSpPr>
        <p:spPr>
          <a:xfrm flipH="1">
            <a:off x="3175263" y="3449598"/>
            <a:ext cx="725122"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a:endCxn id="17" idx="0"/>
          </p:cNvCxnSpPr>
          <p:nvPr/>
        </p:nvCxnSpPr>
        <p:spPr>
          <a:xfrm>
            <a:off x="1281214" y="3449598"/>
            <a:ext cx="18940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2400" y="344031"/>
            <a:ext cx="8001000" cy="2246769"/>
          </a:xfrm>
          <a:prstGeom prst="rect">
            <a:avLst/>
          </a:prstGeom>
          <a:solidFill>
            <a:schemeClr val="accent5"/>
          </a:solidFill>
        </p:spPr>
        <p:txBody>
          <a:bodyPr wrap="square" rtlCol="0">
            <a:spAutoFit/>
          </a:bodyPr>
          <a:lstStyle/>
          <a:p>
            <a:r>
              <a:rPr lang="en-US" sz="1400" i="1" dirty="0">
                <a:solidFill>
                  <a:srgbClr val="0000FF"/>
                </a:solidFill>
              </a:rPr>
              <a:t>Three very general classes of pharmacologic effect are implicated in inducing DES—what are they? </a:t>
            </a:r>
            <a:r>
              <a:rPr lang="en-US" sz="1400" i="1" dirty="0">
                <a:solidFill>
                  <a:schemeClr val="accent5"/>
                </a:solidFill>
              </a:rPr>
              <a:t>What classes of meds are found within each of these effect-groupings?</a:t>
            </a:r>
          </a:p>
          <a:p>
            <a:r>
              <a:rPr lang="en-US" sz="1400" dirty="0">
                <a:solidFill>
                  <a:schemeClr val="accent5"/>
                </a:solidFill>
              </a:rPr>
              <a:t>--Anti-histamines</a:t>
            </a:r>
          </a:p>
          <a:p>
            <a:r>
              <a:rPr lang="en-US" sz="1400" dirty="0">
                <a:solidFill>
                  <a:schemeClr val="accent5"/>
                </a:solidFill>
              </a:rPr>
              <a:t>--Anti-depressants</a:t>
            </a:r>
          </a:p>
          <a:p>
            <a:r>
              <a:rPr lang="en-US" sz="1400" dirty="0">
                <a:solidFill>
                  <a:schemeClr val="accent5"/>
                </a:solidFill>
              </a:rPr>
              <a:t>--Anti-</a:t>
            </a:r>
            <a:r>
              <a:rPr lang="en-US" sz="1400" dirty="0" err="1">
                <a:solidFill>
                  <a:schemeClr val="accent5"/>
                </a:solidFill>
              </a:rPr>
              <a:t>hypertensives</a:t>
            </a:r>
            <a:endParaRPr lang="en-US" sz="1400" dirty="0">
              <a:solidFill>
                <a:schemeClr val="accent5"/>
              </a:solidFill>
            </a:endParaRPr>
          </a:p>
          <a:p>
            <a:r>
              <a:rPr lang="en-US" sz="1400" dirty="0">
                <a:solidFill>
                  <a:schemeClr val="accent5"/>
                </a:solidFill>
              </a:rPr>
              <a:t>--Anti-emetics</a:t>
            </a:r>
          </a:p>
          <a:p>
            <a:r>
              <a:rPr lang="en-US" sz="1400" dirty="0">
                <a:solidFill>
                  <a:schemeClr val="accent5"/>
                </a:solidFill>
              </a:rPr>
              <a:t>--Anti-Parkinson’s</a:t>
            </a:r>
          </a:p>
          <a:p>
            <a:r>
              <a:rPr lang="en-US" sz="1400" dirty="0">
                <a:solidFill>
                  <a:schemeClr val="accent5"/>
                </a:solidFill>
              </a:rPr>
              <a:t>--Anti-psychotics</a:t>
            </a:r>
          </a:p>
          <a:p>
            <a:r>
              <a:rPr lang="en-US" sz="1400" dirty="0">
                <a:solidFill>
                  <a:schemeClr val="accent5"/>
                </a:solidFill>
              </a:rPr>
              <a:t>--Anti-</a:t>
            </a:r>
            <a:r>
              <a:rPr lang="en-US" sz="1400" dirty="0" err="1">
                <a:solidFill>
                  <a:schemeClr val="accent5"/>
                </a:solidFill>
              </a:rPr>
              <a:t>adrenergics</a:t>
            </a:r>
            <a:endParaRPr lang="en-US" sz="1400" dirty="0">
              <a:solidFill>
                <a:schemeClr val="accent5"/>
              </a:solidFill>
            </a:endParaRPr>
          </a:p>
          <a:p>
            <a:r>
              <a:rPr lang="en-US" sz="1400" dirty="0">
                <a:solidFill>
                  <a:schemeClr val="accent5"/>
                </a:solidFill>
              </a:rPr>
              <a:t>--Oral contraceptive pills</a:t>
            </a:r>
          </a:p>
        </p:txBody>
      </p:sp>
      <p:sp>
        <p:nvSpPr>
          <p:cNvPr id="26" name="TextBox 25"/>
          <p:cNvSpPr txBox="1"/>
          <p:nvPr/>
        </p:nvSpPr>
        <p:spPr>
          <a:xfrm>
            <a:off x="2259328" y="2192322"/>
            <a:ext cx="1308820" cy="276999"/>
          </a:xfrm>
          <a:prstGeom prst="rect">
            <a:avLst/>
          </a:prstGeom>
          <a:noFill/>
        </p:spPr>
        <p:txBody>
          <a:bodyPr wrap="none" rtlCol="0">
            <a:spAutoFit/>
          </a:bodyPr>
          <a:lstStyle/>
          <a:p>
            <a:r>
              <a:rPr lang="en-US" sz="1200" dirty="0">
                <a:solidFill>
                  <a:srgbClr val="FF0000"/>
                </a:solidFill>
              </a:rPr>
              <a:t>Hormonal  effect</a:t>
            </a:r>
          </a:p>
        </p:txBody>
      </p:sp>
      <p:sp>
        <p:nvSpPr>
          <p:cNvPr id="28" name="TextBox 27"/>
          <p:cNvSpPr txBox="1"/>
          <p:nvPr/>
        </p:nvSpPr>
        <p:spPr>
          <a:xfrm>
            <a:off x="2247467" y="911222"/>
            <a:ext cx="1659878" cy="276999"/>
          </a:xfrm>
          <a:prstGeom prst="rect">
            <a:avLst/>
          </a:prstGeom>
          <a:noFill/>
        </p:spPr>
        <p:txBody>
          <a:bodyPr wrap="none" rtlCol="0">
            <a:spAutoFit/>
          </a:bodyPr>
          <a:lstStyle/>
          <a:p>
            <a:r>
              <a:rPr lang="en-US" sz="1200" dirty="0"/>
              <a:t>Anti- histamine  effect</a:t>
            </a:r>
          </a:p>
        </p:txBody>
      </p:sp>
      <p:sp>
        <p:nvSpPr>
          <p:cNvPr id="29" name="TextBox 28"/>
          <p:cNvSpPr txBox="1"/>
          <p:nvPr/>
        </p:nvSpPr>
        <p:spPr>
          <a:xfrm>
            <a:off x="2247467" y="1528106"/>
            <a:ext cx="1735219" cy="276999"/>
          </a:xfrm>
          <a:prstGeom prst="rect">
            <a:avLst/>
          </a:prstGeom>
          <a:noFill/>
        </p:spPr>
        <p:txBody>
          <a:bodyPr wrap="none" rtlCol="0">
            <a:spAutoFit/>
          </a:bodyPr>
          <a:lstStyle/>
          <a:p>
            <a:r>
              <a:rPr lang="en-US" sz="1200" dirty="0">
                <a:solidFill>
                  <a:srgbClr val="008000"/>
                </a:solidFill>
              </a:rPr>
              <a:t>Anti- cholinergic  effect</a:t>
            </a:r>
          </a:p>
        </p:txBody>
      </p:sp>
      <p:sp>
        <p:nvSpPr>
          <p:cNvPr id="31" name="TextBox 30"/>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2" name="Straight Arrow Connector 31"/>
          <p:cNvCxnSpPr>
            <a:stCxn id="31"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41" name="Straight Arrow Connector 40"/>
          <p:cNvCxnSpPr>
            <a:stCxn id="40"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99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7" name="Rectangle 6"/>
          <p:cNvSpPr/>
          <p:nvPr/>
        </p:nvSpPr>
        <p:spPr>
          <a:xfrm>
            <a:off x="67056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5" name="TextBox 4"/>
          <p:cNvSpPr txBox="1"/>
          <p:nvPr/>
        </p:nvSpPr>
        <p:spPr>
          <a:xfrm>
            <a:off x="479449" y="1488281"/>
            <a:ext cx="8131151" cy="3970318"/>
          </a:xfrm>
          <a:prstGeom prst="rect">
            <a:avLst/>
          </a:prstGeom>
          <a:noFill/>
        </p:spPr>
        <p:txBody>
          <a:bodyPr wrap="square" rtlCol="0">
            <a:spAutoFit/>
          </a:bodyPr>
          <a:lstStyle/>
          <a:p>
            <a:r>
              <a:rPr lang="en-US" i="1" dirty="0">
                <a:solidFill>
                  <a:srgbClr val="0000FF"/>
                </a:solidFill>
              </a:rPr>
              <a:t>How common is DES?</a:t>
            </a:r>
          </a:p>
          <a:p>
            <a:r>
              <a:rPr lang="en-US" dirty="0">
                <a:solidFill>
                  <a:srgbClr val="0000FF"/>
                </a:solidFill>
              </a:rPr>
              <a:t>Very. It is estimated to affect  10%  of adults age 30-60, and  15%  of adults age 65 and older.</a:t>
            </a:r>
          </a:p>
          <a:p>
            <a:endParaRPr lang="en-US" dirty="0">
              <a:solidFill>
                <a:srgbClr val="0000FF"/>
              </a:solidFill>
            </a:endParaRPr>
          </a:p>
          <a:p>
            <a:r>
              <a:rPr lang="en-US" i="1" dirty="0">
                <a:solidFill>
                  <a:srgbClr val="0000FF"/>
                </a:solidFill>
              </a:rPr>
              <a:t>Is it a significant health problem?</a:t>
            </a:r>
          </a:p>
          <a:p>
            <a:r>
              <a:rPr lang="en-US" dirty="0">
                <a:solidFill>
                  <a:srgbClr val="0000FF"/>
                </a:solidFill>
              </a:rPr>
              <a:t>It certainly can be. Studies indicate moderate-to-severe DES impacts quality-of-life to the same degree as moderate-to-severe angina.</a:t>
            </a:r>
          </a:p>
          <a:p>
            <a:endParaRPr lang="en-US" dirty="0">
              <a:solidFill>
                <a:srgbClr val="0000FF"/>
              </a:solidFill>
            </a:endParaRPr>
          </a:p>
          <a:p>
            <a:r>
              <a:rPr lang="en-US" i="1" dirty="0">
                <a:solidFill>
                  <a:srgbClr val="0000FF"/>
                </a:solidFill>
              </a:rPr>
              <a:t>Is there a gender predilection?</a:t>
            </a:r>
          </a:p>
          <a:p>
            <a:r>
              <a:rPr lang="en-US" dirty="0">
                <a:solidFill>
                  <a:srgbClr val="0000FF"/>
                </a:solidFill>
              </a:rPr>
              <a:t>Yes, women are more likely to suffer DES</a:t>
            </a:r>
          </a:p>
          <a:p>
            <a:endParaRPr lang="en-US" dirty="0">
              <a:solidFill>
                <a:srgbClr val="0000FF"/>
              </a:solidFill>
            </a:endParaRPr>
          </a:p>
          <a:p>
            <a:r>
              <a:rPr lang="en-US" i="1" dirty="0">
                <a:solidFill>
                  <a:srgbClr val="0000FF"/>
                </a:solidFill>
              </a:rPr>
              <a:t>Is there a racial/ethnic predilection?</a:t>
            </a:r>
          </a:p>
          <a:p>
            <a:r>
              <a:rPr lang="en-US" dirty="0">
                <a:solidFill>
                  <a:srgbClr val="0000FF"/>
                </a:solidFill>
              </a:rPr>
              <a:t>The </a:t>
            </a:r>
            <a:r>
              <a:rPr lang="en-US" i="1" dirty="0">
                <a:solidFill>
                  <a:srgbClr val="0000FF"/>
                </a:solidFill>
              </a:rPr>
              <a:t>Cornea</a:t>
            </a:r>
            <a:r>
              <a:rPr lang="en-US" dirty="0">
                <a:solidFill>
                  <a:srgbClr val="0000FF"/>
                </a:solidFill>
              </a:rPr>
              <a:t> book is maddeningly inconsistent on this score. In text, it states there is “no racial or ethnic predisposition.” </a:t>
            </a:r>
          </a:p>
        </p:txBody>
      </p:sp>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42008453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p:cNvCxnSpPr>
            <a:stCxn id="22" idx="2"/>
            <a:endCxn id="17" idx="0"/>
          </p:cNvCxnSpPr>
          <p:nvPr/>
        </p:nvCxnSpPr>
        <p:spPr>
          <a:xfrm flipH="1">
            <a:off x="3175263" y="3449598"/>
            <a:ext cx="1898581" cy="34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7B3403D3-F40F-45DB-67B7-1FAA28CCBB02}"/>
              </a:ext>
            </a:extLst>
          </p:cNvPr>
          <p:cNvSpPr/>
          <p:nvPr/>
        </p:nvSpPr>
        <p:spPr>
          <a:xfrm>
            <a:off x="4420631" y="2820215"/>
            <a:ext cx="1330813" cy="757776"/>
          </a:xfrm>
          <a:prstGeom prst="ellipse">
            <a:avLst/>
          </a:prstGeom>
          <a:solidFill>
            <a:schemeClr val="accent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TextBox 34"/>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9" name="TextBox 8"/>
          <p:cNvSpPr txBox="1"/>
          <p:nvPr/>
        </p:nvSpPr>
        <p:spPr>
          <a:xfrm>
            <a:off x="3429000" y="394892"/>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4" name="TextBox 13"/>
          <p:cNvSpPr txBox="1"/>
          <p:nvPr/>
        </p:nvSpPr>
        <p:spPr>
          <a:xfrm>
            <a:off x="1669258" y="953631"/>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17" name="TextBox 16"/>
          <p:cNvSpPr txBox="1"/>
          <p:nvPr/>
        </p:nvSpPr>
        <p:spPr>
          <a:xfrm>
            <a:off x="2210832" y="3790890"/>
            <a:ext cx="1928862" cy="400110"/>
          </a:xfrm>
          <a:prstGeom prst="rect">
            <a:avLst/>
          </a:prstGeom>
          <a:noFill/>
          <a:ln>
            <a:noFill/>
          </a:ln>
        </p:spPr>
        <p:txBody>
          <a:bodyPr wrap="none" rtlCol="0">
            <a:spAutoFit/>
          </a:bodyPr>
          <a:lstStyle/>
          <a:p>
            <a:pPr algn="ctr"/>
            <a:r>
              <a:rPr lang="en-US" sz="2000" b="1" dirty="0"/>
              <a:t>Non-</a:t>
            </a:r>
            <a:r>
              <a:rPr lang="en-US" sz="2000" b="1" dirty="0" err="1"/>
              <a:t>Sjögren’s</a:t>
            </a:r>
            <a:endParaRPr lang="en-US" sz="2000" b="1" dirty="0"/>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0078" y="2895600"/>
            <a:ext cx="1042272"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a:t>
            </a:r>
          </a:p>
          <a:p>
            <a:pPr algn="ctr">
              <a:lnSpc>
                <a:spcPts val="1800"/>
              </a:lnSpc>
            </a:pPr>
            <a:r>
              <a:rPr lang="en-US" sz="1500" dirty="0">
                <a:solidFill>
                  <a:schemeClr val="bg1">
                    <a:lumMod val="75000"/>
                  </a:schemeClr>
                </a:solidFill>
              </a:rPr>
              <a:t>deficiency</a:t>
            </a:r>
          </a:p>
        </p:txBody>
      </p:sp>
      <p:sp>
        <p:nvSpPr>
          <p:cNvPr id="15" name="TextBox 14"/>
          <p:cNvSpPr txBox="1"/>
          <p:nvPr/>
        </p:nvSpPr>
        <p:spPr>
          <a:xfrm>
            <a:off x="1908116" y="2895600"/>
            <a:ext cx="13308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 duct</a:t>
            </a:r>
          </a:p>
          <a:p>
            <a:pPr algn="ctr">
              <a:lnSpc>
                <a:spcPts val="1800"/>
              </a:lnSpc>
            </a:pPr>
            <a:r>
              <a:rPr lang="en-US" sz="1500" dirty="0">
                <a:solidFill>
                  <a:schemeClr val="bg1">
                    <a:lumMod val="75000"/>
                  </a:schemeClr>
                </a:solidFill>
              </a:rPr>
              <a:t>obstruction</a:t>
            </a:r>
          </a:p>
        </p:txBody>
      </p:sp>
      <p:sp>
        <p:nvSpPr>
          <p:cNvPr id="19" name="TextBox 18"/>
          <p:cNvSpPr txBox="1"/>
          <p:nvPr/>
        </p:nvSpPr>
        <p:spPr>
          <a:xfrm>
            <a:off x="3534740" y="2895600"/>
            <a:ext cx="731290"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Reflex</a:t>
            </a:r>
          </a:p>
          <a:p>
            <a:pPr algn="ctr">
              <a:lnSpc>
                <a:spcPts val="1800"/>
              </a:lnSpc>
            </a:pPr>
            <a:r>
              <a:rPr lang="en-US" sz="1500" dirty="0">
                <a:solidFill>
                  <a:schemeClr val="bg1">
                    <a:lumMod val="75000"/>
                  </a:schemeClr>
                </a:solidFill>
              </a:rPr>
              <a:t>block</a:t>
            </a:r>
          </a:p>
        </p:txBody>
      </p:sp>
      <p:sp>
        <p:nvSpPr>
          <p:cNvPr id="22" name="TextBox 21"/>
          <p:cNvSpPr txBox="1"/>
          <p:nvPr/>
        </p:nvSpPr>
        <p:spPr>
          <a:xfrm>
            <a:off x="4486311" y="2895600"/>
            <a:ext cx="1175065" cy="553998"/>
          </a:xfrm>
          <a:prstGeom prst="rect">
            <a:avLst/>
          </a:prstGeom>
          <a:noFill/>
        </p:spPr>
        <p:txBody>
          <a:bodyPr wrap="none" rtlCol="0">
            <a:spAutoFit/>
          </a:bodyPr>
          <a:lstStyle/>
          <a:p>
            <a:pPr algn="ctr">
              <a:lnSpc>
                <a:spcPts val="1800"/>
              </a:lnSpc>
            </a:pPr>
            <a:r>
              <a:rPr lang="en-US" sz="1500" b="1" i="1" dirty="0"/>
              <a:t>Systemic</a:t>
            </a:r>
          </a:p>
          <a:p>
            <a:pPr algn="ctr">
              <a:lnSpc>
                <a:spcPts val="1800"/>
              </a:lnSpc>
            </a:pPr>
            <a:r>
              <a:rPr lang="en-US" sz="1500" b="1" i="1" dirty="0"/>
              <a:t>drug effect</a:t>
            </a:r>
          </a:p>
        </p:txBody>
      </p:sp>
      <p:cxnSp>
        <p:nvCxnSpPr>
          <p:cNvPr id="8" name="Straight Arrow Connector 7"/>
          <p:cNvCxnSpPr/>
          <p:nvPr/>
        </p:nvCxnSpPr>
        <p:spPr>
          <a:xfrm>
            <a:off x="2573522" y="3449598"/>
            <a:ext cx="5895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2"/>
            <a:endCxn id="17" idx="0"/>
          </p:cNvCxnSpPr>
          <p:nvPr/>
        </p:nvCxnSpPr>
        <p:spPr>
          <a:xfrm flipH="1">
            <a:off x="3175263" y="3449598"/>
            <a:ext cx="725122"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a:endCxn id="17" idx="0"/>
          </p:cNvCxnSpPr>
          <p:nvPr/>
        </p:nvCxnSpPr>
        <p:spPr>
          <a:xfrm>
            <a:off x="1281214" y="3449598"/>
            <a:ext cx="18940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2400" y="344031"/>
            <a:ext cx="8001000" cy="2246769"/>
          </a:xfrm>
          <a:prstGeom prst="rect">
            <a:avLst/>
          </a:prstGeom>
          <a:solidFill>
            <a:schemeClr val="accent5"/>
          </a:solidFill>
        </p:spPr>
        <p:txBody>
          <a:bodyPr wrap="square" rtlCol="0">
            <a:spAutoFit/>
          </a:bodyPr>
          <a:lstStyle/>
          <a:p>
            <a:r>
              <a:rPr lang="en-US" sz="1400" i="1" dirty="0">
                <a:solidFill>
                  <a:srgbClr val="0000FF"/>
                </a:solidFill>
              </a:rPr>
              <a:t>Three very general classes of pharmacologic effect are implicated in inducing DES—what are they? </a:t>
            </a:r>
            <a:r>
              <a:rPr lang="en-US" sz="1400" i="1" dirty="0"/>
              <a:t>What classes of meds are found within each of these effect-groupings?</a:t>
            </a:r>
          </a:p>
          <a:p>
            <a:r>
              <a:rPr lang="en-US" sz="1400" dirty="0"/>
              <a:t>--</a:t>
            </a:r>
            <a:r>
              <a:rPr lang="en-US" sz="1400" b="1" i="1" dirty="0"/>
              <a:t>?</a:t>
            </a:r>
            <a:endParaRPr lang="en-US" sz="1400" dirty="0"/>
          </a:p>
          <a:p>
            <a:r>
              <a:rPr lang="en-US" sz="1400" dirty="0"/>
              <a:t>--</a:t>
            </a:r>
            <a:r>
              <a:rPr lang="en-US" sz="1400" b="1" i="1" dirty="0"/>
              <a:t>?</a:t>
            </a:r>
          </a:p>
          <a:p>
            <a:r>
              <a:rPr lang="en-US" sz="1400" dirty="0">
                <a:solidFill>
                  <a:schemeClr val="accent5"/>
                </a:solidFill>
              </a:rPr>
              <a:t>--Anti-</a:t>
            </a:r>
            <a:r>
              <a:rPr lang="en-US" sz="1400" dirty="0" err="1">
                <a:solidFill>
                  <a:schemeClr val="accent5"/>
                </a:solidFill>
              </a:rPr>
              <a:t>hypertensives</a:t>
            </a:r>
            <a:endParaRPr lang="en-US" sz="1400" dirty="0">
              <a:solidFill>
                <a:schemeClr val="accent5"/>
              </a:solidFill>
            </a:endParaRPr>
          </a:p>
          <a:p>
            <a:r>
              <a:rPr lang="en-US" sz="1400" dirty="0">
                <a:solidFill>
                  <a:schemeClr val="accent5"/>
                </a:solidFill>
              </a:rPr>
              <a:t>--Anti-emetics</a:t>
            </a:r>
          </a:p>
          <a:p>
            <a:r>
              <a:rPr lang="en-US" sz="1400" dirty="0">
                <a:solidFill>
                  <a:schemeClr val="accent5"/>
                </a:solidFill>
              </a:rPr>
              <a:t>--Anti-Parkinson’s</a:t>
            </a:r>
          </a:p>
          <a:p>
            <a:r>
              <a:rPr lang="en-US" sz="1400" dirty="0">
                <a:solidFill>
                  <a:schemeClr val="accent5"/>
                </a:solidFill>
              </a:rPr>
              <a:t>--Anti-psychotics</a:t>
            </a:r>
          </a:p>
          <a:p>
            <a:r>
              <a:rPr lang="en-US" sz="1400" dirty="0">
                <a:solidFill>
                  <a:schemeClr val="accent5"/>
                </a:solidFill>
              </a:rPr>
              <a:t>--Anti-</a:t>
            </a:r>
            <a:r>
              <a:rPr lang="en-US" sz="1400" dirty="0" err="1">
                <a:solidFill>
                  <a:schemeClr val="accent5"/>
                </a:solidFill>
              </a:rPr>
              <a:t>adrenergics</a:t>
            </a:r>
            <a:endParaRPr lang="en-US" sz="1400" dirty="0">
              <a:solidFill>
                <a:schemeClr val="accent5"/>
              </a:solidFill>
            </a:endParaRPr>
          </a:p>
          <a:p>
            <a:r>
              <a:rPr lang="en-US" sz="1400" dirty="0">
                <a:solidFill>
                  <a:schemeClr val="accent5"/>
                </a:solidFill>
              </a:rPr>
              <a:t>--Oral contraceptive pills</a:t>
            </a:r>
          </a:p>
        </p:txBody>
      </p:sp>
      <p:sp>
        <p:nvSpPr>
          <p:cNvPr id="26" name="TextBox 25"/>
          <p:cNvSpPr txBox="1"/>
          <p:nvPr/>
        </p:nvSpPr>
        <p:spPr>
          <a:xfrm>
            <a:off x="2259328" y="2192322"/>
            <a:ext cx="1308820" cy="276999"/>
          </a:xfrm>
          <a:prstGeom prst="rect">
            <a:avLst/>
          </a:prstGeom>
          <a:noFill/>
        </p:spPr>
        <p:txBody>
          <a:bodyPr wrap="none" rtlCol="0">
            <a:spAutoFit/>
          </a:bodyPr>
          <a:lstStyle/>
          <a:p>
            <a:r>
              <a:rPr lang="en-US" sz="1200" dirty="0">
                <a:solidFill>
                  <a:schemeClr val="bg1">
                    <a:lumMod val="75000"/>
                  </a:schemeClr>
                </a:solidFill>
              </a:rPr>
              <a:t>Hormonal  effect</a:t>
            </a:r>
          </a:p>
        </p:txBody>
      </p:sp>
      <p:sp>
        <p:nvSpPr>
          <p:cNvPr id="28" name="TextBox 27"/>
          <p:cNvSpPr txBox="1"/>
          <p:nvPr/>
        </p:nvSpPr>
        <p:spPr>
          <a:xfrm>
            <a:off x="2247467" y="911222"/>
            <a:ext cx="1659878" cy="276999"/>
          </a:xfrm>
          <a:prstGeom prst="rect">
            <a:avLst/>
          </a:prstGeom>
          <a:noFill/>
        </p:spPr>
        <p:txBody>
          <a:bodyPr wrap="none" rtlCol="0">
            <a:spAutoFit/>
          </a:bodyPr>
          <a:lstStyle/>
          <a:p>
            <a:r>
              <a:rPr lang="en-US" sz="1200" dirty="0"/>
              <a:t>Anti- histamine  effect</a:t>
            </a:r>
          </a:p>
        </p:txBody>
      </p:sp>
      <p:sp>
        <p:nvSpPr>
          <p:cNvPr id="29" name="TextBox 28"/>
          <p:cNvSpPr txBox="1"/>
          <p:nvPr/>
        </p:nvSpPr>
        <p:spPr>
          <a:xfrm>
            <a:off x="2247467" y="1528106"/>
            <a:ext cx="1735219" cy="276999"/>
          </a:xfrm>
          <a:prstGeom prst="rect">
            <a:avLst/>
          </a:prstGeom>
          <a:noFill/>
        </p:spPr>
        <p:txBody>
          <a:bodyPr wrap="none" rtlCol="0">
            <a:spAutoFit/>
          </a:bodyPr>
          <a:lstStyle/>
          <a:p>
            <a:r>
              <a:rPr lang="en-US" sz="1200" dirty="0">
                <a:solidFill>
                  <a:schemeClr val="bg1">
                    <a:lumMod val="75000"/>
                  </a:schemeClr>
                </a:solidFill>
              </a:rPr>
              <a:t>Anti- cholinergic  effect</a:t>
            </a:r>
          </a:p>
        </p:txBody>
      </p:sp>
      <p:sp>
        <p:nvSpPr>
          <p:cNvPr id="31" name="TextBox 30"/>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2" name="Straight Arrow Connector 31"/>
          <p:cNvCxnSpPr>
            <a:stCxn id="31"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41" name="Straight Arrow Connector 40"/>
          <p:cNvCxnSpPr>
            <a:stCxn id="40"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Right Brace 5">
            <a:extLst>
              <a:ext uri="{FF2B5EF4-FFF2-40B4-BE49-F238E27FC236}">
                <a16:creationId xmlns:a16="http://schemas.microsoft.com/office/drawing/2014/main" id="{752CE23C-E709-8414-C235-697EE263A839}"/>
              </a:ext>
            </a:extLst>
          </p:cNvPr>
          <p:cNvSpPr/>
          <p:nvPr/>
        </p:nvSpPr>
        <p:spPr>
          <a:xfrm>
            <a:off x="2133600" y="844413"/>
            <a:ext cx="152400" cy="381564"/>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25649571"/>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p:cNvCxnSpPr>
            <a:stCxn id="22" idx="2"/>
            <a:endCxn id="17" idx="0"/>
          </p:cNvCxnSpPr>
          <p:nvPr/>
        </p:nvCxnSpPr>
        <p:spPr>
          <a:xfrm flipH="1">
            <a:off x="3175263" y="3449598"/>
            <a:ext cx="1898581" cy="34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7B3403D3-F40F-45DB-67B7-1FAA28CCBB02}"/>
              </a:ext>
            </a:extLst>
          </p:cNvPr>
          <p:cNvSpPr/>
          <p:nvPr/>
        </p:nvSpPr>
        <p:spPr>
          <a:xfrm>
            <a:off x="4420631" y="2820215"/>
            <a:ext cx="1330813" cy="757776"/>
          </a:xfrm>
          <a:prstGeom prst="ellipse">
            <a:avLst/>
          </a:prstGeom>
          <a:solidFill>
            <a:schemeClr val="accent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TextBox 34"/>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9" name="TextBox 8"/>
          <p:cNvSpPr txBox="1"/>
          <p:nvPr/>
        </p:nvSpPr>
        <p:spPr>
          <a:xfrm>
            <a:off x="3429000" y="394892"/>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4" name="TextBox 13"/>
          <p:cNvSpPr txBox="1"/>
          <p:nvPr/>
        </p:nvSpPr>
        <p:spPr>
          <a:xfrm>
            <a:off x="1669258" y="953631"/>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17" name="TextBox 16"/>
          <p:cNvSpPr txBox="1"/>
          <p:nvPr/>
        </p:nvSpPr>
        <p:spPr>
          <a:xfrm>
            <a:off x="2210832" y="3790890"/>
            <a:ext cx="1928862" cy="400110"/>
          </a:xfrm>
          <a:prstGeom prst="rect">
            <a:avLst/>
          </a:prstGeom>
          <a:noFill/>
          <a:ln>
            <a:noFill/>
          </a:ln>
        </p:spPr>
        <p:txBody>
          <a:bodyPr wrap="none" rtlCol="0">
            <a:spAutoFit/>
          </a:bodyPr>
          <a:lstStyle/>
          <a:p>
            <a:pPr algn="ctr"/>
            <a:r>
              <a:rPr lang="en-US" sz="2000" b="1" dirty="0"/>
              <a:t>Non-</a:t>
            </a:r>
            <a:r>
              <a:rPr lang="en-US" sz="2000" b="1" dirty="0" err="1"/>
              <a:t>Sjögren’s</a:t>
            </a:r>
            <a:endParaRPr lang="en-US" sz="2000" b="1" dirty="0"/>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0078" y="2895600"/>
            <a:ext cx="1042272"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a:t>
            </a:r>
          </a:p>
          <a:p>
            <a:pPr algn="ctr">
              <a:lnSpc>
                <a:spcPts val="1800"/>
              </a:lnSpc>
            </a:pPr>
            <a:r>
              <a:rPr lang="en-US" sz="1500" dirty="0">
                <a:solidFill>
                  <a:schemeClr val="bg1">
                    <a:lumMod val="75000"/>
                  </a:schemeClr>
                </a:solidFill>
              </a:rPr>
              <a:t>deficiency</a:t>
            </a:r>
          </a:p>
        </p:txBody>
      </p:sp>
      <p:sp>
        <p:nvSpPr>
          <p:cNvPr id="15" name="TextBox 14"/>
          <p:cNvSpPr txBox="1"/>
          <p:nvPr/>
        </p:nvSpPr>
        <p:spPr>
          <a:xfrm>
            <a:off x="1908116" y="2895600"/>
            <a:ext cx="13308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 duct</a:t>
            </a:r>
          </a:p>
          <a:p>
            <a:pPr algn="ctr">
              <a:lnSpc>
                <a:spcPts val="1800"/>
              </a:lnSpc>
            </a:pPr>
            <a:r>
              <a:rPr lang="en-US" sz="1500" dirty="0">
                <a:solidFill>
                  <a:schemeClr val="bg1">
                    <a:lumMod val="75000"/>
                  </a:schemeClr>
                </a:solidFill>
              </a:rPr>
              <a:t>obstruction</a:t>
            </a:r>
          </a:p>
        </p:txBody>
      </p:sp>
      <p:sp>
        <p:nvSpPr>
          <p:cNvPr id="19" name="TextBox 18"/>
          <p:cNvSpPr txBox="1"/>
          <p:nvPr/>
        </p:nvSpPr>
        <p:spPr>
          <a:xfrm>
            <a:off x="3534740" y="2895600"/>
            <a:ext cx="731290"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Reflex</a:t>
            </a:r>
          </a:p>
          <a:p>
            <a:pPr algn="ctr">
              <a:lnSpc>
                <a:spcPts val="1800"/>
              </a:lnSpc>
            </a:pPr>
            <a:r>
              <a:rPr lang="en-US" sz="1500" dirty="0">
                <a:solidFill>
                  <a:schemeClr val="bg1">
                    <a:lumMod val="75000"/>
                  </a:schemeClr>
                </a:solidFill>
              </a:rPr>
              <a:t>block</a:t>
            </a:r>
          </a:p>
        </p:txBody>
      </p:sp>
      <p:sp>
        <p:nvSpPr>
          <p:cNvPr id="22" name="TextBox 21"/>
          <p:cNvSpPr txBox="1"/>
          <p:nvPr/>
        </p:nvSpPr>
        <p:spPr>
          <a:xfrm>
            <a:off x="4486311" y="2895600"/>
            <a:ext cx="1175065" cy="553998"/>
          </a:xfrm>
          <a:prstGeom prst="rect">
            <a:avLst/>
          </a:prstGeom>
          <a:noFill/>
        </p:spPr>
        <p:txBody>
          <a:bodyPr wrap="none" rtlCol="0">
            <a:spAutoFit/>
          </a:bodyPr>
          <a:lstStyle/>
          <a:p>
            <a:pPr algn="ctr">
              <a:lnSpc>
                <a:spcPts val="1800"/>
              </a:lnSpc>
            </a:pPr>
            <a:r>
              <a:rPr lang="en-US" sz="1500" b="1" i="1" dirty="0"/>
              <a:t>Systemic</a:t>
            </a:r>
          </a:p>
          <a:p>
            <a:pPr algn="ctr">
              <a:lnSpc>
                <a:spcPts val="1800"/>
              </a:lnSpc>
            </a:pPr>
            <a:r>
              <a:rPr lang="en-US" sz="1500" b="1" i="1" dirty="0"/>
              <a:t>drug effect</a:t>
            </a:r>
          </a:p>
        </p:txBody>
      </p:sp>
      <p:cxnSp>
        <p:nvCxnSpPr>
          <p:cNvPr id="8" name="Straight Arrow Connector 7"/>
          <p:cNvCxnSpPr/>
          <p:nvPr/>
        </p:nvCxnSpPr>
        <p:spPr>
          <a:xfrm>
            <a:off x="2573522" y="3449598"/>
            <a:ext cx="5895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2"/>
            <a:endCxn id="17" idx="0"/>
          </p:cNvCxnSpPr>
          <p:nvPr/>
        </p:nvCxnSpPr>
        <p:spPr>
          <a:xfrm flipH="1">
            <a:off x="3175263" y="3449598"/>
            <a:ext cx="725122"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a:endCxn id="17" idx="0"/>
          </p:cNvCxnSpPr>
          <p:nvPr/>
        </p:nvCxnSpPr>
        <p:spPr>
          <a:xfrm>
            <a:off x="1281214" y="3449598"/>
            <a:ext cx="18940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2400" y="344031"/>
            <a:ext cx="8001000" cy="2246769"/>
          </a:xfrm>
          <a:prstGeom prst="rect">
            <a:avLst/>
          </a:prstGeom>
          <a:solidFill>
            <a:schemeClr val="accent5"/>
          </a:solidFill>
        </p:spPr>
        <p:txBody>
          <a:bodyPr wrap="square" rtlCol="0">
            <a:spAutoFit/>
          </a:bodyPr>
          <a:lstStyle/>
          <a:p>
            <a:r>
              <a:rPr lang="en-US" sz="1400" i="1" dirty="0">
                <a:solidFill>
                  <a:srgbClr val="0000FF"/>
                </a:solidFill>
              </a:rPr>
              <a:t>Three very general classes of pharmacologic effect are implicated in inducing DES—what are they? </a:t>
            </a:r>
            <a:r>
              <a:rPr lang="en-US" sz="1400" i="1" dirty="0"/>
              <a:t>What classes of meds are found within each of these effect-groupings?</a:t>
            </a:r>
          </a:p>
          <a:p>
            <a:r>
              <a:rPr lang="en-US" sz="1400" dirty="0"/>
              <a:t>--Anti-histamines (duh)</a:t>
            </a:r>
          </a:p>
          <a:p>
            <a:r>
              <a:rPr lang="en-US" sz="1400" dirty="0"/>
              <a:t>--Anti-depressants</a:t>
            </a:r>
          </a:p>
          <a:p>
            <a:r>
              <a:rPr lang="en-US" sz="1400" dirty="0">
                <a:solidFill>
                  <a:schemeClr val="accent5"/>
                </a:solidFill>
              </a:rPr>
              <a:t>--Anti-</a:t>
            </a:r>
            <a:r>
              <a:rPr lang="en-US" sz="1400" dirty="0" err="1">
                <a:solidFill>
                  <a:schemeClr val="accent5"/>
                </a:solidFill>
              </a:rPr>
              <a:t>hypertensives</a:t>
            </a:r>
            <a:endParaRPr lang="en-US" sz="1400" dirty="0">
              <a:solidFill>
                <a:schemeClr val="accent5"/>
              </a:solidFill>
            </a:endParaRPr>
          </a:p>
          <a:p>
            <a:r>
              <a:rPr lang="en-US" sz="1400" dirty="0">
                <a:solidFill>
                  <a:schemeClr val="accent5"/>
                </a:solidFill>
              </a:rPr>
              <a:t>--Anti-emetics</a:t>
            </a:r>
          </a:p>
          <a:p>
            <a:r>
              <a:rPr lang="en-US" sz="1400" dirty="0">
                <a:solidFill>
                  <a:schemeClr val="accent5"/>
                </a:solidFill>
              </a:rPr>
              <a:t>--Anti-Parkinson’s</a:t>
            </a:r>
          </a:p>
          <a:p>
            <a:r>
              <a:rPr lang="en-US" sz="1400" dirty="0">
                <a:solidFill>
                  <a:schemeClr val="accent5"/>
                </a:solidFill>
              </a:rPr>
              <a:t>--Anti-psychotics</a:t>
            </a:r>
          </a:p>
          <a:p>
            <a:r>
              <a:rPr lang="en-US" sz="1400" dirty="0">
                <a:solidFill>
                  <a:schemeClr val="accent5"/>
                </a:solidFill>
              </a:rPr>
              <a:t>--Anti-</a:t>
            </a:r>
            <a:r>
              <a:rPr lang="en-US" sz="1400" dirty="0" err="1">
                <a:solidFill>
                  <a:schemeClr val="accent5"/>
                </a:solidFill>
              </a:rPr>
              <a:t>adrenergics</a:t>
            </a:r>
            <a:endParaRPr lang="en-US" sz="1400" dirty="0">
              <a:solidFill>
                <a:schemeClr val="accent5"/>
              </a:solidFill>
            </a:endParaRPr>
          </a:p>
          <a:p>
            <a:r>
              <a:rPr lang="en-US" sz="1400" dirty="0">
                <a:solidFill>
                  <a:schemeClr val="accent5"/>
                </a:solidFill>
              </a:rPr>
              <a:t>--Oral contraceptive pills</a:t>
            </a:r>
          </a:p>
        </p:txBody>
      </p:sp>
      <p:sp>
        <p:nvSpPr>
          <p:cNvPr id="26" name="TextBox 25"/>
          <p:cNvSpPr txBox="1"/>
          <p:nvPr/>
        </p:nvSpPr>
        <p:spPr>
          <a:xfrm>
            <a:off x="2259328" y="2192322"/>
            <a:ext cx="1308820" cy="276999"/>
          </a:xfrm>
          <a:prstGeom prst="rect">
            <a:avLst/>
          </a:prstGeom>
          <a:noFill/>
        </p:spPr>
        <p:txBody>
          <a:bodyPr wrap="none" rtlCol="0">
            <a:spAutoFit/>
          </a:bodyPr>
          <a:lstStyle/>
          <a:p>
            <a:r>
              <a:rPr lang="en-US" sz="1200" dirty="0">
                <a:solidFill>
                  <a:schemeClr val="bg1">
                    <a:lumMod val="75000"/>
                  </a:schemeClr>
                </a:solidFill>
              </a:rPr>
              <a:t>Hormonal  effect</a:t>
            </a:r>
          </a:p>
        </p:txBody>
      </p:sp>
      <p:sp>
        <p:nvSpPr>
          <p:cNvPr id="28" name="TextBox 27"/>
          <p:cNvSpPr txBox="1"/>
          <p:nvPr/>
        </p:nvSpPr>
        <p:spPr>
          <a:xfrm>
            <a:off x="2247467" y="911222"/>
            <a:ext cx="1659878" cy="276999"/>
          </a:xfrm>
          <a:prstGeom prst="rect">
            <a:avLst/>
          </a:prstGeom>
          <a:noFill/>
        </p:spPr>
        <p:txBody>
          <a:bodyPr wrap="none" rtlCol="0">
            <a:spAutoFit/>
          </a:bodyPr>
          <a:lstStyle/>
          <a:p>
            <a:r>
              <a:rPr lang="en-US" sz="1200" dirty="0"/>
              <a:t>Anti- histamine  effect</a:t>
            </a:r>
          </a:p>
        </p:txBody>
      </p:sp>
      <p:sp>
        <p:nvSpPr>
          <p:cNvPr id="29" name="TextBox 28"/>
          <p:cNvSpPr txBox="1"/>
          <p:nvPr/>
        </p:nvSpPr>
        <p:spPr>
          <a:xfrm>
            <a:off x="2247467" y="1528106"/>
            <a:ext cx="1735219" cy="276999"/>
          </a:xfrm>
          <a:prstGeom prst="rect">
            <a:avLst/>
          </a:prstGeom>
          <a:noFill/>
        </p:spPr>
        <p:txBody>
          <a:bodyPr wrap="none" rtlCol="0">
            <a:spAutoFit/>
          </a:bodyPr>
          <a:lstStyle/>
          <a:p>
            <a:r>
              <a:rPr lang="en-US" sz="1200" dirty="0">
                <a:solidFill>
                  <a:schemeClr val="bg1">
                    <a:lumMod val="75000"/>
                  </a:schemeClr>
                </a:solidFill>
              </a:rPr>
              <a:t>Anti- cholinergic  effect</a:t>
            </a:r>
          </a:p>
        </p:txBody>
      </p:sp>
      <p:sp>
        <p:nvSpPr>
          <p:cNvPr id="31" name="TextBox 30"/>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2" name="Straight Arrow Connector 31"/>
          <p:cNvCxnSpPr>
            <a:stCxn id="31"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41" name="Straight Arrow Connector 40"/>
          <p:cNvCxnSpPr>
            <a:stCxn id="40"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Right Brace 5">
            <a:extLst>
              <a:ext uri="{FF2B5EF4-FFF2-40B4-BE49-F238E27FC236}">
                <a16:creationId xmlns:a16="http://schemas.microsoft.com/office/drawing/2014/main" id="{752CE23C-E709-8414-C235-697EE263A839}"/>
              </a:ext>
            </a:extLst>
          </p:cNvPr>
          <p:cNvSpPr/>
          <p:nvPr/>
        </p:nvSpPr>
        <p:spPr>
          <a:xfrm>
            <a:off x="2133600" y="844413"/>
            <a:ext cx="152400" cy="381564"/>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09931845"/>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p:cNvCxnSpPr>
            <a:stCxn id="22" idx="2"/>
            <a:endCxn id="17" idx="0"/>
          </p:cNvCxnSpPr>
          <p:nvPr/>
        </p:nvCxnSpPr>
        <p:spPr>
          <a:xfrm flipH="1">
            <a:off x="3175263" y="3449598"/>
            <a:ext cx="1898581" cy="34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7B3403D3-F40F-45DB-67B7-1FAA28CCBB02}"/>
              </a:ext>
            </a:extLst>
          </p:cNvPr>
          <p:cNvSpPr/>
          <p:nvPr/>
        </p:nvSpPr>
        <p:spPr>
          <a:xfrm>
            <a:off x="4420631" y="2820215"/>
            <a:ext cx="1330813" cy="757776"/>
          </a:xfrm>
          <a:prstGeom prst="ellipse">
            <a:avLst/>
          </a:prstGeom>
          <a:solidFill>
            <a:schemeClr val="accent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TextBox 34"/>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9" name="TextBox 8"/>
          <p:cNvSpPr txBox="1"/>
          <p:nvPr/>
        </p:nvSpPr>
        <p:spPr>
          <a:xfrm>
            <a:off x="3429000" y="394892"/>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4" name="TextBox 13"/>
          <p:cNvSpPr txBox="1"/>
          <p:nvPr/>
        </p:nvSpPr>
        <p:spPr>
          <a:xfrm>
            <a:off x="1669258" y="953631"/>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17" name="TextBox 16"/>
          <p:cNvSpPr txBox="1"/>
          <p:nvPr/>
        </p:nvSpPr>
        <p:spPr>
          <a:xfrm>
            <a:off x="2210832" y="3790890"/>
            <a:ext cx="1928862" cy="400110"/>
          </a:xfrm>
          <a:prstGeom prst="rect">
            <a:avLst/>
          </a:prstGeom>
          <a:noFill/>
          <a:ln>
            <a:noFill/>
          </a:ln>
        </p:spPr>
        <p:txBody>
          <a:bodyPr wrap="none" rtlCol="0">
            <a:spAutoFit/>
          </a:bodyPr>
          <a:lstStyle/>
          <a:p>
            <a:pPr algn="ctr"/>
            <a:r>
              <a:rPr lang="en-US" sz="2000" b="1" dirty="0"/>
              <a:t>Non-</a:t>
            </a:r>
            <a:r>
              <a:rPr lang="en-US" sz="2000" b="1" dirty="0" err="1"/>
              <a:t>Sjögren’s</a:t>
            </a:r>
            <a:endParaRPr lang="en-US" sz="2000" b="1" dirty="0"/>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0078" y="2895600"/>
            <a:ext cx="1042272"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a:t>
            </a:r>
          </a:p>
          <a:p>
            <a:pPr algn="ctr">
              <a:lnSpc>
                <a:spcPts val="1800"/>
              </a:lnSpc>
            </a:pPr>
            <a:r>
              <a:rPr lang="en-US" sz="1500" dirty="0">
                <a:solidFill>
                  <a:schemeClr val="bg1">
                    <a:lumMod val="75000"/>
                  </a:schemeClr>
                </a:solidFill>
              </a:rPr>
              <a:t>deficiency</a:t>
            </a:r>
          </a:p>
        </p:txBody>
      </p:sp>
      <p:sp>
        <p:nvSpPr>
          <p:cNvPr id="15" name="TextBox 14"/>
          <p:cNvSpPr txBox="1"/>
          <p:nvPr/>
        </p:nvSpPr>
        <p:spPr>
          <a:xfrm>
            <a:off x="1908116" y="2895600"/>
            <a:ext cx="13308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 duct</a:t>
            </a:r>
          </a:p>
          <a:p>
            <a:pPr algn="ctr">
              <a:lnSpc>
                <a:spcPts val="1800"/>
              </a:lnSpc>
            </a:pPr>
            <a:r>
              <a:rPr lang="en-US" sz="1500" dirty="0">
                <a:solidFill>
                  <a:schemeClr val="bg1">
                    <a:lumMod val="75000"/>
                  </a:schemeClr>
                </a:solidFill>
              </a:rPr>
              <a:t>obstruction</a:t>
            </a:r>
          </a:p>
        </p:txBody>
      </p:sp>
      <p:sp>
        <p:nvSpPr>
          <p:cNvPr id="19" name="TextBox 18"/>
          <p:cNvSpPr txBox="1"/>
          <p:nvPr/>
        </p:nvSpPr>
        <p:spPr>
          <a:xfrm>
            <a:off x="3534740" y="2895600"/>
            <a:ext cx="731290"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Reflex</a:t>
            </a:r>
          </a:p>
          <a:p>
            <a:pPr algn="ctr">
              <a:lnSpc>
                <a:spcPts val="1800"/>
              </a:lnSpc>
            </a:pPr>
            <a:r>
              <a:rPr lang="en-US" sz="1500" dirty="0">
                <a:solidFill>
                  <a:schemeClr val="bg1">
                    <a:lumMod val="75000"/>
                  </a:schemeClr>
                </a:solidFill>
              </a:rPr>
              <a:t>block</a:t>
            </a:r>
          </a:p>
        </p:txBody>
      </p:sp>
      <p:sp>
        <p:nvSpPr>
          <p:cNvPr id="22" name="TextBox 21"/>
          <p:cNvSpPr txBox="1"/>
          <p:nvPr/>
        </p:nvSpPr>
        <p:spPr>
          <a:xfrm>
            <a:off x="4486311" y="2895600"/>
            <a:ext cx="1175065" cy="553998"/>
          </a:xfrm>
          <a:prstGeom prst="rect">
            <a:avLst/>
          </a:prstGeom>
          <a:noFill/>
        </p:spPr>
        <p:txBody>
          <a:bodyPr wrap="none" rtlCol="0">
            <a:spAutoFit/>
          </a:bodyPr>
          <a:lstStyle/>
          <a:p>
            <a:pPr algn="ctr">
              <a:lnSpc>
                <a:spcPts val="1800"/>
              </a:lnSpc>
            </a:pPr>
            <a:r>
              <a:rPr lang="en-US" sz="1500" b="1" i="1" dirty="0"/>
              <a:t>Systemic</a:t>
            </a:r>
          </a:p>
          <a:p>
            <a:pPr algn="ctr">
              <a:lnSpc>
                <a:spcPts val="1800"/>
              </a:lnSpc>
            </a:pPr>
            <a:r>
              <a:rPr lang="en-US" sz="1500" b="1" i="1" dirty="0"/>
              <a:t>drug effect</a:t>
            </a:r>
          </a:p>
        </p:txBody>
      </p:sp>
      <p:cxnSp>
        <p:nvCxnSpPr>
          <p:cNvPr id="8" name="Straight Arrow Connector 7"/>
          <p:cNvCxnSpPr/>
          <p:nvPr/>
        </p:nvCxnSpPr>
        <p:spPr>
          <a:xfrm>
            <a:off x="2573522" y="3449598"/>
            <a:ext cx="5895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2"/>
            <a:endCxn id="17" idx="0"/>
          </p:cNvCxnSpPr>
          <p:nvPr/>
        </p:nvCxnSpPr>
        <p:spPr>
          <a:xfrm flipH="1">
            <a:off x="3175263" y="3449598"/>
            <a:ext cx="725122"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a:endCxn id="17" idx="0"/>
          </p:cNvCxnSpPr>
          <p:nvPr/>
        </p:nvCxnSpPr>
        <p:spPr>
          <a:xfrm>
            <a:off x="1281214" y="3449598"/>
            <a:ext cx="18940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2400" y="344031"/>
            <a:ext cx="8001000" cy="2246769"/>
          </a:xfrm>
          <a:prstGeom prst="rect">
            <a:avLst/>
          </a:prstGeom>
          <a:solidFill>
            <a:schemeClr val="accent5"/>
          </a:solidFill>
        </p:spPr>
        <p:txBody>
          <a:bodyPr wrap="square" rtlCol="0">
            <a:spAutoFit/>
          </a:bodyPr>
          <a:lstStyle/>
          <a:p>
            <a:r>
              <a:rPr lang="en-US" sz="1400" i="1" dirty="0">
                <a:solidFill>
                  <a:srgbClr val="0000FF"/>
                </a:solidFill>
              </a:rPr>
              <a:t>Three very general classes of pharmacologic effect are implicated in inducing DES—what are they? </a:t>
            </a:r>
            <a:r>
              <a:rPr lang="en-US" sz="1400" i="1" dirty="0"/>
              <a:t>What classes of meds are found within each of these effect-groupings?</a:t>
            </a:r>
          </a:p>
          <a:p>
            <a:r>
              <a:rPr lang="en-US" sz="1400" dirty="0"/>
              <a:t>--Anti-histamines (duh)</a:t>
            </a:r>
          </a:p>
          <a:p>
            <a:r>
              <a:rPr lang="en-US" sz="1400" dirty="0"/>
              <a:t>--Anti-depressants</a:t>
            </a:r>
          </a:p>
          <a:p>
            <a:r>
              <a:rPr lang="en-US" sz="1400" dirty="0">
                <a:solidFill>
                  <a:srgbClr val="008000"/>
                </a:solidFill>
              </a:rPr>
              <a:t>--</a:t>
            </a:r>
            <a:r>
              <a:rPr lang="en-US" sz="1400" b="1" i="1" dirty="0">
                <a:solidFill>
                  <a:srgbClr val="008000"/>
                </a:solidFill>
              </a:rPr>
              <a:t>?</a:t>
            </a:r>
          </a:p>
          <a:p>
            <a:r>
              <a:rPr lang="en-US" sz="1400" dirty="0">
                <a:solidFill>
                  <a:srgbClr val="008000"/>
                </a:solidFill>
              </a:rPr>
              <a:t>--</a:t>
            </a:r>
            <a:r>
              <a:rPr lang="en-US" sz="1400" b="1" i="1" dirty="0">
                <a:solidFill>
                  <a:srgbClr val="008000"/>
                </a:solidFill>
              </a:rPr>
              <a:t>?</a:t>
            </a:r>
          </a:p>
          <a:p>
            <a:r>
              <a:rPr lang="en-US" sz="1400" dirty="0">
                <a:solidFill>
                  <a:srgbClr val="008000"/>
                </a:solidFill>
              </a:rPr>
              <a:t>--</a:t>
            </a:r>
            <a:r>
              <a:rPr lang="en-US" sz="1400" b="1" i="1" dirty="0">
                <a:solidFill>
                  <a:srgbClr val="008000"/>
                </a:solidFill>
              </a:rPr>
              <a:t>?</a:t>
            </a:r>
          </a:p>
          <a:p>
            <a:r>
              <a:rPr lang="en-US" sz="1400" dirty="0">
                <a:solidFill>
                  <a:srgbClr val="008000"/>
                </a:solidFill>
              </a:rPr>
              <a:t>--</a:t>
            </a:r>
            <a:r>
              <a:rPr lang="en-US" sz="1400" b="1" i="1" dirty="0">
                <a:solidFill>
                  <a:srgbClr val="008000"/>
                </a:solidFill>
              </a:rPr>
              <a:t>?</a:t>
            </a:r>
          </a:p>
          <a:p>
            <a:r>
              <a:rPr lang="en-US" sz="1400" dirty="0">
                <a:solidFill>
                  <a:schemeClr val="accent5"/>
                </a:solidFill>
              </a:rPr>
              <a:t>--Anti-</a:t>
            </a:r>
            <a:r>
              <a:rPr lang="en-US" sz="1400" dirty="0" err="1">
                <a:solidFill>
                  <a:schemeClr val="accent5"/>
                </a:solidFill>
              </a:rPr>
              <a:t>adrenergics</a:t>
            </a:r>
            <a:endParaRPr lang="en-US" sz="1400" dirty="0">
              <a:solidFill>
                <a:schemeClr val="accent5"/>
              </a:solidFill>
            </a:endParaRPr>
          </a:p>
          <a:p>
            <a:r>
              <a:rPr lang="en-US" sz="1400" dirty="0">
                <a:solidFill>
                  <a:schemeClr val="accent5"/>
                </a:solidFill>
              </a:rPr>
              <a:t>--Oral contraceptive pills</a:t>
            </a:r>
          </a:p>
        </p:txBody>
      </p:sp>
      <p:sp>
        <p:nvSpPr>
          <p:cNvPr id="26" name="TextBox 25"/>
          <p:cNvSpPr txBox="1"/>
          <p:nvPr/>
        </p:nvSpPr>
        <p:spPr>
          <a:xfrm>
            <a:off x="2259328" y="2192322"/>
            <a:ext cx="1308820" cy="276999"/>
          </a:xfrm>
          <a:prstGeom prst="rect">
            <a:avLst/>
          </a:prstGeom>
          <a:noFill/>
        </p:spPr>
        <p:txBody>
          <a:bodyPr wrap="none" rtlCol="0">
            <a:spAutoFit/>
          </a:bodyPr>
          <a:lstStyle/>
          <a:p>
            <a:r>
              <a:rPr lang="en-US" sz="1200" dirty="0">
                <a:solidFill>
                  <a:schemeClr val="bg1">
                    <a:lumMod val="75000"/>
                  </a:schemeClr>
                </a:solidFill>
              </a:rPr>
              <a:t>Hormonal  effect</a:t>
            </a:r>
          </a:p>
        </p:txBody>
      </p:sp>
      <p:sp>
        <p:nvSpPr>
          <p:cNvPr id="28" name="TextBox 27"/>
          <p:cNvSpPr txBox="1"/>
          <p:nvPr/>
        </p:nvSpPr>
        <p:spPr>
          <a:xfrm>
            <a:off x="2247467" y="911222"/>
            <a:ext cx="1659878" cy="276999"/>
          </a:xfrm>
          <a:prstGeom prst="rect">
            <a:avLst/>
          </a:prstGeom>
          <a:noFill/>
        </p:spPr>
        <p:txBody>
          <a:bodyPr wrap="none" rtlCol="0">
            <a:spAutoFit/>
          </a:bodyPr>
          <a:lstStyle/>
          <a:p>
            <a:r>
              <a:rPr lang="en-US" sz="1200" dirty="0"/>
              <a:t>Anti- histamine  effect</a:t>
            </a:r>
          </a:p>
        </p:txBody>
      </p:sp>
      <p:sp>
        <p:nvSpPr>
          <p:cNvPr id="29" name="TextBox 28"/>
          <p:cNvSpPr txBox="1"/>
          <p:nvPr/>
        </p:nvSpPr>
        <p:spPr>
          <a:xfrm>
            <a:off x="2247467" y="1528106"/>
            <a:ext cx="1735219" cy="276999"/>
          </a:xfrm>
          <a:prstGeom prst="rect">
            <a:avLst/>
          </a:prstGeom>
          <a:noFill/>
        </p:spPr>
        <p:txBody>
          <a:bodyPr wrap="none" rtlCol="0">
            <a:spAutoFit/>
          </a:bodyPr>
          <a:lstStyle/>
          <a:p>
            <a:r>
              <a:rPr lang="en-US" sz="1200" dirty="0">
                <a:solidFill>
                  <a:srgbClr val="008000"/>
                </a:solidFill>
              </a:rPr>
              <a:t>Anti- cholinergic  effect</a:t>
            </a:r>
          </a:p>
        </p:txBody>
      </p:sp>
      <p:sp>
        <p:nvSpPr>
          <p:cNvPr id="31" name="TextBox 30"/>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2" name="Straight Arrow Connector 31"/>
          <p:cNvCxnSpPr>
            <a:stCxn id="31"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41" name="Straight Arrow Connector 40"/>
          <p:cNvCxnSpPr>
            <a:stCxn id="40"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ight Brace 4">
            <a:extLst>
              <a:ext uri="{FF2B5EF4-FFF2-40B4-BE49-F238E27FC236}">
                <a16:creationId xmlns:a16="http://schemas.microsoft.com/office/drawing/2014/main" id="{6BD225FB-98D1-5DF2-B724-44D99ECCBC80}"/>
              </a:ext>
            </a:extLst>
          </p:cNvPr>
          <p:cNvSpPr/>
          <p:nvPr/>
        </p:nvSpPr>
        <p:spPr>
          <a:xfrm>
            <a:off x="2133600" y="1238027"/>
            <a:ext cx="125896" cy="858604"/>
          </a:xfrm>
          <a:prstGeom prst="rightBrace">
            <a:avLst/>
          </a:prstGeom>
          <a:ln w="22225">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a:extLst>
              <a:ext uri="{FF2B5EF4-FFF2-40B4-BE49-F238E27FC236}">
                <a16:creationId xmlns:a16="http://schemas.microsoft.com/office/drawing/2014/main" id="{752CE23C-E709-8414-C235-697EE263A839}"/>
              </a:ext>
            </a:extLst>
          </p:cNvPr>
          <p:cNvSpPr/>
          <p:nvPr/>
        </p:nvSpPr>
        <p:spPr>
          <a:xfrm>
            <a:off x="2133600" y="844413"/>
            <a:ext cx="152400" cy="381564"/>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16299268"/>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p:cNvCxnSpPr>
            <a:stCxn id="22" idx="2"/>
            <a:endCxn id="17" idx="0"/>
          </p:cNvCxnSpPr>
          <p:nvPr/>
        </p:nvCxnSpPr>
        <p:spPr>
          <a:xfrm flipH="1">
            <a:off x="3175263" y="3449598"/>
            <a:ext cx="1898581" cy="34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7B3403D3-F40F-45DB-67B7-1FAA28CCBB02}"/>
              </a:ext>
            </a:extLst>
          </p:cNvPr>
          <p:cNvSpPr/>
          <p:nvPr/>
        </p:nvSpPr>
        <p:spPr>
          <a:xfrm>
            <a:off x="4420631" y="2820215"/>
            <a:ext cx="1330813" cy="757776"/>
          </a:xfrm>
          <a:prstGeom prst="ellipse">
            <a:avLst/>
          </a:prstGeom>
          <a:solidFill>
            <a:schemeClr val="accent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TextBox 34"/>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9" name="TextBox 8"/>
          <p:cNvSpPr txBox="1"/>
          <p:nvPr/>
        </p:nvSpPr>
        <p:spPr>
          <a:xfrm>
            <a:off x="3429000" y="394892"/>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4" name="TextBox 13"/>
          <p:cNvSpPr txBox="1"/>
          <p:nvPr/>
        </p:nvSpPr>
        <p:spPr>
          <a:xfrm>
            <a:off x="1669258" y="953631"/>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17" name="TextBox 16"/>
          <p:cNvSpPr txBox="1"/>
          <p:nvPr/>
        </p:nvSpPr>
        <p:spPr>
          <a:xfrm>
            <a:off x="2210832" y="3790890"/>
            <a:ext cx="1928862" cy="400110"/>
          </a:xfrm>
          <a:prstGeom prst="rect">
            <a:avLst/>
          </a:prstGeom>
          <a:noFill/>
          <a:ln>
            <a:noFill/>
          </a:ln>
        </p:spPr>
        <p:txBody>
          <a:bodyPr wrap="none" rtlCol="0">
            <a:spAutoFit/>
          </a:bodyPr>
          <a:lstStyle/>
          <a:p>
            <a:pPr algn="ctr"/>
            <a:r>
              <a:rPr lang="en-US" sz="2000" b="1" dirty="0"/>
              <a:t>Non-</a:t>
            </a:r>
            <a:r>
              <a:rPr lang="en-US" sz="2000" b="1" dirty="0" err="1"/>
              <a:t>Sjögren’s</a:t>
            </a:r>
            <a:endParaRPr lang="en-US" sz="2000" b="1" dirty="0"/>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0078" y="2895600"/>
            <a:ext cx="1042272"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a:t>
            </a:r>
          </a:p>
          <a:p>
            <a:pPr algn="ctr">
              <a:lnSpc>
                <a:spcPts val="1800"/>
              </a:lnSpc>
            </a:pPr>
            <a:r>
              <a:rPr lang="en-US" sz="1500" dirty="0">
                <a:solidFill>
                  <a:schemeClr val="bg1">
                    <a:lumMod val="75000"/>
                  </a:schemeClr>
                </a:solidFill>
              </a:rPr>
              <a:t>deficiency</a:t>
            </a:r>
          </a:p>
        </p:txBody>
      </p:sp>
      <p:sp>
        <p:nvSpPr>
          <p:cNvPr id="15" name="TextBox 14"/>
          <p:cNvSpPr txBox="1"/>
          <p:nvPr/>
        </p:nvSpPr>
        <p:spPr>
          <a:xfrm>
            <a:off x="1908116" y="2895600"/>
            <a:ext cx="13308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 duct</a:t>
            </a:r>
          </a:p>
          <a:p>
            <a:pPr algn="ctr">
              <a:lnSpc>
                <a:spcPts val="1800"/>
              </a:lnSpc>
            </a:pPr>
            <a:r>
              <a:rPr lang="en-US" sz="1500" dirty="0">
                <a:solidFill>
                  <a:schemeClr val="bg1">
                    <a:lumMod val="75000"/>
                  </a:schemeClr>
                </a:solidFill>
              </a:rPr>
              <a:t>obstruction</a:t>
            </a:r>
          </a:p>
        </p:txBody>
      </p:sp>
      <p:sp>
        <p:nvSpPr>
          <p:cNvPr id="19" name="TextBox 18"/>
          <p:cNvSpPr txBox="1"/>
          <p:nvPr/>
        </p:nvSpPr>
        <p:spPr>
          <a:xfrm>
            <a:off x="3534740" y="2895600"/>
            <a:ext cx="731290"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Reflex</a:t>
            </a:r>
          </a:p>
          <a:p>
            <a:pPr algn="ctr">
              <a:lnSpc>
                <a:spcPts val="1800"/>
              </a:lnSpc>
            </a:pPr>
            <a:r>
              <a:rPr lang="en-US" sz="1500" dirty="0">
                <a:solidFill>
                  <a:schemeClr val="bg1">
                    <a:lumMod val="75000"/>
                  </a:schemeClr>
                </a:solidFill>
              </a:rPr>
              <a:t>block</a:t>
            </a:r>
          </a:p>
        </p:txBody>
      </p:sp>
      <p:sp>
        <p:nvSpPr>
          <p:cNvPr id="22" name="TextBox 21"/>
          <p:cNvSpPr txBox="1"/>
          <p:nvPr/>
        </p:nvSpPr>
        <p:spPr>
          <a:xfrm>
            <a:off x="4486311" y="2895600"/>
            <a:ext cx="1175065" cy="553998"/>
          </a:xfrm>
          <a:prstGeom prst="rect">
            <a:avLst/>
          </a:prstGeom>
          <a:noFill/>
        </p:spPr>
        <p:txBody>
          <a:bodyPr wrap="none" rtlCol="0">
            <a:spAutoFit/>
          </a:bodyPr>
          <a:lstStyle/>
          <a:p>
            <a:pPr algn="ctr">
              <a:lnSpc>
                <a:spcPts val="1800"/>
              </a:lnSpc>
            </a:pPr>
            <a:r>
              <a:rPr lang="en-US" sz="1500" b="1" i="1" dirty="0"/>
              <a:t>Systemic</a:t>
            </a:r>
          </a:p>
          <a:p>
            <a:pPr algn="ctr">
              <a:lnSpc>
                <a:spcPts val="1800"/>
              </a:lnSpc>
            </a:pPr>
            <a:r>
              <a:rPr lang="en-US" sz="1500" b="1" i="1" dirty="0"/>
              <a:t>drug effect</a:t>
            </a:r>
          </a:p>
        </p:txBody>
      </p:sp>
      <p:cxnSp>
        <p:nvCxnSpPr>
          <p:cNvPr id="8" name="Straight Arrow Connector 7"/>
          <p:cNvCxnSpPr/>
          <p:nvPr/>
        </p:nvCxnSpPr>
        <p:spPr>
          <a:xfrm>
            <a:off x="2573522" y="3449598"/>
            <a:ext cx="5895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2"/>
            <a:endCxn id="17" idx="0"/>
          </p:cNvCxnSpPr>
          <p:nvPr/>
        </p:nvCxnSpPr>
        <p:spPr>
          <a:xfrm flipH="1">
            <a:off x="3175263" y="3449598"/>
            <a:ext cx="725122"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a:endCxn id="17" idx="0"/>
          </p:cNvCxnSpPr>
          <p:nvPr/>
        </p:nvCxnSpPr>
        <p:spPr>
          <a:xfrm>
            <a:off x="1281214" y="3449598"/>
            <a:ext cx="18940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2400" y="344031"/>
            <a:ext cx="8001000" cy="2246769"/>
          </a:xfrm>
          <a:prstGeom prst="rect">
            <a:avLst/>
          </a:prstGeom>
          <a:solidFill>
            <a:schemeClr val="accent5"/>
          </a:solidFill>
        </p:spPr>
        <p:txBody>
          <a:bodyPr wrap="square" rtlCol="0">
            <a:spAutoFit/>
          </a:bodyPr>
          <a:lstStyle/>
          <a:p>
            <a:r>
              <a:rPr lang="en-US" sz="1400" i="1" dirty="0">
                <a:solidFill>
                  <a:srgbClr val="0000FF"/>
                </a:solidFill>
              </a:rPr>
              <a:t>Three very general classes of pharmacologic effect are implicated in inducing DES—what are they? </a:t>
            </a:r>
            <a:r>
              <a:rPr lang="en-US" sz="1400" i="1" dirty="0"/>
              <a:t>What classes of meds are found within each of these effect-groupings?</a:t>
            </a:r>
          </a:p>
          <a:p>
            <a:r>
              <a:rPr lang="en-US" sz="1400" dirty="0"/>
              <a:t>--Anti-histamines (duh)</a:t>
            </a:r>
          </a:p>
          <a:p>
            <a:r>
              <a:rPr lang="en-US" sz="1400" dirty="0"/>
              <a:t>--Anti-depressants</a:t>
            </a:r>
          </a:p>
          <a:p>
            <a:r>
              <a:rPr lang="en-US" sz="1400" dirty="0">
                <a:solidFill>
                  <a:srgbClr val="008000"/>
                </a:solidFill>
              </a:rPr>
              <a:t>--Anti-</a:t>
            </a:r>
            <a:r>
              <a:rPr lang="en-US" sz="1400" dirty="0" err="1">
                <a:solidFill>
                  <a:srgbClr val="008000"/>
                </a:solidFill>
              </a:rPr>
              <a:t>hypertensives</a:t>
            </a:r>
            <a:endParaRPr lang="en-US" sz="1400" dirty="0">
              <a:solidFill>
                <a:srgbClr val="008000"/>
              </a:solidFill>
            </a:endParaRPr>
          </a:p>
          <a:p>
            <a:r>
              <a:rPr lang="en-US" sz="1400" dirty="0">
                <a:solidFill>
                  <a:srgbClr val="008000"/>
                </a:solidFill>
              </a:rPr>
              <a:t>--Anti-emetics</a:t>
            </a:r>
          </a:p>
          <a:p>
            <a:r>
              <a:rPr lang="en-US" sz="1400" dirty="0">
                <a:solidFill>
                  <a:srgbClr val="008000"/>
                </a:solidFill>
              </a:rPr>
              <a:t>--Anti-Parkinson’s</a:t>
            </a:r>
          </a:p>
          <a:p>
            <a:r>
              <a:rPr lang="en-US" sz="1400" dirty="0">
                <a:solidFill>
                  <a:srgbClr val="008000"/>
                </a:solidFill>
              </a:rPr>
              <a:t>--Anti-psychotics</a:t>
            </a:r>
          </a:p>
          <a:p>
            <a:r>
              <a:rPr lang="en-US" sz="1400" dirty="0">
                <a:solidFill>
                  <a:schemeClr val="accent5"/>
                </a:solidFill>
              </a:rPr>
              <a:t>--Anti-</a:t>
            </a:r>
            <a:r>
              <a:rPr lang="en-US" sz="1400" dirty="0" err="1">
                <a:solidFill>
                  <a:schemeClr val="accent5"/>
                </a:solidFill>
              </a:rPr>
              <a:t>adrenergics</a:t>
            </a:r>
            <a:endParaRPr lang="en-US" sz="1400" dirty="0">
              <a:solidFill>
                <a:schemeClr val="accent5"/>
              </a:solidFill>
            </a:endParaRPr>
          </a:p>
          <a:p>
            <a:r>
              <a:rPr lang="en-US" sz="1400" dirty="0">
                <a:solidFill>
                  <a:schemeClr val="accent5"/>
                </a:solidFill>
              </a:rPr>
              <a:t>--Oral contraceptive pills</a:t>
            </a:r>
          </a:p>
        </p:txBody>
      </p:sp>
      <p:sp>
        <p:nvSpPr>
          <p:cNvPr id="26" name="TextBox 25"/>
          <p:cNvSpPr txBox="1"/>
          <p:nvPr/>
        </p:nvSpPr>
        <p:spPr>
          <a:xfrm>
            <a:off x="2259328" y="2192322"/>
            <a:ext cx="1308820" cy="276999"/>
          </a:xfrm>
          <a:prstGeom prst="rect">
            <a:avLst/>
          </a:prstGeom>
          <a:noFill/>
        </p:spPr>
        <p:txBody>
          <a:bodyPr wrap="none" rtlCol="0">
            <a:spAutoFit/>
          </a:bodyPr>
          <a:lstStyle/>
          <a:p>
            <a:r>
              <a:rPr lang="en-US" sz="1200" dirty="0">
                <a:solidFill>
                  <a:schemeClr val="bg1">
                    <a:lumMod val="75000"/>
                  </a:schemeClr>
                </a:solidFill>
              </a:rPr>
              <a:t>Hormonal  effect</a:t>
            </a:r>
          </a:p>
        </p:txBody>
      </p:sp>
      <p:sp>
        <p:nvSpPr>
          <p:cNvPr id="28" name="TextBox 27"/>
          <p:cNvSpPr txBox="1"/>
          <p:nvPr/>
        </p:nvSpPr>
        <p:spPr>
          <a:xfrm>
            <a:off x="2247467" y="911222"/>
            <a:ext cx="1659878" cy="276999"/>
          </a:xfrm>
          <a:prstGeom prst="rect">
            <a:avLst/>
          </a:prstGeom>
          <a:noFill/>
        </p:spPr>
        <p:txBody>
          <a:bodyPr wrap="none" rtlCol="0">
            <a:spAutoFit/>
          </a:bodyPr>
          <a:lstStyle/>
          <a:p>
            <a:r>
              <a:rPr lang="en-US" sz="1200" dirty="0"/>
              <a:t>Anti- histamine  effect</a:t>
            </a:r>
          </a:p>
        </p:txBody>
      </p:sp>
      <p:sp>
        <p:nvSpPr>
          <p:cNvPr id="29" name="TextBox 28"/>
          <p:cNvSpPr txBox="1"/>
          <p:nvPr/>
        </p:nvSpPr>
        <p:spPr>
          <a:xfrm>
            <a:off x="2247467" y="1528106"/>
            <a:ext cx="1735219" cy="276999"/>
          </a:xfrm>
          <a:prstGeom prst="rect">
            <a:avLst/>
          </a:prstGeom>
          <a:noFill/>
        </p:spPr>
        <p:txBody>
          <a:bodyPr wrap="none" rtlCol="0">
            <a:spAutoFit/>
          </a:bodyPr>
          <a:lstStyle/>
          <a:p>
            <a:r>
              <a:rPr lang="en-US" sz="1200" dirty="0">
                <a:solidFill>
                  <a:srgbClr val="008000"/>
                </a:solidFill>
              </a:rPr>
              <a:t>Anti- cholinergic  effect</a:t>
            </a:r>
          </a:p>
        </p:txBody>
      </p:sp>
      <p:sp>
        <p:nvSpPr>
          <p:cNvPr id="31" name="TextBox 30"/>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2" name="Straight Arrow Connector 31"/>
          <p:cNvCxnSpPr>
            <a:stCxn id="31"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41" name="Straight Arrow Connector 40"/>
          <p:cNvCxnSpPr>
            <a:stCxn id="40"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ight Brace 4">
            <a:extLst>
              <a:ext uri="{FF2B5EF4-FFF2-40B4-BE49-F238E27FC236}">
                <a16:creationId xmlns:a16="http://schemas.microsoft.com/office/drawing/2014/main" id="{6BD225FB-98D1-5DF2-B724-44D99ECCBC80}"/>
              </a:ext>
            </a:extLst>
          </p:cNvPr>
          <p:cNvSpPr/>
          <p:nvPr/>
        </p:nvSpPr>
        <p:spPr>
          <a:xfrm>
            <a:off x="2133600" y="1238027"/>
            <a:ext cx="125896" cy="858604"/>
          </a:xfrm>
          <a:prstGeom prst="rightBrace">
            <a:avLst/>
          </a:prstGeom>
          <a:ln w="22225">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a:extLst>
              <a:ext uri="{FF2B5EF4-FFF2-40B4-BE49-F238E27FC236}">
                <a16:creationId xmlns:a16="http://schemas.microsoft.com/office/drawing/2014/main" id="{752CE23C-E709-8414-C235-697EE263A839}"/>
              </a:ext>
            </a:extLst>
          </p:cNvPr>
          <p:cNvSpPr/>
          <p:nvPr/>
        </p:nvSpPr>
        <p:spPr>
          <a:xfrm>
            <a:off x="2133600" y="844413"/>
            <a:ext cx="152400" cy="381564"/>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3514287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p:cNvCxnSpPr>
            <a:stCxn id="22" idx="2"/>
            <a:endCxn id="17" idx="0"/>
          </p:cNvCxnSpPr>
          <p:nvPr/>
        </p:nvCxnSpPr>
        <p:spPr>
          <a:xfrm flipH="1">
            <a:off x="3175263" y="3449598"/>
            <a:ext cx="1898581" cy="34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7B3403D3-F40F-45DB-67B7-1FAA28CCBB02}"/>
              </a:ext>
            </a:extLst>
          </p:cNvPr>
          <p:cNvSpPr/>
          <p:nvPr/>
        </p:nvSpPr>
        <p:spPr>
          <a:xfrm>
            <a:off x="4420631" y="2820215"/>
            <a:ext cx="1330813" cy="757776"/>
          </a:xfrm>
          <a:prstGeom prst="ellipse">
            <a:avLst/>
          </a:prstGeom>
          <a:solidFill>
            <a:schemeClr val="accent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TextBox 34"/>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9" name="TextBox 8"/>
          <p:cNvSpPr txBox="1"/>
          <p:nvPr/>
        </p:nvSpPr>
        <p:spPr>
          <a:xfrm>
            <a:off x="3429000" y="394892"/>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4" name="TextBox 13"/>
          <p:cNvSpPr txBox="1"/>
          <p:nvPr/>
        </p:nvSpPr>
        <p:spPr>
          <a:xfrm>
            <a:off x="1669258" y="953631"/>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17" name="TextBox 16"/>
          <p:cNvSpPr txBox="1"/>
          <p:nvPr/>
        </p:nvSpPr>
        <p:spPr>
          <a:xfrm>
            <a:off x="2210832" y="3790890"/>
            <a:ext cx="1928862" cy="400110"/>
          </a:xfrm>
          <a:prstGeom prst="rect">
            <a:avLst/>
          </a:prstGeom>
          <a:noFill/>
          <a:ln>
            <a:noFill/>
          </a:ln>
        </p:spPr>
        <p:txBody>
          <a:bodyPr wrap="none" rtlCol="0">
            <a:spAutoFit/>
          </a:bodyPr>
          <a:lstStyle/>
          <a:p>
            <a:pPr algn="ctr"/>
            <a:r>
              <a:rPr lang="en-US" sz="2000" b="1" dirty="0"/>
              <a:t>Non-</a:t>
            </a:r>
            <a:r>
              <a:rPr lang="en-US" sz="2000" b="1" dirty="0" err="1"/>
              <a:t>Sjögren’s</a:t>
            </a:r>
            <a:endParaRPr lang="en-US" sz="2000" b="1" dirty="0"/>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0078" y="2895600"/>
            <a:ext cx="1042272"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a:t>
            </a:r>
          </a:p>
          <a:p>
            <a:pPr algn="ctr">
              <a:lnSpc>
                <a:spcPts val="1800"/>
              </a:lnSpc>
            </a:pPr>
            <a:r>
              <a:rPr lang="en-US" sz="1500" dirty="0">
                <a:solidFill>
                  <a:schemeClr val="bg1">
                    <a:lumMod val="75000"/>
                  </a:schemeClr>
                </a:solidFill>
              </a:rPr>
              <a:t>deficiency</a:t>
            </a:r>
          </a:p>
        </p:txBody>
      </p:sp>
      <p:sp>
        <p:nvSpPr>
          <p:cNvPr id="15" name="TextBox 14"/>
          <p:cNvSpPr txBox="1"/>
          <p:nvPr/>
        </p:nvSpPr>
        <p:spPr>
          <a:xfrm>
            <a:off x="1908116" y="2895600"/>
            <a:ext cx="13308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 duct</a:t>
            </a:r>
          </a:p>
          <a:p>
            <a:pPr algn="ctr">
              <a:lnSpc>
                <a:spcPts val="1800"/>
              </a:lnSpc>
            </a:pPr>
            <a:r>
              <a:rPr lang="en-US" sz="1500" dirty="0">
                <a:solidFill>
                  <a:schemeClr val="bg1">
                    <a:lumMod val="75000"/>
                  </a:schemeClr>
                </a:solidFill>
              </a:rPr>
              <a:t>obstruction</a:t>
            </a:r>
          </a:p>
        </p:txBody>
      </p:sp>
      <p:sp>
        <p:nvSpPr>
          <p:cNvPr id="19" name="TextBox 18"/>
          <p:cNvSpPr txBox="1"/>
          <p:nvPr/>
        </p:nvSpPr>
        <p:spPr>
          <a:xfrm>
            <a:off x="3534740" y="2895600"/>
            <a:ext cx="731290"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Reflex</a:t>
            </a:r>
          </a:p>
          <a:p>
            <a:pPr algn="ctr">
              <a:lnSpc>
                <a:spcPts val="1800"/>
              </a:lnSpc>
            </a:pPr>
            <a:r>
              <a:rPr lang="en-US" sz="1500" dirty="0">
                <a:solidFill>
                  <a:schemeClr val="bg1">
                    <a:lumMod val="75000"/>
                  </a:schemeClr>
                </a:solidFill>
              </a:rPr>
              <a:t>block</a:t>
            </a:r>
          </a:p>
        </p:txBody>
      </p:sp>
      <p:sp>
        <p:nvSpPr>
          <p:cNvPr id="22" name="TextBox 21"/>
          <p:cNvSpPr txBox="1"/>
          <p:nvPr/>
        </p:nvSpPr>
        <p:spPr>
          <a:xfrm>
            <a:off x="4486311" y="2895600"/>
            <a:ext cx="1175065" cy="553998"/>
          </a:xfrm>
          <a:prstGeom prst="rect">
            <a:avLst/>
          </a:prstGeom>
          <a:noFill/>
        </p:spPr>
        <p:txBody>
          <a:bodyPr wrap="none" rtlCol="0">
            <a:spAutoFit/>
          </a:bodyPr>
          <a:lstStyle/>
          <a:p>
            <a:pPr algn="ctr">
              <a:lnSpc>
                <a:spcPts val="1800"/>
              </a:lnSpc>
            </a:pPr>
            <a:r>
              <a:rPr lang="en-US" sz="1500" b="1" i="1" dirty="0"/>
              <a:t>Systemic</a:t>
            </a:r>
          </a:p>
          <a:p>
            <a:pPr algn="ctr">
              <a:lnSpc>
                <a:spcPts val="1800"/>
              </a:lnSpc>
            </a:pPr>
            <a:r>
              <a:rPr lang="en-US" sz="1500" b="1" i="1" dirty="0"/>
              <a:t>drug effect</a:t>
            </a:r>
          </a:p>
        </p:txBody>
      </p:sp>
      <p:cxnSp>
        <p:nvCxnSpPr>
          <p:cNvPr id="8" name="Straight Arrow Connector 7"/>
          <p:cNvCxnSpPr/>
          <p:nvPr/>
        </p:nvCxnSpPr>
        <p:spPr>
          <a:xfrm>
            <a:off x="2573522" y="3449598"/>
            <a:ext cx="5895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2"/>
            <a:endCxn id="17" idx="0"/>
          </p:cNvCxnSpPr>
          <p:nvPr/>
        </p:nvCxnSpPr>
        <p:spPr>
          <a:xfrm flipH="1">
            <a:off x="3175263" y="3449598"/>
            <a:ext cx="725122"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a:endCxn id="17" idx="0"/>
          </p:cNvCxnSpPr>
          <p:nvPr/>
        </p:nvCxnSpPr>
        <p:spPr>
          <a:xfrm>
            <a:off x="1281214" y="3449598"/>
            <a:ext cx="18940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2400" y="344031"/>
            <a:ext cx="8001000" cy="2246769"/>
          </a:xfrm>
          <a:prstGeom prst="rect">
            <a:avLst/>
          </a:prstGeom>
          <a:solidFill>
            <a:schemeClr val="accent5"/>
          </a:solidFill>
        </p:spPr>
        <p:txBody>
          <a:bodyPr wrap="square" rtlCol="0">
            <a:spAutoFit/>
          </a:bodyPr>
          <a:lstStyle/>
          <a:p>
            <a:r>
              <a:rPr lang="en-US" sz="1400" i="1" dirty="0">
                <a:solidFill>
                  <a:srgbClr val="0000FF"/>
                </a:solidFill>
              </a:rPr>
              <a:t>Three very general classes of pharmacologic effect are implicated in inducing DES—what are they? </a:t>
            </a:r>
            <a:r>
              <a:rPr lang="en-US" sz="1400" i="1" dirty="0"/>
              <a:t>What classes of meds are found within each of these effect-groupings?</a:t>
            </a:r>
          </a:p>
          <a:p>
            <a:r>
              <a:rPr lang="en-US" sz="1400" dirty="0"/>
              <a:t>--Anti-histamines (duh)</a:t>
            </a:r>
          </a:p>
          <a:p>
            <a:r>
              <a:rPr lang="en-US" sz="1400" dirty="0"/>
              <a:t>--Anti-depressants</a:t>
            </a:r>
          </a:p>
          <a:p>
            <a:r>
              <a:rPr lang="en-US" sz="1400" dirty="0">
                <a:solidFill>
                  <a:srgbClr val="008000"/>
                </a:solidFill>
              </a:rPr>
              <a:t>--Anti-</a:t>
            </a:r>
            <a:r>
              <a:rPr lang="en-US" sz="1400" dirty="0" err="1">
                <a:solidFill>
                  <a:srgbClr val="008000"/>
                </a:solidFill>
              </a:rPr>
              <a:t>hypertensives</a:t>
            </a:r>
            <a:endParaRPr lang="en-US" sz="1400" dirty="0">
              <a:solidFill>
                <a:srgbClr val="008000"/>
              </a:solidFill>
            </a:endParaRPr>
          </a:p>
          <a:p>
            <a:r>
              <a:rPr lang="en-US" sz="1400" dirty="0">
                <a:solidFill>
                  <a:srgbClr val="008000"/>
                </a:solidFill>
              </a:rPr>
              <a:t>--Anti-emetics</a:t>
            </a:r>
          </a:p>
          <a:p>
            <a:r>
              <a:rPr lang="en-US" sz="1400" dirty="0">
                <a:solidFill>
                  <a:srgbClr val="008000"/>
                </a:solidFill>
              </a:rPr>
              <a:t>--Anti-Parkinson’s</a:t>
            </a:r>
          </a:p>
          <a:p>
            <a:r>
              <a:rPr lang="en-US" sz="1400" dirty="0">
                <a:solidFill>
                  <a:srgbClr val="008000"/>
                </a:solidFill>
              </a:rPr>
              <a:t>--Anti-psychotics</a:t>
            </a:r>
          </a:p>
          <a:p>
            <a:r>
              <a:rPr lang="en-US" sz="1400" dirty="0">
                <a:solidFill>
                  <a:srgbClr val="FF0000"/>
                </a:solidFill>
              </a:rPr>
              <a:t>--</a:t>
            </a:r>
            <a:r>
              <a:rPr lang="en-US" sz="1400" b="1" i="1" dirty="0">
                <a:solidFill>
                  <a:srgbClr val="FF0000"/>
                </a:solidFill>
              </a:rPr>
              <a:t>?</a:t>
            </a:r>
          </a:p>
          <a:p>
            <a:r>
              <a:rPr lang="en-US" sz="1400" dirty="0">
                <a:solidFill>
                  <a:srgbClr val="FF0000"/>
                </a:solidFill>
              </a:rPr>
              <a:t>--</a:t>
            </a:r>
            <a:r>
              <a:rPr lang="en-US" sz="1400" b="1" i="1" dirty="0">
                <a:solidFill>
                  <a:srgbClr val="FF0000"/>
                </a:solidFill>
              </a:rPr>
              <a:t>?</a:t>
            </a:r>
          </a:p>
        </p:txBody>
      </p:sp>
      <p:sp>
        <p:nvSpPr>
          <p:cNvPr id="26" name="TextBox 25"/>
          <p:cNvSpPr txBox="1"/>
          <p:nvPr/>
        </p:nvSpPr>
        <p:spPr>
          <a:xfrm>
            <a:off x="2259328" y="2192322"/>
            <a:ext cx="1308820" cy="276999"/>
          </a:xfrm>
          <a:prstGeom prst="rect">
            <a:avLst/>
          </a:prstGeom>
          <a:noFill/>
        </p:spPr>
        <p:txBody>
          <a:bodyPr wrap="none" rtlCol="0">
            <a:spAutoFit/>
          </a:bodyPr>
          <a:lstStyle/>
          <a:p>
            <a:r>
              <a:rPr lang="en-US" sz="1200" dirty="0">
                <a:solidFill>
                  <a:srgbClr val="FF0000"/>
                </a:solidFill>
              </a:rPr>
              <a:t>Hormonal  effect</a:t>
            </a:r>
          </a:p>
        </p:txBody>
      </p:sp>
      <p:sp>
        <p:nvSpPr>
          <p:cNvPr id="28" name="TextBox 27"/>
          <p:cNvSpPr txBox="1"/>
          <p:nvPr/>
        </p:nvSpPr>
        <p:spPr>
          <a:xfrm>
            <a:off x="2247467" y="911222"/>
            <a:ext cx="1659878" cy="276999"/>
          </a:xfrm>
          <a:prstGeom prst="rect">
            <a:avLst/>
          </a:prstGeom>
          <a:noFill/>
        </p:spPr>
        <p:txBody>
          <a:bodyPr wrap="none" rtlCol="0">
            <a:spAutoFit/>
          </a:bodyPr>
          <a:lstStyle/>
          <a:p>
            <a:r>
              <a:rPr lang="en-US" sz="1200" dirty="0"/>
              <a:t>Anti- histamine  effect</a:t>
            </a:r>
          </a:p>
        </p:txBody>
      </p:sp>
      <p:sp>
        <p:nvSpPr>
          <p:cNvPr id="29" name="TextBox 28"/>
          <p:cNvSpPr txBox="1"/>
          <p:nvPr/>
        </p:nvSpPr>
        <p:spPr>
          <a:xfrm>
            <a:off x="2247467" y="1528106"/>
            <a:ext cx="1735219" cy="276999"/>
          </a:xfrm>
          <a:prstGeom prst="rect">
            <a:avLst/>
          </a:prstGeom>
          <a:noFill/>
        </p:spPr>
        <p:txBody>
          <a:bodyPr wrap="none" rtlCol="0">
            <a:spAutoFit/>
          </a:bodyPr>
          <a:lstStyle/>
          <a:p>
            <a:r>
              <a:rPr lang="en-US" sz="1200" dirty="0">
                <a:solidFill>
                  <a:srgbClr val="008000"/>
                </a:solidFill>
              </a:rPr>
              <a:t>Anti- cholinergic  effect</a:t>
            </a:r>
          </a:p>
        </p:txBody>
      </p:sp>
      <p:sp>
        <p:nvSpPr>
          <p:cNvPr id="31" name="TextBox 30"/>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2" name="Straight Arrow Connector 31"/>
          <p:cNvCxnSpPr>
            <a:stCxn id="31"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41" name="Straight Arrow Connector 40"/>
          <p:cNvCxnSpPr>
            <a:stCxn id="40"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Right Brace 3">
            <a:extLst>
              <a:ext uri="{FF2B5EF4-FFF2-40B4-BE49-F238E27FC236}">
                <a16:creationId xmlns:a16="http://schemas.microsoft.com/office/drawing/2014/main" id="{4219BD0F-0497-3314-A034-64AD7FBEC1C3}"/>
              </a:ext>
            </a:extLst>
          </p:cNvPr>
          <p:cNvSpPr/>
          <p:nvPr/>
        </p:nvSpPr>
        <p:spPr>
          <a:xfrm>
            <a:off x="2124144" y="2096631"/>
            <a:ext cx="161856" cy="494169"/>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e 4">
            <a:extLst>
              <a:ext uri="{FF2B5EF4-FFF2-40B4-BE49-F238E27FC236}">
                <a16:creationId xmlns:a16="http://schemas.microsoft.com/office/drawing/2014/main" id="{6BD225FB-98D1-5DF2-B724-44D99ECCBC80}"/>
              </a:ext>
            </a:extLst>
          </p:cNvPr>
          <p:cNvSpPr/>
          <p:nvPr/>
        </p:nvSpPr>
        <p:spPr>
          <a:xfrm>
            <a:off x="2133600" y="1238027"/>
            <a:ext cx="125896" cy="858604"/>
          </a:xfrm>
          <a:prstGeom prst="rightBrace">
            <a:avLst/>
          </a:prstGeom>
          <a:ln w="22225">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a:extLst>
              <a:ext uri="{FF2B5EF4-FFF2-40B4-BE49-F238E27FC236}">
                <a16:creationId xmlns:a16="http://schemas.microsoft.com/office/drawing/2014/main" id="{752CE23C-E709-8414-C235-697EE263A839}"/>
              </a:ext>
            </a:extLst>
          </p:cNvPr>
          <p:cNvSpPr/>
          <p:nvPr/>
        </p:nvSpPr>
        <p:spPr>
          <a:xfrm>
            <a:off x="2133600" y="844413"/>
            <a:ext cx="152400" cy="381564"/>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866922"/>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p:cNvCxnSpPr>
            <a:stCxn id="22" idx="2"/>
            <a:endCxn id="17" idx="0"/>
          </p:cNvCxnSpPr>
          <p:nvPr/>
        </p:nvCxnSpPr>
        <p:spPr>
          <a:xfrm flipH="1">
            <a:off x="3175263" y="3449598"/>
            <a:ext cx="1898581" cy="34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7B3403D3-F40F-45DB-67B7-1FAA28CCBB02}"/>
              </a:ext>
            </a:extLst>
          </p:cNvPr>
          <p:cNvSpPr/>
          <p:nvPr/>
        </p:nvSpPr>
        <p:spPr>
          <a:xfrm>
            <a:off x="4420631" y="2820215"/>
            <a:ext cx="1330813" cy="757776"/>
          </a:xfrm>
          <a:prstGeom prst="ellipse">
            <a:avLst/>
          </a:prstGeom>
          <a:solidFill>
            <a:schemeClr val="accent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TextBox 34"/>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9" name="TextBox 8"/>
          <p:cNvSpPr txBox="1"/>
          <p:nvPr/>
        </p:nvSpPr>
        <p:spPr>
          <a:xfrm>
            <a:off x="3429000" y="394892"/>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4" name="TextBox 13"/>
          <p:cNvSpPr txBox="1"/>
          <p:nvPr/>
        </p:nvSpPr>
        <p:spPr>
          <a:xfrm>
            <a:off x="1669258" y="953631"/>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17" name="TextBox 16"/>
          <p:cNvSpPr txBox="1"/>
          <p:nvPr/>
        </p:nvSpPr>
        <p:spPr>
          <a:xfrm>
            <a:off x="2210832" y="3790890"/>
            <a:ext cx="1928862" cy="400110"/>
          </a:xfrm>
          <a:prstGeom prst="rect">
            <a:avLst/>
          </a:prstGeom>
          <a:noFill/>
          <a:ln>
            <a:noFill/>
          </a:ln>
        </p:spPr>
        <p:txBody>
          <a:bodyPr wrap="none" rtlCol="0">
            <a:spAutoFit/>
          </a:bodyPr>
          <a:lstStyle/>
          <a:p>
            <a:pPr algn="ctr"/>
            <a:r>
              <a:rPr lang="en-US" sz="2000" b="1" dirty="0"/>
              <a:t>Non-</a:t>
            </a:r>
            <a:r>
              <a:rPr lang="en-US" sz="2000" b="1" dirty="0" err="1"/>
              <a:t>Sjögren’s</a:t>
            </a:r>
            <a:endParaRPr lang="en-US" sz="2000" b="1" dirty="0"/>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0078" y="2895600"/>
            <a:ext cx="1042272"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a:t>
            </a:r>
          </a:p>
          <a:p>
            <a:pPr algn="ctr">
              <a:lnSpc>
                <a:spcPts val="1800"/>
              </a:lnSpc>
            </a:pPr>
            <a:r>
              <a:rPr lang="en-US" sz="1500" dirty="0">
                <a:solidFill>
                  <a:schemeClr val="bg1">
                    <a:lumMod val="75000"/>
                  </a:schemeClr>
                </a:solidFill>
              </a:rPr>
              <a:t>deficiency</a:t>
            </a:r>
          </a:p>
        </p:txBody>
      </p:sp>
      <p:sp>
        <p:nvSpPr>
          <p:cNvPr id="15" name="TextBox 14"/>
          <p:cNvSpPr txBox="1"/>
          <p:nvPr/>
        </p:nvSpPr>
        <p:spPr>
          <a:xfrm>
            <a:off x="1908116" y="2895600"/>
            <a:ext cx="13308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 duct</a:t>
            </a:r>
          </a:p>
          <a:p>
            <a:pPr algn="ctr">
              <a:lnSpc>
                <a:spcPts val="1800"/>
              </a:lnSpc>
            </a:pPr>
            <a:r>
              <a:rPr lang="en-US" sz="1500" dirty="0">
                <a:solidFill>
                  <a:schemeClr val="bg1">
                    <a:lumMod val="75000"/>
                  </a:schemeClr>
                </a:solidFill>
              </a:rPr>
              <a:t>obstruction</a:t>
            </a:r>
          </a:p>
        </p:txBody>
      </p:sp>
      <p:sp>
        <p:nvSpPr>
          <p:cNvPr id="19" name="TextBox 18"/>
          <p:cNvSpPr txBox="1"/>
          <p:nvPr/>
        </p:nvSpPr>
        <p:spPr>
          <a:xfrm>
            <a:off x="3534740" y="2895600"/>
            <a:ext cx="731290"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Reflex</a:t>
            </a:r>
          </a:p>
          <a:p>
            <a:pPr algn="ctr">
              <a:lnSpc>
                <a:spcPts val="1800"/>
              </a:lnSpc>
            </a:pPr>
            <a:r>
              <a:rPr lang="en-US" sz="1500" dirty="0">
                <a:solidFill>
                  <a:schemeClr val="bg1">
                    <a:lumMod val="75000"/>
                  </a:schemeClr>
                </a:solidFill>
              </a:rPr>
              <a:t>block</a:t>
            </a:r>
          </a:p>
        </p:txBody>
      </p:sp>
      <p:sp>
        <p:nvSpPr>
          <p:cNvPr id="22" name="TextBox 21"/>
          <p:cNvSpPr txBox="1"/>
          <p:nvPr/>
        </p:nvSpPr>
        <p:spPr>
          <a:xfrm>
            <a:off x="4486311" y="2895600"/>
            <a:ext cx="1175065" cy="553998"/>
          </a:xfrm>
          <a:prstGeom prst="rect">
            <a:avLst/>
          </a:prstGeom>
          <a:noFill/>
        </p:spPr>
        <p:txBody>
          <a:bodyPr wrap="none" rtlCol="0">
            <a:spAutoFit/>
          </a:bodyPr>
          <a:lstStyle/>
          <a:p>
            <a:pPr algn="ctr">
              <a:lnSpc>
                <a:spcPts val="1800"/>
              </a:lnSpc>
            </a:pPr>
            <a:r>
              <a:rPr lang="en-US" sz="1500" b="1" i="1" dirty="0"/>
              <a:t>Systemic</a:t>
            </a:r>
          </a:p>
          <a:p>
            <a:pPr algn="ctr">
              <a:lnSpc>
                <a:spcPts val="1800"/>
              </a:lnSpc>
            </a:pPr>
            <a:r>
              <a:rPr lang="en-US" sz="1500" b="1" i="1" dirty="0"/>
              <a:t>drug effect</a:t>
            </a:r>
          </a:p>
        </p:txBody>
      </p:sp>
      <p:cxnSp>
        <p:nvCxnSpPr>
          <p:cNvPr id="8" name="Straight Arrow Connector 7"/>
          <p:cNvCxnSpPr/>
          <p:nvPr/>
        </p:nvCxnSpPr>
        <p:spPr>
          <a:xfrm>
            <a:off x="2573522" y="3449598"/>
            <a:ext cx="5895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2"/>
            <a:endCxn id="17" idx="0"/>
          </p:cNvCxnSpPr>
          <p:nvPr/>
        </p:nvCxnSpPr>
        <p:spPr>
          <a:xfrm flipH="1">
            <a:off x="3175263" y="3449598"/>
            <a:ext cx="725122"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a:endCxn id="17" idx="0"/>
          </p:cNvCxnSpPr>
          <p:nvPr/>
        </p:nvCxnSpPr>
        <p:spPr>
          <a:xfrm>
            <a:off x="1281214" y="3449598"/>
            <a:ext cx="1894049" cy="34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2400" y="344031"/>
            <a:ext cx="8001000" cy="2246769"/>
          </a:xfrm>
          <a:prstGeom prst="rect">
            <a:avLst/>
          </a:prstGeom>
          <a:solidFill>
            <a:schemeClr val="accent5"/>
          </a:solidFill>
        </p:spPr>
        <p:txBody>
          <a:bodyPr wrap="square" rtlCol="0">
            <a:spAutoFit/>
          </a:bodyPr>
          <a:lstStyle/>
          <a:p>
            <a:r>
              <a:rPr lang="en-US" sz="1400" i="1" dirty="0">
                <a:solidFill>
                  <a:srgbClr val="0000FF"/>
                </a:solidFill>
              </a:rPr>
              <a:t>Three very general classes of pharmacologic effect are implicated in inducing DES—what are they? </a:t>
            </a:r>
            <a:r>
              <a:rPr lang="en-US" sz="1400" i="1" dirty="0"/>
              <a:t>What classes of meds are found within each of these effect-groupings?</a:t>
            </a:r>
          </a:p>
          <a:p>
            <a:r>
              <a:rPr lang="en-US" sz="1400" dirty="0"/>
              <a:t>--Anti-histamines (duh)</a:t>
            </a:r>
          </a:p>
          <a:p>
            <a:r>
              <a:rPr lang="en-US" sz="1400" dirty="0"/>
              <a:t>--Anti-depressants</a:t>
            </a:r>
          </a:p>
          <a:p>
            <a:r>
              <a:rPr lang="en-US" sz="1400" dirty="0">
                <a:solidFill>
                  <a:srgbClr val="008000"/>
                </a:solidFill>
              </a:rPr>
              <a:t>--Anti-</a:t>
            </a:r>
            <a:r>
              <a:rPr lang="en-US" sz="1400" dirty="0" err="1">
                <a:solidFill>
                  <a:srgbClr val="008000"/>
                </a:solidFill>
              </a:rPr>
              <a:t>hypertensives</a:t>
            </a:r>
            <a:endParaRPr lang="en-US" sz="1400" dirty="0">
              <a:solidFill>
                <a:srgbClr val="008000"/>
              </a:solidFill>
            </a:endParaRPr>
          </a:p>
          <a:p>
            <a:r>
              <a:rPr lang="en-US" sz="1400" dirty="0">
                <a:solidFill>
                  <a:srgbClr val="008000"/>
                </a:solidFill>
              </a:rPr>
              <a:t>--Anti-emetics</a:t>
            </a:r>
          </a:p>
          <a:p>
            <a:r>
              <a:rPr lang="en-US" sz="1400" dirty="0">
                <a:solidFill>
                  <a:srgbClr val="008000"/>
                </a:solidFill>
              </a:rPr>
              <a:t>--Anti-Parkinson’s</a:t>
            </a:r>
          </a:p>
          <a:p>
            <a:r>
              <a:rPr lang="en-US" sz="1400" dirty="0">
                <a:solidFill>
                  <a:srgbClr val="008000"/>
                </a:solidFill>
              </a:rPr>
              <a:t>--Anti-psychotics</a:t>
            </a:r>
          </a:p>
          <a:p>
            <a:r>
              <a:rPr lang="en-US" sz="1400" dirty="0">
                <a:solidFill>
                  <a:srgbClr val="FF0000"/>
                </a:solidFill>
              </a:rPr>
              <a:t>--Anti-</a:t>
            </a:r>
            <a:r>
              <a:rPr lang="en-US" sz="1400" dirty="0" err="1">
                <a:solidFill>
                  <a:srgbClr val="FF0000"/>
                </a:solidFill>
              </a:rPr>
              <a:t>adrenergics</a:t>
            </a:r>
            <a:endParaRPr lang="en-US" sz="1400" dirty="0">
              <a:solidFill>
                <a:srgbClr val="FF0000"/>
              </a:solidFill>
            </a:endParaRPr>
          </a:p>
          <a:p>
            <a:r>
              <a:rPr lang="en-US" sz="1400" dirty="0">
                <a:solidFill>
                  <a:srgbClr val="FF0000"/>
                </a:solidFill>
              </a:rPr>
              <a:t>--Oral contraceptive pills</a:t>
            </a:r>
          </a:p>
        </p:txBody>
      </p:sp>
      <p:sp>
        <p:nvSpPr>
          <p:cNvPr id="26" name="TextBox 25"/>
          <p:cNvSpPr txBox="1"/>
          <p:nvPr/>
        </p:nvSpPr>
        <p:spPr>
          <a:xfrm>
            <a:off x="2259328" y="2192322"/>
            <a:ext cx="1308820" cy="276999"/>
          </a:xfrm>
          <a:prstGeom prst="rect">
            <a:avLst/>
          </a:prstGeom>
          <a:noFill/>
        </p:spPr>
        <p:txBody>
          <a:bodyPr wrap="none" rtlCol="0">
            <a:spAutoFit/>
          </a:bodyPr>
          <a:lstStyle/>
          <a:p>
            <a:r>
              <a:rPr lang="en-US" sz="1200" dirty="0">
                <a:solidFill>
                  <a:srgbClr val="FF0000"/>
                </a:solidFill>
              </a:rPr>
              <a:t>Hormonal  effect</a:t>
            </a:r>
          </a:p>
        </p:txBody>
      </p:sp>
      <p:sp>
        <p:nvSpPr>
          <p:cNvPr id="28" name="TextBox 27"/>
          <p:cNvSpPr txBox="1"/>
          <p:nvPr/>
        </p:nvSpPr>
        <p:spPr>
          <a:xfrm>
            <a:off x="2247467" y="911222"/>
            <a:ext cx="1659878" cy="276999"/>
          </a:xfrm>
          <a:prstGeom prst="rect">
            <a:avLst/>
          </a:prstGeom>
          <a:noFill/>
        </p:spPr>
        <p:txBody>
          <a:bodyPr wrap="none" rtlCol="0">
            <a:spAutoFit/>
          </a:bodyPr>
          <a:lstStyle/>
          <a:p>
            <a:r>
              <a:rPr lang="en-US" sz="1200" dirty="0"/>
              <a:t>Anti- histamine  effect</a:t>
            </a:r>
          </a:p>
        </p:txBody>
      </p:sp>
      <p:sp>
        <p:nvSpPr>
          <p:cNvPr id="29" name="TextBox 28"/>
          <p:cNvSpPr txBox="1"/>
          <p:nvPr/>
        </p:nvSpPr>
        <p:spPr>
          <a:xfrm>
            <a:off x="2247467" y="1528106"/>
            <a:ext cx="1735219" cy="276999"/>
          </a:xfrm>
          <a:prstGeom prst="rect">
            <a:avLst/>
          </a:prstGeom>
          <a:noFill/>
        </p:spPr>
        <p:txBody>
          <a:bodyPr wrap="none" rtlCol="0">
            <a:spAutoFit/>
          </a:bodyPr>
          <a:lstStyle/>
          <a:p>
            <a:r>
              <a:rPr lang="en-US" sz="1200" dirty="0">
                <a:solidFill>
                  <a:srgbClr val="008000"/>
                </a:solidFill>
              </a:rPr>
              <a:t>Anti- cholinergic  effect</a:t>
            </a:r>
          </a:p>
        </p:txBody>
      </p:sp>
      <p:sp>
        <p:nvSpPr>
          <p:cNvPr id="31" name="TextBox 30"/>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2" name="Straight Arrow Connector 31"/>
          <p:cNvCxnSpPr>
            <a:stCxn id="31"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41" name="Straight Arrow Connector 40"/>
          <p:cNvCxnSpPr>
            <a:stCxn id="40"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Right Brace 3">
            <a:extLst>
              <a:ext uri="{FF2B5EF4-FFF2-40B4-BE49-F238E27FC236}">
                <a16:creationId xmlns:a16="http://schemas.microsoft.com/office/drawing/2014/main" id="{4219BD0F-0497-3314-A034-64AD7FBEC1C3}"/>
              </a:ext>
            </a:extLst>
          </p:cNvPr>
          <p:cNvSpPr/>
          <p:nvPr/>
        </p:nvSpPr>
        <p:spPr>
          <a:xfrm>
            <a:off x="2124144" y="2096631"/>
            <a:ext cx="161856" cy="494169"/>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e 4">
            <a:extLst>
              <a:ext uri="{FF2B5EF4-FFF2-40B4-BE49-F238E27FC236}">
                <a16:creationId xmlns:a16="http://schemas.microsoft.com/office/drawing/2014/main" id="{6BD225FB-98D1-5DF2-B724-44D99ECCBC80}"/>
              </a:ext>
            </a:extLst>
          </p:cNvPr>
          <p:cNvSpPr/>
          <p:nvPr/>
        </p:nvSpPr>
        <p:spPr>
          <a:xfrm>
            <a:off x="2133600" y="1238027"/>
            <a:ext cx="125896" cy="858604"/>
          </a:xfrm>
          <a:prstGeom prst="rightBrace">
            <a:avLst/>
          </a:prstGeom>
          <a:ln w="22225">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a:extLst>
              <a:ext uri="{FF2B5EF4-FFF2-40B4-BE49-F238E27FC236}">
                <a16:creationId xmlns:a16="http://schemas.microsoft.com/office/drawing/2014/main" id="{752CE23C-E709-8414-C235-697EE263A839}"/>
              </a:ext>
            </a:extLst>
          </p:cNvPr>
          <p:cNvSpPr/>
          <p:nvPr/>
        </p:nvSpPr>
        <p:spPr>
          <a:xfrm>
            <a:off x="2133600" y="844413"/>
            <a:ext cx="152400" cy="381564"/>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15661677"/>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BFDAC1-A8BA-4371-B2A6-BFA403CD7381}"/>
              </a:ext>
            </a:extLst>
          </p:cNvPr>
          <p:cNvSpPr>
            <a:spLocks noGrp="1"/>
          </p:cNvSpPr>
          <p:nvPr>
            <p:ph type="sldNum" sz="quarter" idx="12"/>
          </p:nvPr>
        </p:nvSpPr>
        <p:spPr/>
        <p:txBody>
          <a:bodyPr/>
          <a:lstStyle/>
          <a:p>
            <a:pPr>
              <a:defRPr/>
            </a:pPr>
            <a:fld id="{AE3D5967-D305-4D5A-99BA-BCEC8EFAB816}" type="slidenum">
              <a:rPr lang="en-US" altLang="en-US" smtClean="0"/>
              <a:pPr>
                <a:defRPr/>
              </a:pPr>
              <a:t>276</a:t>
            </a:fld>
            <a:endParaRPr lang="en-US" altLang="en-US"/>
          </a:p>
        </p:txBody>
      </p:sp>
      <p:pic>
        <p:nvPicPr>
          <p:cNvPr id="11" name="Picture 10">
            <a:extLst>
              <a:ext uri="{FF2B5EF4-FFF2-40B4-BE49-F238E27FC236}">
                <a16:creationId xmlns:a16="http://schemas.microsoft.com/office/drawing/2014/main" id="{D1D0541C-0C45-4DA8-9E13-3BC56C0E4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432" y="1096394"/>
            <a:ext cx="3815136" cy="4665211"/>
          </a:xfrm>
          <a:prstGeom prst="rect">
            <a:avLst/>
          </a:prstGeom>
        </p:spPr>
      </p:pic>
      <p:sp>
        <p:nvSpPr>
          <p:cNvPr id="12" name="TextBox 11">
            <a:extLst>
              <a:ext uri="{FF2B5EF4-FFF2-40B4-BE49-F238E27FC236}">
                <a16:creationId xmlns:a16="http://schemas.microsoft.com/office/drawing/2014/main" id="{3637C5FA-BFEA-4CF1-82CD-8BB186C8FDE6}"/>
              </a:ext>
            </a:extLst>
          </p:cNvPr>
          <p:cNvSpPr txBox="1"/>
          <p:nvPr/>
        </p:nvSpPr>
        <p:spPr>
          <a:xfrm>
            <a:off x="1400299" y="6019800"/>
            <a:ext cx="6343403" cy="400110"/>
          </a:xfrm>
          <a:prstGeom prst="rect">
            <a:avLst/>
          </a:prstGeom>
          <a:noFill/>
        </p:spPr>
        <p:txBody>
          <a:bodyPr wrap="none" rtlCol="0">
            <a:spAutoFit/>
          </a:bodyPr>
          <a:lstStyle/>
          <a:p>
            <a:pPr algn="ctr"/>
            <a:r>
              <a:rPr lang="en-US" sz="2000" dirty="0">
                <a:latin typeface="Segoe Print" panose="02000600000000000000" pitchFamily="2" charset="0"/>
              </a:rPr>
              <a:t>(This is a good point in the set to take a break)</a:t>
            </a:r>
          </a:p>
        </p:txBody>
      </p:sp>
      <p:sp>
        <p:nvSpPr>
          <p:cNvPr id="3" name="TextBox 2">
            <a:extLst>
              <a:ext uri="{FF2B5EF4-FFF2-40B4-BE49-F238E27FC236}">
                <a16:creationId xmlns:a16="http://schemas.microsoft.com/office/drawing/2014/main" id="{F926001C-A9DD-7C1B-F073-12335F7E3061}"/>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1952451123"/>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72114" y="3790890"/>
            <a:ext cx="1067921" cy="400110"/>
          </a:xfrm>
          <a:prstGeom prst="rect">
            <a:avLst/>
          </a:prstGeom>
          <a:noFill/>
          <a:ln>
            <a:noFill/>
          </a:ln>
        </p:spPr>
        <p:txBody>
          <a:bodyPr wrap="none" rtlCol="0">
            <a:spAutoFit/>
          </a:bodyPr>
          <a:lstStyle/>
          <a:p>
            <a:pPr algn="ctr"/>
            <a:r>
              <a:rPr lang="en-US" sz="2000"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257800" y="3771780"/>
            <a:ext cx="1447800"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word</a:t>
            </a:r>
          </a:p>
        </p:txBody>
      </p:sp>
      <p:sp>
        <p:nvSpPr>
          <p:cNvPr id="25" name="Rectangle 24"/>
          <p:cNvSpPr/>
          <p:nvPr/>
        </p:nvSpPr>
        <p:spPr>
          <a:xfrm>
            <a:off x="7032800" y="3790890"/>
            <a:ext cx="1577800"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sym typeface="Wingdings" panose="05000000000000000000" pitchFamily="2" charset="2"/>
              </a:rPr>
              <a:t>that word’s </a:t>
            </a:r>
            <a:r>
              <a:rPr lang="en-US" sz="1000" dirty="0">
                <a:solidFill>
                  <a:schemeClr val="tx1"/>
                </a:solidFill>
              </a:rPr>
              <a:t>antonym</a:t>
            </a:r>
          </a:p>
        </p:txBody>
      </p: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257800" y="3149025"/>
            <a:ext cx="3448878" cy="584775"/>
          </a:xfrm>
          <a:prstGeom prst="rect">
            <a:avLst/>
          </a:prstGeom>
          <a:noFill/>
        </p:spPr>
        <p:txBody>
          <a:bodyPr wrap="square" rtlCol="0">
            <a:spAutoFit/>
          </a:bodyPr>
          <a:lstStyle/>
          <a:p>
            <a:r>
              <a:rPr lang="en-US" sz="1600" i="1" dirty="0">
                <a:solidFill>
                  <a:srgbClr val="0000FF"/>
                </a:solidFill>
              </a:rPr>
              <a:t>Evaporative dry eye is subdivided into two categories—what are they?</a:t>
            </a:r>
          </a:p>
        </p:txBody>
      </p:sp>
      <p:sp>
        <p:nvSpPr>
          <p:cNvPr id="2" name="TextBox 1">
            <a:extLst>
              <a:ext uri="{FF2B5EF4-FFF2-40B4-BE49-F238E27FC236}">
                <a16:creationId xmlns:a16="http://schemas.microsoft.com/office/drawing/2014/main" id="{F6AA5F37-F4BD-DECA-8D33-7AD2DF8E4290}"/>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Tree>
    <p:extLst>
      <p:ext uri="{BB962C8B-B14F-4D97-AF65-F5344CB8AC3E}">
        <p14:creationId xmlns:p14="http://schemas.microsoft.com/office/powerpoint/2010/main" val="3156019399"/>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16209" y="3790890"/>
            <a:ext cx="1266693" cy="400110"/>
          </a:xfrm>
          <a:prstGeom prst="rect">
            <a:avLst/>
          </a:prstGeom>
          <a:noFill/>
          <a:ln>
            <a:noFill/>
          </a:ln>
        </p:spPr>
        <p:txBody>
          <a:bodyPr wrap="none" rtlCol="0">
            <a:spAutoFit/>
          </a:bodyPr>
          <a:lstStyle/>
          <a:p>
            <a:pPr algn="ctr"/>
            <a:r>
              <a:rPr lang="en-US" sz="2000" b="1" dirty="0"/>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AC7790-75B0-1943-9BBA-F5E0F546839E}"/>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6A96D033-EE60-30B0-EBEB-1C1E6C2120C5}"/>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3116160-3C8C-FC50-0508-7AB087DEFE65}"/>
              </a:ext>
            </a:extLst>
          </p:cNvPr>
          <p:cNvSpPr txBox="1"/>
          <p:nvPr/>
        </p:nvSpPr>
        <p:spPr>
          <a:xfrm>
            <a:off x="5257800" y="3149025"/>
            <a:ext cx="3448878" cy="584775"/>
          </a:xfrm>
          <a:prstGeom prst="rect">
            <a:avLst/>
          </a:prstGeom>
          <a:noFill/>
        </p:spPr>
        <p:txBody>
          <a:bodyPr wrap="square" rtlCol="0">
            <a:spAutoFit/>
          </a:bodyPr>
          <a:lstStyle/>
          <a:p>
            <a:r>
              <a:rPr lang="en-US" sz="1600" i="1" dirty="0">
                <a:solidFill>
                  <a:srgbClr val="0000FF"/>
                </a:solidFill>
              </a:rPr>
              <a:t>Evaporative dry eye is subdivided into two categories—what are they?</a:t>
            </a:r>
          </a:p>
        </p:txBody>
      </p:sp>
    </p:spTree>
    <p:extLst>
      <p:ext uri="{BB962C8B-B14F-4D97-AF65-F5344CB8AC3E}">
        <p14:creationId xmlns:p14="http://schemas.microsoft.com/office/powerpoint/2010/main" val="3131675338"/>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372904" y="3657600"/>
            <a:ext cx="1223236" cy="685800"/>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657600"/>
            <a:ext cx="1272502" cy="685800"/>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16209" y="3790890"/>
            <a:ext cx="1266693" cy="400110"/>
          </a:xfrm>
          <a:prstGeom prst="rect">
            <a:avLst/>
          </a:prstGeom>
          <a:noFill/>
          <a:ln>
            <a:noFill/>
          </a:ln>
        </p:spPr>
        <p:txBody>
          <a:bodyPr wrap="none" rtlCol="0">
            <a:spAutoFit/>
          </a:bodyPr>
          <a:lstStyle/>
          <a:p>
            <a:pPr algn="ctr"/>
            <a:r>
              <a:rPr lang="en-US" sz="2000" b="1" dirty="0"/>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31F807-C595-68B4-6AD7-92C0363A9559}"/>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5" name="Straight Arrow Connector 4">
            <a:extLst>
              <a:ext uri="{FF2B5EF4-FFF2-40B4-BE49-F238E27FC236}">
                <a16:creationId xmlns:a16="http://schemas.microsoft.com/office/drawing/2014/main" id="{FE2CF6BB-3300-0604-5649-AC569AA82429}"/>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21FA32E-36E3-DF94-674B-FFFA7897BC86}"/>
              </a:ext>
            </a:extLst>
          </p:cNvPr>
          <p:cNvSpPr txBox="1"/>
          <p:nvPr/>
        </p:nvSpPr>
        <p:spPr>
          <a:xfrm>
            <a:off x="1308653" y="1349376"/>
            <a:ext cx="6597491" cy="338554"/>
          </a:xfrm>
          <a:prstGeom prst="rect">
            <a:avLst/>
          </a:prstGeom>
          <a:noFill/>
        </p:spPr>
        <p:txBody>
          <a:bodyPr wrap="square" rtlCol="0">
            <a:spAutoFit/>
          </a:bodyPr>
          <a:lstStyle/>
          <a:p>
            <a:r>
              <a:rPr lang="en-US" sz="1600" i="1" dirty="0">
                <a:solidFill>
                  <a:srgbClr val="0000FF"/>
                </a:solidFill>
              </a:rPr>
              <a:t>In this context, to what do the terms </a:t>
            </a:r>
            <a:r>
              <a:rPr lang="en-US" sz="1600" dirty="0">
                <a:solidFill>
                  <a:srgbClr val="0000FF"/>
                </a:solidFill>
              </a:rPr>
              <a:t>intrinsic</a:t>
            </a:r>
            <a:r>
              <a:rPr lang="en-US" sz="1600" i="1" dirty="0">
                <a:solidFill>
                  <a:srgbClr val="0000FF"/>
                </a:solidFill>
              </a:rPr>
              <a:t> and </a:t>
            </a:r>
            <a:r>
              <a:rPr lang="en-US" sz="1600" dirty="0">
                <a:solidFill>
                  <a:srgbClr val="0000FF"/>
                </a:solidFill>
              </a:rPr>
              <a:t>extrinsic</a:t>
            </a:r>
            <a:r>
              <a:rPr lang="en-US" sz="1600" i="1" dirty="0">
                <a:solidFill>
                  <a:srgbClr val="0000FF"/>
                </a:solidFill>
              </a:rPr>
              <a:t> refer?</a:t>
            </a:r>
            <a:endParaRPr lang="en-US" sz="1600" i="1" dirty="0"/>
          </a:p>
        </p:txBody>
      </p:sp>
    </p:spTree>
    <p:extLst>
      <p:ext uri="{BB962C8B-B14F-4D97-AF65-F5344CB8AC3E}">
        <p14:creationId xmlns:p14="http://schemas.microsoft.com/office/powerpoint/2010/main" val="1846264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7" name="Rectangle 6"/>
          <p:cNvSpPr/>
          <p:nvPr/>
        </p:nvSpPr>
        <p:spPr>
          <a:xfrm>
            <a:off x="67056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5" name="TextBox 4"/>
          <p:cNvSpPr txBox="1"/>
          <p:nvPr/>
        </p:nvSpPr>
        <p:spPr>
          <a:xfrm>
            <a:off x="479449" y="1488281"/>
            <a:ext cx="8131151" cy="4524315"/>
          </a:xfrm>
          <a:prstGeom prst="rect">
            <a:avLst/>
          </a:prstGeom>
          <a:noFill/>
        </p:spPr>
        <p:txBody>
          <a:bodyPr wrap="square" rtlCol="0">
            <a:spAutoFit/>
          </a:bodyPr>
          <a:lstStyle/>
          <a:p>
            <a:r>
              <a:rPr lang="en-US" i="1" dirty="0">
                <a:solidFill>
                  <a:srgbClr val="0000FF"/>
                </a:solidFill>
              </a:rPr>
              <a:t>How common is DES?</a:t>
            </a:r>
          </a:p>
          <a:p>
            <a:r>
              <a:rPr lang="en-US" dirty="0">
                <a:solidFill>
                  <a:srgbClr val="0000FF"/>
                </a:solidFill>
              </a:rPr>
              <a:t>Very. It is estimated to affect  10%  of adults age 30-60, and  15%  of adults age 65 and older.</a:t>
            </a:r>
          </a:p>
          <a:p>
            <a:endParaRPr lang="en-US" dirty="0">
              <a:solidFill>
                <a:srgbClr val="0000FF"/>
              </a:solidFill>
            </a:endParaRPr>
          </a:p>
          <a:p>
            <a:r>
              <a:rPr lang="en-US" i="1" dirty="0">
                <a:solidFill>
                  <a:srgbClr val="0000FF"/>
                </a:solidFill>
              </a:rPr>
              <a:t>Is it a significant health problem?</a:t>
            </a:r>
          </a:p>
          <a:p>
            <a:r>
              <a:rPr lang="en-US" dirty="0">
                <a:solidFill>
                  <a:srgbClr val="0000FF"/>
                </a:solidFill>
              </a:rPr>
              <a:t>It certainly can be. Studies indicate moderate-to-severe DES impacts quality-of-life to the same degree as moderate-to-severe angina.</a:t>
            </a:r>
          </a:p>
          <a:p>
            <a:endParaRPr lang="en-US" dirty="0">
              <a:solidFill>
                <a:srgbClr val="0000FF"/>
              </a:solidFill>
            </a:endParaRPr>
          </a:p>
          <a:p>
            <a:r>
              <a:rPr lang="en-US" i="1" dirty="0">
                <a:solidFill>
                  <a:srgbClr val="0000FF"/>
                </a:solidFill>
              </a:rPr>
              <a:t>Is there a gender predilection?</a:t>
            </a:r>
          </a:p>
          <a:p>
            <a:r>
              <a:rPr lang="en-US" dirty="0">
                <a:solidFill>
                  <a:srgbClr val="0000FF"/>
                </a:solidFill>
              </a:rPr>
              <a:t>Yes, women are more likely to suffer DES</a:t>
            </a:r>
          </a:p>
          <a:p>
            <a:endParaRPr lang="en-US" dirty="0">
              <a:solidFill>
                <a:srgbClr val="0000FF"/>
              </a:solidFill>
            </a:endParaRPr>
          </a:p>
          <a:p>
            <a:r>
              <a:rPr lang="en-US" i="1" dirty="0">
                <a:solidFill>
                  <a:srgbClr val="0000FF"/>
                </a:solidFill>
              </a:rPr>
              <a:t>Is there a racial/ethnic predilection?</a:t>
            </a:r>
          </a:p>
          <a:p>
            <a:r>
              <a:rPr lang="en-US" dirty="0">
                <a:solidFill>
                  <a:srgbClr val="0000FF"/>
                </a:solidFill>
              </a:rPr>
              <a:t>The </a:t>
            </a:r>
            <a:r>
              <a:rPr lang="en-US" i="1" dirty="0">
                <a:solidFill>
                  <a:srgbClr val="0000FF"/>
                </a:solidFill>
              </a:rPr>
              <a:t>Cornea</a:t>
            </a:r>
            <a:r>
              <a:rPr lang="en-US" dirty="0">
                <a:solidFill>
                  <a:srgbClr val="0000FF"/>
                </a:solidFill>
              </a:rPr>
              <a:t> book is maddeningly inconsistent on this score. In text, it states there is “no racial or ethnic predisposition.” </a:t>
            </a:r>
            <a:r>
              <a:rPr lang="en-US" dirty="0"/>
              <a:t>But in a Table on the same page it states there is “consistent evidence” that  Asian  race is a risk factor, and “inconclusive evidence” that  Hispanic  ethnicity is as well. </a:t>
            </a:r>
            <a:endParaRPr lang="en-US" dirty="0">
              <a:solidFill>
                <a:srgbClr val="0000FF"/>
              </a:solidFill>
            </a:endParaRPr>
          </a:p>
        </p:txBody>
      </p:sp>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8" name="Rectangle 7"/>
          <p:cNvSpPr/>
          <p:nvPr/>
        </p:nvSpPr>
        <p:spPr>
          <a:xfrm>
            <a:off x="4724400" y="5379658"/>
            <a:ext cx="685800" cy="3048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0" name="Rectangle 9"/>
          <p:cNvSpPr/>
          <p:nvPr/>
        </p:nvSpPr>
        <p:spPr>
          <a:xfrm>
            <a:off x="3429000" y="5657954"/>
            <a:ext cx="1066800" cy="3048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Tree>
    <p:extLst>
      <p:ext uri="{BB962C8B-B14F-4D97-AF65-F5344CB8AC3E}">
        <p14:creationId xmlns:p14="http://schemas.microsoft.com/office/powerpoint/2010/main" val="110745969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372904" y="3657600"/>
            <a:ext cx="1223236" cy="685800"/>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657600"/>
            <a:ext cx="1272502" cy="685800"/>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16209" y="3790890"/>
            <a:ext cx="1266693" cy="400110"/>
          </a:xfrm>
          <a:prstGeom prst="rect">
            <a:avLst/>
          </a:prstGeom>
          <a:noFill/>
          <a:ln>
            <a:noFill/>
          </a:ln>
        </p:spPr>
        <p:txBody>
          <a:bodyPr wrap="none" rtlCol="0">
            <a:spAutoFit/>
          </a:bodyPr>
          <a:lstStyle/>
          <a:p>
            <a:pPr algn="ctr"/>
            <a:r>
              <a:rPr lang="en-US" sz="2000" b="1" dirty="0"/>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C2E589C-5D94-436D-B299-E3D228AE92FE}"/>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5" name="Straight Arrow Connector 4">
            <a:extLst>
              <a:ext uri="{FF2B5EF4-FFF2-40B4-BE49-F238E27FC236}">
                <a16:creationId xmlns:a16="http://schemas.microsoft.com/office/drawing/2014/main" id="{E643A4E5-70ED-FBB4-A1EF-2042EF55C611}"/>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502CD77-57D3-C8C0-ED35-3DD4B9E52238}"/>
              </a:ext>
            </a:extLst>
          </p:cNvPr>
          <p:cNvSpPr txBox="1"/>
          <p:nvPr/>
        </p:nvSpPr>
        <p:spPr>
          <a:xfrm>
            <a:off x="1308653" y="1349376"/>
            <a:ext cx="6597491" cy="830997"/>
          </a:xfrm>
          <a:prstGeom prst="rect">
            <a:avLst/>
          </a:prstGeom>
          <a:noFill/>
        </p:spPr>
        <p:txBody>
          <a:bodyPr wrap="square" rtlCol="0">
            <a:spAutoFit/>
          </a:bodyPr>
          <a:lstStyle/>
          <a:p>
            <a:r>
              <a:rPr lang="en-US" sz="1600" i="1" dirty="0">
                <a:solidFill>
                  <a:srgbClr val="0000FF"/>
                </a:solidFill>
              </a:rPr>
              <a:t>In this context, to what do the terms </a:t>
            </a:r>
            <a:r>
              <a:rPr lang="en-US" sz="1600" dirty="0">
                <a:solidFill>
                  <a:srgbClr val="0000FF"/>
                </a:solidFill>
              </a:rPr>
              <a:t>intrinsic</a:t>
            </a:r>
            <a:r>
              <a:rPr lang="en-US" sz="1600" i="1" dirty="0">
                <a:solidFill>
                  <a:srgbClr val="0000FF"/>
                </a:solidFill>
              </a:rPr>
              <a:t> and </a:t>
            </a:r>
            <a:r>
              <a:rPr lang="en-US" sz="1600" dirty="0">
                <a:solidFill>
                  <a:srgbClr val="0000FF"/>
                </a:solidFill>
              </a:rPr>
              <a:t>extrinsic</a:t>
            </a:r>
            <a:r>
              <a:rPr lang="en-US" sz="1600" i="1" dirty="0">
                <a:solidFill>
                  <a:srgbClr val="0000FF"/>
                </a:solidFill>
              </a:rPr>
              <a:t> refer?</a:t>
            </a:r>
          </a:p>
          <a:p>
            <a:r>
              <a:rPr lang="en-US" sz="1600" i="1" dirty="0">
                <a:solidFill>
                  <a:srgbClr val="0000FF"/>
                </a:solidFill>
              </a:rPr>
              <a:t>Intrinsic</a:t>
            </a:r>
            <a:r>
              <a:rPr lang="en-US" sz="1600" dirty="0">
                <a:solidFill>
                  <a:srgbClr val="0000FF"/>
                </a:solidFill>
              </a:rPr>
              <a:t> evaporative dry eye refers to any cause related to the eyelids. </a:t>
            </a:r>
            <a:r>
              <a:rPr lang="en-US" sz="1600" i="1" dirty="0">
                <a:solidFill>
                  <a:srgbClr val="0000FF"/>
                </a:solidFill>
              </a:rPr>
              <a:t>Extrinsic</a:t>
            </a:r>
            <a:r>
              <a:rPr lang="en-US" sz="1600" dirty="0">
                <a:solidFill>
                  <a:srgbClr val="0000FF"/>
                </a:solidFill>
              </a:rPr>
              <a:t> refers to any non-eyelid factor that promoted evaporation.</a:t>
            </a:r>
            <a:endParaRPr lang="en-US" sz="1600" i="1" dirty="0"/>
          </a:p>
        </p:txBody>
      </p:sp>
    </p:spTree>
    <p:extLst>
      <p:ext uri="{BB962C8B-B14F-4D97-AF65-F5344CB8AC3E}">
        <p14:creationId xmlns:p14="http://schemas.microsoft.com/office/powerpoint/2010/main" val="3405968222"/>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844869" y="3029635"/>
            <a:ext cx="341760" cy="323871"/>
          </a:xfrm>
          <a:prstGeom prst="rect">
            <a:avLst/>
          </a:prstGeom>
          <a:noFill/>
        </p:spPr>
        <p:txBody>
          <a:bodyPr wrap="none" rtlCol="0">
            <a:spAutoFit/>
          </a:bodyPr>
          <a:lstStyle/>
          <a:p>
            <a:pPr algn="ctr">
              <a:lnSpc>
                <a:spcPts val="1800"/>
              </a:lnSpc>
            </a:pPr>
            <a:r>
              <a:rPr lang="en-US" sz="2000" b="1" i="1" dirty="0"/>
              <a:t>?</a:t>
            </a:r>
          </a:p>
        </p:txBody>
      </p:sp>
      <p:sp>
        <p:nvSpPr>
          <p:cNvPr id="34" name="TextBox 33"/>
          <p:cNvSpPr txBox="1"/>
          <p:nvPr/>
        </p:nvSpPr>
        <p:spPr>
          <a:xfrm>
            <a:off x="4191000" y="3029635"/>
            <a:ext cx="341760" cy="323871"/>
          </a:xfrm>
          <a:prstGeom prst="rect">
            <a:avLst/>
          </a:prstGeom>
          <a:noFill/>
        </p:spPr>
        <p:txBody>
          <a:bodyPr wrap="none" rtlCol="0">
            <a:spAutoFit/>
          </a:bodyPr>
          <a:lstStyle/>
          <a:p>
            <a:pPr algn="ctr">
              <a:lnSpc>
                <a:spcPts val="1800"/>
              </a:lnSpc>
            </a:pPr>
            <a:r>
              <a:rPr lang="en-US" sz="2000" b="1" i="1" dirty="0"/>
              <a:t>?</a:t>
            </a:r>
          </a:p>
        </p:txBody>
      </p:sp>
      <p:sp>
        <p:nvSpPr>
          <p:cNvPr id="35" name="TextBox 34"/>
          <p:cNvSpPr txBox="1"/>
          <p:nvPr/>
        </p:nvSpPr>
        <p:spPr>
          <a:xfrm>
            <a:off x="7583040" y="3029635"/>
            <a:ext cx="341760" cy="323871"/>
          </a:xfrm>
          <a:prstGeom prst="rect">
            <a:avLst/>
          </a:prstGeom>
          <a:noFill/>
        </p:spPr>
        <p:txBody>
          <a:bodyPr wrap="none" rtlCol="0">
            <a:spAutoFit/>
          </a:bodyPr>
          <a:lstStyle/>
          <a:p>
            <a:pPr algn="ctr">
              <a:lnSpc>
                <a:spcPts val="1800"/>
              </a:lnSpc>
            </a:pPr>
            <a:r>
              <a:rPr lang="en-US" sz="2000" b="1" i="1" dirty="0"/>
              <a:t>?</a:t>
            </a:r>
          </a:p>
        </p:txBody>
      </p:sp>
      <p:cxnSp>
        <p:nvCxnSpPr>
          <p:cNvPr id="38" name="Straight Arrow Connector 37"/>
          <p:cNvCxnSpPr/>
          <p:nvPr/>
        </p:nvCxnSpPr>
        <p:spPr>
          <a:xfrm flipH="1">
            <a:off x="6624463" y="3429000"/>
            <a:ext cx="91933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FF6D0FF-4F0A-377B-5204-C91770BE8BBE}"/>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D040E541-542C-9C56-B0E6-13AB9AA477F8}"/>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5C94D95-F024-8FB6-E36B-6FEE85A0BF08}"/>
              </a:ext>
            </a:extLst>
          </p:cNvPr>
          <p:cNvSpPr txBox="1"/>
          <p:nvPr/>
        </p:nvSpPr>
        <p:spPr>
          <a:xfrm>
            <a:off x="1308653" y="1349376"/>
            <a:ext cx="6597491" cy="1323439"/>
          </a:xfrm>
          <a:prstGeom prst="rect">
            <a:avLst/>
          </a:prstGeom>
          <a:noFill/>
        </p:spPr>
        <p:txBody>
          <a:bodyPr wrap="square" rtlCol="0">
            <a:spAutoFit/>
          </a:bodyPr>
          <a:lstStyle/>
          <a:p>
            <a:r>
              <a:rPr lang="en-US" sz="1600" i="1" dirty="0">
                <a:solidFill>
                  <a:srgbClr val="0000FF"/>
                </a:solidFill>
              </a:rPr>
              <a:t>In this context, to what do the terms </a:t>
            </a:r>
            <a:r>
              <a:rPr lang="en-US" sz="1600" dirty="0">
                <a:solidFill>
                  <a:srgbClr val="0000FF"/>
                </a:solidFill>
              </a:rPr>
              <a:t>intrinsic</a:t>
            </a:r>
            <a:r>
              <a:rPr lang="en-US" sz="1600" i="1" dirty="0">
                <a:solidFill>
                  <a:srgbClr val="0000FF"/>
                </a:solidFill>
              </a:rPr>
              <a:t> and </a:t>
            </a:r>
            <a:r>
              <a:rPr lang="en-US" sz="1600" dirty="0">
                <a:solidFill>
                  <a:srgbClr val="0000FF"/>
                </a:solidFill>
              </a:rPr>
              <a:t>extrinsic</a:t>
            </a:r>
            <a:r>
              <a:rPr lang="en-US" sz="1600" i="1" dirty="0">
                <a:solidFill>
                  <a:srgbClr val="0000FF"/>
                </a:solidFill>
              </a:rPr>
              <a:t> refer?</a:t>
            </a:r>
          </a:p>
          <a:p>
            <a:r>
              <a:rPr lang="en-US" sz="1600" i="1" dirty="0">
                <a:solidFill>
                  <a:srgbClr val="0000FF"/>
                </a:solidFill>
              </a:rPr>
              <a:t>Intrinsic</a:t>
            </a:r>
            <a:r>
              <a:rPr lang="en-US" sz="1600" dirty="0">
                <a:solidFill>
                  <a:srgbClr val="0000FF"/>
                </a:solidFill>
              </a:rPr>
              <a:t> evaporative dry eye refers to any cause related to the eyelids. </a:t>
            </a:r>
            <a:r>
              <a:rPr lang="en-US" sz="1600" i="1" dirty="0">
                <a:solidFill>
                  <a:srgbClr val="0000FF"/>
                </a:solidFill>
              </a:rPr>
              <a:t>Extrinsic</a:t>
            </a:r>
            <a:r>
              <a:rPr lang="en-US" sz="1600" dirty="0">
                <a:solidFill>
                  <a:srgbClr val="0000FF"/>
                </a:solidFill>
              </a:rPr>
              <a:t> refers to any non-eyelid factor that promoted evaporation.</a:t>
            </a:r>
          </a:p>
          <a:p>
            <a:endParaRPr lang="en-US" sz="1600" i="1" dirty="0">
              <a:solidFill>
                <a:srgbClr val="0000FF"/>
              </a:solidFill>
            </a:endParaRPr>
          </a:p>
          <a:p>
            <a:r>
              <a:rPr lang="en-US" sz="1600" i="1" dirty="0"/>
              <a:t>What are the three main etiologies of intrinsic evaporative dry eye?</a:t>
            </a:r>
          </a:p>
        </p:txBody>
      </p:sp>
    </p:spTree>
    <p:extLst>
      <p:ext uri="{BB962C8B-B14F-4D97-AF65-F5344CB8AC3E}">
        <p14:creationId xmlns:p14="http://schemas.microsoft.com/office/powerpoint/2010/main" val="422676481"/>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308653" y="1349376"/>
            <a:ext cx="6597491" cy="1323439"/>
          </a:xfrm>
          <a:prstGeom prst="rect">
            <a:avLst/>
          </a:prstGeom>
          <a:noFill/>
        </p:spPr>
        <p:txBody>
          <a:bodyPr wrap="square" rtlCol="0">
            <a:spAutoFit/>
          </a:bodyPr>
          <a:lstStyle/>
          <a:p>
            <a:r>
              <a:rPr lang="en-US" sz="1600" i="1" dirty="0">
                <a:solidFill>
                  <a:srgbClr val="0000FF"/>
                </a:solidFill>
              </a:rPr>
              <a:t>In this context, to what do the terms </a:t>
            </a:r>
            <a:r>
              <a:rPr lang="en-US" sz="1600" dirty="0">
                <a:solidFill>
                  <a:srgbClr val="0000FF"/>
                </a:solidFill>
              </a:rPr>
              <a:t>intrinsic</a:t>
            </a:r>
            <a:r>
              <a:rPr lang="en-US" sz="1600" i="1" dirty="0">
                <a:solidFill>
                  <a:srgbClr val="0000FF"/>
                </a:solidFill>
              </a:rPr>
              <a:t> and </a:t>
            </a:r>
            <a:r>
              <a:rPr lang="en-US" sz="1600" dirty="0">
                <a:solidFill>
                  <a:srgbClr val="0000FF"/>
                </a:solidFill>
              </a:rPr>
              <a:t>extrinsic</a:t>
            </a:r>
            <a:r>
              <a:rPr lang="en-US" sz="1600" i="1" dirty="0">
                <a:solidFill>
                  <a:srgbClr val="0000FF"/>
                </a:solidFill>
              </a:rPr>
              <a:t> refer?</a:t>
            </a:r>
          </a:p>
          <a:p>
            <a:r>
              <a:rPr lang="en-US" sz="1600" i="1" dirty="0">
                <a:solidFill>
                  <a:srgbClr val="0000FF"/>
                </a:solidFill>
              </a:rPr>
              <a:t>Intrinsic</a:t>
            </a:r>
            <a:r>
              <a:rPr lang="en-US" sz="1600" dirty="0">
                <a:solidFill>
                  <a:srgbClr val="0000FF"/>
                </a:solidFill>
              </a:rPr>
              <a:t> evaporative dry eye refers to any cause related to the eyelids. </a:t>
            </a:r>
            <a:r>
              <a:rPr lang="en-US" sz="1600" i="1" dirty="0">
                <a:solidFill>
                  <a:srgbClr val="0000FF"/>
                </a:solidFill>
              </a:rPr>
              <a:t>Extrinsic</a:t>
            </a:r>
            <a:r>
              <a:rPr lang="en-US" sz="1600" dirty="0">
                <a:solidFill>
                  <a:srgbClr val="0000FF"/>
                </a:solidFill>
              </a:rPr>
              <a:t> refers to any non-eyelid factor that promoted evaporation.</a:t>
            </a:r>
          </a:p>
          <a:p>
            <a:endParaRPr lang="en-US" sz="1600" i="1" dirty="0">
              <a:solidFill>
                <a:srgbClr val="0000FF"/>
              </a:solidFill>
            </a:endParaRPr>
          </a:p>
          <a:p>
            <a:r>
              <a:rPr lang="en-US" sz="1600" i="1" dirty="0"/>
              <a:t>What are the three main etiologies of intrinsic evaporative dry eye?</a:t>
            </a:r>
          </a:p>
        </p:txBody>
      </p: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t>Widened</a:t>
            </a:r>
          </a:p>
          <a:p>
            <a:pPr algn="ctr">
              <a:lnSpc>
                <a:spcPts val="1800"/>
              </a:lnSpc>
            </a:pPr>
            <a:r>
              <a:rPr lang="en-US" sz="1500" dirty="0"/>
              <a:t>lid fissure</a:t>
            </a:r>
          </a:p>
        </p:txBody>
      </p:sp>
      <p:sp>
        <p:nvSpPr>
          <p:cNvPr id="34" name="TextBox 33"/>
          <p:cNvSpPr txBox="1"/>
          <p:nvPr/>
        </p:nvSpPr>
        <p:spPr>
          <a:xfrm>
            <a:off x="3429000" y="2819400"/>
            <a:ext cx="1789272" cy="553998"/>
          </a:xfrm>
          <a:prstGeom prst="rect">
            <a:avLst/>
          </a:prstGeom>
          <a:noFill/>
        </p:spPr>
        <p:txBody>
          <a:bodyPr wrap="none" rtlCol="0">
            <a:spAutoFit/>
          </a:bodyPr>
          <a:lstStyle/>
          <a:p>
            <a:pPr algn="ctr">
              <a:lnSpc>
                <a:spcPts val="1800"/>
              </a:lnSpc>
            </a:pPr>
            <a:r>
              <a:rPr lang="en-US" sz="1500" dirty="0"/>
              <a:t>Meibomian gland</a:t>
            </a:r>
          </a:p>
          <a:p>
            <a:pPr algn="ctr">
              <a:lnSpc>
                <a:spcPts val="1800"/>
              </a:lnSpc>
            </a:pPr>
            <a:r>
              <a:rPr lang="en-US" sz="1500"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t>Reduced </a:t>
            </a:r>
          </a:p>
          <a:p>
            <a:pPr algn="ctr">
              <a:lnSpc>
                <a:spcPts val="1800"/>
              </a:lnSpc>
            </a:pPr>
            <a:r>
              <a:rPr lang="en-US" sz="1500" dirty="0"/>
              <a:t>blink rate</a:t>
            </a:r>
          </a:p>
        </p:txBody>
      </p:sp>
      <p:cxnSp>
        <p:nvCxnSpPr>
          <p:cNvPr id="38" name="Straight Arrow Connector 37"/>
          <p:cNvCxnSpPr/>
          <p:nvPr/>
        </p:nvCxnSpPr>
        <p:spPr>
          <a:xfrm flipH="1">
            <a:off x="6624463" y="3429000"/>
            <a:ext cx="91933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F39D8B5-6AAA-2542-2A8A-976081AE9C4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908B345A-893F-8662-D3EC-0949A20C78FC}"/>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370326"/>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t>Meibomian</a:t>
            </a:r>
            <a:r>
              <a:rPr lang="en-US" sz="1500" b="1" i="1" dirty="0"/>
              <a:t> 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FC234A6-DDEB-9716-BA28-4034C4BBE674}"/>
              </a:ext>
            </a:extLst>
          </p:cNvPr>
          <p:cNvSpPr txBox="1"/>
          <p:nvPr/>
        </p:nvSpPr>
        <p:spPr>
          <a:xfrm>
            <a:off x="334276" y="1141044"/>
            <a:ext cx="7216237" cy="523220"/>
          </a:xfrm>
          <a:prstGeom prst="rect">
            <a:avLst/>
          </a:prstGeom>
          <a:noFill/>
        </p:spPr>
        <p:txBody>
          <a:bodyPr wrap="square" rtlCol="0">
            <a:spAutoFit/>
          </a:bodyPr>
          <a:lstStyle/>
          <a:p>
            <a:r>
              <a:rPr lang="en-US" sz="1400" i="1" dirty="0">
                <a:solidFill>
                  <a:srgbClr val="0000FF"/>
                </a:solidFill>
              </a:rPr>
              <a:t>MGD demonstrates a racial predilection—what group has a notably higher prevalence?</a:t>
            </a:r>
          </a:p>
          <a:p>
            <a:endParaRPr lang="en-US" sz="1400" dirty="0">
              <a:solidFill>
                <a:srgbClr val="0000FF"/>
              </a:solidFill>
            </a:endParaRPr>
          </a:p>
        </p:txBody>
      </p:sp>
    </p:spTree>
    <p:extLst>
      <p:ext uri="{BB962C8B-B14F-4D97-AF65-F5344CB8AC3E}">
        <p14:creationId xmlns:p14="http://schemas.microsoft.com/office/powerpoint/2010/main" val="4142997879"/>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t>Meibomian</a:t>
            </a:r>
            <a:r>
              <a:rPr lang="en-US" sz="1500" b="1" i="1" dirty="0"/>
              <a:t> 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FC234A6-DDEB-9716-BA28-4034C4BBE674}"/>
              </a:ext>
            </a:extLst>
          </p:cNvPr>
          <p:cNvSpPr txBox="1"/>
          <p:nvPr/>
        </p:nvSpPr>
        <p:spPr>
          <a:xfrm>
            <a:off x="334276" y="1141044"/>
            <a:ext cx="7216237" cy="523220"/>
          </a:xfrm>
          <a:prstGeom prst="rect">
            <a:avLst/>
          </a:prstGeom>
          <a:noFill/>
        </p:spPr>
        <p:txBody>
          <a:bodyPr wrap="square" rtlCol="0">
            <a:spAutoFit/>
          </a:bodyPr>
          <a:lstStyle/>
          <a:p>
            <a:r>
              <a:rPr lang="en-US" sz="1400" i="1" dirty="0">
                <a:solidFill>
                  <a:srgbClr val="0000FF"/>
                </a:solidFill>
              </a:rPr>
              <a:t>MGD demonstrates a racial predilection—what group has a notably higher prevalence?</a:t>
            </a:r>
          </a:p>
          <a:p>
            <a:r>
              <a:rPr lang="en-US" sz="1400" dirty="0">
                <a:solidFill>
                  <a:srgbClr val="0000FF"/>
                </a:solidFill>
              </a:rPr>
              <a:t>Asians</a:t>
            </a:r>
          </a:p>
        </p:txBody>
      </p:sp>
    </p:spTree>
    <p:extLst>
      <p:ext uri="{BB962C8B-B14F-4D97-AF65-F5344CB8AC3E}">
        <p14:creationId xmlns:p14="http://schemas.microsoft.com/office/powerpoint/2010/main" val="3325432896"/>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t>Meibomian</a:t>
            </a:r>
            <a:r>
              <a:rPr lang="en-US" sz="1500" b="1" i="1" dirty="0"/>
              <a:t> 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307777"/>
          </a:xfrm>
          <a:prstGeom prst="rect">
            <a:avLst/>
          </a:prstGeom>
          <a:noFill/>
        </p:spPr>
        <p:txBody>
          <a:bodyPr wrap="square" rtlCol="0">
            <a:spAutoFit/>
          </a:bodyPr>
          <a:lstStyle/>
          <a:p>
            <a:r>
              <a:rPr lang="en-US" sz="1400" i="1" dirty="0">
                <a:solidFill>
                  <a:srgbClr val="0000FF"/>
                </a:solidFill>
              </a:rPr>
              <a:t>In one simple word, what is the underlying issue in most cases of MGD?</a:t>
            </a: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FC234A6-DDEB-9716-BA28-4034C4BBE674}"/>
              </a:ext>
            </a:extLst>
          </p:cNvPr>
          <p:cNvSpPr txBox="1"/>
          <p:nvPr/>
        </p:nvSpPr>
        <p:spPr>
          <a:xfrm>
            <a:off x="334276" y="1141044"/>
            <a:ext cx="7216237" cy="523220"/>
          </a:xfrm>
          <a:prstGeom prst="rect">
            <a:avLst/>
          </a:prstGeom>
          <a:noFill/>
        </p:spPr>
        <p:txBody>
          <a:bodyPr wrap="square" rtlCol="0">
            <a:spAutoFit/>
          </a:bodyPr>
          <a:lstStyle/>
          <a:p>
            <a:r>
              <a:rPr lang="en-US" sz="1400" i="1" dirty="0">
                <a:solidFill>
                  <a:srgbClr val="0000FF"/>
                </a:solidFill>
              </a:rPr>
              <a:t>MGD demonstrates a racial predilection—what group has a notably higher prevalence?</a:t>
            </a:r>
          </a:p>
          <a:p>
            <a:r>
              <a:rPr lang="en-US" sz="1400" dirty="0">
                <a:solidFill>
                  <a:srgbClr val="0000FF"/>
                </a:solidFill>
              </a:rPr>
              <a:t>Asians</a:t>
            </a:r>
          </a:p>
        </p:txBody>
      </p:sp>
    </p:spTree>
    <p:extLst>
      <p:ext uri="{BB962C8B-B14F-4D97-AF65-F5344CB8AC3E}">
        <p14:creationId xmlns:p14="http://schemas.microsoft.com/office/powerpoint/2010/main" val="2844148306"/>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t>Meibomian</a:t>
            </a:r>
            <a:r>
              <a:rPr lang="en-US" sz="1500" b="1" i="1" dirty="0"/>
              <a:t> 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523220"/>
          </a:xfrm>
          <a:prstGeom prst="rect">
            <a:avLst/>
          </a:prstGeom>
          <a:noFill/>
        </p:spPr>
        <p:txBody>
          <a:bodyPr wrap="square" rtlCol="0">
            <a:spAutoFit/>
          </a:bodyPr>
          <a:lstStyle/>
          <a:p>
            <a:r>
              <a:rPr lang="en-US" sz="1400" i="1" dirty="0">
                <a:solidFill>
                  <a:srgbClr val="0000FF"/>
                </a:solidFill>
              </a:rPr>
              <a:t>In one simple word, what is the underlying issue in most cases of MGD?</a:t>
            </a:r>
          </a:p>
          <a:p>
            <a:r>
              <a:rPr lang="en-US" sz="1400" b="1" dirty="0">
                <a:solidFill>
                  <a:srgbClr val="0000FF"/>
                </a:solidFill>
              </a:rPr>
              <a:t>Obstruction  </a:t>
            </a:r>
            <a:r>
              <a:rPr lang="en-US" sz="1400" dirty="0">
                <a:solidFill>
                  <a:srgbClr val="0000FF"/>
                </a:solidFill>
              </a:rPr>
              <a:t>of gland output leading to inadequate volume of tear-film meibum</a:t>
            </a: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3C37C69-70F9-CCCC-53EE-1BF44672A806}"/>
              </a:ext>
            </a:extLst>
          </p:cNvPr>
          <p:cNvSpPr/>
          <p:nvPr/>
        </p:nvSpPr>
        <p:spPr>
          <a:xfrm>
            <a:off x="402878" y="1984533"/>
            <a:ext cx="1066800" cy="228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639B354-9B4D-DBC9-96FB-D8799DC22EC8}"/>
              </a:ext>
            </a:extLst>
          </p:cNvPr>
          <p:cNvSpPr txBox="1"/>
          <p:nvPr/>
        </p:nvSpPr>
        <p:spPr>
          <a:xfrm>
            <a:off x="334276" y="1141044"/>
            <a:ext cx="7216237" cy="523220"/>
          </a:xfrm>
          <a:prstGeom prst="rect">
            <a:avLst/>
          </a:prstGeom>
          <a:noFill/>
        </p:spPr>
        <p:txBody>
          <a:bodyPr wrap="square" rtlCol="0">
            <a:spAutoFit/>
          </a:bodyPr>
          <a:lstStyle/>
          <a:p>
            <a:r>
              <a:rPr lang="en-US" sz="1400" i="1" dirty="0">
                <a:solidFill>
                  <a:srgbClr val="0000FF"/>
                </a:solidFill>
              </a:rPr>
              <a:t>MGD demonstrates a racial predilection—what group has a notably higher prevalence?</a:t>
            </a:r>
          </a:p>
          <a:p>
            <a:r>
              <a:rPr lang="en-US" sz="1400" dirty="0">
                <a:solidFill>
                  <a:srgbClr val="0000FF"/>
                </a:solidFill>
              </a:rPr>
              <a:t>Asians</a:t>
            </a:r>
          </a:p>
        </p:txBody>
      </p:sp>
    </p:spTree>
    <p:extLst>
      <p:ext uri="{BB962C8B-B14F-4D97-AF65-F5344CB8AC3E}">
        <p14:creationId xmlns:p14="http://schemas.microsoft.com/office/powerpoint/2010/main" val="994801575"/>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t>Meibomian</a:t>
            </a:r>
            <a:r>
              <a:rPr lang="en-US" sz="1500" b="1" i="1" dirty="0"/>
              <a:t> 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523220"/>
          </a:xfrm>
          <a:prstGeom prst="rect">
            <a:avLst/>
          </a:prstGeom>
          <a:noFill/>
        </p:spPr>
        <p:txBody>
          <a:bodyPr wrap="square" rtlCol="0">
            <a:spAutoFit/>
          </a:bodyPr>
          <a:lstStyle/>
          <a:p>
            <a:r>
              <a:rPr lang="en-US" sz="1400" i="1" dirty="0">
                <a:solidFill>
                  <a:srgbClr val="0000FF"/>
                </a:solidFill>
              </a:rPr>
              <a:t>In one simple word, what is the underlying issue in most cases of MGD?</a:t>
            </a:r>
          </a:p>
          <a:p>
            <a:r>
              <a:rPr lang="en-US" sz="1400" b="1" dirty="0">
                <a:solidFill>
                  <a:srgbClr val="0000FF"/>
                </a:solidFill>
              </a:rPr>
              <a:t>Obstruction  </a:t>
            </a:r>
            <a:r>
              <a:rPr lang="en-US" sz="1400" dirty="0">
                <a:solidFill>
                  <a:srgbClr val="0000FF"/>
                </a:solidFill>
              </a:rPr>
              <a:t>of gland output leading to inadequate volume of tear-film meibum</a:t>
            </a: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1B6945F-EFEC-0075-FF3E-60544F548851}"/>
              </a:ext>
            </a:extLst>
          </p:cNvPr>
          <p:cNvSpPr txBox="1"/>
          <p:nvPr/>
        </p:nvSpPr>
        <p:spPr>
          <a:xfrm>
            <a:off x="334276" y="1141044"/>
            <a:ext cx="7216237" cy="523220"/>
          </a:xfrm>
          <a:prstGeom prst="rect">
            <a:avLst/>
          </a:prstGeom>
          <a:noFill/>
        </p:spPr>
        <p:txBody>
          <a:bodyPr wrap="square" rtlCol="0">
            <a:spAutoFit/>
          </a:bodyPr>
          <a:lstStyle/>
          <a:p>
            <a:r>
              <a:rPr lang="en-US" sz="1400" i="1" dirty="0">
                <a:solidFill>
                  <a:srgbClr val="0000FF"/>
                </a:solidFill>
              </a:rPr>
              <a:t>MGD demonstrates a racial predilection—what group has a notably higher prevalence?</a:t>
            </a:r>
          </a:p>
          <a:p>
            <a:r>
              <a:rPr lang="en-US" sz="1400" dirty="0">
                <a:solidFill>
                  <a:srgbClr val="0000FF"/>
                </a:solidFill>
              </a:rPr>
              <a:t>Asians</a:t>
            </a:r>
          </a:p>
        </p:txBody>
      </p:sp>
    </p:spTree>
    <p:extLst>
      <p:ext uri="{BB962C8B-B14F-4D97-AF65-F5344CB8AC3E}">
        <p14:creationId xmlns:p14="http://schemas.microsoft.com/office/powerpoint/2010/main" val="4054039707"/>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t>Meibomian</a:t>
            </a:r>
            <a:r>
              <a:rPr lang="en-US" sz="1500" b="1" i="1" dirty="0"/>
              <a:t> 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954107"/>
          </a:xfrm>
          <a:prstGeom prst="rect">
            <a:avLst/>
          </a:prstGeom>
          <a:noFill/>
        </p:spPr>
        <p:txBody>
          <a:bodyPr wrap="square" rtlCol="0">
            <a:spAutoFit/>
          </a:bodyPr>
          <a:lstStyle/>
          <a:p>
            <a:r>
              <a:rPr lang="en-US" sz="1400" i="1" dirty="0">
                <a:solidFill>
                  <a:srgbClr val="0000FF"/>
                </a:solidFill>
              </a:rPr>
              <a:t>In one simple word, what is the underlying issue in most cases of MGD?</a:t>
            </a:r>
          </a:p>
          <a:p>
            <a:r>
              <a:rPr lang="en-US" sz="1400" b="1" dirty="0">
                <a:solidFill>
                  <a:srgbClr val="0000FF"/>
                </a:solidFill>
              </a:rPr>
              <a:t>Obstruction  </a:t>
            </a:r>
            <a:r>
              <a:rPr lang="en-US" sz="1400" dirty="0">
                <a:solidFill>
                  <a:srgbClr val="0000FF"/>
                </a:solidFill>
              </a:rPr>
              <a:t>of gland output leading to inadequate volume of tear-film meibum</a:t>
            </a:r>
          </a:p>
          <a:p>
            <a:endParaRPr lang="en-US" sz="1400" dirty="0">
              <a:solidFill>
                <a:srgbClr val="0000FF"/>
              </a:solidFill>
            </a:endParaRPr>
          </a:p>
          <a:p>
            <a:r>
              <a:rPr lang="en-US" sz="1400" i="1" dirty="0">
                <a:solidFill>
                  <a:srgbClr val="0000FF"/>
                </a:solidFill>
              </a:rPr>
              <a:t>Ob</a:t>
            </a:r>
            <a:r>
              <a:rPr lang="en-US" sz="1400" dirty="0">
                <a:solidFill>
                  <a:srgbClr val="0000FF"/>
                </a:solidFill>
              </a:rPr>
              <a:t>structive</a:t>
            </a:r>
            <a:r>
              <a:rPr lang="en-US" sz="1400" i="1" dirty="0">
                <a:solidFill>
                  <a:srgbClr val="0000FF"/>
                </a:solidFill>
              </a:rPr>
              <a:t> MGD is divided into two subtypes—what are they?</a:t>
            </a: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47D9EE2-3CFC-2CB9-EB8E-534179B77601}"/>
              </a:ext>
            </a:extLst>
          </p:cNvPr>
          <p:cNvSpPr txBox="1"/>
          <p:nvPr/>
        </p:nvSpPr>
        <p:spPr>
          <a:xfrm>
            <a:off x="334276" y="1141044"/>
            <a:ext cx="7216237" cy="523220"/>
          </a:xfrm>
          <a:prstGeom prst="rect">
            <a:avLst/>
          </a:prstGeom>
          <a:noFill/>
        </p:spPr>
        <p:txBody>
          <a:bodyPr wrap="square" rtlCol="0">
            <a:spAutoFit/>
          </a:bodyPr>
          <a:lstStyle/>
          <a:p>
            <a:r>
              <a:rPr lang="en-US" sz="1400" i="1" dirty="0">
                <a:solidFill>
                  <a:srgbClr val="0000FF"/>
                </a:solidFill>
              </a:rPr>
              <a:t>MGD demonstrates a racial predilection—what group has a notably higher prevalence?</a:t>
            </a:r>
          </a:p>
          <a:p>
            <a:r>
              <a:rPr lang="en-US" sz="1400" dirty="0">
                <a:solidFill>
                  <a:srgbClr val="0000FF"/>
                </a:solidFill>
              </a:rPr>
              <a:t>Asians</a:t>
            </a:r>
          </a:p>
        </p:txBody>
      </p:sp>
    </p:spTree>
    <p:extLst>
      <p:ext uri="{BB962C8B-B14F-4D97-AF65-F5344CB8AC3E}">
        <p14:creationId xmlns:p14="http://schemas.microsoft.com/office/powerpoint/2010/main" val="1154607057"/>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t>Meibomian</a:t>
            </a:r>
            <a:r>
              <a:rPr lang="en-US" sz="1500" b="1" i="1" dirty="0"/>
              <a:t> 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rgbClr val="0000FF"/>
                </a:solidFill>
              </a:rPr>
              <a:t>In one simple word, what is the underlying issue in most cases of MGD?</a:t>
            </a:r>
          </a:p>
          <a:p>
            <a:r>
              <a:rPr lang="en-US" sz="1400" b="1" dirty="0">
                <a:solidFill>
                  <a:srgbClr val="0000FF"/>
                </a:solidFill>
              </a:rPr>
              <a:t>Obstruction  </a:t>
            </a:r>
            <a:r>
              <a:rPr lang="en-US" sz="1400" dirty="0">
                <a:solidFill>
                  <a:srgbClr val="0000FF"/>
                </a:solidFill>
              </a:rPr>
              <a:t>of gland output leading to inadequate volume of tear-film meibum</a:t>
            </a:r>
          </a:p>
          <a:p>
            <a:endParaRPr lang="en-US" sz="1400" dirty="0">
              <a:solidFill>
                <a:srgbClr val="0000FF"/>
              </a:solidFill>
            </a:endParaRPr>
          </a:p>
          <a:p>
            <a:r>
              <a:rPr lang="en-US" sz="1400" i="1" dirty="0">
                <a:solidFill>
                  <a:srgbClr val="0000FF"/>
                </a:solidFill>
              </a:rPr>
              <a:t>Ob</a:t>
            </a:r>
            <a:r>
              <a:rPr lang="en-US" sz="1400" dirty="0">
                <a:solidFill>
                  <a:srgbClr val="0000FF"/>
                </a:solidFill>
              </a:rPr>
              <a:t>structive</a:t>
            </a:r>
            <a:r>
              <a:rPr lang="en-US" sz="1400" i="1" dirty="0">
                <a:solidFill>
                  <a:srgbClr val="0000FF"/>
                </a:solidFill>
              </a:rPr>
              <a:t> MGD is divided into two subtypes—what are they?</a:t>
            </a:r>
          </a:p>
          <a:p>
            <a:r>
              <a:rPr lang="en-US" sz="1400" dirty="0">
                <a:solidFill>
                  <a:srgbClr val="0000FF"/>
                </a:solidFill>
              </a:rPr>
              <a:t>Cicatrizing and </a:t>
            </a:r>
            <a:r>
              <a:rPr lang="en-US" sz="1400" dirty="0" err="1">
                <a:solidFill>
                  <a:srgbClr val="0000FF"/>
                </a:solidFill>
              </a:rPr>
              <a:t>noncicatrizing</a:t>
            </a:r>
            <a:endParaRPr lang="en-US" sz="1400" dirty="0">
              <a:solidFill>
                <a:srgbClr val="0000FF"/>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B03F083-7B59-C5CB-1C1C-DE01D3AC5302}"/>
              </a:ext>
            </a:extLst>
          </p:cNvPr>
          <p:cNvSpPr txBox="1"/>
          <p:nvPr/>
        </p:nvSpPr>
        <p:spPr>
          <a:xfrm>
            <a:off x="334276" y="1141044"/>
            <a:ext cx="7216237" cy="523220"/>
          </a:xfrm>
          <a:prstGeom prst="rect">
            <a:avLst/>
          </a:prstGeom>
          <a:noFill/>
        </p:spPr>
        <p:txBody>
          <a:bodyPr wrap="square" rtlCol="0">
            <a:spAutoFit/>
          </a:bodyPr>
          <a:lstStyle/>
          <a:p>
            <a:r>
              <a:rPr lang="en-US" sz="1400" i="1" dirty="0">
                <a:solidFill>
                  <a:srgbClr val="0000FF"/>
                </a:solidFill>
              </a:rPr>
              <a:t>MGD demonstrates a racial predilection—what group has a notably higher prevalence?</a:t>
            </a:r>
          </a:p>
          <a:p>
            <a:r>
              <a:rPr lang="en-US" sz="1400" dirty="0">
                <a:solidFill>
                  <a:srgbClr val="0000FF"/>
                </a:solidFill>
              </a:rPr>
              <a:t>Asians</a:t>
            </a:r>
          </a:p>
        </p:txBody>
      </p:sp>
    </p:spTree>
    <p:extLst>
      <p:ext uri="{BB962C8B-B14F-4D97-AF65-F5344CB8AC3E}">
        <p14:creationId xmlns:p14="http://schemas.microsoft.com/office/powerpoint/2010/main" val="191200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7" name="Rectangle 6"/>
          <p:cNvSpPr/>
          <p:nvPr/>
        </p:nvSpPr>
        <p:spPr>
          <a:xfrm>
            <a:off x="67056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5" name="TextBox 4"/>
          <p:cNvSpPr txBox="1"/>
          <p:nvPr/>
        </p:nvSpPr>
        <p:spPr>
          <a:xfrm>
            <a:off x="479449" y="1488281"/>
            <a:ext cx="8131151" cy="4524315"/>
          </a:xfrm>
          <a:prstGeom prst="rect">
            <a:avLst/>
          </a:prstGeom>
          <a:noFill/>
        </p:spPr>
        <p:txBody>
          <a:bodyPr wrap="square" rtlCol="0">
            <a:spAutoFit/>
          </a:bodyPr>
          <a:lstStyle/>
          <a:p>
            <a:r>
              <a:rPr lang="en-US" i="1" dirty="0">
                <a:solidFill>
                  <a:srgbClr val="0000FF"/>
                </a:solidFill>
              </a:rPr>
              <a:t>How common is DES?</a:t>
            </a:r>
          </a:p>
          <a:p>
            <a:r>
              <a:rPr lang="en-US" dirty="0">
                <a:solidFill>
                  <a:srgbClr val="0000FF"/>
                </a:solidFill>
              </a:rPr>
              <a:t>Very. It is estimated to affect  10%  of adults age 30-60, and  15%  of adults age 65 and older.</a:t>
            </a:r>
          </a:p>
          <a:p>
            <a:endParaRPr lang="en-US" dirty="0">
              <a:solidFill>
                <a:srgbClr val="0000FF"/>
              </a:solidFill>
            </a:endParaRPr>
          </a:p>
          <a:p>
            <a:r>
              <a:rPr lang="en-US" i="1" dirty="0">
                <a:solidFill>
                  <a:srgbClr val="0000FF"/>
                </a:solidFill>
              </a:rPr>
              <a:t>Is it a significant health problem?</a:t>
            </a:r>
          </a:p>
          <a:p>
            <a:r>
              <a:rPr lang="en-US" dirty="0">
                <a:solidFill>
                  <a:srgbClr val="0000FF"/>
                </a:solidFill>
              </a:rPr>
              <a:t>It certainly can be. Studies indicate moderate-to-severe DES impacts quality-of-life to the same degree as moderate-to-severe angina.</a:t>
            </a:r>
          </a:p>
          <a:p>
            <a:endParaRPr lang="en-US" dirty="0">
              <a:solidFill>
                <a:srgbClr val="0000FF"/>
              </a:solidFill>
            </a:endParaRPr>
          </a:p>
          <a:p>
            <a:r>
              <a:rPr lang="en-US" i="1" dirty="0">
                <a:solidFill>
                  <a:srgbClr val="0000FF"/>
                </a:solidFill>
              </a:rPr>
              <a:t>Is there a gender predilection?</a:t>
            </a:r>
          </a:p>
          <a:p>
            <a:r>
              <a:rPr lang="en-US" dirty="0">
                <a:solidFill>
                  <a:srgbClr val="0000FF"/>
                </a:solidFill>
              </a:rPr>
              <a:t>Yes, women are more likely to suffer DES</a:t>
            </a:r>
          </a:p>
          <a:p>
            <a:endParaRPr lang="en-US" dirty="0">
              <a:solidFill>
                <a:srgbClr val="0000FF"/>
              </a:solidFill>
            </a:endParaRPr>
          </a:p>
          <a:p>
            <a:r>
              <a:rPr lang="en-US" i="1" dirty="0">
                <a:solidFill>
                  <a:srgbClr val="0000FF"/>
                </a:solidFill>
              </a:rPr>
              <a:t>Is there a racial/ethnic predilection?</a:t>
            </a:r>
          </a:p>
          <a:p>
            <a:r>
              <a:rPr lang="en-US" dirty="0">
                <a:solidFill>
                  <a:srgbClr val="0000FF"/>
                </a:solidFill>
              </a:rPr>
              <a:t>The </a:t>
            </a:r>
            <a:r>
              <a:rPr lang="en-US" i="1" dirty="0">
                <a:solidFill>
                  <a:srgbClr val="0000FF"/>
                </a:solidFill>
              </a:rPr>
              <a:t>Cornea</a:t>
            </a:r>
            <a:r>
              <a:rPr lang="en-US" dirty="0">
                <a:solidFill>
                  <a:srgbClr val="0000FF"/>
                </a:solidFill>
              </a:rPr>
              <a:t> book is maddeningly inconsistent on this score. In text, it states there is “no racial or ethnic predisposition.” </a:t>
            </a:r>
            <a:r>
              <a:rPr lang="en-US" dirty="0"/>
              <a:t>But in a Table on the same page it states there is “consistent evidence” that  Asian  race is a risk factor, and “inconclusive evidence” that  Hispanic  ethnicity is as well. </a:t>
            </a:r>
            <a:endParaRPr lang="en-US" dirty="0">
              <a:solidFill>
                <a:srgbClr val="0000FF"/>
              </a:solidFill>
            </a:endParaRPr>
          </a:p>
        </p:txBody>
      </p:sp>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696060204"/>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t>Meibomian</a:t>
            </a:r>
            <a:r>
              <a:rPr lang="en-US" sz="1500" b="1" i="1" dirty="0"/>
              <a:t> 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rgbClr val="0000FF"/>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t>The </a:t>
            </a:r>
            <a:r>
              <a:rPr lang="en-US" sz="1400" dirty="0"/>
              <a:t>Cornea</a:t>
            </a:r>
            <a:r>
              <a:rPr lang="en-US" sz="1400" i="1" dirty="0"/>
              <a:t> book highlights three causes of cicatrizing obstructive MGD—what are they?</a:t>
            </a:r>
          </a:p>
          <a:p>
            <a:r>
              <a:rPr lang="en-US" sz="1400" dirty="0"/>
              <a:t>--</a:t>
            </a:r>
            <a:r>
              <a:rPr lang="en-US" sz="1400" b="1" i="1" dirty="0"/>
              <a:t>?</a:t>
            </a:r>
          </a:p>
          <a:p>
            <a:r>
              <a:rPr lang="en-US" sz="1400" dirty="0"/>
              <a:t>--</a:t>
            </a:r>
            <a:r>
              <a:rPr lang="en-US" sz="1400" b="1" i="1" dirty="0"/>
              <a:t>?</a:t>
            </a:r>
            <a:endParaRPr lang="en-US" sz="1400" dirty="0">
              <a:solidFill>
                <a:srgbClr val="0000FF"/>
              </a:solidFill>
            </a:endParaRPr>
          </a:p>
          <a:p>
            <a:r>
              <a:rPr lang="en-US" sz="1400" dirty="0"/>
              <a:t>--</a:t>
            </a:r>
            <a:r>
              <a:rPr lang="en-US" sz="1400" b="1" i="1" dirty="0"/>
              <a:t>?</a:t>
            </a:r>
            <a:endParaRPr lang="en-US" sz="1400" b="1" i="1" dirty="0">
              <a:solidFill>
                <a:schemeClr val="accent1">
                  <a:lumMod val="40000"/>
                  <a:lumOff val="60000"/>
                </a:schemeClr>
              </a:solidFill>
            </a:endParaRP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The book highlights three causes of </a:t>
            </a:r>
            <a:r>
              <a:rPr lang="en-US" sz="1400" b="1" i="1" dirty="0" err="1">
                <a:solidFill>
                  <a:schemeClr val="accent1">
                    <a:lumMod val="40000"/>
                    <a:lumOff val="60000"/>
                  </a:schemeClr>
                </a:solidFill>
              </a:rPr>
              <a:t>non</a:t>
            </a:r>
            <a:r>
              <a:rPr lang="en-US" sz="1400" i="1" dirty="0" err="1">
                <a:solidFill>
                  <a:schemeClr val="accent1">
                    <a:lumMod val="40000"/>
                    <a:lumOff val="60000"/>
                  </a:schemeClr>
                </a:solidFill>
              </a:rPr>
              <a:t>cicatrizing</a:t>
            </a:r>
            <a:r>
              <a:rPr lang="en-US" sz="1400" i="1" dirty="0">
                <a:solidFill>
                  <a:schemeClr val="accent1">
                    <a:lumMod val="40000"/>
                    <a:lumOff val="60000"/>
                  </a:schemeClr>
                </a:solidFill>
              </a:rPr>
              <a:t> obstructive MGD—  what are </a:t>
            </a:r>
            <a:r>
              <a:rPr lang="en-US" sz="1400" b="1" i="1" dirty="0">
                <a:solidFill>
                  <a:schemeClr val="accent1">
                    <a:lumMod val="40000"/>
                    <a:lumOff val="60000"/>
                  </a:schemeClr>
                </a:solidFill>
              </a:rPr>
              <a:t>they</a:t>
            </a:r>
            <a:r>
              <a:rPr lang="en-US" sz="1400" i="1" dirty="0">
                <a:solidFill>
                  <a:schemeClr val="accent1">
                    <a:lumMod val="40000"/>
                    <a:lumOff val="60000"/>
                  </a:schemeClr>
                </a:solidFill>
              </a:rPr>
              <a:t>?</a:t>
            </a:r>
          </a:p>
          <a:p>
            <a:r>
              <a:rPr lang="en-US" sz="1400" dirty="0">
                <a:solidFill>
                  <a:schemeClr val="accent1">
                    <a:lumMod val="40000"/>
                    <a:lumOff val="60000"/>
                  </a:schemeClr>
                </a:solidFill>
              </a:rPr>
              <a:t>--Rosacea</a:t>
            </a:r>
          </a:p>
          <a:p>
            <a:r>
              <a:rPr lang="en-US" sz="1400" dirty="0">
                <a:solidFill>
                  <a:schemeClr val="accent1">
                    <a:lumMod val="40000"/>
                    <a:lumOff val="60000"/>
                  </a:schemeClr>
                </a:solidFill>
              </a:rPr>
              <a:t>--Seborrheic dermatitis</a:t>
            </a:r>
          </a:p>
          <a:p>
            <a:r>
              <a:rPr lang="en-US" sz="1400" dirty="0">
                <a:solidFill>
                  <a:schemeClr val="accent1">
                    <a:lumMod val="40000"/>
                    <a:lumOff val="60000"/>
                  </a:schemeClr>
                </a:solidFill>
              </a:rPr>
              <a:t>--Atopy (I know—weird that it appears on </a:t>
            </a:r>
            <a:r>
              <a:rPr lang="en-US" sz="1400" b="1" dirty="0">
                <a:solidFill>
                  <a:schemeClr val="accent1">
                    <a:lumMod val="40000"/>
                    <a:lumOff val="60000"/>
                  </a:schemeClr>
                </a:solidFill>
              </a:rPr>
              <a:t>both</a:t>
            </a:r>
            <a:r>
              <a:rPr lang="en-US" sz="1400" dirty="0">
                <a:solidFill>
                  <a:schemeClr val="accent1">
                    <a:lumMod val="40000"/>
                    <a:lumOff val="60000"/>
                  </a:schemeClr>
                </a:solidFill>
              </a:rPr>
              <a:t> lists)</a:t>
            </a:r>
          </a:p>
        </p:txBody>
      </p:sp>
      <p:sp>
        <p:nvSpPr>
          <p:cNvPr id="7" name="TextBox 6">
            <a:extLst>
              <a:ext uri="{FF2B5EF4-FFF2-40B4-BE49-F238E27FC236}">
                <a16:creationId xmlns:a16="http://schemas.microsoft.com/office/drawing/2014/main" id="{97B5ECC3-9D99-F584-F837-DC0EBFA305FE}"/>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Tree>
    <p:extLst>
      <p:ext uri="{BB962C8B-B14F-4D97-AF65-F5344CB8AC3E}">
        <p14:creationId xmlns:p14="http://schemas.microsoft.com/office/powerpoint/2010/main" val="4086728339"/>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t>Meibomian</a:t>
            </a:r>
            <a:r>
              <a:rPr lang="en-US" sz="1500" b="1" i="1" dirty="0"/>
              <a:t> 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rgbClr val="0000FF"/>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t>The </a:t>
            </a:r>
            <a:r>
              <a:rPr lang="en-US" sz="1400" dirty="0"/>
              <a:t>Cornea</a:t>
            </a:r>
            <a:r>
              <a:rPr lang="en-US" sz="1400" i="1" dirty="0"/>
              <a:t> book highlights three causes of cicatrizing obstructive MGD—what are they?</a:t>
            </a:r>
          </a:p>
          <a:p>
            <a:r>
              <a:rPr lang="en-US" sz="1400" dirty="0"/>
              <a:t>--Trachoma</a:t>
            </a:r>
          </a:p>
          <a:p>
            <a:r>
              <a:rPr lang="en-US" sz="1400" dirty="0"/>
              <a:t>--Mucous-membrane pemphigoid </a:t>
            </a:r>
            <a:r>
              <a:rPr lang="en-US" sz="1400" dirty="0">
                <a:solidFill>
                  <a:schemeClr val="accent1">
                    <a:lumMod val="40000"/>
                    <a:lumOff val="60000"/>
                  </a:schemeClr>
                </a:solidFill>
              </a:rPr>
              <a:t>(aka  </a:t>
            </a:r>
            <a:r>
              <a:rPr lang="en-US" sz="1400" i="1" dirty="0">
                <a:solidFill>
                  <a:schemeClr val="accent1">
                    <a:lumMod val="40000"/>
                    <a:lumOff val="60000"/>
                  </a:schemeClr>
                </a:solidFill>
              </a:rPr>
              <a:t>ocular cicatricial pemphigoid</a:t>
            </a:r>
            <a:r>
              <a:rPr lang="en-US" sz="1400" dirty="0">
                <a:solidFill>
                  <a:schemeClr val="accent1">
                    <a:lumMod val="40000"/>
                    <a:lumOff val="60000"/>
                  </a:schemeClr>
                </a:solidFill>
              </a:rPr>
              <a:t>)</a:t>
            </a:r>
          </a:p>
          <a:p>
            <a:r>
              <a:rPr lang="en-US" sz="1400" dirty="0"/>
              <a:t>--Atopy</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The book highlights three causes of </a:t>
            </a:r>
            <a:r>
              <a:rPr lang="en-US" sz="1400" b="1" i="1" dirty="0" err="1">
                <a:solidFill>
                  <a:schemeClr val="accent1">
                    <a:lumMod val="40000"/>
                    <a:lumOff val="60000"/>
                  </a:schemeClr>
                </a:solidFill>
              </a:rPr>
              <a:t>non</a:t>
            </a:r>
            <a:r>
              <a:rPr lang="en-US" sz="1400" i="1" dirty="0" err="1">
                <a:solidFill>
                  <a:schemeClr val="accent1">
                    <a:lumMod val="40000"/>
                    <a:lumOff val="60000"/>
                  </a:schemeClr>
                </a:solidFill>
              </a:rPr>
              <a:t>cicatrizing</a:t>
            </a:r>
            <a:r>
              <a:rPr lang="en-US" sz="1400" i="1" dirty="0">
                <a:solidFill>
                  <a:schemeClr val="accent1">
                    <a:lumMod val="40000"/>
                    <a:lumOff val="60000"/>
                  </a:schemeClr>
                </a:solidFill>
              </a:rPr>
              <a:t> obstructive MGD—  what are </a:t>
            </a:r>
            <a:r>
              <a:rPr lang="en-US" sz="1400" b="1" i="1" dirty="0">
                <a:solidFill>
                  <a:schemeClr val="accent1">
                    <a:lumMod val="40000"/>
                    <a:lumOff val="60000"/>
                  </a:schemeClr>
                </a:solidFill>
              </a:rPr>
              <a:t>they</a:t>
            </a:r>
            <a:r>
              <a:rPr lang="en-US" sz="1400" i="1" dirty="0">
                <a:solidFill>
                  <a:schemeClr val="accent1">
                    <a:lumMod val="40000"/>
                    <a:lumOff val="60000"/>
                  </a:schemeClr>
                </a:solidFill>
              </a:rPr>
              <a:t>?</a:t>
            </a:r>
          </a:p>
          <a:p>
            <a:r>
              <a:rPr lang="en-US" sz="1400" dirty="0">
                <a:solidFill>
                  <a:schemeClr val="accent1">
                    <a:lumMod val="40000"/>
                    <a:lumOff val="60000"/>
                  </a:schemeClr>
                </a:solidFill>
              </a:rPr>
              <a:t>--Rosacea</a:t>
            </a:r>
          </a:p>
          <a:p>
            <a:r>
              <a:rPr lang="en-US" sz="1400" dirty="0">
                <a:solidFill>
                  <a:schemeClr val="accent1">
                    <a:lumMod val="40000"/>
                    <a:lumOff val="60000"/>
                  </a:schemeClr>
                </a:solidFill>
              </a:rPr>
              <a:t>--Seborrheic dermatitis</a:t>
            </a:r>
          </a:p>
          <a:p>
            <a:r>
              <a:rPr lang="en-US" sz="1400" dirty="0">
                <a:solidFill>
                  <a:schemeClr val="accent1">
                    <a:lumMod val="40000"/>
                    <a:lumOff val="60000"/>
                  </a:schemeClr>
                </a:solidFill>
              </a:rPr>
              <a:t>--Atopy (I know—weird that it appears on </a:t>
            </a:r>
            <a:r>
              <a:rPr lang="en-US" sz="1400" b="1" dirty="0">
                <a:solidFill>
                  <a:schemeClr val="accent1">
                    <a:lumMod val="40000"/>
                    <a:lumOff val="60000"/>
                  </a:schemeClr>
                </a:solidFill>
              </a:rPr>
              <a:t>both</a:t>
            </a:r>
            <a:r>
              <a:rPr lang="en-US" sz="1400" dirty="0">
                <a:solidFill>
                  <a:schemeClr val="accent1">
                    <a:lumMod val="40000"/>
                    <a:lumOff val="60000"/>
                  </a:schemeClr>
                </a:solidFill>
              </a:rPr>
              <a:t> lists)</a:t>
            </a:r>
          </a:p>
        </p:txBody>
      </p:sp>
      <p:sp>
        <p:nvSpPr>
          <p:cNvPr id="5" name="TextBox 4">
            <a:extLst>
              <a:ext uri="{FF2B5EF4-FFF2-40B4-BE49-F238E27FC236}">
                <a16:creationId xmlns:a16="http://schemas.microsoft.com/office/drawing/2014/main" id="{1C687951-A451-6F8B-05C6-F51D0E40050D}"/>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Tree>
    <p:extLst>
      <p:ext uri="{BB962C8B-B14F-4D97-AF65-F5344CB8AC3E}">
        <p14:creationId xmlns:p14="http://schemas.microsoft.com/office/powerpoint/2010/main" val="1479826444"/>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t>Meibomian</a:t>
            </a:r>
            <a:r>
              <a:rPr lang="en-US" sz="1500" b="1" i="1" dirty="0"/>
              <a:t> 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rgbClr val="0000FF"/>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t>The </a:t>
            </a:r>
            <a:r>
              <a:rPr lang="en-US" sz="1400" dirty="0"/>
              <a:t>Cornea</a:t>
            </a:r>
            <a:r>
              <a:rPr lang="en-US" sz="1400" i="1" dirty="0"/>
              <a:t> book highlights three causes of cicatrizing obstructive MGD—what are they?</a:t>
            </a:r>
          </a:p>
          <a:p>
            <a:r>
              <a:rPr lang="en-US" sz="1400" dirty="0"/>
              <a:t>--Trachoma</a:t>
            </a:r>
          </a:p>
          <a:p>
            <a:r>
              <a:rPr lang="en-US" sz="1400" dirty="0"/>
              <a:t>--Mucous-membrane pemphigoid </a:t>
            </a:r>
            <a:r>
              <a:rPr lang="en-US" sz="1400" dirty="0">
                <a:solidFill>
                  <a:srgbClr val="0000FF"/>
                </a:solidFill>
              </a:rPr>
              <a:t>(aka  </a:t>
            </a:r>
            <a:r>
              <a:rPr lang="en-US" sz="1400" i="1" dirty="0">
                <a:solidFill>
                  <a:srgbClr val="0000FF"/>
                </a:solidFill>
              </a:rPr>
              <a:t>ocular cicatricial pemphigoid </a:t>
            </a:r>
            <a:r>
              <a:rPr lang="en-US" sz="1400" dirty="0">
                <a:solidFill>
                  <a:srgbClr val="0000FF"/>
                </a:solidFill>
              </a:rPr>
              <a:t>)</a:t>
            </a:r>
          </a:p>
          <a:p>
            <a:r>
              <a:rPr lang="en-US" sz="1400" dirty="0"/>
              <a:t>--Atopy</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The book highlights three causes of </a:t>
            </a:r>
            <a:r>
              <a:rPr lang="en-US" sz="1400" b="1" i="1" dirty="0" err="1">
                <a:solidFill>
                  <a:schemeClr val="accent1">
                    <a:lumMod val="40000"/>
                    <a:lumOff val="60000"/>
                  </a:schemeClr>
                </a:solidFill>
              </a:rPr>
              <a:t>non</a:t>
            </a:r>
            <a:r>
              <a:rPr lang="en-US" sz="1400" i="1" dirty="0" err="1">
                <a:solidFill>
                  <a:schemeClr val="accent1">
                    <a:lumMod val="40000"/>
                    <a:lumOff val="60000"/>
                  </a:schemeClr>
                </a:solidFill>
              </a:rPr>
              <a:t>cicatrizing</a:t>
            </a:r>
            <a:r>
              <a:rPr lang="en-US" sz="1400" i="1" dirty="0">
                <a:solidFill>
                  <a:schemeClr val="accent1">
                    <a:lumMod val="40000"/>
                    <a:lumOff val="60000"/>
                  </a:schemeClr>
                </a:solidFill>
              </a:rPr>
              <a:t> obstructive MGD—  what are </a:t>
            </a:r>
            <a:r>
              <a:rPr lang="en-US" sz="1400" b="1" i="1" dirty="0">
                <a:solidFill>
                  <a:schemeClr val="accent1">
                    <a:lumMod val="40000"/>
                    <a:lumOff val="60000"/>
                  </a:schemeClr>
                </a:solidFill>
              </a:rPr>
              <a:t>they</a:t>
            </a:r>
            <a:r>
              <a:rPr lang="en-US" sz="1400" i="1" dirty="0">
                <a:solidFill>
                  <a:schemeClr val="accent1">
                    <a:lumMod val="40000"/>
                    <a:lumOff val="60000"/>
                  </a:schemeClr>
                </a:solidFill>
              </a:rPr>
              <a:t>?</a:t>
            </a:r>
          </a:p>
          <a:p>
            <a:r>
              <a:rPr lang="en-US" sz="1400" dirty="0">
                <a:solidFill>
                  <a:schemeClr val="accent1">
                    <a:lumMod val="40000"/>
                    <a:lumOff val="60000"/>
                  </a:schemeClr>
                </a:solidFill>
              </a:rPr>
              <a:t>--Rosacea</a:t>
            </a:r>
          </a:p>
          <a:p>
            <a:r>
              <a:rPr lang="en-US" sz="1400" dirty="0">
                <a:solidFill>
                  <a:schemeClr val="accent1">
                    <a:lumMod val="40000"/>
                    <a:lumOff val="60000"/>
                  </a:schemeClr>
                </a:solidFill>
              </a:rPr>
              <a:t>--Seborrheic dermatitis</a:t>
            </a:r>
          </a:p>
          <a:p>
            <a:r>
              <a:rPr lang="en-US" sz="1400" dirty="0">
                <a:solidFill>
                  <a:schemeClr val="accent1">
                    <a:lumMod val="40000"/>
                    <a:lumOff val="60000"/>
                  </a:schemeClr>
                </a:solidFill>
              </a:rPr>
              <a:t>--Atopy (I know—weird that it appears on </a:t>
            </a:r>
            <a:r>
              <a:rPr lang="en-US" sz="1400" b="1" dirty="0">
                <a:solidFill>
                  <a:schemeClr val="accent1">
                    <a:lumMod val="40000"/>
                    <a:lumOff val="60000"/>
                  </a:schemeClr>
                </a:solidFill>
              </a:rPr>
              <a:t>both</a:t>
            </a:r>
            <a:r>
              <a:rPr lang="en-US" sz="1400" dirty="0">
                <a:solidFill>
                  <a:schemeClr val="accent1">
                    <a:lumMod val="40000"/>
                    <a:lumOff val="60000"/>
                  </a:schemeClr>
                </a:solidFill>
              </a:rPr>
              <a:t> lists)</a:t>
            </a:r>
          </a:p>
        </p:txBody>
      </p:sp>
      <p:sp>
        <p:nvSpPr>
          <p:cNvPr id="5" name="Rectangle 4">
            <a:extLst>
              <a:ext uri="{FF2B5EF4-FFF2-40B4-BE49-F238E27FC236}">
                <a16:creationId xmlns:a16="http://schemas.microsoft.com/office/drawing/2014/main" id="{2E5B4791-F5DA-C12F-F5E6-9014A478B000}"/>
              </a:ext>
            </a:extLst>
          </p:cNvPr>
          <p:cNvSpPr/>
          <p:nvPr/>
        </p:nvSpPr>
        <p:spPr>
          <a:xfrm>
            <a:off x="3438941" y="3846492"/>
            <a:ext cx="2302564" cy="2014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three words</a:t>
            </a:r>
          </a:p>
        </p:txBody>
      </p:sp>
      <p:sp>
        <p:nvSpPr>
          <p:cNvPr id="7" name="TextBox 6">
            <a:extLst>
              <a:ext uri="{FF2B5EF4-FFF2-40B4-BE49-F238E27FC236}">
                <a16:creationId xmlns:a16="http://schemas.microsoft.com/office/drawing/2014/main" id="{67F6B5C0-AF4A-CAC8-A380-1235F3AF12A5}"/>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Tree>
    <p:extLst>
      <p:ext uri="{BB962C8B-B14F-4D97-AF65-F5344CB8AC3E}">
        <p14:creationId xmlns:p14="http://schemas.microsoft.com/office/powerpoint/2010/main" val="3319076525"/>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t>Meibomian</a:t>
            </a:r>
            <a:r>
              <a:rPr lang="en-US" sz="1500" b="1" i="1" dirty="0"/>
              <a:t> 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rgbClr val="0000FF"/>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t>The </a:t>
            </a:r>
            <a:r>
              <a:rPr lang="en-US" sz="1400" dirty="0"/>
              <a:t>Cornea</a:t>
            </a:r>
            <a:r>
              <a:rPr lang="en-US" sz="1400" i="1" dirty="0"/>
              <a:t> book highlights three causes of cicatrizing obstructive MGD—what are they?</a:t>
            </a:r>
          </a:p>
          <a:p>
            <a:r>
              <a:rPr lang="en-US" sz="1400" dirty="0"/>
              <a:t>--Trachoma</a:t>
            </a:r>
          </a:p>
          <a:p>
            <a:r>
              <a:rPr lang="en-US" sz="1400" dirty="0"/>
              <a:t>--Mucous-membrane pemphigoid </a:t>
            </a:r>
            <a:r>
              <a:rPr lang="en-US" sz="1400" dirty="0">
                <a:solidFill>
                  <a:srgbClr val="0000FF"/>
                </a:solidFill>
              </a:rPr>
              <a:t>(aka  </a:t>
            </a:r>
            <a:r>
              <a:rPr lang="en-US" sz="1400" i="1" dirty="0">
                <a:solidFill>
                  <a:srgbClr val="0000FF"/>
                </a:solidFill>
              </a:rPr>
              <a:t>ocular cicatricial pemphigoid </a:t>
            </a:r>
            <a:r>
              <a:rPr lang="en-US" sz="1400" dirty="0">
                <a:solidFill>
                  <a:srgbClr val="0000FF"/>
                </a:solidFill>
              </a:rPr>
              <a:t>)</a:t>
            </a:r>
          </a:p>
          <a:p>
            <a:r>
              <a:rPr lang="en-US" sz="1400" dirty="0"/>
              <a:t>--Atopy</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The book highlights three causes of </a:t>
            </a:r>
            <a:r>
              <a:rPr lang="en-US" sz="1400" b="1" i="1" dirty="0" err="1">
                <a:solidFill>
                  <a:schemeClr val="accent1">
                    <a:lumMod val="40000"/>
                    <a:lumOff val="60000"/>
                  </a:schemeClr>
                </a:solidFill>
              </a:rPr>
              <a:t>non</a:t>
            </a:r>
            <a:r>
              <a:rPr lang="en-US" sz="1400" i="1" dirty="0" err="1">
                <a:solidFill>
                  <a:schemeClr val="accent1">
                    <a:lumMod val="40000"/>
                    <a:lumOff val="60000"/>
                  </a:schemeClr>
                </a:solidFill>
              </a:rPr>
              <a:t>cicatrizing</a:t>
            </a:r>
            <a:r>
              <a:rPr lang="en-US" sz="1400" i="1" dirty="0">
                <a:solidFill>
                  <a:schemeClr val="accent1">
                    <a:lumMod val="40000"/>
                    <a:lumOff val="60000"/>
                  </a:schemeClr>
                </a:solidFill>
              </a:rPr>
              <a:t> obstructive MGD—  what are </a:t>
            </a:r>
            <a:r>
              <a:rPr lang="en-US" sz="1400" b="1" i="1" dirty="0">
                <a:solidFill>
                  <a:schemeClr val="accent1">
                    <a:lumMod val="40000"/>
                    <a:lumOff val="60000"/>
                  </a:schemeClr>
                </a:solidFill>
              </a:rPr>
              <a:t>they</a:t>
            </a:r>
            <a:r>
              <a:rPr lang="en-US" sz="1400" i="1" dirty="0">
                <a:solidFill>
                  <a:schemeClr val="accent1">
                    <a:lumMod val="40000"/>
                    <a:lumOff val="60000"/>
                  </a:schemeClr>
                </a:solidFill>
              </a:rPr>
              <a:t>?</a:t>
            </a:r>
          </a:p>
          <a:p>
            <a:r>
              <a:rPr lang="en-US" sz="1400" dirty="0">
                <a:solidFill>
                  <a:schemeClr val="accent1">
                    <a:lumMod val="40000"/>
                    <a:lumOff val="60000"/>
                  </a:schemeClr>
                </a:solidFill>
              </a:rPr>
              <a:t>--Rosacea</a:t>
            </a:r>
          </a:p>
          <a:p>
            <a:r>
              <a:rPr lang="en-US" sz="1400" dirty="0">
                <a:solidFill>
                  <a:schemeClr val="accent1">
                    <a:lumMod val="40000"/>
                    <a:lumOff val="60000"/>
                  </a:schemeClr>
                </a:solidFill>
              </a:rPr>
              <a:t>--Seborrheic dermatitis</a:t>
            </a:r>
          </a:p>
          <a:p>
            <a:r>
              <a:rPr lang="en-US" sz="1400" dirty="0">
                <a:solidFill>
                  <a:schemeClr val="accent1">
                    <a:lumMod val="40000"/>
                    <a:lumOff val="60000"/>
                  </a:schemeClr>
                </a:solidFill>
              </a:rPr>
              <a:t>--Atopy (I know—weird that it appears on </a:t>
            </a:r>
            <a:r>
              <a:rPr lang="en-US" sz="1400" b="1" dirty="0">
                <a:solidFill>
                  <a:schemeClr val="accent1">
                    <a:lumMod val="40000"/>
                    <a:lumOff val="60000"/>
                  </a:schemeClr>
                </a:solidFill>
              </a:rPr>
              <a:t>both</a:t>
            </a:r>
            <a:r>
              <a:rPr lang="en-US" sz="1400" dirty="0">
                <a:solidFill>
                  <a:schemeClr val="accent1">
                    <a:lumMod val="40000"/>
                    <a:lumOff val="60000"/>
                  </a:schemeClr>
                </a:solidFill>
              </a:rPr>
              <a:t> lists)</a:t>
            </a:r>
          </a:p>
        </p:txBody>
      </p:sp>
      <p:sp>
        <p:nvSpPr>
          <p:cNvPr id="5" name="TextBox 4">
            <a:extLst>
              <a:ext uri="{FF2B5EF4-FFF2-40B4-BE49-F238E27FC236}">
                <a16:creationId xmlns:a16="http://schemas.microsoft.com/office/drawing/2014/main" id="{CACE3301-F183-B85E-A3CC-AE9267062A65}"/>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Tree>
    <p:extLst>
      <p:ext uri="{BB962C8B-B14F-4D97-AF65-F5344CB8AC3E}">
        <p14:creationId xmlns:p14="http://schemas.microsoft.com/office/powerpoint/2010/main" val="2791809574"/>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t>Meibomian</a:t>
            </a:r>
            <a:r>
              <a:rPr lang="en-US" sz="1500" b="1" i="1" dirty="0"/>
              <a:t> 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rgbClr val="0000FF"/>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t>The </a:t>
            </a:r>
            <a:r>
              <a:rPr lang="en-US" sz="1400" dirty="0"/>
              <a:t>Cornea</a:t>
            </a:r>
            <a:r>
              <a:rPr lang="en-US" sz="1400" i="1" dirty="0"/>
              <a:t> book highlights three causes of cicatrizing obstructive MGD—what are they?</a:t>
            </a:r>
          </a:p>
          <a:p>
            <a:r>
              <a:rPr lang="en-US" sz="1400" dirty="0"/>
              <a:t>--Trachoma</a:t>
            </a:r>
          </a:p>
          <a:p>
            <a:r>
              <a:rPr lang="en-US" sz="1400" dirty="0"/>
              <a:t>--Mucous-membrane pemphigoid </a:t>
            </a:r>
            <a:r>
              <a:rPr lang="en-US" sz="1400" dirty="0">
                <a:solidFill>
                  <a:srgbClr val="0000FF"/>
                </a:solidFill>
              </a:rPr>
              <a:t>(aka  </a:t>
            </a:r>
            <a:r>
              <a:rPr lang="en-US" sz="1400" i="1" dirty="0">
                <a:solidFill>
                  <a:srgbClr val="0000FF"/>
                </a:solidFill>
              </a:rPr>
              <a:t>ocular cicatricial pemphigoid </a:t>
            </a:r>
            <a:r>
              <a:rPr lang="en-US" sz="1400" dirty="0">
                <a:solidFill>
                  <a:srgbClr val="0000FF"/>
                </a:solidFill>
              </a:rPr>
              <a:t>)</a:t>
            </a:r>
          </a:p>
          <a:p>
            <a:r>
              <a:rPr lang="en-US" sz="1400" dirty="0"/>
              <a:t>--Atopy</a:t>
            </a:r>
          </a:p>
          <a:p>
            <a:endParaRPr lang="en-US" sz="1400" dirty="0"/>
          </a:p>
          <a:p>
            <a:r>
              <a:rPr lang="en-US" sz="1400" i="1" dirty="0"/>
              <a:t>The book highlights three causes of </a:t>
            </a:r>
            <a:r>
              <a:rPr lang="en-US" sz="1400" b="1" i="1" dirty="0" err="1"/>
              <a:t>non</a:t>
            </a:r>
            <a:r>
              <a:rPr lang="en-US" sz="1400" i="1" dirty="0" err="1"/>
              <a:t>cicatrizing</a:t>
            </a:r>
            <a:r>
              <a:rPr lang="en-US" sz="1400" i="1" dirty="0"/>
              <a:t> obstructive MGD—  what are </a:t>
            </a:r>
            <a:r>
              <a:rPr lang="en-US" sz="1400" b="1" i="1" dirty="0"/>
              <a:t>they</a:t>
            </a:r>
            <a:r>
              <a:rPr lang="en-US" sz="1400" i="1" dirty="0"/>
              <a:t>?</a:t>
            </a:r>
          </a:p>
          <a:p>
            <a:r>
              <a:rPr lang="en-US" sz="1400" dirty="0"/>
              <a:t>--</a:t>
            </a:r>
            <a:r>
              <a:rPr lang="en-US" sz="1400" b="1" i="1" dirty="0"/>
              <a:t>?</a:t>
            </a:r>
          </a:p>
          <a:p>
            <a:r>
              <a:rPr lang="en-US" sz="1400" dirty="0"/>
              <a:t>--</a:t>
            </a:r>
            <a:r>
              <a:rPr lang="en-US" sz="1400" b="1" i="1" dirty="0"/>
              <a:t>?</a:t>
            </a:r>
          </a:p>
          <a:p>
            <a:r>
              <a:rPr lang="en-US" sz="1400" dirty="0"/>
              <a:t>--</a:t>
            </a:r>
            <a:r>
              <a:rPr lang="en-US" sz="1400" b="1" i="1" dirty="0"/>
              <a:t>?</a:t>
            </a:r>
            <a:r>
              <a:rPr lang="en-US" sz="1400" dirty="0"/>
              <a:t> </a:t>
            </a:r>
          </a:p>
        </p:txBody>
      </p:sp>
      <p:sp>
        <p:nvSpPr>
          <p:cNvPr id="5" name="TextBox 4">
            <a:extLst>
              <a:ext uri="{FF2B5EF4-FFF2-40B4-BE49-F238E27FC236}">
                <a16:creationId xmlns:a16="http://schemas.microsoft.com/office/drawing/2014/main" id="{AB21EAF3-3F32-D37F-8F89-9224F65F5EE5}"/>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Tree>
    <p:extLst>
      <p:ext uri="{BB962C8B-B14F-4D97-AF65-F5344CB8AC3E}">
        <p14:creationId xmlns:p14="http://schemas.microsoft.com/office/powerpoint/2010/main" val="240697449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t>Meibomian</a:t>
            </a:r>
            <a:r>
              <a:rPr lang="en-US" sz="1500" b="1" i="1" dirty="0"/>
              <a:t> 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rgbClr val="0000FF"/>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t>The </a:t>
            </a:r>
            <a:r>
              <a:rPr lang="en-US" sz="1400" dirty="0"/>
              <a:t>Cornea</a:t>
            </a:r>
            <a:r>
              <a:rPr lang="en-US" sz="1400" i="1" dirty="0"/>
              <a:t> book highlights three causes of cicatrizing obstructive MGD—what are they?</a:t>
            </a:r>
          </a:p>
          <a:p>
            <a:r>
              <a:rPr lang="en-US" sz="1400" dirty="0"/>
              <a:t>--Trachoma</a:t>
            </a:r>
          </a:p>
          <a:p>
            <a:r>
              <a:rPr lang="en-US" sz="1400" dirty="0"/>
              <a:t>--Mucous-membrane pemphigoid </a:t>
            </a:r>
            <a:r>
              <a:rPr lang="en-US" sz="1400" dirty="0">
                <a:solidFill>
                  <a:srgbClr val="0000FF"/>
                </a:solidFill>
              </a:rPr>
              <a:t>(aka  </a:t>
            </a:r>
            <a:r>
              <a:rPr lang="en-US" sz="1400" i="1" dirty="0">
                <a:solidFill>
                  <a:srgbClr val="0000FF"/>
                </a:solidFill>
              </a:rPr>
              <a:t>ocular cicatricial pemphigoid </a:t>
            </a:r>
            <a:r>
              <a:rPr lang="en-US" sz="1400" dirty="0">
                <a:solidFill>
                  <a:srgbClr val="0000FF"/>
                </a:solidFill>
              </a:rPr>
              <a:t>)</a:t>
            </a:r>
          </a:p>
          <a:p>
            <a:r>
              <a:rPr lang="en-US" sz="1400" dirty="0"/>
              <a:t>--Atopy</a:t>
            </a:r>
          </a:p>
          <a:p>
            <a:endParaRPr lang="en-US" sz="1400" dirty="0"/>
          </a:p>
          <a:p>
            <a:r>
              <a:rPr lang="en-US" sz="1400" i="1" dirty="0"/>
              <a:t>The book highlights three causes of </a:t>
            </a:r>
            <a:r>
              <a:rPr lang="en-US" sz="1400" b="1" i="1" dirty="0" err="1"/>
              <a:t>non</a:t>
            </a:r>
            <a:r>
              <a:rPr lang="en-US" sz="1400" i="1" dirty="0" err="1"/>
              <a:t>cicatrizing</a:t>
            </a:r>
            <a:r>
              <a:rPr lang="en-US" sz="1400" i="1" dirty="0"/>
              <a:t> obstructive MGD—  what are </a:t>
            </a:r>
            <a:r>
              <a:rPr lang="en-US" sz="1400" b="1" i="1" dirty="0"/>
              <a:t>they</a:t>
            </a:r>
            <a:r>
              <a:rPr lang="en-US" sz="1400" i="1" dirty="0"/>
              <a:t>?</a:t>
            </a:r>
          </a:p>
          <a:p>
            <a:r>
              <a:rPr lang="en-US" sz="1400" dirty="0"/>
              <a:t>--Rosacea</a:t>
            </a:r>
          </a:p>
          <a:p>
            <a:r>
              <a:rPr lang="en-US" sz="1400" dirty="0"/>
              <a:t>--Seborrheic dermatitis</a:t>
            </a:r>
          </a:p>
          <a:p>
            <a:r>
              <a:rPr lang="en-US" sz="1400" dirty="0"/>
              <a:t>--Atopy </a:t>
            </a:r>
          </a:p>
        </p:txBody>
      </p:sp>
      <p:sp>
        <p:nvSpPr>
          <p:cNvPr id="5" name="TextBox 4">
            <a:extLst>
              <a:ext uri="{FF2B5EF4-FFF2-40B4-BE49-F238E27FC236}">
                <a16:creationId xmlns:a16="http://schemas.microsoft.com/office/drawing/2014/main" id="{B88B38C1-EAE7-B42E-7492-560BE6C9AF50}"/>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Tree>
    <p:extLst>
      <p:ext uri="{BB962C8B-B14F-4D97-AF65-F5344CB8AC3E}">
        <p14:creationId xmlns:p14="http://schemas.microsoft.com/office/powerpoint/2010/main" val="15810051"/>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t>Meibomian</a:t>
            </a:r>
            <a:r>
              <a:rPr lang="en-US" sz="1500" b="1" i="1" dirty="0"/>
              <a:t> 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rgbClr val="0000FF"/>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The </a:t>
            </a:r>
            <a:r>
              <a:rPr lang="en-US" sz="1400" dirty="0">
                <a:solidFill>
                  <a:schemeClr val="bg1">
                    <a:lumMod val="75000"/>
                  </a:schemeClr>
                </a:solidFill>
              </a:rPr>
              <a:t>Cornea</a:t>
            </a:r>
            <a:r>
              <a:rPr lang="en-US" sz="1400" i="1" dirty="0">
                <a:solidFill>
                  <a:schemeClr val="bg1">
                    <a:lumMod val="75000"/>
                  </a:schemeClr>
                </a:solidFill>
              </a:rPr>
              <a:t> book highlights three causes of cicatrizing obstructive MGD—what are they?</a:t>
            </a:r>
          </a:p>
          <a:p>
            <a:r>
              <a:rPr lang="en-US" sz="1400" dirty="0">
                <a:solidFill>
                  <a:schemeClr val="bg1">
                    <a:lumMod val="75000"/>
                  </a:schemeClr>
                </a:solidFill>
              </a:rPr>
              <a:t>--Trachoma</a:t>
            </a:r>
          </a:p>
          <a:p>
            <a:r>
              <a:rPr lang="en-US" sz="1400" dirty="0">
                <a:solidFill>
                  <a:schemeClr val="bg1">
                    <a:lumMod val="75000"/>
                  </a:schemeClr>
                </a:solidFill>
              </a:rPr>
              <a:t>--Mucous-membrane pemphigoid (aka  </a:t>
            </a:r>
            <a:r>
              <a:rPr lang="en-US" sz="1400" i="1" dirty="0">
                <a:solidFill>
                  <a:schemeClr val="bg1">
                    <a:lumMod val="75000"/>
                  </a:schemeClr>
                </a:solidFill>
              </a:rPr>
              <a:t>ocular cicatricial pemphigoid </a:t>
            </a:r>
            <a:r>
              <a:rPr lang="en-US" sz="1400" dirty="0">
                <a:solidFill>
                  <a:schemeClr val="bg1">
                    <a:lumMod val="75000"/>
                  </a:schemeClr>
                </a:solidFill>
              </a:rPr>
              <a:t>)</a:t>
            </a:r>
          </a:p>
          <a:p>
            <a:r>
              <a:rPr lang="en-US" sz="1400" dirty="0"/>
              <a:t>--</a:t>
            </a:r>
            <a:r>
              <a:rPr lang="en-US" sz="1400" b="1" dirty="0"/>
              <a:t>Atopy</a:t>
            </a:r>
          </a:p>
          <a:p>
            <a:endParaRPr lang="en-US" sz="1400" dirty="0">
              <a:solidFill>
                <a:schemeClr val="bg1">
                  <a:lumMod val="75000"/>
                </a:schemeClr>
              </a:solidFill>
            </a:endParaRPr>
          </a:p>
          <a:p>
            <a:r>
              <a:rPr lang="en-US" sz="1400" i="1" dirty="0">
                <a:solidFill>
                  <a:schemeClr val="bg1">
                    <a:lumMod val="75000"/>
                  </a:schemeClr>
                </a:solidFill>
              </a:rPr>
              <a:t>The book highlights three causes of </a:t>
            </a:r>
            <a:r>
              <a:rPr lang="en-US" sz="1400" b="1" i="1" dirty="0" err="1">
                <a:solidFill>
                  <a:schemeClr val="bg1">
                    <a:lumMod val="75000"/>
                  </a:schemeClr>
                </a:solidFill>
              </a:rPr>
              <a:t>non</a:t>
            </a:r>
            <a:r>
              <a:rPr lang="en-US" sz="1400" i="1" dirty="0" err="1">
                <a:solidFill>
                  <a:schemeClr val="bg1">
                    <a:lumMod val="75000"/>
                  </a:schemeClr>
                </a:solidFill>
              </a:rPr>
              <a:t>cicatrizing</a:t>
            </a:r>
            <a:r>
              <a:rPr lang="en-US" sz="1400" i="1" dirty="0">
                <a:solidFill>
                  <a:schemeClr val="bg1">
                    <a:lumMod val="75000"/>
                  </a:schemeClr>
                </a:solidFill>
              </a:rPr>
              <a:t> obstructive MGD—  what are </a:t>
            </a:r>
            <a:r>
              <a:rPr lang="en-US" sz="1400" b="1" i="1" dirty="0">
                <a:solidFill>
                  <a:schemeClr val="bg1">
                    <a:lumMod val="75000"/>
                  </a:schemeClr>
                </a:solidFill>
              </a:rPr>
              <a:t>they</a:t>
            </a:r>
            <a:r>
              <a:rPr lang="en-US" sz="1400" i="1" dirty="0">
                <a:solidFill>
                  <a:schemeClr val="bg1">
                    <a:lumMod val="75000"/>
                  </a:schemeClr>
                </a:solidFill>
              </a:rPr>
              <a:t>?</a:t>
            </a:r>
          </a:p>
          <a:p>
            <a:r>
              <a:rPr lang="en-US" sz="1400" dirty="0">
                <a:solidFill>
                  <a:schemeClr val="bg1">
                    <a:lumMod val="75000"/>
                  </a:schemeClr>
                </a:solidFill>
              </a:rPr>
              <a:t>--Rosacea</a:t>
            </a:r>
          </a:p>
          <a:p>
            <a:r>
              <a:rPr lang="en-US" sz="1400" dirty="0">
                <a:solidFill>
                  <a:schemeClr val="bg1">
                    <a:lumMod val="75000"/>
                  </a:schemeClr>
                </a:solidFill>
              </a:rPr>
              <a:t>--Seborrheic dermatitis</a:t>
            </a:r>
          </a:p>
          <a:p>
            <a:r>
              <a:rPr lang="en-US" sz="1400" dirty="0"/>
              <a:t>--</a:t>
            </a:r>
            <a:r>
              <a:rPr lang="en-US" sz="1400" b="1" dirty="0"/>
              <a:t>Atopy</a:t>
            </a:r>
            <a:r>
              <a:rPr lang="en-US" sz="1400" dirty="0"/>
              <a:t> </a:t>
            </a:r>
          </a:p>
        </p:txBody>
      </p:sp>
      <p:cxnSp>
        <p:nvCxnSpPr>
          <p:cNvPr id="8" name="Straight Arrow Connector 7">
            <a:extLst>
              <a:ext uri="{FF2B5EF4-FFF2-40B4-BE49-F238E27FC236}">
                <a16:creationId xmlns:a16="http://schemas.microsoft.com/office/drawing/2014/main" id="{3EFF5E9C-244F-2A82-221D-4EF8943F41F4}"/>
              </a:ext>
            </a:extLst>
          </p:cNvPr>
          <p:cNvCxnSpPr>
            <a:cxnSpLocks/>
          </p:cNvCxnSpPr>
          <p:nvPr/>
        </p:nvCxnSpPr>
        <p:spPr>
          <a:xfrm flipH="1" flipV="1">
            <a:off x="990600" y="4286394"/>
            <a:ext cx="304800" cy="5441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993D5B5C-F1AB-8A48-4C5C-DC9151D3A34C}"/>
              </a:ext>
            </a:extLst>
          </p:cNvPr>
          <p:cNvCxnSpPr>
            <a:cxnSpLocks/>
          </p:cNvCxnSpPr>
          <p:nvPr/>
        </p:nvCxnSpPr>
        <p:spPr>
          <a:xfrm flipH="1">
            <a:off x="990600" y="4830549"/>
            <a:ext cx="304800" cy="5173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82F2B6B6-4381-22FB-A792-BB2CC156376B}"/>
              </a:ext>
            </a:extLst>
          </p:cNvPr>
          <p:cNvSpPr txBox="1"/>
          <p:nvPr/>
        </p:nvSpPr>
        <p:spPr>
          <a:xfrm>
            <a:off x="1030436" y="4681954"/>
            <a:ext cx="5118709" cy="276999"/>
          </a:xfrm>
          <a:prstGeom prst="rect">
            <a:avLst/>
          </a:prstGeom>
          <a:solidFill>
            <a:srgbClr val="00B0F0"/>
          </a:solidFill>
        </p:spPr>
        <p:txBody>
          <a:bodyPr wrap="square" rtlCol="0">
            <a:spAutoFit/>
          </a:bodyPr>
          <a:lstStyle/>
          <a:p>
            <a:r>
              <a:rPr lang="en-US" sz="1200" i="1" dirty="0">
                <a:solidFill>
                  <a:schemeClr val="bg1"/>
                </a:solidFill>
              </a:rPr>
              <a:t>Not a typo (on my part)—the </a:t>
            </a:r>
            <a:r>
              <a:rPr lang="en-US" sz="1200" dirty="0">
                <a:solidFill>
                  <a:schemeClr val="bg1"/>
                </a:solidFill>
              </a:rPr>
              <a:t>Cornea</a:t>
            </a:r>
            <a:r>
              <a:rPr lang="en-US" sz="1200" i="1" dirty="0">
                <a:solidFill>
                  <a:schemeClr val="bg1"/>
                </a:solidFill>
              </a:rPr>
              <a:t> book lists </a:t>
            </a:r>
            <a:r>
              <a:rPr lang="en-US" sz="1200" dirty="0">
                <a:solidFill>
                  <a:schemeClr val="bg1"/>
                </a:solidFill>
              </a:rPr>
              <a:t>atopy</a:t>
            </a:r>
            <a:r>
              <a:rPr lang="en-US" sz="1200" i="1" dirty="0">
                <a:solidFill>
                  <a:schemeClr val="bg1"/>
                </a:solidFill>
              </a:rPr>
              <a:t> under </a:t>
            </a:r>
            <a:r>
              <a:rPr lang="en-US" sz="1200" b="1" i="1" dirty="0">
                <a:solidFill>
                  <a:schemeClr val="bg1"/>
                </a:solidFill>
              </a:rPr>
              <a:t>both</a:t>
            </a:r>
            <a:r>
              <a:rPr lang="en-US" sz="1200" i="1" dirty="0">
                <a:solidFill>
                  <a:schemeClr val="bg1"/>
                </a:solidFill>
              </a:rPr>
              <a:t> causes</a:t>
            </a:r>
          </a:p>
        </p:txBody>
      </p:sp>
      <p:sp>
        <p:nvSpPr>
          <p:cNvPr id="19" name="TextBox 18">
            <a:extLst>
              <a:ext uri="{FF2B5EF4-FFF2-40B4-BE49-F238E27FC236}">
                <a16:creationId xmlns:a16="http://schemas.microsoft.com/office/drawing/2014/main" id="{48FAC994-D77D-E261-9043-ECE9A037D649}"/>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Tree>
    <p:extLst>
      <p:ext uri="{BB962C8B-B14F-4D97-AF65-F5344CB8AC3E}">
        <p14:creationId xmlns:p14="http://schemas.microsoft.com/office/powerpoint/2010/main" val="1787536483"/>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solidFill>
                  <a:schemeClr val="bg1">
                    <a:lumMod val="75000"/>
                  </a:schemeClr>
                </a:solidFill>
              </a:rPr>
              <a:t>Meibomian</a:t>
            </a:r>
            <a:r>
              <a:rPr lang="en-US" sz="1500" b="1" i="1" dirty="0"/>
              <a:t> </a:t>
            </a:r>
            <a:r>
              <a:rPr lang="en-US" sz="1500" b="1" i="1" dirty="0">
                <a:solidFill>
                  <a:schemeClr val="bg1">
                    <a:lumMod val="75000"/>
                  </a:schemeClr>
                </a:solidFill>
              </a:rPr>
              <a:t>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chemeClr val="bg1">
                    <a:lumMod val="75000"/>
                  </a:schemeClr>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The </a:t>
            </a:r>
            <a:r>
              <a:rPr lang="en-US" sz="1400" dirty="0">
                <a:solidFill>
                  <a:schemeClr val="bg1">
                    <a:lumMod val="75000"/>
                  </a:schemeClr>
                </a:solidFill>
              </a:rPr>
              <a:t>Cornea</a:t>
            </a:r>
            <a:r>
              <a:rPr lang="en-US" sz="1400" i="1" dirty="0">
                <a:solidFill>
                  <a:schemeClr val="bg1">
                    <a:lumMod val="75000"/>
                  </a:schemeClr>
                </a:solidFill>
              </a:rPr>
              <a:t> book highlights three causes of cicatrizing obstructive MGD—what are they?</a:t>
            </a:r>
          </a:p>
          <a:p>
            <a:r>
              <a:rPr lang="en-US" sz="1400" dirty="0">
                <a:solidFill>
                  <a:schemeClr val="bg1">
                    <a:lumMod val="75000"/>
                  </a:schemeClr>
                </a:solidFill>
              </a:rPr>
              <a:t>--Trachoma</a:t>
            </a:r>
          </a:p>
          <a:p>
            <a:r>
              <a:rPr lang="en-US" sz="1400" dirty="0">
                <a:solidFill>
                  <a:schemeClr val="bg1">
                    <a:lumMod val="75000"/>
                  </a:schemeClr>
                </a:solidFill>
              </a:rPr>
              <a:t>--Mucous-membrane pemphigoid (aka  </a:t>
            </a:r>
            <a:r>
              <a:rPr lang="en-US" sz="1400" i="1" dirty="0">
                <a:solidFill>
                  <a:schemeClr val="bg1">
                    <a:lumMod val="75000"/>
                  </a:schemeClr>
                </a:solidFill>
              </a:rPr>
              <a:t>ocular cicatricial pemphigoid </a:t>
            </a:r>
            <a:r>
              <a:rPr lang="en-US" sz="1400" dirty="0">
                <a:solidFill>
                  <a:schemeClr val="bg1">
                    <a:lumMod val="75000"/>
                  </a:schemeClr>
                </a:solidFill>
              </a:rPr>
              <a:t>)</a:t>
            </a:r>
          </a:p>
          <a:p>
            <a:r>
              <a:rPr lang="en-US" sz="1400" dirty="0">
                <a:solidFill>
                  <a:schemeClr val="bg1">
                    <a:lumMod val="75000"/>
                  </a:schemeClr>
                </a:solidFill>
              </a:rPr>
              <a:t>--</a:t>
            </a:r>
            <a:r>
              <a:rPr lang="en-US" sz="1400" b="1" dirty="0">
                <a:solidFill>
                  <a:schemeClr val="bg1">
                    <a:lumMod val="75000"/>
                  </a:schemeClr>
                </a:solidFill>
              </a:rPr>
              <a:t>Atopy</a:t>
            </a:r>
          </a:p>
          <a:p>
            <a:endParaRPr lang="en-US" sz="1400" dirty="0">
              <a:solidFill>
                <a:schemeClr val="bg1">
                  <a:lumMod val="75000"/>
                </a:schemeClr>
              </a:solidFill>
            </a:endParaRPr>
          </a:p>
          <a:p>
            <a:r>
              <a:rPr lang="en-US" sz="1400" i="1" dirty="0">
                <a:solidFill>
                  <a:schemeClr val="bg1">
                    <a:lumMod val="75000"/>
                  </a:schemeClr>
                </a:solidFill>
              </a:rPr>
              <a:t>The book highlights three causes of </a:t>
            </a:r>
            <a:r>
              <a:rPr lang="en-US" sz="1400" b="1" i="1" dirty="0" err="1">
                <a:solidFill>
                  <a:schemeClr val="bg1">
                    <a:lumMod val="75000"/>
                  </a:schemeClr>
                </a:solidFill>
              </a:rPr>
              <a:t>non</a:t>
            </a:r>
            <a:r>
              <a:rPr lang="en-US" sz="1400" i="1" dirty="0" err="1">
                <a:solidFill>
                  <a:schemeClr val="bg1">
                    <a:lumMod val="75000"/>
                  </a:schemeClr>
                </a:solidFill>
              </a:rPr>
              <a:t>cicatrizing</a:t>
            </a:r>
            <a:r>
              <a:rPr lang="en-US" sz="1400" i="1" dirty="0">
                <a:solidFill>
                  <a:schemeClr val="bg1">
                    <a:lumMod val="75000"/>
                  </a:schemeClr>
                </a:solidFill>
              </a:rPr>
              <a:t> obstructive MGD—  what are </a:t>
            </a:r>
            <a:r>
              <a:rPr lang="en-US" sz="1400" b="1" i="1" dirty="0">
                <a:solidFill>
                  <a:schemeClr val="bg1">
                    <a:lumMod val="75000"/>
                  </a:schemeClr>
                </a:solidFill>
              </a:rPr>
              <a:t>they</a:t>
            </a:r>
            <a:r>
              <a:rPr lang="en-US" sz="1400" i="1" dirty="0">
                <a:solidFill>
                  <a:schemeClr val="bg1">
                    <a:lumMod val="75000"/>
                  </a:schemeClr>
                </a:solidFill>
              </a:rPr>
              <a:t>?</a:t>
            </a:r>
          </a:p>
          <a:p>
            <a:r>
              <a:rPr lang="en-US" sz="1400" dirty="0">
                <a:solidFill>
                  <a:schemeClr val="bg1">
                    <a:lumMod val="75000"/>
                  </a:schemeClr>
                </a:solidFill>
              </a:rPr>
              <a:t>--</a:t>
            </a:r>
            <a:r>
              <a:rPr lang="en-US" sz="1400" b="1" dirty="0">
                <a:solidFill>
                  <a:schemeClr val="accent1">
                    <a:lumMod val="40000"/>
                    <a:lumOff val="60000"/>
                  </a:schemeClr>
                </a:solidFill>
              </a:rPr>
              <a:t>Rosacea</a:t>
            </a:r>
          </a:p>
          <a:p>
            <a:r>
              <a:rPr lang="en-US" sz="1400" dirty="0">
                <a:solidFill>
                  <a:schemeClr val="bg1">
                    <a:lumMod val="75000"/>
                  </a:schemeClr>
                </a:solidFill>
              </a:rPr>
              <a:t>--Seborrheic dermatitis</a:t>
            </a:r>
          </a:p>
          <a:p>
            <a:r>
              <a:rPr lang="en-US" sz="1400" dirty="0">
                <a:solidFill>
                  <a:schemeClr val="bg1">
                    <a:lumMod val="75000"/>
                  </a:schemeClr>
                </a:solidFill>
              </a:rPr>
              <a:t>--</a:t>
            </a:r>
            <a:r>
              <a:rPr lang="en-US" sz="1400" b="1" dirty="0">
                <a:solidFill>
                  <a:schemeClr val="bg1">
                    <a:lumMod val="75000"/>
                  </a:schemeClr>
                </a:solidFill>
              </a:rPr>
              <a:t>Atopy</a:t>
            </a:r>
            <a:r>
              <a:rPr lang="en-US" sz="1400" dirty="0">
                <a:solidFill>
                  <a:schemeClr val="bg1">
                    <a:lumMod val="75000"/>
                  </a:schemeClr>
                </a:solidFill>
              </a:rPr>
              <a:t> </a:t>
            </a:r>
          </a:p>
        </p:txBody>
      </p:sp>
      <p:sp>
        <p:nvSpPr>
          <p:cNvPr id="19" name="TextBox 18">
            <a:extLst>
              <a:ext uri="{FF2B5EF4-FFF2-40B4-BE49-F238E27FC236}">
                <a16:creationId xmlns:a16="http://schemas.microsoft.com/office/drawing/2014/main" id="{48FAC994-D77D-E261-9043-ECE9A037D649}"/>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
        <p:nvSpPr>
          <p:cNvPr id="7" name="TextBox 6">
            <a:extLst>
              <a:ext uri="{FF2B5EF4-FFF2-40B4-BE49-F238E27FC236}">
                <a16:creationId xmlns:a16="http://schemas.microsoft.com/office/drawing/2014/main" id="{67BE9555-2E10-5321-7097-DD8855D9CA97}"/>
              </a:ext>
            </a:extLst>
          </p:cNvPr>
          <p:cNvSpPr txBox="1"/>
          <p:nvPr/>
        </p:nvSpPr>
        <p:spPr>
          <a:xfrm>
            <a:off x="990600" y="3040574"/>
            <a:ext cx="5803192" cy="3754874"/>
          </a:xfrm>
          <a:prstGeom prst="rect">
            <a:avLst/>
          </a:prstGeom>
          <a:solidFill>
            <a:schemeClr val="accent5">
              <a:lumMod val="60000"/>
              <a:lumOff val="40000"/>
            </a:schemeClr>
          </a:solidFill>
        </p:spPr>
        <p:txBody>
          <a:bodyPr wrap="none" rtlCol="0">
            <a:spAutoFit/>
          </a:bodyPr>
          <a:lstStyle/>
          <a:p>
            <a:r>
              <a:rPr lang="en-US" sz="1400" i="1" dirty="0">
                <a:solidFill>
                  <a:srgbClr val="0000FF"/>
                </a:solidFill>
              </a:rPr>
              <a:t>In a nutshell, what is </a:t>
            </a:r>
            <a:r>
              <a:rPr lang="en-US" sz="1400" dirty="0">
                <a:solidFill>
                  <a:srgbClr val="0000FF"/>
                </a:solidFill>
              </a:rPr>
              <a:t>rosacea?</a:t>
            </a:r>
            <a:endParaRPr lang="en-US" sz="1400" dirty="0">
              <a:solidFill>
                <a:schemeClr val="accent5">
                  <a:lumMod val="60000"/>
                  <a:lumOff val="40000"/>
                </a:schemeClr>
              </a:solidFill>
            </a:endParaRPr>
          </a:p>
          <a:p>
            <a:r>
              <a:rPr lang="en-US" sz="1400" dirty="0">
                <a:solidFill>
                  <a:schemeClr val="accent5">
                    <a:lumMod val="60000"/>
                    <a:lumOff val="40000"/>
                  </a:schemeClr>
                </a:solidFill>
              </a:rPr>
              <a:t>A  chronic  skin condition often involving the eyelids</a:t>
            </a:r>
          </a:p>
          <a:p>
            <a:endParaRPr lang="en-US" sz="1400" dirty="0">
              <a:solidFill>
                <a:schemeClr val="accent5">
                  <a:lumMod val="60000"/>
                  <a:lumOff val="40000"/>
                </a:schemeClr>
              </a:solidFill>
            </a:endParaRPr>
          </a:p>
          <a:p>
            <a:r>
              <a:rPr lang="en-US" sz="1400" i="1" dirty="0">
                <a:solidFill>
                  <a:schemeClr val="accent5">
                    <a:lumMod val="60000"/>
                    <a:lumOff val="40000"/>
                  </a:schemeClr>
                </a:solidFill>
              </a:rPr>
              <a:t>What is the cause?</a:t>
            </a:r>
          </a:p>
          <a:p>
            <a:r>
              <a:rPr lang="en-US" sz="1400" dirty="0">
                <a:solidFill>
                  <a:schemeClr val="accent5">
                    <a:lumMod val="60000"/>
                    <a:lumOff val="40000"/>
                  </a:schemeClr>
                </a:solidFill>
              </a:rPr>
              <a:t>It is unknown at this time</a:t>
            </a:r>
          </a:p>
          <a:p>
            <a:endParaRPr lang="en-US" sz="1400" i="1" dirty="0">
              <a:solidFill>
                <a:schemeClr val="accent5">
                  <a:lumMod val="60000"/>
                  <a:lumOff val="40000"/>
                </a:schemeClr>
              </a:solidFill>
            </a:endParaRPr>
          </a:p>
          <a:p>
            <a:r>
              <a:rPr lang="en-US" sz="1400" i="1" dirty="0">
                <a:solidFill>
                  <a:schemeClr val="accent5">
                    <a:lumMod val="60000"/>
                    <a:lumOff val="40000"/>
                  </a:schemeClr>
                </a:solidFill>
              </a:rPr>
              <a:t>Is there a gender predilection? A racial predilection? Age predilection?</a:t>
            </a:r>
          </a:p>
          <a:p>
            <a:r>
              <a:rPr lang="en-US" sz="1400" dirty="0">
                <a:solidFill>
                  <a:schemeClr val="accent5">
                    <a:lumMod val="60000"/>
                    <a:lumOff val="40000"/>
                  </a:schemeClr>
                </a:solidFill>
              </a:rPr>
              <a:t>Yes,  ♀  are more likely to be affected. No. Middle-aged.</a:t>
            </a:r>
          </a:p>
          <a:p>
            <a:endParaRPr lang="en-US" sz="1400" dirty="0">
              <a:solidFill>
                <a:schemeClr val="accent5">
                  <a:lumMod val="60000"/>
                  <a:lumOff val="40000"/>
                </a:schemeClr>
              </a:solidFill>
            </a:endParaRPr>
          </a:p>
          <a:p>
            <a:endParaRPr lang="en-US" sz="1400" i="1" dirty="0">
              <a:solidFill>
                <a:schemeClr val="accent5">
                  <a:lumMod val="60000"/>
                  <a:lumOff val="40000"/>
                </a:schemeClr>
              </a:solidFill>
            </a:endParaRPr>
          </a:p>
          <a:p>
            <a:r>
              <a:rPr lang="en-US" sz="1400" i="1" dirty="0">
                <a:solidFill>
                  <a:schemeClr val="accent5">
                    <a:lumMod val="60000"/>
                    <a:lumOff val="40000"/>
                  </a:schemeClr>
                </a:solidFill>
              </a:rPr>
              <a:t>What are the classic </a:t>
            </a:r>
            <a:r>
              <a:rPr lang="en-US" sz="1400" i="1" dirty="0" err="1">
                <a:solidFill>
                  <a:schemeClr val="accent5">
                    <a:lumMod val="60000"/>
                    <a:lumOff val="40000"/>
                  </a:schemeClr>
                </a:solidFill>
              </a:rPr>
              <a:t>nonocular</a:t>
            </a:r>
            <a:r>
              <a:rPr lang="en-US" sz="1400" i="1" dirty="0">
                <a:solidFill>
                  <a:schemeClr val="accent5">
                    <a:lumMod val="60000"/>
                    <a:lumOff val="40000"/>
                  </a:schemeClr>
                </a:solidFill>
              </a:rPr>
              <a:t> findings on exam?</a:t>
            </a:r>
          </a:p>
          <a:p>
            <a:r>
              <a:rPr lang="en-US" sz="1400" dirty="0">
                <a:solidFill>
                  <a:schemeClr val="accent5">
                    <a:lumMod val="60000"/>
                    <a:lumOff val="40000"/>
                  </a:schemeClr>
                </a:solidFill>
              </a:rPr>
              <a:t>--Midface  erythema</a:t>
            </a:r>
          </a:p>
          <a:p>
            <a:r>
              <a:rPr lang="en-US" sz="1400" dirty="0">
                <a:solidFill>
                  <a:schemeClr val="accent5">
                    <a:lumMod val="60000"/>
                    <a:lumOff val="40000"/>
                  </a:schemeClr>
                </a:solidFill>
              </a:rPr>
              <a:t>--Pustules/papules</a:t>
            </a:r>
          </a:p>
          <a:p>
            <a:r>
              <a:rPr lang="en-US" sz="1400" dirty="0">
                <a:solidFill>
                  <a:schemeClr val="accent5">
                    <a:lumMod val="60000"/>
                    <a:lumOff val="40000"/>
                  </a:schemeClr>
                </a:solidFill>
              </a:rPr>
              <a:t>--Thickening of nasal skin (called  </a:t>
            </a:r>
            <a:r>
              <a:rPr lang="en-US" sz="1400" i="1" dirty="0">
                <a:solidFill>
                  <a:schemeClr val="accent5">
                    <a:lumMod val="60000"/>
                    <a:lumOff val="40000"/>
                  </a:schemeClr>
                </a:solidFill>
              </a:rPr>
              <a:t>rhinophyma</a:t>
            </a:r>
            <a:r>
              <a:rPr lang="en-US" sz="1400" dirty="0">
                <a:solidFill>
                  <a:schemeClr val="accent5">
                    <a:lumMod val="60000"/>
                    <a:lumOff val="40000"/>
                  </a:schemeClr>
                </a:solidFill>
              </a:rPr>
              <a:t> )</a:t>
            </a:r>
          </a:p>
          <a:p>
            <a:endParaRPr lang="en-US" sz="1400" dirty="0">
              <a:solidFill>
                <a:schemeClr val="accent5">
                  <a:lumMod val="60000"/>
                  <a:lumOff val="40000"/>
                </a:schemeClr>
              </a:solidFill>
            </a:endParaRPr>
          </a:p>
          <a:p>
            <a:r>
              <a:rPr lang="en-US" sz="1400" i="1" dirty="0">
                <a:solidFill>
                  <a:schemeClr val="accent5">
                    <a:lumMod val="60000"/>
                    <a:lumOff val="40000"/>
                  </a:schemeClr>
                </a:solidFill>
              </a:rPr>
              <a:t>What does the </a:t>
            </a:r>
            <a:r>
              <a:rPr lang="en-US" sz="1400" dirty="0">
                <a:solidFill>
                  <a:schemeClr val="accent5">
                    <a:lumMod val="60000"/>
                    <a:lumOff val="40000"/>
                  </a:schemeClr>
                </a:solidFill>
              </a:rPr>
              <a:t>Cornea</a:t>
            </a:r>
            <a:r>
              <a:rPr lang="en-US" sz="1400" i="1" dirty="0">
                <a:solidFill>
                  <a:schemeClr val="accent5">
                    <a:lumMod val="60000"/>
                    <a:lumOff val="40000"/>
                  </a:schemeClr>
                </a:solidFill>
              </a:rPr>
              <a:t> book call “the mainstay of therapy” for rosacea?</a:t>
            </a:r>
          </a:p>
          <a:p>
            <a:r>
              <a:rPr lang="en-US" sz="1400" dirty="0">
                <a:solidFill>
                  <a:schemeClr val="accent5">
                    <a:lumMod val="60000"/>
                    <a:lumOff val="40000"/>
                  </a:schemeClr>
                </a:solidFill>
              </a:rPr>
              <a:t>Oral  tetracyclines</a:t>
            </a:r>
          </a:p>
        </p:txBody>
      </p:sp>
      <p:sp>
        <p:nvSpPr>
          <p:cNvPr id="14" name="Oval 13">
            <a:extLst>
              <a:ext uri="{FF2B5EF4-FFF2-40B4-BE49-F238E27FC236}">
                <a16:creationId xmlns:a16="http://schemas.microsoft.com/office/drawing/2014/main" id="{C80FC219-CC98-4603-852A-433B8F83FD2F}"/>
              </a:ext>
            </a:extLst>
          </p:cNvPr>
          <p:cNvSpPr/>
          <p:nvPr/>
        </p:nvSpPr>
        <p:spPr>
          <a:xfrm>
            <a:off x="308616" y="4815133"/>
            <a:ext cx="1105460" cy="400111"/>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ED08374-ECC1-8896-74E8-0B33BB80D280}"/>
              </a:ext>
            </a:extLst>
          </p:cNvPr>
          <p:cNvSpPr txBox="1"/>
          <p:nvPr/>
        </p:nvSpPr>
        <p:spPr>
          <a:xfrm>
            <a:off x="426750" y="4850249"/>
            <a:ext cx="920445" cy="307777"/>
          </a:xfrm>
          <a:prstGeom prst="rect">
            <a:avLst/>
          </a:prstGeom>
          <a:noFill/>
        </p:spPr>
        <p:txBody>
          <a:bodyPr wrap="none" rtlCol="0">
            <a:spAutoFit/>
          </a:bodyPr>
          <a:lstStyle/>
          <a:p>
            <a:r>
              <a:rPr lang="en-US" sz="1400" b="1" dirty="0">
                <a:solidFill>
                  <a:srgbClr val="0000FF"/>
                </a:solidFill>
              </a:rPr>
              <a:t>Rosacea</a:t>
            </a:r>
          </a:p>
        </p:txBody>
      </p:sp>
    </p:spTree>
    <p:extLst>
      <p:ext uri="{BB962C8B-B14F-4D97-AF65-F5344CB8AC3E}">
        <p14:creationId xmlns:p14="http://schemas.microsoft.com/office/powerpoint/2010/main" val="1313458408"/>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solidFill>
                  <a:schemeClr val="bg1">
                    <a:lumMod val="75000"/>
                  </a:schemeClr>
                </a:solidFill>
              </a:rPr>
              <a:t>Meibomian</a:t>
            </a:r>
            <a:r>
              <a:rPr lang="en-US" sz="1500" b="1" i="1" dirty="0"/>
              <a:t> </a:t>
            </a:r>
            <a:r>
              <a:rPr lang="en-US" sz="1500" b="1" i="1" dirty="0">
                <a:solidFill>
                  <a:schemeClr val="bg1">
                    <a:lumMod val="75000"/>
                  </a:schemeClr>
                </a:solidFill>
              </a:rPr>
              <a:t>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chemeClr val="bg1">
                    <a:lumMod val="75000"/>
                  </a:schemeClr>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The </a:t>
            </a:r>
            <a:r>
              <a:rPr lang="en-US" sz="1400" dirty="0">
                <a:solidFill>
                  <a:schemeClr val="bg1">
                    <a:lumMod val="75000"/>
                  </a:schemeClr>
                </a:solidFill>
              </a:rPr>
              <a:t>Cornea</a:t>
            </a:r>
            <a:r>
              <a:rPr lang="en-US" sz="1400" i="1" dirty="0">
                <a:solidFill>
                  <a:schemeClr val="bg1">
                    <a:lumMod val="75000"/>
                  </a:schemeClr>
                </a:solidFill>
              </a:rPr>
              <a:t> book highlights three causes of cicatrizing obstructive MGD—what are they?</a:t>
            </a:r>
          </a:p>
          <a:p>
            <a:r>
              <a:rPr lang="en-US" sz="1400" dirty="0">
                <a:solidFill>
                  <a:schemeClr val="bg1">
                    <a:lumMod val="75000"/>
                  </a:schemeClr>
                </a:solidFill>
              </a:rPr>
              <a:t>--Trachoma</a:t>
            </a:r>
          </a:p>
          <a:p>
            <a:r>
              <a:rPr lang="en-US" sz="1400" dirty="0">
                <a:solidFill>
                  <a:schemeClr val="bg1">
                    <a:lumMod val="75000"/>
                  </a:schemeClr>
                </a:solidFill>
              </a:rPr>
              <a:t>--Mucous-membrane pemphigoid (aka  </a:t>
            </a:r>
            <a:r>
              <a:rPr lang="en-US" sz="1400" i="1" dirty="0">
                <a:solidFill>
                  <a:schemeClr val="bg1">
                    <a:lumMod val="75000"/>
                  </a:schemeClr>
                </a:solidFill>
              </a:rPr>
              <a:t>ocular cicatricial pemphigoid </a:t>
            </a:r>
            <a:r>
              <a:rPr lang="en-US" sz="1400" dirty="0">
                <a:solidFill>
                  <a:schemeClr val="bg1">
                    <a:lumMod val="75000"/>
                  </a:schemeClr>
                </a:solidFill>
              </a:rPr>
              <a:t>)</a:t>
            </a:r>
          </a:p>
          <a:p>
            <a:r>
              <a:rPr lang="en-US" sz="1400" dirty="0">
                <a:solidFill>
                  <a:schemeClr val="bg1">
                    <a:lumMod val="75000"/>
                  </a:schemeClr>
                </a:solidFill>
              </a:rPr>
              <a:t>--</a:t>
            </a:r>
            <a:r>
              <a:rPr lang="en-US" sz="1400" b="1" dirty="0">
                <a:solidFill>
                  <a:schemeClr val="bg1">
                    <a:lumMod val="75000"/>
                  </a:schemeClr>
                </a:solidFill>
              </a:rPr>
              <a:t>Atopy</a:t>
            </a:r>
          </a:p>
          <a:p>
            <a:endParaRPr lang="en-US" sz="1400" dirty="0">
              <a:solidFill>
                <a:schemeClr val="bg1">
                  <a:lumMod val="75000"/>
                </a:schemeClr>
              </a:solidFill>
            </a:endParaRPr>
          </a:p>
          <a:p>
            <a:r>
              <a:rPr lang="en-US" sz="1400" i="1" dirty="0">
                <a:solidFill>
                  <a:schemeClr val="bg1">
                    <a:lumMod val="75000"/>
                  </a:schemeClr>
                </a:solidFill>
              </a:rPr>
              <a:t>The book highlights three causes of </a:t>
            </a:r>
            <a:r>
              <a:rPr lang="en-US" sz="1400" b="1" i="1" dirty="0" err="1">
                <a:solidFill>
                  <a:schemeClr val="bg1">
                    <a:lumMod val="75000"/>
                  </a:schemeClr>
                </a:solidFill>
              </a:rPr>
              <a:t>non</a:t>
            </a:r>
            <a:r>
              <a:rPr lang="en-US" sz="1400" i="1" dirty="0" err="1">
                <a:solidFill>
                  <a:schemeClr val="bg1">
                    <a:lumMod val="75000"/>
                  </a:schemeClr>
                </a:solidFill>
              </a:rPr>
              <a:t>cicatrizing</a:t>
            </a:r>
            <a:r>
              <a:rPr lang="en-US" sz="1400" i="1" dirty="0">
                <a:solidFill>
                  <a:schemeClr val="bg1">
                    <a:lumMod val="75000"/>
                  </a:schemeClr>
                </a:solidFill>
              </a:rPr>
              <a:t> obstructive MGD—  what are </a:t>
            </a:r>
            <a:r>
              <a:rPr lang="en-US" sz="1400" b="1" i="1" dirty="0">
                <a:solidFill>
                  <a:schemeClr val="bg1">
                    <a:lumMod val="75000"/>
                  </a:schemeClr>
                </a:solidFill>
              </a:rPr>
              <a:t>they</a:t>
            </a:r>
            <a:r>
              <a:rPr lang="en-US" sz="1400" i="1" dirty="0">
                <a:solidFill>
                  <a:schemeClr val="bg1">
                    <a:lumMod val="75000"/>
                  </a:schemeClr>
                </a:solidFill>
              </a:rPr>
              <a:t>?</a:t>
            </a:r>
          </a:p>
          <a:p>
            <a:r>
              <a:rPr lang="en-US" sz="1400" dirty="0">
                <a:solidFill>
                  <a:schemeClr val="bg1">
                    <a:lumMod val="75000"/>
                  </a:schemeClr>
                </a:solidFill>
              </a:rPr>
              <a:t>--</a:t>
            </a:r>
            <a:r>
              <a:rPr lang="en-US" sz="1400" b="1" dirty="0">
                <a:solidFill>
                  <a:schemeClr val="accent1">
                    <a:lumMod val="40000"/>
                    <a:lumOff val="60000"/>
                  </a:schemeClr>
                </a:solidFill>
              </a:rPr>
              <a:t>Rosacea</a:t>
            </a:r>
          </a:p>
          <a:p>
            <a:r>
              <a:rPr lang="en-US" sz="1400" dirty="0">
                <a:solidFill>
                  <a:schemeClr val="bg1">
                    <a:lumMod val="75000"/>
                  </a:schemeClr>
                </a:solidFill>
              </a:rPr>
              <a:t>--Seborrheic dermatitis</a:t>
            </a:r>
          </a:p>
          <a:p>
            <a:r>
              <a:rPr lang="en-US" sz="1400" dirty="0">
                <a:solidFill>
                  <a:schemeClr val="bg1">
                    <a:lumMod val="75000"/>
                  </a:schemeClr>
                </a:solidFill>
              </a:rPr>
              <a:t>--</a:t>
            </a:r>
            <a:r>
              <a:rPr lang="en-US" sz="1400" b="1" dirty="0">
                <a:solidFill>
                  <a:schemeClr val="bg1">
                    <a:lumMod val="75000"/>
                  </a:schemeClr>
                </a:solidFill>
              </a:rPr>
              <a:t>Atopy</a:t>
            </a:r>
            <a:r>
              <a:rPr lang="en-US" sz="1400" dirty="0">
                <a:solidFill>
                  <a:schemeClr val="bg1">
                    <a:lumMod val="75000"/>
                  </a:schemeClr>
                </a:solidFill>
              </a:rPr>
              <a:t> </a:t>
            </a:r>
          </a:p>
        </p:txBody>
      </p:sp>
      <p:sp>
        <p:nvSpPr>
          <p:cNvPr id="19" name="TextBox 18">
            <a:extLst>
              <a:ext uri="{FF2B5EF4-FFF2-40B4-BE49-F238E27FC236}">
                <a16:creationId xmlns:a16="http://schemas.microsoft.com/office/drawing/2014/main" id="{48FAC994-D77D-E261-9043-ECE9A037D649}"/>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
        <p:nvSpPr>
          <p:cNvPr id="7" name="TextBox 6">
            <a:extLst>
              <a:ext uri="{FF2B5EF4-FFF2-40B4-BE49-F238E27FC236}">
                <a16:creationId xmlns:a16="http://schemas.microsoft.com/office/drawing/2014/main" id="{67BE9555-2E10-5321-7097-DD8855D9CA97}"/>
              </a:ext>
            </a:extLst>
          </p:cNvPr>
          <p:cNvSpPr txBox="1"/>
          <p:nvPr/>
        </p:nvSpPr>
        <p:spPr>
          <a:xfrm>
            <a:off x="990600" y="3040574"/>
            <a:ext cx="5803192" cy="3754874"/>
          </a:xfrm>
          <a:prstGeom prst="rect">
            <a:avLst/>
          </a:prstGeom>
          <a:solidFill>
            <a:schemeClr val="accent5">
              <a:lumMod val="60000"/>
              <a:lumOff val="40000"/>
            </a:schemeClr>
          </a:solidFill>
        </p:spPr>
        <p:txBody>
          <a:bodyPr wrap="none" rtlCol="0">
            <a:spAutoFit/>
          </a:bodyPr>
          <a:lstStyle/>
          <a:p>
            <a:r>
              <a:rPr lang="en-US" sz="1400" i="1" dirty="0">
                <a:solidFill>
                  <a:srgbClr val="0000FF"/>
                </a:solidFill>
              </a:rPr>
              <a:t>In a nutshell, what is </a:t>
            </a:r>
            <a:r>
              <a:rPr lang="en-US" sz="1400" dirty="0">
                <a:solidFill>
                  <a:srgbClr val="0000FF"/>
                </a:solidFill>
              </a:rPr>
              <a:t>rosacea?</a:t>
            </a:r>
          </a:p>
          <a:p>
            <a:r>
              <a:rPr lang="en-US" sz="1400" dirty="0">
                <a:solidFill>
                  <a:srgbClr val="0000FF"/>
                </a:solidFill>
              </a:rPr>
              <a:t>A  chronic  skin condition often involving the eyelids</a:t>
            </a:r>
          </a:p>
          <a:p>
            <a:endParaRPr lang="en-US" sz="1400" dirty="0">
              <a:solidFill>
                <a:schemeClr val="accent5">
                  <a:lumMod val="60000"/>
                  <a:lumOff val="40000"/>
                </a:schemeClr>
              </a:solidFill>
            </a:endParaRPr>
          </a:p>
          <a:p>
            <a:r>
              <a:rPr lang="en-US" sz="1400" i="1" dirty="0">
                <a:solidFill>
                  <a:schemeClr val="accent5">
                    <a:lumMod val="60000"/>
                    <a:lumOff val="40000"/>
                  </a:schemeClr>
                </a:solidFill>
              </a:rPr>
              <a:t>What is the cause?</a:t>
            </a:r>
          </a:p>
          <a:p>
            <a:r>
              <a:rPr lang="en-US" sz="1400" dirty="0">
                <a:solidFill>
                  <a:schemeClr val="accent5">
                    <a:lumMod val="60000"/>
                    <a:lumOff val="40000"/>
                  </a:schemeClr>
                </a:solidFill>
              </a:rPr>
              <a:t>It is unknown at this time</a:t>
            </a:r>
          </a:p>
          <a:p>
            <a:endParaRPr lang="en-US" sz="1400" i="1" dirty="0">
              <a:solidFill>
                <a:schemeClr val="accent5">
                  <a:lumMod val="60000"/>
                  <a:lumOff val="40000"/>
                </a:schemeClr>
              </a:solidFill>
            </a:endParaRPr>
          </a:p>
          <a:p>
            <a:r>
              <a:rPr lang="en-US" sz="1400" i="1" dirty="0">
                <a:solidFill>
                  <a:schemeClr val="accent5">
                    <a:lumMod val="60000"/>
                    <a:lumOff val="40000"/>
                  </a:schemeClr>
                </a:solidFill>
              </a:rPr>
              <a:t>Is there a gender predilection? A racial predilection? Age predilection?</a:t>
            </a:r>
          </a:p>
          <a:p>
            <a:r>
              <a:rPr lang="en-US" sz="1400" dirty="0">
                <a:solidFill>
                  <a:schemeClr val="accent5">
                    <a:lumMod val="60000"/>
                    <a:lumOff val="40000"/>
                  </a:schemeClr>
                </a:solidFill>
              </a:rPr>
              <a:t>Yes,  ♀  are more likely to be affected. No. Middle-aged.</a:t>
            </a:r>
          </a:p>
          <a:p>
            <a:endParaRPr lang="en-US" sz="1400" dirty="0">
              <a:solidFill>
                <a:schemeClr val="accent5">
                  <a:lumMod val="60000"/>
                  <a:lumOff val="40000"/>
                </a:schemeClr>
              </a:solidFill>
            </a:endParaRPr>
          </a:p>
          <a:p>
            <a:endParaRPr lang="en-US" sz="1400" i="1" dirty="0">
              <a:solidFill>
                <a:schemeClr val="accent5">
                  <a:lumMod val="60000"/>
                  <a:lumOff val="40000"/>
                </a:schemeClr>
              </a:solidFill>
            </a:endParaRPr>
          </a:p>
          <a:p>
            <a:r>
              <a:rPr lang="en-US" sz="1400" i="1" dirty="0">
                <a:solidFill>
                  <a:schemeClr val="accent5">
                    <a:lumMod val="60000"/>
                    <a:lumOff val="40000"/>
                  </a:schemeClr>
                </a:solidFill>
              </a:rPr>
              <a:t>What are the classic </a:t>
            </a:r>
            <a:r>
              <a:rPr lang="en-US" sz="1400" i="1" dirty="0" err="1">
                <a:solidFill>
                  <a:schemeClr val="accent5">
                    <a:lumMod val="60000"/>
                    <a:lumOff val="40000"/>
                  </a:schemeClr>
                </a:solidFill>
              </a:rPr>
              <a:t>nonocular</a:t>
            </a:r>
            <a:r>
              <a:rPr lang="en-US" sz="1400" i="1" dirty="0">
                <a:solidFill>
                  <a:schemeClr val="accent5">
                    <a:lumMod val="60000"/>
                    <a:lumOff val="40000"/>
                  </a:schemeClr>
                </a:solidFill>
              </a:rPr>
              <a:t> findings on exam?</a:t>
            </a:r>
          </a:p>
          <a:p>
            <a:r>
              <a:rPr lang="en-US" sz="1400" dirty="0">
                <a:solidFill>
                  <a:schemeClr val="accent5">
                    <a:lumMod val="60000"/>
                    <a:lumOff val="40000"/>
                  </a:schemeClr>
                </a:solidFill>
              </a:rPr>
              <a:t>--Midface  erythema</a:t>
            </a:r>
          </a:p>
          <a:p>
            <a:r>
              <a:rPr lang="en-US" sz="1400" dirty="0">
                <a:solidFill>
                  <a:schemeClr val="accent5">
                    <a:lumMod val="60000"/>
                    <a:lumOff val="40000"/>
                  </a:schemeClr>
                </a:solidFill>
              </a:rPr>
              <a:t>--Pustules/papules</a:t>
            </a:r>
          </a:p>
          <a:p>
            <a:r>
              <a:rPr lang="en-US" sz="1400" dirty="0">
                <a:solidFill>
                  <a:schemeClr val="accent5">
                    <a:lumMod val="60000"/>
                    <a:lumOff val="40000"/>
                  </a:schemeClr>
                </a:solidFill>
              </a:rPr>
              <a:t>--Thickening of nasal skin (called  </a:t>
            </a:r>
            <a:r>
              <a:rPr lang="en-US" sz="1400" i="1" dirty="0">
                <a:solidFill>
                  <a:schemeClr val="accent5">
                    <a:lumMod val="60000"/>
                    <a:lumOff val="40000"/>
                  </a:schemeClr>
                </a:solidFill>
              </a:rPr>
              <a:t>rhinophyma</a:t>
            </a:r>
            <a:r>
              <a:rPr lang="en-US" sz="1400" dirty="0">
                <a:solidFill>
                  <a:schemeClr val="accent5">
                    <a:lumMod val="60000"/>
                    <a:lumOff val="40000"/>
                  </a:schemeClr>
                </a:solidFill>
              </a:rPr>
              <a:t> )</a:t>
            </a:r>
          </a:p>
          <a:p>
            <a:endParaRPr lang="en-US" sz="1400" dirty="0">
              <a:solidFill>
                <a:schemeClr val="accent5">
                  <a:lumMod val="60000"/>
                  <a:lumOff val="40000"/>
                </a:schemeClr>
              </a:solidFill>
            </a:endParaRPr>
          </a:p>
          <a:p>
            <a:r>
              <a:rPr lang="en-US" sz="1400" i="1" dirty="0">
                <a:solidFill>
                  <a:schemeClr val="accent5">
                    <a:lumMod val="60000"/>
                    <a:lumOff val="40000"/>
                  </a:schemeClr>
                </a:solidFill>
              </a:rPr>
              <a:t>What does the </a:t>
            </a:r>
            <a:r>
              <a:rPr lang="en-US" sz="1400" dirty="0">
                <a:solidFill>
                  <a:schemeClr val="accent5">
                    <a:lumMod val="60000"/>
                    <a:lumOff val="40000"/>
                  </a:schemeClr>
                </a:solidFill>
              </a:rPr>
              <a:t>Cornea</a:t>
            </a:r>
            <a:r>
              <a:rPr lang="en-US" sz="1400" i="1" dirty="0">
                <a:solidFill>
                  <a:schemeClr val="accent5">
                    <a:lumMod val="60000"/>
                    <a:lumOff val="40000"/>
                  </a:schemeClr>
                </a:solidFill>
              </a:rPr>
              <a:t> book call “the mainstay of therapy” for rosacea?</a:t>
            </a:r>
          </a:p>
          <a:p>
            <a:r>
              <a:rPr lang="en-US" sz="1400" dirty="0">
                <a:solidFill>
                  <a:schemeClr val="accent5">
                    <a:lumMod val="60000"/>
                    <a:lumOff val="40000"/>
                  </a:schemeClr>
                </a:solidFill>
              </a:rPr>
              <a:t>Oral  tetracyclines</a:t>
            </a:r>
          </a:p>
        </p:txBody>
      </p:sp>
      <p:sp>
        <p:nvSpPr>
          <p:cNvPr id="14" name="Oval 13">
            <a:extLst>
              <a:ext uri="{FF2B5EF4-FFF2-40B4-BE49-F238E27FC236}">
                <a16:creationId xmlns:a16="http://schemas.microsoft.com/office/drawing/2014/main" id="{C80FC219-CC98-4603-852A-433B8F83FD2F}"/>
              </a:ext>
            </a:extLst>
          </p:cNvPr>
          <p:cNvSpPr/>
          <p:nvPr/>
        </p:nvSpPr>
        <p:spPr>
          <a:xfrm>
            <a:off x="308616" y="4815133"/>
            <a:ext cx="1105460" cy="400111"/>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ED08374-ECC1-8896-74E8-0B33BB80D280}"/>
              </a:ext>
            </a:extLst>
          </p:cNvPr>
          <p:cNvSpPr txBox="1"/>
          <p:nvPr/>
        </p:nvSpPr>
        <p:spPr>
          <a:xfrm>
            <a:off x="426750" y="4850249"/>
            <a:ext cx="920445" cy="307777"/>
          </a:xfrm>
          <a:prstGeom prst="rect">
            <a:avLst/>
          </a:prstGeom>
          <a:noFill/>
        </p:spPr>
        <p:txBody>
          <a:bodyPr wrap="none" rtlCol="0">
            <a:spAutoFit/>
          </a:bodyPr>
          <a:lstStyle/>
          <a:p>
            <a:r>
              <a:rPr lang="en-US" sz="1400" b="1" dirty="0">
                <a:solidFill>
                  <a:srgbClr val="0000FF"/>
                </a:solidFill>
              </a:rPr>
              <a:t>Rosacea</a:t>
            </a:r>
          </a:p>
        </p:txBody>
      </p:sp>
      <p:sp>
        <p:nvSpPr>
          <p:cNvPr id="5" name="Rectangle 4">
            <a:extLst>
              <a:ext uri="{FF2B5EF4-FFF2-40B4-BE49-F238E27FC236}">
                <a16:creationId xmlns:a16="http://schemas.microsoft.com/office/drawing/2014/main" id="{BAAC1AD0-5E3A-B80B-A6BB-A393D03ABC49}"/>
              </a:ext>
            </a:extLst>
          </p:cNvPr>
          <p:cNvSpPr/>
          <p:nvPr/>
        </p:nvSpPr>
        <p:spPr>
          <a:xfrm>
            <a:off x="1268105" y="3304484"/>
            <a:ext cx="626962" cy="2964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acute </a:t>
            </a:r>
            <a:r>
              <a:rPr lang="en-US" sz="800" i="1" dirty="0">
                <a:solidFill>
                  <a:schemeClr val="tx1"/>
                </a:solidFill>
              </a:rPr>
              <a:t>vs</a:t>
            </a:r>
            <a:r>
              <a:rPr lang="en-US" sz="800" dirty="0">
                <a:solidFill>
                  <a:schemeClr val="tx1"/>
                </a:solidFill>
              </a:rPr>
              <a:t> chronic</a:t>
            </a:r>
          </a:p>
        </p:txBody>
      </p:sp>
    </p:spTree>
    <p:extLst>
      <p:ext uri="{BB962C8B-B14F-4D97-AF65-F5344CB8AC3E}">
        <p14:creationId xmlns:p14="http://schemas.microsoft.com/office/powerpoint/2010/main" val="327176736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solidFill>
                  <a:schemeClr val="bg1">
                    <a:lumMod val="75000"/>
                  </a:schemeClr>
                </a:solidFill>
              </a:rPr>
              <a:t>Meibomian</a:t>
            </a:r>
            <a:r>
              <a:rPr lang="en-US" sz="1500" b="1" i="1" dirty="0"/>
              <a:t> </a:t>
            </a:r>
            <a:r>
              <a:rPr lang="en-US" sz="1500" b="1" i="1" dirty="0">
                <a:solidFill>
                  <a:schemeClr val="bg1">
                    <a:lumMod val="75000"/>
                  </a:schemeClr>
                </a:solidFill>
              </a:rPr>
              <a:t>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chemeClr val="bg1">
                    <a:lumMod val="75000"/>
                  </a:schemeClr>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The </a:t>
            </a:r>
            <a:r>
              <a:rPr lang="en-US" sz="1400" dirty="0">
                <a:solidFill>
                  <a:schemeClr val="bg1">
                    <a:lumMod val="75000"/>
                  </a:schemeClr>
                </a:solidFill>
              </a:rPr>
              <a:t>Cornea</a:t>
            </a:r>
            <a:r>
              <a:rPr lang="en-US" sz="1400" i="1" dirty="0">
                <a:solidFill>
                  <a:schemeClr val="bg1">
                    <a:lumMod val="75000"/>
                  </a:schemeClr>
                </a:solidFill>
              </a:rPr>
              <a:t> book highlights three causes of cicatrizing obstructive MGD—what are they?</a:t>
            </a:r>
          </a:p>
          <a:p>
            <a:r>
              <a:rPr lang="en-US" sz="1400" dirty="0">
                <a:solidFill>
                  <a:schemeClr val="bg1">
                    <a:lumMod val="75000"/>
                  </a:schemeClr>
                </a:solidFill>
              </a:rPr>
              <a:t>--Trachoma</a:t>
            </a:r>
          </a:p>
          <a:p>
            <a:r>
              <a:rPr lang="en-US" sz="1400" dirty="0">
                <a:solidFill>
                  <a:schemeClr val="bg1">
                    <a:lumMod val="75000"/>
                  </a:schemeClr>
                </a:solidFill>
              </a:rPr>
              <a:t>--Mucous-membrane pemphigoid (aka  </a:t>
            </a:r>
            <a:r>
              <a:rPr lang="en-US" sz="1400" i="1" dirty="0">
                <a:solidFill>
                  <a:schemeClr val="bg1">
                    <a:lumMod val="75000"/>
                  </a:schemeClr>
                </a:solidFill>
              </a:rPr>
              <a:t>ocular cicatricial pemphigoid </a:t>
            </a:r>
            <a:r>
              <a:rPr lang="en-US" sz="1400" dirty="0">
                <a:solidFill>
                  <a:schemeClr val="bg1">
                    <a:lumMod val="75000"/>
                  </a:schemeClr>
                </a:solidFill>
              </a:rPr>
              <a:t>)</a:t>
            </a:r>
          </a:p>
          <a:p>
            <a:r>
              <a:rPr lang="en-US" sz="1400" dirty="0">
                <a:solidFill>
                  <a:schemeClr val="bg1">
                    <a:lumMod val="75000"/>
                  </a:schemeClr>
                </a:solidFill>
              </a:rPr>
              <a:t>--</a:t>
            </a:r>
            <a:r>
              <a:rPr lang="en-US" sz="1400" b="1" dirty="0">
                <a:solidFill>
                  <a:schemeClr val="bg1">
                    <a:lumMod val="75000"/>
                  </a:schemeClr>
                </a:solidFill>
              </a:rPr>
              <a:t>Atopy</a:t>
            </a:r>
          </a:p>
          <a:p>
            <a:endParaRPr lang="en-US" sz="1400" dirty="0">
              <a:solidFill>
                <a:schemeClr val="bg1">
                  <a:lumMod val="75000"/>
                </a:schemeClr>
              </a:solidFill>
            </a:endParaRPr>
          </a:p>
          <a:p>
            <a:r>
              <a:rPr lang="en-US" sz="1400" i="1" dirty="0">
                <a:solidFill>
                  <a:schemeClr val="bg1">
                    <a:lumMod val="75000"/>
                  </a:schemeClr>
                </a:solidFill>
              </a:rPr>
              <a:t>The book highlights three causes of </a:t>
            </a:r>
            <a:r>
              <a:rPr lang="en-US" sz="1400" b="1" i="1" dirty="0" err="1">
                <a:solidFill>
                  <a:schemeClr val="bg1">
                    <a:lumMod val="75000"/>
                  </a:schemeClr>
                </a:solidFill>
              </a:rPr>
              <a:t>non</a:t>
            </a:r>
            <a:r>
              <a:rPr lang="en-US" sz="1400" i="1" dirty="0" err="1">
                <a:solidFill>
                  <a:schemeClr val="bg1">
                    <a:lumMod val="75000"/>
                  </a:schemeClr>
                </a:solidFill>
              </a:rPr>
              <a:t>cicatrizing</a:t>
            </a:r>
            <a:r>
              <a:rPr lang="en-US" sz="1400" i="1" dirty="0">
                <a:solidFill>
                  <a:schemeClr val="bg1">
                    <a:lumMod val="75000"/>
                  </a:schemeClr>
                </a:solidFill>
              </a:rPr>
              <a:t> obstructive MGD—  what are </a:t>
            </a:r>
            <a:r>
              <a:rPr lang="en-US" sz="1400" b="1" i="1" dirty="0">
                <a:solidFill>
                  <a:schemeClr val="bg1">
                    <a:lumMod val="75000"/>
                  </a:schemeClr>
                </a:solidFill>
              </a:rPr>
              <a:t>they</a:t>
            </a:r>
            <a:r>
              <a:rPr lang="en-US" sz="1400" i="1" dirty="0">
                <a:solidFill>
                  <a:schemeClr val="bg1">
                    <a:lumMod val="75000"/>
                  </a:schemeClr>
                </a:solidFill>
              </a:rPr>
              <a:t>?</a:t>
            </a:r>
          </a:p>
          <a:p>
            <a:r>
              <a:rPr lang="en-US" sz="1400" dirty="0">
                <a:solidFill>
                  <a:schemeClr val="bg1">
                    <a:lumMod val="75000"/>
                  </a:schemeClr>
                </a:solidFill>
              </a:rPr>
              <a:t>--</a:t>
            </a:r>
            <a:r>
              <a:rPr lang="en-US" sz="1400" b="1" dirty="0">
                <a:solidFill>
                  <a:schemeClr val="accent1">
                    <a:lumMod val="40000"/>
                    <a:lumOff val="60000"/>
                  </a:schemeClr>
                </a:solidFill>
              </a:rPr>
              <a:t>Rosacea</a:t>
            </a:r>
          </a:p>
          <a:p>
            <a:r>
              <a:rPr lang="en-US" sz="1400" dirty="0">
                <a:solidFill>
                  <a:schemeClr val="bg1">
                    <a:lumMod val="75000"/>
                  </a:schemeClr>
                </a:solidFill>
              </a:rPr>
              <a:t>--Seborrheic dermatitis</a:t>
            </a:r>
          </a:p>
          <a:p>
            <a:r>
              <a:rPr lang="en-US" sz="1400" dirty="0">
                <a:solidFill>
                  <a:schemeClr val="bg1">
                    <a:lumMod val="75000"/>
                  </a:schemeClr>
                </a:solidFill>
              </a:rPr>
              <a:t>--</a:t>
            </a:r>
            <a:r>
              <a:rPr lang="en-US" sz="1400" b="1" dirty="0">
                <a:solidFill>
                  <a:schemeClr val="bg1">
                    <a:lumMod val="75000"/>
                  </a:schemeClr>
                </a:solidFill>
              </a:rPr>
              <a:t>Atopy</a:t>
            </a:r>
            <a:r>
              <a:rPr lang="en-US" sz="1400" dirty="0">
                <a:solidFill>
                  <a:schemeClr val="bg1">
                    <a:lumMod val="75000"/>
                  </a:schemeClr>
                </a:solidFill>
              </a:rPr>
              <a:t> </a:t>
            </a:r>
          </a:p>
        </p:txBody>
      </p:sp>
      <p:sp>
        <p:nvSpPr>
          <p:cNvPr id="19" name="TextBox 18">
            <a:extLst>
              <a:ext uri="{FF2B5EF4-FFF2-40B4-BE49-F238E27FC236}">
                <a16:creationId xmlns:a16="http://schemas.microsoft.com/office/drawing/2014/main" id="{48FAC994-D77D-E261-9043-ECE9A037D649}"/>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
        <p:nvSpPr>
          <p:cNvPr id="7" name="TextBox 6">
            <a:extLst>
              <a:ext uri="{FF2B5EF4-FFF2-40B4-BE49-F238E27FC236}">
                <a16:creationId xmlns:a16="http://schemas.microsoft.com/office/drawing/2014/main" id="{67BE9555-2E10-5321-7097-DD8855D9CA97}"/>
              </a:ext>
            </a:extLst>
          </p:cNvPr>
          <p:cNvSpPr txBox="1"/>
          <p:nvPr/>
        </p:nvSpPr>
        <p:spPr>
          <a:xfrm>
            <a:off x="990600" y="3040574"/>
            <a:ext cx="5803192" cy="3754874"/>
          </a:xfrm>
          <a:prstGeom prst="rect">
            <a:avLst/>
          </a:prstGeom>
          <a:solidFill>
            <a:schemeClr val="accent5">
              <a:lumMod val="60000"/>
              <a:lumOff val="40000"/>
            </a:schemeClr>
          </a:solidFill>
        </p:spPr>
        <p:txBody>
          <a:bodyPr wrap="none" rtlCol="0">
            <a:spAutoFit/>
          </a:bodyPr>
          <a:lstStyle/>
          <a:p>
            <a:r>
              <a:rPr lang="en-US" sz="1400" i="1" dirty="0">
                <a:solidFill>
                  <a:srgbClr val="0000FF"/>
                </a:solidFill>
              </a:rPr>
              <a:t>In a nutshell, what is </a:t>
            </a:r>
            <a:r>
              <a:rPr lang="en-US" sz="1400" dirty="0">
                <a:solidFill>
                  <a:srgbClr val="0000FF"/>
                </a:solidFill>
              </a:rPr>
              <a:t>rosacea?</a:t>
            </a:r>
          </a:p>
          <a:p>
            <a:r>
              <a:rPr lang="en-US" sz="1400" dirty="0">
                <a:solidFill>
                  <a:srgbClr val="0000FF"/>
                </a:solidFill>
              </a:rPr>
              <a:t>A  chronic  skin condition often involving the eyelids</a:t>
            </a:r>
          </a:p>
          <a:p>
            <a:endParaRPr lang="en-US" sz="1400" dirty="0">
              <a:solidFill>
                <a:schemeClr val="accent5">
                  <a:lumMod val="60000"/>
                  <a:lumOff val="40000"/>
                </a:schemeClr>
              </a:solidFill>
            </a:endParaRPr>
          </a:p>
          <a:p>
            <a:r>
              <a:rPr lang="en-US" sz="1400" i="1" dirty="0">
                <a:solidFill>
                  <a:schemeClr val="accent5">
                    <a:lumMod val="60000"/>
                    <a:lumOff val="40000"/>
                  </a:schemeClr>
                </a:solidFill>
              </a:rPr>
              <a:t>What is the cause?</a:t>
            </a:r>
          </a:p>
          <a:p>
            <a:r>
              <a:rPr lang="en-US" sz="1400" dirty="0">
                <a:solidFill>
                  <a:schemeClr val="accent5">
                    <a:lumMod val="60000"/>
                    <a:lumOff val="40000"/>
                  </a:schemeClr>
                </a:solidFill>
              </a:rPr>
              <a:t>It is unknown at this time</a:t>
            </a:r>
          </a:p>
          <a:p>
            <a:endParaRPr lang="en-US" sz="1400" i="1" dirty="0">
              <a:solidFill>
                <a:schemeClr val="accent5">
                  <a:lumMod val="60000"/>
                  <a:lumOff val="40000"/>
                </a:schemeClr>
              </a:solidFill>
            </a:endParaRPr>
          </a:p>
          <a:p>
            <a:r>
              <a:rPr lang="en-US" sz="1400" i="1" dirty="0">
                <a:solidFill>
                  <a:schemeClr val="accent5">
                    <a:lumMod val="60000"/>
                    <a:lumOff val="40000"/>
                  </a:schemeClr>
                </a:solidFill>
              </a:rPr>
              <a:t>Is there a gender predilection? A racial predilection? Age predilection?</a:t>
            </a:r>
          </a:p>
          <a:p>
            <a:r>
              <a:rPr lang="en-US" sz="1400" dirty="0">
                <a:solidFill>
                  <a:schemeClr val="accent5">
                    <a:lumMod val="60000"/>
                    <a:lumOff val="40000"/>
                  </a:schemeClr>
                </a:solidFill>
              </a:rPr>
              <a:t>Yes,  ♀  are more likely to be affected. No. Middle-aged.</a:t>
            </a:r>
          </a:p>
          <a:p>
            <a:endParaRPr lang="en-US" sz="1400" dirty="0">
              <a:solidFill>
                <a:schemeClr val="accent5">
                  <a:lumMod val="60000"/>
                  <a:lumOff val="40000"/>
                </a:schemeClr>
              </a:solidFill>
            </a:endParaRPr>
          </a:p>
          <a:p>
            <a:endParaRPr lang="en-US" sz="1400" i="1" dirty="0">
              <a:solidFill>
                <a:schemeClr val="accent5">
                  <a:lumMod val="60000"/>
                  <a:lumOff val="40000"/>
                </a:schemeClr>
              </a:solidFill>
            </a:endParaRPr>
          </a:p>
          <a:p>
            <a:r>
              <a:rPr lang="en-US" sz="1400" i="1" dirty="0">
                <a:solidFill>
                  <a:schemeClr val="accent5">
                    <a:lumMod val="60000"/>
                    <a:lumOff val="40000"/>
                  </a:schemeClr>
                </a:solidFill>
              </a:rPr>
              <a:t>What are the classic </a:t>
            </a:r>
            <a:r>
              <a:rPr lang="en-US" sz="1400" i="1" dirty="0" err="1">
                <a:solidFill>
                  <a:schemeClr val="accent5">
                    <a:lumMod val="60000"/>
                    <a:lumOff val="40000"/>
                  </a:schemeClr>
                </a:solidFill>
              </a:rPr>
              <a:t>nonocular</a:t>
            </a:r>
            <a:r>
              <a:rPr lang="en-US" sz="1400" i="1" dirty="0">
                <a:solidFill>
                  <a:schemeClr val="accent5">
                    <a:lumMod val="60000"/>
                    <a:lumOff val="40000"/>
                  </a:schemeClr>
                </a:solidFill>
              </a:rPr>
              <a:t> findings on exam?</a:t>
            </a:r>
          </a:p>
          <a:p>
            <a:r>
              <a:rPr lang="en-US" sz="1400" dirty="0">
                <a:solidFill>
                  <a:schemeClr val="accent5">
                    <a:lumMod val="60000"/>
                    <a:lumOff val="40000"/>
                  </a:schemeClr>
                </a:solidFill>
              </a:rPr>
              <a:t>--Midface  erythema</a:t>
            </a:r>
          </a:p>
          <a:p>
            <a:r>
              <a:rPr lang="en-US" sz="1400" dirty="0">
                <a:solidFill>
                  <a:schemeClr val="accent5">
                    <a:lumMod val="60000"/>
                    <a:lumOff val="40000"/>
                  </a:schemeClr>
                </a:solidFill>
              </a:rPr>
              <a:t>--Pustules/papules</a:t>
            </a:r>
          </a:p>
          <a:p>
            <a:r>
              <a:rPr lang="en-US" sz="1400" dirty="0">
                <a:solidFill>
                  <a:schemeClr val="accent5">
                    <a:lumMod val="60000"/>
                    <a:lumOff val="40000"/>
                  </a:schemeClr>
                </a:solidFill>
              </a:rPr>
              <a:t>--Thickening of nasal skin (called  </a:t>
            </a:r>
            <a:r>
              <a:rPr lang="en-US" sz="1400" i="1" dirty="0">
                <a:solidFill>
                  <a:schemeClr val="accent5">
                    <a:lumMod val="60000"/>
                    <a:lumOff val="40000"/>
                  </a:schemeClr>
                </a:solidFill>
              </a:rPr>
              <a:t>rhinophyma</a:t>
            </a:r>
            <a:r>
              <a:rPr lang="en-US" sz="1400" dirty="0">
                <a:solidFill>
                  <a:schemeClr val="accent5">
                    <a:lumMod val="60000"/>
                    <a:lumOff val="40000"/>
                  </a:schemeClr>
                </a:solidFill>
              </a:rPr>
              <a:t> )</a:t>
            </a:r>
          </a:p>
          <a:p>
            <a:endParaRPr lang="en-US" sz="1400" dirty="0">
              <a:solidFill>
                <a:schemeClr val="accent5">
                  <a:lumMod val="60000"/>
                  <a:lumOff val="40000"/>
                </a:schemeClr>
              </a:solidFill>
            </a:endParaRPr>
          </a:p>
          <a:p>
            <a:r>
              <a:rPr lang="en-US" sz="1400" i="1" dirty="0">
                <a:solidFill>
                  <a:schemeClr val="accent5">
                    <a:lumMod val="60000"/>
                    <a:lumOff val="40000"/>
                  </a:schemeClr>
                </a:solidFill>
              </a:rPr>
              <a:t>What does the </a:t>
            </a:r>
            <a:r>
              <a:rPr lang="en-US" sz="1400" dirty="0">
                <a:solidFill>
                  <a:schemeClr val="accent5">
                    <a:lumMod val="60000"/>
                    <a:lumOff val="40000"/>
                  </a:schemeClr>
                </a:solidFill>
              </a:rPr>
              <a:t>Cornea</a:t>
            </a:r>
            <a:r>
              <a:rPr lang="en-US" sz="1400" i="1" dirty="0">
                <a:solidFill>
                  <a:schemeClr val="accent5">
                    <a:lumMod val="60000"/>
                    <a:lumOff val="40000"/>
                  </a:schemeClr>
                </a:solidFill>
              </a:rPr>
              <a:t> book call “the mainstay of therapy” for rosacea?</a:t>
            </a:r>
          </a:p>
          <a:p>
            <a:r>
              <a:rPr lang="en-US" sz="1400" dirty="0">
                <a:solidFill>
                  <a:schemeClr val="accent5">
                    <a:lumMod val="60000"/>
                    <a:lumOff val="40000"/>
                  </a:schemeClr>
                </a:solidFill>
              </a:rPr>
              <a:t>Oral  tetracyclines</a:t>
            </a:r>
          </a:p>
        </p:txBody>
      </p:sp>
      <p:sp>
        <p:nvSpPr>
          <p:cNvPr id="14" name="Oval 13">
            <a:extLst>
              <a:ext uri="{FF2B5EF4-FFF2-40B4-BE49-F238E27FC236}">
                <a16:creationId xmlns:a16="http://schemas.microsoft.com/office/drawing/2014/main" id="{C80FC219-CC98-4603-852A-433B8F83FD2F}"/>
              </a:ext>
            </a:extLst>
          </p:cNvPr>
          <p:cNvSpPr/>
          <p:nvPr/>
        </p:nvSpPr>
        <p:spPr>
          <a:xfrm>
            <a:off x="308616" y="4815133"/>
            <a:ext cx="1105460" cy="400111"/>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ED08374-ECC1-8896-74E8-0B33BB80D280}"/>
              </a:ext>
            </a:extLst>
          </p:cNvPr>
          <p:cNvSpPr txBox="1"/>
          <p:nvPr/>
        </p:nvSpPr>
        <p:spPr>
          <a:xfrm>
            <a:off x="426750" y="4850249"/>
            <a:ext cx="920445" cy="307777"/>
          </a:xfrm>
          <a:prstGeom prst="rect">
            <a:avLst/>
          </a:prstGeom>
          <a:noFill/>
        </p:spPr>
        <p:txBody>
          <a:bodyPr wrap="none" rtlCol="0">
            <a:spAutoFit/>
          </a:bodyPr>
          <a:lstStyle/>
          <a:p>
            <a:r>
              <a:rPr lang="en-US" sz="1400" b="1" dirty="0">
                <a:solidFill>
                  <a:srgbClr val="0000FF"/>
                </a:solidFill>
              </a:rPr>
              <a:t>Rosacea</a:t>
            </a:r>
          </a:p>
        </p:txBody>
      </p:sp>
    </p:spTree>
    <p:extLst>
      <p:ext uri="{BB962C8B-B14F-4D97-AF65-F5344CB8AC3E}">
        <p14:creationId xmlns:p14="http://schemas.microsoft.com/office/powerpoint/2010/main" val="3808301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9449" y="1488281"/>
            <a:ext cx="8131151" cy="1200329"/>
          </a:xfrm>
          <a:prstGeom prst="rect">
            <a:avLst/>
          </a:prstGeom>
          <a:noFill/>
        </p:spPr>
        <p:txBody>
          <a:bodyPr wrap="square" rtlCol="0">
            <a:spAutoFit/>
          </a:bodyPr>
          <a:lstStyle/>
          <a:p>
            <a:r>
              <a:rPr lang="en-US" i="1" dirty="0">
                <a:solidFill>
                  <a:srgbClr val="0000FF"/>
                </a:solidFill>
              </a:rPr>
              <a:t>How common is DES?</a:t>
            </a:r>
          </a:p>
          <a:p>
            <a:r>
              <a:rPr lang="en-US" dirty="0">
                <a:solidFill>
                  <a:srgbClr val="0000FF"/>
                </a:solidFill>
              </a:rPr>
              <a:t>Very. It is estimated to affect  10%  of adults age 30-60, and  15%  of adults age 65 and older.</a:t>
            </a:r>
          </a:p>
          <a:p>
            <a:endParaRPr lang="en-US" dirty="0">
              <a:solidFill>
                <a:srgbClr val="0000FF"/>
              </a:solidFill>
            </a:endParaRPr>
          </a:p>
        </p:txBody>
      </p:sp>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Rectangle 1"/>
          <p:cNvSpPr/>
          <p:nvPr/>
        </p:nvSpPr>
        <p:spPr>
          <a:xfrm>
            <a:off x="3505200" y="1752600"/>
            <a:ext cx="533400" cy="3810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a:t>
            </a:r>
          </a:p>
        </p:txBody>
      </p:sp>
      <p:sp>
        <p:nvSpPr>
          <p:cNvPr id="7" name="Rectangle 6"/>
          <p:cNvSpPr/>
          <p:nvPr/>
        </p:nvSpPr>
        <p:spPr>
          <a:xfrm>
            <a:off x="6705600" y="1752600"/>
            <a:ext cx="533400" cy="3810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a:t>
            </a:r>
          </a:p>
        </p:txBody>
      </p:sp>
    </p:spTree>
    <p:extLst>
      <p:ext uri="{BB962C8B-B14F-4D97-AF65-F5344CB8AC3E}">
        <p14:creationId xmlns:p14="http://schemas.microsoft.com/office/powerpoint/2010/main" val="1127859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7" name="Rectangle 6"/>
          <p:cNvSpPr/>
          <p:nvPr/>
        </p:nvSpPr>
        <p:spPr>
          <a:xfrm>
            <a:off x="67056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5" name="TextBox 4"/>
          <p:cNvSpPr txBox="1"/>
          <p:nvPr/>
        </p:nvSpPr>
        <p:spPr>
          <a:xfrm>
            <a:off x="479449" y="1488281"/>
            <a:ext cx="8131151" cy="4801314"/>
          </a:xfrm>
          <a:prstGeom prst="rect">
            <a:avLst/>
          </a:prstGeom>
          <a:noFill/>
        </p:spPr>
        <p:txBody>
          <a:bodyPr wrap="square" rtlCol="0">
            <a:spAutoFit/>
          </a:bodyPr>
          <a:lstStyle/>
          <a:p>
            <a:r>
              <a:rPr lang="en-US" i="1" dirty="0">
                <a:solidFill>
                  <a:srgbClr val="0000FF"/>
                </a:solidFill>
              </a:rPr>
              <a:t>How common is DES?</a:t>
            </a:r>
          </a:p>
          <a:p>
            <a:r>
              <a:rPr lang="en-US" dirty="0">
                <a:solidFill>
                  <a:srgbClr val="0000FF"/>
                </a:solidFill>
              </a:rPr>
              <a:t>Very. It is estimated to affect  10%  of adults age 30-60, and  15%  of adults age 65 and older.</a:t>
            </a:r>
          </a:p>
          <a:p>
            <a:endParaRPr lang="en-US" dirty="0">
              <a:solidFill>
                <a:srgbClr val="0000FF"/>
              </a:solidFill>
            </a:endParaRPr>
          </a:p>
          <a:p>
            <a:r>
              <a:rPr lang="en-US" i="1" dirty="0">
                <a:solidFill>
                  <a:srgbClr val="0000FF"/>
                </a:solidFill>
              </a:rPr>
              <a:t>Is it a significant health problem?</a:t>
            </a:r>
          </a:p>
          <a:p>
            <a:r>
              <a:rPr lang="en-US" dirty="0">
                <a:solidFill>
                  <a:srgbClr val="0000FF"/>
                </a:solidFill>
              </a:rPr>
              <a:t>It certainly can be. Studies indicate moderate-to-severe DES impacts quality-of-life to the same degree as moderate-to-severe angina.</a:t>
            </a:r>
          </a:p>
          <a:p>
            <a:endParaRPr lang="en-US" dirty="0">
              <a:solidFill>
                <a:srgbClr val="0000FF"/>
              </a:solidFill>
            </a:endParaRPr>
          </a:p>
          <a:p>
            <a:r>
              <a:rPr lang="en-US" i="1" dirty="0">
                <a:solidFill>
                  <a:srgbClr val="0000FF"/>
                </a:solidFill>
              </a:rPr>
              <a:t>Is there a gender predilection?</a:t>
            </a:r>
          </a:p>
          <a:p>
            <a:r>
              <a:rPr lang="en-US" dirty="0">
                <a:solidFill>
                  <a:srgbClr val="0000FF"/>
                </a:solidFill>
              </a:rPr>
              <a:t>Yes, women are more likely to suffer DES</a:t>
            </a:r>
          </a:p>
          <a:p>
            <a:endParaRPr lang="en-US" dirty="0">
              <a:solidFill>
                <a:srgbClr val="0000FF"/>
              </a:solidFill>
            </a:endParaRPr>
          </a:p>
          <a:p>
            <a:r>
              <a:rPr lang="en-US" i="1" dirty="0">
                <a:solidFill>
                  <a:srgbClr val="0000FF"/>
                </a:solidFill>
              </a:rPr>
              <a:t>Is there a racial/ethnic predilection?</a:t>
            </a:r>
          </a:p>
          <a:p>
            <a:r>
              <a:rPr lang="en-US" dirty="0">
                <a:solidFill>
                  <a:srgbClr val="0000FF"/>
                </a:solidFill>
              </a:rPr>
              <a:t>The </a:t>
            </a:r>
            <a:r>
              <a:rPr lang="en-US" i="1" dirty="0">
                <a:solidFill>
                  <a:srgbClr val="0000FF"/>
                </a:solidFill>
              </a:rPr>
              <a:t>Cornea</a:t>
            </a:r>
            <a:r>
              <a:rPr lang="en-US" dirty="0">
                <a:solidFill>
                  <a:srgbClr val="0000FF"/>
                </a:solidFill>
              </a:rPr>
              <a:t> book is maddeningly inconsistent on this score. In text, it states there is “no racial or ethnic predisposition.” </a:t>
            </a:r>
            <a:r>
              <a:rPr lang="en-US" dirty="0"/>
              <a:t>But in a Table on the same page it states there is “consistent evidence” that  Asian  race is a risk factor, and “inconclusive evidence” that  Hispanic  ethnicity is as well. </a:t>
            </a:r>
            <a:r>
              <a:rPr lang="en-US" dirty="0">
                <a:solidFill>
                  <a:srgbClr val="0000FF"/>
                </a:solidFill>
              </a:rPr>
              <a:t>So what’s the correct answer to this question? Beats me. Caveat emptor.</a:t>
            </a:r>
          </a:p>
        </p:txBody>
      </p:sp>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43259529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solidFill>
                  <a:schemeClr val="bg1">
                    <a:lumMod val="75000"/>
                  </a:schemeClr>
                </a:solidFill>
              </a:rPr>
              <a:t>Meibomian</a:t>
            </a:r>
            <a:r>
              <a:rPr lang="en-US" sz="1500" b="1" i="1" dirty="0"/>
              <a:t> </a:t>
            </a:r>
            <a:r>
              <a:rPr lang="en-US" sz="1500" b="1" i="1" dirty="0">
                <a:solidFill>
                  <a:schemeClr val="bg1">
                    <a:lumMod val="75000"/>
                  </a:schemeClr>
                </a:solidFill>
              </a:rPr>
              <a:t>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chemeClr val="bg1">
                    <a:lumMod val="75000"/>
                  </a:schemeClr>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The </a:t>
            </a:r>
            <a:r>
              <a:rPr lang="en-US" sz="1400" dirty="0">
                <a:solidFill>
                  <a:schemeClr val="bg1">
                    <a:lumMod val="75000"/>
                  </a:schemeClr>
                </a:solidFill>
              </a:rPr>
              <a:t>Cornea</a:t>
            </a:r>
            <a:r>
              <a:rPr lang="en-US" sz="1400" i="1" dirty="0">
                <a:solidFill>
                  <a:schemeClr val="bg1">
                    <a:lumMod val="75000"/>
                  </a:schemeClr>
                </a:solidFill>
              </a:rPr>
              <a:t> book highlights three causes of cicatrizing obstructive MGD—what are they?</a:t>
            </a:r>
          </a:p>
          <a:p>
            <a:r>
              <a:rPr lang="en-US" sz="1400" dirty="0">
                <a:solidFill>
                  <a:schemeClr val="bg1">
                    <a:lumMod val="75000"/>
                  </a:schemeClr>
                </a:solidFill>
              </a:rPr>
              <a:t>--Trachoma</a:t>
            </a:r>
          </a:p>
          <a:p>
            <a:r>
              <a:rPr lang="en-US" sz="1400" dirty="0">
                <a:solidFill>
                  <a:schemeClr val="bg1">
                    <a:lumMod val="75000"/>
                  </a:schemeClr>
                </a:solidFill>
              </a:rPr>
              <a:t>--Mucous-membrane pemphigoid (aka  </a:t>
            </a:r>
            <a:r>
              <a:rPr lang="en-US" sz="1400" i="1" dirty="0">
                <a:solidFill>
                  <a:schemeClr val="bg1">
                    <a:lumMod val="75000"/>
                  </a:schemeClr>
                </a:solidFill>
              </a:rPr>
              <a:t>ocular cicatricial pemphigoid </a:t>
            </a:r>
            <a:r>
              <a:rPr lang="en-US" sz="1400" dirty="0">
                <a:solidFill>
                  <a:schemeClr val="bg1">
                    <a:lumMod val="75000"/>
                  </a:schemeClr>
                </a:solidFill>
              </a:rPr>
              <a:t>)</a:t>
            </a:r>
          </a:p>
          <a:p>
            <a:r>
              <a:rPr lang="en-US" sz="1400" dirty="0">
                <a:solidFill>
                  <a:schemeClr val="bg1">
                    <a:lumMod val="75000"/>
                  </a:schemeClr>
                </a:solidFill>
              </a:rPr>
              <a:t>--</a:t>
            </a:r>
            <a:r>
              <a:rPr lang="en-US" sz="1400" b="1" dirty="0">
                <a:solidFill>
                  <a:schemeClr val="bg1">
                    <a:lumMod val="75000"/>
                  </a:schemeClr>
                </a:solidFill>
              </a:rPr>
              <a:t>Atopy</a:t>
            </a:r>
          </a:p>
          <a:p>
            <a:endParaRPr lang="en-US" sz="1400" dirty="0">
              <a:solidFill>
                <a:schemeClr val="bg1">
                  <a:lumMod val="75000"/>
                </a:schemeClr>
              </a:solidFill>
            </a:endParaRPr>
          </a:p>
          <a:p>
            <a:r>
              <a:rPr lang="en-US" sz="1400" i="1" dirty="0">
                <a:solidFill>
                  <a:schemeClr val="bg1">
                    <a:lumMod val="75000"/>
                  </a:schemeClr>
                </a:solidFill>
              </a:rPr>
              <a:t>The book highlights three causes of </a:t>
            </a:r>
            <a:r>
              <a:rPr lang="en-US" sz="1400" b="1" i="1" dirty="0" err="1">
                <a:solidFill>
                  <a:schemeClr val="bg1">
                    <a:lumMod val="75000"/>
                  </a:schemeClr>
                </a:solidFill>
              </a:rPr>
              <a:t>non</a:t>
            </a:r>
            <a:r>
              <a:rPr lang="en-US" sz="1400" i="1" dirty="0" err="1">
                <a:solidFill>
                  <a:schemeClr val="bg1">
                    <a:lumMod val="75000"/>
                  </a:schemeClr>
                </a:solidFill>
              </a:rPr>
              <a:t>cicatrizing</a:t>
            </a:r>
            <a:r>
              <a:rPr lang="en-US" sz="1400" i="1" dirty="0">
                <a:solidFill>
                  <a:schemeClr val="bg1">
                    <a:lumMod val="75000"/>
                  </a:schemeClr>
                </a:solidFill>
              </a:rPr>
              <a:t> obstructive MGD—  what are </a:t>
            </a:r>
            <a:r>
              <a:rPr lang="en-US" sz="1400" b="1" i="1" dirty="0">
                <a:solidFill>
                  <a:schemeClr val="bg1">
                    <a:lumMod val="75000"/>
                  </a:schemeClr>
                </a:solidFill>
              </a:rPr>
              <a:t>they</a:t>
            </a:r>
            <a:r>
              <a:rPr lang="en-US" sz="1400" i="1" dirty="0">
                <a:solidFill>
                  <a:schemeClr val="bg1">
                    <a:lumMod val="75000"/>
                  </a:schemeClr>
                </a:solidFill>
              </a:rPr>
              <a:t>?</a:t>
            </a:r>
          </a:p>
          <a:p>
            <a:r>
              <a:rPr lang="en-US" sz="1400" dirty="0">
                <a:solidFill>
                  <a:schemeClr val="bg1">
                    <a:lumMod val="75000"/>
                  </a:schemeClr>
                </a:solidFill>
              </a:rPr>
              <a:t>--</a:t>
            </a:r>
            <a:r>
              <a:rPr lang="en-US" sz="1400" b="1" dirty="0">
                <a:solidFill>
                  <a:schemeClr val="accent1">
                    <a:lumMod val="40000"/>
                    <a:lumOff val="60000"/>
                  </a:schemeClr>
                </a:solidFill>
              </a:rPr>
              <a:t>Rosacea</a:t>
            </a:r>
          </a:p>
          <a:p>
            <a:r>
              <a:rPr lang="en-US" sz="1400" dirty="0">
                <a:solidFill>
                  <a:schemeClr val="bg1">
                    <a:lumMod val="75000"/>
                  </a:schemeClr>
                </a:solidFill>
              </a:rPr>
              <a:t>--Seborrheic dermatitis</a:t>
            </a:r>
          </a:p>
          <a:p>
            <a:r>
              <a:rPr lang="en-US" sz="1400" dirty="0">
                <a:solidFill>
                  <a:schemeClr val="bg1">
                    <a:lumMod val="75000"/>
                  </a:schemeClr>
                </a:solidFill>
              </a:rPr>
              <a:t>--</a:t>
            </a:r>
            <a:r>
              <a:rPr lang="en-US" sz="1400" b="1" dirty="0">
                <a:solidFill>
                  <a:schemeClr val="bg1">
                    <a:lumMod val="75000"/>
                  </a:schemeClr>
                </a:solidFill>
              </a:rPr>
              <a:t>Atopy</a:t>
            </a:r>
            <a:r>
              <a:rPr lang="en-US" sz="1400" dirty="0">
                <a:solidFill>
                  <a:schemeClr val="bg1">
                    <a:lumMod val="75000"/>
                  </a:schemeClr>
                </a:solidFill>
              </a:rPr>
              <a:t> </a:t>
            </a:r>
          </a:p>
        </p:txBody>
      </p:sp>
      <p:sp>
        <p:nvSpPr>
          <p:cNvPr id="19" name="TextBox 18">
            <a:extLst>
              <a:ext uri="{FF2B5EF4-FFF2-40B4-BE49-F238E27FC236}">
                <a16:creationId xmlns:a16="http://schemas.microsoft.com/office/drawing/2014/main" id="{48FAC994-D77D-E261-9043-ECE9A037D649}"/>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
        <p:nvSpPr>
          <p:cNvPr id="7" name="TextBox 6">
            <a:extLst>
              <a:ext uri="{FF2B5EF4-FFF2-40B4-BE49-F238E27FC236}">
                <a16:creationId xmlns:a16="http://schemas.microsoft.com/office/drawing/2014/main" id="{67BE9555-2E10-5321-7097-DD8855D9CA97}"/>
              </a:ext>
            </a:extLst>
          </p:cNvPr>
          <p:cNvSpPr txBox="1"/>
          <p:nvPr/>
        </p:nvSpPr>
        <p:spPr>
          <a:xfrm>
            <a:off x="990600" y="3040574"/>
            <a:ext cx="5803192" cy="3754874"/>
          </a:xfrm>
          <a:prstGeom prst="rect">
            <a:avLst/>
          </a:prstGeom>
          <a:solidFill>
            <a:schemeClr val="accent5">
              <a:lumMod val="60000"/>
              <a:lumOff val="40000"/>
            </a:schemeClr>
          </a:solidFill>
        </p:spPr>
        <p:txBody>
          <a:bodyPr wrap="none" rtlCol="0">
            <a:spAutoFit/>
          </a:bodyPr>
          <a:lstStyle/>
          <a:p>
            <a:r>
              <a:rPr lang="en-US" sz="1400" i="1" dirty="0">
                <a:solidFill>
                  <a:srgbClr val="0000FF"/>
                </a:solidFill>
              </a:rPr>
              <a:t>In a nutshell, what is </a:t>
            </a:r>
            <a:r>
              <a:rPr lang="en-US" sz="1400" dirty="0">
                <a:solidFill>
                  <a:srgbClr val="0000FF"/>
                </a:solidFill>
              </a:rPr>
              <a:t>rosacea?</a:t>
            </a:r>
          </a:p>
          <a:p>
            <a:r>
              <a:rPr lang="en-US" sz="1400" dirty="0">
                <a:solidFill>
                  <a:srgbClr val="0000FF"/>
                </a:solidFill>
              </a:rPr>
              <a:t>A  chronic  skin condition often involving the eyelids</a:t>
            </a:r>
          </a:p>
          <a:p>
            <a:endParaRPr lang="en-US" sz="1400" dirty="0">
              <a:solidFill>
                <a:srgbClr val="0000FF"/>
              </a:solidFill>
            </a:endParaRPr>
          </a:p>
          <a:p>
            <a:r>
              <a:rPr lang="en-US" sz="1400" i="1" dirty="0">
                <a:solidFill>
                  <a:srgbClr val="0000FF"/>
                </a:solidFill>
              </a:rPr>
              <a:t>What is the cause?</a:t>
            </a:r>
            <a:endParaRPr lang="en-US" sz="1400" i="1" dirty="0">
              <a:solidFill>
                <a:schemeClr val="accent5">
                  <a:lumMod val="60000"/>
                  <a:lumOff val="40000"/>
                </a:schemeClr>
              </a:solidFill>
            </a:endParaRPr>
          </a:p>
          <a:p>
            <a:r>
              <a:rPr lang="en-US" sz="1400" dirty="0">
                <a:solidFill>
                  <a:schemeClr val="accent5">
                    <a:lumMod val="60000"/>
                    <a:lumOff val="40000"/>
                  </a:schemeClr>
                </a:solidFill>
              </a:rPr>
              <a:t>It is unknown at this time</a:t>
            </a:r>
          </a:p>
          <a:p>
            <a:endParaRPr lang="en-US" sz="1400" i="1" dirty="0">
              <a:solidFill>
                <a:schemeClr val="accent5">
                  <a:lumMod val="60000"/>
                  <a:lumOff val="40000"/>
                </a:schemeClr>
              </a:solidFill>
            </a:endParaRPr>
          </a:p>
          <a:p>
            <a:r>
              <a:rPr lang="en-US" sz="1400" i="1" dirty="0">
                <a:solidFill>
                  <a:schemeClr val="accent5">
                    <a:lumMod val="60000"/>
                    <a:lumOff val="40000"/>
                  </a:schemeClr>
                </a:solidFill>
              </a:rPr>
              <a:t>Is there a gender predilection? A racial predilection? Age predilection?</a:t>
            </a:r>
          </a:p>
          <a:p>
            <a:r>
              <a:rPr lang="en-US" sz="1400" dirty="0">
                <a:solidFill>
                  <a:schemeClr val="accent5">
                    <a:lumMod val="60000"/>
                    <a:lumOff val="40000"/>
                  </a:schemeClr>
                </a:solidFill>
              </a:rPr>
              <a:t>Yes,  ♀  are more likely to be affected. No. Middle-aged.</a:t>
            </a:r>
          </a:p>
          <a:p>
            <a:endParaRPr lang="en-US" sz="1400" dirty="0">
              <a:solidFill>
                <a:schemeClr val="accent5">
                  <a:lumMod val="60000"/>
                  <a:lumOff val="40000"/>
                </a:schemeClr>
              </a:solidFill>
            </a:endParaRPr>
          </a:p>
          <a:p>
            <a:endParaRPr lang="en-US" sz="1400" i="1" dirty="0">
              <a:solidFill>
                <a:schemeClr val="accent5">
                  <a:lumMod val="60000"/>
                  <a:lumOff val="40000"/>
                </a:schemeClr>
              </a:solidFill>
            </a:endParaRPr>
          </a:p>
          <a:p>
            <a:r>
              <a:rPr lang="en-US" sz="1400" i="1" dirty="0">
                <a:solidFill>
                  <a:schemeClr val="accent5">
                    <a:lumMod val="60000"/>
                    <a:lumOff val="40000"/>
                  </a:schemeClr>
                </a:solidFill>
              </a:rPr>
              <a:t>What are the classic </a:t>
            </a:r>
            <a:r>
              <a:rPr lang="en-US" sz="1400" i="1" dirty="0" err="1">
                <a:solidFill>
                  <a:schemeClr val="accent5">
                    <a:lumMod val="60000"/>
                    <a:lumOff val="40000"/>
                  </a:schemeClr>
                </a:solidFill>
              </a:rPr>
              <a:t>nonocular</a:t>
            </a:r>
            <a:r>
              <a:rPr lang="en-US" sz="1400" i="1" dirty="0">
                <a:solidFill>
                  <a:schemeClr val="accent5">
                    <a:lumMod val="60000"/>
                    <a:lumOff val="40000"/>
                  </a:schemeClr>
                </a:solidFill>
              </a:rPr>
              <a:t> findings on exam?</a:t>
            </a:r>
          </a:p>
          <a:p>
            <a:r>
              <a:rPr lang="en-US" sz="1400" dirty="0">
                <a:solidFill>
                  <a:schemeClr val="accent5">
                    <a:lumMod val="60000"/>
                    <a:lumOff val="40000"/>
                  </a:schemeClr>
                </a:solidFill>
              </a:rPr>
              <a:t>--Midface  erythema</a:t>
            </a:r>
          </a:p>
          <a:p>
            <a:r>
              <a:rPr lang="en-US" sz="1400" dirty="0">
                <a:solidFill>
                  <a:schemeClr val="accent5">
                    <a:lumMod val="60000"/>
                    <a:lumOff val="40000"/>
                  </a:schemeClr>
                </a:solidFill>
              </a:rPr>
              <a:t>--Pustules/papules</a:t>
            </a:r>
          </a:p>
          <a:p>
            <a:r>
              <a:rPr lang="en-US" sz="1400" dirty="0">
                <a:solidFill>
                  <a:schemeClr val="accent5">
                    <a:lumMod val="60000"/>
                    <a:lumOff val="40000"/>
                  </a:schemeClr>
                </a:solidFill>
              </a:rPr>
              <a:t>--Thickening of nasal skin (called  </a:t>
            </a:r>
            <a:r>
              <a:rPr lang="en-US" sz="1400" i="1" dirty="0">
                <a:solidFill>
                  <a:schemeClr val="accent5">
                    <a:lumMod val="60000"/>
                    <a:lumOff val="40000"/>
                  </a:schemeClr>
                </a:solidFill>
              </a:rPr>
              <a:t>rhinophyma</a:t>
            </a:r>
            <a:r>
              <a:rPr lang="en-US" sz="1400" dirty="0">
                <a:solidFill>
                  <a:schemeClr val="accent5">
                    <a:lumMod val="60000"/>
                    <a:lumOff val="40000"/>
                  </a:schemeClr>
                </a:solidFill>
              </a:rPr>
              <a:t> )</a:t>
            </a:r>
          </a:p>
          <a:p>
            <a:endParaRPr lang="en-US" sz="1400" dirty="0">
              <a:solidFill>
                <a:schemeClr val="accent5">
                  <a:lumMod val="60000"/>
                  <a:lumOff val="40000"/>
                </a:schemeClr>
              </a:solidFill>
            </a:endParaRPr>
          </a:p>
          <a:p>
            <a:r>
              <a:rPr lang="en-US" sz="1400" i="1" dirty="0">
                <a:solidFill>
                  <a:schemeClr val="accent5">
                    <a:lumMod val="60000"/>
                    <a:lumOff val="40000"/>
                  </a:schemeClr>
                </a:solidFill>
              </a:rPr>
              <a:t>What does the </a:t>
            </a:r>
            <a:r>
              <a:rPr lang="en-US" sz="1400" dirty="0">
                <a:solidFill>
                  <a:schemeClr val="accent5">
                    <a:lumMod val="60000"/>
                    <a:lumOff val="40000"/>
                  </a:schemeClr>
                </a:solidFill>
              </a:rPr>
              <a:t>Cornea</a:t>
            </a:r>
            <a:r>
              <a:rPr lang="en-US" sz="1400" i="1" dirty="0">
                <a:solidFill>
                  <a:schemeClr val="accent5">
                    <a:lumMod val="60000"/>
                    <a:lumOff val="40000"/>
                  </a:schemeClr>
                </a:solidFill>
              </a:rPr>
              <a:t> book call “the mainstay of therapy” for rosacea?</a:t>
            </a:r>
          </a:p>
          <a:p>
            <a:r>
              <a:rPr lang="en-US" sz="1400" dirty="0">
                <a:solidFill>
                  <a:schemeClr val="accent5">
                    <a:lumMod val="60000"/>
                    <a:lumOff val="40000"/>
                  </a:schemeClr>
                </a:solidFill>
              </a:rPr>
              <a:t>Oral  tetracyclines</a:t>
            </a:r>
          </a:p>
        </p:txBody>
      </p:sp>
      <p:sp>
        <p:nvSpPr>
          <p:cNvPr id="14" name="Oval 13">
            <a:extLst>
              <a:ext uri="{FF2B5EF4-FFF2-40B4-BE49-F238E27FC236}">
                <a16:creationId xmlns:a16="http://schemas.microsoft.com/office/drawing/2014/main" id="{C80FC219-CC98-4603-852A-433B8F83FD2F}"/>
              </a:ext>
            </a:extLst>
          </p:cNvPr>
          <p:cNvSpPr/>
          <p:nvPr/>
        </p:nvSpPr>
        <p:spPr>
          <a:xfrm>
            <a:off x="308616" y="4815133"/>
            <a:ext cx="1105460" cy="400111"/>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ED08374-ECC1-8896-74E8-0B33BB80D280}"/>
              </a:ext>
            </a:extLst>
          </p:cNvPr>
          <p:cNvSpPr txBox="1"/>
          <p:nvPr/>
        </p:nvSpPr>
        <p:spPr>
          <a:xfrm>
            <a:off x="426750" y="4850249"/>
            <a:ext cx="920445" cy="307777"/>
          </a:xfrm>
          <a:prstGeom prst="rect">
            <a:avLst/>
          </a:prstGeom>
          <a:noFill/>
        </p:spPr>
        <p:txBody>
          <a:bodyPr wrap="none" rtlCol="0">
            <a:spAutoFit/>
          </a:bodyPr>
          <a:lstStyle/>
          <a:p>
            <a:r>
              <a:rPr lang="en-US" sz="1400" b="1" dirty="0">
                <a:solidFill>
                  <a:srgbClr val="0000FF"/>
                </a:solidFill>
              </a:rPr>
              <a:t>Rosacea</a:t>
            </a:r>
          </a:p>
        </p:txBody>
      </p:sp>
    </p:spTree>
    <p:extLst>
      <p:ext uri="{BB962C8B-B14F-4D97-AF65-F5344CB8AC3E}">
        <p14:creationId xmlns:p14="http://schemas.microsoft.com/office/powerpoint/2010/main" val="2304165220"/>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solidFill>
                  <a:schemeClr val="bg1">
                    <a:lumMod val="75000"/>
                  </a:schemeClr>
                </a:solidFill>
              </a:rPr>
              <a:t>Meibomian</a:t>
            </a:r>
            <a:r>
              <a:rPr lang="en-US" sz="1500" b="1" i="1" dirty="0"/>
              <a:t> </a:t>
            </a:r>
            <a:r>
              <a:rPr lang="en-US" sz="1500" b="1" i="1" dirty="0">
                <a:solidFill>
                  <a:schemeClr val="bg1">
                    <a:lumMod val="75000"/>
                  </a:schemeClr>
                </a:solidFill>
              </a:rPr>
              <a:t>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chemeClr val="bg1">
                    <a:lumMod val="75000"/>
                  </a:schemeClr>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The </a:t>
            </a:r>
            <a:r>
              <a:rPr lang="en-US" sz="1400" dirty="0">
                <a:solidFill>
                  <a:schemeClr val="bg1">
                    <a:lumMod val="75000"/>
                  </a:schemeClr>
                </a:solidFill>
              </a:rPr>
              <a:t>Cornea</a:t>
            </a:r>
            <a:r>
              <a:rPr lang="en-US" sz="1400" i="1" dirty="0">
                <a:solidFill>
                  <a:schemeClr val="bg1">
                    <a:lumMod val="75000"/>
                  </a:schemeClr>
                </a:solidFill>
              </a:rPr>
              <a:t> book highlights three causes of cicatrizing obstructive MGD—what are they?</a:t>
            </a:r>
          </a:p>
          <a:p>
            <a:r>
              <a:rPr lang="en-US" sz="1400" dirty="0">
                <a:solidFill>
                  <a:schemeClr val="bg1">
                    <a:lumMod val="75000"/>
                  </a:schemeClr>
                </a:solidFill>
              </a:rPr>
              <a:t>--Trachoma</a:t>
            </a:r>
          </a:p>
          <a:p>
            <a:r>
              <a:rPr lang="en-US" sz="1400" dirty="0">
                <a:solidFill>
                  <a:schemeClr val="bg1">
                    <a:lumMod val="75000"/>
                  </a:schemeClr>
                </a:solidFill>
              </a:rPr>
              <a:t>--Mucous-membrane pemphigoid (aka  </a:t>
            </a:r>
            <a:r>
              <a:rPr lang="en-US" sz="1400" i="1" dirty="0">
                <a:solidFill>
                  <a:schemeClr val="bg1">
                    <a:lumMod val="75000"/>
                  </a:schemeClr>
                </a:solidFill>
              </a:rPr>
              <a:t>ocular cicatricial pemphigoid </a:t>
            </a:r>
            <a:r>
              <a:rPr lang="en-US" sz="1400" dirty="0">
                <a:solidFill>
                  <a:schemeClr val="bg1">
                    <a:lumMod val="75000"/>
                  </a:schemeClr>
                </a:solidFill>
              </a:rPr>
              <a:t>)</a:t>
            </a:r>
          </a:p>
          <a:p>
            <a:r>
              <a:rPr lang="en-US" sz="1400" dirty="0">
                <a:solidFill>
                  <a:schemeClr val="bg1">
                    <a:lumMod val="75000"/>
                  </a:schemeClr>
                </a:solidFill>
              </a:rPr>
              <a:t>--</a:t>
            </a:r>
            <a:r>
              <a:rPr lang="en-US" sz="1400" b="1" dirty="0">
                <a:solidFill>
                  <a:schemeClr val="bg1">
                    <a:lumMod val="75000"/>
                  </a:schemeClr>
                </a:solidFill>
              </a:rPr>
              <a:t>Atopy</a:t>
            </a:r>
          </a:p>
          <a:p>
            <a:endParaRPr lang="en-US" sz="1400" dirty="0">
              <a:solidFill>
                <a:schemeClr val="bg1">
                  <a:lumMod val="75000"/>
                </a:schemeClr>
              </a:solidFill>
            </a:endParaRPr>
          </a:p>
          <a:p>
            <a:r>
              <a:rPr lang="en-US" sz="1400" i="1" dirty="0">
                <a:solidFill>
                  <a:schemeClr val="bg1">
                    <a:lumMod val="75000"/>
                  </a:schemeClr>
                </a:solidFill>
              </a:rPr>
              <a:t>The book highlights three causes of </a:t>
            </a:r>
            <a:r>
              <a:rPr lang="en-US" sz="1400" b="1" i="1" dirty="0" err="1">
                <a:solidFill>
                  <a:schemeClr val="bg1">
                    <a:lumMod val="75000"/>
                  </a:schemeClr>
                </a:solidFill>
              </a:rPr>
              <a:t>non</a:t>
            </a:r>
            <a:r>
              <a:rPr lang="en-US" sz="1400" i="1" dirty="0" err="1">
                <a:solidFill>
                  <a:schemeClr val="bg1">
                    <a:lumMod val="75000"/>
                  </a:schemeClr>
                </a:solidFill>
              </a:rPr>
              <a:t>cicatrizing</a:t>
            </a:r>
            <a:r>
              <a:rPr lang="en-US" sz="1400" i="1" dirty="0">
                <a:solidFill>
                  <a:schemeClr val="bg1">
                    <a:lumMod val="75000"/>
                  </a:schemeClr>
                </a:solidFill>
              </a:rPr>
              <a:t> obstructive MGD—  what are </a:t>
            </a:r>
            <a:r>
              <a:rPr lang="en-US" sz="1400" b="1" i="1" dirty="0">
                <a:solidFill>
                  <a:schemeClr val="bg1">
                    <a:lumMod val="75000"/>
                  </a:schemeClr>
                </a:solidFill>
              </a:rPr>
              <a:t>they</a:t>
            </a:r>
            <a:r>
              <a:rPr lang="en-US" sz="1400" i="1" dirty="0">
                <a:solidFill>
                  <a:schemeClr val="bg1">
                    <a:lumMod val="75000"/>
                  </a:schemeClr>
                </a:solidFill>
              </a:rPr>
              <a:t>?</a:t>
            </a:r>
          </a:p>
          <a:p>
            <a:r>
              <a:rPr lang="en-US" sz="1400" dirty="0">
                <a:solidFill>
                  <a:schemeClr val="bg1">
                    <a:lumMod val="75000"/>
                  </a:schemeClr>
                </a:solidFill>
              </a:rPr>
              <a:t>--</a:t>
            </a:r>
            <a:r>
              <a:rPr lang="en-US" sz="1400" b="1" dirty="0">
                <a:solidFill>
                  <a:schemeClr val="accent1">
                    <a:lumMod val="40000"/>
                    <a:lumOff val="60000"/>
                  </a:schemeClr>
                </a:solidFill>
              </a:rPr>
              <a:t>Rosacea</a:t>
            </a:r>
          </a:p>
          <a:p>
            <a:r>
              <a:rPr lang="en-US" sz="1400" dirty="0">
                <a:solidFill>
                  <a:schemeClr val="bg1">
                    <a:lumMod val="75000"/>
                  </a:schemeClr>
                </a:solidFill>
              </a:rPr>
              <a:t>--Seborrheic dermatitis</a:t>
            </a:r>
          </a:p>
          <a:p>
            <a:r>
              <a:rPr lang="en-US" sz="1400" dirty="0">
                <a:solidFill>
                  <a:schemeClr val="bg1">
                    <a:lumMod val="75000"/>
                  </a:schemeClr>
                </a:solidFill>
              </a:rPr>
              <a:t>--</a:t>
            </a:r>
            <a:r>
              <a:rPr lang="en-US" sz="1400" b="1" dirty="0">
                <a:solidFill>
                  <a:schemeClr val="bg1">
                    <a:lumMod val="75000"/>
                  </a:schemeClr>
                </a:solidFill>
              </a:rPr>
              <a:t>Atopy</a:t>
            </a:r>
            <a:r>
              <a:rPr lang="en-US" sz="1400" dirty="0">
                <a:solidFill>
                  <a:schemeClr val="bg1">
                    <a:lumMod val="75000"/>
                  </a:schemeClr>
                </a:solidFill>
              </a:rPr>
              <a:t> </a:t>
            </a:r>
          </a:p>
        </p:txBody>
      </p:sp>
      <p:sp>
        <p:nvSpPr>
          <p:cNvPr id="19" name="TextBox 18">
            <a:extLst>
              <a:ext uri="{FF2B5EF4-FFF2-40B4-BE49-F238E27FC236}">
                <a16:creationId xmlns:a16="http://schemas.microsoft.com/office/drawing/2014/main" id="{48FAC994-D77D-E261-9043-ECE9A037D649}"/>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
        <p:nvSpPr>
          <p:cNvPr id="7" name="TextBox 6">
            <a:extLst>
              <a:ext uri="{FF2B5EF4-FFF2-40B4-BE49-F238E27FC236}">
                <a16:creationId xmlns:a16="http://schemas.microsoft.com/office/drawing/2014/main" id="{67BE9555-2E10-5321-7097-DD8855D9CA97}"/>
              </a:ext>
            </a:extLst>
          </p:cNvPr>
          <p:cNvSpPr txBox="1"/>
          <p:nvPr/>
        </p:nvSpPr>
        <p:spPr>
          <a:xfrm>
            <a:off x="990600" y="3040574"/>
            <a:ext cx="5803192" cy="3754874"/>
          </a:xfrm>
          <a:prstGeom prst="rect">
            <a:avLst/>
          </a:prstGeom>
          <a:solidFill>
            <a:schemeClr val="accent5">
              <a:lumMod val="60000"/>
              <a:lumOff val="40000"/>
            </a:schemeClr>
          </a:solidFill>
        </p:spPr>
        <p:txBody>
          <a:bodyPr wrap="none" rtlCol="0">
            <a:spAutoFit/>
          </a:bodyPr>
          <a:lstStyle/>
          <a:p>
            <a:r>
              <a:rPr lang="en-US" sz="1400" i="1" dirty="0">
                <a:solidFill>
                  <a:srgbClr val="0000FF"/>
                </a:solidFill>
              </a:rPr>
              <a:t>In a nutshell, what is </a:t>
            </a:r>
            <a:r>
              <a:rPr lang="en-US" sz="1400" dirty="0">
                <a:solidFill>
                  <a:srgbClr val="0000FF"/>
                </a:solidFill>
              </a:rPr>
              <a:t>rosacea?</a:t>
            </a:r>
          </a:p>
          <a:p>
            <a:r>
              <a:rPr lang="en-US" sz="1400" dirty="0">
                <a:solidFill>
                  <a:srgbClr val="0000FF"/>
                </a:solidFill>
              </a:rPr>
              <a:t>A  chronic  skin condition often involving the eyelids</a:t>
            </a:r>
          </a:p>
          <a:p>
            <a:endParaRPr lang="en-US" sz="1400" dirty="0">
              <a:solidFill>
                <a:srgbClr val="0000FF"/>
              </a:solidFill>
            </a:endParaRPr>
          </a:p>
          <a:p>
            <a:r>
              <a:rPr lang="en-US" sz="1400" i="1" dirty="0">
                <a:solidFill>
                  <a:srgbClr val="0000FF"/>
                </a:solidFill>
              </a:rPr>
              <a:t>What is the cause?</a:t>
            </a:r>
          </a:p>
          <a:p>
            <a:r>
              <a:rPr lang="en-US" sz="1400" dirty="0">
                <a:solidFill>
                  <a:srgbClr val="0000FF"/>
                </a:solidFill>
              </a:rPr>
              <a:t>It is unknown at this time</a:t>
            </a:r>
            <a:endParaRPr lang="en-US" sz="1400" dirty="0">
              <a:solidFill>
                <a:schemeClr val="accent5">
                  <a:lumMod val="60000"/>
                  <a:lumOff val="40000"/>
                </a:schemeClr>
              </a:solidFill>
            </a:endParaRPr>
          </a:p>
          <a:p>
            <a:endParaRPr lang="en-US" sz="1400" i="1" dirty="0">
              <a:solidFill>
                <a:schemeClr val="accent5">
                  <a:lumMod val="60000"/>
                  <a:lumOff val="40000"/>
                </a:schemeClr>
              </a:solidFill>
            </a:endParaRPr>
          </a:p>
          <a:p>
            <a:r>
              <a:rPr lang="en-US" sz="1400" i="1" dirty="0">
                <a:solidFill>
                  <a:schemeClr val="accent5">
                    <a:lumMod val="60000"/>
                    <a:lumOff val="40000"/>
                  </a:schemeClr>
                </a:solidFill>
              </a:rPr>
              <a:t>Is there a gender predilection? A racial predilection? Age predilection?</a:t>
            </a:r>
          </a:p>
          <a:p>
            <a:r>
              <a:rPr lang="en-US" sz="1400" dirty="0">
                <a:solidFill>
                  <a:schemeClr val="accent5">
                    <a:lumMod val="60000"/>
                    <a:lumOff val="40000"/>
                  </a:schemeClr>
                </a:solidFill>
              </a:rPr>
              <a:t>Yes,  ♀  are more likely to be affected. No. Middle-aged.</a:t>
            </a:r>
          </a:p>
          <a:p>
            <a:endParaRPr lang="en-US" sz="1400" dirty="0">
              <a:solidFill>
                <a:schemeClr val="accent5">
                  <a:lumMod val="60000"/>
                  <a:lumOff val="40000"/>
                </a:schemeClr>
              </a:solidFill>
            </a:endParaRPr>
          </a:p>
          <a:p>
            <a:endParaRPr lang="en-US" sz="1400" i="1" dirty="0">
              <a:solidFill>
                <a:schemeClr val="accent5">
                  <a:lumMod val="60000"/>
                  <a:lumOff val="40000"/>
                </a:schemeClr>
              </a:solidFill>
            </a:endParaRPr>
          </a:p>
          <a:p>
            <a:r>
              <a:rPr lang="en-US" sz="1400" i="1" dirty="0">
                <a:solidFill>
                  <a:schemeClr val="accent5">
                    <a:lumMod val="60000"/>
                    <a:lumOff val="40000"/>
                  </a:schemeClr>
                </a:solidFill>
              </a:rPr>
              <a:t>What are the classic </a:t>
            </a:r>
            <a:r>
              <a:rPr lang="en-US" sz="1400" i="1" dirty="0" err="1">
                <a:solidFill>
                  <a:schemeClr val="accent5">
                    <a:lumMod val="60000"/>
                    <a:lumOff val="40000"/>
                  </a:schemeClr>
                </a:solidFill>
              </a:rPr>
              <a:t>nonocular</a:t>
            </a:r>
            <a:r>
              <a:rPr lang="en-US" sz="1400" i="1" dirty="0">
                <a:solidFill>
                  <a:schemeClr val="accent5">
                    <a:lumMod val="60000"/>
                    <a:lumOff val="40000"/>
                  </a:schemeClr>
                </a:solidFill>
              </a:rPr>
              <a:t> findings on exam?</a:t>
            </a:r>
          </a:p>
          <a:p>
            <a:r>
              <a:rPr lang="en-US" sz="1400" dirty="0">
                <a:solidFill>
                  <a:schemeClr val="accent5">
                    <a:lumMod val="60000"/>
                    <a:lumOff val="40000"/>
                  </a:schemeClr>
                </a:solidFill>
              </a:rPr>
              <a:t>--Midface  erythema</a:t>
            </a:r>
          </a:p>
          <a:p>
            <a:r>
              <a:rPr lang="en-US" sz="1400" dirty="0">
                <a:solidFill>
                  <a:schemeClr val="accent5">
                    <a:lumMod val="60000"/>
                    <a:lumOff val="40000"/>
                  </a:schemeClr>
                </a:solidFill>
              </a:rPr>
              <a:t>--Pustules/papules</a:t>
            </a:r>
          </a:p>
          <a:p>
            <a:r>
              <a:rPr lang="en-US" sz="1400" dirty="0">
                <a:solidFill>
                  <a:schemeClr val="accent5">
                    <a:lumMod val="60000"/>
                    <a:lumOff val="40000"/>
                  </a:schemeClr>
                </a:solidFill>
              </a:rPr>
              <a:t>--Thickening of nasal skin (called  </a:t>
            </a:r>
            <a:r>
              <a:rPr lang="en-US" sz="1400" i="1" dirty="0">
                <a:solidFill>
                  <a:schemeClr val="accent5">
                    <a:lumMod val="60000"/>
                    <a:lumOff val="40000"/>
                  </a:schemeClr>
                </a:solidFill>
              </a:rPr>
              <a:t>rhinophyma</a:t>
            </a:r>
            <a:r>
              <a:rPr lang="en-US" sz="1400" dirty="0">
                <a:solidFill>
                  <a:schemeClr val="accent5">
                    <a:lumMod val="60000"/>
                    <a:lumOff val="40000"/>
                  </a:schemeClr>
                </a:solidFill>
              </a:rPr>
              <a:t> )</a:t>
            </a:r>
          </a:p>
          <a:p>
            <a:endParaRPr lang="en-US" sz="1400" dirty="0">
              <a:solidFill>
                <a:schemeClr val="accent5">
                  <a:lumMod val="60000"/>
                  <a:lumOff val="40000"/>
                </a:schemeClr>
              </a:solidFill>
            </a:endParaRPr>
          </a:p>
          <a:p>
            <a:r>
              <a:rPr lang="en-US" sz="1400" i="1" dirty="0">
                <a:solidFill>
                  <a:schemeClr val="accent5">
                    <a:lumMod val="60000"/>
                    <a:lumOff val="40000"/>
                  </a:schemeClr>
                </a:solidFill>
              </a:rPr>
              <a:t>What does the </a:t>
            </a:r>
            <a:r>
              <a:rPr lang="en-US" sz="1400" dirty="0">
                <a:solidFill>
                  <a:schemeClr val="accent5">
                    <a:lumMod val="60000"/>
                    <a:lumOff val="40000"/>
                  </a:schemeClr>
                </a:solidFill>
              </a:rPr>
              <a:t>Cornea</a:t>
            </a:r>
            <a:r>
              <a:rPr lang="en-US" sz="1400" i="1" dirty="0">
                <a:solidFill>
                  <a:schemeClr val="accent5">
                    <a:lumMod val="60000"/>
                    <a:lumOff val="40000"/>
                  </a:schemeClr>
                </a:solidFill>
              </a:rPr>
              <a:t> book call “the mainstay of therapy” for rosacea?</a:t>
            </a:r>
          </a:p>
          <a:p>
            <a:r>
              <a:rPr lang="en-US" sz="1400" dirty="0">
                <a:solidFill>
                  <a:schemeClr val="accent5">
                    <a:lumMod val="60000"/>
                    <a:lumOff val="40000"/>
                  </a:schemeClr>
                </a:solidFill>
              </a:rPr>
              <a:t>Oral  tetracyclines</a:t>
            </a:r>
          </a:p>
        </p:txBody>
      </p:sp>
      <p:sp>
        <p:nvSpPr>
          <p:cNvPr id="14" name="Oval 13">
            <a:extLst>
              <a:ext uri="{FF2B5EF4-FFF2-40B4-BE49-F238E27FC236}">
                <a16:creationId xmlns:a16="http://schemas.microsoft.com/office/drawing/2014/main" id="{C80FC219-CC98-4603-852A-433B8F83FD2F}"/>
              </a:ext>
            </a:extLst>
          </p:cNvPr>
          <p:cNvSpPr/>
          <p:nvPr/>
        </p:nvSpPr>
        <p:spPr>
          <a:xfrm>
            <a:off x="308616" y="4815133"/>
            <a:ext cx="1105460" cy="400111"/>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ED08374-ECC1-8896-74E8-0B33BB80D280}"/>
              </a:ext>
            </a:extLst>
          </p:cNvPr>
          <p:cNvSpPr txBox="1"/>
          <p:nvPr/>
        </p:nvSpPr>
        <p:spPr>
          <a:xfrm>
            <a:off x="426750" y="4850249"/>
            <a:ext cx="920445" cy="307777"/>
          </a:xfrm>
          <a:prstGeom prst="rect">
            <a:avLst/>
          </a:prstGeom>
          <a:noFill/>
        </p:spPr>
        <p:txBody>
          <a:bodyPr wrap="none" rtlCol="0">
            <a:spAutoFit/>
          </a:bodyPr>
          <a:lstStyle/>
          <a:p>
            <a:r>
              <a:rPr lang="en-US" sz="1400" b="1" dirty="0">
                <a:solidFill>
                  <a:srgbClr val="0000FF"/>
                </a:solidFill>
              </a:rPr>
              <a:t>Rosacea</a:t>
            </a:r>
          </a:p>
        </p:txBody>
      </p:sp>
    </p:spTree>
    <p:extLst>
      <p:ext uri="{BB962C8B-B14F-4D97-AF65-F5344CB8AC3E}">
        <p14:creationId xmlns:p14="http://schemas.microsoft.com/office/powerpoint/2010/main" val="432804408"/>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solidFill>
                  <a:schemeClr val="bg1">
                    <a:lumMod val="75000"/>
                  </a:schemeClr>
                </a:solidFill>
              </a:rPr>
              <a:t>Meibomian</a:t>
            </a:r>
            <a:r>
              <a:rPr lang="en-US" sz="1500" b="1" i="1" dirty="0"/>
              <a:t> </a:t>
            </a:r>
            <a:r>
              <a:rPr lang="en-US" sz="1500" b="1" i="1" dirty="0">
                <a:solidFill>
                  <a:schemeClr val="bg1">
                    <a:lumMod val="75000"/>
                  </a:schemeClr>
                </a:solidFill>
              </a:rPr>
              <a:t>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chemeClr val="bg1">
                    <a:lumMod val="75000"/>
                  </a:schemeClr>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The </a:t>
            </a:r>
            <a:r>
              <a:rPr lang="en-US" sz="1400" dirty="0">
                <a:solidFill>
                  <a:schemeClr val="bg1">
                    <a:lumMod val="75000"/>
                  </a:schemeClr>
                </a:solidFill>
              </a:rPr>
              <a:t>Cornea</a:t>
            </a:r>
            <a:r>
              <a:rPr lang="en-US" sz="1400" i="1" dirty="0">
                <a:solidFill>
                  <a:schemeClr val="bg1">
                    <a:lumMod val="75000"/>
                  </a:schemeClr>
                </a:solidFill>
              </a:rPr>
              <a:t> book highlights three causes of cicatrizing obstructive MGD—what are they?</a:t>
            </a:r>
          </a:p>
          <a:p>
            <a:r>
              <a:rPr lang="en-US" sz="1400" dirty="0">
                <a:solidFill>
                  <a:schemeClr val="bg1">
                    <a:lumMod val="75000"/>
                  </a:schemeClr>
                </a:solidFill>
              </a:rPr>
              <a:t>--Trachoma</a:t>
            </a:r>
          </a:p>
          <a:p>
            <a:r>
              <a:rPr lang="en-US" sz="1400" dirty="0">
                <a:solidFill>
                  <a:schemeClr val="bg1">
                    <a:lumMod val="75000"/>
                  </a:schemeClr>
                </a:solidFill>
              </a:rPr>
              <a:t>--Mucous-membrane pemphigoid (aka  </a:t>
            </a:r>
            <a:r>
              <a:rPr lang="en-US" sz="1400" i="1" dirty="0">
                <a:solidFill>
                  <a:schemeClr val="bg1">
                    <a:lumMod val="75000"/>
                  </a:schemeClr>
                </a:solidFill>
              </a:rPr>
              <a:t>ocular cicatricial pemphigoid </a:t>
            </a:r>
            <a:r>
              <a:rPr lang="en-US" sz="1400" dirty="0">
                <a:solidFill>
                  <a:schemeClr val="bg1">
                    <a:lumMod val="75000"/>
                  </a:schemeClr>
                </a:solidFill>
              </a:rPr>
              <a:t>)</a:t>
            </a:r>
          </a:p>
          <a:p>
            <a:r>
              <a:rPr lang="en-US" sz="1400" dirty="0">
                <a:solidFill>
                  <a:schemeClr val="bg1">
                    <a:lumMod val="75000"/>
                  </a:schemeClr>
                </a:solidFill>
              </a:rPr>
              <a:t>--</a:t>
            </a:r>
            <a:r>
              <a:rPr lang="en-US" sz="1400" b="1" dirty="0">
                <a:solidFill>
                  <a:schemeClr val="bg1">
                    <a:lumMod val="75000"/>
                  </a:schemeClr>
                </a:solidFill>
              </a:rPr>
              <a:t>Atopy</a:t>
            </a:r>
          </a:p>
          <a:p>
            <a:endParaRPr lang="en-US" sz="1400" dirty="0">
              <a:solidFill>
                <a:schemeClr val="bg1">
                  <a:lumMod val="75000"/>
                </a:schemeClr>
              </a:solidFill>
            </a:endParaRPr>
          </a:p>
          <a:p>
            <a:r>
              <a:rPr lang="en-US" sz="1400" i="1" dirty="0">
                <a:solidFill>
                  <a:schemeClr val="bg1">
                    <a:lumMod val="75000"/>
                  </a:schemeClr>
                </a:solidFill>
              </a:rPr>
              <a:t>The book highlights three causes of </a:t>
            </a:r>
            <a:r>
              <a:rPr lang="en-US" sz="1400" b="1" i="1" dirty="0" err="1">
                <a:solidFill>
                  <a:schemeClr val="bg1">
                    <a:lumMod val="75000"/>
                  </a:schemeClr>
                </a:solidFill>
              </a:rPr>
              <a:t>non</a:t>
            </a:r>
            <a:r>
              <a:rPr lang="en-US" sz="1400" i="1" dirty="0" err="1">
                <a:solidFill>
                  <a:schemeClr val="bg1">
                    <a:lumMod val="75000"/>
                  </a:schemeClr>
                </a:solidFill>
              </a:rPr>
              <a:t>cicatrizing</a:t>
            </a:r>
            <a:r>
              <a:rPr lang="en-US" sz="1400" i="1" dirty="0">
                <a:solidFill>
                  <a:schemeClr val="bg1">
                    <a:lumMod val="75000"/>
                  </a:schemeClr>
                </a:solidFill>
              </a:rPr>
              <a:t> obstructive MGD—  what are </a:t>
            </a:r>
            <a:r>
              <a:rPr lang="en-US" sz="1400" b="1" i="1" dirty="0">
                <a:solidFill>
                  <a:schemeClr val="bg1">
                    <a:lumMod val="75000"/>
                  </a:schemeClr>
                </a:solidFill>
              </a:rPr>
              <a:t>they</a:t>
            </a:r>
            <a:r>
              <a:rPr lang="en-US" sz="1400" i="1" dirty="0">
                <a:solidFill>
                  <a:schemeClr val="bg1">
                    <a:lumMod val="75000"/>
                  </a:schemeClr>
                </a:solidFill>
              </a:rPr>
              <a:t>?</a:t>
            </a:r>
          </a:p>
          <a:p>
            <a:r>
              <a:rPr lang="en-US" sz="1400" dirty="0">
                <a:solidFill>
                  <a:schemeClr val="bg1">
                    <a:lumMod val="75000"/>
                  </a:schemeClr>
                </a:solidFill>
              </a:rPr>
              <a:t>--</a:t>
            </a:r>
            <a:r>
              <a:rPr lang="en-US" sz="1400" b="1" dirty="0">
                <a:solidFill>
                  <a:schemeClr val="accent1">
                    <a:lumMod val="40000"/>
                    <a:lumOff val="60000"/>
                  </a:schemeClr>
                </a:solidFill>
              </a:rPr>
              <a:t>Rosacea</a:t>
            </a:r>
          </a:p>
          <a:p>
            <a:r>
              <a:rPr lang="en-US" sz="1400" dirty="0">
                <a:solidFill>
                  <a:schemeClr val="bg1">
                    <a:lumMod val="75000"/>
                  </a:schemeClr>
                </a:solidFill>
              </a:rPr>
              <a:t>--Seborrheic dermatitis</a:t>
            </a:r>
          </a:p>
          <a:p>
            <a:r>
              <a:rPr lang="en-US" sz="1400" dirty="0">
                <a:solidFill>
                  <a:schemeClr val="bg1">
                    <a:lumMod val="75000"/>
                  </a:schemeClr>
                </a:solidFill>
              </a:rPr>
              <a:t>--</a:t>
            </a:r>
            <a:r>
              <a:rPr lang="en-US" sz="1400" b="1" dirty="0">
                <a:solidFill>
                  <a:schemeClr val="bg1">
                    <a:lumMod val="75000"/>
                  </a:schemeClr>
                </a:solidFill>
              </a:rPr>
              <a:t>Atopy</a:t>
            </a:r>
            <a:r>
              <a:rPr lang="en-US" sz="1400" dirty="0">
                <a:solidFill>
                  <a:schemeClr val="bg1">
                    <a:lumMod val="75000"/>
                  </a:schemeClr>
                </a:solidFill>
              </a:rPr>
              <a:t> </a:t>
            </a:r>
          </a:p>
        </p:txBody>
      </p:sp>
      <p:sp>
        <p:nvSpPr>
          <p:cNvPr id="19" name="TextBox 18">
            <a:extLst>
              <a:ext uri="{FF2B5EF4-FFF2-40B4-BE49-F238E27FC236}">
                <a16:creationId xmlns:a16="http://schemas.microsoft.com/office/drawing/2014/main" id="{48FAC994-D77D-E261-9043-ECE9A037D649}"/>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
        <p:nvSpPr>
          <p:cNvPr id="7" name="TextBox 6">
            <a:extLst>
              <a:ext uri="{FF2B5EF4-FFF2-40B4-BE49-F238E27FC236}">
                <a16:creationId xmlns:a16="http://schemas.microsoft.com/office/drawing/2014/main" id="{67BE9555-2E10-5321-7097-DD8855D9CA97}"/>
              </a:ext>
            </a:extLst>
          </p:cNvPr>
          <p:cNvSpPr txBox="1"/>
          <p:nvPr/>
        </p:nvSpPr>
        <p:spPr>
          <a:xfrm>
            <a:off x="990600" y="3040574"/>
            <a:ext cx="5803192" cy="3754874"/>
          </a:xfrm>
          <a:prstGeom prst="rect">
            <a:avLst/>
          </a:prstGeom>
          <a:solidFill>
            <a:schemeClr val="accent5">
              <a:lumMod val="60000"/>
              <a:lumOff val="40000"/>
            </a:schemeClr>
          </a:solidFill>
        </p:spPr>
        <p:txBody>
          <a:bodyPr wrap="none" rtlCol="0">
            <a:spAutoFit/>
          </a:bodyPr>
          <a:lstStyle/>
          <a:p>
            <a:r>
              <a:rPr lang="en-US" sz="1400" i="1" dirty="0">
                <a:solidFill>
                  <a:srgbClr val="0000FF"/>
                </a:solidFill>
              </a:rPr>
              <a:t>In a nutshell, what is </a:t>
            </a:r>
            <a:r>
              <a:rPr lang="en-US" sz="1400" dirty="0">
                <a:solidFill>
                  <a:srgbClr val="0000FF"/>
                </a:solidFill>
              </a:rPr>
              <a:t>rosacea?</a:t>
            </a:r>
          </a:p>
          <a:p>
            <a:r>
              <a:rPr lang="en-US" sz="1400" dirty="0">
                <a:solidFill>
                  <a:srgbClr val="0000FF"/>
                </a:solidFill>
              </a:rPr>
              <a:t>A  chronic  skin condition often involving the eyelids</a:t>
            </a:r>
          </a:p>
          <a:p>
            <a:endParaRPr lang="en-US" sz="1400" dirty="0">
              <a:solidFill>
                <a:srgbClr val="0000FF"/>
              </a:solidFill>
            </a:endParaRPr>
          </a:p>
          <a:p>
            <a:r>
              <a:rPr lang="en-US" sz="1400" i="1" dirty="0">
                <a:solidFill>
                  <a:srgbClr val="0000FF"/>
                </a:solidFill>
              </a:rPr>
              <a:t>What is the cause?</a:t>
            </a:r>
          </a:p>
          <a:p>
            <a:r>
              <a:rPr lang="en-US" sz="1400" dirty="0">
                <a:solidFill>
                  <a:srgbClr val="0000FF"/>
                </a:solidFill>
              </a:rPr>
              <a:t>It is unknown at this time</a:t>
            </a:r>
          </a:p>
          <a:p>
            <a:endParaRPr lang="en-US" sz="1400" i="1" dirty="0">
              <a:solidFill>
                <a:srgbClr val="0000FF"/>
              </a:solidFill>
            </a:endParaRPr>
          </a:p>
          <a:p>
            <a:r>
              <a:rPr lang="en-US" sz="1400" i="1" dirty="0">
                <a:solidFill>
                  <a:srgbClr val="0000FF"/>
                </a:solidFill>
              </a:rPr>
              <a:t>Is there a gender predilection? </a:t>
            </a:r>
            <a:r>
              <a:rPr lang="en-US" sz="1400" i="1" dirty="0">
                <a:solidFill>
                  <a:schemeClr val="accent5">
                    <a:lumMod val="60000"/>
                    <a:lumOff val="40000"/>
                  </a:schemeClr>
                </a:solidFill>
              </a:rPr>
              <a:t>A racial predilection? Age predilection?</a:t>
            </a:r>
          </a:p>
          <a:p>
            <a:r>
              <a:rPr lang="en-US" sz="1400" dirty="0">
                <a:solidFill>
                  <a:schemeClr val="accent5">
                    <a:lumMod val="60000"/>
                    <a:lumOff val="40000"/>
                  </a:schemeClr>
                </a:solidFill>
              </a:rPr>
              <a:t>Yes,  ♀  are more likely to be affected. No. Middle-aged.</a:t>
            </a:r>
          </a:p>
          <a:p>
            <a:endParaRPr lang="en-US" sz="1400" dirty="0">
              <a:solidFill>
                <a:schemeClr val="accent5">
                  <a:lumMod val="60000"/>
                  <a:lumOff val="40000"/>
                </a:schemeClr>
              </a:solidFill>
            </a:endParaRPr>
          </a:p>
          <a:p>
            <a:endParaRPr lang="en-US" sz="1400" i="1" dirty="0">
              <a:solidFill>
                <a:schemeClr val="accent5">
                  <a:lumMod val="60000"/>
                  <a:lumOff val="40000"/>
                </a:schemeClr>
              </a:solidFill>
            </a:endParaRPr>
          </a:p>
          <a:p>
            <a:r>
              <a:rPr lang="en-US" sz="1400" i="1" dirty="0">
                <a:solidFill>
                  <a:schemeClr val="accent5">
                    <a:lumMod val="60000"/>
                    <a:lumOff val="40000"/>
                  </a:schemeClr>
                </a:solidFill>
              </a:rPr>
              <a:t>What are the classic </a:t>
            </a:r>
            <a:r>
              <a:rPr lang="en-US" sz="1400" i="1" dirty="0" err="1">
                <a:solidFill>
                  <a:schemeClr val="accent5">
                    <a:lumMod val="60000"/>
                    <a:lumOff val="40000"/>
                  </a:schemeClr>
                </a:solidFill>
              </a:rPr>
              <a:t>nonocular</a:t>
            </a:r>
            <a:r>
              <a:rPr lang="en-US" sz="1400" i="1" dirty="0">
                <a:solidFill>
                  <a:schemeClr val="accent5">
                    <a:lumMod val="60000"/>
                    <a:lumOff val="40000"/>
                  </a:schemeClr>
                </a:solidFill>
              </a:rPr>
              <a:t> findings on exam?</a:t>
            </a:r>
          </a:p>
          <a:p>
            <a:r>
              <a:rPr lang="en-US" sz="1400" dirty="0">
                <a:solidFill>
                  <a:schemeClr val="accent5">
                    <a:lumMod val="60000"/>
                    <a:lumOff val="40000"/>
                  </a:schemeClr>
                </a:solidFill>
              </a:rPr>
              <a:t>--Midface  erythema</a:t>
            </a:r>
          </a:p>
          <a:p>
            <a:r>
              <a:rPr lang="en-US" sz="1400" dirty="0">
                <a:solidFill>
                  <a:schemeClr val="accent5">
                    <a:lumMod val="60000"/>
                    <a:lumOff val="40000"/>
                  </a:schemeClr>
                </a:solidFill>
              </a:rPr>
              <a:t>--Pustules/papules</a:t>
            </a:r>
          </a:p>
          <a:p>
            <a:r>
              <a:rPr lang="en-US" sz="1400" dirty="0">
                <a:solidFill>
                  <a:schemeClr val="accent5">
                    <a:lumMod val="60000"/>
                    <a:lumOff val="40000"/>
                  </a:schemeClr>
                </a:solidFill>
              </a:rPr>
              <a:t>--Thickening of nasal skin (called  </a:t>
            </a:r>
            <a:r>
              <a:rPr lang="en-US" sz="1400" i="1" dirty="0">
                <a:solidFill>
                  <a:schemeClr val="accent5">
                    <a:lumMod val="60000"/>
                    <a:lumOff val="40000"/>
                  </a:schemeClr>
                </a:solidFill>
              </a:rPr>
              <a:t>rhinophyma</a:t>
            </a:r>
            <a:r>
              <a:rPr lang="en-US" sz="1400" dirty="0">
                <a:solidFill>
                  <a:schemeClr val="accent5">
                    <a:lumMod val="60000"/>
                    <a:lumOff val="40000"/>
                  </a:schemeClr>
                </a:solidFill>
              </a:rPr>
              <a:t> )</a:t>
            </a:r>
          </a:p>
          <a:p>
            <a:endParaRPr lang="en-US" sz="1400" dirty="0">
              <a:solidFill>
                <a:schemeClr val="accent5">
                  <a:lumMod val="60000"/>
                  <a:lumOff val="40000"/>
                </a:schemeClr>
              </a:solidFill>
            </a:endParaRPr>
          </a:p>
          <a:p>
            <a:r>
              <a:rPr lang="en-US" sz="1400" i="1" dirty="0">
                <a:solidFill>
                  <a:schemeClr val="accent5">
                    <a:lumMod val="60000"/>
                    <a:lumOff val="40000"/>
                  </a:schemeClr>
                </a:solidFill>
              </a:rPr>
              <a:t>What does the </a:t>
            </a:r>
            <a:r>
              <a:rPr lang="en-US" sz="1400" dirty="0">
                <a:solidFill>
                  <a:schemeClr val="accent5">
                    <a:lumMod val="60000"/>
                    <a:lumOff val="40000"/>
                  </a:schemeClr>
                </a:solidFill>
              </a:rPr>
              <a:t>Cornea</a:t>
            </a:r>
            <a:r>
              <a:rPr lang="en-US" sz="1400" i="1" dirty="0">
                <a:solidFill>
                  <a:schemeClr val="accent5">
                    <a:lumMod val="60000"/>
                    <a:lumOff val="40000"/>
                  </a:schemeClr>
                </a:solidFill>
              </a:rPr>
              <a:t> book call “the mainstay of therapy” for rosacea?</a:t>
            </a:r>
          </a:p>
          <a:p>
            <a:r>
              <a:rPr lang="en-US" sz="1400" dirty="0">
                <a:solidFill>
                  <a:schemeClr val="accent5">
                    <a:lumMod val="60000"/>
                    <a:lumOff val="40000"/>
                  </a:schemeClr>
                </a:solidFill>
              </a:rPr>
              <a:t>Oral  tetracyclines</a:t>
            </a:r>
          </a:p>
        </p:txBody>
      </p:sp>
      <p:sp>
        <p:nvSpPr>
          <p:cNvPr id="14" name="Oval 13">
            <a:extLst>
              <a:ext uri="{FF2B5EF4-FFF2-40B4-BE49-F238E27FC236}">
                <a16:creationId xmlns:a16="http://schemas.microsoft.com/office/drawing/2014/main" id="{C80FC219-CC98-4603-852A-433B8F83FD2F}"/>
              </a:ext>
            </a:extLst>
          </p:cNvPr>
          <p:cNvSpPr/>
          <p:nvPr/>
        </p:nvSpPr>
        <p:spPr>
          <a:xfrm>
            <a:off x="308616" y="4815133"/>
            <a:ext cx="1105460" cy="400111"/>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ED08374-ECC1-8896-74E8-0B33BB80D280}"/>
              </a:ext>
            </a:extLst>
          </p:cNvPr>
          <p:cNvSpPr txBox="1"/>
          <p:nvPr/>
        </p:nvSpPr>
        <p:spPr>
          <a:xfrm>
            <a:off x="426750" y="4850249"/>
            <a:ext cx="920445" cy="307777"/>
          </a:xfrm>
          <a:prstGeom prst="rect">
            <a:avLst/>
          </a:prstGeom>
          <a:noFill/>
        </p:spPr>
        <p:txBody>
          <a:bodyPr wrap="none" rtlCol="0">
            <a:spAutoFit/>
          </a:bodyPr>
          <a:lstStyle/>
          <a:p>
            <a:r>
              <a:rPr lang="en-US" sz="1400" b="1" dirty="0">
                <a:solidFill>
                  <a:srgbClr val="0000FF"/>
                </a:solidFill>
              </a:rPr>
              <a:t>Rosacea</a:t>
            </a:r>
          </a:p>
        </p:txBody>
      </p:sp>
    </p:spTree>
    <p:extLst>
      <p:ext uri="{BB962C8B-B14F-4D97-AF65-F5344CB8AC3E}">
        <p14:creationId xmlns:p14="http://schemas.microsoft.com/office/powerpoint/2010/main" val="2990046455"/>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solidFill>
                  <a:schemeClr val="bg1">
                    <a:lumMod val="75000"/>
                  </a:schemeClr>
                </a:solidFill>
              </a:rPr>
              <a:t>Meibomian</a:t>
            </a:r>
            <a:r>
              <a:rPr lang="en-US" sz="1500" b="1" i="1" dirty="0"/>
              <a:t> </a:t>
            </a:r>
            <a:r>
              <a:rPr lang="en-US" sz="1500" b="1" i="1" dirty="0">
                <a:solidFill>
                  <a:schemeClr val="bg1">
                    <a:lumMod val="75000"/>
                  </a:schemeClr>
                </a:solidFill>
              </a:rPr>
              <a:t>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chemeClr val="bg1">
                    <a:lumMod val="75000"/>
                  </a:schemeClr>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The </a:t>
            </a:r>
            <a:r>
              <a:rPr lang="en-US" sz="1400" dirty="0">
                <a:solidFill>
                  <a:schemeClr val="bg1">
                    <a:lumMod val="75000"/>
                  </a:schemeClr>
                </a:solidFill>
              </a:rPr>
              <a:t>Cornea</a:t>
            </a:r>
            <a:r>
              <a:rPr lang="en-US" sz="1400" i="1" dirty="0">
                <a:solidFill>
                  <a:schemeClr val="bg1">
                    <a:lumMod val="75000"/>
                  </a:schemeClr>
                </a:solidFill>
              </a:rPr>
              <a:t> book highlights three causes of cicatrizing obstructive MGD—what are they?</a:t>
            </a:r>
          </a:p>
          <a:p>
            <a:r>
              <a:rPr lang="en-US" sz="1400" dirty="0">
                <a:solidFill>
                  <a:schemeClr val="bg1">
                    <a:lumMod val="75000"/>
                  </a:schemeClr>
                </a:solidFill>
              </a:rPr>
              <a:t>--Trachoma</a:t>
            </a:r>
          </a:p>
          <a:p>
            <a:r>
              <a:rPr lang="en-US" sz="1400" dirty="0">
                <a:solidFill>
                  <a:schemeClr val="bg1">
                    <a:lumMod val="75000"/>
                  </a:schemeClr>
                </a:solidFill>
              </a:rPr>
              <a:t>--Mucous-membrane pemphigoid (aka  </a:t>
            </a:r>
            <a:r>
              <a:rPr lang="en-US" sz="1400" i="1" dirty="0">
                <a:solidFill>
                  <a:schemeClr val="bg1">
                    <a:lumMod val="75000"/>
                  </a:schemeClr>
                </a:solidFill>
              </a:rPr>
              <a:t>ocular cicatricial pemphigoid </a:t>
            </a:r>
            <a:r>
              <a:rPr lang="en-US" sz="1400" dirty="0">
                <a:solidFill>
                  <a:schemeClr val="bg1">
                    <a:lumMod val="75000"/>
                  </a:schemeClr>
                </a:solidFill>
              </a:rPr>
              <a:t>)</a:t>
            </a:r>
          </a:p>
          <a:p>
            <a:r>
              <a:rPr lang="en-US" sz="1400" dirty="0">
                <a:solidFill>
                  <a:schemeClr val="bg1">
                    <a:lumMod val="75000"/>
                  </a:schemeClr>
                </a:solidFill>
              </a:rPr>
              <a:t>--</a:t>
            </a:r>
            <a:r>
              <a:rPr lang="en-US" sz="1400" b="1" dirty="0">
                <a:solidFill>
                  <a:schemeClr val="bg1">
                    <a:lumMod val="75000"/>
                  </a:schemeClr>
                </a:solidFill>
              </a:rPr>
              <a:t>Atopy</a:t>
            </a:r>
          </a:p>
          <a:p>
            <a:endParaRPr lang="en-US" sz="1400" dirty="0">
              <a:solidFill>
                <a:schemeClr val="bg1">
                  <a:lumMod val="75000"/>
                </a:schemeClr>
              </a:solidFill>
            </a:endParaRPr>
          </a:p>
          <a:p>
            <a:r>
              <a:rPr lang="en-US" sz="1400" i="1" dirty="0">
                <a:solidFill>
                  <a:schemeClr val="bg1">
                    <a:lumMod val="75000"/>
                  </a:schemeClr>
                </a:solidFill>
              </a:rPr>
              <a:t>The book highlights three causes of </a:t>
            </a:r>
            <a:r>
              <a:rPr lang="en-US" sz="1400" b="1" i="1" dirty="0" err="1">
                <a:solidFill>
                  <a:schemeClr val="bg1">
                    <a:lumMod val="75000"/>
                  </a:schemeClr>
                </a:solidFill>
              </a:rPr>
              <a:t>non</a:t>
            </a:r>
            <a:r>
              <a:rPr lang="en-US" sz="1400" i="1" dirty="0" err="1">
                <a:solidFill>
                  <a:schemeClr val="bg1">
                    <a:lumMod val="75000"/>
                  </a:schemeClr>
                </a:solidFill>
              </a:rPr>
              <a:t>cicatrizing</a:t>
            </a:r>
            <a:r>
              <a:rPr lang="en-US" sz="1400" i="1" dirty="0">
                <a:solidFill>
                  <a:schemeClr val="bg1">
                    <a:lumMod val="75000"/>
                  </a:schemeClr>
                </a:solidFill>
              </a:rPr>
              <a:t> obstructive MGD—  what are </a:t>
            </a:r>
            <a:r>
              <a:rPr lang="en-US" sz="1400" b="1" i="1" dirty="0">
                <a:solidFill>
                  <a:schemeClr val="bg1">
                    <a:lumMod val="75000"/>
                  </a:schemeClr>
                </a:solidFill>
              </a:rPr>
              <a:t>they</a:t>
            </a:r>
            <a:r>
              <a:rPr lang="en-US" sz="1400" i="1" dirty="0">
                <a:solidFill>
                  <a:schemeClr val="bg1">
                    <a:lumMod val="75000"/>
                  </a:schemeClr>
                </a:solidFill>
              </a:rPr>
              <a:t>?</a:t>
            </a:r>
          </a:p>
          <a:p>
            <a:r>
              <a:rPr lang="en-US" sz="1400" dirty="0">
                <a:solidFill>
                  <a:schemeClr val="bg1">
                    <a:lumMod val="75000"/>
                  </a:schemeClr>
                </a:solidFill>
              </a:rPr>
              <a:t>--</a:t>
            </a:r>
            <a:r>
              <a:rPr lang="en-US" sz="1400" b="1" dirty="0">
                <a:solidFill>
                  <a:schemeClr val="accent1">
                    <a:lumMod val="40000"/>
                    <a:lumOff val="60000"/>
                  </a:schemeClr>
                </a:solidFill>
              </a:rPr>
              <a:t>Rosacea</a:t>
            </a:r>
          </a:p>
          <a:p>
            <a:r>
              <a:rPr lang="en-US" sz="1400" dirty="0">
                <a:solidFill>
                  <a:schemeClr val="bg1">
                    <a:lumMod val="75000"/>
                  </a:schemeClr>
                </a:solidFill>
              </a:rPr>
              <a:t>--Seborrheic dermatitis</a:t>
            </a:r>
          </a:p>
          <a:p>
            <a:r>
              <a:rPr lang="en-US" sz="1400" dirty="0">
                <a:solidFill>
                  <a:schemeClr val="bg1">
                    <a:lumMod val="75000"/>
                  </a:schemeClr>
                </a:solidFill>
              </a:rPr>
              <a:t>--</a:t>
            </a:r>
            <a:r>
              <a:rPr lang="en-US" sz="1400" b="1" dirty="0">
                <a:solidFill>
                  <a:schemeClr val="bg1">
                    <a:lumMod val="75000"/>
                  </a:schemeClr>
                </a:solidFill>
              </a:rPr>
              <a:t>Atopy</a:t>
            </a:r>
            <a:r>
              <a:rPr lang="en-US" sz="1400" dirty="0">
                <a:solidFill>
                  <a:schemeClr val="bg1">
                    <a:lumMod val="75000"/>
                  </a:schemeClr>
                </a:solidFill>
              </a:rPr>
              <a:t> </a:t>
            </a:r>
          </a:p>
        </p:txBody>
      </p:sp>
      <p:sp>
        <p:nvSpPr>
          <p:cNvPr id="19" name="TextBox 18">
            <a:extLst>
              <a:ext uri="{FF2B5EF4-FFF2-40B4-BE49-F238E27FC236}">
                <a16:creationId xmlns:a16="http://schemas.microsoft.com/office/drawing/2014/main" id="{48FAC994-D77D-E261-9043-ECE9A037D649}"/>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
        <p:nvSpPr>
          <p:cNvPr id="7" name="TextBox 6">
            <a:extLst>
              <a:ext uri="{FF2B5EF4-FFF2-40B4-BE49-F238E27FC236}">
                <a16:creationId xmlns:a16="http://schemas.microsoft.com/office/drawing/2014/main" id="{67BE9555-2E10-5321-7097-DD8855D9CA97}"/>
              </a:ext>
            </a:extLst>
          </p:cNvPr>
          <p:cNvSpPr txBox="1"/>
          <p:nvPr/>
        </p:nvSpPr>
        <p:spPr>
          <a:xfrm>
            <a:off x="990600" y="3040574"/>
            <a:ext cx="5803192" cy="3754874"/>
          </a:xfrm>
          <a:prstGeom prst="rect">
            <a:avLst/>
          </a:prstGeom>
          <a:solidFill>
            <a:schemeClr val="accent5">
              <a:lumMod val="60000"/>
              <a:lumOff val="40000"/>
            </a:schemeClr>
          </a:solidFill>
        </p:spPr>
        <p:txBody>
          <a:bodyPr wrap="none" rtlCol="0">
            <a:spAutoFit/>
          </a:bodyPr>
          <a:lstStyle/>
          <a:p>
            <a:r>
              <a:rPr lang="en-US" sz="1400" i="1" dirty="0">
                <a:solidFill>
                  <a:srgbClr val="0000FF"/>
                </a:solidFill>
              </a:rPr>
              <a:t>In a nutshell, what is </a:t>
            </a:r>
            <a:r>
              <a:rPr lang="en-US" sz="1400" dirty="0">
                <a:solidFill>
                  <a:srgbClr val="0000FF"/>
                </a:solidFill>
              </a:rPr>
              <a:t>rosacea?</a:t>
            </a:r>
          </a:p>
          <a:p>
            <a:r>
              <a:rPr lang="en-US" sz="1400" dirty="0">
                <a:solidFill>
                  <a:srgbClr val="0000FF"/>
                </a:solidFill>
              </a:rPr>
              <a:t>A  chronic  skin condition often involving the eyelids</a:t>
            </a:r>
          </a:p>
          <a:p>
            <a:endParaRPr lang="en-US" sz="1400" dirty="0">
              <a:solidFill>
                <a:srgbClr val="0000FF"/>
              </a:solidFill>
            </a:endParaRPr>
          </a:p>
          <a:p>
            <a:r>
              <a:rPr lang="en-US" sz="1400" i="1" dirty="0">
                <a:solidFill>
                  <a:srgbClr val="0000FF"/>
                </a:solidFill>
              </a:rPr>
              <a:t>What is the cause?</a:t>
            </a:r>
          </a:p>
          <a:p>
            <a:r>
              <a:rPr lang="en-US" sz="1400" dirty="0">
                <a:solidFill>
                  <a:srgbClr val="0000FF"/>
                </a:solidFill>
              </a:rPr>
              <a:t>It is unknown at this time</a:t>
            </a:r>
          </a:p>
          <a:p>
            <a:endParaRPr lang="en-US" sz="1400" i="1" dirty="0">
              <a:solidFill>
                <a:srgbClr val="0000FF"/>
              </a:solidFill>
            </a:endParaRPr>
          </a:p>
          <a:p>
            <a:r>
              <a:rPr lang="en-US" sz="1400" i="1" dirty="0">
                <a:solidFill>
                  <a:srgbClr val="0000FF"/>
                </a:solidFill>
              </a:rPr>
              <a:t>Is there a gender predilection? </a:t>
            </a:r>
            <a:r>
              <a:rPr lang="en-US" sz="1400" i="1" dirty="0">
                <a:solidFill>
                  <a:schemeClr val="accent5">
                    <a:lumMod val="60000"/>
                    <a:lumOff val="40000"/>
                  </a:schemeClr>
                </a:solidFill>
              </a:rPr>
              <a:t>A racial predilection? Age predilection?</a:t>
            </a:r>
          </a:p>
          <a:p>
            <a:r>
              <a:rPr lang="en-US" sz="1400" dirty="0">
                <a:solidFill>
                  <a:srgbClr val="0000FF"/>
                </a:solidFill>
              </a:rPr>
              <a:t>Yes,  ♀  are more likely to be affected</a:t>
            </a:r>
            <a:r>
              <a:rPr lang="en-US" sz="1400" dirty="0">
                <a:solidFill>
                  <a:schemeClr val="accent5">
                    <a:lumMod val="60000"/>
                    <a:lumOff val="40000"/>
                  </a:schemeClr>
                </a:solidFill>
              </a:rPr>
              <a:t>. No. Middle-aged.</a:t>
            </a:r>
          </a:p>
          <a:p>
            <a:endParaRPr lang="en-US" sz="1400" dirty="0">
              <a:solidFill>
                <a:schemeClr val="accent5">
                  <a:lumMod val="60000"/>
                  <a:lumOff val="40000"/>
                </a:schemeClr>
              </a:solidFill>
            </a:endParaRPr>
          </a:p>
          <a:p>
            <a:endParaRPr lang="en-US" sz="1400" i="1" dirty="0">
              <a:solidFill>
                <a:schemeClr val="accent5">
                  <a:lumMod val="60000"/>
                  <a:lumOff val="40000"/>
                </a:schemeClr>
              </a:solidFill>
            </a:endParaRPr>
          </a:p>
          <a:p>
            <a:r>
              <a:rPr lang="en-US" sz="1400" i="1" dirty="0">
                <a:solidFill>
                  <a:schemeClr val="accent5">
                    <a:lumMod val="60000"/>
                    <a:lumOff val="40000"/>
                  </a:schemeClr>
                </a:solidFill>
              </a:rPr>
              <a:t>What are the classic </a:t>
            </a:r>
            <a:r>
              <a:rPr lang="en-US" sz="1400" i="1" dirty="0" err="1">
                <a:solidFill>
                  <a:schemeClr val="accent5">
                    <a:lumMod val="60000"/>
                    <a:lumOff val="40000"/>
                  </a:schemeClr>
                </a:solidFill>
              </a:rPr>
              <a:t>nonocular</a:t>
            </a:r>
            <a:r>
              <a:rPr lang="en-US" sz="1400" i="1" dirty="0">
                <a:solidFill>
                  <a:schemeClr val="accent5">
                    <a:lumMod val="60000"/>
                    <a:lumOff val="40000"/>
                  </a:schemeClr>
                </a:solidFill>
              </a:rPr>
              <a:t> findings on exam?</a:t>
            </a:r>
          </a:p>
          <a:p>
            <a:r>
              <a:rPr lang="en-US" sz="1400" dirty="0">
                <a:solidFill>
                  <a:schemeClr val="accent5">
                    <a:lumMod val="60000"/>
                    <a:lumOff val="40000"/>
                  </a:schemeClr>
                </a:solidFill>
              </a:rPr>
              <a:t>--Midface  erythema</a:t>
            </a:r>
          </a:p>
          <a:p>
            <a:r>
              <a:rPr lang="en-US" sz="1400" dirty="0">
                <a:solidFill>
                  <a:schemeClr val="accent5">
                    <a:lumMod val="60000"/>
                    <a:lumOff val="40000"/>
                  </a:schemeClr>
                </a:solidFill>
              </a:rPr>
              <a:t>--Pustules/papules</a:t>
            </a:r>
          </a:p>
          <a:p>
            <a:r>
              <a:rPr lang="en-US" sz="1400" dirty="0">
                <a:solidFill>
                  <a:schemeClr val="accent5">
                    <a:lumMod val="60000"/>
                    <a:lumOff val="40000"/>
                  </a:schemeClr>
                </a:solidFill>
              </a:rPr>
              <a:t>--Thickening of nasal skin (called  </a:t>
            </a:r>
            <a:r>
              <a:rPr lang="en-US" sz="1400" i="1" dirty="0">
                <a:solidFill>
                  <a:schemeClr val="accent5">
                    <a:lumMod val="60000"/>
                    <a:lumOff val="40000"/>
                  </a:schemeClr>
                </a:solidFill>
              </a:rPr>
              <a:t>rhinophyma</a:t>
            </a:r>
            <a:r>
              <a:rPr lang="en-US" sz="1400" dirty="0">
                <a:solidFill>
                  <a:schemeClr val="accent5">
                    <a:lumMod val="60000"/>
                    <a:lumOff val="40000"/>
                  </a:schemeClr>
                </a:solidFill>
              </a:rPr>
              <a:t> )</a:t>
            </a:r>
          </a:p>
          <a:p>
            <a:endParaRPr lang="en-US" sz="1400" dirty="0">
              <a:solidFill>
                <a:schemeClr val="accent5">
                  <a:lumMod val="60000"/>
                  <a:lumOff val="40000"/>
                </a:schemeClr>
              </a:solidFill>
            </a:endParaRPr>
          </a:p>
          <a:p>
            <a:r>
              <a:rPr lang="en-US" sz="1400" i="1" dirty="0">
                <a:solidFill>
                  <a:schemeClr val="accent5">
                    <a:lumMod val="60000"/>
                    <a:lumOff val="40000"/>
                  </a:schemeClr>
                </a:solidFill>
              </a:rPr>
              <a:t>What does the </a:t>
            </a:r>
            <a:r>
              <a:rPr lang="en-US" sz="1400" dirty="0">
                <a:solidFill>
                  <a:schemeClr val="accent5">
                    <a:lumMod val="60000"/>
                    <a:lumOff val="40000"/>
                  </a:schemeClr>
                </a:solidFill>
              </a:rPr>
              <a:t>Cornea</a:t>
            </a:r>
            <a:r>
              <a:rPr lang="en-US" sz="1400" i="1" dirty="0">
                <a:solidFill>
                  <a:schemeClr val="accent5">
                    <a:lumMod val="60000"/>
                    <a:lumOff val="40000"/>
                  </a:schemeClr>
                </a:solidFill>
              </a:rPr>
              <a:t> book call “the mainstay of therapy” for rosacea?</a:t>
            </a:r>
          </a:p>
          <a:p>
            <a:r>
              <a:rPr lang="en-US" sz="1400" dirty="0">
                <a:solidFill>
                  <a:schemeClr val="accent5">
                    <a:lumMod val="60000"/>
                    <a:lumOff val="40000"/>
                  </a:schemeClr>
                </a:solidFill>
              </a:rPr>
              <a:t>Oral  tetracyclines</a:t>
            </a:r>
          </a:p>
        </p:txBody>
      </p:sp>
      <p:sp>
        <p:nvSpPr>
          <p:cNvPr id="14" name="Oval 13">
            <a:extLst>
              <a:ext uri="{FF2B5EF4-FFF2-40B4-BE49-F238E27FC236}">
                <a16:creationId xmlns:a16="http://schemas.microsoft.com/office/drawing/2014/main" id="{C80FC219-CC98-4603-852A-433B8F83FD2F}"/>
              </a:ext>
            </a:extLst>
          </p:cNvPr>
          <p:cNvSpPr/>
          <p:nvPr/>
        </p:nvSpPr>
        <p:spPr>
          <a:xfrm>
            <a:off x="308616" y="4815133"/>
            <a:ext cx="1105460" cy="400111"/>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ED08374-ECC1-8896-74E8-0B33BB80D280}"/>
              </a:ext>
            </a:extLst>
          </p:cNvPr>
          <p:cNvSpPr txBox="1"/>
          <p:nvPr/>
        </p:nvSpPr>
        <p:spPr>
          <a:xfrm>
            <a:off x="426750" y="4850249"/>
            <a:ext cx="920445" cy="307777"/>
          </a:xfrm>
          <a:prstGeom prst="rect">
            <a:avLst/>
          </a:prstGeom>
          <a:noFill/>
        </p:spPr>
        <p:txBody>
          <a:bodyPr wrap="none" rtlCol="0">
            <a:spAutoFit/>
          </a:bodyPr>
          <a:lstStyle/>
          <a:p>
            <a:r>
              <a:rPr lang="en-US" sz="1400" b="1" dirty="0">
                <a:solidFill>
                  <a:srgbClr val="0000FF"/>
                </a:solidFill>
              </a:rPr>
              <a:t>Rosacea</a:t>
            </a:r>
          </a:p>
        </p:txBody>
      </p:sp>
      <p:sp>
        <p:nvSpPr>
          <p:cNvPr id="27" name="Rectangle 26">
            <a:extLst>
              <a:ext uri="{FF2B5EF4-FFF2-40B4-BE49-F238E27FC236}">
                <a16:creationId xmlns:a16="http://schemas.microsoft.com/office/drawing/2014/main" id="{FDB17589-1B3A-0119-391B-4BF8B14C0FBE}"/>
              </a:ext>
            </a:extLst>
          </p:cNvPr>
          <p:cNvSpPr/>
          <p:nvPr/>
        </p:nvSpPr>
        <p:spPr>
          <a:xfrm>
            <a:off x="1392839" y="4587791"/>
            <a:ext cx="326675" cy="2979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M </a:t>
            </a:r>
            <a:r>
              <a:rPr lang="en-US" sz="800" i="1" dirty="0">
                <a:solidFill>
                  <a:schemeClr val="tx1"/>
                </a:solidFill>
              </a:rPr>
              <a:t>vs</a:t>
            </a:r>
            <a:r>
              <a:rPr lang="en-US" sz="800" dirty="0">
                <a:solidFill>
                  <a:schemeClr val="tx1"/>
                </a:solidFill>
              </a:rPr>
              <a:t> F</a:t>
            </a:r>
          </a:p>
        </p:txBody>
      </p:sp>
    </p:spTree>
    <p:extLst>
      <p:ext uri="{BB962C8B-B14F-4D97-AF65-F5344CB8AC3E}">
        <p14:creationId xmlns:p14="http://schemas.microsoft.com/office/powerpoint/2010/main" val="2532409380"/>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solidFill>
                  <a:schemeClr val="bg1">
                    <a:lumMod val="75000"/>
                  </a:schemeClr>
                </a:solidFill>
              </a:rPr>
              <a:t>Meibomian</a:t>
            </a:r>
            <a:r>
              <a:rPr lang="en-US" sz="1500" b="1" i="1" dirty="0"/>
              <a:t> </a:t>
            </a:r>
            <a:r>
              <a:rPr lang="en-US" sz="1500" b="1" i="1" dirty="0">
                <a:solidFill>
                  <a:schemeClr val="bg1">
                    <a:lumMod val="75000"/>
                  </a:schemeClr>
                </a:solidFill>
              </a:rPr>
              <a:t>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chemeClr val="bg1">
                    <a:lumMod val="75000"/>
                  </a:schemeClr>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The </a:t>
            </a:r>
            <a:r>
              <a:rPr lang="en-US" sz="1400" dirty="0">
                <a:solidFill>
                  <a:schemeClr val="bg1">
                    <a:lumMod val="75000"/>
                  </a:schemeClr>
                </a:solidFill>
              </a:rPr>
              <a:t>Cornea</a:t>
            </a:r>
            <a:r>
              <a:rPr lang="en-US" sz="1400" i="1" dirty="0">
                <a:solidFill>
                  <a:schemeClr val="bg1">
                    <a:lumMod val="75000"/>
                  </a:schemeClr>
                </a:solidFill>
              </a:rPr>
              <a:t> book highlights three causes of cicatrizing obstructive MGD—what are they?</a:t>
            </a:r>
          </a:p>
          <a:p>
            <a:r>
              <a:rPr lang="en-US" sz="1400" dirty="0">
                <a:solidFill>
                  <a:schemeClr val="bg1">
                    <a:lumMod val="75000"/>
                  </a:schemeClr>
                </a:solidFill>
              </a:rPr>
              <a:t>--Trachoma</a:t>
            </a:r>
          </a:p>
          <a:p>
            <a:r>
              <a:rPr lang="en-US" sz="1400" dirty="0">
                <a:solidFill>
                  <a:schemeClr val="bg1">
                    <a:lumMod val="75000"/>
                  </a:schemeClr>
                </a:solidFill>
              </a:rPr>
              <a:t>--Mucous-membrane pemphigoid (aka  </a:t>
            </a:r>
            <a:r>
              <a:rPr lang="en-US" sz="1400" i="1" dirty="0">
                <a:solidFill>
                  <a:schemeClr val="bg1">
                    <a:lumMod val="75000"/>
                  </a:schemeClr>
                </a:solidFill>
              </a:rPr>
              <a:t>ocular cicatricial pemphigoid </a:t>
            </a:r>
            <a:r>
              <a:rPr lang="en-US" sz="1400" dirty="0">
                <a:solidFill>
                  <a:schemeClr val="bg1">
                    <a:lumMod val="75000"/>
                  </a:schemeClr>
                </a:solidFill>
              </a:rPr>
              <a:t>)</a:t>
            </a:r>
          </a:p>
          <a:p>
            <a:r>
              <a:rPr lang="en-US" sz="1400" dirty="0">
                <a:solidFill>
                  <a:schemeClr val="bg1">
                    <a:lumMod val="75000"/>
                  </a:schemeClr>
                </a:solidFill>
              </a:rPr>
              <a:t>--</a:t>
            </a:r>
            <a:r>
              <a:rPr lang="en-US" sz="1400" b="1" dirty="0">
                <a:solidFill>
                  <a:schemeClr val="bg1">
                    <a:lumMod val="75000"/>
                  </a:schemeClr>
                </a:solidFill>
              </a:rPr>
              <a:t>Atopy</a:t>
            </a:r>
          </a:p>
          <a:p>
            <a:endParaRPr lang="en-US" sz="1400" dirty="0">
              <a:solidFill>
                <a:schemeClr val="bg1">
                  <a:lumMod val="75000"/>
                </a:schemeClr>
              </a:solidFill>
            </a:endParaRPr>
          </a:p>
          <a:p>
            <a:r>
              <a:rPr lang="en-US" sz="1400" i="1" dirty="0">
                <a:solidFill>
                  <a:schemeClr val="bg1">
                    <a:lumMod val="75000"/>
                  </a:schemeClr>
                </a:solidFill>
              </a:rPr>
              <a:t>The book highlights three causes of </a:t>
            </a:r>
            <a:r>
              <a:rPr lang="en-US" sz="1400" b="1" i="1" dirty="0" err="1">
                <a:solidFill>
                  <a:schemeClr val="bg1">
                    <a:lumMod val="75000"/>
                  </a:schemeClr>
                </a:solidFill>
              </a:rPr>
              <a:t>non</a:t>
            </a:r>
            <a:r>
              <a:rPr lang="en-US" sz="1400" i="1" dirty="0" err="1">
                <a:solidFill>
                  <a:schemeClr val="bg1">
                    <a:lumMod val="75000"/>
                  </a:schemeClr>
                </a:solidFill>
              </a:rPr>
              <a:t>cicatrizing</a:t>
            </a:r>
            <a:r>
              <a:rPr lang="en-US" sz="1400" i="1" dirty="0">
                <a:solidFill>
                  <a:schemeClr val="bg1">
                    <a:lumMod val="75000"/>
                  </a:schemeClr>
                </a:solidFill>
              </a:rPr>
              <a:t> obstructive MGD—  what are </a:t>
            </a:r>
            <a:r>
              <a:rPr lang="en-US" sz="1400" b="1" i="1" dirty="0">
                <a:solidFill>
                  <a:schemeClr val="bg1">
                    <a:lumMod val="75000"/>
                  </a:schemeClr>
                </a:solidFill>
              </a:rPr>
              <a:t>they</a:t>
            </a:r>
            <a:r>
              <a:rPr lang="en-US" sz="1400" i="1" dirty="0">
                <a:solidFill>
                  <a:schemeClr val="bg1">
                    <a:lumMod val="75000"/>
                  </a:schemeClr>
                </a:solidFill>
              </a:rPr>
              <a:t>?</a:t>
            </a:r>
          </a:p>
          <a:p>
            <a:r>
              <a:rPr lang="en-US" sz="1400" dirty="0">
                <a:solidFill>
                  <a:schemeClr val="bg1">
                    <a:lumMod val="75000"/>
                  </a:schemeClr>
                </a:solidFill>
              </a:rPr>
              <a:t>--</a:t>
            </a:r>
            <a:r>
              <a:rPr lang="en-US" sz="1400" b="1" dirty="0">
                <a:solidFill>
                  <a:schemeClr val="accent1">
                    <a:lumMod val="40000"/>
                    <a:lumOff val="60000"/>
                  </a:schemeClr>
                </a:solidFill>
              </a:rPr>
              <a:t>Rosacea</a:t>
            </a:r>
          </a:p>
          <a:p>
            <a:r>
              <a:rPr lang="en-US" sz="1400" dirty="0">
                <a:solidFill>
                  <a:schemeClr val="bg1">
                    <a:lumMod val="75000"/>
                  </a:schemeClr>
                </a:solidFill>
              </a:rPr>
              <a:t>--Seborrheic dermatitis</a:t>
            </a:r>
          </a:p>
          <a:p>
            <a:r>
              <a:rPr lang="en-US" sz="1400" dirty="0">
                <a:solidFill>
                  <a:schemeClr val="bg1">
                    <a:lumMod val="75000"/>
                  </a:schemeClr>
                </a:solidFill>
              </a:rPr>
              <a:t>--</a:t>
            </a:r>
            <a:r>
              <a:rPr lang="en-US" sz="1400" b="1" dirty="0">
                <a:solidFill>
                  <a:schemeClr val="bg1">
                    <a:lumMod val="75000"/>
                  </a:schemeClr>
                </a:solidFill>
              </a:rPr>
              <a:t>Atopy</a:t>
            </a:r>
            <a:r>
              <a:rPr lang="en-US" sz="1400" dirty="0">
                <a:solidFill>
                  <a:schemeClr val="bg1">
                    <a:lumMod val="75000"/>
                  </a:schemeClr>
                </a:solidFill>
              </a:rPr>
              <a:t> </a:t>
            </a:r>
          </a:p>
        </p:txBody>
      </p:sp>
      <p:sp>
        <p:nvSpPr>
          <p:cNvPr id="19" name="TextBox 18">
            <a:extLst>
              <a:ext uri="{FF2B5EF4-FFF2-40B4-BE49-F238E27FC236}">
                <a16:creationId xmlns:a16="http://schemas.microsoft.com/office/drawing/2014/main" id="{48FAC994-D77D-E261-9043-ECE9A037D649}"/>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
        <p:nvSpPr>
          <p:cNvPr id="7" name="TextBox 6">
            <a:extLst>
              <a:ext uri="{FF2B5EF4-FFF2-40B4-BE49-F238E27FC236}">
                <a16:creationId xmlns:a16="http://schemas.microsoft.com/office/drawing/2014/main" id="{67BE9555-2E10-5321-7097-DD8855D9CA97}"/>
              </a:ext>
            </a:extLst>
          </p:cNvPr>
          <p:cNvSpPr txBox="1"/>
          <p:nvPr/>
        </p:nvSpPr>
        <p:spPr>
          <a:xfrm>
            <a:off x="990600" y="3040574"/>
            <a:ext cx="5803192" cy="3754874"/>
          </a:xfrm>
          <a:prstGeom prst="rect">
            <a:avLst/>
          </a:prstGeom>
          <a:solidFill>
            <a:schemeClr val="accent5">
              <a:lumMod val="60000"/>
              <a:lumOff val="40000"/>
            </a:schemeClr>
          </a:solidFill>
        </p:spPr>
        <p:txBody>
          <a:bodyPr wrap="none" rtlCol="0">
            <a:spAutoFit/>
          </a:bodyPr>
          <a:lstStyle/>
          <a:p>
            <a:r>
              <a:rPr lang="en-US" sz="1400" i="1" dirty="0">
                <a:solidFill>
                  <a:srgbClr val="0000FF"/>
                </a:solidFill>
              </a:rPr>
              <a:t>In a nutshell, what is </a:t>
            </a:r>
            <a:r>
              <a:rPr lang="en-US" sz="1400" dirty="0">
                <a:solidFill>
                  <a:srgbClr val="0000FF"/>
                </a:solidFill>
              </a:rPr>
              <a:t>rosacea?</a:t>
            </a:r>
          </a:p>
          <a:p>
            <a:r>
              <a:rPr lang="en-US" sz="1400" dirty="0">
                <a:solidFill>
                  <a:srgbClr val="0000FF"/>
                </a:solidFill>
              </a:rPr>
              <a:t>A  chronic  skin condition often involving the eyelids</a:t>
            </a:r>
          </a:p>
          <a:p>
            <a:endParaRPr lang="en-US" sz="1400" dirty="0">
              <a:solidFill>
                <a:srgbClr val="0000FF"/>
              </a:solidFill>
            </a:endParaRPr>
          </a:p>
          <a:p>
            <a:r>
              <a:rPr lang="en-US" sz="1400" i="1" dirty="0">
                <a:solidFill>
                  <a:srgbClr val="0000FF"/>
                </a:solidFill>
              </a:rPr>
              <a:t>What is the cause?</a:t>
            </a:r>
          </a:p>
          <a:p>
            <a:r>
              <a:rPr lang="en-US" sz="1400" dirty="0">
                <a:solidFill>
                  <a:srgbClr val="0000FF"/>
                </a:solidFill>
              </a:rPr>
              <a:t>It is unknown at this time</a:t>
            </a:r>
          </a:p>
          <a:p>
            <a:endParaRPr lang="en-US" sz="1400" i="1" dirty="0">
              <a:solidFill>
                <a:srgbClr val="0000FF"/>
              </a:solidFill>
            </a:endParaRPr>
          </a:p>
          <a:p>
            <a:r>
              <a:rPr lang="en-US" sz="1400" i="1" dirty="0">
                <a:solidFill>
                  <a:srgbClr val="0000FF"/>
                </a:solidFill>
              </a:rPr>
              <a:t>Is there a gender predilection? </a:t>
            </a:r>
            <a:r>
              <a:rPr lang="en-US" sz="1400" i="1" dirty="0">
                <a:solidFill>
                  <a:schemeClr val="accent5">
                    <a:lumMod val="60000"/>
                    <a:lumOff val="40000"/>
                  </a:schemeClr>
                </a:solidFill>
              </a:rPr>
              <a:t>A racial predilection? Age predilection?</a:t>
            </a:r>
          </a:p>
          <a:p>
            <a:r>
              <a:rPr lang="en-US" sz="1400" dirty="0">
                <a:solidFill>
                  <a:srgbClr val="0000FF"/>
                </a:solidFill>
              </a:rPr>
              <a:t>Yes,  ♀  are more likely to be affected</a:t>
            </a:r>
            <a:r>
              <a:rPr lang="en-US" sz="1400" dirty="0">
                <a:solidFill>
                  <a:schemeClr val="accent5">
                    <a:lumMod val="60000"/>
                    <a:lumOff val="40000"/>
                  </a:schemeClr>
                </a:solidFill>
              </a:rPr>
              <a:t>. No. Middle-aged.</a:t>
            </a:r>
          </a:p>
          <a:p>
            <a:endParaRPr lang="en-US" sz="1400" dirty="0">
              <a:solidFill>
                <a:schemeClr val="accent5">
                  <a:lumMod val="60000"/>
                  <a:lumOff val="40000"/>
                </a:schemeClr>
              </a:solidFill>
            </a:endParaRPr>
          </a:p>
          <a:p>
            <a:endParaRPr lang="en-US" sz="1400" i="1" dirty="0">
              <a:solidFill>
                <a:schemeClr val="accent5">
                  <a:lumMod val="60000"/>
                  <a:lumOff val="40000"/>
                </a:schemeClr>
              </a:solidFill>
            </a:endParaRPr>
          </a:p>
          <a:p>
            <a:r>
              <a:rPr lang="en-US" sz="1400" i="1" dirty="0">
                <a:solidFill>
                  <a:schemeClr val="accent5">
                    <a:lumMod val="60000"/>
                    <a:lumOff val="40000"/>
                  </a:schemeClr>
                </a:solidFill>
              </a:rPr>
              <a:t>What are the classic </a:t>
            </a:r>
            <a:r>
              <a:rPr lang="en-US" sz="1400" i="1" dirty="0" err="1">
                <a:solidFill>
                  <a:schemeClr val="accent5">
                    <a:lumMod val="60000"/>
                    <a:lumOff val="40000"/>
                  </a:schemeClr>
                </a:solidFill>
              </a:rPr>
              <a:t>nonocular</a:t>
            </a:r>
            <a:r>
              <a:rPr lang="en-US" sz="1400" i="1" dirty="0">
                <a:solidFill>
                  <a:schemeClr val="accent5">
                    <a:lumMod val="60000"/>
                    <a:lumOff val="40000"/>
                  </a:schemeClr>
                </a:solidFill>
              </a:rPr>
              <a:t> findings on exam?</a:t>
            </a:r>
          </a:p>
          <a:p>
            <a:r>
              <a:rPr lang="en-US" sz="1400" dirty="0">
                <a:solidFill>
                  <a:schemeClr val="accent5">
                    <a:lumMod val="60000"/>
                    <a:lumOff val="40000"/>
                  </a:schemeClr>
                </a:solidFill>
              </a:rPr>
              <a:t>--Midface  erythema</a:t>
            </a:r>
          </a:p>
          <a:p>
            <a:r>
              <a:rPr lang="en-US" sz="1400" dirty="0">
                <a:solidFill>
                  <a:schemeClr val="accent5">
                    <a:lumMod val="60000"/>
                    <a:lumOff val="40000"/>
                  </a:schemeClr>
                </a:solidFill>
              </a:rPr>
              <a:t>--Pustules/papules</a:t>
            </a:r>
          </a:p>
          <a:p>
            <a:r>
              <a:rPr lang="en-US" sz="1400" dirty="0">
                <a:solidFill>
                  <a:schemeClr val="accent5">
                    <a:lumMod val="60000"/>
                    <a:lumOff val="40000"/>
                  </a:schemeClr>
                </a:solidFill>
              </a:rPr>
              <a:t>--Thickening of nasal skin (called  </a:t>
            </a:r>
            <a:r>
              <a:rPr lang="en-US" sz="1400" i="1" dirty="0">
                <a:solidFill>
                  <a:schemeClr val="accent5">
                    <a:lumMod val="60000"/>
                    <a:lumOff val="40000"/>
                  </a:schemeClr>
                </a:solidFill>
              </a:rPr>
              <a:t>rhinophyma</a:t>
            </a:r>
            <a:r>
              <a:rPr lang="en-US" sz="1400" dirty="0">
                <a:solidFill>
                  <a:schemeClr val="accent5">
                    <a:lumMod val="60000"/>
                    <a:lumOff val="40000"/>
                  </a:schemeClr>
                </a:solidFill>
              </a:rPr>
              <a:t> )</a:t>
            </a:r>
          </a:p>
          <a:p>
            <a:endParaRPr lang="en-US" sz="1400" dirty="0">
              <a:solidFill>
                <a:schemeClr val="accent5">
                  <a:lumMod val="60000"/>
                  <a:lumOff val="40000"/>
                </a:schemeClr>
              </a:solidFill>
            </a:endParaRPr>
          </a:p>
          <a:p>
            <a:r>
              <a:rPr lang="en-US" sz="1400" i="1" dirty="0">
                <a:solidFill>
                  <a:schemeClr val="accent5">
                    <a:lumMod val="60000"/>
                    <a:lumOff val="40000"/>
                  </a:schemeClr>
                </a:solidFill>
              </a:rPr>
              <a:t>What does the </a:t>
            </a:r>
            <a:r>
              <a:rPr lang="en-US" sz="1400" dirty="0">
                <a:solidFill>
                  <a:schemeClr val="accent5">
                    <a:lumMod val="60000"/>
                    <a:lumOff val="40000"/>
                  </a:schemeClr>
                </a:solidFill>
              </a:rPr>
              <a:t>Cornea</a:t>
            </a:r>
            <a:r>
              <a:rPr lang="en-US" sz="1400" i="1" dirty="0">
                <a:solidFill>
                  <a:schemeClr val="accent5">
                    <a:lumMod val="60000"/>
                    <a:lumOff val="40000"/>
                  </a:schemeClr>
                </a:solidFill>
              </a:rPr>
              <a:t> book call “the mainstay of therapy” for rosacea?</a:t>
            </a:r>
          </a:p>
          <a:p>
            <a:r>
              <a:rPr lang="en-US" sz="1400" dirty="0">
                <a:solidFill>
                  <a:schemeClr val="accent5">
                    <a:lumMod val="60000"/>
                    <a:lumOff val="40000"/>
                  </a:schemeClr>
                </a:solidFill>
              </a:rPr>
              <a:t>Oral  tetracyclines</a:t>
            </a:r>
          </a:p>
        </p:txBody>
      </p:sp>
      <p:sp>
        <p:nvSpPr>
          <p:cNvPr id="14" name="Oval 13">
            <a:extLst>
              <a:ext uri="{FF2B5EF4-FFF2-40B4-BE49-F238E27FC236}">
                <a16:creationId xmlns:a16="http://schemas.microsoft.com/office/drawing/2014/main" id="{C80FC219-CC98-4603-852A-433B8F83FD2F}"/>
              </a:ext>
            </a:extLst>
          </p:cNvPr>
          <p:cNvSpPr/>
          <p:nvPr/>
        </p:nvSpPr>
        <p:spPr>
          <a:xfrm>
            <a:off x="308616" y="4815133"/>
            <a:ext cx="1105460" cy="400111"/>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ED08374-ECC1-8896-74E8-0B33BB80D280}"/>
              </a:ext>
            </a:extLst>
          </p:cNvPr>
          <p:cNvSpPr txBox="1"/>
          <p:nvPr/>
        </p:nvSpPr>
        <p:spPr>
          <a:xfrm>
            <a:off x="426750" y="4850249"/>
            <a:ext cx="920445" cy="307777"/>
          </a:xfrm>
          <a:prstGeom prst="rect">
            <a:avLst/>
          </a:prstGeom>
          <a:noFill/>
        </p:spPr>
        <p:txBody>
          <a:bodyPr wrap="none" rtlCol="0">
            <a:spAutoFit/>
          </a:bodyPr>
          <a:lstStyle/>
          <a:p>
            <a:r>
              <a:rPr lang="en-US" sz="1400" b="1" dirty="0">
                <a:solidFill>
                  <a:srgbClr val="0000FF"/>
                </a:solidFill>
              </a:rPr>
              <a:t>Rosacea</a:t>
            </a:r>
          </a:p>
        </p:txBody>
      </p:sp>
    </p:spTree>
    <p:extLst>
      <p:ext uri="{BB962C8B-B14F-4D97-AF65-F5344CB8AC3E}">
        <p14:creationId xmlns:p14="http://schemas.microsoft.com/office/powerpoint/2010/main" val="1116720760"/>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solidFill>
                  <a:schemeClr val="bg1">
                    <a:lumMod val="75000"/>
                  </a:schemeClr>
                </a:solidFill>
              </a:rPr>
              <a:t>Meibomian</a:t>
            </a:r>
            <a:r>
              <a:rPr lang="en-US" sz="1500" b="1" i="1" dirty="0"/>
              <a:t> </a:t>
            </a:r>
            <a:r>
              <a:rPr lang="en-US" sz="1500" b="1" i="1" dirty="0">
                <a:solidFill>
                  <a:schemeClr val="bg1">
                    <a:lumMod val="75000"/>
                  </a:schemeClr>
                </a:solidFill>
              </a:rPr>
              <a:t>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chemeClr val="bg1">
                    <a:lumMod val="75000"/>
                  </a:schemeClr>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The </a:t>
            </a:r>
            <a:r>
              <a:rPr lang="en-US" sz="1400" dirty="0">
                <a:solidFill>
                  <a:schemeClr val="bg1">
                    <a:lumMod val="75000"/>
                  </a:schemeClr>
                </a:solidFill>
              </a:rPr>
              <a:t>Cornea</a:t>
            </a:r>
            <a:r>
              <a:rPr lang="en-US" sz="1400" i="1" dirty="0">
                <a:solidFill>
                  <a:schemeClr val="bg1">
                    <a:lumMod val="75000"/>
                  </a:schemeClr>
                </a:solidFill>
              </a:rPr>
              <a:t> book highlights three causes of cicatrizing obstructive MGD—what are they?</a:t>
            </a:r>
          </a:p>
          <a:p>
            <a:r>
              <a:rPr lang="en-US" sz="1400" dirty="0">
                <a:solidFill>
                  <a:schemeClr val="bg1">
                    <a:lumMod val="75000"/>
                  </a:schemeClr>
                </a:solidFill>
              </a:rPr>
              <a:t>--Trachoma</a:t>
            </a:r>
          </a:p>
          <a:p>
            <a:r>
              <a:rPr lang="en-US" sz="1400" dirty="0">
                <a:solidFill>
                  <a:schemeClr val="bg1">
                    <a:lumMod val="75000"/>
                  </a:schemeClr>
                </a:solidFill>
              </a:rPr>
              <a:t>--Mucous-membrane pemphigoid (aka  </a:t>
            </a:r>
            <a:r>
              <a:rPr lang="en-US" sz="1400" i="1" dirty="0">
                <a:solidFill>
                  <a:schemeClr val="bg1">
                    <a:lumMod val="75000"/>
                  </a:schemeClr>
                </a:solidFill>
              </a:rPr>
              <a:t>ocular cicatricial pemphigoid </a:t>
            </a:r>
            <a:r>
              <a:rPr lang="en-US" sz="1400" dirty="0">
                <a:solidFill>
                  <a:schemeClr val="bg1">
                    <a:lumMod val="75000"/>
                  </a:schemeClr>
                </a:solidFill>
              </a:rPr>
              <a:t>)</a:t>
            </a:r>
          </a:p>
          <a:p>
            <a:r>
              <a:rPr lang="en-US" sz="1400" dirty="0">
                <a:solidFill>
                  <a:schemeClr val="bg1">
                    <a:lumMod val="75000"/>
                  </a:schemeClr>
                </a:solidFill>
              </a:rPr>
              <a:t>--</a:t>
            </a:r>
            <a:r>
              <a:rPr lang="en-US" sz="1400" b="1" dirty="0">
                <a:solidFill>
                  <a:schemeClr val="bg1">
                    <a:lumMod val="75000"/>
                  </a:schemeClr>
                </a:solidFill>
              </a:rPr>
              <a:t>Atopy</a:t>
            </a:r>
          </a:p>
          <a:p>
            <a:endParaRPr lang="en-US" sz="1400" dirty="0">
              <a:solidFill>
                <a:schemeClr val="bg1">
                  <a:lumMod val="75000"/>
                </a:schemeClr>
              </a:solidFill>
            </a:endParaRPr>
          </a:p>
          <a:p>
            <a:r>
              <a:rPr lang="en-US" sz="1400" i="1" dirty="0">
                <a:solidFill>
                  <a:schemeClr val="bg1">
                    <a:lumMod val="75000"/>
                  </a:schemeClr>
                </a:solidFill>
              </a:rPr>
              <a:t>The book highlights three causes of </a:t>
            </a:r>
            <a:r>
              <a:rPr lang="en-US" sz="1400" b="1" i="1" dirty="0" err="1">
                <a:solidFill>
                  <a:schemeClr val="bg1">
                    <a:lumMod val="75000"/>
                  </a:schemeClr>
                </a:solidFill>
              </a:rPr>
              <a:t>non</a:t>
            </a:r>
            <a:r>
              <a:rPr lang="en-US" sz="1400" i="1" dirty="0" err="1">
                <a:solidFill>
                  <a:schemeClr val="bg1">
                    <a:lumMod val="75000"/>
                  </a:schemeClr>
                </a:solidFill>
              </a:rPr>
              <a:t>cicatrizing</a:t>
            </a:r>
            <a:r>
              <a:rPr lang="en-US" sz="1400" i="1" dirty="0">
                <a:solidFill>
                  <a:schemeClr val="bg1">
                    <a:lumMod val="75000"/>
                  </a:schemeClr>
                </a:solidFill>
              </a:rPr>
              <a:t> obstructive MGD—  what are </a:t>
            </a:r>
            <a:r>
              <a:rPr lang="en-US" sz="1400" b="1" i="1" dirty="0">
                <a:solidFill>
                  <a:schemeClr val="bg1">
                    <a:lumMod val="75000"/>
                  </a:schemeClr>
                </a:solidFill>
              </a:rPr>
              <a:t>they</a:t>
            </a:r>
            <a:r>
              <a:rPr lang="en-US" sz="1400" i="1" dirty="0">
                <a:solidFill>
                  <a:schemeClr val="bg1">
                    <a:lumMod val="75000"/>
                  </a:schemeClr>
                </a:solidFill>
              </a:rPr>
              <a:t>?</a:t>
            </a:r>
          </a:p>
          <a:p>
            <a:r>
              <a:rPr lang="en-US" sz="1400" dirty="0">
                <a:solidFill>
                  <a:schemeClr val="bg1">
                    <a:lumMod val="75000"/>
                  </a:schemeClr>
                </a:solidFill>
              </a:rPr>
              <a:t>--</a:t>
            </a:r>
            <a:r>
              <a:rPr lang="en-US" sz="1400" b="1" dirty="0">
                <a:solidFill>
                  <a:schemeClr val="accent1">
                    <a:lumMod val="40000"/>
                    <a:lumOff val="60000"/>
                  </a:schemeClr>
                </a:solidFill>
              </a:rPr>
              <a:t>Rosacea</a:t>
            </a:r>
          </a:p>
          <a:p>
            <a:r>
              <a:rPr lang="en-US" sz="1400" dirty="0">
                <a:solidFill>
                  <a:schemeClr val="bg1">
                    <a:lumMod val="75000"/>
                  </a:schemeClr>
                </a:solidFill>
              </a:rPr>
              <a:t>--Seborrheic dermatitis</a:t>
            </a:r>
          </a:p>
          <a:p>
            <a:r>
              <a:rPr lang="en-US" sz="1400" dirty="0">
                <a:solidFill>
                  <a:schemeClr val="bg1">
                    <a:lumMod val="75000"/>
                  </a:schemeClr>
                </a:solidFill>
              </a:rPr>
              <a:t>--</a:t>
            </a:r>
            <a:r>
              <a:rPr lang="en-US" sz="1400" b="1" dirty="0">
                <a:solidFill>
                  <a:schemeClr val="bg1">
                    <a:lumMod val="75000"/>
                  </a:schemeClr>
                </a:solidFill>
              </a:rPr>
              <a:t>Atopy</a:t>
            </a:r>
            <a:r>
              <a:rPr lang="en-US" sz="1400" dirty="0">
                <a:solidFill>
                  <a:schemeClr val="bg1">
                    <a:lumMod val="75000"/>
                  </a:schemeClr>
                </a:solidFill>
              </a:rPr>
              <a:t> </a:t>
            </a:r>
          </a:p>
        </p:txBody>
      </p:sp>
      <p:sp>
        <p:nvSpPr>
          <p:cNvPr id="19" name="TextBox 18">
            <a:extLst>
              <a:ext uri="{FF2B5EF4-FFF2-40B4-BE49-F238E27FC236}">
                <a16:creationId xmlns:a16="http://schemas.microsoft.com/office/drawing/2014/main" id="{48FAC994-D77D-E261-9043-ECE9A037D649}"/>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
        <p:nvSpPr>
          <p:cNvPr id="7" name="TextBox 6">
            <a:extLst>
              <a:ext uri="{FF2B5EF4-FFF2-40B4-BE49-F238E27FC236}">
                <a16:creationId xmlns:a16="http://schemas.microsoft.com/office/drawing/2014/main" id="{67BE9555-2E10-5321-7097-DD8855D9CA97}"/>
              </a:ext>
            </a:extLst>
          </p:cNvPr>
          <p:cNvSpPr txBox="1"/>
          <p:nvPr/>
        </p:nvSpPr>
        <p:spPr>
          <a:xfrm>
            <a:off x="990600" y="3040574"/>
            <a:ext cx="5803192" cy="3754874"/>
          </a:xfrm>
          <a:prstGeom prst="rect">
            <a:avLst/>
          </a:prstGeom>
          <a:solidFill>
            <a:schemeClr val="accent5">
              <a:lumMod val="60000"/>
              <a:lumOff val="40000"/>
            </a:schemeClr>
          </a:solidFill>
        </p:spPr>
        <p:txBody>
          <a:bodyPr wrap="none" rtlCol="0">
            <a:spAutoFit/>
          </a:bodyPr>
          <a:lstStyle/>
          <a:p>
            <a:r>
              <a:rPr lang="en-US" sz="1400" i="1" dirty="0">
                <a:solidFill>
                  <a:srgbClr val="0000FF"/>
                </a:solidFill>
              </a:rPr>
              <a:t>In a nutshell, what is </a:t>
            </a:r>
            <a:r>
              <a:rPr lang="en-US" sz="1400" dirty="0">
                <a:solidFill>
                  <a:srgbClr val="0000FF"/>
                </a:solidFill>
              </a:rPr>
              <a:t>rosacea?</a:t>
            </a:r>
          </a:p>
          <a:p>
            <a:r>
              <a:rPr lang="en-US" sz="1400" dirty="0">
                <a:solidFill>
                  <a:srgbClr val="0000FF"/>
                </a:solidFill>
              </a:rPr>
              <a:t>A  chronic  skin condition often involving the eyelids</a:t>
            </a:r>
          </a:p>
          <a:p>
            <a:endParaRPr lang="en-US" sz="1400" dirty="0">
              <a:solidFill>
                <a:srgbClr val="0000FF"/>
              </a:solidFill>
            </a:endParaRPr>
          </a:p>
          <a:p>
            <a:r>
              <a:rPr lang="en-US" sz="1400" i="1" dirty="0">
                <a:solidFill>
                  <a:srgbClr val="0000FF"/>
                </a:solidFill>
              </a:rPr>
              <a:t>What is the cause?</a:t>
            </a:r>
          </a:p>
          <a:p>
            <a:r>
              <a:rPr lang="en-US" sz="1400" dirty="0">
                <a:solidFill>
                  <a:srgbClr val="0000FF"/>
                </a:solidFill>
              </a:rPr>
              <a:t>It is unknown at this time</a:t>
            </a:r>
          </a:p>
          <a:p>
            <a:endParaRPr lang="en-US" sz="1400" i="1" dirty="0">
              <a:solidFill>
                <a:srgbClr val="0000FF"/>
              </a:solidFill>
            </a:endParaRPr>
          </a:p>
          <a:p>
            <a:r>
              <a:rPr lang="en-US" sz="1400" i="1" dirty="0">
                <a:solidFill>
                  <a:srgbClr val="0000FF"/>
                </a:solidFill>
              </a:rPr>
              <a:t>Is there a gender predilection? </a:t>
            </a:r>
            <a:r>
              <a:rPr lang="en-US" sz="1400" i="1" dirty="0"/>
              <a:t>A racial predilection? </a:t>
            </a:r>
            <a:r>
              <a:rPr lang="en-US" sz="1400" i="1" dirty="0">
                <a:solidFill>
                  <a:schemeClr val="accent5">
                    <a:lumMod val="60000"/>
                    <a:lumOff val="40000"/>
                  </a:schemeClr>
                </a:solidFill>
              </a:rPr>
              <a:t>Age predilection?</a:t>
            </a:r>
          </a:p>
          <a:p>
            <a:r>
              <a:rPr lang="en-US" sz="1400" dirty="0">
                <a:solidFill>
                  <a:srgbClr val="0000FF"/>
                </a:solidFill>
              </a:rPr>
              <a:t>Yes,  ♀  are more likely to be affected. </a:t>
            </a:r>
            <a:r>
              <a:rPr lang="en-US" sz="1400" dirty="0">
                <a:solidFill>
                  <a:schemeClr val="accent5">
                    <a:lumMod val="60000"/>
                    <a:lumOff val="40000"/>
                  </a:schemeClr>
                </a:solidFill>
              </a:rPr>
              <a:t>No. Middle-aged.</a:t>
            </a:r>
          </a:p>
          <a:p>
            <a:endParaRPr lang="en-US" sz="1400" dirty="0">
              <a:solidFill>
                <a:srgbClr val="0000FF"/>
              </a:solidFill>
            </a:endParaRPr>
          </a:p>
          <a:p>
            <a:endParaRPr lang="en-US" sz="1400" i="1" dirty="0">
              <a:solidFill>
                <a:schemeClr val="accent5">
                  <a:lumMod val="60000"/>
                  <a:lumOff val="40000"/>
                </a:schemeClr>
              </a:solidFill>
            </a:endParaRPr>
          </a:p>
          <a:p>
            <a:r>
              <a:rPr lang="en-US" sz="1400" i="1" dirty="0">
                <a:solidFill>
                  <a:schemeClr val="accent5">
                    <a:lumMod val="60000"/>
                    <a:lumOff val="40000"/>
                  </a:schemeClr>
                </a:solidFill>
              </a:rPr>
              <a:t>What are the classic </a:t>
            </a:r>
            <a:r>
              <a:rPr lang="en-US" sz="1400" i="1" dirty="0" err="1">
                <a:solidFill>
                  <a:schemeClr val="accent5">
                    <a:lumMod val="60000"/>
                    <a:lumOff val="40000"/>
                  </a:schemeClr>
                </a:solidFill>
              </a:rPr>
              <a:t>nonocular</a:t>
            </a:r>
            <a:r>
              <a:rPr lang="en-US" sz="1400" i="1" dirty="0">
                <a:solidFill>
                  <a:schemeClr val="accent5">
                    <a:lumMod val="60000"/>
                    <a:lumOff val="40000"/>
                  </a:schemeClr>
                </a:solidFill>
              </a:rPr>
              <a:t> findings on exam?</a:t>
            </a:r>
          </a:p>
          <a:p>
            <a:r>
              <a:rPr lang="en-US" sz="1400" dirty="0">
                <a:solidFill>
                  <a:schemeClr val="accent5">
                    <a:lumMod val="60000"/>
                    <a:lumOff val="40000"/>
                  </a:schemeClr>
                </a:solidFill>
              </a:rPr>
              <a:t>--Midface  erythema</a:t>
            </a:r>
          </a:p>
          <a:p>
            <a:r>
              <a:rPr lang="en-US" sz="1400" dirty="0">
                <a:solidFill>
                  <a:schemeClr val="accent5">
                    <a:lumMod val="60000"/>
                    <a:lumOff val="40000"/>
                  </a:schemeClr>
                </a:solidFill>
              </a:rPr>
              <a:t>--Pustules/papules</a:t>
            </a:r>
          </a:p>
          <a:p>
            <a:r>
              <a:rPr lang="en-US" sz="1400" dirty="0">
                <a:solidFill>
                  <a:schemeClr val="accent5">
                    <a:lumMod val="60000"/>
                    <a:lumOff val="40000"/>
                  </a:schemeClr>
                </a:solidFill>
              </a:rPr>
              <a:t>--Thickening of nasal skin (called  </a:t>
            </a:r>
            <a:r>
              <a:rPr lang="en-US" sz="1400" i="1" dirty="0">
                <a:solidFill>
                  <a:schemeClr val="accent5">
                    <a:lumMod val="60000"/>
                    <a:lumOff val="40000"/>
                  </a:schemeClr>
                </a:solidFill>
              </a:rPr>
              <a:t>rhinophyma</a:t>
            </a:r>
            <a:r>
              <a:rPr lang="en-US" sz="1400" dirty="0">
                <a:solidFill>
                  <a:schemeClr val="accent5">
                    <a:lumMod val="60000"/>
                    <a:lumOff val="40000"/>
                  </a:schemeClr>
                </a:solidFill>
              </a:rPr>
              <a:t> )</a:t>
            </a:r>
          </a:p>
          <a:p>
            <a:endParaRPr lang="en-US" sz="1400" dirty="0">
              <a:solidFill>
                <a:schemeClr val="accent5">
                  <a:lumMod val="60000"/>
                  <a:lumOff val="40000"/>
                </a:schemeClr>
              </a:solidFill>
            </a:endParaRPr>
          </a:p>
          <a:p>
            <a:r>
              <a:rPr lang="en-US" sz="1400" i="1" dirty="0">
                <a:solidFill>
                  <a:schemeClr val="accent5">
                    <a:lumMod val="60000"/>
                    <a:lumOff val="40000"/>
                  </a:schemeClr>
                </a:solidFill>
              </a:rPr>
              <a:t>What does the </a:t>
            </a:r>
            <a:r>
              <a:rPr lang="en-US" sz="1400" dirty="0">
                <a:solidFill>
                  <a:schemeClr val="accent5">
                    <a:lumMod val="60000"/>
                    <a:lumOff val="40000"/>
                  </a:schemeClr>
                </a:solidFill>
              </a:rPr>
              <a:t>Cornea</a:t>
            </a:r>
            <a:r>
              <a:rPr lang="en-US" sz="1400" i="1" dirty="0">
                <a:solidFill>
                  <a:schemeClr val="accent5">
                    <a:lumMod val="60000"/>
                    <a:lumOff val="40000"/>
                  </a:schemeClr>
                </a:solidFill>
              </a:rPr>
              <a:t> book call “the mainstay of therapy” for rosacea?</a:t>
            </a:r>
          </a:p>
          <a:p>
            <a:r>
              <a:rPr lang="en-US" sz="1400" dirty="0">
                <a:solidFill>
                  <a:schemeClr val="accent5">
                    <a:lumMod val="60000"/>
                    <a:lumOff val="40000"/>
                  </a:schemeClr>
                </a:solidFill>
              </a:rPr>
              <a:t>Oral  tetracyclines</a:t>
            </a:r>
          </a:p>
        </p:txBody>
      </p:sp>
      <p:sp>
        <p:nvSpPr>
          <p:cNvPr id="14" name="Oval 13">
            <a:extLst>
              <a:ext uri="{FF2B5EF4-FFF2-40B4-BE49-F238E27FC236}">
                <a16:creationId xmlns:a16="http://schemas.microsoft.com/office/drawing/2014/main" id="{C80FC219-CC98-4603-852A-433B8F83FD2F}"/>
              </a:ext>
            </a:extLst>
          </p:cNvPr>
          <p:cNvSpPr/>
          <p:nvPr/>
        </p:nvSpPr>
        <p:spPr>
          <a:xfrm>
            <a:off x="308616" y="4815133"/>
            <a:ext cx="1105460" cy="400111"/>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ED08374-ECC1-8896-74E8-0B33BB80D280}"/>
              </a:ext>
            </a:extLst>
          </p:cNvPr>
          <p:cNvSpPr txBox="1"/>
          <p:nvPr/>
        </p:nvSpPr>
        <p:spPr>
          <a:xfrm>
            <a:off x="426750" y="4850249"/>
            <a:ext cx="920445" cy="307777"/>
          </a:xfrm>
          <a:prstGeom prst="rect">
            <a:avLst/>
          </a:prstGeom>
          <a:noFill/>
        </p:spPr>
        <p:txBody>
          <a:bodyPr wrap="none" rtlCol="0">
            <a:spAutoFit/>
          </a:bodyPr>
          <a:lstStyle/>
          <a:p>
            <a:r>
              <a:rPr lang="en-US" sz="1400" b="1" dirty="0">
                <a:solidFill>
                  <a:srgbClr val="0000FF"/>
                </a:solidFill>
              </a:rPr>
              <a:t>Rosacea</a:t>
            </a:r>
          </a:p>
        </p:txBody>
      </p:sp>
    </p:spTree>
    <p:extLst>
      <p:ext uri="{BB962C8B-B14F-4D97-AF65-F5344CB8AC3E}">
        <p14:creationId xmlns:p14="http://schemas.microsoft.com/office/powerpoint/2010/main" val="1188675216"/>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solidFill>
                  <a:schemeClr val="bg1">
                    <a:lumMod val="75000"/>
                  </a:schemeClr>
                </a:solidFill>
              </a:rPr>
              <a:t>Meibomian</a:t>
            </a:r>
            <a:r>
              <a:rPr lang="en-US" sz="1500" b="1" i="1" dirty="0"/>
              <a:t> </a:t>
            </a:r>
            <a:r>
              <a:rPr lang="en-US" sz="1500" b="1" i="1" dirty="0">
                <a:solidFill>
                  <a:schemeClr val="bg1">
                    <a:lumMod val="75000"/>
                  </a:schemeClr>
                </a:solidFill>
              </a:rPr>
              <a:t>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chemeClr val="bg1">
                    <a:lumMod val="75000"/>
                  </a:schemeClr>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The </a:t>
            </a:r>
            <a:r>
              <a:rPr lang="en-US" sz="1400" dirty="0">
                <a:solidFill>
                  <a:schemeClr val="bg1">
                    <a:lumMod val="75000"/>
                  </a:schemeClr>
                </a:solidFill>
              </a:rPr>
              <a:t>Cornea</a:t>
            </a:r>
            <a:r>
              <a:rPr lang="en-US" sz="1400" i="1" dirty="0">
                <a:solidFill>
                  <a:schemeClr val="bg1">
                    <a:lumMod val="75000"/>
                  </a:schemeClr>
                </a:solidFill>
              </a:rPr>
              <a:t> book highlights three causes of cicatrizing obstructive MGD—what are they?</a:t>
            </a:r>
          </a:p>
          <a:p>
            <a:r>
              <a:rPr lang="en-US" sz="1400" dirty="0">
                <a:solidFill>
                  <a:schemeClr val="bg1">
                    <a:lumMod val="75000"/>
                  </a:schemeClr>
                </a:solidFill>
              </a:rPr>
              <a:t>--Trachoma</a:t>
            </a:r>
          </a:p>
          <a:p>
            <a:r>
              <a:rPr lang="en-US" sz="1400" dirty="0">
                <a:solidFill>
                  <a:schemeClr val="bg1">
                    <a:lumMod val="75000"/>
                  </a:schemeClr>
                </a:solidFill>
              </a:rPr>
              <a:t>--Mucous-membrane pemphigoid (aka  </a:t>
            </a:r>
            <a:r>
              <a:rPr lang="en-US" sz="1400" i="1" dirty="0">
                <a:solidFill>
                  <a:schemeClr val="bg1">
                    <a:lumMod val="75000"/>
                  </a:schemeClr>
                </a:solidFill>
              </a:rPr>
              <a:t>ocular cicatricial pemphigoid </a:t>
            </a:r>
            <a:r>
              <a:rPr lang="en-US" sz="1400" dirty="0">
                <a:solidFill>
                  <a:schemeClr val="bg1">
                    <a:lumMod val="75000"/>
                  </a:schemeClr>
                </a:solidFill>
              </a:rPr>
              <a:t>)</a:t>
            </a:r>
          </a:p>
          <a:p>
            <a:r>
              <a:rPr lang="en-US" sz="1400" dirty="0">
                <a:solidFill>
                  <a:schemeClr val="bg1">
                    <a:lumMod val="75000"/>
                  </a:schemeClr>
                </a:solidFill>
              </a:rPr>
              <a:t>--</a:t>
            </a:r>
            <a:r>
              <a:rPr lang="en-US" sz="1400" b="1" dirty="0">
                <a:solidFill>
                  <a:schemeClr val="bg1">
                    <a:lumMod val="75000"/>
                  </a:schemeClr>
                </a:solidFill>
              </a:rPr>
              <a:t>Atopy</a:t>
            </a:r>
          </a:p>
          <a:p>
            <a:endParaRPr lang="en-US" sz="1400" dirty="0">
              <a:solidFill>
                <a:schemeClr val="bg1">
                  <a:lumMod val="75000"/>
                </a:schemeClr>
              </a:solidFill>
            </a:endParaRPr>
          </a:p>
          <a:p>
            <a:r>
              <a:rPr lang="en-US" sz="1400" i="1" dirty="0">
                <a:solidFill>
                  <a:schemeClr val="bg1">
                    <a:lumMod val="75000"/>
                  </a:schemeClr>
                </a:solidFill>
              </a:rPr>
              <a:t>The book highlights three causes of </a:t>
            </a:r>
            <a:r>
              <a:rPr lang="en-US" sz="1400" b="1" i="1" dirty="0" err="1">
                <a:solidFill>
                  <a:schemeClr val="bg1">
                    <a:lumMod val="75000"/>
                  </a:schemeClr>
                </a:solidFill>
              </a:rPr>
              <a:t>non</a:t>
            </a:r>
            <a:r>
              <a:rPr lang="en-US" sz="1400" i="1" dirty="0" err="1">
                <a:solidFill>
                  <a:schemeClr val="bg1">
                    <a:lumMod val="75000"/>
                  </a:schemeClr>
                </a:solidFill>
              </a:rPr>
              <a:t>cicatrizing</a:t>
            </a:r>
            <a:r>
              <a:rPr lang="en-US" sz="1400" i="1" dirty="0">
                <a:solidFill>
                  <a:schemeClr val="bg1">
                    <a:lumMod val="75000"/>
                  </a:schemeClr>
                </a:solidFill>
              </a:rPr>
              <a:t> obstructive MGD—  what are </a:t>
            </a:r>
            <a:r>
              <a:rPr lang="en-US" sz="1400" b="1" i="1" dirty="0">
                <a:solidFill>
                  <a:schemeClr val="bg1">
                    <a:lumMod val="75000"/>
                  </a:schemeClr>
                </a:solidFill>
              </a:rPr>
              <a:t>they</a:t>
            </a:r>
            <a:r>
              <a:rPr lang="en-US" sz="1400" i="1" dirty="0">
                <a:solidFill>
                  <a:schemeClr val="bg1">
                    <a:lumMod val="75000"/>
                  </a:schemeClr>
                </a:solidFill>
              </a:rPr>
              <a:t>?</a:t>
            </a:r>
          </a:p>
          <a:p>
            <a:r>
              <a:rPr lang="en-US" sz="1400" dirty="0">
                <a:solidFill>
                  <a:schemeClr val="bg1">
                    <a:lumMod val="75000"/>
                  </a:schemeClr>
                </a:solidFill>
              </a:rPr>
              <a:t>--</a:t>
            </a:r>
            <a:r>
              <a:rPr lang="en-US" sz="1400" b="1" dirty="0">
                <a:solidFill>
                  <a:schemeClr val="accent1">
                    <a:lumMod val="40000"/>
                    <a:lumOff val="60000"/>
                  </a:schemeClr>
                </a:solidFill>
              </a:rPr>
              <a:t>Rosacea</a:t>
            </a:r>
          </a:p>
          <a:p>
            <a:r>
              <a:rPr lang="en-US" sz="1400" dirty="0">
                <a:solidFill>
                  <a:schemeClr val="bg1">
                    <a:lumMod val="75000"/>
                  </a:schemeClr>
                </a:solidFill>
              </a:rPr>
              <a:t>--Seborrheic dermatitis</a:t>
            </a:r>
          </a:p>
          <a:p>
            <a:r>
              <a:rPr lang="en-US" sz="1400" dirty="0">
                <a:solidFill>
                  <a:schemeClr val="bg1">
                    <a:lumMod val="75000"/>
                  </a:schemeClr>
                </a:solidFill>
              </a:rPr>
              <a:t>--</a:t>
            </a:r>
            <a:r>
              <a:rPr lang="en-US" sz="1400" b="1" dirty="0">
                <a:solidFill>
                  <a:schemeClr val="bg1">
                    <a:lumMod val="75000"/>
                  </a:schemeClr>
                </a:solidFill>
              </a:rPr>
              <a:t>Atopy</a:t>
            </a:r>
            <a:r>
              <a:rPr lang="en-US" sz="1400" dirty="0">
                <a:solidFill>
                  <a:schemeClr val="bg1">
                    <a:lumMod val="75000"/>
                  </a:schemeClr>
                </a:solidFill>
              </a:rPr>
              <a:t> </a:t>
            </a:r>
          </a:p>
        </p:txBody>
      </p:sp>
      <p:sp>
        <p:nvSpPr>
          <p:cNvPr id="19" name="TextBox 18">
            <a:extLst>
              <a:ext uri="{FF2B5EF4-FFF2-40B4-BE49-F238E27FC236}">
                <a16:creationId xmlns:a16="http://schemas.microsoft.com/office/drawing/2014/main" id="{48FAC994-D77D-E261-9043-ECE9A037D649}"/>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
        <p:nvSpPr>
          <p:cNvPr id="7" name="TextBox 6">
            <a:extLst>
              <a:ext uri="{FF2B5EF4-FFF2-40B4-BE49-F238E27FC236}">
                <a16:creationId xmlns:a16="http://schemas.microsoft.com/office/drawing/2014/main" id="{67BE9555-2E10-5321-7097-DD8855D9CA97}"/>
              </a:ext>
            </a:extLst>
          </p:cNvPr>
          <p:cNvSpPr txBox="1"/>
          <p:nvPr/>
        </p:nvSpPr>
        <p:spPr>
          <a:xfrm>
            <a:off x="990600" y="3040574"/>
            <a:ext cx="5803192" cy="3754874"/>
          </a:xfrm>
          <a:prstGeom prst="rect">
            <a:avLst/>
          </a:prstGeom>
          <a:solidFill>
            <a:schemeClr val="accent5">
              <a:lumMod val="60000"/>
              <a:lumOff val="40000"/>
            </a:schemeClr>
          </a:solidFill>
        </p:spPr>
        <p:txBody>
          <a:bodyPr wrap="none" rtlCol="0">
            <a:spAutoFit/>
          </a:bodyPr>
          <a:lstStyle/>
          <a:p>
            <a:r>
              <a:rPr lang="en-US" sz="1400" i="1" dirty="0">
                <a:solidFill>
                  <a:srgbClr val="0000FF"/>
                </a:solidFill>
              </a:rPr>
              <a:t>In a nutshell, what is </a:t>
            </a:r>
            <a:r>
              <a:rPr lang="en-US" sz="1400" dirty="0">
                <a:solidFill>
                  <a:srgbClr val="0000FF"/>
                </a:solidFill>
              </a:rPr>
              <a:t>rosacea?</a:t>
            </a:r>
          </a:p>
          <a:p>
            <a:r>
              <a:rPr lang="en-US" sz="1400" dirty="0">
                <a:solidFill>
                  <a:srgbClr val="0000FF"/>
                </a:solidFill>
              </a:rPr>
              <a:t>A  chronic  skin condition often involving the eyelids</a:t>
            </a:r>
          </a:p>
          <a:p>
            <a:endParaRPr lang="en-US" sz="1400" dirty="0">
              <a:solidFill>
                <a:srgbClr val="0000FF"/>
              </a:solidFill>
            </a:endParaRPr>
          </a:p>
          <a:p>
            <a:r>
              <a:rPr lang="en-US" sz="1400" i="1" dirty="0">
                <a:solidFill>
                  <a:srgbClr val="0000FF"/>
                </a:solidFill>
              </a:rPr>
              <a:t>What is the cause?</a:t>
            </a:r>
          </a:p>
          <a:p>
            <a:r>
              <a:rPr lang="en-US" sz="1400" dirty="0">
                <a:solidFill>
                  <a:srgbClr val="0000FF"/>
                </a:solidFill>
              </a:rPr>
              <a:t>It is unknown at this time</a:t>
            </a:r>
          </a:p>
          <a:p>
            <a:endParaRPr lang="en-US" sz="1400" i="1" dirty="0">
              <a:solidFill>
                <a:srgbClr val="0000FF"/>
              </a:solidFill>
            </a:endParaRPr>
          </a:p>
          <a:p>
            <a:r>
              <a:rPr lang="en-US" sz="1400" i="1" dirty="0">
                <a:solidFill>
                  <a:srgbClr val="0000FF"/>
                </a:solidFill>
              </a:rPr>
              <a:t>Is there a gender predilection? </a:t>
            </a:r>
            <a:r>
              <a:rPr lang="en-US" sz="1400" i="1" dirty="0"/>
              <a:t>A racial predilection? </a:t>
            </a:r>
            <a:r>
              <a:rPr lang="en-US" sz="1400" i="1" dirty="0">
                <a:solidFill>
                  <a:schemeClr val="accent5">
                    <a:lumMod val="60000"/>
                    <a:lumOff val="40000"/>
                  </a:schemeClr>
                </a:solidFill>
              </a:rPr>
              <a:t>Age predilection?</a:t>
            </a:r>
          </a:p>
          <a:p>
            <a:r>
              <a:rPr lang="en-US" sz="1400" dirty="0">
                <a:solidFill>
                  <a:srgbClr val="0000FF"/>
                </a:solidFill>
              </a:rPr>
              <a:t>Yes,  ♀  are more likely to be affected. </a:t>
            </a:r>
            <a:r>
              <a:rPr lang="en-US" sz="1400" dirty="0"/>
              <a:t>No. </a:t>
            </a:r>
            <a:r>
              <a:rPr lang="en-US" sz="1400" dirty="0">
                <a:solidFill>
                  <a:schemeClr val="accent5">
                    <a:lumMod val="60000"/>
                    <a:lumOff val="40000"/>
                  </a:schemeClr>
                </a:solidFill>
              </a:rPr>
              <a:t>Middle-aged.</a:t>
            </a:r>
          </a:p>
          <a:p>
            <a:endParaRPr lang="en-US" sz="1400" dirty="0">
              <a:solidFill>
                <a:srgbClr val="0000FF"/>
              </a:solidFill>
            </a:endParaRPr>
          </a:p>
          <a:p>
            <a:endParaRPr lang="en-US" sz="1400" i="1" dirty="0">
              <a:solidFill>
                <a:schemeClr val="accent5">
                  <a:lumMod val="60000"/>
                  <a:lumOff val="40000"/>
                </a:schemeClr>
              </a:solidFill>
            </a:endParaRPr>
          </a:p>
          <a:p>
            <a:r>
              <a:rPr lang="en-US" sz="1400" i="1" dirty="0">
                <a:solidFill>
                  <a:schemeClr val="accent5">
                    <a:lumMod val="60000"/>
                    <a:lumOff val="40000"/>
                  </a:schemeClr>
                </a:solidFill>
              </a:rPr>
              <a:t>What are the classic </a:t>
            </a:r>
            <a:r>
              <a:rPr lang="en-US" sz="1400" i="1" dirty="0" err="1">
                <a:solidFill>
                  <a:schemeClr val="accent5">
                    <a:lumMod val="60000"/>
                    <a:lumOff val="40000"/>
                  </a:schemeClr>
                </a:solidFill>
              </a:rPr>
              <a:t>nonocular</a:t>
            </a:r>
            <a:r>
              <a:rPr lang="en-US" sz="1400" i="1" dirty="0">
                <a:solidFill>
                  <a:schemeClr val="accent5">
                    <a:lumMod val="60000"/>
                    <a:lumOff val="40000"/>
                  </a:schemeClr>
                </a:solidFill>
              </a:rPr>
              <a:t> findings on exam?</a:t>
            </a:r>
          </a:p>
          <a:p>
            <a:r>
              <a:rPr lang="en-US" sz="1400" dirty="0">
                <a:solidFill>
                  <a:schemeClr val="accent5">
                    <a:lumMod val="60000"/>
                    <a:lumOff val="40000"/>
                  </a:schemeClr>
                </a:solidFill>
              </a:rPr>
              <a:t>--Midface  erythema</a:t>
            </a:r>
          </a:p>
          <a:p>
            <a:r>
              <a:rPr lang="en-US" sz="1400" dirty="0">
                <a:solidFill>
                  <a:schemeClr val="accent5">
                    <a:lumMod val="60000"/>
                    <a:lumOff val="40000"/>
                  </a:schemeClr>
                </a:solidFill>
              </a:rPr>
              <a:t>--Pustules/papules</a:t>
            </a:r>
          </a:p>
          <a:p>
            <a:r>
              <a:rPr lang="en-US" sz="1400" dirty="0">
                <a:solidFill>
                  <a:schemeClr val="accent5">
                    <a:lumMod val="60000"/>
                    <a:lumOff val="40000"/>
                  </a:schemeClr>
                </a:solidFill>
              </a:rPr>
              <a:t>--Thickening of nasal skin (called  </a:t>
            </a:r>
            <a:r>
              <a:rPr lang="en-US" sz="1400" i="1" dirty="0">
                <a:solidFill>
                  <a:schemeClr val="accent5">
                    <a:lumMod val="60000"/>
                    <a:lumOff val="40000"/>
                  </a:schemeClr>
                </a:solidFill>
              </a:rPr>
              <a:t>rhinophyma</a:t>
            </a:r>
            <a:r>
              <a:rPr lang="en-US" sz="1400" dirty="0">
                <a:solidFill>
                  <a:schemeClr val="accent5">
                    <a:lumMod val="60000"/>
                    <a:lumOff val="40000"/>
                  </a:schemeClr>
                </a:solidFill>
              </a:rPr>
              <a:t> )</a:t>
            </a:r>
          </a:p>
          <a:p>
            <a:endParaRPr lang="en-US" sz="1400" dirty="0">
              <a:solidFill>
                <a:schemeClr val="accent5">
                  <a:lumMod val="60000"/>
                  <a:lumOff val="40000"/>
                </a:schemeClr>
              </a:solidFill>
            </a:endParaRPr>
          </a:p>
          <a:p>
            <a:r>
              <a:rPr lang="en-US" sz="1400" i="1" dirty="0">
                <a:solidFill>
                  <a:schemeClr val="accent5">
                    <a:lumMod val="60000"/>
                    <a:lumOff val="40000"/>
                  </a:schemeClr>
                </a:solidFill>
              </a:rPr>
              <a:t>What does the </a:t>
            </a:r>
            <a:r>
              <a:rPr lang="en-US" sz="1400" dirty="0">
                <a:solidFill>
                  <a:schemeClr val="accent5">
                    <a:lumMod val="60000"/>
                    <a:lumOff val="40000"/>
                  </a:schemeClr>
                </a:solidFill>
              </a:rPr>
              <a:t>Cornea</a:t>
            </a:r>
            <a:r>
              <a:rPr lang="en-US" sz="1400" i="1" dirty="0">
                <a:solidFill>
                  <a:schemeClr val="accent5">
                    <a:lumMod val="60000"/>
                    <a:lumOff val="40000"/>
                  </a:schemeClr>
                </a:solidFill>
              </a:rPr>
              <a:t> book call “the mainstay of therapy” for rosacea?</a:t>
            </a:r>
          </a:p>
          <a:p>
            <a:r>
              <a:rPr lang="en-US" sz="1400" dirty="0">
                <a:solidFill>
                  <a:schemeClr val="accent5">
                    <a:lumMod val="60000"/>
                    <a:lumOff val="40000"/>
                  </a:schemeClr>
                </a:solidFill>
              </a:rPr>
              <a:t>Oral  tetracyclines</a:t>
            </a:r>
          </a:p>
        </p:txBody>
      </p:sp>
      <p:sp>
        <p:nvSpPr>
          <p:cNvPr id="14" name="Oval 13">
            <a:extLst>
              <a:ext uri="{FF2B5EF4-FFF2-40B4-BE49-F238E27FC236}">
                <a16:creationId xmlns:a16="http://schemas.microsoft.com/office/drawing/2014/main" id="{C80FC219-CC98-4603-852A-433B8F83FD2F}"/>
              </a:ext>
            </a:extLst>
          </p:cNvPr>
          <p:cNvSpPr/>
          <p:nvPr/>
        </p:nvSpPr>
        <p:spPr>
          <a:xfrm>
            <a:off x="308616" y="4815133"/>
            <a:ext cx="1105460" cy="400111"/>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ED08374-ECC1-8896-74E8-0B33BB80D280}"/>
              </a:ext>
            </a:extLst>
          </p:cNvPr>
          <p:cNvSpPr txBox="1"/>
          <p:nvPr/>
        </p:nvSpPr>
        <p:spPr>
          <a:xfrm>
            <a:off x="426750" y="4850249"/>
            <a:ext cx="920445" cy="307777"/>
          </a:xfrm>
          <a:prstGeom prst="rect">
            <a:avLst/>
          </a:prstGeom>
          <a:noFill/>
        </p:spPr>
        <p:txBody>
          <a:bodyPr wrap="none" rtlCol="0">
            <a:spAutoFit/>
          </a:bodyPr>
          <a:lstStyle/>
          <a:p>
            <a:r>
              <a:rPr lang="en-US" sz="1400" b="1" dirty="0">
                <a:solidFill>
                  <a:srgbClr val="0000FF"/>
                </a:solidFill>
              </a:rPr>
              <a:t>Rosacea</a:t>
            </a:r>
          </a:p>
        </p:txBody>
      </p:sp>
    </p:spTree>
    <p:extLst>
      <p:ext uri="{BB962C8B-B14F-4D97-AF65-F5344CB8AC3E}">
        <p14:creationId xmlns:p14="http://schemas.microsoft.com/office/powerpoint/2010/main" val="391931619"/>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solidFill>
                  <a:schemeClr val="bg1">
                    <a:lumMod val="75000"/>
                  </a:schemeClr>
                </a:solidFill>
              </a:rPr>
              <a:t>Meibomian</a:t>
            </a:r>
            <a:r>
              <a:rPr lang="en-US" sz="1500" b="1" i="1" dirty="0"/>
              <a:t> </a:t>
            </a:r>
            <a:r>
              <a:rPr lang="en-US" sz="1500" b="1" i="1" dirty="0">
                <a:solidFill>
                  <a:schemeClr val="bg1">
                    <a:lumMod val="75000"/>
                  </a:schemeClr>
                </a:solidFill>
              </a:rPr>
              <a:t>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chemeClr val="bg1">
                    <a:lumMod val="75000"/>
                  </a:schemeClr>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The </a:t>
            </a:r>
            <a:r>
              <a:rPr lang="en-US" sz="1400" dirty="0">
                <a:solidFill>
                  <a:schemeClr val="bg1">
                    <a:lumMod val="75000"/>
                  </a:schemeClr>
                </a:solidFill>
              </a:rPr>
              <a:t>Cornea</a:t>
            </a:r>
            <a:r>
              <a:rPr lang="en-US" sz="1400" i="1" dirty="0">
                <a:solidFill>
                  <a:schemeClr val="bg1">
                    <a:lumMod val="75000"/>
                  </a:schemeClr>
                </a:solidFill>
              </a:rPr>
              <a:t> book highlights three causes of cicatrizing obstructive MGD—what are they?</a:t>
            </a:r>
          </a:p>
          <a:p>
            <a:r>
              <a:rPr lang="en-US" sz="1400" dirty="0">
                <a:solidFill>
                  <a:schemeClr val="bg1">
                    <a:lumMod val="75000"/>
                  </a:schemeClr>
                </a:solidFill>
              </a:rPr>
              <a:t>--Trachoma</a:t>
            </a:r>
          </a:p>
          <a:p>
            <a:r>
              <a:rPr lang="en-US" sz="1400" dirty="0">
                <a:solidFill>
                  <a:schemeClr val="bg1">
                    <a:lumMod val="75000"/>
                  </a:schemeClr>
                </a:solidFill>
              </a:rPr>
              <a:t>--Mucous-membrane pemphigoid (aka  </a:t>
            </a:r>
            <a:r>
              <a:rPr lang="en-US" sz="1400" i="1" dirty="0">
                <a:solidFill>
                  <a:schemeClr val="bg1">
                    <a:lumMod val="75000"/>
                  </a:schemeClr>
                </a:solidFill>
              </a:rPr>
              <a:t>ocular cicatricial pemphigoid </a:t>
            </a:r>
            <a:r>
              <a:rPr lang="en-US" sz="1400" dirty="0">
                <a:solidFill>
                  <a:schemeClr val="bg1">
                    <a:lumMod val="75000"/>
                  </a:schemeClr>
                </a:solidFill>
              </a:rPr>
              <a:t>)</a:t>
            </a:r>
          </a:p>
          <a:p>
            <a:r>
              <a:rPr lang="en-US" sz="1400" dirty="0">
                <a:solidFill>
                  <a:schemeClr val="bg1">
                    <a:lumMod val="75000"/>
                  </a:schemeClr>
                </a:solidFill>
              </a:rPr>
              <a:t>--</a:t>
            </a:r>
            <a:r>
              <a:rPr lang="en-US" sz="1400" b="1" dirty="0">
                <a:solidFill>
                  <a:schemeClr val="bg1">
                    <a:lumMod val="75000"/>
                  </a:schemeClr>
                </a:solidFill>
              </a:rPr>
              <a:t>Atopy</a:t>
            </a:r>
          </a:p>
          <a:p>
            <a:endParaRPr lang="en-US" sz="1400" dirty="0">
              <a:solidFill>
                <a:schemeClr val="bg1">
                  <a:lumMod val="75000"/>
                </a:schemeClr>
              </a:solidFill>
            </a:endParaRPr>
          </a:p>
          <a:p>
            <a:r>
              <a:rPr lang="en-US" sz="1400" i="1" dirty="0">
                <a:solidFill>
                  <a:schemeClr val="bg1">
                    <a:lumMod val="75000"/>
                  </a:schemeClr>
                </a:solidFill>
              </a:rPr>
              <a:t>The book highlights three causes of </a:t>
            </a:r>
            <a:r>
              <a:rPr lang="en-US" sz="1400" b="1" i="1" dirty="0" err="1">
                <a:solidFill>
                  <a:schemeClr val="bg1">
                    <a:lumMod val="75000"/>
                  </a:schemeClr>
                </a:solidFill>
              </a:rPr>
              <a:t>non</a:t>
            </a:r>
            <a:r>
              <a:rPr lang="en-US" sz="1400" i="1" dirty="0" err="1">
                <a:solidFill>
                  <a:schemeClr val="bg1">
                    <a:lumMod val="75000"/>
                  </a:schemeClr>
                </a:solidFill>
              </a:rPr>
              <a:t>cicatrizing</a:t>
            </a:r>
            <a:r>
              <a:rPr lang="en-US" sz="1400" i="1" dirty="0">
                <a:solidFill>
                  <a:schemeClr val="bg1">
                    <a:lumMod val="75000"/>
                  </a:schemeClr>
                </a:solidFill>
              </a:rPr>
              <a:t> obstructive MGD—  what are </a:t>
            </a:r>
            <a:r>
              <a:rPr lang="en-US" sz="1400" b="1" i="1" dirty="0">
                <a:solidFill>
                  <a:schemeClr val="bg1">
                    <a:lumMod val="75000"/>
                  </a:schemeClr>
                </a:solidFill>
              </a:rPr>
              <a:t>they</a:t>
            </a:r>
            <a:r>
              <a:rPr lang="en-US" sz="1400" i="1" dirty="0">
                <a:solidFill>
                  <a:schemeClr val="bg1">
                    <a:lumMod val="75000"/>
                  </a:schemeClr>
                </a:solidFill>
              </a:rPr>
              <a:t>?</a:t>
            </a:r>
          </a:p>
          <a:p>
            <a:r>
              <a:rPr lang="en-US" sz="1400" dirty="0">
                <a:solidFill>
                  <a:schemeClr val="bg1">
                    <a:lumMod val="75000"/>
                  </a:schemeClr>
                </a:solidFill>
              </a:rPr>
              <a:t>--</a:t>
            </a:r>
            <a:r>
              <a:rPr lang="en-US" sz="1400" b="1" dirty="0">
                <a:solidFill>
                  <a:schemeClr val="accent1">
                    <a:lumMod val="40000"/>
                    <a:lumOff val="60000"/>
                  </a:schemeClr>
                </a:solidFill>
              </a:rPr>
              <a:t>Rosacea</a:t>
            </a:r>
          </a:p>
          <a:p>
            <a:r>
              <a:rPr lang="en-US" sz="1400" dirty="0">
                <a:solidFill>
                  <a:schemeClr val="bg1">
                    <a:lumMod val="75000"/>
                  </a:schemeClr>
                </a:solidFill>
              </a:rPr>
              <a:t>--Seborrheic dermatitis</a:t>
            </a:r>
          </a:p>
          <a:p>
            <a:r>
              <a:rPr lang="en-US" sz="1400" dirty="0">
                <a:solidFill>
                  <a:schemeClr val="bg1">
                    <a:lumMod val="75000"/>
                  </a:schemeClr>
                </a:solidFill>
              </a:rPr>
              <a:t>--</a:t>
            </a:r>
            <a:r>
              <a:rPr lang="en-US" sz="1400" b="1" dirty="0">
                <a:solidFill>
                  <a:schemeClr val="bg1">
                    <a:lumMod val="75000"/>
                  </a:schemeClr>
                </a:solidFill>
              </a:rPr>
              <a:t>Atopy</a:t>
            </a:r>
            <a:r>
              <a:rPr lang="en-US" sz="1400" dirty="0">
                <a:solidFill>
                  <a:schemeClr val="bg1">
                    <a:lumMod val="75000"/>
                  </a:schemeClr>
                </a:solidFill>
              </a:rPr>
              <a:t> </a:t>
            </a:r>
          </a:p>
        </p:txBody>
      </p:sp>
      <p:sp>
        <p:nvSpPr>
          <p:cNvPr id="19" name="TextBox 18">
            <a:extLst>
              <a:ext uri="{FF2B5EF4-FFF2-40B4-BE49-F238E27FC236}">
                <a16:creationId xmlns:a16="http://schemas.microsoft.com/office/drawing/2014/main" id="{48FAC994-D77D-E261-9043-ECE9A037D649}"/>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
        <p:nvSpPr>
          <p:cNvPr id="7" name="TextBox 6">
            <a:extLst>
              <a:ext uri="{FF2B5EF4-FFF2-40B4-BE49-F238E27FC236}">
                <a16:creationId xmlns:a16="http://schemas.microsoft.com/office/drawing/2014/main" id="{67BE9555-2E10-5321-7097-DD8855D9CA97}"/>
              </a:ext>
            </a:extLst>
          </p:cNvPr>
          <p:cNvSpPr txBox="1"/>
          <p:nvPr/>
        </p:nvSpPr>
        <p:spPr>
          <a:xfrm>
            <a:off x="990600" y="3040574"/>
            <a:ext cx="5803192" cy="3754874"/>
          </a:xfrm>
          <a:prstGeom prst="rect">
            <a:avLst/>
          </a:prstGeom>
          <a:solidFill>
            <a:schemeClr val="accent5">
              <a:lumMod val="60000"/>
              <a:lumOff val="40000"/>
            </a:schemeClr>
          </a:solidFill>
        </p:spPr>
        <p:txBody>
          <a:bodyPr wrap="none" rtlCol="0">
            <a:spAutoFit/>
          </a:bodyPr>
          <a:lstStyle/>
          <a:p>
            <a:r>
              <a:rPr lang="en-US" sz="1400" i="1" dirty="0">
                <a:solidFill>
                  <a:srgbClr val="0000FF"/>
                </a:solidFill>
              </a:rPr>
              <a:t>In a nutshell, what is </a:t>
            </a:r>
            <a:r>
              <a:rPr lang="en-US" sz="1400" dirty="0">
                <a:solidFill>
                  <a:srgbClr val="0000FF"/>
                </a:solidFill>
              </a:rPr>
              <a:t>rosacea?</a:t>
            </a:r>
          </a:p>
          <a:p>
            <a:r>
              <a:rPr lang="en-US" sz="1400" dirty="0">
                <a:solidFill>
                  <a:srgbClr val="0000FF"/>
                </a:solidFill>
              </a:rPr>
              <a:t>A  chronic  skin condition often involving the eyelids</a:t>
            </a:r>
          </a:p>
          <a:p>
            <a:endParaRPr lang="en-US" sz="1400" dirty="0">
              <a:solidFill>
                <a:srgbClr val="0000FF"/>
              </a:solidFill>
            </a:endParaRPr>
          </a:p>
          <a:p>
            <a:r>
              <a:rPr lang="en-US" sz="1400" i="1" dirty="0">
                <a:solidFill>
                  <a:srgbClr val="0000FF"/>
                </a:solidFill>
              </a:rPr>
              <a:t>What is the cause?</a:t>
            </a:r>
          </a:p>
          <a:p>
            <a:r>
              <a:rPr lang="en-US" sz="1400" dirty="0">
                <a:solidFill>
                  <a:srgbClr val="0000FF"/>
                </a:solidFill>
              </a:rPr>
              <a:t>It is unknown at this time</a:t>
            </a:r>
          </a:p>
          <a:p>
            <a:endParaRPr lang="en-US" sz="1400" i="1" dirty="0">
              <a:solidFill>
                <a:srgbClr val="0000FF"/>
              </a:solidFill>
            </a:endParaRPr>
          </a:p>
          <a:p>
            <a:r>
              <a:rPr lang="en-US" sz="1400" i="1" dirty="0">
                <a:solidFill>
                  <a:srgbClr val="0000FF"/>
                </a:solidFill>
              </a:rPr>
              <a:t>Is there a gender predilection? </a:t>
            </a:r>
            <a:r>
              <a:rPr lang="en-US" sz="1400" i="1" dirty="0"/>
              <a:t>A racial predilection? </a:t>
            </a:r>
            <a:r>
              <a:rPr lang="en-US" sz="1400" i="1" dirty="0">
                <a:solidFill>
                  <a:srgbClr val="0000FF"/>
                </a:solidFill>
              </a:rPr>
              <a:t>Age predilection?</a:t>
            </a:r>
          </a:p>
          <a:p>
            <a:r>
              <a:rPr lang="en-US" sz="1400" dirty="0">
                <a:solidFill>
                  <a:srgbClr val="0000FF"/>
                </a:solidFill>
              </a:rPr>
              <a:t>Yes,  ♀  are more likely to be affected. </a:t>
            </a:r>
            <a:r>
              <a:rPr lang="en-US" sz="1400" dirty="0"/>
              <a:t>No. </a:t>
            </a:r>
            <a:r>
              <a:rPr lang="en-US" sz="1400" dirty="0">
                <a:solidFill>
                  <a:schemeClr val="accent5">
                    <a:lumMod val="60000"/>
                    <a:lumOff val="40000"/>
                  </a:schemeClr>
                </a:solidFill>
              </a:rPr>
              <a:t>Middle-aged.</a:t>
            </a:r>
          </a:p>
          <a:p>
            <a:endParaRPr lang="en-US" sz="1400" dirty="0">
              <a:solidFill>
                <a:schemeClr val="accent5">
                  <a:lumMod val="60000"/>
                  <a:lumOff val="40000"/>
                </a:schemeClr>
              </a:solidFill>
            </a:endParaRPr>
          </a:p>
          <a:p>
            <a:endParaRPr lang="en-US" sz="1400" i="1" dirty="0">
              <a:solidFill>
                <a:schemeClr val="accent5">
                  <a:lumMod val="60000"/>
                  <a:lumOff val="40000"/>
                </a:schemeClr>
              </a:solidFill>
            </a:endParaRPr>
          </a:p>
          <a:p>
            <a:r>
              <a:rPr lang="en-US" sz="1400" i="1" dirty="0">
                <a:solidFill>
                  <a:schemeClr val="accent5">
                    <a:lumMod val="60000"/>
                    <a:lumOff val="40000"/>
                  </a:schemeClr>
                </a:solidFill>
              </a:rPr>
              <a:t>What are the classic </a:t>
            </a:r>
            <a:r>
              <a:rPr lang="en-US" sz="1400" i="1" dirty="0" err="1">
                <a:solidFill>
                  <a:schemeClr val="accent5">
                    <a:lumMod val="60000"/>
                    <a:lumOff val="40000"/>
                  </a:schemeClr>
                </a:solidFill>
              </a:rPr>
              <a:t>nonocular</a:t>
            </a:r>
            <a:r>
              <a:rPr lang="en-US" sz="1400" i="1" dirty="0">
                <a:solidFill>
                  <a:schemeClr val="accent5">
                    <a:lumMod val="60000"/>
                    <a:lumOff val="40000"/>
                  </a:schemeClr>
                </a:solidFill>
              </a:rPr>
              <a:t> findings on exam?</a:t>
            </a:r>
          </a:p>
          <a:p>
            <a:r>
              <a:rPr lang="en-US" sz="1400" dirty="0">
                <a:solidFill>
                  <a:schemeClr val="accent5">
                    <a:lumMod val="60000"/>
                    <a:lumOff val="40000"/>
                  </a:schemeClr>
                </a:solidFill>
              </a:rPr>
              <a:t>--Midface  erythema</a:t>
            </a:r>
          </a:p>
          <a:p>
            <a:r>
              <a:rPr lang="en-US" sz="1400" dirty="0">
                <a:solidFill>
                  <a:schemeClr val="accent5">
                    <a:lumMod val="60000"/>
                    <a:lumOff val="40000"/>
                  </a:schemeClr>
                </a:solidFill>
              </a:rPr>
              <a:t>--Pustules/papules</a:t>
            </a:r>
          </a:p>
          <a:p>
            <a:r>
              <a:rPr lang="en-US" sz="1400" dirty="0">
                <a:solidFill>
                  <a:schemeClr val="accent5">
                    <a:lumMod val="60000"/>
                    <a:lumOff val="40000"/>
                  </a:schemeClr>
                </a:solidFill>
              </a:rPr>
              <a:t>--Thickening of nasal skin (called  </a:t>
            </a:r>
            <a:r>
              <a:rPr lang="en-US" sz="1400" i="1" dirty="0">
                <a:solidFill>
                  <a:schemeClr val="accent5">
                    <a:lumMod val="60000"/>
                    <a:lumOff val="40000"/>
                  </a:schemeClr>
                </a:solidFill>
              </a:rPr>
              <a:t>rhinophyma</a:t>
            </a:r>
            <a:r>
              <a:rPr lang="en-US" sz="1400" dirty="0">
                <a:solidFill>
                  <a:schemeClr val="accent5">
                    <a:lumMod val="60000"/>
                    <a:lumOff val="40000"/>
                  </a:schemeClr>
                </a:solidFill>
              </a:rPr>
              <a:t> )</a:t>
            </a:r>
          </a:p>
          <a:p>
            <a:endParaRPr lang="en-US" sz="1400" dirty="0">
              <a:solidFill>
                <a:schemeClr val="accent5">
                  <a:lumMod val="60000"/>
                  <a:lumOff val="40000"/>
                </a:schemeClr>
              </a:solidFill>
            </a:endParaRPr>
          </a:p>
          <a:p>
            <a:r>
              <a:rPr lang="en-US" sz="1400" i="1" dirty="0">
                <a:solidFill>
                  <a:schemeClr val="accent5">
                    <a:lumMod val="60000"/>
                    <a:lumOff val="40000"/>
                  </a:schemeClr>
                </a:solidFill>
              </a:rPr>
              <a:t>What does the </a:t>
            </a:r>
            <a:r>
              <a:rPr lang="en-US" sz="1400" dirty="0">
                <a:solidFill>
                  <a:schemeClr val="accent5">
                    <a:lumMod val="60000"/>
                    <a:lumOff val="40000"/>
                  </a:schemeClr>
                </a:solidFill>
              </a:rPr>
              <a:t>Cornea</a:t>
            </a:r>
            <a:r>
              <a:rPr lang="en-US" sz="1400" i="1" dirty="0">
                <a:solidFill>
                  <a:schemeClr val="accent5">
                    <a:lumMod val="60000"/>
                    <a:lumOff val="40000"/>
                  </a:schemeClr>
                </a:solidFill>
              </a:rPr>
              <a:t> book call “the mainstay of therapy” for rosacea?</a:t>
            </a:r>
          </a:p>
          <a:p>
            <a:r>
              <a:rPr lang="en-US" sz="1400" dirty="0">
                <a:solidFill>
                  <a:schemeClr val="accent5">
                    <a:lumMod val="60000"/>
                    <a:lumOff val="40000"/>
                  </a:schemeClr>
                </a:solidFill>
              </a:rPr>
              <a:t>Oral  tetracyclines</a:t>
            </a:r>
          </a:p>
        </p:txBody>
      </p:sp>
      <p:sp>
        <p:nvSpPr>
          <p:cNvPr id="14" name="Oval 13">
            <a:extLst>
              <a:ext uri="{FF2B5EF4-FFF2-40B4-BE49-F238E27FC236}">
                <a16:creationId xmlns:a16="http://schemas.microsoft.com/office/drawing/2014/main" id="{C80FC219-CC98-4603-852A-433B8F83FD2F}"/>
              </a:ext>
            </a:extLst>
          </p:cNvPr>
          <p:cNvSpPr/>
          <p:nvPr/>
        </p:nvSpPr>
        <p:spPr>
          <a:xfrm>
            <a:off x="308616" y="4815133"/>
            <a:ext cx="1105460" cy="400111"/>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ED08374-ECC1-8896-74E8-0B33BB80D280}"/>
              </a:ext>
            </a:extLst>
          </p:cNvPr>
          <p:cNvSpPr txBox="1"/>
          <p:nvPr/>
        </p:nvSpPr>
        <p:spPr>
          <a:xfrm>
            <a:off x="426750" y="4850249"/>
            <a:ext cx="920445" cy="307777"/>
          </a:xfrm>
          <a:prstGeom prst="rect">
            <a:avLst/>
          </a:prstGeom>
          <a:noFill/>
        </p:spPr>
        <p:txBody>
          <a:bodyPr wrap="none" rtlCol="0">
            <a:spAutoFit/>
          </a:bodyPr>
          <a:lstStyle/>
          <a:p>
            <a:r>
              <a:rPr lang="en-US" sz="1400" b="1" dirty="0">
                <a:solidFill>
                  <a:srgbClr val="0000FF"/>
                </a:solidFill>
              </a:rPr>
              <a:t>Rosacea</a:t>
            </a:r>
          </a:p>
        </p:txBody>
      </p:sp>
    </p:spTree>
    <p:extLst>
      <p:ext uri="{BB962C8B-B14F-4D97-AF65-F5344CB8AC3E}">
        <p14:creationId xmlns:p14="http://schemas.microsoft.com/office/powerpoint/2010/main" val="658394824"/>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solidFill>
                  <a:schemeClr val="bg1">
                    <a:lumMod val="75000"/>
                  </a:schemeClr>
                </a:solidFill>
              </a:rPr>
              <a:t>Meibomian</a:t>
            </a:r>
            <a:r>
              <a:rPr lang="en-US" sz="1500" b="1" i="1" dirty="0"/>
              <a:t> </a:t>
            </a:r>
            <a:r>
              <a:rPr lang="en-US" sz="1500" b="1" i="1" dirty="0">
                <a:solidFill>
                  <a:schemeClr val="bg1">
                    <a:lumMod val="75000"/>
                  </a:schemeClr>
                </a:solidFill>
              </a:rPr>
              <a:t>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chemeClr val="bg1">
                    <a:lumMod val="75000"/>
                  </a:schemeClr>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The </a:t>
            </a:r>
            <a:r>
              <a:rPr lang="en-US" sz="1400" dirty="0">
                <a:solidFill>
                  <a:schemeClr val="bg1">
                    <a:lumMod val="75000"/>
                  </a:schemeClr>
                </a:solidFill>
              </a:rPr>
              <a:t>Cornea</a:t>
            </a:r>
            <a:r>
              <a:rPr lang="en-US" sz="1400" i="1" dirty="0">
                <a:solidFill>
                  <a:schemeClr val="bg1">
                    <a:lumMod val="75000"/>
                  </a:schemeClr>
                </a:solidFill>
              </a:rPr>
              <a:t> book highlights three causes of cicatrizing obstructive MGD—what are they?</a:t>
            </a:r>
          </a:p>
          <a:p>
            <a:r>
              <a:rPr lang="en-US" sz="1400" dirty="0">
                <a:solidFill>
                  <a:schemeClr val="bg1">
                    <a:lumMod val="75000"/>
                  </a:schemeClr>
                </a:solidFill>
              </a:rPr>
              <a:t>--Trachoma</a:t>
            </a:r>
          </a:p>
          <a:p>
            <a:r>
              <a:rPr lang="en-US" sz="1400" dirty="0">
                <a:solidFill>
                  <a:schemeClr val="bg1">
                    <a:lumMod val="75000"/>
                  </a:schemeClr>
                </a:solidFill>
              </a:rPr>
              <a:t>--Mucous-membrane pemphigoid (aka  </a:t>
            </a:r>
            <a:r>
              <a:rPr lang="en-US" sz="1400" i="1" dirty="0">
                <a:solidFill>
                  <a:schemeClr val="bg1">
                    <a:lumMod val="75000"/>
                  </a:schemeClr>
                </a:solidFill>
              </a:rPr>
              <a:t>ocular cicatricial pemphigoid </a:t>
            </a:r>
            <a:r>
              <a:rPr lang="en-US" sz="1400" dirty="0">
                <a:solidFill>
                  <a:schemeClr val="bg1">
                    <a:lumMod val="75000"/>
                  </a:schemeClr>
                </a:solidFill>
              </a:rPr>
              <a:t>)</a:t>
            </a:r>
          </a:p>
          <a:p>
            <a:r>
              <a:rPr lang="en-US" sz="1400" dirty="0">
                <a:solidFill>
                  <a:schemeClr val="bg1">
                    <a:lumMod val="75000"/>
                  </a:schemeClr>
                </a:solidFill>
              </a:rPr>
              <a:t>--</a:t>
            </a:r>
            <a:r>
              <a:rPr lang="en-US" sz="1400" b="1" dirty="0">
                <a:solidFill>
                  <a:schemeClr val="bg1">
                    <a:lumMod val="75000"/>
                  </a:schemeClr>
                </a:solidFill>
              </a:rPr>
              <a:t>Atopy</a:t>
            </a:r>
          </a:p>
          <a:p>
            <a:endParaRPr lang="en-US" sz="1400" dirty="0">
              <a:solidFill>
                <a:schemeClr val="bg1">
                  <a:lumMod val="75000"/>
                </a:schemeClr>
              </a:solidFill>
            </a:endParaRPr>
          </a:p>
          <a:p>
            <a:r>
              <a:rPr lang="en-US" sz="1400" i="1" dirty="0">
                <a:solidFill>
                  <a:schemeClr val="bg1">
                    <a:lumMod val="75000"/>
                  </a:schemeClr>
                </a:solidFill>
              </a:rPr>
              <a:t>The book highlights three causes of </a:t>
            </a:r>
            <a:r>
              <a:rPr lang="en-US" sz="1400" b="1" i="1" dirty="0" err="1">
                <a:solidFill>
                  <a:schemeClr val="bg1">
                    <a:lumMod val="75000"/>
                  </a:schemeClr>
                </a:solidFill>
              </a:rPr>
              <a:t>non</a:t>
            </a:r>
            <a:r>
              <a:rPr lang="en-US" sz="1400" i="1" dirty="0" err="1">
                <a:solidFill>
                  <a:schemeClr val="bg1">
                    <a:lumMod val="75000"/>
                  </a:schemeClr>
                </a:solidFill>
              </a:rPr>
              <a:t>cicatrizing</a:t>
            </a:r>
            <a:r>
              <a:rPr lang="en-US" sz="1400" i="1" dirty="0">
                <a:solidFill>
                  <a:schemeClr val="bg1">
                    <a:lumMod val="75000"/>
                  </a:schemeClr>
                </a:solidFill>
              </a:rPr>
              <a:t> obstructive MGD—  what are </a:t>
            </a:r>
            <a:r>
              <a:rPr lang="en-US" sz="1400" b="1" i="1" dirty="0">
                <a:solidFill>
                  <a:schemeClr val="bg1">
                    <a:lumMod val="75000"/>
                  </a:schemeClr>
                </a:solidFill>
              </a:rPr>
              <a:t>they</a:t>
            </a:r>
            <a:r>
              <a:rPr lang="en-US" sz="1400" i="1" dirty="0">
                <a:solidFill>
                  <a:schemeClr val="bg1">
                    <a:lumMod val="75000"/>
                  </a:schemeClr>
                </a:solidFill>
              </a:rPr>
              <a:t>?</a:t>
            </a:r>
          </a:p>
          <a:p>
            <a:r>
              <a:rPr lang="en-US" sz="1400" dirty="0">
                <a:solidFill>
                  <a:schemeClr val="bg1">
                    <a:lumMod val="75000"/>
                  </a:schemeClr>
                </a:solidFill>
              </a:rPr>
              <a:t>--</a:t>
            </a:r>
            <a:r>
              <a:rPr lang="en-US" sz="1400" b="1" dirty="0">
                <a:solidFill>
                  <a:schemeClr val="accent1">
                    <a:lumMod val="40000"/>
                    <a:lumOff val="60000"/>
                  </a:schemeClr>
                </a:solidFill>
              </a:rPr>
              <a:t>Rosacea</a:t>
            </a:r>
          </a:p>
          <a:p>
            <a:r>
              <a:rPr lang="en-US" sz="1400" dirty="0">
                <a:solidFill>
                  <a:schemeClr val="bg1">
                    <a:lumMod val="75000"/>
                  </a:schemeClr>
                </a:solidFill>
              </a:rPr>
              <a:t>--Seborrheic dermatitis</a:t>
            </a:r>
          </a:p>
          <a:p>
            <a:r>
              <a:rPr lang="en-US" sz="1400" dirty="0">
                <a:solidFill>
                  <a:schemeClr val="bg1">
                    <a:lumMod val="75000"/>
                  </a:schemeClr>
                </a:solidFill>
              </a:rPr>
              <a:t>--</a:t>
            </a:r>
            <a:r>
              <a:rPr lang="en-US" sz="1400" b="1" dirty="0">
                <a:solidFill>
                  <a:schemeClr val="bg1">
                    <a:lumMod val="75000"/>
                  </a:schemeClr>
                </a:solidFill>
              </a:rPr>
              <a:t>Atopy</a:t>
            </a:r>
            <a:r>
              <a:rPr lang="en-US" sz="1400" dirty="0">
                <a:solidFill>
                  <a:schemeClr val="bg1">
                    <a:lumMod val="75000"/>
                  </a:schemeClr>
                </a:solidFill>
              </a:rPr>
              <a:t> </a:t>
            </a:r>
          </a:p>
        </p:txBody>
      </p:sp>
      <p:sp>
        <p:nvSpPr>
          <p:cNvPr id="19" name="TextBox 18">
            <a:extLst>
              <a:ext uri="{FF2B5EF4-FFF2-40B4-BE49-F238E27FC236}">
                <a16:creationId xmlns:a16="http://schemas.microsoft.com/office/drawing/2014/main" id="{48FAC994-D77D-E261-9043-ECE9A037D649}"/>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
        <p:nvSpPr>
          <p:cNvPr id="7" name="TextBox 6">
            <a:extLst>
              <a:ext uri="{FF2B5EF4-FFF2-40B4-BE49-F238E27FC236}">
                <a16:creationId xmlns:a16="http://schemas.microsoft.com/office/drawing/2014/main" id="{67BE9555-2E10-5321-7097-DD8855D9CA97}"/>
              </a:ext>
            </a:extLst>
          </p:cNvPr>
          <p:cNvSpPr txBox="1"/>
          <p:nvPr/>
        </p:nvSpPr>
        <p:spPr>
          <a:xfrm>
            <a:off x="990600" y="3040574"/>
            <a:ext cx="5803192" cy="3754874"/>
          </a:xfrm>
          <a:prstGeom prst="rect">
            <a:avLst/>
          </a:prstGeom>
          <a:solidFill>
            <a:schemeClr val="accent5">
              <a:lumMod val="60000"/>
              <a:lumOff val="40000"/>
            </a:schemeClr>
          </a:solidFill>
        </p:spPr>
        <p:txBody>
          <a:bodyPr wrap="none" rtlCol="0">
            <a:spAutoFit/>
          </a:bodyPr>
          <a:lstStyle/>
          <a:p>
            <a:r>
              <a:rPr lang="en-US" sz="1400" i="1" dirty="0">
                <a:solidFill>
                  <a:srgbClr val="0000FF"/>
                </a:solidFill>
              </a:rPr>
              <a:t>In a nutshell, what is </a:t>
            </a:r>
            <a:r>
              <a:rPr lang="en-US" sz="1400" dirty="0">
                <a:solidFill>
                  <a:srgbClr val="0000FF"/>
                </a:solidFill>
              </a:rPr>
              <a:t>rosacea?</a:t>
            </a:r>
          </a:p>
          <a:p>
            <a:r>
              <a:rPr lang="en-US" sz="1400" dirty="0">
                <a:solidFill>
                  <a:srgbClr val="0000FF"/>
                </a:solidFill>
              </a:rPr>
              <a:t>A  chronic  skin condition often involving the eyelids</a:t>
            </a:r>
          </a:p>
          <a:p>
            <a:endParaRPr lang="en-US" sz="1400" dirty="0">
              <a:solidFill>
                <a:srgbClr val="0000FF"/>
              </a:solidFill>
            </a:endParaRPr>
          </a:p>
          <a:p>
            <a:r>
              <a:rPr lang="en-US" sz="1400" i="1" dirty="0">
                <a:solidFill>
                  <a:srgbClr val="0000FF"/>
                </a:solidFill>
              </a:rPr>
              <a:t>What is the cause?</a:t>
            </a:r>
          </a:p>
          <a:p>
            <a:r>
              <a:rPr lang="en-US" sz="1400" dirty="0">
                <a:solidFill>
                  <a:srgbClr val="0000FF"/>
                </a:solidFill>
              </a:rPr>
              <a:t>It is unknown at this time</a:t>
            </a:r>
          </a:p>
          <a:p>
            <a:endParaRPr lang="en-US" sz="1400" i="1" dirty="0">
              <a:solidFill>
                <a:srgbClr val="0000FF"/>
              </a:solidFill>
            </a:endParaRPr>
          </a:p>
          <a:p>
            <a:r>
              <a:rPr lang="en-US" sz="1400" i="1" dirty="0">
                <a:solidFill>
                  <a:srgbClr val="0000FF"/>
                </a:solidFill>
              </a:rPr>
              <a:t>Is there a gender predilection? </a:t>
            </a:r>
            <a:r>
              <a:rPr lang="en-US" sz="1400" i="1" dirty="0"/>
              <a:t>A racial predilection? </a:t>
            </a:r>
            <a:r>
              <a:rPr lang="en-US" sz="1400" i="1" dirty="0">
                <a:solidFill>
                  <a:srgbClr val="0000FF"/>
                </a:solidFill>
              </a:rPr>
              <a:t>Age predilection?</a:t>
            </a:r>
          </a:p>
          <a:p>
            <a:r>
              <a:rPr lang="en-US" sz="1400" dirty="0">
                <a:solidFill>
                  <a:srgbClr val="0000FF"/>
                </a:solidFill>
              </a:rPr>
              <a:t>Yes,  ♀  are more likely to be affected. </a:t>
            </a:r>
            <a:r>
              <a:rPr lang="en-US" sz="1400" dirty="0"/>
              <a:t>No. </a:t>
            </a:r>
            <a:r>
              <a:rPr lang="en-US" sz="1400" dirty="0">
                <a:solidFill>
                  <a:srgbClr val="0000FF"/>
                </a:solidFill>
              </a:rPr>
              <a:t>Middle-aged.</a:t>
            </a:r>
          </a:p>
          <a:p>
            <a:endParaRPr lang="en-US" sz="1400" dirty="0">
              <a:solidFill>
                <a:srgbClr val="0000FF"/>
              </a:solidFill>
            </a:endParaRPr>
          </a:p>
          <a:p>
            <a:endParaRPr lang="en-US" sz="1400" i="1" dirty="0">
              <a:solidFill>
                <a:schemeClr val="accent5">
                  <a:lumMod val="60000"/>
                  <a:lumOff val="40000"/>
                </a:schemeClr>
              </a:solidFill>
            </a:endParaRPr>
          </a:p>
          <a:p>
            <a:r>
              <a:rPr lang="en-US" sz="1400" i="1" dirty="0">
                <a:solidFill>
                  <a:schemeClr val="accent5">
                    <a:lumMod val="60000"/>
                    <a:lumOff val="40000"/>
                  </a:schemeClr>
                </a:solidFill>
              </a:rPr>
              <a:t>What are the classic </a:t>
            </a:r>
            <a:r>
              <a:rPr lang="en-US" sz="1400" i="1" dirty="0" err="1">
                <a:solidFill>
                  <a:schemeClr val="accent5">
                    <a:lumMod val="60000"/>
                    <a:lumOff val="40000"/>
                  </a:schemeClr>
                </a:solidFill>
              </a:rPr>
              <a:t>nonocular</a:t>
            </a:r>
            <a:r>
              <a:rPr lang="en-US" sz="1400" i="1" dirty="0">
                <a:solidFill>
                  <a:schemeClr val="accent5">
                    <a:lumMod val="60000"/>
                    <a:lumOff val="40000"/>
                  </a:schemeClr>
                </a:solidFill>
              </a:rPr>
              <a:t> findings on exam?</a:t>
            </a:r>
          </a:p>
          <a:p>
            <a:r>
              <a:rPr lang="en-US" sz="1400" dirty="0">
                <a:solidFill>
                  <a:schemeClr val="accent5">
                    <a:lumMod val="60000"/>
                    <a:lumOff val="40000"/>
                  </a:schemeClr>
                </a:solidFill>
              </a:rPr>
              <a:t>--Midface  erythema</a:t>
            </a:r>
          </a:p>
          <a:p>
            <a:r>
              <a:rPr lang="en-US" sz="1400" dirty="0">
                <a:solidFill>
                  <a:schemeClr val="accent5">
                    <a:lumMod val="60000"/>
                    <a:lumOff val="40000"/>
                  </a:schemeClr>
                </a:solidFill>
              </a:rPr>
              <a:t>--Pustules/papules</a:t>
            </a:r>
          </a:p>
          <a:p>
            <a:r>
              <a:rPr lang="en-US" sz="1400" dirty="0">
                <a:solidFill>
                  <a:schemeClr val="accent5">
                    <a:lumMod val="60000"/>
                    <a:lumOff val="40000"/>
                  </a:schemeClr>
                </a:solidFill>
              </a:rPr>
              <a:t>--Thickening of nasal skin (called  </a:t>
            </a:r>
            <a:r>
              <a:rPr lang="en-US" sz="1400" i="1" dirty="0">
                <a:solidFill>
                  <a:schemeClr val="accent5">
                    <a:lumMod val="60000"/>
                    <a:lumOff val="40000"/>
                  </a:schemeClr>
                </a:solidFill>
              </a:rPr>
              <a:t>rhinophyma</a:t>
            </a:r>
            <a:r>
              <a:rPr lang="en-US" sz="1400" dirty="0">
                <a:solidFill>
                  <a:schemeClr val="accent5">
                    <a:lumMod val="60000"/>
                    <a:lumOff val="40000"/>
                  </a:schemeClr>
                </a:solidFill>
              </a:rPr>
              <a:t> )</a:t>
            </a:r>
          </a:p>
          <a:p>
            <a:endParaRPr lang="en-US" sz="1400" dirty="0">
              <a:solidFill>
                <a:schemeClr val="accent5">
                  <a:lumMod val="60000"/>
                  <a:lumOff val="40000"/>
                </a:schemeClr>
              </a:solidFill>
            </a:endParaRPr>
          </a:p>
          <a:p>
            <a:r>
              <a:rPr lang="en-US" sz="1400" i="1" dirty="0">
                <a:solidFill>
                  <a:schemeClr val="accent5">
                    <a:lumMod val="60000"/>
                    <a:lumOff val="40000"/>
                  </a:schemeClr>
                </a:solidFill>
              </a:rPr>
              <a:t>What does the </a:t>
            </a:r>
            <a:r>
              <a:rPr lang="en-US" sz="1400" dirty="0">
                <a:solidFill>
                  <a:schemeClr val="accent5">
                    <a:lumMod val="60000"/>
                    <a:lumOff val="40000"/>
                  </a:schemeClr>
                </a:solidFill>
              </a:rPr>
              <a:t>Cornea</a:t>
            </a:r>
            <a:r>
              <a:rPr lang="en-US" sz="1400" i="1" dirty="0">
                <a:solidFill>
                  <a:schemeClr val="accent5">
                    <a:lumMod val="60000"/>
                    <a:lumOff val="40000"/>
                  </a:schemeClr>
                </a:solidFill>
              </a:rPr>
              <a:t> book call “the mainstay of therapy” for rosacea?</a:t>
            </a:r>
          </a:p>
          <a:p>
            <a:r>
              <a:rPr lang="en-US" sz="1400" dirty="0">
                <a:solidFill>
                  <a:schemeClr val="accent5">
                    <a:lumMod val="60000"/>
                    <a:lumOff val="40000"/>
                  </a:schemeClr>
                </a:solidFill>
              </a:rPr>
              <a:t>Oral  tetracyclines</a:t>
            </a:r>
          </a:p>
        </p:txBody>
      </p:sp>
      <p:sp>
        <p:nvSpPr>
          <p:cNvPr id="14" name="Oval 13">
            <a:extLst>
              <a:ext uri="{FF2B5EF4-FFF2-40B4-BE49-F238E27FC236}">
                <a16:creationId xmlns:a16="http://schemas.microsoft.com/office/drawing/2014/main" id="{C80FC219-CC98-4603-852A-433B8F83FD2F}"/>
              </a:ext>
            </a:extLst>
          </p:cNvPr>
          <p:cNvSpPr/>
          <p:nvPr/>
        </p:nvSpPr>
        <p:spPr>
          <a:xfrm>
            <a:off x="308616" y="4815133"/>
            <a:ext cx="1105460" cy="400111"/>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ED08374-ECC1-8896-74E8-0B33BB80D280}"/>
              </a:ext>
            </a:extLst>
          </p:cNvPr>
          <p:cNvSpPr txBox="1"/>
          <p:nvPr/>
        </p:nvSpPr>
        <p:spPr>
          <a:xfrm>
            <a:off x="426750" y="4850249"/>
            <a:ext cx="920445" cy="307777"/>
          </a:xfrm>
          <a:prstGeom prst="rect">
            <a:avLst/>
          </a:prstGeom>
          <a:noFill/>
        </p:spPr>
        <p:txBody>
          <a:bodyPr wrap="none" rtlCol="0">
            <a:spAutoFit/>
          </a:bodyPr>
          <a:lstStyle/>
          <a:p>
            <a:r>
              <a:rPr lang="en-US" sz="1400" b="1" dirty="0">
                <a:solidFill>
                  <a:srgbClr val="0000FF"/>
                </a:solidFill>
              </a:rPr>
              <a:t>Rosacea</a:t>
            </a:r>
          </a:p>
        </p:txBody>
      </p:sp>
    </p:spTree>
    <p:extLst>
      <p:ext uri="{BB962C8B-B14F-4D97-AF65-F5344CB8AC3E}">
        <p14:creationId xmlns:p14="http://schemas.microsoft.com/office/powerpoint/2010/main" val="382467262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solidFill>
                  <a:schemeClr val="bg1">
                    <a:lumMod val="75000"/>
                  </a:schemeClr>
                </a:solidFill>
              </a:rPr>
              <a:t>Meibomian</a:t>
            </a:r>
            <a:r>
              <a:rPr lang="en-US" sz="1500" b="1" i="1" dirty="0"/>
              <a:t> </a:t>
            </a:r>
            <a:r>
              <a:rPr lang="en-US" sz="1500" b="1" i="1" dirty="0">
                <a:solidFill>
                  <a:schemeClr val="bg1">
                    <a:lumMod val="75000"/>
                  </a:schemeClr>
                </a:solidFill>
              </a:rPr>
              <a:t>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chemeClr val="bg1">
                    <a:lumMod val="75000"/>
                  </a:schemeClr>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The </a:t>
            </a:r>
            <a:r>
              <a:rPr lang="en-US" sz="1400" dirty="0">
                <a:solidFill>
                  <a:schemeClr val="bg1">
                    <a:lumMod val="75000"/>
                  </a:schemeClr>
                </a:solidFill>
              </a:rPr>
              <a:t>Cornea</a:t>
            </a:r>
            <a:r>
              <a:rPr lang="en-US" sz="1400" i="1" dirty="0">
                <a:solidFill>
                  <a:schemeClr val="bg1">
                    <a:lumMod val="75000"/>
                  </a:schemeClr>
                </a:solidFill>
              </a:rPr>
              <a:t> book highlights three causes of cicatrizing obstructive MGD—what are they?</a:t>
            </a:r>
          </a:p>
          <a:p>
            <a:r>
              <a:rPr lang="en-US" sz="1400" dirty="0">
                <a:solidFill>
                  <a:schemeClr val="bg1">
                    <a:lumMod val="75000"/>
                  </a:schemeClr>
                </a:solidFill>
              </a:rPr>
              <a:t>--Trachoma</a:t>
            </a:r>
          </a:p>
          <a:p>
            <a:r>
              <a:rPr lang="en-US" sz="1400" dirty="0">
                <a:solidFill>
                  <a:schemeClr val="bg1">
                    <a:lumMod val="75000"/>
                  </a:schemeClr>
                </a:solidFill>
              </a:rPr>
              <a:t>--Mucous-membrane pemphigoid (aka  </a:t>
            </a:r>
            <a:r>
              <a:rPr lang="en-US" sz="1400" i="1" dirty="0">
                <a:solidFill>
                  <a:schemeClr val="bg1">
                    <a:lumMod val="75000"/>
                  </a:schemeClr>
                </a:solidFill>
              </a:rPr>
              <a:t>ocular cicatricial pemphigoid </a:t>
            </a:r>
            <a:r>
              <a:rPr lang="en-US" sz="1400" dirty="0">
                <a:solidFill>
                  <a:schemeClr val="bg1">
                    <a:lumMod val="75000"/>
                  </a:schemeClr>
                </a:solidFill>
              </a:rPr>
              <a:t>)</a:t>
            </a:r>
          </a:p>
          <a:p>
            <a:r>
              <a:rPr lang="en-US" sz="1400" dirty="0">
                <a:solidFill>
                  <a:schemeClr val="bg1">
                    <a:lumMod val="75000"/>
                  </a:schemeClr>
                </a:solidFill>
              </a:rPr>
              <a:t>--</a:t>
            </a:r>
            <a:r>
              <a:rPr lang="en-US" sz="1400" b="1" dirty="0">
                <a:solidFill>
                  <a:schemeClr val="bg1">
                    <a:lumMod val="75000"/>
                  </a:schemeClr>
                </a:solidFill>
              </a:rPr>
              <a:t>Atopy</a:t>
            </a:r>
          </a:p>
          <a:p>
            <a:endParaRPr lang="en-US" sz="1400" dirty="0">
              <a:solidFill>
                <a:schemeClr val="bg1">
                  <a:lumMod val="75000"/>
                </a:schemeClr>
              </a:solidFill>
            </a:endParaRPr>
          </a:p>
          <a:p>
            <a:r>
              <a:rPr lang="en-US" sz="1400" i="1" dirty="0">
                <a:solidFill>
                  <a:schemeClr val="bg1">
                    <a:lumMod val="75000"/>
                  </a:schemeClr>
                </a:solidFill>
              </a:rPr>
              <a:t>The book highlights three causes of </a:t>
            </a:r>
            <a:r>
              <a:rPr lang="en-US" sz="1400" b="1" i="1" dirty="0" err="1">
                <a:solidFill>
                  <a:schemeClr val="bg1">
                    <a:lumMod val="75000"/>
                  </a:schemeClr>
                </a:solidFill>
              </a:rPr>
              <a:t>non</a:t>
            </a:r>
            <a:r>
              <a:rPr lang="en-US" sz="1400" i="1" dirty="0" err="1">
                <a:solidFill>
                  <a:schemeClr val="bg1">
                    <a:lumMod val="75000"/>
                  </a:schemeClr>
                </a:solidFill>
              </a:rPr>
              <a:t>cicatrizing</a:t>
            </a:r>
            <a:r>
              <a:rPr lang="en-US" sz="1400" i="1" dirty="0">
                <a:solidFill>
                  <a:schemeClr val="bg1">
                    <a:lumMod val="75000"/>
                  </a:schemeClr>
                </a:solidFill>
              </a:rPr>
              <a:t> obstructive MGD—  what are </a:t>
            </a:r>
            <a:r>
              <a:rPr lang="en-US" sz="1400" b="1" i="1" dirty="0">
                <a:solidFill>
                  <a:schemeClr val="bg1">
                    <a:lumMod val="75000"/>
                  </a:schemeClr>
                </a:solidFill>
              </a:rPr>
              <a:t>they</a:t>
            </a:r>
            <a:r>
              <a:rPr lang="en-US" sz="1400" i="1" dirty="0">
                <a:solidFill>
                  <a:schemeClr val="bg1">
                    <a:lumMod val="75000"/>
                  </a:schemeClr>
                </a:solidFill>
              </a:rPr>
              <a:t>?</a:t>
            </a:r>
          </a:p>
          <a:p>
            <a:r>
              <a:rPr lang="en-US" sz="1400" dirty="0">
                <a:solidFill>
                  <a:schemeClr val="bg1">
                    <a:lumMod val="75000"/>
                  </a:schemeClr>
                </a:solidFill>
              </a:rPr>
              <a:t>--</a:t>
            </a:r>
            <a:r>
              <a:rPr lang="en-US" sz="1400" b="1" dirty="0">
                <a:solidFill>
                  <a:schemeClr val="accent1">
                    <a:lumMod val="40000"/>
                    <a:lumOff val="60000"/>
                  </a:schemeClr>
                </a:solidFill>
              </a:rPr>
              <a:t>Rosacea</a:t>
            </a:r>
          </a:p>
          <a:p>
            <a:r>
              <a:rPr lang="en-US" sz="1400" dirty="0">
                <a:solidFill>
                  <a:schemeClr val="bg1">
                    <a:lumMod val="75000"/>
                  </a:schemeClr>
                </a:solidFill>
              </a:rPr>
              <a:t>--Seborrheic dermatitis</a:t>
            </a:r>
          </a:p>
          <a:p>
            <a:r>
              <a:rPr lang="en-US" sz="1400" dirty="0">
                <a:solidFill>
                  <a:schemeClr val="bg1">
                    <a:lumMod val="75000"/>
                  </a:schemeClr>
                </a:solidFill>
              </a:rPr>
              <a:t>--</a:t>
            </a:r>
            <a:r>
              <a:rPr lang="en-US" sz="1400" b="1" dirty="0">
                <a:solidFill>
                  <a:schemeClr val="bg1">
                    <a:lumMod val="75000"/>
                  </a:schemeClr>
                </a:solidFill>
              </a:rPr>
              <a:t>Atopy</a:t>
            </a:r>
            <a:r>
              <a:rPr lang="en-US" sz="1400" dirty="0">
                <a:solidFill>
                  <a:schemeClr val="bg1">
                    <a:lumMod val="75000"/>
                  </a:schemeClr>
                </a:solidFill>
              </a:rPr>
              <a:t> </a:t>
            </a:r>
          </a:p>
        </p:txBody>
      </p:sp>
      <p:sp>
        <p:nvSpPr>
          <p:cNvPr id="19" name="TextBox 18">
            <a:extLst>
              <a:ext uri="{FF2B5EF4-FFF2-40B4-BE49-F238E27FC236}">
                <a16:creationId xmlns:a16="http://schemas.microsoft.com/office/drawing/2014/main" id="{48FAC994-D77D-E261-9043-ECE9A037D649}"/>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
        <p:nvSpPr>
          <p:cNvPr id="7" name="TextBox 6">
            <a:extLst>
              <a:ext uri="{FF2B5EF4-FFF2-40B4-BE49-F238E27FC236}">
                <a16:creationId xmlns:a16="http://schemas.microsoft.com/office/drawing/2014/main" id="{67BE9555-2E10-5321-7097-DD8855D9CA97}"/>
              </a:ext>
            </a:extLst>
          </p:cNvPr>
          <p:cNvSpPr txBox="1"/>
          <p:nvPr/>
        </p:nvSpPr>
        <p:spPr>
          <a:xfrm>
            <a:off x="990600" y="3040574"/>
            <a:ext cx="5949899" cy="3754874"/>
          </a:xfrm>
          <a:prstGeom prst="rect">
            <a:avLst/>
          </a:prstGeom>
          <a:solidFill>
            <a:schemeClr val="accent5">
              <a:lumMod val="60000"/>
              <a:lumOff val="40000"/>
            </a:schemeClr>
          </a:solidFill>
        </p:spPr>
        <p:txBody>
          <a:bodyPr wrap="none" rtlCol="0">
            <a:spAutoFit/>
          </a:bodyPr>
          <a:lstStyle/>
          <a:p>
            <a:r>
              <a:rPr lang="en-US" sz="1400" i="1" dirty="0">
                <a:solidFill>
                  <a:schemeClr val="bg1">
                    <a:lumMod val="75000"/>
                  </a:schemeClr>
                </a:solidFill>
              </a:rPr>
              <a:t>In a nutshell, what is </a:t>
            </a:r>
            <a:r>
              <a:rPr lang="en-US" sz="1400" dirty="0">
                <a:solidFill>
                  <a:schemeClr val="bg1">
                    <a:lumMod val="75000"/>
                  </a:schemeClr>
                </a:solidFill>
              </a:rPr>
              <a:t>rosacea?</a:t>
            </a:r>
          </a:p>
          <a:p>
            <a:r>
              <a:rPr lang="en-US" sz="1400" dirty="0">
                <a:solidFill>
                  <a:schemeClr val="bg1">
                    <a:lumMod val="75000"/>
                  </a:schemeClr>
                </a:solidFill>
              </a:rPr>
              <a:t>A  chronic  skin condition often involving the eyelids</a:t>
            </a:r>
          </a:p>
          <a:p>
            <a:endParaRPr lang="en-US" sz="1400" dirty="0">
              <a:solidFill>
                <a:schemeClr val="bg1">
                  <a:lumMod val="75000"/>
                </a:schemeClr>
              </a:solidFill>
            </a:endParaRPr>
          </a:p>
          <a:p>
            <a:r>
              <a:rPr lang="en-US" sz="1400" i="1" dirty="0">
                <a:solidFill>
                  <a:schemeClr val="bg1">
                    <a:lumMod val="75000"/>
                  </a:schemeClr>
                </a:solidFill>
              </a:rPr>
              <a:t>What is the cause?</a:t>
            </a:r>
          </a:p>
          <a:p>
            <a:r>
              <a:rPr lang="en-US" sz="1400" dirty="0">
                <a:solidFill>
                  <a:schemeClr val="bg1">
                    <a:lumMod val="75000"/>
                  </a:schemeClr>
                </a:solidFill>
              </a:rPr>
              <a:t>It is unknown at this time</a:t>
            </a:r>
          </a:p>
          <a:p>
            <a:endParaRPr lang="en-US" sz="1400" i="1" dirty="0">
              <a:solidFill>
                <a:schemeClr val="bg1">
                  <a:lumMod val="75000"/>
                </a:schemeClr>
              </a:solidFill>
            </a:endParaRPr>
          </a:p>
          <a:p>
            <a:r>
              <a:rPr lang="en-US" sz="1400" i="1" dirty="0">
                <a:solidFill>
                  <a:schemeClr val="bg1">
                    <a:lumMod val="75000"/>
                  </a:schemeClr>
                </a:solidFill>
              </a:rPr>
              <a:t>Is there a gender predilection? A racial predilection? Age predilection?</a:t>
            </a:r>
          </a:p>
          <a:p>
            <a:r>
              <a:rPr lang="en-US" sz="1400" dirty="0">
                <a:solidFill>
                  <a:schemeClr val="bg1">
                    <a:lumMod val="75000"/>
                  </a:schemeClr>
                </a:solidFill>
              </a:rPr>
              <a:t>Yes,  ♀  are more likely to be affected. N</a:t>
            </a:r>
            <a:r>
              <a:rPr lang="en-US" sz="1400" dirty="0">
                <a:solidFill>
                  <a:schemeClr val="accent5">
                    <a:lumMod val="60000"/>
                    <a:lumOff val="40000"/>
                  </a:schemeClr>
                </a:solidFill>
              </a:rPr>
              <a:t>o.</a:t>
            </a:r>
            <a:r>
              <a:rPr lang="en-US" sz="1400" dirty="0">
                <a:solidFill>
                  <a:schemeClr val="bg1">
                    <a:lumMod val="75000"/>
                  </a:schemeClr>
                </a:solidFill>
              </a:rPr>
              <a:t> </a:t>
            </a:r>
            <a:r>
              <a:rPr lang="en-US" sz="1400" dirty="0">
                <a:solidFill>
                  <a:schemeClr val="accent5">
                    <a:lumMod val="60000"/>
                    <a:lumOff val="40000"/>
                  </a:schemeClr>
                </a:solidFill>
              </a:rPr>
              <a:t>Middle-</a:t>
            </a:r>
            <a:r>
              <a:rPr lang="en-US" sz="1400" b="1" dirty="0">
                <a:solidFill>
                  <a:srgbClr val="0000FF"/>
                </a:solidFill>
              </a:rPr>
              <a:t>aged</a:t>
            </a:r>
            <a:r>
              <a:rPr lang="en-US" sz="1400" dirty="0">
                <a:solidFill>
                  <a:schemeClr val="bg1">
                    <a:lumMod val="75000"/>
                  </a:schemeClr>
                </a:solidFill>
              </a:rPr>
              <a:t>.</a:t>
            </a:r>
          </a:p>
          <a:p>
            <a:endParaRPr lang="en-US" sz="1400" dirty="0">
              <a:solidFill>
                <a:srgbClr val="0000FF"/>
              </a:solidFill>
            </a:endParaRPr>
          </a:p>
          <a:p>
            <a:endParaRPr lang="en-US" sz="1400" i="1" dirty="0">
              <a:solidFill>
                <a:schemeClr val="accent5">
                  <a:lumMod val="60000"/>
                  <a:lumOff val="40000"/>
                </a:schemeClr>
              </a:solidFill>
            </a:endParaRPr>
          </a:p>
          <a:p>
            <a:r>
              <a:rPr lang="en-US" sz="1400" i="1" dirty="0">
                <a:solidFill>
                  <a:schemeClr val="accent5">
                    <a:lumMod val="60000"/>
                    <a:lumOff val="40000"/>
                  </a:schemeClr>
                </a:solidFill>
              </a:rPr>
              <a:t>What are the classic </a:t>
            </a:r>
            <a:r>
              <a:rPr lang="en-US" sz="1400" i="1" dirty="0" err="1">
                <a:solidFill>
                  <a:schemeClr val="accent5">
                    <a:lumMod val="60000"/>
                    <a:lumOff val="40000"/>
                  </a:schemeClr>
                </a:solidFill>
              </a:rPr>
              <a:t>nonocular</a:t>
            </a:r>
            <a:r>
              <a:rPr lang="en-US" sz="1400" i="1" dirty="0">
                <a:solidFill>
                  <a:schemeClr val="accent5">
                    <a:lumMod val="60000"/>
                    <a:lumOff val="40000"/>
                  </a:schemeClr>
                </a:solidFill>
              </a:rPr>
              <a:t> findings on exam?</a:t>
            </a:r>
          </a:p>
          <a:p>
            <a:r>
              <a:rPr lang="en-US" sz="1400" dirty="0">
                <a:solidFill>
                  <a:schemeClr val="accent5">
                    <a:lumMod val="60000"/>
                    <a:lumOff val="40000"/>
                  </a:schemeClr>
                </a:solidFill>
              </a:rPr>
              <a:t>--Midface  erythema</a:t>
            </a:r>
          </a:p>
          <a:p>
            <a:r>
              <a:rPr lang="en-US" sz="1400" dirty="0">
                <a:solidFill>
                  <a:schemeClr val="accent5">
                    <a:lumMod val="60000"/>
                    <a:lumOff val="40000"/>
                  </a:schemeClr>
                </a:solidFill>
              </a:rPr>
              <a:t>--Pustules/papules</a:t>
            </a:r>
          </a:p>
          <a:p>
            <a:r>
              <a:rPr lang="en-US" sz="1400" dirty="0">
                <a:solidFill>
                  <a:schemeClr val="accent5">
                    <a:lumMod val="60000"/>
                    <a:lumOff val="40000"/>
                  </a:schemeClr>
                </a:solidFill>
              </a:rPr>
              <a:t>--Thickening of nasal skin (called  </a:t>
            </a:r>
            <a:r>
              <a:rPr lang="en-US" sz="1400" i="1" dirty="0">
                <a:solidFill>
                  <a:schemeClr val="accent5">
                    <a:lumMod val="60000"/>
                    <a:lumOff val="40000"/>
                  </a:schemeClr>
                </a:solidFill>
              </a:rPr>
              <a:t>rhinophyma</a:t>
            </a:r>
            <a:r>
              <a:rPr lang="en-US" sz="1400" dirty="0">
                <a:solidFill>
                  <a:schemeClr val="accent5">
                    <a:lumMod val="60000"/>
                    <a:lumOff val="40000"/>
                  </a:schemeClr>
                </a:solidFill>
              </a:rPr>
              <a:t> )</a:t>
            </a:r>
          </a:p>
          <a:p>
            <a:endParaRPr lang="en-US" sz="1400" dirty="0">
              <a:solidFill>
                <a:schemeClr val="accent5">
                  <a:lumMod val="60000"/>
                  <a:lumOff val="40000"/>
                </a:schemeClr>
              </a:solidFill>
            </a:endParaRPr>
          </a:p>
          <a:p>
            <a:r>
              <a:rPr lang="en-US" sz="1400" i="1" dirty="0">
                <a:solidFill>
                  <a:schemeClr val="accent5">
                    <a:lumMod val="60000"/>
                    <a:lumOff val="40000"/>
                  </a:schemeClr>
                </a:solidFill>
              </a:rPr>
              <a:t>What does the </a:t>
            </a:r>
            <a:r>
              <a:rPr lang="en-US" sz="1400" dirty="0">
                <a:solidFill>
                  <a:schemeClr val="accent5">
                    <a:lumMod val="60000"/>
                    <a:lumOff val="40000"/>
                  </a:schemeClr>
                </a:solidFill>
              </a:rPr>
              <a:t>Cornea</a:t>
            </a:r>
            <a:r>
              <a:rPr lang="en-US" sz="1400" i="1" dirty="0">
                <a:solidFill>
                  <a:schemeClr val="accent5">
                    <a:lumMod val="60000"/>
                    <a:lumOff val="40000"/>
                  </a:schemeClr>
                </a:solidFill>
              </a:rPr>
              <a:t> book call “the mainstay of therapy” for rosacea?</a:t>
            </a:r>
          </a:p>
          <a:p>
            <a:r>
              <a:rPr lang="en-US" sz="1400" dirty="0">
                <a:solidFill>
                  <a:schemeClr val="accent5">
                    <a:lumMod val="60000"/>
                    <a:lumOff val="40000"/>
                  </a:schemeClr>
                </a:solidFill>
              </a:rPr>
              <a:t>Oral  tetracyclines</a:t>
            </a:r>
          </a:p>
        </p:txBody>
      </p:sp>
      <p:sp>
        <p:nvSpPr>
          <p:cNvPr id="14" name="Oval 13">
            <a:extLst>
              <a:ext uri="{FF2B5EF4-FFF2-40B4-BE49-F238E27FC236}">
                <a16:creationId xmlns:a16="http://schemas.microsoft.com/office/drawing/2014/main" id="{C80FC219-CC98-4603-852A-433B8F83FD2F}"/>
              </a:ext>
            </a:extLst>
          </p:cNvPr>
          <p:cNvSpPr/>
          <p:nvPr/>
        </p:nvSpPr>
        <p:spPr>
          <a:xfrm>
            <a:off x="308616" y="4815133"/>
            <a:ext cx="1105460" cy="400111"/>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ED08374-ECC1-8896-74E8-0B33BB80D280}"/>
              </a:ext>
            </a:extLst>
          </p:cNvPr>
          <p:cNvSpPr txBox="1"/>
          <p:nvPr/>
        </p:nvSpPr>
        <p:spPr>
          <a:xfrm>
            <a:off x="426750" y="4850249"/>
            <a:ext cx="920445" cy="307777"/>
          </a:xfrm>
          <a:prstGeom prst="rect">
            <a:avLst/>
          </a:prstGeom>
          <a:noFill/>
        </p:spPr>
        <p:txBody>
          <a:bodyPr wrap="none" rtlCol="0">
            <a:spAutoFit/>
          </a:bodyPr>
          <a:lstStyle/>
          <a:p>
            <a:r>
              <a:rPr lang="en-US" sz="1400" b="1" dirty="0">
                <a:solidFill>
                  <a:srgbClr val="0000FF"/>
                </a:solidFill>
              </a:rPr>
              <a:t>Rosacea</a:t>
            </a:r>
          </a:p>
        </p:txBody>
      </p:sp>
      <p:sp>
        <p:nvSpPr>
          <p:cNvPr id="5" name="TextBox 4">
            <a:extLst>
              <a:ext uri="{FF2B5EF4-FFF2-40B4-BE49-F238E27FC236}">
                <a16:creationId xmlns:a16="http://schemas.microsoft.com/office/drawing/2014/main" id="{9681CC94-80F9-F156-3629-C4A6A8C4209E}"/>
              </a:ext>
            </a:extLst>
          </p:cNvPr>
          <p:cNvSpPr txBox="1"/>
          <p:nvPr/>
        </p:nvSpPr>
        <p:spPr>
          <a:xfrm>
            <a:off x="3657600" y="4873441"/>
            <a:ext cx="4898620" cy="1169551"/>
          </a:xfrm>
          <a:prstGeom prst="rect">
            <a:avLst/>
          </a:prstGeom>
          <a:solidFill>
            <a:schemeClr val="accent6">
              <a:lumMod val="40000"/>
              <a:lumOff val="60000"/>
            </a:schemeClr>
          </a:solidFill>
        </p:spPr>
        <p:txBody>
          <a:bodyPr wrap="square" rtlCol="0">
            <a:spAutoFit/>
          </a:bodyPr>
          <a:lstStyle/>
          <a:p>
            <a:r>
              <a:rPr lang="en-US" sz="1400" i="1" dirty="0"/>
              <a:t>Can </a:t>
            </a:r>
            <a:r>
              <a:rPr lang="en-US" sz="1400" dirty="0"/>
              <a:t>young</a:t>
            </a:r>
            <a:r>
              <a:rPr lang="en-US" sz="1400" i="1" dirty="0"/>
              <a:t> individuals get rosacea?</a:t>
            </a:r>
            <a:endParaRPr lang="en-US" sz="1400" i="1" dirty="0">
              <a:solidFill>
                <a:schemeClr val="accent6">
                  <a:lumMod val="40000"/>
                  <a:lumOff val="60000"/>
                </a:schemeClr>
              </a:solidFill>
            </a:endParaRPr>
          </a:p>
          <a:p>
            <a:r>
              <a:rPr lang="en-US" sz="1400" dirty="0">
                <a:solidFill>
                  <a:schemeClr val="accent6">
                    <a:lumMod val="40000"/>
                    <a:lumOff val="60000"/>
                  </a:schemeClr>
                </a:solidFill>
              </a:rPr>
              <a:t>They can indeed</a:t>
            </a: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What is the classic tipoff that a </a:t>
            </a:r>
            <a:r>
              <a:rPr lang="en-US" sz="1400" b="1" dirty="0">
                <a:solidFill>
                  <a:schemeClr val="accent6">
                    <a:lumMod val="40000"/>
                    <a:lumOff val="60000"/>
                  </a:schemeClr>
                </a:solidFill>
              </a:rPr>
              <a:t>young</a:t>
            </a:r>
            <a:r>
              <a:rPr lang="en-US" sz="1400" i="1" dirty="0">
                <a:solidFill>
                  <a:schemeClr val="accent6">
                    <a:lumMod val="40000"/>
                    <a:lumOff val="60000"/>
                  </a:schemeClr>
                </a:solidFill>
              </a:rPr>
              <a:t> person has rosacea?</a:t>
            </a:r>
          </a:p>
          <a:p>
            <a:r>
              <a:rPr lang="en-US" sz="1400" dirty="0">
                <a:solidFill>
                  <a:schemeClr val="accent6">
                    <a:lumMod val="40000"/>
                    <a:lumOff val="60000"/>
                  </a:schemeClr>
                </a:solidFill>
              </a:rPr>
              <a:t>A </a:t>
            </a:r>
            <a:r>
              <a:rPr lang="en-US" sz="1400" dirty="0" err="1">
                <a:solidFill>
                  <a:schemeClr val="accent6">
                    <a:lumMod val="40000"/>
                    <a:lumOff val="60000"/>
                  </a:schemeClr>
                </a:solidFill>
              </a:rPr>
              <a:t>hx</a:t>
            </a:r>
            <a:r>
              <a:rPr lang="en-US" sz="1400" dirty="0">
                <a:solidFill>
                  <a:schemeClr val="accent6">
                    <a:lumMod val="40000"/>
                    <a:lumOff val="60000"/>
                  </a:schemeClr>
                </a:solidFill>
              </a:rPr>
              <a:t> of recurrent  </a:t>
            </a:r>
            <a:r>
              <a:rPr lang="en-US" sz="1400" dirty="0" err="1">
                <a:solidFill>
                  <a:schemeClr val="accent6">
                    <a:lumMod val="40000"/>
                    <a:lumOff val="60000"/>
                  </a:schemeClr>
                </a:solidFill>
              </a:rPr>
              <a:t>chalazia</a:t>
            </a:r>
            <a:endParaRPr lang="en-US" sz="1400" dirty="0">
              <a:solidFill>
                <a:schemeClr val="accent6">
                  <a:lumMod val="40000"/>
                  <a:lumOff val="60000"/>
                </a:schemeClr>
              </a:solidFill>
            </a:endParaRPr>
          </a:p>
        </p:txBody>
      </p:sp>
      <p:sp>
        <p:nvSpPr>
          <p:cNvPr id="12" name="TextBox 11">
            <a:extLst>
              <a:ext uri="{FF2B5EF4-FFF2-40B4-BE49-F238E27FC236}">
                <a16:creationId xmlns:a16="http://schemas.microsoft.com/office/drawing/2014/main" id="{EF38F073-3DFE-E84F-A7DA-61B0ACEB0A46}"/>
              </a:ext>
            </a:extLst>
          </p:cNvPr>
          <p:cNvSpPr txBox="1"/>
          <p:nvPr/>
        </p:nvSpPr>
        <p:spPr>
          <a:xfrm>
            <a:off x="4158455" y="4562617"/>
            <a:ext cx="1495922" cy="307777"/>
          </a:xfrm>
          <a:prstGeom prst="rect">
            <a:avLst/>
          </a:prstGeom>
          <a:noFill/>
        </p:spPr>
        <p:txBody>
          <a:bodyPr wrap="none" rtlCol="0">
            <a:spAutoFit/>
          </a:bodyPr>
          <a:lstStyle/>
          <a:p>
            <a:r>
              <a:rPr lang="en-US" sz="1400" b="1" dirty="0">
                <a:solidFill>
                  <a:srgbClr val="0000FF"/>
                </a:solidFill>
                <a:latin typeface="Segoe Script" panose="030B0504020000000003" pitchFamily="66" charset="0"/>
              </a:rPr>
              <a:t>Tender-      ?</a:t>
            </a:r>
          </a:p>
        </p:txBody>
      </p:sp>
    </p:spTree>
    <p:extLst>
      <p:ext uri="{BB962C8B-B14F-4D97-AF65-F5344CB8AC3E}">
        <p14:creationId xmlns:p14="http://schemas.microsoft.com/office/powerpoint/2010/main" val="3991392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31</a:t>
            </a:fld>
            <a:endParaRPr lang="en-US" altLang="en-US"/>
          </a:p>
        </p:txBody>
      </p:sp>
      <p:sp>
        <p:nvSpPr>
          <p:cNvPr id="2" name="TextBox 1">
            <a:extLst>
              <a:ext uri="{FF2B5EF4-FFF2-40B4-BE49-F238E27FC236}">
                <a16:creationId xmlns:a16="http://schemas.microsoft.com/office/drawing/2014/main" id="{34AC0B19-0878-9639-55BB-6BF046A3D8B9}"/>
              </a:ext>
            </a:extLst>
          </p:cNvPr>
          <p:cNvSpPr txBox="1"/>
          <p:nvPr/>
        </p:nvSpPr>
        <p:spPr>
          <a:xfrm>
            <a:off x="381000" y="914400"/>
            <a:ext cx="7606643" cy="338554"/>
          </a:xfrm>
          <a:prstGeom prst="rect">
            <a:avLst/>
          </a:prstGeom>
          <a:noFill/>
        </p:spPr>
        <p:txBody>
          <a:bodyPr wrap="square" rtlCol="0">
            <a:spAutoFit/>
          </a:bodyPr>
          <a:lstStyle/>
          <a:p>
            <a:r>
              <a:rPr lang="en-US" sz="1600" i="1" dirty="0"/>
              <a:t>What roles does the tear film play in ocular health and function?</a:t>
            </a:r>
          </a:p>
        </p:txBody>
      </p:sp>
      <p:sp>
        <p:nvSpPr>
          <p:cNvPr id="9" name="TextBox 8">
            <a:extLst>
              <a:ext uri="{FF2B5EF4-FFF2-40B4-BE49-F238E27FC236}">
                <a16:creationId xmlns:a16="http://schemas.microsoft.com/office/drawing/2014/main" id="{236DAE4D-6928-F76F-3EFA-FC1CF8A2DF6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3939758970"/>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solidFill>
                  <a:schemeClr val="bg1">
                    <a:lumMod val="75000"/>
                  </a:schemeClr>
                </a:solidFill>
              </a:rPr>
              <a:t>Meibomian</a:t>
            </a:r>
            <a:r>
              <a:rPr lang="en-US" sz="1500" b="1" i="1" dirty="0"/>
              <a:t> </a:t>
            </a:r>
            <a:r>
              <a:rPr lang="en-US" sz="1500" b="1" i="1" dirty="0">
                <a:solidFill>
                  <a:schemeClr val="bg1">
                    <a:lumMod val="75000"/>
                  </a:schemeClr>
                </a:solidFill>
              </a:rPr>
              <a:t>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chemeClr val="bg1">
                    <a:lumMod val="75000"/>
                  </a:schemeClr>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The </a:t>
            </a:r>
            <a:r>
              <a:rPr lang="en-US" sz="1400" dirty="0">
                <a:solidFill>
                  <a:schemeClr val="bg1">
                    <a:lumMod val="75000"/>
                  </a:schemeClr>
                </a:solidFill>
              </a:rPr>
              <a:t>Cornea</a:t>
            </a:r>
            <a:r>
              <a:rPr lang="en-US" sz="1400" i="1" dirty="0">
                <a:solidFill>
                  <a:schemeClr val="bg1">
                    <a:lumMod val="75000"/>
                  </a:schemeClr>
                </a:solidFill>
              </a:rPr>
              <a:t> book highlights three causes of cicatrizing obstructive MGD—what are they?</a:t>
            </a:r>
          </a:p>
          <a:p>
            <a:r>
              <a:rPr lang="en-US" sz="1400" dirty="0">
                <a:solidFill>
                  <a:schemeClr val="bg1">
                    <a:lumMod val="75000"/>
                  </a:schemeClr>
                </a:solidFill>
              </a:rPr>
              <a:t>--Trachoma</a:t>
            </a:r>
          </a:p>
          <a:p>
            <a:r>
              <a:rPr lang="en-US" sz="1400" dirty="0">
                <a:solidFill>
                  <a:schemeClr val="bg1">
                    <a:lumMod val="75000"/>
                  </a:schemeClr>
                </a:solidFill>
              </a:rPr>
              <a:t>--Mucous-membrane pemphigoid (aka  </a:t>
            </a:r>
            <a:r>
              <a:rPr lang="en-US" sz="1400" i="1" dirty="0">
                <a:solidFill>
                  <a:schemeClr val="bg1">
                    <a:lumMod val="75000"/>
                  </a:schemeClr>
                </a:solidFill>
              </a:rPr>
              <a:t>ocular cicatricial pemphigoid </a:t>
            </a:r>
            <a:r>
              <a:rPr lang="en-US" sz="1400" dirty="0">
                <a:solidFill>
                  <a:schemeClr val="bg1">
                    <a:lumMod val="75000"/>
                  </a:schemeClr>
                </a:solidFill>
              </a:rPr>
              <a:t>)</a:t>
            </a:r>
          </a:p>
          <a:p>
            <a:r>
              <a:rPr lang="en-US" sz="1400" dirty="0">
                <a:solidFill>
                  <a:schemeClr val="bg1">
                    <a:lumMod val="75000"/>
                  </a:schemeClr>
                </a:solidFill>
              </a:rPr>
              <a:t>--</a:t>
            </a:r>
            <a:r>
              <a:rPr lang="en-US" sz="1400" b="1" dirty="0">
                <a:solidFill>
                  <a:schemeClr val="bg1">
                    <a:lumMod val="75000"/>
                  </a:schemeClr>
                </a:solidFill>
              </a:rPr>
              <a:t>Atopy</a:t>
            </a:r>
          </a:p>
          <a:p>
            <a:endParaRPr lang="en-US" sz="1400" dirty="0">
              <a:solidFill>
                <a:schemeClr val="bg1">
                  <a:lumMod val="75000"/>
                </a:schemeClr>
              </a:solidFill>
            </a:endParaRPr>
          </a:p>
          <a:p>
            <a:r>
              <a:rPr lang="en-US" sz="1400" i="1" dirty="0">
                <a:solidFill>
                  <a:schemeClr val="bg1">
                    <a:lumMod val="75000"/>
                  </a:schemeClr>
                </a:solidFill>
              </a:rPr>
              <a:t>The book highlights three causes of </a:t>
            </a:r>
            <a:r>
              <a:rPr lang="en-US" sz="1400" b="1" i="1" dirty="0" err="1">
                <a:solidFill>
                  <a:schemeClr val="bg1">
                    <a:lumMod val="75000"/>
                  </a:schemeClr>
                </a:solidFill>
              </a:rPr>
              <a:t>non</a:t>
            </a:r>
            <a:r>
              <a:rPr lang="en-US" sz="1400" i="1" dirty="0" err="1">
                <a:solidFill>
                  <a:schemeClr val="bg1">
                    <a:lumMod val="75000"/>
                  </a:schemeClr>
                </a:solidFill>
              </a:rPr>
              <a:t>cicatrizing</a:t>
            </a:r>
            <a:r>
              <a:rPr lang="en-US" sz="1400" i="1" dirty="0">
                <a:solidFill>
                  <a:schemeClr val="bg1">
                    <a:lumMod val="75000"/>
                  </a:schemeClr>
                </a:solidFill>
              </a:rPr>
              <a:t> obstructive MGD—  what are </a:t>
            </a:r>
            <a:r>
              <a:rPr lang="en-US" sz="1400" b="1" i="1" dirty="0">
                <a:solidFill>
                  <a:schemeClr val="bg1">
                    <a:lumMod val="75000"/>
                  </a:schemeClr>
                </a:solidFill>
              </a:rPr>
              <a:t>they</a:t>
            </a:r>
            <a:r>
              <a:rPr lang="en-US" sz="1400" i="1" dirty="0">
                <a:solidFill>
                  <a:schemeClr val="bg1">
                    <a:lumMod val="75000"/>
                  </a:schemeClr>
                </a:solidFill>
              </a:rPr>
              <a:t>?</a:t>
            </a:r>
          </a:p>
          <a:p>
            <a:r>
              <a:rPr lang="en-US" sz="1400" dirty="0">
                <a:solidFill>
                  <a:schemeClr val="bg1">
                    <a:lumMod val="75000"/>
                  </a:schemeClr>
                </a:solidFill>
              </a:rPr>
              <a:t>--</a:t>
            </a:r>
            <a:r>
              <a:rPr lang="en-US" sz="1400" b="1" dirty="0">
                <a:solidFill>
                  <a:schemeClr val="accent1">
                    <a:lumMod val="40000"/>
                    <a:lumOff val="60000"/>
                  </a:schemeClr>
                </a:solidFill>
              </a:rPr>
              <a:t>Rosacea</a:t>
            </a:r>
          </a:p>
          <a:p>
            <a:r>
              <a:rPr lang="en-US" sz="1400" dirty="0">
                <a:solidFill>
                  <a:schemeClr val="bg1">
                    <a:lumMod val="75000"/>
                  </a:schemeClr>
                </a:solidFill>
              </a:rPr>
              <a:t>--Seborrheic dermatitis</a:t>
            </a:r>
          </a:p>
          <a:p>
            <a:r>
              <a:rPr lang="en-US" sz="1400" dirty="0">
                <a:solidFill>
                  <a:schemeClr val="bg1">
                    <a:lumMod val="75000"/>
                  </a:schemeClr>
                </a:solidFill>
              </a:rPr>
              <a:t>--</a:t>
            </a:r>
            <a:r>
              <a:rPr lang="en-US" sz="1400" b="1" dirty="0">
                <a:solidFill>
                  <a:schemeClr val="bg1">
                    <a:lumMod val="75000"/>
                  </a:schemeClr>
                </a:solidFill>
              </a:rPr>
              <a:t>Atopy</a:t>
            </a:r>
            <a:r>
              <a:rPr lang="en-US" sz="1400" dirty="0">
                <a:solidFill>
                  <a:schemeClr val="bg1">
                    <a:lumMod val="75000"/>
                  </a:schemeClr>
                </a:solidFill>
              </a:rPr>
              <a:t> </a:t>
            </a:r>
          </a:p>
        </p:txBody>
      </p:sp>
      <p:sp>
        <p:nvSpPr>
          <p:cNvPr id="19" name="TextBox 18">
            <a:extLst>
              <a:ext uri="{FF2B5EF4-FFF2-40B4-BE49-F238E27FC236}">
                <a16:creationId xmlns:a16="http://schemas.microsoft.com/office/drawing/2014/main" id="{48FAC994-D77D-E261-9043-ECE9A037D649}"/>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
        <p:nvSpPr>
          <p:cNvPr id="7" name="TextBox 6">
            <a:extLst>
              <a:ext uri="{FF2B5EF4-FFF2-40B4-BE49-F238E27FC236}">
                <a16:creationId xmlns:a16="http://schemas.microsoft.com/office/drawing/2014/main" id="{67BE9555-2E10-5321-7097-DD8855D9CA97}"/>
              </a:ext>
            </a:extLst>
          </p:cNvPr>
          <p:cNvSpPr txBox="1"/>
          <p:nvPr/>
        </p:nvSpPr>
        <p:spPr>
          <a:xfrm>
            <a:off x="990600" y="3040574"/>
            <a:ext cx="5949899" cy="3754874"/>
          </a:xfrm>
          <a:prstGeom prst="rect">
            <a:avLst/>
          </a:prstGeom>
          <a:solidFill>
            <a:schemeClr val="accent5">
              <a:lumMod val="60000"/>
              <a:lumOff val="40000"/>
            </a:schemeClr>
          </a:solidFill>
        </p:spPr>
        <p:txBody>
          <a:bodyPr wrap="none" rtlCol="0">
            <a:spAutoFit/>
          </a:bodyPr>
          <a:lstStyle/>
          <a:p>
            <a:r>
              <a:rPr lang="en-US" sz="1400" i="1" dirty="0">
                <a:solidFill>
                  <a:schemeClr val="bg1">
                    <a:lumMod val="75000"/>
                  </a:schemeClr>
                </a:solidFill>
              </a:rPr>
              <a:t>In a nutshell, what is </a:t>
            </a:r>
            <a:r>
              <a:rPr lang="en-US" sz="1400" dirty="0">
                <a:solidFill>
                  <a:schemeClr val="bg1">
                    <a:lumMod val="75000"/>
                  </a:schemeClr>
                </a:solidFill>
              </a:rPr>
              <a:t>rosacea?</a:t>
            </a:r>
          </a:p>
          <a:p>
            <a:r>
              <a:rPr lang="en-US" sz="1400" dirty="0">
                <a:solidFill>
                  <a:schemeClr val="bg1">
                    <a:lumMod val="75000"/>
                  </a:schemeClr>
                </a:solidFill>
              </a:rPr>
              <a:t>A  chronic  skin condition often involving the eyelids</a:t>
            </a:r>
          </a:p>
          <a:p>
            <a:endParaRPr lang="en-US" sz="1400" dirty="0">
              <a:solidFill>
                <a:schemeClr val="bg1">
                  <a:lumMod val="75000"/>
                </a:schemeClr>
              </a:solidFill>
            </a:endParaRPr>
          </a:p>
          <a:p>
            <a:r>
              <a:rPr lang="en-US" sz="1400" i="1" dirty="0">
                <a:solidFill>
                  <a:schemeClr val="bg1">
                    <a:lumMod val="75000"/>
                  </a:schemeClr>
                </a:solidFill>
              </a:rPr>
              <a:t>What is the cause?</a:t>
            </a:r>
          </a:p>
          <a:p>
            <a:r>
              <a:rPr lang="en-US" sz="1400" dirty="0">
                <a:solidFill>
                  <a:schemeClr val="bg1">
                    <a:lumMod val="75000"/>
                  </a:schemeClr>
                </a:solidFill>
              </a:rPr>
              <a:t>It is unknown at this time</a:t>
            </a:r>
          </a:p>
          <a:p>
            <a:endParaRPr lang="en-US" sz="1400" i="1" dirty="0">
              <a:solidFill>
                <a:schemeClr val="bg1">
                  <a:lumMod val="75000"/>
                </a:schemeClr>
              </a:solidFill>
            </a:endParaRPr>
          </a:p>
          <a:p>
            <a:r>
              <a:rPr lang="en-US" sz="1400" i="1" dirty="0">
                <a:solidFill>
                  <a:schemeClr val="bg1">
                    <a:lumMod val="75000"/>
                  </a:schemeClr>
                </a:solidFill>
              </a:rPr>
              <a:t>Is there a gender predilection? A racial predilection? Age predilection?</a:t>
            </a:r>
          </a:p>
          <a:p>
            <a:r>
              <a:rPr lang="en-US" sz="1400" dirty="0">
                <a:solidFill>
                  <a:schemeClr val="bg1">
                    <a:lumMod val="75000"/>
                  </a:schemeClr>
                </a:solidFill>
              </a:rPr>
              <a:t>Yes,  ♀  are more likely to be affected. N</a:t>
            </a:r>
            <a:r>
              <a:rPr lang="en-US" sz="1400" dirty="0">
                <a:solidFill>
                  <a:schemeClr val="accent5">
                    <a:lumMod val="60000"/>
                    <a:lumOff val="40000"/>
                  </a:schemeClr>
                </a:solidFill>
              </a:rPr>
              <a:t>o.</a:t>
            </a:r>
            <a:r>
              <a:rPr lang="en-US" sz="1400" dirty="0">
                <a:solidFill>
                  <a:schemeClr val="bg1">
                    <a:lumMod val="75000"/>
                  </a:schemeClr>
                </a:solidFill>
              </a:rPr>
              <a:t> </a:t>
            </a:r>
            <a:r>
              <a:rPr lang="en-US" sz="1400" dirty="0">
                <a:solidFill>
                  <a:schemeClr val="accent5">
                    <a:lumMod val="60000"/>
                    <a:lumOff val="40000"/>
                  </a:schemeClr>
                </a:solidFill>
              </a:rPr>
              <a:t>Middle-</a:t>
            </a:r>
            <a:r>
              <a:rPr lang="en-US" sz="1400" b="1" dirty="0">
                <a:solidFill>
                  <a:srgbClr val="0000FF"/>
                </a:solidFill>
              </a:rPr>
              <a:t>aged</a:t>
            </a:r>
            <a:r>
              <a:rPr lang="en-US" sz="1400" dirty="0">
                <a:solidFill>
                  <a:schemeClr val="bg1">
                    <a:lumMod val="75000"/>
                  </a:schemeClr>
                </a:solidFill>
              </a:rPr>
              <a:t>.</a:t>
            </a:r>
          </a:p>
          <a:p>
            <a:endParaRPr lang="en-US" sz="1400" dirty="0">
              <a:solidFill>
                <a:srgbClr val="0000FF"/>
              </a:solidFill>
            </a:endParaRPr>
          </a:p>
          <a:p>
            <a:endParaRPr lang="en-US" sz="1400" i="1" dirty="0">
              <a:solidFill>
                <a:schemeClr val="accent5">
                  <a:lumMod val="60000"/>
                  <a:lumOff val="40000"/>
                </a:schemeClr>
              </a:solidFill>
            </a:endParaRPr>
          </a:p>
          <a:p>
            <a:r>
              <a:rPr lang="en-US" sz="1400" i="1" dirty="0">
                <a:solidFill>
                  <a:schemeClr val="accent5">
                    <a:lumMod val="60000"/>
                    <a:lumOff val="40000"/>
                  </a:schemeClr>
                </a:solidFill>
              </a:rPr>
              <a:t>What are the classic </a:t>
            </a:r>
            <a:r>
              <a:rPr lang="en-US" sz="1400" i="1" dirty="0" err="1">
                <a:solidFill>
                  <a:schemeClr val="accent5">
                    <a:lumMod val="60000"/>
                    <a:lumOff val="40000"/>
                  </a:schemeClr>
                </a:solidFill>
              </a:rPr>
              <a:t>nonocular</a:t>
            </a:r>
            <a:r>
              <a:rPr lang="en-US" sz="1400" i="1" dirty="0">
                <a:solidFill>
                  <a:schemeClr val="accent5">
                    <a:lumMod val="60000"/>
                    <a:lumOff val="40000"/>
                  </a:schemeClr>
                </a:solidFill>
              </a:rPr>
              <a:t> findings on exam?</a:t>
            </a:r>
          </a:p>
          <a:p>
            <a:r>
              <a:rPr lang="en-US" sz="1400" dirty="0">
                <a:solidFill>
                  <a:schemeClr val="accent5">
                    <a:lumMod val="60000"/>
                    <a:lumOff val="40000"/>
                  </a:schemeClr>
                </a:solidFill>
              </a:rPr>
              <a:t>--Midface  erythema</a:t>
            </a:r>
          </a:p>
          <a:p>
            <a:r>
              <a:rPr lang="en-US" sz="1400" dirty="0">
                <a:solidFill>
                  <a:schemeClr val="accent5">
                    <a:lumMod val="60000"/>
                    <a:lumOff val="40000"/>
                  </a:schemeClr>
                </a:solidFill>
              </a:rPr>
              <a:t>--Pustules/papules</a:t>
            </a:r>
          </a:p>
          <a:p>
            <a:r>
              <a:rPr lang="en-US" sz="1400" dirty="0">
                <a:solidFill>
                  <a:schemeClr val="accent5">
                    <a:lumMod val="60000"/>
                    <a:lumOff val="40000"/>
                  </a:schemeClr>
                </a:solidFill>
              </a:rPr>
              <a:t>--Thickening of nasal skin (called  </a:t>
            </a:r>
            <a:r>
              <a:rPr lang="en-US" sz="1400" i="1" dirty="0">
                <a:solidFill>
                  <a:schemeClr val="accent5">
                    <a:lumMod val="60000"/>
                    <a:lumOff val="40000"/>
                  </a:schemeClr>
                </a:solidFill>
              </a:rPr>
              <a:t>rhinophyma</a:t>
            </a:r>
            <a:r>
              <a:rPr lang="en-US" sz="1400" dirty="0">
                <a:solidFill>
                  <a:schemeClr val="accent5">
                    <a:lumMod val="60000"/>
                    <a:lumOff val="40000"/>
                  </a:schemeClr>
                </a:solidFill>
              </a:rPr>
              <a:t> )</a:t>
            </a:r>
          </a:p>
          <a:p>
            <a:endParaRPr lang="en-US" sz="1400" dirty="0">
              <a:solidFill>
                <a:schemeClr val="accent5">
                  <a:lumMod val="60000"/>
                  <a:lumOff val="40000"/>
                </a:schemeClr>
              </a:solidFill>
            </a:endParaRPr>
          </a:p>
          <a:p>
            <a:r>
              <a:rPr lang="en-US" sz="1400" i="1" dirty="0">
                <a:solidFill>
                  <a:schemeClr val="accent5">
                    <a:lumMod val="60000"/>
                    <a:lumOff val="40000"/>
                  </a:schemeClr>
                </a:solidFill>
              </a:rPr>
              <a:t>What does the </a:t>
            </a:r>
            <a:r>
              <a:rPr lang="en-US" sz="1400" dirty="0">
                <a:solidFill>
                  <a:schemeClr val="accent5">
                    <a:lumMod val="60000"/>
                    <a:lumOff val="40000"/>
                  </a:schemeClr>
                </a:solidFill>
              </a:rPr>
              <a:t>Cornea</a:t>
            </a:r>
            <a:r>
              <a:rPr lang="en-US" sz="1400" i="1" dirty="0">
                <a:solidFill>
                  <a:schemeClr val="accent5">
                    <a:lumMod val="60000"/>
                    <a:lumOff val="40000"/>
                  </a:schemeClr>
                </a:solidFill>
              </a:rPr>
              <a:t> book call “the mainstay of therapy” for rosacea?</a:t>
            </a:r>
          </a:p>
          <a:p>
            <a:r>
              <a:rPr lang="en-US" sz="1400" dirty="0">
                <a:solidFill>
                  <a:schemeClr val="accent5">
                    <a:lumMod val="60000"/>
                    <a:lumOff val="40000"/>
                  </a:schemeClr>
                </a:solidFill>
              </a:rPr>
              <a:t>Oral  tetracyclines</a:t>
            </a:r>
          </a:p>
        </p:txBody>
      </p:sp>
      <p:sp>
        <p:nvSpPr>
          <p:cNvPr id="14" name="Oval 13">
            <a:extLst>
              <a:ext uri="{FF2B5EF4-FFF2-40B4-BE49-F238E27FC236}">
                <a16:creationId xmlns:a16="http://schemas.microsoft.com/office/drawing/2014/main" id="{C80FC219-CC98-4603-852A-433B8F83FD2F}"/>
              </a:ext>
            </a:extLst>
          </p:cNvPr>
          <p:cNvSpPr/>
          <p:nvPr/>
        </p:nvSpPr>
        <p:spPr>
          <a:xfrm>
            <a:off x="308616" y="4815133"/>
            <a:ext cx="1105460" cy="400111"/>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ED08374-ECC1-8896-74E8-0B33BB80D280}"/>
              </a:ext>
            </a:extLst>
          </p:cNvPr>
          <p:cNvSpPr txBox="1"/>
          <p:nvPr/>
        </p:nvSpPr>
        <p:spPr>
          <a:xfrm>
            <a:off x="426750" y="4850249"/>
            <a:ext cx="920445" cy="307777"/>
          </a:xfrm>
          <a:prstGeom prst="rect">
            <a:avLst/>
          </a:prstGeom>
          <a:noFill/>
        </p:spPr>
        <p:txBody>
          <a:bodyPr wrap="none" rtlCol="0">
            <a:spAutoFit/>
          </a:bodyPr>
          <a:lstStyle/>
          <a:p>
            <a:r>
              <a:rPr lang="en-US" sz="1400" b="1" dirty="0">
                <a:solidFill>
                  <a:srgbClr val="0000FF"/>
                </a:solidFill>
              </a:rPr>
              <a:t>Rosacea</a:t>
            </a:r>
          </a:p>
        </p:txBody>
      </p:sp>
      <p:sp>
        <p:nvSpPr>
          <p:cNvPr id="5" name="TextBox 4">
            <a:extLst>
              <a:ext uri="{FF2B5EF4-FFF2-40B4-BE49-F238E27FC236}">
                <a16:creationId xmlns:a16="http://schemas.microsoft.com/office/drawing/2014/main" id="{9681CC94-80F9-F156-3629-C4A6A8C4209E}"/>
              </a:ext>
            </a:extLst>
          </p:cNvPr>
          <p:cNvSpPr txBox="1"/>
          <p:nvPr/>
        </p:nvSpPr>
        <p:spPr>
          <a:xfrm>
            <a:off x="3657600" y="4873441"/>
            <a:ext cx="4898620" cy="1169551"/>
          </a:xfrm>
          <a:prstGeom prst="rect">
            <a:avLst/>
          </a:prstGeom>
          <a:solidFill>
            <a:schemeClr val="accent6">
              <a:lumMod val="40000"/>
              <a:lumOff val="60000"/>
            </a:schemeClr>
          </a:solidFill>
        </p:spPr>
        <p:txBody>
          <a:bodyPr wrap="square" rtlCol="0">
            <a:spAutoFit/>
          </a:bodyPr>
          <a:lstStyle/>
          <a:p>
            <a:r>
              <a:rPr lang="en-US" sz="1400" i="1" dirty="0"/>
              <a:t>Can </a:t>
            </a:r>
            <a:r>
              <a:rPr lang="en-US" sz="1400" dirty="0"/>
              <a:t>young</a:t>
            </a:r>
            <a:r>
              <a:rPr lang="en-US" sz="1400" i="1" dirty="0"/>
              <a:t> individuals get rosacea?</a:t>
            </a:r>
          </a:p>
          <a:p>
            <a:r>
              <a:rPr lang="en-US" sz="1400" dirty="0"/>
              <a:t>They can indeed</a:t>
            </a:r>
            <a:endParaRPr lang="en-US" sz="1400" dirty="0">
              <a:solidFill>
                <a:schemeClr val="accent6">
                  <a:lumMod val="40000"/>
                  <a:lumOff val="60000"/>
                </a:schemeClr>
              </a:solidFill>
            </a:endParaRP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What is the classic tipoff that a </a:t>
            </a:r>
            <a:r>
              <a:rPr lang="en-US" sz="1400" b="1" dirty="0">
                <a:solidFill>
                  <a:schemeClr val="accent6">
                    <a:lumMod val="40000"/>
                    <a:lumOff val="60000"/>
                  </a:schemeClr>
                </a:solidFill>
              </a:rPr>
              <a:t>young</a:t>
            </a:r>
            <a:r>
              <a:rPr lang="en-US" sz="1400" i="1" dirty="0">
                <a:solidFill>
                  <a:schemeClr val="accent6">
                    <a:lumMod val="40000"/>
                    <a:lumOff val="60000"/>
                  </a:schemeClr>
                </a:solidFill>
              </a:rPr>
              <a:t> person has rosacea?</a:t>
            </a:r>
          </a:p>
          <a:p>
            <a:r>
              <a:rPr lang="en-US" sz="1400" dirty="0">
                <a:solidFill>
                  <a:schemeClr val="accent6">
                    <a:lumMod val="40000"/>
                    <a:lumOff val="60000"/>
                  </a:schemeClr>
                </a:solidFill>
              </a:rPr>
              <a:t>A </a:t>
            </a:r>
            <a:r>
              <a:rPr lang="en-US" sz="1400" dirty="0" err="1">
                <a:solidFill>
                  <a:schemeClr val="accent6">
                    <a:lumMod val="40000"/>
                    <a:lumOff val="60000"/>
                  </a:schemeClr>
                </a:solidFill>
              </a:rPr>
              <a:t>hx</a:t>
            </a:r>
            <a:r>
              <a:rPr lang="en-US" sz="1400" dirty="0">
                <a:solidFill>
                  <a:schemeClr val="accent6">
                    <a:lumMod val="40000"/>
                    <a:lumOff val="60000"/>
                  </a:schemeClr>
                </a:solidFill>
              </a:rPr>
              <a:t> of recurrent  </a:t>
            </a:r>
            <a:r>
              <a:rPr lang="en-US" sz="1400" dirty="0" err="1">
                <a:solidFill>
                  <a:schemeClr val="accent6">
                    <a:lumMod val="40000"/>
                    <a:lumOff val="60000"/>
                  </a:schemeClr>
                </a:solidFill>
              </a:rPr>
              <a:t>chalazia</a:t>
            </a:r>
            <a:endParaRPr lang="en-US" sz="1400" dirty="0">
              <a:solidFill>
                <a:schemeClr val="accent6">
                  <a:lumMod val="40000"/>
                  <a:lumOff val="60000"/>
                </a:schemeClr>
              </a:solidFill>
            </a:endParaRPr>
          </a:p>
        </p:txBody>
      </p:sp>
      <p:sp>
        <p:nvSpPr>
          <p:cNvPr id="8" name="TextBox 7">
            <a:extLst>
              <a:ext uri="{FF2B5EF4-FFF2-40B4-BE49-F238E27FC236}">
                <a16:creationId xmlns:a16="http://schemas.microsoft.com/office/drawing/2014/main" id="{E05883FE-BA87-C2DD-B73B-603F4219A056}"/>
              </a:ext>
            </a:extLst>
          </p:cNvPr>
          <p:cNvSpPr txBox="1"/>
          <p:nvPr/>
        </p:nvSpPr>
        <p:spPr>
          <a:xfrm>
            <a:off x="4158455" y="4562617"/>
            <a:ext cx="1495922" cy="307777"/>
          </a:xfrm>
          <a:prstGeom prst="rect">
            <a:avLst/>
          </a:prstGeom>
          <a:noFill/>
        </p:spPr>
        <p:txBody>
          <a:bodyPr wrap="none" rtlCol="0">
            <a:spAutoFit/>
          </a:bodyPr>
          <a:lstStyle/>
          <a:p>
            <a:r>
              <a:rPr lang="en-US" sz="1400" b="1" dirty="0">
                <a:solidFill>
                  <a:srgbClr val="0000FF"/>
                </a:solidFill>
                <a:latin typeface="Segoe Script" panose="030B0504020000000003" pitchFamily="66" charset="0"/>
              </a:rPr>
              <a:t>Tender-      ?</a:t>
            </a:r>
          </a:p>
        </p:txBody>
      </p:sp>
    </p:spTree>
    <p:extLst>
      <p:ext uri="{BB962C8B-B14F-4D97-AF65-F5344CB8AC3E}">
        <p14:creationId xmlns:p14="http://schemas.microsoft.com/office/powerpoint/2010/main" val="3954256656"/>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solidFill>
                  <a:schemeClr val="bg1">
                    <a:lumMod val="75000"/>
                  </a:schemeClr>
                </a:solidFill>
              </a:rPr>
              <a:t>Meibomian</a:t>
            </a:r>
            <a:r>
              <a:rPr lang="en-US" sz="1500" b="1" i="1" dirty="0"/>
              <a:t> </a:t>
            </a:r>
            <a:r>
              <a:rPr lang="en-US" sz="1500" b="1" i="1" dirty="0">
                <a:solidFill>
                  <a:schemeClr val="bg1">
                    <a:lumMod val="75000"/>
                  </a:schemeClr>
                </a:solidFill>
              </a:rPr>
              <a:t>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chemeClr val="bg1">
                    <a:lumMod val="75000"/>
                  </a:schemeClr>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The </a:t>
            </a:r>
            <a:r>
              <a:rPr lang="en-US" sz="1400" dirty="0">
                <a:solidFill>
                  <a:schemeClr val="bg1">
                    <a:lumMod val="75000"/>
                  </a:schemeClr>
                </a:solidFill>
              </a:rPr>
              <a:t>Cornea</a:t>
            </a:r>
            <a:r>
              <a:rPr lang="en-US" sz="1400" i="1" dirty="0">
                <a:solidFill>
                  <a:schemeClr val="bg1">
                    <a:lumMod val="75000"/>
                  </a:schemeClr>
                </a:solidFill>
              </a:rPr>
              <a:t> book highlights three causes of cicatrizing obstructive MGD—what are they?</a:t>
            </a:r>
          </a:p>
          <a:p>
            <a:r>
              <a:rPr lang="en-US" sz="1400" dirty="0">
                <a:solidFill>
                  <a:schemeClr val="bg1">
                    <a:lumMod val="75000"/>
                  </a:schemeClr>
                </a:solidFill>
              </a:rPr>
              <a:t>--Trachoma</a:t>
            </a:r>
          </a:p>
          <a:p>
            <a:r>
              <a:rPr lang="en-US" sz="1400" dirty="0">
                <a:solidFill>
                  <a:schemeClr val="bg1">
                    <a:lumMod val="75000"/>
                  </a:schemeClr>
                </a:solidFill>
              </a:rPr>
              <a:t>--Mucous-membrane pemphigoid (aka  </a:t>
            </a:r>
            <a:r>
              <a:rPr lang="en-US" sz="1400" i="1" dirty="0">
                <a:solidFill>
                  <a:schemeClr val="bg1">
                    <a:lumMod val="75000"/>
                  </a:schemeClr>
                </a:solidFill>
              </a:rPr>
              <a:t>ocular cicatricial pemphigoid </a:t>
            </a:r>
            <a:r>
              <a:rPr lang="en-US" sz="1400" dirty="0">
                <a:solidFill>
                  <a:schemeClr val="bg1">
                    <a:lumMod val="75000"/>
                  </a:schemeClr>
                </a:solidFill>
              </a:rPr>
              <a:t>)</a:t>
            </a:r>
          </a:p>
          <a:p>
            <a:r>
              <a:rPr lang="en-US" sz="1400" dirty="0">
                <a:solidFill>
                  <a:schemeClr val="bg1">
                    <a:lumMod val="75000"/>
                  </a:schemeClr>
                </a:solidFill>
              </a:rPr>
              <a:t>--</a:t>
            </a:r>
            <a:r>
              <a:rPr lang="en-US" sz="1400" b="1" dirty="0">
                <a:solidFill>
                  <a:schemeClr val="bg1">
                    <a:lumMod val="75000"/>
                  </a:schemeClr>
                </a:solidFill>
              </a:rPr>
              <a:t>Atopy</a:t>
            </a:r>
          </a:p>
          <a:p>
            <a:endParaRPr lang="en-US" sz="1400" dirty="0">
              <a:solidFill>
                <a:schemeClr val="bg1">
                  <a:lumMod val="75000"/>
                </a:schemeClr>
              </a:solidFill>
            </a:endParaRPr>
          </a:p>
          <a:p>
            <a:r>
              <a:rPr lang="en-US" sz="1400" i="1" dirty="0">
                <a:solidFill>
                  <a:schemeClr val="bg1">
                    <a:lumMod val="75000"/>
                  </a:schemeClr>
                </a:solidFill>
              </a:rPr>
              <a:t>The book highlights three causes of </a:t>
            </a:r>
            <a:r>
              <a:rPr lang="en-US" sz="1400" b="1" i="1" dirty="0" err="1">
                <a:solidFill>
                  <a:schemeClr val="bg1">
                    <a:lumMod val="75000"/>
                  </a:schemeClr>
                </a:solidFill>
              </a:rPr>
              <a:t>non</a:t>
            </a:r>
            <a:r>
              <a:rPr lang="en-US" sz="1400" i="1" dirty="0" err="1">
                <a:solidFill>
                  <a:schemeClr val="bg1">
                    <a:lumMod val="75000"/>
                  </a:schemeClr>
                </a:solidFill>
              </a:rPr>
              <a:t>cicatrizing</a:t>
            </a:r>
            <a:r>
              <a:rPr lang="en-US" sz="1400" i="1" dirty="0">
                <a:solidFill>
                  <a:schemeClr val="bg1">
                    <a:lumMod val="75000"/>
                  </a:schemeClr>
                </a:solidFill>
              </a:rPr>
              <a:t> obstructive MGD—  what are </a:t>
            </a:r>
            <a:r>
              <a:rPr lang="en-US" sz="1400" b="1" i="1" dirty="0">
                <a:solidFill>
                  <a:schemeClr val="bg1">
                    <a:lumMod val="75000"/>
                  </a:schemeClr>
                </a:solidFill>
              </a:rPr>
              <a:t>they</a:t>
            </a:r>
            <a:r>
              <a:rPr lang="en-US" sz="1400" i="1" dirty="0">
                <a:solidFill>
                  <a:schemeClr val="bg1">
                    <a:lumMod val="75000"/>
                  </a:schemeClr>
                </a:solidFill>
              </a:rPr>
              <a:t>?</a:t>
            </a:r>
          </a:p>
          <a:p>
            <a:r>
              <a:rPr lang="en-US" sz="1400" dirty="0">
                <a:solidFill>
                  <a:schemeClr val="bg1">
                    <a:lumMod val="75000"/>
                  </a:schemeClr>
                </a:solidFill>
              </a:rPr>
              <a:t>--</a:t>
            </a:r>
            <a:r>
              <a:rPr lang="en-US" sz="1400" b="1" dirty="0">
                <a:solidFill>
                  <a:schemeClr val="accent1">
                    <a:lumMod val="40000"/>
                    <a:lumOff val="60000"/>
                  </a:schemeClr>
                </a:solidFill>
              </a:rPr>
              <a:t>Rosacea</a:t>
            </a:r>
          </a:p>
          <a:p>
            <a:r>
              <a:rPr lang="en-US" sz="1400" dirty="0">
                <a:solidFill>
                  <a:schemeClr val="bg1">
                    <a:lumMod val="75000"/>
                  </a:schemeClr>
                </a:solidFill>
              </a:rPr>
              <a:t>--Seborrheic dermatitis</a:t>
            </a:r>
          </a:p>
          <a:p>
            <a:r>
              <a:rPr lang="en-US" sz="1400" dirty="0">
                <a:solidFill>
                  <a:schemeClr val="bg1">
                    <a:lumMod val="75000"/>
                  </a:schemeClr>
                </a:solidFill>
              </a:rPr>
              <a:t>--</a:t>
            </a:r>
            <a:r>
              <a:rPr lang="en-US" sz="1400" b="1" dirty="0">
                <a:solidFill>
                  <a:schemeClr val="bg1">
                    <a:lumMod val="75000"/>
                  </a:schemeClr>
                </a:solidFill>
              </a:rPr>
              <a:t>Atopy</a:t>
            </a:r>
            <a:r>
              <a:rPr lang="en-US" sz="1400" dirty="0">
                <a:solidFill>
                  <a:schemeClr val="bg1">
                    <a:lumMod val="75000"/>
                  </a:schemeClr>
                </a:solidFill>
              </a:rPr>
              <a:t> </a:t>
            </a:r>
          </a:p>
        </p:txBody>
      </p:sp>
      <p:sp>
        <p:nvSpPr>
          <p:cNvPr id="19" name="TextBox 18">
            <a:extLst>
              <a:ext uri="{FF2B5EF4-FFF2-40B4-BE49-F238E27FC236}">
                <a16:creationId xmlns:a16="http://schemas.microsoft.com/office/drawing/2014/main" id="{48FAC994-D77D-E261-9043-ECE9A037D649}"/>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
        <p:nvSpPr>
          <p:cNvPr id="7" name="TextBox 6">
            <a:extLst>
              <a:ext uri="{FF2B5EF4-FFF2-40B4-BE49-F238E27FC236}">
                <a16:creationId xmlns:a16="http://schemas.microsoft.com/office/drawing/2014/main" id="{67BE9555-2E10-5321-7097-DD8855D9CA97}"/>
              </a:ext>
            </a:extLst>
          </p:cNvPr>
          <p:cNvSpPr txBox="1"/>
          <p:nvPr/>
        </p:nvSpPr>
        <p:spPr>
          <a:xfrm>
            <a:off x="990600" y="3040574"/>
            <a:ext cx="5949899" cy="3754874"/>
          </a:xfrm>
          <a:prstGeom prst="rect">
            <a:avLst/>
          </a:prstGeom>
          <a:solidFill>
            <a:schemeClr val="accent5">
              <a:lumMod val="60000"/>
              <a:lumOff val="40000"/>
            </a:schemeClr>
          </a:solidFill>
        </p:spPr>
        <p:txBody>
          <a:bodyPr wrap="none" rtlCol="0">
            <a:spAutoFit/>
          </a:bodyPr>
          <a:lstStyle/>
          <a:p>
            <a:r>
              <a:rPr lang="en-US" sz="1400" i="1" dirty="0">
                <a:solidFill>
                  <a:schemeClr val="bg1">
                    <a:lumMod val="75000"/>
                  </a:schemeClr>
                </a:solidFill>
              </a:rPr>
              <a:t>In a nutshell, what is </a:t>
            </a:r>
            <a:r>
              <a:rPr lang="en-US" sz="1400" dirty="0">
                <a:solidFill>
                  <a:schemeClr val="bg1">
                    <a:lumMod val="75000"/>
                  </a:schemeClr>
                </a:solidFill>
              </a:rPr>
              <a:t>rosacea?</a:t>
            </a:r>
          </a:p>
          <a:p>
            <a:r>
              <a:rPr lang="en-US" sz="1400" dirty="0">
                <a:solidFill>
                  <a:schemeClr val="bg1">
                    <a:lumMod val="75000"/>
                  </a:schemeClr>
                </a:solidFill>
              </a:rPr>
              <a:t>A  chronic  skin condition often involving the eyelids</a:t>
            </a:r>
          </a:p>
          <a:p>
            <a:endParaRPr lang="en-US" sz="1400" dirty="0">
              <a:solidFill>
                <a:schemeClr val="bg1">
                  <a:lumMod val="75000"/>
                </a:schemeClr>
              </a:solidFill>
            </a:endParaRPr>
          </a:p>
          <a:p>
            <a:r>
              <a:rPr lang="en-US" sz="1400" i="1" dirty="0">
                <a:solidFill>
                  <a:schemeClr val="bg1">
                    <a:lumMod val="75000"/>
                  </a:schemeClr>
                </a:solidFill>
              </a:rPr>
              <a:t>What is the cause?</a:t>
            </a:r>
          </a:p>
          <a:p>
            <a:r>
              <a:rPr lang="en-US" sz="1400" dirty="0">
                <a:solidFill>
                  <a:schemeClr val="bg1">
                    <a:lumMod val="75000"/>
                  </a:schemeClr>
                </a:solidFill>
              </a:rPr>
              <a:t>It is unknown at this time</a:t>
            </a:r>
          </a:p>
          <a:p>
            <a:endParaRPr lang="en-US" sz="1400" i="1" dirty="0">
              <a:solidFill>
                <a:schemeClr val="bg1">
                  <a:lumMod val="75000"/>
                </a:schemeClr>
              </a:solidFill>
            </a:endParaRPr>
          </a:p>
          <a:p>
            <a:r>
              <a:rPr lang="en-US" sz="1400" i="1" dirty="0">
                <a:solidFill>
                  <a:schemeClr val="bg1">
                    <a:lumMod val="75000"/>
                  </a:schemeClr>
                </a:solidFill>
              </a:rPr>
              <a:t>Is there a gender predilection? A racial predilection? Age predilection?</a:t>
            </a:r>
          </a:p>
          <a:p>
            <a:r>
              <a:rPr lang="en-US" sz="1400" dirty="0">
                <a:solidFill>
                  <a:schemeClr val="bg1">
                    <a:lumMod val="75000"/>
                  </a:schemeClr>
                </a:solidFill>
              </a:rPr>
              <a:t>Yes,  ♀  are more likely to be affected. N</a:t>
            </a:r>
            <a:r>
              <a:rPr lang="en-US" sz="1400" dirty="0">
                <a:solidFill>
                  <a:schemeClr val="accent5">
                    <a:lumMod val="60000"/>
                    <a:lumOff val="40000"/>
                  </a:schemeClr>
                </a:solidFill>
              </a:rPr>
              <a:t>o.</a:t>
            </a:r>
            <a:r>
              <a:rPr lang="en-US" sz="1400" dirty="0">
                <a:solidFill>
                  <a:schemeClr val="bg1">
                    <a:lumMod val="75000"/>
                  </a:schemeClr>
                </a:solidFill>
              </a:rPr>
              <a:t> </a:t>
            </a:r>
            <a:r>
              <a:rPr lang="en-US" sz="1400" dirty="0">
                <a:solidFill>
                  <a:schemeClr val="accent5">
                    <a:lumMod val="60000"/>
                    <a:lumOff val="40000"/>
                  </a:schemeClr>
                </a:solidFill>
              </a:rPr>
              <a:t>Middle-</a:t>
            </a:r>
            <a:r>
              <a:rPr lang="en-US" sz="1400" b="1" dirty="0">
                <a:solidFill>
                  <a:srgbClr val="0000FF"/>
                </a:solidFill>
              </a:rPr>
              <a:t>aged</a:t>
            </a:r>
            <a:r>
              <a:rPr lang="en-US" sz="1400" dirty="0">
                <a:solidFill>
                  <a:schemeClr val="bg1">
                    <a:lumMod val="75000"/>
                  </a:schemeClr>
                </a:solidFill>
              </a:rPr>
              <a:t>.</a:t>
            </a:r>
          </a:p>
          <a:p>
            <a:endParaRPr lang="en-US" sz="1400" dirty="0">
              <a:solidFill>
                <a:srgbClr val="0000FF"/>
              </a:solidFill>
            </a:endParaRPr>
          </a:p>
          <a:p>
            <a:endParaRPr lang="en-US" sz="1400" i="1" dirty="0">
              <a:solidFill>
                <a:schemeClr val="accent5">
                  <a:lumMod val="60000"/>
                  <a:lumOff val="40000"/>
                </a:schemeClr>
              </a:solidFill>
            </a:endParaRPr>
          </a:p>
          <a:p>
            <a:r>
              <a:rPr lang="en-US" sz="1400" i="1" dirty="0">
                <a:solidFill>
                  <a:schemeClr val="accent5">
                    <a:lumMod val="60000"/>
                    <a:lumOff val="40000"/>
                  </a:schemeClr>
                </a:solidFill>
              </a:rPr>
              <a:t>What are the classic </a:t>
            </a:r>
            <a:r>
              <a:rPr lang="en-US" sz="1400" i="1" dirty="0" err="1">
                <a:solidFill>
                  <a:schemeClr val="accent5">
                    <a:lumMod val="60000"/>
                    <a:lumOff val="40000"/>
                  </a:schemeClr>
                </a:solidFill>
              </a:rPr>
              <a:t>nonocular</a:t>
            </a:r>
            <a:r>
              <a:rPr lang="en-US" sz="1400" i="1" dirty="0">
                <a:solidFill>
                  <a:schemeClr val="accent5">
                    <a:lumMod val="60000"/>
                    <a:lumOff val="40000"/>
                  </a:schemeClr>
                </a:solidFill>
              </a:rPr>
              <a:t> findings on exam?</a:t>
            </a:r>
          </a:p>
          <a:p>
            <a:r>
              <a:rPr lang="en-US" sz="1400" dirty="0">
                <a:solidFill>
                  <a:schemeClr val="accent5">
                    <a:lumMod val="60000"/>
                    <a:lumOff val="40000"/>
                  </a:schemeClr>
                </a:solidFill>
              </a:rPr>
              <a:t>--Midface  erythema</a:t>
            </a:r>
          </a:p>
          <a:p>
            <a:r>
              <a:rPr lang="en-US" sz="1400" dirty="0">
                <a:solidFill>
                  <a:schemeClr val="accent5">
                    <a:lumMod val="60000"/>
                    <a:lumOff val="40000"/>
                  </a:schemeClr>
                </a:solidFill>
              </a:rPr>
              <a:t>--Pustules/papules</a:t>
            </a:r>
          </a:p>
          <a:p>
            <a:r>
              <a:rPr lang="en-US" sz="1400" dirty="0">
                <a:solidFill>
                  <a:schemeClr val="accent5">
                    <a:lumMod val="60000"/>
                    <a:lumOff val="40000"/>
                  </a:schemeClr>
                </a:solidFill>
              </a:rPr>
              <a:t>--Thickening of nasal skin (called  </a:t>
            </a:r>
            <a:r>
              <a:rPr lang="en-US" sz="1400" i="1" dirty="0">
                <a:solidFill>
                  <a:schemeClr val="accent5">
                    <a:lumMod val="60000"/>
                    <a:lumOff val="40000"/>
                  </a:schemeClr>
                </a:solidFill>
              </a:rPr>
              <a:t>rhinophyma</a:t>
            </a:r>
            <a:r>
              <a:rPr lang="en-US" sz="1400" dirty="0">
                <a:solidFill>
                  <a:schemeClr val="accent5">
                    <a:lumMod val="60000"/>
                    <a:lumOff val="40000"/>
                  </a:schemeClr>
                </a:solidFill>
              </a:rPr>
              <a:t> )</a:t>
            </a:r>
          </a:p>
          <a:p>
            <a:endParaRPr lang="en-US" sz="1400" dirty="0">
              <a:solidFill>
                <a:schemeClr val="accent5">
                  <a:lumMod val="60000"/>
                  <a:lumOff val="40000"/>
                </a:schemeClr>
              </a:solidFill>
            </a:endParaRPr>
          </a:p>
          <a:p>
            <a:r>
              <a:rPr lang="en-US" sz="1400" i="1" dirty="0">
                <a:solidFill>
                  <a:schemeClr val="accent5">
                    <a:lumMod val="60000"/>
                    <a:lumOff val="40000"/>
                  </a:schemeClr>
                </a:solidFill>
              </a:rPr>
              <a:t>What does the </a:t>
            </a:r>
            <a:r>
              <a:rPr lang="en-US" sz="1400" dirty="0">
                <a:solidFill>
                  <a:schemeClr val="accent5">
                    <a:lumMod val="60000"/>
                    <a:lumOff val="40000"/>
                  </a:schemeClr>
                </a:solidFill>
              </a:rPr>
              <a:t>Cornea</a:t>
            </a:r>
            <a:r>
              <a:rPr lang="en-US" sz="1400" i="1" dirty="0">
                <a:solidFill>
                  <a:schemeClr val="accent5">
                    <a:lumMod val="60000"/>
                    <a:lumOff val="40000"/>
                  </a:schemeClr>
                </a:solidFill>
              </a:rPr>
              <a:t> book call “the mainstay of therapy” for rosacea?</a:t>
            </a:r>
          </a:p>
          <a:p>
            <a:r>
              <a:rPr lang="en-US" sz="1400" dirty="0">
                <a:solidFill>
                  <a:schemeClr val="accent5">
                    <a:lumMod val="60000"/>
                    <a:lumOff val="40000"/>
                  </a:schemeClr>
                </a:solidFill>
              </a:rPr>
              <a:t>Oral  tetracyclines</a:t>
            </a:r>
          </a:p>
        </p:txBody>
      </p:sp>
      <p:sp>
        <p:nvSpPr>
          <p:cNvPr id="14" name="Oval 13">
            <a:extLst>
              <a:ext uri="{FF2B5EF4-FFF2-40B4-BE49-F238E27FC236}">
                <a16:creationId xmlns:a16="http://schemas.microsoft.com/office/drawing/2014/main" id="{C80FC219-CC98-4603-852A-433B8F83FD2F}"/>
              </a:ext>
            </a:extLst>
          </p:cNvPr>
          <p:cNvSpPr/>
          <p:nvPr/>
        </p:nvSpPr>
        <p:spPr>
          <a:xfrm>
            <a:off x="308616" y="4815133"/>
            <a:ext cx="1105460" cy="400111"/>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ED08374-ECC1-8896-74E8-0B33BB80D280}"/>
              </a:ext>
            </a:extLst>
          </p:cNvPr>
          <p:cNvSpPr txBox="1"/>
          <p:nvPr/>
        </p:nvSpPr>
        <p:spPr>
          <a:xfrm>
            <a:off x="426750" y="4850249"/>
            <a:ext cx="920445" cy="307777"/>
          </a:xfrm>
          <a:prstGeom prst="rect">
            <a:avLst/>
          </a:prstGeom>
          <a:noFill/>
        </p:spPr>
        <p:txBody>
          <a:bodyPr wrap="none" rtlCol="0">
            <a:spAutoFit/>
          </a:bodyPr>
          <a:lstStyle/>
          <a:p>
            <a:r>
              <a:rPr lang="en-US" sz="1400" b="1" dirty="0">
                <a:solidFill>
                  <a:srgbClr val="0000FF"/>
                </a:solidFill>
              </a:rPr>
              <a:t>Rosacea</a:t>
            </a:r>
          </a:p>
        </p:txBody>
      </p:sp>
      <p:sp>
        <p:nvSpPr>
          <p:cNvPr id="5" name="TextBox 4">
            <a:extLst>
              <a:ext uri="{FF2B5EF4-FFF2-40B4-BE49-F238E27FC236}">
                <a16:creationId xmlns:a16="http://schemas.microsoft.com/office/drawing/2014/main" id="{9681CC94-80F9-F156-3629-C4A6A8C4209E}"/>
              </a:ext>
            </a:extLst>
          </p:cNvPr>
          <p:cNvSpPr txBox="1"/>
          <p:nvPr/>
        </p:nvSpPr>
        <p:spPr>
          <a:xfrm>
            <a:off x="3657600" y="4873441"/>
            <a:ext cx="4898620" cy="1169551"/>
          </a:xfrm>
          <a:prstGeom prst="rect">
            <a:avLst/>
          </a:prstGeom>
          <a:solidFill>
            <a:schemeClr val="accent6">
              <a:lumMod val="40000"/>
              <a:lumOff val="60000"/>
            </a:schemeClr>
          </a:solidFill>
        </p:spPr>
        <p:txBody>
          <a:bodyPr wrap="square" rtlCol="0">
            <a:spAutoFit/>
          </a:bodyPr>
          <a:lstStyle/>
          <a:p>
            <a:r>
              <a:rPr lang="en-US" sz="1400" i="1" dirty="0"/>
              <a:t>Can </a:t>
            </a:r>
            <a:r>
              <a:rPr lang="en-US" sz="1400" dirty="0"/>
              <a:t>young</a:t>
            </a:r>
            <a:r>
              <a:rPr lang="en-US" sz="1400" i="1" dirty="0"/>
              <a:t> individuals get rosacea?</a:t>
            </a:r>
          </a:p>
          <a:p>
            <a:r>
              <a:rPr lang="en-US" sz="1400" dirty="0"/>
              <a:t>They can indeed</a:t>
            </a:r>
          </a:p>
          <a:p>
            <a:endParaRPr lang="en-US" sz="1400" i="1" dirty="0"/>
          </a:p>
          <a:p>
            <a:r>
              <a:rPr lang="en-US" sz="1400" i="1" dirty="0"/>
              <a:t>What is the classic tipoff that a </a:t>
            </a:r>
            <a:r>
              <a:rPr lang="en-US" sz="1400" b="1" dirty="0"/>
              <a:t>young</a:t>
            </a:r>
            <a:r>
              <a:rPr lang="en-US" sz="1400" i="1" dirty="0"/>
              <a:t> person has rosacea?</a:t>
            </a:r>
          </a:p>
          <a:p>
            <a:r>
              <a:rPr lang="en-US" sz="1400" dirty="0">
                <a:solidFill>
                  <a:schemeClr val="accent6">
                    <a:lumMod val="40000"/>
                    <a:lumOff val="60000"/>
                  </a:schemeClr>
                </a:solidFill>
              </a:rPr>
              <a:t>A </a:t>
            </a:r>
            <a:r>
              <a:rPr lang="en-US" sz="1400" dirty="0" err="1">
                <a:solidFill>
                  <a:schemeClr val="accent6">
                    <a:lumMod val="40000"/>
                    <a:lumOff val="60000"/>
                  </a:schemeClr>
                </a:solidFill>
              </a:rPr>
              <a:t>hx</a:t>
            </a:r>
            <a:r>
              <a:rPr lang="en-US" sz="1400" dirty="0">
                <a:solidFill>
                  <a:schemeClr val="accent6">
                    <a:lumMod val="40000"/>
                    <a:lumOff val="60000"/>
                  </a:schemeClr>
                </a:solidFill>
              </a:rPr>
              <a:t> of recurrent  </a:t>
            </a:r>
            <a:r>
              <a:rPr lang="en-US" sz="1400" dirty="0" err="1">
                <a:solidFill>
                  <a:schemeClr val="accent6">
                    <a:lumMod val="40000"/>
                    <a:lumOff val="60000"/>
                  </a:schemeClr>
                </a:solidFill>
              </a:rPr>
              <a:t>chalazia</a:t>
            </a:r>
            <a:endParaRPr lang="en-US" sz="1400" dirty="0">
              <a:solidFill>
                <a:schemeClr val="accent6">
                  <a:lumMod val="40000"/>
                  <a:lumOff val="60000"/>
                </a:schemeClr>
              </a:solidFill>
            </a:endParaRPr>
          </a:p>
        </p:txBody>
      </p:sp>
      <p:sp>
        <p:nvSpPr>
          <p:cNvPr id="8" name="TextBox 7">
            <a:extLst>
              <a:ext uri="{FF2B5EF4-FFF2-40B4-BE49-F238E27FC236}">
                <a16:creationId xmlns:a16="http://schemas.microsoft.com/office/drawing/2014/main" id="{0886C509-2D7C-9AAE-7562-500E2F27E9EC}"/>
              </a:ext>
            </a:extLst>
          </p:cNvPr>
          <p:cNvSpPr txBox="1"/>
          <p:nvPr/>
        </p:nvSpPr>
        <p:spPr>
          <a:xfrm>
            <a:off x="4158455" y="4562617"/>
            <a:ext cx="1495922" cy="307777"/>
          </a:xfrm>
          <a:prstGeom prst="rect">
            <a:avLst/>
          </a:prstGeom>
          <a:noFill/>
        </p:spPr>
        <p:txBody>
          <a:bodyPr wrap="none" rtlCol="0">
            <a:spAutoFit/>
          </a:bodyPr>
          <a:lstStyle/>
          <a:p>
            <a:r>
              <a:rPr lang="en-US" sz="1400" b="1" dirty="0">
                <a:solidFill>
                  <a:srgbClr val="0000FF"/>
                </a:solidFill>
                <a:latin typeface="Segoe Script" panose="030B0504020000000003" pitchFamily="66" charset="0"/>
              </a:rPr>
              <a:t>Tender-      ?</a:t>
            </a:r>
          </a:p>
        </p:txBody>
      </p:sp>
    </p:spTree>
    <p:extLst>
      <p:ext uri="{BB962C8B-B14F-4D97-AF65-F5344CB8AC3E}">
        <p14:creationId xmlns:p14="http://schemas.microsoft.com/office/powerpoint/2010/main" val="139614662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solidFill>
                  <a:schemeClr val="bg1">
                    <a:lumMod val="75000"/>
                  </a:schemeClr>
                </a:solidFill>
              </a:rPr>
              <a:t>Meibomian</a:t>
            </a:r>
            <a:r>
              <a:rPr lang="en-US" sz="1500" b="1" i="1" dirty="0"/>
              <a:t> </a:t>
            </a:r>
            <a:r>
              <a:rPr lang="en-US" sz="1500" b="1" i="1" dirty="0">
                <a:solidFill>
                  <a:schemeClr val="bg1">
                    <a:lumMod val="75000"/>
                  </a:schemeClr>
                </a:solidFill>
              </a:rPr>
              <a:t>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chemeClr val="bg1">
                    <a:lumMod val="75000"/>
                  </a:schemeClr>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The </a:t>
            </a:r>
            <a:r>
              <a:rPr lang="en-US" sz="1400" dirty="0">
                <a:solidFill>
                  <a:schemeClr val="bg1">
                    <a:lumMod val="75000"/>
                  </a:schemeClr>
                </a:solidFill>
              </a:rPr>
              <a:t>Cornea</a:t>
            </a:r>
            <a:r>
              <a:rPr lang="en-US" sz="1400" i="1" dirty="0">
                <a:solidFill>
                  <a:schemeClr val="bg1">
                    <a:lumMod val="75000"/>
                  </a:schemeClr>
                </a:solidFill>
              </a:rPr>
              <a:t> book highlights three causes of cicatrizing obstructive MGD—what are they?</a:t>
            </a:r>
          </a:p>
          <a:p>
            <a:r>
              <a:rPr lang="en-US" sz="1400" dirty="0">
                <a:solidFill>
                  <a:schemeClr val="bg1">
                    <a:lumMod val="75000"/>
                  </a:schemeClr>
                </a:solidFill>
              </a:rPr>
              <a:t>--Trachoma</a:t>
            </a:r>
          </a:p>
          <a:p>
            <a:r>
              <a:rPr lang="en-US" sz="1400" dirty="0">
                <a:solidFill>
                  <a:schemeClr val="bg1">
                    <a:lumMod val="75000"/>
                  </a:schemeClr>
                </a:solidFill>
              </a:rPr>
              <a:t>--Mucous-membrane pemphigoid (aka  </a:t>
            </a:r>
            <a:r>
              <a:rPr lang="en-US" sz="1400" i="1" dirty="0">
                <a:solidFill>
                  <a:schemeClr val="bg1">
                    <a:lumMod val="75000"/>
                  </a:schemeClr>
                </a:solidFill>
              </a:rPr>
              <a:t>ocular cicatricial pemphigoid </a:t>
            </a:r>
            <a:r>
              <a:rPr lang="en-US" sz="1400" dirty="0">
                <a:solidFill>
                  <a:schemeClr val="bg1">
                    <a:lumMod val="75000"/>
                  </a:schemeClr>
                </a:solidFill>
              </a:rPr>
              <a:t>)</a:t>
            </a:r>
          </a:p>
          <a:p>
            <a:r>
              <a:rPr lang="en-US" sz="1400" dirty="0">
                <a:solidFill>
                  <a:schemeClr val="bg1">
                    <a:lumMod val="75000"/>
                  </a:schemeClr>
                </a:solidFill>
              </a:rPr>
              <a:t>--</a:t>
            </a:r>
            <a:r>
              <a:rPr lang="en-US" sz="1400" b="1" dirty="0">
                <a:solidFill>
                  <a:schemeClr val="bg1">
                    <a:lumMod val="75000"/>
                  </a:schemeClr>
                </a:solidFill>
              </a:rPr>
              <a:t>Atopy</a:t>
            </a:r>
          </a:p>
          <a:p>
            <a:endParaRPr lang="en-US" sz="1400" dirty="0">
              <a:solidFill>
                <a:schemeClr val="bg1">
                  <a:lumMod val="75000"/>
                </a:schemeClr>
              </a:solidFill>
            </a:endParaRPr>
          </a:p>
          <a:p>
            <a:r>
              <a:rPr lang="en-US" sz="1400" i="1" dirty="0">
                <a:solidFill>
                  <a:schemeClr val="bg1">
                    <a:lumMod val="75000"/>
                  </a:schemeClr>
                </a:solidFill>
              </a:rPr>
              <a:t>The book highlights three causes of </a:t>
            </a:r>
            <a:r>
              <a:rPr lang="en-US" sz="1400" b="1" i="1" dirty="0" err="1">
                <a:solidFill>
                  <a:schemeClr val="bg1">
                    <a:lumMod val="75000"/>
                  </a:schemeClr>
                </a:solidFill>
              </a:rPr>
              <a:t>non</a:t>
            </a:r>
            <a:r>
              <a:rPr lang="en-US" sz="1400" i="1" dirty="0" err="1">
                <a:solidFill>
                  <a:schemeClr val="bg1">
                    <a:lumMod val="75000"/>
                  </a:schemeClr>
                </a:solidFill>
              </a:rPr>
              <a:t>cicatrizing</a:t>
            </a:r>
            <a:r>
              <a:rPr lang="en-US" sz="1400" i="1" dirty="0">
                <a:solidFill>
                  <a:schemeClr val="bg1">
                    <a:lumMod val="75000"/>
                  </a:schemeClr>
                </a:solidFill>
              </a:rPr>
              <a:t> obstructive MGD—  what are </a:t>
            </a:r>
            <a:r>
              <a:rPr lang="en-US" sz="1400" b="1" i="1" dirty="0">
                <a:solidFill>
                  <a:schemeClr val="bg1">
                    <a:lumMod val="75000"/>
                  </a:schemeClr>
                </a:solidFill>
              </a:rPr>
              <a:t>they</a:t>
            </a:r>
            <a:r>
              <a:rPr lang="en-US" sz="1400" i="1" dirty="0">
                <a:solidFill>
                  <a:schemeClr val="bg1">
                    <a:lumMod val="75000"/>
                  </a:schemeClr>
                </a:solidFill>
              </a:rPr>
              <a:t>?</a:t>
            </a:r>
          </a:p>
          <a:p>
            <a:r>
              <a:rPr lang="en-US" sz="1400" dirty="0">
                <a:solidFill>
                  <a:schemeClr val="bg1">
                    <a:lumMod val="75000"/>
                  </a:schemeClr>
                </a:solidFill>
              </a:rPr>
              <a:t>--</a:t>
            </a:r>
            <a:r>
              <a:rPr lang="en-US" sz="1400" b="1" dirty="0">
                <a:solidFill>
                  <a:schemeClr val="accent1">
                    <a:lumMod val="40000"/>
                    <a:lumOff val="60000"/>
                  </a:schemeClr>
                </a:solidFill>
              </a:rPr>
              <a:t>Rosacea</a:t>
            </a:r>
          </a:p>
          <a:p>
            <a:r>
              <a:rPr lang="en-US" sz="1400" dirty="0">
                <a:solidFill>
                  <a:schemeClr val="bg1">
                    <a:lumMod val="75000"/>
                  </a:schemeClr>
                </a:solidFill>
              </a:rPr>
              <a:t>--Seborrheic dermatitis</a:t>
            </a:r>
          </a:p>
          <a:p>
            <a:r>
              <a:rPr lang="en-US" sz="1400" dirty="0">
                <a:solidFill>
                  <a:schemeClr val="bg1">
                    <a:lumMod val="75000"/>
                  </a:schemeClr>
                </a:solidFill>
              </a:rPr>
              <a:t>--</a:t>
            </a:r>
            <a:r>
              <a:rPr lang="en-US" sz="1400" b="1" dirty="0">
                <a:solidFill>
                  <a:schemeClr val="bg1">
                    <a:lumMod val="75000"/>
                  </a:schemeClr>
                </a:solidFill>
              </a:rPr>
              <a:t>Atopy</a:t>
            </a:r>
            <a:r>
              <a:rPr lang="en-US" sz="1400" dirty="0">
                <a:solidFill>
                  <a:schemeClr val="bg1">
                    <a:lumMod val="75000"/>
                  </a:schemeClr>
                </a:solidFill>
              </a:rPr>
              <a:t> </a:t>
            </a:r>
          </a:p>
        </p:txBody>
      </p:sp>
      <p:sp>
        <p:nvSpPr>
          <p:cNvPr id="19" name="TextBox 18">
            <a:extLst>
              <a:ext uri="{FF2B5EF4-FFF2-40B4-BE49-F238E27FC236}">
                <a16:creationId xmlns:a16="http://schemas.microsoft.com/office/drawing/2014/main" id="{48FAC994-D77D-E261-9043-ECE9A037D649}"/>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
        <p:nvSpPr>
          <p:cNvPr id="7" name="TextBox 6">
            <a:extLst>
              <a:ext uri="{FF2B5EF4-FFF2-40B4-BE49-F238E27FC236}">
                <a16:creationId xmlns:a16="http://schemas.microsoft.com/office/drawing/2014/main" id="{67BE9555-2E10-5321-7097-DD8855D9CA97}"/>
              </a:ext>
            </a:extLst>
          </p:cNvPr>
          <p:cNvSpPr txBox="1"/>
          <p:nvPr/>
        </p:nvSpPr>
        <p:spPr>
          <a:xfrm>
            <a:off x="990600" y="3040574"/>
            <a:ext cx="5949899" cy="3754874"/>
          </a:xfrm>
          <a:prstGeom prst="rect">
            <a:avLst/>
          </a:prstGeom>
          <a:solidFill>
            <a:schemeClr val="accent5">
              <a:lumMod val="60000"/>
              <a:lumOff val="40000"/>
            </a:schemeClr>
          </a:solidFill>
        </p:spPr>
        <p:txBody>
          <a:bodyPr wrap="none" rtlCol="0">
            <a:spAutoFit/>
          </a:bodyPr>
          <a:lstStyle/>
          <a:p>
            <a:r>
              <a:rPr lang="en-US" sz="1400" i="1" dirty="0">
                <a:solidFill>
                  <a:schemeClr val="bg1">
                    <a:lumMod val="75000"/>
                  </a:schemeClr>
                </a:solidFill>
              </a:rPr>
              <a:t>In a nutshell, what is </a:t>
            </a:r>
            <a:r>
              <a:rPr lang="en-US" sz="1400" dirty="0">
                <a:solidFill>
                  <a:schemeClr val="bg1">
                    <a:lumMod val="75000"/>
                  </a:schemeClr>
                </a:solidFill>
              </a:rPr>
              <a:t>rosacea?</a:t>
            </a:r>
          </a:p>
          <a:p>
            <a:r>
              <a:rPr lang="en-US" sz="1400" dirty="0">
                <a:solidFill>
                  <a:schemeClr val="bg1">
                    <a:lumMod val="75000"/>
                  </a:schemeClr>
                </a:solidFill>
              </a:rPr>
              <a:t>A  chronic  skin condition often involving the eyelids</a:t>
            </a:r>
          </a:p>
          <a:p>
            <a:endParaRPr lang="en-US" sz="1400" dirty="0">
              <a:solidFill>
                <a:schemeClr val="bg1">
                  <a:lumMod val="75000"/>
                </a:schemeClr>
              </a:solidFill>
            </a:endParaRPr>
          </a:p>
          <a:p>
            <a:r>
              <a:rPr lang="en-US" sz="1400" i="1" dirty="0">
                <a:solidFill>
                  <a:schemeClr val="bg1">
                    <a:lumMod val="75000"/>
                  </a:schemeClr>
                </a:solidFill>
              </a:rPr>
              <a:t>What is the cause?</a:t>
            </a:r>
          </a:p>
          <a:p>
            <a:r>
              <a:rPr lang="en-US" sz="1400" dirty="0">
                <a:solidFill>
                  <a:schemeClr val="bg1">
                    <a:lumMod val="75000"/>
                  </a:schemeClr>
                </a:solidFill>
              </a:rPr>
              <a:t>It is unknown at this time</a:t>
            </a:r>
          </a:p>
          <a:p>
            <a:endParaRPr lang="en-US" sz="1400" i="1" dirty="0">
              <a:solidFill>
                <a:schemeClr val="bg1">
                  <a:lumMod val="75000"/>
                </a:schemeClr>
              </a:solidFill>
            </a:endParaRPr>
          </a:p>
          <a:p>
            <a:r>
              <a:rPr lang="en-US" sz="1400" i="1" dirty="0">
                <a:solidFill>
                  <a:schemeClr val="bg1">
                    <a:lumMod val="75000"/>
                  </a:schemeClr>
                </a:solidFill>
              </a:rPr>
              <a:t>Is there a gender predilection? A racial predilection? Age predilection?</a:t>
            </a:r>
          </a:p>
          <a:p>
            <a:r>
              <a:rPr lang="en-US" sz="1400" dirty="0">
                <a:solidFill>
                  <a:schemeClr val="bg1">
                    <a:lumMod val="75000"/>
                  </a:schemeClr>
                </a:solidFill>
              </a:rPr>
              <a:t>Yes,  ♀  are more likely to be affected. N</a:t>
            </a:r>
            <a:r>
              <a:rPr lang="en-US" sz="1400" dirty="0">
                <a:solidFill>
                  <a:schemeClr val="accent5">
                    <a:lumMod val="60000"/>
                    <a:lumOff val="40000"/>
                  </a:schemeClr>
                </a:solidFill>
              </a:rPr>
              <a:t>o.</a:t>
            </a:r>
            <a:r>
              <a:rPr lang="en-US" sz="1400" dirty="0">
                <a:solidFill>
                  <a:schemeClr val="bg1">
                    <a:lumMod val="75000"/>
                  </a:schemeClr>
                </a:solidFill>
              </a:rPr>
              <a:t> </a:t>
            </a:r>
            <a:r>
              <a:rPr lang="en-US" sz="1400" dirty="0">
                <a:solidFill>
                  <a:schemeClr val="accent5">
                    <a:lumMod val="60000"/>
                    <a:lumOff val="40000"/>
                  </a:schemeClr>
                </a:solidFill>
              </a:rPr>
              <a:t>Middle-</a:t>
            </a:r>
            <a:r>
              <a:rPr lang="en-US" sz="1400" b="1" dirty="0">
                <a:solidFill>
                  <a:srgbClr val="0000FF"/>
                </a:solidFill>
              </a:rPr>
              <a:t>aged</a:t>
            </a:r>
            <a:r>
              <a:rPr lang="en-US" sz="1400" dirty="0">
                <a:solidFill>
                  <a:schemeClr val="bg1">
                    <a:lumMod val="75000"/>
                  </a:schemeClr>
                </a:solidFill>
              </a:rPr>
              <a:t>.</a:t>
            </a:r>
          </a:p>
          <a:p>
            <a:endParaRPr lang="en-US" sz="1400" dirty="0">
              <a:solidFill>
                <a:srgbClr val="0000FF"/>
              </a:solidFill>
            </a:endParaRPr>
          </a:p>
          <a:p>
            <a:endParaRPr lang="en-US" sz="1400" i="1" dirty="0">
              <a:solidFill>
                <a:schemeClr val="accent5">
                  <a:lumMod val="60000"/>
                  <a:lumOff val="40000"/>
                </a:schemeClr>
              </a:solidFill>
            </a:endParaRPr>
          </a:p>
          <a:p>
            <a:r>
              <a:rPr lang="en-US" sz="1400" i="1" dirty="0">
                <a:solidFill>
                  <a:schemeClr val="accent5">
                    <a:lumMod val="60000"/>
                    <a:lumOff val="40000"/>
                  </a:schemeClr>
                </a:solidFill>
              </a:rPr>
              <a:t>What are the classic </a:t>
            </a:r>
            <a:r>
              <a:rPr lang="en-US" sz="1400" i="1" dirty="0" err="1">
                <a:solidFill>
                  <a:schemeClr val="accent5">
                    <a:lumMod val="60000"/>
                    <a:lumOff val="40000"/>
                  </a:schemeClr>
                </a:solidFill>
              </a:rPr>
              <a:t>nonocular</a:t>
            </a:r>
            <a:r>
              <a:rPr lang="en-US" sz="1400" i="1" dirty="0">
                <a:solidFill>
                  <a:schemeClr val="accent5">
                    <a:lumMod val="60000"/>
                    <a:lumOff val="40000"/>
                  </a:schemeClr>
                </a:solidFill>
              </a:rPr>
              <a:t> findings on exam?</a:t>
            </a:r>
          </a:p>
          <a:p>
            <a:r>
              <a:rPr lang="en-US" sz="1400" dirty="0">
                <a:solidFill>
                  <a:schemeClr val="accent5">
                    <a:lumMod val="60000"/>
                    <a:lumOff val="40000"/>
                  </a:schemeClr>
                </a:solidFill>
              </a:rPr>
              <a:t>--Midface  erythema</a:t>
            </a:r>
          </a:p>
          <a:p>
            <a:r>
              <a:rPr lang="en-US" sz="1400" dirty="0">
                <a:solidFill>
                  <a:schemeClr val="accent5">
                    <a:lumMod val="60000"/>
                    <a:lumOff val="40000"/>
                  </a:schemeClr>
                </a:solidFill>
              </a:rPr>
              <a:t>--Pustules/papules</a:t>
            </a:r>
          </a:p>
          <a:p>
            <a:r>
              <a:rPr lang="en-US" sz="1400" dirty="0">
                <a:solidFill>
                  <a:schemeClr val="accent5">
                    <a:lumMod val="60000"/>
                    <a:lumOff val="40000"/>
                  </a:schemeClr>
                </a:solidFill>
              </a:rPr>
              <a:t>--Thickening of nasal skin (called  </a:t>
            </a:r>
            <a:r>
              <a:rPr lang="en-US" sz="1400" i="1" dirty="0">
                <a:solidFill>
                  <a:schemeClr val="accent5">
                    <a:lumMod val="60000"/>
                    <a:lumOff val="40000"/>
                  </a:schemeClr>
                </a:solidFill>
              </a:rPr>
              <a:t>rhinophyma</a:t>
            </a:r>
            <a:r>
              <a:rPr lang="en-US" sz="1400" dirty="0">
                <a:solidFill>
                  <a:schemeClr val="accent5">
                    <a:lumMod val="60000"/>
                    <a:lumOff val="40000"/>
                  </a:schemeClr>
                </a:solidFill>
              </a:rPr>
              <a:t> )</a:t>
            </a:r>
          </a:p>
          <a:p>
            <a:endParaRPr lang="en-US" sz="1400" dirty="0">
              <a:solidFill>
                <a:schemeClr val="accent5">
                  <a:lumMod val="60000"/>
                  <a:lumOff val="40000"/>
                </a:schemeClr>
              </a:solidFill>
            </a:endParaRPr>
          </a:p>
          <a:p>
            <a:r>
              <a:rPr lang="en-US" sz="1400" i="1" dirty="0">
                <a:solidFill>
                  <a:schemeClr val="accent5">
                    <a:lumMod val="60000"/>
                    <a:lumOff val="40000"/>
                  </a:schemeClr>
                </a:solidFill>
              </a:rPr>
              <a:t>What does the </a:t>
            </a:r>
            <a:r>
              <a:rPr lang="en-US" sz="1400" dirty="0">
                <a:solidFill>
                  <a:schemeClr val="accent5">
                    <a:lumMod val="60000"/>
                    <a:lumOff val="40000"/>
                  </a:schemeClr>
                </a:solidFill>
              </a:rPr>
              <a:t>Cornea</a:t>
            </a:r>
            <a:r>
              <a:rPr lang="en-US" sz="1400" i="1" dirty="0">
                <a:solidFill>
                  <a:schemeClr val="accent5">
                    <a:lumMod val="60000"/>
                    <a:lumOff val="40000"/>
                  </a:schemeClr>
                </a:solidFill>
              </a:rPr>
              <a:t> book call “the mainstay of therapy” for rosacea?</a:t>
            </a:r>
          </a:p>
          <a:p>
            <a:r>
              <a:rPr lang="en-US" sz="1400" dirty="0">
                <a:solidFill>
                  <a:schemeClr val="accent5">
                    <a:lumMod val="60000"/>
                    <a:lumOff val="40000"/>
                  </a:schemeClr>
                </a:solidFill>
              </a:rPr>
              <a:t>Oral  tetracyclines</a:t>
            </a:r>
          </a:p>
        </p:txBody>
      </p:sp>
      <p:sp>
        <p:nvSpPr>
          <p:cNvPr id="14" name="Oval 13">
            <a:extLst>
              <a:ext uri="{FF2B5EF4-FFF2-40B4-BE49-F238E27FC236}">
                <a16:creationId xmlns:a16="http://schemas.microsoft.com/office/drawing/2014/main" id="{C80FC219-CC98-4603-852A-433B8F83FD2F}"/>
              </a:ext>
            </a:extLst>
          </p:cNvPr>
          <p:cNvSpPr/>
          <p:nvPr/>
        </p:nvSpPr>
        <p:spPr>
          <a:xfrm>
            <a:off x="308616" y="4815133"/>
            <a:ext cx="1105460" cy="400111"/>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ED08374-ECC1-8896-74E8-0B33BB80D280}"/>
              </a:ext>
            </a:extLst>
          </p:cNvPr>
          <p:cNvSpPr txBox="1"/>
          <p:nvPr/>
        </p:nvSpPr>
        <p:spPr>
          <a:xfrm>
            <a:off x="426750" y="4850249"/>
            <a:ext cx="920445" cy="307777"/>
          </a:xfrm>
          <a:prstGeom prst="rect">
            <a:avLst/>
          </a:prstGeom>
          <a:noFill/>
        </p:spPr>
        <p:txBody>
          <a:bodyPr wrap="none" rtlCol="0">
            <a:spAutoFit/>
          </a:bodyPr>
          <a:lstStyle/>
          <a:p>
            <a:r>
              <a:rPr lang="en-US" sz="1400" b="1" dirty="0">
                <a:solidFill>
                  <a:srgbClr val="0000FF"/>
                </a:solidFill>
              </a:rPr>
              <a:t>Rosacea</a:t>
            </a:r>
          </a:p>
        </p:txBody>
      </p:sp>
      <p:sp>
        <p:nvSpPr>
          <p:cNvPr id="5" name="TextBox 4">
            <a:extLst>
              <a:ext uri="{FF2B5EF4-FFF2-40B4-BE49-F238E27FC236}">
                <a16:creationId xmlns:a16="http://schemas.microsoft.com/office/drawing/2014/main" id="{9681CC94-80F9-F156-3629-C4A6A8C4209E}"/>
              </a:ext>
            </a:extLst>
          </p:cNvPr>
          <p:cNvSpPr txBox="1"/>
          <p:nvPr/>
        </p:nvSpPr>
        <p:spPr>
          <a:xfrm>
            <a:off x="3657600" y="4873441"/>
            <a:ext cx="4898620" cy="1169551"/>
          </a:xfrm>
          <a:prstGeom prst="rect">
            <a:avLst/>
          </a:prstGeom>
          <a:solidFill>
            <a:schemeClr val="accent6">
              <a:lumMod val="40000"/>
              <a:lumOff val="60000"/>
            </a:schemeClr>
          </a:solidFill>
        </p:spPr>
        <p:txBody>
          <a:bodyPr wrap="square" rtlCol="0">
            <a:spAutoFit/>
          </a:bodyPr>
          <a:lstStyle/>
          <a:p>
            <a:r>
              <a:rPr lang="en-US" sz="1400" i="1" dirty="0"/>
              <a:t>Can </a:t>
            </a:r>
            <a:r>
              <a:rPr lang="en-US" sz="1400" dirty="0"/>
              <a:t>young</a:t>
            </a:r>
            <a:r>
              <a:rPr lang="en-US" sz="1400" i="1" dirty="0"/>
              <a:t> individuals get rosacea?</a:t>
            </a:r>
          </a:p>
          <a:p>
            <a:r>
              <a:rPr lang="en-US" sz="1400" dirty="0"/>
              <a:t>They can indeed</a:t>
            </a:r>
          </a:p>
          <a:p>
            <a:endParaRPr lang="en-US" sz="1400" i="1" dirty="0"/>
          </a:p>
          <a:p>
            <a:r>
              <a:rPr lang="en-US" sz="1400" i="1" dirty="0"/>
              <a:t>What is the classic tipoff that a </a:t>
            </a:r>
            <a:r>
              <a:rPr lang="en-US" sz="1400" b="1" dirty="0"/>
              <a:t>young</a:t>
            </a:r>
            <a:r>
              <a:rPr lang="en-US" sz="1400" i="1" dirty="0"/>
              <a:t> person has rosacea?</a:t>
            </a:r>
          </a:p>
          <a:p>
            <a:r>
              <a:rPr lang="en-US" sz="1400" dirty="0"/>
              <a:t>A </a:t>
            </a:r>
            <a:r>
              <a:rPr lang="en-US" sz="1400" dirty="0" err="1"/>
              <a:t>hx</a:t>
            </a:r>
            <a:r>
              <a:rPr lang="en-US" sz="1400" dirty="0"/>
              <a:t> of recurrent  </a:t>
            </a:r>
            <a:r>
              <a:rPr lang="en-US" sz="1400" dirty="0" err="1"/>
              <a:t>chalazia</a:t>
            </a:r>
            <a:endParaRPr lang="en-US" sz="1400" dirty="0"/>
          </a:p>
        </p:txBody>
      </p:sp>
      <p:sp>
        <p:nvSpPr>
          <p:cNvPr id="16" name="Rectangle 15">
            <a:extLst>
              <a:ext uri="{FF2B5EF4-FFF2-40B4-BE49-F238E27FC236}">
                <a16:creationId xmlns:a16="http://schemas.microsoft.com/office/drawing/2014/main" id="{54231804-8FCB-9F31-7BF0-BF48188CDF59}"/>
              </a:ext>
            </a:extLst>
          </p:cNvPr>
          <p:cNvSpPr/>
          <p:nvPr/>
        </p:nvSpPr>
        <p:spPr>
          <a:xfrm>
            <a:off x="5109650" y="5754267"/>
            <a:ext cx="775681" cy="2511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CD0EABB-ECBD-131B-CF99-E26027D96AD9}"/>
              </a:ext>
            </a:extLst>
          </p:cNvPr>
          <p:cNvSpPr txBox="1"/>
          <p:nvPr/>
        </p:nvSpPr>
        <p:spPr>
          <a:xfrm>
            <a:off x="4158455" y="4562617"/>
            <a:ext cx="1495922" cy="307777"/>
          </a:xfrm>
          <a:prstGeom prst="rect">
            <a:avLst/>
          </a:prstGeom>
          <a:noFill/>
        </p:spPr>
        <p:txBody>
          <a:bodyPr wrap="none" rtlCol="0">
            <a:spAutoFit/>
          </a:bodyPr>
          <a:lstStyle/>
          <a:p>
            <a:r>
              <a:rPr lang="en-US" sz="1400" b="1" dirty="0">
                <a:solidFill>
                  <a:srgbClr val="0000FF"/>
                </a:solidFill>
                <a:latin typeface="Segoe Script" panose="030B0504020000000003" pitchFamily="66" charset="0"/>
              </a:rPr>
              <a:t>Tender-      ?</a:t>
            </a:r>
          </a:p>
        </p:txBody>
      </p:sp>
    </p:spTree>
    <p:extLst>
      <p:ext uri="{BB962C8B-B14F-4D97-AF65-F5344CB8AC3E}">
        <p14:creationId xmlns:p14="http://schemas.microsoft.com/office/powerpoint/2010/main" val="650033311"/>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solidFill>
                  <a:schemeClr val="bg1">
                    <a:lumMod val="75000"/>
                  </a:schemeClr>
                </a:solidFill>
              </a:rPr>
              <a:t>Meibomian</a:t>
            </a:r>
            <a:r>
              <a:rPr lang="en-US" sz="1500" b="1" i="1" dirty="0"/>
              <a:t> </a:t>
            </a:r>
            <a:r>
              <a:rPr lang="en-US" sz="1500" b="1" i="1" dirty="0">
                <a:solidFill>
                  <a:schemeClr val="bg1">
                    <a:lumMod val="75000"/>
                  </a:schemeClr>
                </a:solidFill>
              </a:rPr>
              <a:t>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chemeClr val="bg1">
                    <a:lumMod val="75000"/>
                  </a:schemeClr>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The </a:t>
            </a:r>
            <a:r>
              <a:rPr lang="en-US" sz="1400" dirty="0">
                <a:solidFill>
                  <a:schemeClr val="bg1">
                    <a:lumMod val="75000"/>
                  </a:schemeClr>
                </a:solidFill>
              </a:rPr>
              <a:t>Cornea</a:t>
            </a:r>
            <a:r>
              <a:rPr lang="en-US" sz="1400" i="1" dirty="0">
                <a:solidFill>
                  <a:schemeClr val="bg1">
                    <a:lumMod val="75000"/>
                  </a:schemeClr>
                </a:solidFill>
              </a:rPr>
              <a:t> book highlights three causes of cicatrizing obstructive MGD—what are they?</a:t>
            </a:r>
          </a:p>
          <a:p>
            <a:r>
              <a:rPr lang="en-US" sz="1400" dirty="0">
                <a:solidFill>
                  <a:schemeClr val="bg1">
                    <a:lumMod val="75000"/>
                  </a:schemeClr>
                </a:solidFill>
              </a:rPr>
              <a:t>--Trachoma</a:t>
            </a:r>
          </a:p>
          <a:p>
            <a:r>
              <a:rPr lang="en-US" sz="1400" dirty="0">
                <a:solidFill>
                  <a:schemeClr val="bg1">
                    <a:lumMod val="75000"/>
                  </a:schemeClr>
                </a:solidFill>
              </a:rPr>
              <a:t>--Mucous-membrane pemphigoid (aka  </a:t>
            </a:r>
            <a:r>
              <a:rPr lang="en-US" sz="1400" i="1" dirty="0">
                <a:solidFill>
                  <a:schemeClr val="bg1">
                    <a:lumMod val="75000"/>
                  </a:schemeClr>
                </a:solidFill>
              </a:rPr>
              <a:t>ocular cicatricial pemphigoid </a:t>
            </a:r>
            <a:r>
              <a:rPr lang="en-US" sz="1400" dirty="0">
                <a:solidFill>
                  <a:schemeClr val="bg1">
                    <a:lumMod val="75000"/>
                  </a:schemeClr>
                </a:solidFill>
              </a:rPr>
              <a:t>)</a:t>
            </a:r>
          </a:p>
          <a:p>
            <a:r>
              <a:rPr lang="en-US" sz="1400" dirty="0">
                <a:solidFill>
                  <a:schemeClr val="bg1">
                    <a:lumMod val="75000"/>
                  </a:schemeClr>
                </a:solidFill>
              </a:rPr>
              <a:t>--</a:t>
            </a:r>
            <a:r>
              <a:rPr lang="en-US" sz="1400" b="1" dirty="0">
                <a:solidFill>
                  <a:schemeClr val="bg1">
                    <a:lumMod val="75000"/>
                  </a:schemeClr>
                </a:solidFill>
              </a:rPr>
              <a:t>Atopy</a:t>
            </a:r>
          </a:p>
          <a:p>
            <a:endParaRPr lang="en-US" sz="1400" dirty="0">
              <a:solidFill>
                <a:schemeClr val="bg1">
                  <a:lumMod val="75000"/>
                </a:schemeClr>
              </a:solidFill>
            </a:endParaRPr>
          </a:p>
          <a:p>
            <a:r>
              <a:rPr lang="en-US" sz="1400" i="1" dirty="0">
                <a:solidFill>
                  <a:schemeClr val="bg1">
                    <a:lumMod val="75000"/>
                  </a:schemeClr>
                </a:solidFill>
              </a:rPr>
              <a:t>The book highlights three causes of </a:t>
            </a:r>
            <a:r>
              <a:rPr lang="en-US" sz="1400" b="1" i="1" dirty="0" err="1">
                <a:solidFill>
                  <a:schemeClr val="bg1">
                    <a:lumMod val="75000"/>
                  </a:schemeClr>
                </a:solidFill>
              </a:rPr>
              <a:t>non</a:t>
            </a:r>
            <a:r>
              <a:rPr lang="en-US" sz="1400" i="1" dirty="0" err="1">
                <a:solidFill>
                  <a:schemeClr val="bg1">
                    <a:lumMod val="75000"/>
                  </a:schemeClr>
                </a:solidFill>
              </a:rPr>
              <a:t>cicatrizing</a:t>
            </a:r>
            <a:r>
              <a:rPr lang="en-US" sz="1400" i="1" dirty="0">
                <a:solidFill>
                  <a:schemeClr val="bg1">
                    <a:lumMod val="75000"/>
                  </a:schemeClr>
                </a:solidFill>
              </a:rPr>
              <a:t> obstructive MGD—  what are </a:t>
            </a:r>
            <a:r>
              <a:rPr lang="en-US" sz="1400" b="1" i="1" dirty="0">
                <a:solidFill>
                  <a:schemeClr val="bg1">
                    <a:lumMod val="75000"/>
                  </a:schemeClr>
                </a:solidFill>
              </a:rPr>
              <a:t>they</a:t>
            </a:r>
            <a:r>
              <a:rPr lang="en-US" sz="1400" i="1" dirty="0">
                <a:solidFill>
                  <a:schemeClr val="bg1">
                    <a:lumMod val="75000"/>
                  </a:schemeClr>
                </a:solidFill>
              </a:rPr>
              <a:t>?</a:t>
            </a:r>
          </a:p>
          <a:p>
            <a:r>
              <a:rPr lang="en-US" sz="1400" dirty="0">
                <a:solidFill>
                  <a:schemeClr val="bg1">
                    <a:lumMod val="75000"/>
                  </a:schemeClr>
                </a:solidFill>
              </a:rPr>
              <a:t>--</a:t>
            </a:r>
            <a:r>
              <a:rPr lang="en-US" sz="1400" b="1" dirty="0">
                <a:solidFill>
                  <a:schemeClr val="accent1">
                    <a:lumMod val="40000"/>
                    <a:lumOff val="60000"/>
                  </a:schemeClr>
                </a:solidFill>
              </a:rPr>
              <a:t>Rosacea</a:t>
            </a:r>
          </a:p>
          <a:p>
            <a:r>
              <a:rPr lang="en-US" sz="1400" dirty="0">
                <a:solidFill>
                  <a:schemeClr val="bg1">
                    <a:lumMod val="75000"/>
                  </a:schemeClr>
                </a:solidFill>
              </a:rPr>
              <a:t>--Seborrheic dermatitis</a:t>
            </a:r>
          </a:p>
          <a:p>
            <a:r>
              <a:rPr lang="en-US" sz="1400" dirty="0">
                <a:solidFill>
                  <a:schemeClr val="bg1">
                    <a:lumMod val="75000"/>
                  </a:schemeClr>
                </a:solidFill>
              </a:rPr>
              <a:t>--</a:t>
            </a:r>
            <a:r>
              <a:rPr lang="en-US" sz="1400" b="1" dirty="0">
                <a:solidFill>
                  <a:schemeClr val="bg1">
                    <a:lumMod val="75000"/>
                  </a:schemeClr>
                </a:solidFill>
              </a:rPr>
              <a:t>Atopy</a:t>
            </a:r>
            <a:r>
              <a:rPr lang="en-US" sz="1400" dirty="0">
                <a:solidFill>
                  <a:schemeClr val="bg1">
                    <a:lumMod val="75000"/>
                  </a:schemeClr>
                </a:solidFill>
              </a:rPr>
              <a:t> </a:t>
            </a:r>
          </a:p>
        </p:txBody>
      </p:sp>
      <p:sp>
        <p:nvSpPr>
          <p:cNvPr id="19" name="TextBox 18">
            <a:extLst>
              <a:ext uri="{FF2B5EF4-FFF2-40B4-BE49-F238E27FC236}">
                <a16:creationId xmlns:a16="http://schemas.microsoft.com/office/drawing/2014/main" id="{48FAC994-D77D-E261-9043-ECE9A037D649}"/>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
        <p:nvSpPr>
          <p:cNvPr id="7" name="TextBox 6">
            <a:extLst>
              <a:ext uri="{FF2B5EF4-FFF2-40B4-BE49-F238E27FC236}">
                <a16:creationId xmlns:a16="http://schemas.microsoft.com/office/drawing/2014/main" id="{67BE9555-2E10-5321-7097-DD8855D9CA97}"/>
              </a:ext>
            </a:extLst>
          </p:cNvPr>
          <p:cNvSpPr txBox="1"/>
          <p:nvPr/>
        </p:nvSpPr>
        <p:spPr>
          <a:xfrm>
            <a:off x="990600" y="3040574"/>
            <a:ext cx="5949899" cy="3754874"/>
          </a:xfrm>
          <a:prstGeom prst="rect">
            <a:avLst/>
          </a:prstGeom>
          <a:solidFill>
            <a:schemeClr val="accent5">
              <a:lumMod val="60000"/>
              <a:lumOff val="40000"/>
            </a:schemeClr>
          </a:solidFill>
        </p:spPr>
        <p:txBody>
          <a:bodyPr wrap="none" rtlCol="0">
            <a:spAutoFit/>
          </a:bodyPr>
          <a:lstStyle/>
          <a:p>
            <a:r>
              <a:rPr lang="en-US" sz="1400" i="1" dirty="0">
                <a:solidFill>
                  <a:schemeClr val="bg1">
                    <a:lumMod val="75000"/>
                  </a:schemeClr>
                </a:solidFill>
              </a:rPr>
              <a:t>In a nutshell, what is </a:t>
            </a:r>
            <a:r>
              <a:rPr lang="en-US" sz="1400" dirty="0">
                <a:solidFill>
                  <a:schemeClr val="bg1">
                    <a:lumMod val="75000"/>
                  </a:schemeClr>
                </a:solidFill>
              </a:rPr>
              <a:t>rosacea?</a:t>
            </a:r>
          </a:p>
          <a:p>
            <a:r>
              <a:rPr lang="en-US" sz="1400" dirty="0">
                <a:solidFill>
                  <a:schemeClr val="bg1">
                    <a:lumMod val="75000"/>
                  </a:schemeClr>
                </a:solidFill>
              </a:rPr>
              <a:t>A  chronic  skin condition often involving the eyelids</a:t>
            </a:r>
          </a:p>
          <a:p>
            <a:endParaRPr lang="en-US" sz="1400" dirty="0">
              <a:solidFill>
                <a:schemeClr val="bg1">
                  <a:lumMod val="75000"/>
                </a:schemeClr>
              </a:solidFill>
            </a:endParaRPr>
          </a:p>
          <a:p>
            <a:r>
              <a:rPr lang="en-US" sz="1400" i="1" dirty="0">
                <a:solidFill>
                  <a:schemeClr val="bg1">
                    <a:lumMod val="75000"/>
                  </a:schemeClr>
                </a:solidFill>
              </a:rPr>
              <a:t>What is the cause?</a:t>
            </a:r>
          </a:p>
          <a:p>
            <a:r>
              <a:rPr lang="en-US" sz="1400" dirty="0">
                <a:solidFill>
                  <a:schemeClr val="bg1">
                    <a:lumMod val="75000"/>
                  </a:schemeClr>
                </a:solidFill>
              </a:rPr>
              <a:t>It is unknown at this time</a:t>
            </a:r>
          </a:p>
          <a:p>
            <a:endParaRPr lang="en-US" sz="1400" i="1" dirty="0">
              <a:solidFill>
                <a:schemeClr val="bg1">
                  <a:lumMod val="75000"/>
                </a:schemeClr>
              </a:solidFill>
            </a:endParaRPr>
          </a:p>
          <a:p>
            <a:r>
              <a:rPr lang="en-US" sz="1400" i="1" dirty="0">
                <a:solidFill>
                  <a:schemeClr val="bg1">
                    <a:lumMod val="75000"/>
                  </a:schemeClr>
                </a:solidFill>
              </a:rPr>
              <a:t>Is there a gender predilection? A racial predilection? Age predilection?</a:t>
            </a:r>
          </a:p>
          <a:p>
            <a:r>
              <a:rPr lang="en-US" sz="1400" dirty="0">
                <a:solidFill>
                  <a:schemeClr val="bg1">
                    <a:lumMod val="75000"/>
                  </a:schemeClr>
                </a:solidFill>
              </a:rPr>
              <a:t>Yes,  ♀  are more likely to be affected. N</a:t>
            </a:r>
            <a:r>
              <a:rPr lang="en-US" sz="1400" dirty="0">
                <a:solidFill>
                  <a:schemeClr val="accent5">
                    <a:lumMod val="60000"/>
                    <a:lumOff val="40000"/>
                  </a:schemeClr>
                </a:solidFill>
              </a:rPr>
              <a:t>o.</a:t>
            </a:r>
            <a:r>
              <a:rPr lang="en-US" sz="1400" dirty="0">
                <a:solidFill>
                  <a:schemeClr val="bg1">
                    <a:lumMod val="75000"/>
                  </a:schemeClr>
                </a:solidFill>
              </a:rPr>
              <a:t> </a:t>
            </a:r>
            <a:r>
              <a:rPr lang="en-US" sz="1400" dirty="0">
                <a:solidFill>
                  <a:schemeClr val="accent5">
                    <a:lumMod val="60000"/>
                    <a:lumOff val="40000"/>
                  </a:schemeClr>
                </a:solidFill>
              </a:rPr>
              <a:t>Middle-</a:t>
            </a:r>
            <a:r>
              <a:rPr lang="en-US" sz="1400" b="1" dirty="0">
                <a:solidFill>
                  <a:srgbClr val="0000FF"/>
                </a:solidFill>
              </a:rPr>
              <a:t>aged</a:t>
            </a:r>
            <a:r>
              <a:rPr lang="en-US" sz="1400" dirty="0">
                <a:solidFill>
                  <a:schemeClr val="bg1">
                    <a:lumMod val="75000"/>
                  </a:schemeClr>
                </a:solidFill>
              </a:rPr>
              <a:t>.</a:t>
            </a:r>
          </a:p>
          <a:p>
            <a:endParaRPr lang="en-US" sz="1400" dirty="0">
              <a:solidFill>
                <a:srgbClr val="0000FF"/>
              </a:solidFill>
            </a:endParaRPr>
          </a:p>
          <a:p>
            <a:endParaRPr lang="en-US" sz="1400" i="1" dirty="0">
              <a:solidFill>
                <a:schemeClr val="accent5">
                  <a:lumMod val="60000"/>
                  <a:lumOff val="40000"/>
                </a:schemeClr>
              </a:solidFill>
            </a:endParaRPr>
          </a:p>
          <a:p>
            <a:r>
              <a:rPr lang="en-US" sz="1400" i="1" dirty="0">
                <a:solidFill>
                  <a:schemeClr val="accent5">
                    <a:lumMod val="60000"/>
                    <a:lumOff val="40000"/>
                  </a:schemeClr>
                </a:solidFill>
              </a:rPr>
              <a:t>What are the classic </a:t>
            </a:r>
            <a:r>
              <a:rPr lang="en-US" sz="1400" i="1" dirty="0" err="1">
                <a:solidFill>
                  <a:schemeClr val="accent5">
                    <a:lumMod val="60000"/>
                    <a:lumOff val="40000"/>
                  </a:schemeClr>
                </a:solidFill>
              </a:rPr>
              <a:t>nonocular</a:t>
            </a:r>
            <a:r>
              <a:rPr lang="en-US" sz="1400" i="1" dirty="0">
                <a:solidFill>
                  <a:schemeClr val="accent5">
                    <a:lumMod val="60000"/>
                    <a:lumOff val="40000"/>
                  </a:schemeClr>
                </a:solidFill>
              </a:rPr>
              <a:t> findings on exam?</a:t>
            </a:r>
          </a:p>
          <a:p>
            <a:r>
              <a:rPr lang="en-US" sz="1400" dirty="0">
                <a:solidFill>
                  <a:schemeClr val="accent5">
                    <a:lumMod val="60000"/>
                    <a:lumOff val="40000"/>
                  </a:schemeClr>
                </a:solidFill>
              </a:rPr>
              <a:t>--Midface  erythema</a:t>
            </a:r>
          </a:p>
          <a:p>
            <a:r>
              <a:rPr lang="en-US" sz="1400" dirty="0">
                <a:solidFill>
                  <a:schemeClr val="accent5">
                    <a:lumMod val="60000"/>
                    <a:lumOff val="40000"/>
                  </a:schemeClr>
                </a:solidFill>
              </a:rPr>
              <a:t>--Pustules/papules</a:t>
            </a:r>
          </a:p>
          <a:p>
            <a:r>
              <a:rPr lang="en-US" sz="1400" dirty="0">
                <a:solidFill>
                  <a:schemeClr val="accent5">
                    <a:lumMod val="60000"/>
                    <a:lumOff val="40000"/>
                  </a:schemeClr>
                </a:solidFill>
              </a:rPr>
              <a:t>--Thickening of nasal skin (called  </a:t>
            </a:r>
            <a:r>
              <a:rPr lang="en-US" sz="1400" i="1" dirty="0">
                <a:solidFill>
                  <a:schemeClr val="accent5">
                    <a:lumMod val="60000"/>
                    <a:lumOff val="40000"/>
                  </a:schemeClr>
                </a:solidFill>
              </a:rPr>
              <a:t>rhinophyma</a:t>
            </a:r>
            <a:r>
              <a:rPr lang="en-US" sz="1400" dirty="0">
                <a:solidFill>
                  <a:schemeClr val="accent5">
                    <a:lumMod val="60000"/>
                    <a:lumOff val="40000"/>
                  </a:schemeClr>
                </a:solidFill>
              </a:rPr>
              <a:t> )</a:t>
            </a:r>
          </a:p>
          <a:p>
            <a:endParaRPr lang="en-US" sz="1400" dirty="0">
              <a:solidFill>
                <a:schemeClr val="accent5">
                  <a:lumMod val="60000"/>
                  <a:lumOff val="40000"/>
                </a:schemeClr>
              </a:solidFill>
            </a:endParaRPr>
          </a:p>
          <a:p>
            <a:r>
              <a:rPr lang="en-US" sz="1400" i="1" dirty="0">
                <a:solidFill>
                  <a:schemeClr val="accent5">
                    <a:lumMod val="60000"/>
                    <a:lumOff val="40000"/>
                  </a:schemeClr>
                </a:solidFill>
              </a:rPr>
              <a:t>What does the </a:t>
            </a:r>
            <a:r>
              <a:rPr lang="en-US" sz="1400" dirty="0">
                <a:solidFill>
                  <a:schemeClr val="accent5">
                    <a:lumMod val="60000"/>
                    <a:lumOff val="40000"/>
                  </a:schemeClr>
                </a:solidFill>
              </a:rPr>
              <a:t>Cornea</a:t>
            </a:r>
            <a:r>
              <a:rPr lang="en-US" sz="1400" i="1" dirty="0">
                <a:solidFill>
                  <a:schemeClr val="accent5">
                    <a:lumMod val="60000"/>
                    <a:lumOff val="40000"/>
                  </a:schemeClr>
                </a:solidFill>
              </a:rPr>
              <a:t> book call “the mainstay of therapy” for rosacea?</a:t>
            </a:r>
          </a:p>
          <a:p>
            <a:r>
              <a:rPr lang="en-US" sz="1400" dirty="0">
                <a:solidFill>
                  <a:schemeClr val="accent5">
                    <a:lumMod val="60000"/>
                    <a:lumOff val="40000"/>
                  </a:schemeClr>
                </a:solidFill>
              </a:rPr>
              <a:t>Oral  tetracyclines</a:t>
            </a:r>
          </a:p>
        </p:txBody>
      </p:sp>
      <p:sp>
        <p:nvSpPr>
          <p:cNvPr id="14" name="Oval 13">
            <a:extLst>
              <a:ext uri="{FF2B5EF4-FFF2-40B4-BE49-F238E27FC236}">
                <a16:creationId xmlns:a16="http://schemas.microsoft.com/office/drawing/2014/main" id="{C80FC219-CC98-4603-852A-433B8F83FD2F}"/>
              </a:ext>
            </a:extLst>
          </p:cNvPr>
          <p:cNvSpPr/>
          <p:nvPr/>
        </p:nvSpPr>
        <p:spPr>
          <a:xfrm>
            <a:off x="308616" y="4815133"/>
            <a:ext cx="1105460" cy="400111"/>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ED08374-ECC1-8896-74E8-0B33BB80D280}"/>
              </a:ext>
            </a:extLst>
          </p:cNvPr>
          <p:cNvSpPr txBox="1"/>
          <p:nvPr/>
        </p:nvSpPr>
        <p:spPr>
          <a:xfrm>
            <a:off x="426750" y="4850249"/>
            <a:ext cx="920445" cy="307777"/>
          </a:xfrm>
          <a:prstGeom prst="rect">
            <a:avLst/>
          </a:prstGeom>
          <a:noFill/>
        </p:spPr>
        <p:txBody>
          <a:bodyPr wrap="none" rtlCol="0">
            <a:spAutoFit/>
          </a:bodyPr>
          <a:lstStyle/>
          <a:p>
            <a:r>
              <a:rPr lang="en-US" sz="1400" b="1" dirty="0">
                <a:solidFill>
                  <a:srgbClr val="0000FF"/>
                </a:solidFill>
              </a:rPr>
              <a:t>Rosacea</a:t>
            </a:r>
          </a:p>
        </p:txBody>
      </p:sp>
      <p:sp>
        <p:nvSpPr>
          <p:cNvPr id="5" name="TextBox 4">
            <a:extLst>
              <a:ext uri="{FF2B5EF4-FFF2-40B4-BE49-F238E27FC236}">
                <a16:creationId xmlns:a16="http://schemas.microsoft.com/office/drawing/2014/main" id="{9681CC94-80F9-F156-3629-C4A6A8C4209E}"/>
              </a:ext>
            </a:extLst>
          </p:cNvPr>
          <p:cNvSpPr txBox="1"/>
          <p:nvPr/>
        </p:nvSpPr>
        <p:spPr>
          <a:xfrm>
            <a:off x="3657600" y="4873441"/>
            <a:ext cx="4898620" cy="1169551"/>
          </a:xfrm>
          <a:prstGeom prst="rect">
            <a:avLst/>
          </a:prstGeom>
          <a:solidFill>
            <a:schemeClr val="accent6">
              <a:lumMod val="40000"/>
              <a:lumOff val="60000"/>
            </a:schemeClr>
          </a:solidFill>
        </p:spPr>
        <p:txBody>
          <a:bodyPr wrap="square" rtlCol="0">
            <a:spAutoFit/>
          </a:bodyPr>
          <a:lstStyle/>
          <a:p>
            <a:r>
              <a:rPr lang="en-US" sz="1400" i="1" dirty="0"/>
              <a:t>Can </a:t>
            </a:r>
            <a:r>
              <a:rPr lang="en-US" sz="1400" dirty="0"/>
              <a:t>young</a:t>
            </a:r>
            <a:r>
              <a:rPr lang="en-US" sz="1400" i="1" dirty="0"/>
              <a:t> individuals get rosacea?</a:t>
            </a:r>
          </a:p>
          <a:p>
            <a:r>
              <a:rPr lang="en-US" sz="1400" dirty="0"/>
              <a:t>They can indeed</a:t>
            </a:r>
          </a:p>
          <a:p>
            <a:endParaRPr lang="en-US" sz="1400" i="1" dirty="0"/>
          </a:p>
          <a:p>
            <a:r>
              <a:rPr lang="en-US" sz="1400" i="1" dirty="0"/>
              <a:t>What is the classic tipoff that a </a:t>
            </a:r>
            <a:r>
              <a:rPr lang="en-US" sz="1400" b="1" dirty="0"/>
              <a:t>young</a:t>
            </a:r>
            <a:r>
              <a:rPr lang="en-US" sz="1400" i="1" dirty="0"/>
              <a:t> person has rosacea?</a:t>
            </a:r>
          </a:p>
          <a:p>
            <a:r>
              <a:rPr lang="en-US" sz="1400" dirty="0"/>
              <a:t>A </a:t>
            </a:r>
            <a:r>
              <a:rPr lang="en-US" sz="1400" dirty="0" err="1"/>
              <a:t>hx</a:t>
            </a:r>
            <a:r>
              <a:rPr lang="en-US" sz="1400" dirty="0"/>
              <a:t> of recurrent  </a:t>
            </a:r>
            <a:r>
              <a:rPr lang="en-US" sz="1400" dirty="0" err="1"/>
              <a:t>chalazia</a:t>
            </a:r>
            <a:endParaRPr lang="en-US" sz="1400" dirty="0"/>
          </a:p>
        </p:txBody>
      </p:sp>
      <p:sp>
        <p:nvSpPr>
          <p:cNvPr id="8" name="TextBox 7">
            <a:extLst>
              <a:ext uri="{FF2B5EF4-FFF2-40B4-BE49-F238E27FC236}">
                <a16:creationId xmlns:a16="http://schemas.microsoft.com/office/drawing/2014/main" id="{A023F998-575D-E106-1C55-84D7187A1EFB}"/>
              </a:ext>
            </a:extLst>
          </p:cNvPr>
          <p:cNvSpPr txBox="1"/>
          <p:nvPr/>
        </p:nvSpPr>
        <p:spPr>
          <a:xfrm>
            <a:off x="4158455" y="4562617"/>
            <a:ext cx="1495922" cy="307777"/>
          </a:xfrm>
          <a:prstGeom prst="rect">
            <a:avLst/>
          </a:prstGeom>
          <a:noFill/>
        </p:spPr>
        <p:txBody>
          <a:bodyPr wrap="none" rtlCol="0">
            <a:spAutoFit/>
          </a:bodyPr>
          <a:lstStyle/>
          <a:p>
            <a:r>
              <a:rPr lang="en-US" sz="1400" b="1" dirty="0">
                <a:solidFill>
                  <a:srgbClr val="0000FF"/>
                </a:solidFill>
                <a:latin typeface="Segoe Script" panose="030B0504020000000003" pitchFamily="66" charset="0"/>
              </a:rPr>
              <a:t>Tender-      ?</a:t>
            </a:r>
          </a:p>
        </p:txBody>
      </p:sp>
    </p:spTree>
    <p:extLst>
      <p:ext uri="{BB962C8B-B14F-4D97-AF65-F5344CB8AC3E}">
        <p14:creationId xmlns:p14="http://schemas.microsoft.com/office/powerpoint/2010/main" val="2378744148"/>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solidFill>
                  <a:schemeClr val="bg1">
                    <a:lumMod val="75000"/>
                  </a:schemeClr>
                </a:solidFill>
              </a:rPr>
              <a:t>Meibomian</a:t>
            </a:r>
            <a:r>
              <a:rPr lang="en-US" sz="1500" b="1" i="1" dirty="0"/>
              <a:t> </a:t>
            </a:r>
            <a:r>
              <a:rPr lang="en-US" sz="1500" b="1" i="1" dirty="0">
                <a:solidFill>
                  <a:schemeClr val="bg1">
                    <a:lumMod val="75000"/>
                  </a:schemeClr>
                </a:solidFill>
              </a:rPr>
              <a:t>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chemeClr val="bg1">
                    <a:lumMod val="75000"/>
                  </a:schemeClr>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The </a:t>
            </a:r>
            <a:r>
              <a:rPr lang="en-US" sz="1400" dirty="0">
                <a:solidFill>
                  <a:schemeClr val="bg1">
                    <a:lumMod val="75000"/>
                  </a:schemeClr>
                </a:solidFill>
              </a:rPr>
              <a:t>Cornea</a:t>
            </a:r>
            <a:r>
              <a:rPr lang="en-US" sz="1400" i="1" dirty="0">
                <a:solidFill>
                  <a:schemeClr val="bg1">
                    <a:lumMod val="75000"/>
                  </a:schemeClr>
                </a:solidFill>
              </a:rPr>
              <a:t> book highlights three causes of cicatrizing obstructive MGD—what are they?</a:t>
            </a:r>
          </a:p>
          <a:p>
            <a:r>
              <a:rPr lang="en-US" sz="1400" dirty="0">
                <a:solidFill>
                  <a:schemeClr val="bg1">
                    <a:lumMod val="75000"/>
                  </a:schemeClr>
                </a:solidFill>
              </a:rPr>
              <a:t>--Trachoma</a:t>
            </a:r>
          </a:p>
          <a:p>
            <a:r>
              <a:rPr lang="en-US" sz="1400" dirty="0">
                <a:solidFill>
                  <a:schemeClr val="bg1">
                    <a:lumMod val="75000"/>
                  </a:schemeClr>
                </a:solidFill>
              </a:rPr>
              <a:t>--Mucous-membrane pemphigoid (aka  </a:t>
            </a:r>
            <a:r>
              <a:rPr lang="en-US" sz="1400" i="1" dirty="0">
                <a:solidFill>
                  <a:schemeClr val="bg1">
                    <a:lumMod val="75000"/>
                  </a:schemeClr>
                </a:solidFill>
              </a:rPr>
              <a:t>ocular cicatricial pemphigoid </a:t>
            </a:r>
            <a:r>
              <a:rPr lang="en-US" sz="1400" dirty="0">
                <a:solidFill>
                  <a:schemeClr val="bg1">
                    <a:lumMod val="75000"/>
                  </a:schemeClr>
                </a:solidFill>
              </a:rPr>
              <a:t>)</a:t>
            </a:r>
          </a:p>
          <a:p>
            <a:r>
              <a:rPr lang="en-US" sz="1400" dirty="0">
                <a:solidFill>
                  <a:schemeClr val="bg1">
                    <a:lumMod val="75000"/>
                  </a:schemeClr>
                </a:solidFill>
              </a:rPr>
              <a:t>--</a:t>
            </a:r>
            <a:r>
              <a:rPr lang="en-US" sz="1400" b="1" dirty="0">
                <a:solidFill>
                  <a:schemeClr val="bg1">
                    <a:lumMod val="75000"/>
                  </a:schemeClr>
                </a:solidFill>
              </a:rPr>
              <a:t>Atopy</a:t>
            </a:r>
          </a:p>
          <a:p>
            <a:endParaRPr lang="en-US" sz="1400" dirty="0">
              <a:solidFill>
                <a:schemeClr val="bg1">
                  <a:lumMod val="75000"/>
                </a:schemeClr>
              </a:solidFill>
            </a:endParaRPr>
          </a:p>
          <a:p>
            <a:r>
              <a:rPr lang="en-US" sz="1400" i="1" dirty="0">
                <a:solidFill>
                  <a:schemeClr val="bg1">
                    <a:lumMod val="75000"/>
                  </a:schemeClr>
                </a:solidFill>
              </a:rPr>
              <a:t>The book highlights three causes of </a:t>
            </a:r>
            <a:r>
              <a:rPr lang="en-US" sz="1400" b="1" i="1" dirty="0" err="1">
                <a:solidFill>
                  <a:schemeClr val="bg1">
                    <a:lumMod val="75000"/>
                  </a:schemeClr>
                </a:solidFill>
              </a:rPr>
              <a:t>non</a:t>
            </a:r>
            <a:r>
              <a:rPr lang="en-US" sz="1400" i="1" dirty="0" err="1">
                <a:solidFill>
                  <a:schemeClr val="bg1">
                    <a:lumMod val="75000"/>
                  </a:schemeClr>
                </a:solidFill>
              </a:rPr>
              <a:t>cicatrizing</a:t>
            </a:r>
            <a:r>
              <a:rPr lang="en-US" sz="1400" i="1" dirty="0">
                <a:solidFill>
                  <a:schemeClr val="bg1">
                    <a:lumMod val="75000"/>
                  </a:schemeClr>
                </a:solidFill>
              </a:rPr>
              <a:t> obstructive MGD—  what are </a:t>
            </a:r>
            <a:r>
              <a:rPr lang="en-US" sz="1400" b="1" i="1" dirty="0">
                <a:solidFill>
                  <a:schemeClr val="bg1">
                    <a:lumMod val="75000"/>
                  </a:schemeClr>
                </a:solidFill>
              </a:rPr>
              <a:t>they</a:t>
            </a:r>
            <a:r>
              <a:rPr lang="en-US" sz="1400" i="1" dirty="0">
                <a:solidFill>
                  <a:schemeClr val="bg1">
                    <a:lumMod val="75000"/>
                  </a:schemeClr>
                </a:solidFill>
              </a:rPr>
              <a:t>?</a:t>
            </a:r>
          </a:p>
          <a:p>
            <a:r>
              <a:rPr lang="en-US" sz="1400" dirty="0">
                <a:solidFill>
                  <a:schemeClr val="bg1">
                    <a:lumMod val="75000"/>
                  </a:schemeClr>
                </a:solidFill>
              </a:rPr>
              <a:t>--</a:t>
            </a:r>
            <a:r>
              <a:rPr lang="en-US" sz="1400" b="1" dirty="0">
                <a:solidFill>
                  <a:schemeClr val="accent1">
                    <a:lumMod val="40000"/>
                    <a:lumOff val="60000"/>
                  </a:schemeClr>
                </a:solidFill>
              </a:rPr>
              <a:t>Rosacea</a:t>
            </a:r>
          </a:p>
          <a:p>
            <a:r>
              <a:rPr lang="en-US" sz="1400" dirty="0">
                <a:solidFill>
                  <a:schemeClr val="bg1">
                    <a:lumMod val="75000"/>
                  </a:schemeClr>
                </a:solidFill>
              </a:rPr>
              <a:t>--Seborrheic dermatitis</a:t>
            </a:r>
          </a:p>
          <a:p>
            <a:r>
              <a:rPr lang="en-US" sz="1400" dirty="0">
                <a:solidFill>
                  <a:schemeClr val="bg1">
                    <a:lumMod val="75000"/>
                  </a:schemeClr>
                </a:solidFill>
              </a:rPr>
              <a:t>--</a:t>
            </a:r>
            <a:r>
              <a:rPr lang="en-US" sz="1400" b="1" dirty="0">
                <a:solidFill>
                  <a:schemeClr val="bg1">
                    <a:lumMod val="75000"/>
                  </a:schemeClr>
                </a:solidFill>
              </a:rPr>
              <a:t>Atopy</a:t>
            </a:r>
            <a:r>
              <a:rPr lang="en-US" sz="1400" dirty="0">
                <a:solidFill>
                  <a:schemeClr val="bg1">
                    <a:lumMod val="75000"/>
                  </a:schemeClr>
                </a:solidFill>
              </a:rPr>
              <a:t> </a:t>
            </a:r>
          </a:p>
        </p:txBody>
      </p:sp>
      <p:sp>
        <p:nvSpPr>
          <p:cNvPr id="19" name="TextBox 18">
            <a:extLst>
              <a:ext uri="{FF2B5EF4-FFF2-40B4-BE49-F238E27FC236}">
                <a16:creationId xmlns:a16="http://schemas.microsoft.com/office/drawing/2014/main" id="{48FAC994-D77D-E261-9043-ECE9A037D649}"/>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
        <p:nvSpPr>
          <p:cNvPr id="7" name="TextBox 6">
            <a:extLst>
              <a:ext uri="{FF2B5EF4-FFF2-40B4-BE49-F238E27FC236}">
                <a16:creationId xmlns:a16="http://schemas.microsoft.com/office/drawing/2014/main" id="{67BE9555-2E10-5321-7097-DD8855D9CA97}"/>
              </a:ext>
            </a:extLst>
          </p:cNvPr>
          <p:cNvSpPr txBox="1"/>
          <p:nvPr/>
        </p:nvSpPr>
        <p:spPr>
          <a:xfrm>
            <a:off x="990600" y="3040574"/>
            <a:ext cx="5803192" cy="3754874"/>
          </a:xfrm>
          <a:prstGeom prst="rect">
            <a:avLst/>
          </a:prstGeom>
          <a:solidFill>
            <a:schemeClr val="accent5">
              <a:lumMod val="60000"/>
              <a:lumOff val="40000"/>
            </a:schemeClr>
          </a:solidFill>
        </p:spPr>
        <p:txBody>
          <a:bodyPr wrap="none" rtlCol="0">
            <a:spAutoFit/>
          </a:bodyPr>
          <a:lstStyle/>
          <a:p>
            <a:r>
              <a:rPr lang="en-US" sz="1400" i="1" dirty="0">
                <a:solidFill>
                  <a:srgbClr val="0000FF"/>
                </a:solidFill>
              </a:rPr>
              <a:t>In a nutshell, what is </a:t>
            </a:r>
            <a:r>
              <a:rPr lang="en-US" sz="1400" dirty="0">
                <a:solidFill>
                  <a:srgbClr val="0000FF"/>
                </a:solidFill>
              </a:rPr>
              <a:t>rosacea?</a:t>
            </a:r>
          </a:p>
          <a:p>
            <a:r>
              <a:rPr lang="en-US" sz="1400" dirty="0">
                <a:solidFill>
                  <a:srgbClr val="0000FF"/>
                </a:solidFill>
              </a:rPr>
              <a:t>A  chronic  skin condition often involving the eyelids</a:t>
            </a:r>
          </a:p>
          <a:p>
            <a:endParaRPr lang="en-US" sz="1400" dirty="0">
              <a:solidFill>
                <a:srgbClr val="0000FF"/>
              </a:solidFill>
            </a:endParaRPr>
          </a:p>
          <a:p>
            <a:r>
              <a:rPr lang="en-US" sz="1400" i="1" dirty="0">
                <a:solidFill>
                  <a:srgbClr val="0000FF"/>
                </a:solidFill>
              </a:rPr>
              <a:t>What is the cause?</a:t>
            </a:r>
          </a:p>
          <a:p>
            <a:r>
              <a:rPr lang="en-US" sz="1400" dirty="0">
                <a:solidFill>
                  <a:srgbClr val="0000FF"/>
                </a:solidFill>
              </a:rPr>
              <a:t>It is unknown at this time</a:t>
            </a:r>
          </a:p>
          <a:p>
            <a:endParaRPr lang="en-US" sz="1400" i="1" dirty="0">
              <a:solidFill>
                <a:srgbClr val="0000FF"/>
              </a:solidFill>
            </a:endParaRPr>
          </a:p>
          <a:p>
            <a:r>
              <a:rPr lang="en-US" sz="1400" i="1" dirty="0">
                <a:solidFill>
                  <a:srgbClr val="0000FF"/>
                </a:solidFill>
              </a:rPr>
              <a:t>Is there a gender predilection? </a:t>
            </a:r>
            <a:r>
              <a:rPr lang="en-US" sz="1400" i="1" dirty="0"/>
              <a:t>A racial predilection? </a:t>
            </a:r>
            <a:r>
              <a:rPr lang="en-US" sz="1400" i="1" dirty="0">
                <a:solidFill>
                  <a:srgbClr val="0000FF"/>
                </a:solidFill>
              </a:rPr>
              <a:t>Age predilection?</a:t>
            </a:r>
          </a:p>
          <a:p>
            <a:r>
              <a:rPr lang="en-US" sz="1400" dirty="0">
                <a:solidFill>
                  <a:srgbClr val="0000FF"/>
                </a:solidFill>
              </a:rPr>
              <a:t>Yes,  ♀  are more likely to be affected. </a:t>
            </a:r>
            <a:r>
              <a:rPr lang="en-US" sz="1400" dirty="0"/>
              <a:t>No. </a:t>
            </a:r>
            <a:r>
              <a:rPr lang="en-US" sz="1400" dirty="0">
                <a:solidFill>
                  <a:srgbClr val="0000FF"/>
                </a:solidFill>
              </a:rPr>
              <a:t>Middle-aged.</a:t>
            </a:r>
          </a:p>
          <a:p>
            <a:endParaRPr lang="en-US" sz="1400" dirty="0">
              <a:solidFill>
                <a:srgbClr val="0000FF"/>
              </a:solidFill>
            </a:endParaRPr>
          </a:p>
          <a:p>
            <a:endParaRPr lang="en-US" sz="1400" i="1" dirty="0">
              <a:solidFill>
                <a:srgbClr val="0000FF"/>
              </a:solidFill>
            </a:endParaRPr>
          </a:p>
          <a:p>
            <a:r>
              <a:rPr lang="en-US" sz="1400" i="1" dirty="0">
                <a:solidFill>
                  <a:srgbClr val="0000FF"/>
                </a:solidFill>
              </a:rPr>
              <a:t>What are the classic </a:t>
            </a:r>
            <a:r>
              <a:rPr lang="en-US" sz="1400" i="1" dirty="0" err="1">
                <a:solidFill>
                  <a:srgbClr val="0000FF"/>
                </a:solidFill>
              </a:rPr>
              <a:t>nonocular</a:t>
            </a:r>
            <a:r>
              <a:rPr lang="en-US" sz="1400" i="1" dirty="0">
                <a:solidFill>
                  <a:srgbClr val="0000FF"/>
                </a:solidFill>
              </a:rPr>
              <a:t> findings on exam?</a:t>
            </a:r>
          </a:p>
          <a:p>
            <a:r>
              <a:rPr lang="en-US" sz="1400" dirty="0">
                <a:solidFill>
                  <a:srgbClr val="0000FF"/>
                </a:solidFill>
              </a:rPr>
              <a:t>--</a:t>
            </a:r>
            <a:r>
              <a:rPr lang="en-US" sz="1400" b="1" i="1" dirty="0">
                <a:solidFill>
                  <a:srgbClr val="0000FF"/>
                </a:solidFill>
              </a:rPr>
              <a:t>?</a:t>
            </a:r>
          </a:p>
          <a:p>
            <a:r>
              <a:rPr lang="en-US" sz="1400" dirty="0">
                <a:solidFill>
                  <a:srgbClr val="0000FF"/>
                </a:solidFill>
              </a:rPr>
              <a:t>--</a:t>
            </a:r>
            <a:r>
              <a:rPr lang="en-US" sz="1400" b="1" i="1" dirty="0">
                <a:solidFill>
                  <a:srgbClr val="0000FF"/>
                </a:solidFill>
              </a:rPr>
              <a:t>?</a:t>
            </a:r>
          </a:p>
          <a:p>
            <a:r>
              <a:rPr lang="en-US" sz="1400" dirty="0">
                <a:solidFill>
                  <a:srgbClr val="0000FF"/>
                </a:solidFill>
              </a:rPr>
              <a:t>--</a:t>
            </a:r>
            <a:r>
              <a:rPr lang="en-US" sz="1400" b="1" i="1" dirty="0">
                <a:solidFill>
                  <a:srgbClr val="0000FF"/>
                </a:solidFill>
              </a:rPr>
              <a:t>?</a:t>
            </a:r>
            <a:endParaRPr lang="en-US" sz="1400" dirty="0">
              <a:solidFill>
                <a:srgbClr val="0000FF"/>
              </a:solidFill>
            </a:endParaRPr>
          </a:p>
          <a:p>
            <a:endParaRPr lang="en-US" sz="1400" dirty="0">
              <a:solidFill>
                <a:schemeClr val="accent5">
                  <a:lumMod val="60000"/>
                  <a:lumOff val="40000"/>
                </a:schemeClr>
              </a:solidFill>
            </a:endParaRPr>
          </a:p>
          <a:p>
            <a:r>
              <a:rPr lang="en-US" sz="1400" i="1" dirty="0">
                <a:solidFill>
                  <a:schemeClr val="accent5">
                    <a:lumMod val="60000"/>
                    <a:lumOff val="40000"/>
                  </a:schemeClr>
                </a:solidFill>
              </a:rPr>
              <a:t>What does the </a:t>
            </a:r>
            <a:r>
              <a:rPr lang="en-US" sz="1400" dirty="0">
                <a:solidFill>
                  <a:schemeClr val="accent5">
                    <a:lumMod val="60000"/>
                    <a:lumOff val="40000"/>
                  </a:schemeClr>
                </a:solidFill>
              </a:rPr>
              <a:t>Cornea</a:t>
            </a:r>
            <a:r>
              <a:rPr lang="en-US" sz="1400" i="1" dirty="0">
                <a:solidFill>
                  <a:schemeClr val="accent5">
                    <a:lumMod val="60000"/>
                    <a:lumOff val="40000"/>
                  </a:schemeClr>
                </a:solidFill>
              </a:rPr>
              <a:t> book call “the mainstay of therapy” for rosacea?</a:t>
            </a:r>
          </a:p>
          <a:p>
            <a:r>
              <a:rPr lang="en-US" sz="1400" dirty="0">
                <a:solidFill>
                  <a:schemeClr val="accent5">
                    <a:lumMod val="60000"/>
                    <a:lumOff val="40000"/>
                  </a:schemeClr>
                </a:solidFill>
              </a:rPr>
              <a:t>Oral  tetracyclines</a:t>
            </a:r>
          </a:p>
        </p:txBody>
      </p:sp>
      <p:sp>
        <p:nvSpPr>
          <p:cNvPr id="14" name="Oval 13">
            <a:extLst>
              <a:ext uri="{FF2B5EF4-FFF2-40B4-BE49-F238E27FC236}">
                <a16:creationId xmlns:a16="http://schemas.microsoft.com/office/drawing/2014/main" id="{C80FC219-CC98-4603-852A-433B8F83FD2F}"/>
              </a:ext>
            </a:extLst>
          </p:cNvPr>
          <p:cNvSpPr/>
          <p:nvPr/>
        </p:nvSpPr>
        <p:spPr>
          <a:xfrm>
            <a:off x="308616" y="4815133"/>
            <a:ext cx="1105460" cy="400111"/>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ED08374-ECC1-8896-74E8-0B33BB80D280}"/>
              </a:ext>
            </a:extLst>
          </p:cNvPr>
          <p:cNvSpPr txBox="1"/>
          <p:nvPr/>
        </p:nvSpPr>
        <p:spPr>
          <a:xfrm>
            <a:off x="426750" y="4850249"/>
            <a:ext cx="920445" cy="307777"/>
          </a:xfrm>
          <a:prstGeom prst="rect">
            <a:avLst/>
          </a:prstGeom>
          <a:noFill/>
        </p:spPr>
        <p:txBody>
          <a:bodyPr wrap="none" rtlCol="0">
            <a:spAutoFit/>
          </a:bodyPr>
          <a:lstStyle/>
          <a:p>
            <a:r>
              <a:rPr lang="en-US" sz="1400" b="1" dirty="0">
                <a:solidFill>
                  <a:srgbClr val="0000FF"/>
                </a:solidFill>
              </a:rPr>
              <a:t>Rosacea</a:t>
            </a:r>
          </a:p>
        </p:txBody>
      </p:sp>
    </p:spTree>
    <p:extLst>
      <p:ext uri="{BB962C8B-B14F-4D97-AF65-F5344CB8AC3E}">
        <p14:creationId xmlns:p14="http://schemas.microsoft.com/office/powerpoint/2010/main" val="1459714486"/>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solidFill>
                  <a:schemeClr val="bg1">
                    <a:lumMod val="75000"/>
                  </a:schemeClr>
                </a:solidFill>
              </a:rPr>
              <a:t>Meibomian</a:t>
            </a:r>
            <a:r>
              <a:rPr lang="en-US" sz="1500" b="1" i="1" dirty="0"/>
              <a:t> </a:t>
            </a:r>
            <a:r>
              <a:rPr lang="en-US" sz="1500" b="1" i="1" dirty="0">
                <a:solidFill>
                  <a:schemeClr val="bg1">
                    <a:lumMod val="75000"/>
                  </a:schemeClr>
                </a:solidFill>
              </a:rPr>
              <a:t>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chemeClr val="bg1">
                    <a:lumMod val="75000"/>
                  </a:schemeClr>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The </a:t>
            </a:r>
            <a:r>
              <a:rPr lang="en-US" sz="1400" dirty="0">
                <a:solidFill>
                  <a:schemeClr val="bg1">
                    <a:lumMod val="75000"/>
                  </a:schemeClr>
                </a:solidFill>
              </a:rPr>
              <a:t>Cornea</a:t>
            </a:r>
            <a:r>
              <a:rPr lang="en-US" sz="1400" i="1" dirty="0">
                <a:solidFill>
                  <a:schemeClr val="bg1">
                    <a:lumMod val="75000"/>
                  </a:schemeClr>
                </a:solidFill>
              </a:rPr>
              <a:t> book highlights three causes of cicatrizing obstructive MGD—what are they?</a:t>
            </a:r>
          </a:p>
          <a:p>
            <a:r>
              <a:rPr lang="en-US" sz="1400" dirty="0">
                <a:solidFill>
                  <a:schemeClr val="bg1">
                    <a:lumMod val="75000"/>
                  </a:schemeClr>
                </a:solidFill>
              </a:rPr>
              <a:t>--Trachoma</a:t>
            </a:r>
          </a:p>
          <a:p>
            <a:r>
              <a:rPr lang="en-US" sz="1400" dirty="0">
                <a:solidFill>
                  <a:schemeClr val="bg1">
                    <a:lumMod val="75000"/>
                  </a:schemeClr>
                </a:solidFill>
              </a:rPr>
              <a:t>--Mucous-membrane pemphigoid (aka  </a:t>
            </a:r>
            <a:r>
              <a:rPr lang="en-US" sz="1400" i="1" dirty="0">
                <a:solidFill>
                  <a:schemeClr val="bg1">
                    <a:lumMod val="75000"/>
                  </a:schemeClr>
                </a:solidFill>
              </a:rPr>
              <a:t>ocular cicatricial pemphigoid </a:t>
            </a:r>
            <a:r>
              <a:rPr lang="en-US" sz="1400" dirty="0">
                <a:solidFill>
                  <a:schemeClr val="bg1">
                    <a:lumMod val="75000"/>
                  </a:schemeClr>
                </a:solidFill>
              </a:rPr>
              <a:t>)</a:t>
            </a:r>
          </a:p>
          <a:p>
            <a:r>
              <a:rPr lang="en-US" sz="1400" dirty="0">
                <a:solidFill>
                  <a:schemeClr val="bg1">
                    <a:lumMod val="75000"/>
                  </a:schemeClr>
                </a:solidFill>
              </a:rPr>
              <a:t>--</a:t>
            </a:r>
            <a:r>
              <a:rPr lang="en-US" sz="1400" b="1" dirty="0">
                <a:solidFill>
                  <a:schemeClr val="bg1">
                    <a:lumMod val="75000"/>
                  </a:schemeClr>
                </a:solidFill>
              </a:rPr>
              <a:t>Atopy</a:t>
            </a:r>
          </a:p>
          <a:p>
            <a:endParaRPr lang="en-US" sz="1400" dirty="0">
              <a:solidFill>
                <a:schemeClr val="bg1">
                  <a:lumMod val="75000"/>
                </a:schemeClr>
              </a:solidFill>
            </a:endParaRPr>
          </a:p>
          <a:p>
            <a:r>
              <a:rPr lang="en-US" sz="1400" i="1" dirty="0">
                <a:solidFill>
                  <a:schemeClr val="bg1">
                    <a:lumMod val="75000"/>
                  </a:schemeClr>
                </a:solidFill>
              </a:rPr>
              <a:t>The book highlights three causes of </a:t>
            </a:r>
            <a:r>
              <a:rPr lang="en-US" sz="1400" b="1" i="1" dirty="0" err="1">
                <a:solidFill>
                  <a:schemeClr val="bg1">
                    <a:lumMod val="75000"/>
                  </a:schemeClr>
                </a:solidFill>
              </a:rPr>
              <a:t>non</a:t>
            </a:r>
            <a:r>
              <a:rPr lang="en-US" sz="1400" i="1" dirty="0" err="1">
                <a:solidFill>
                  <a:schemeClr val="bg1">
                    <a:lumMod val="75000"/>
                  </a:schemeClr>
                </a:solidFill>
              </a:rPr>
              <a:t>cicatrizing</a:t>
            </a:r>
            <a:r>
              <a:rPr lang="en-US" sz="1400" i="1" dirty="0">
                <a:solidFill>
                  <a:schemeClr val="bg1">
                    <a:lumMod val="75000"/>
                  </a:schemeClr>
                </a:solidFill>
              </a:rPr>
              <a:t> obstructive MGD—  what are </a:t>
            </a:r>
            <a:r>
              <a:rPr lang="en-US" sz="1400" b="1" i="1" dirty="0">
                <a:solidFill>
                  <a:schemeClr val="bg1">
                    <a:lumMod val="75000"/>
                  </a:schemeClr>
                </a:solidFill>
              </a:rPr>
              <a:t>they</a:t>
            </a:r>
            <a:r>
              <a:rPr lang="en-US" sz="1400" i="1" dirty="0">
                <a:solidFill>
                  <a:schemeClr val="bg1">
                    <a:lumMod val="75000"/>
                  </a:schemeClr>
                </a:solidFill>
              </a:rPr>
              <a:t>?</a:t>
            </a:r>
          </a:p>
          <a:p>
            <a:r>
              <a:rPr lang="en-US" sz="1400" dirty="0">
                <a:solidFill>
                  <a:schemeClr val="bg1">
                    <a:lumMod val="75000"/>
                  </a:schemeClr>
                </a:solidFill>
              </a:rPr>
              <a:t>--</a:t>
            </a:r>
            <a:r>
              <a:rPr lang="en-US" sz="1400" b="1" dirty="0">
                <a:solidFill>
                  <a:schemeClr val="accent1">
                    <a:lumMod val="40000"/>
                    <a:lumOff val="60000"/>
                  </a:schemeClr>
                </a:solidFill>
              </a:rPr>
              <a:t>Rosacea</a:t>
            </a:r>
          </a:p>
          <a:p>
            <a:r>
              <a:rPr lang="en-US" sz="1400" dirty="0">
                <a:solidFill>
                  <a:schemeClr val="bg1">
                    <a:lumMod val="75000"/>
                  </a:schemeClr>
                </a:solidFill>
              </a:rPr>
              <a:t>--Seborrheic dermatitis</a:t>
            </a:r>
          </a:p>
          <a:p>
            <a:r>
              <a:rPr lang="en-US" sz="1400" dirty="0">
                <a:solidFill>
                  <a:schemeClr val="bg1">
                    <a:lumMod val="75000"/>
                  </a:schemeClr>
                </a:solidFill>
              </a:rPr>
              <a:t>--</a:t>
            </a:r>
            <a:r>
              <a:rPr lang="en-US" sz="1400" b="1" dirty="0">
                <a:solidFill>
                  <a:schemeClr val="bg1">
                    <a:lumMod val="75000"/>
                  </a:schemeClr>
                </a:solidFill>
              </a:rPr>
              <a:t>Atopy</a:t>
            </a:r>
            <a:r>
              <a:rPr lang="en-US" sz="1400" dirty="0">
                <a:solidFill>
                  <a:schemeClr val="bg1">
                    <a:lumMod val="75000"/>
                  </a:schemeClr>
                </a:solidFill>
              </a:rPr>
              <a:t> </a:t>
            </a:r>
          </a:p>
        </p:txBody>
      </p:sp>
      <p:sp>
        <p:nvSpPr>
          <p:cNvPr id="19" name="TextBox 18">
            <a:extLst>
              <a:ext uri="{FF2B5EF4-FFF2-40B4-BE49-F238E27FC236}">
                <a16:creationId xmlns:a16="http://schemas.microsoft.com/office/drawing/2014/main" id="{48FAC994-D77D-E261-9043-ECE9A037D649}"/>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
        <p:nvSpPr>
          <p:cNvPr id="7" name="TextBox 6">
            <a:extLst>
              <a:ext uri="{FF2B5EF4-FFF2-40B4-BE49-F238E27FC236}">
                <a16:creationId xmlns:a16="http://schemas.microsoft.com/office/drawing/2014/main" id="{67BE9555-2E10-5321-7097-DD8855D9CA97}"/>
              </a:ext>
            </a:extLst>
          </p:cNvPr>
          <p:cNvSpPr txBox="1"/>
          <p:nvPr/>
        </p:nvSpPr>
        <p:spPr>
          <a:xfrm>
            <a:off x="990600" y="3040574"/>
            <a:ext cx="5803192" cy="3754874"/>
          </a:xfrm>
          <a:prstGeom prst="rect">
            <a:avLst/>
          </a:prstGeom>
          <a:solidFill>
            <a:schemeClr val="accent5">
              <a:lumMod val="60000"/>
              <a:lumOff val="40000"/>
            </a:schemeClr>
          </a:solidFill>
        </p:spPr>
        <p:txBody>
          <a:bodyPr wrap="none" rtlCol="0">
            <a:spAutoFit/>
          </a:bodyPr>
          <a:lstStyle/>
          <a:p>
            <a:r>
              <a:rPr lang="en-US" sz="1400" i="1" dirty="0">
                <a:solidFill>
                  <a:srgbClr val="0000FF"/>
                </a:solidFill>
              </a:rPr>
              <a:t>In a nutshell, what is </a:t>
            </a:r>
            <a:r>
              <a:rPr lang="en-US" sz="1400" dirty="0">
                <a:solidFill>
                  <a:srgbClr val="0000FF"/>
                </a:solidFill>
              </a:rPr>
              <a:t>rosacea?</a:t>
            </a:r>
          </a:p>
          <a:p>
            <a:r>
              <a:rPr lang="en-US" sz="1400" dirty="0">
                <a:solidFill>
                  <a:srgbClr val="0000FF"/>
                </a:solidFill>
              </a:rPr>
              <a:t>A  chronic  skin condition often involving the eyelids</a:t>
            </a:r>
          </a:p>
          <a:p>
            <a:endParaRPr lang="en-US" sz="1400" dirty="0">
              <a:solidFill>
                <a:srgbClr val="0000FF"/>
              </a:solidFill>
            </a:endParaRPr>
          </a:p>
          <a:p>
            <a:r>
              <a:rPr lang="en-US" sz="1400" i="1" dirty="0">
                <a:solidFill>
                  <a:srgbClr val="0000FF"/>
                </a:solidFill>
              </a:rPr>
              <a:t>What is the cause?</a:t>
            </a:r>
          </a:p>
          <a:p>
            <a:r>
              <a:rPr lang="en-US" sz="1400" dirty="0">
                <a:solidFill>
                  <a:srgbClr val="0000FF"/>
                </a:solidFill>
              </a:rPr>
              <a:t>It is unknown at this time</a:t>
            </a:r>
          </a:p>
          <a:p>
            <a:endParaRPr lang="en-US" sz="1400" i="1" dirty="0">
              <a:solidFill>
                <a:srgbClr val="0000FF"/>
              </a:solidFill>
            </a:endParaRPr>
          </a:p>
          <a:p>
            <a:r>
              <a:rPr lang="en-US" sz="1400" i="1" dirty="0">
                <a:solidFill>
                  <a:srgbClr val="0000FF"/>
                </a:solidFill>
              </a:rPr>
              <a:t>Is there a gender predilection? </a:t>
            </a:r>
            <a:r>
              <a:rPr lang="en-US" sz="1400" i="1" dirty="0"/>
              <a:t>A racial predilection? </a:t>
            </a:r>
            <a:r>
              <a:rPr lang="en-US" sz="1400" i="1" dirty="0">
                <a:solidFill>
                  <a:srgbClr val="0000FF"/>
                </a:solidFill>
              </a:rPr>
              <a:t>Age predilection?</a:t>
            </a:r>
          </a:p>
          <a:p>
            <a:r>
              <a:rPr lang="en-US" sz="1400" dirty="0">
                <a:solidFill>
                  <a:srgbClr val="0000FF"/>
                </a:solidFill>
              </a:rPr>
              <a:t>Yes,  ♀  are more likely to be affected. </a:t>
            </a:r>
            <a:r>
              <a:rPr lang="en-US" sz="1400" dirty="0"/>
              <a:t>No. </a:t>
            </a:r>
            <a:r>
              <a:rPr lang="en-US" sz="1400" dirty="0">
                <a:solidFill>
                  <a:srgbClr val="0000FF"/>
                </a:solidFill>
              </a:rPr>
              <a:t>Middle-aged.</a:t>
            </a:r>
          </a:p>
          <a:p>
            <a:endParaRPr lang="en-US" sz="1400" dirty="0">
              <a:solidFill>
                <a:srgbClr val="0000FF"/>
              </a:solidFill>
            </a:endParaRPr>
          </a:p>
          <a:p>
            <a:endParaRPr lang="en-US" sz="1400" i="1" dirty="0">
              <a:solidFill>
                <a:srgbClr val="0000FF"/>
              </a:solidFill>
            </a:endParaRPr>
          </a:p>
          <a:p>
            <a:r>
              <a:rPr lang="en-US" sz="1400" i="1" dirty="0">
                <a:solidFill>
                  <a:srgbClr val="0000FF"/>
                </a:solidFill>
              </a:rPr>
              <a:t>What are the classic </a:t>
            </a:r>
            <a:r>
              <a:rPr lang="en-US" sz="1400" i="1" dirty="0" err="1">
                <a:solidFill>
                  <a:srgbClr val="0000FF"/>
                </a:solidFill>
              </a:rPr>
              <a:t>nonocular</a:t>
            </a:r>
            <a:r>
              <a:rPr lang="en-US" sz="1400" i="1" dirty="0">
                <a:solidFill>
                  <a:srgbClr val="0000FF"/>
                </a:solidFill>
              </a:rPr>
              <a:t> findings on exam?</a:t>
            </a:r>
          </a:p>
          <a:p>
            <a:r>
              <a:rPr lang="en-US" sz="1400" dirty="0">
                <a:solidFill>
                  <a:srgbClr val="0000FF"/>
                </a:solidFill>
              </a:rPr>
              <a:t>--Midface  erythema</a:t>
            </a:r>
          </a:p>
          <a:p>
            <a:r>
              <a:rPr lang="en-US" sz="1400" dirty="0">
                <a:solidFill>
                  <a:schemeClr val="bg1">
                    <a:lumMod val="75000"/>
                  </a:schemeClr>
                </a:solidFill>
              </a:rPr>
              <a:t>--</a:t>
            </a:r>
            <a:r>
              <a:rPr lang="en-US" sz="1400" b="1" i="1" dirty="0">
                <a:solidFill>
                  <a:schemeClr val="bg1">
                    <a:lumMod val="75000"/>
                  </a:schemeClr>
                </a:solidFill>
              </a:rPr>
              <a:t>?</a:t>
            </a:r>
          </a:p>
          <a:p>
            <a:r>
              <a:rPr lang="en-US" sz="1400" dirty="0">
                <a:solidFill>
                  <a:schemeClr val="bg1">
                    <a:lumMod val="75000"/>
                  </a:schemeClr>
                </a:solidFill>
              </a:rPr>
              <a:t>--</a:t>
            </a:r>
            <a:r>
              <a:rPr lang="en-US" sz="1400" b="1" i="1" dirty="0">
                <a:solidFill>
                  <a:schemeClr val="bg1">
                    <a:lumMod val="75000"/>
                  </a:schemeClr>
                </a:solidFill>
              </a:rPr>
              <a:t>?</a:t>
            </a:r>
            <a:endParaRPr lang="en-US" sz="1400" dirty="0">
              <a:solidFill>
                <a:schemeClr val="bg1">
                  <a:lumMod val="75000"/>
                </a:schemeClr>
              </a:solidFill>
            </a:endParaRPr>
          </a:p>
          <a:p>
            <a:endParaRPr lang="en-US" sz="1400" dirty="0">
              <a:solidFill>
                <a:schemeClr val="accent5">
                  <a:lumMod val="60000"/>
                  <a:lumOff val="40000"/>
                </a:schemeClr>
              </a:solidFill>
            </a:endParaRPr>
          </a:p>
          <a:p>
            <a:r>
              <a:rPr lang="en-US" sz="1400" i="1" dirty="0">
                <a:solidFill>
                  <a:schemeClr val="accent5">
                    <a:lumMod val="60000"/>
                    <a:lumOff val="40000"/>
                  </a:schemeClr>
                </a:solidFill>
              </a:rPr>
              <a:t>What does the </a:t>
            </a:r>
            <a:r>
              <a:rPr lang="en-US" sz="1400" dirty="0">
                <a:solidFill>
                  <a:schemeClr val="accent5">
                    <a:lumMod val="60000"/>
                    <a:lumOff val="40000"/>
                  </a:schemeClr>
                </a:solidFill>
              </a:rPr>
              <a:t>Cornea</a:t>
            </a:r>
            <a:r>
              <a:rPr lang="en-US" sz="1400" i="1" dirty="0">
                <a:solidFill>
                  <a:schemeClr val="accent5">
                    <a:lumMod val="60000"/>
                    <a:lumOff val="40000"/>
                  </a:schemeClr>
                </a:solidFill>
              </a:rPr>
              <a:t> book call “the mainstay of therapy” for rosacea?</a:t>
            </a:r>
          </a:p>
          <a:p>
            <a:r>
              <a:rPr lang="en-US" sz="1400" dirty="0">
                <a:solidFill>
                  <a:schemeClr val="accent5">
                    <a:lumMod val="60000"/>
                    <a:lumOff val="40000"/>
                  </a:schemeClr>
                </a:solidFill>
              </a:rPr>
              <a:t>Oral  tetracyclines</a:t>
            </a:r>
          </a:p>
        </p:txBody>
      </p:sp>
      <p:sp>
        <p:nvSpPr>
          <p:cNvPr id="14" name="Oval 13">
            <a:extLst>
              <a:ext uri="{FF2B5EF4-FFF2-40B4-BE49-F238E27FC236}">
                <a16:creationId xmlns:a16="http://schemas.microsoft.com/office/drawing/2014/main" id="{C80FC219-CC98-4603-852A-433B8F83FD2F}"/>
              </a:ext>
            </a:extLst>
          </p:cNvPr>
          <p:cNvSpPr/>
          <p:nvPr/>
        </p:nvSpPr>
        <p:spPr>
          <a:xfrm>
            <a:off x="308616" y="4815133"/>
            <a:ext cx="1105460" cy="400111"/>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ED08374-ECC1-8896-74E8-0B33BB80D280}"/>
              </a:ext>
            </a:extLst>
          </p:cNvPr>
          <p:cNvSpPr txBox="1"/>
          <p:nvPr/>
        </p:nvSpPr>
        <p:spPr>
          <a:xfrm>
            <a:off x="426750" y="4850249"/>
            <a:ext cx="920445" cy="307777"/>
          </a:xfrm>
          <a:prstGeom prst="rect">
            <a:avLst/>
          </a:prstGeom>
          <a:noFill/>
        </p:spPr>
        <p:txBody>
          <a:bodyPr wrap="none" rtlCol="0">
            <a:spAutoFit/>
          </a:bodyPr>
          <a:lstStyle/>
          <a:p>
            <a:r>
              <a:rPr lang="en-US" sz="1400" b="1" dirty="0">
                <a:solidFill>
                  <a:srgbClr val="0000FF"/>
                </a:solidFill>
              </a:rPr>
              <a:t>Rosacea</a:t>
            </a:r>
          </a:p>
        </p:txBody>
      </p:sp>
      <p:sp>
        <p:nvSpPr>
          <p:cNvPr id="29" name="Rectangle 28">
            <a:extLst>
              <a:ext uri="{FF2B5EF4-FFF2-40B4-BE49-F238E27FC236}">
                <a16:creationId xmlns:a16="http://schemas.microsoft.com/office/drawing/2014/main" id="{7F93E040-52C9-923C-349A-786D97557949}"/>
              </a:ext>
            </a:extLst>
          </p:cNvPr>
          <p:cNvSpPr/>
          <p:nvPr/>
        </p:nvSpPr>
        <p:spPr>
          <a:xfrm>
            <a:off x="1859338" y="5437327"/>
            <a:ext cx="856566" cy="2205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700"/>
              </a:lnSpc>
            </a:pPr>
            <a:endParaRPr lang="en-US" sz="800" dirty="0">
              <a:solidFill>
                <a:schemeClr val="tx1"/>
              </a:solidFill>
            </a:endParaRPr>
          </a:p>
        </p:txBody>
      </p:sp>
    </p:spTree>
    <p:extLst>
      <p:ext uri="{BB962C8B-B14F-4D97-AF65-F5344CB8AC3E}">
        <p14:creationId xmlns:p14="http://schemas.microsoft.com/office/powerpoint/2010/main" val="59129503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solidFill>
                  <a:schemeClr val="bg1">
                    <a:lumMod val="75000"/>
                  </a:schemeClr>
                </a:solidFill>
              </a:rPr>
              <a:t>Meibomian</a:t>
            </a:r>
            <a:r>
              <a:rPr lang="en-US" sz="1500" b="1" i="1" dirty="0"/>
              <a:t> </a:t>
            </a:r>
            <a:r>
              <a:rPr lang="en-US" sz="1500" b="1" i="1" dirty="0">
                <a:solidFill>
                  <a:schemeClr val="bg1">
                    <a:lumMod val="75000"/>
                  </a:schemeClr>
                </a:solidFill>
              </a:rPr>
              <a:t>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chemeClr val="bg1">
                    <a:lumMod val="75000"/>
                  </a:schemeClr>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The </a:t>
            </a:r>
            <a:r>
              <a:rPr lang="en-US" sz="1400" dirty="0">
                <a:solidFill>
                  <a:schemeClr val="bg1">
                    <a:lumMod val="75000"/>
                  </a:schemeClr>
                </a:solidFill>
              </a:rPr>
              <a:t>Cornea</a:t>
            </a:r>
            <a:r>
              <a:rPr lang="en-US" sz="1400" i="1" dirty="0">
                <a:solidFill>
                  <a:schemeClr val="bg1">
                    <a:lumMod val="75000"/>
                  </a:schemeClr>
                </a:solidFill>
              </a:rPr>
              <a:t> book highlights three causes of cicatrizing obstructive MGD—what are they?</a:t>
            </a:r>
          </a:p>
          <a:p>
            <a:r>
              <a:rPr lang="en-US" sz="1400" dirty="0">
                <a:solidFill>
                  <a:schemeClr val="bg1">
                    <a:lumMod val="75000"/>
                  </a:schemeClr>
                </a:solidFill>
              </a:rPr>
              <a:t>--Trachoma</a:t>
            </a:r>
          </a:p>
          <a:p>
            <a:r>
              <a:rPr lang="en-US" sz="1400" dirty="0">
                <a:solidFill>
                  <a:schemeClr val="bg1">
                    <a:lumMod val="75000"/>
                  </a:schemeClr>
                </a:solidFill>
              </a:rPr>
              <a:t>--Mucous-membrane pemphigoid (aka  </a:t>
            </a:r>
            <a:r>
              <a:rPr lang="en-US" sz="1400" i="1" dirty="0">
                <a:solidFill>
                  <a:schemeClr val="bg1">
                    <a:lumMod val="75000"/>
                  </a:schemeClr>
                </a:solidFill>
              </a:rPr>
              <a:t>ocular cicatricial pemphigoid </a:t>
            </a:r>
            <a:r>
              <a:rPr lang="en-US" sz="1400" dirty="0">
                <a:solidFill>
                  <a:schemeClr val="bg1">
                    <a:lumMod val="75000"/>
                  </a:schemeClr>
                </a:solidFill>
              </a:rPr>
              <a:t>)</a:t>
            </a:r>
          </a:p>
          <a:p>
            <a:r>
              <a:rPr lang="en-US" sz="1400" dirty="0">
                <a:solidFill>
                  <a:schemeClr val="bg1">
                    <a:lumMod val="75000"/>
                  </a:schemeClr>
                </a:solidFill>
              </a:rPr>
              <a:t>--</a:t>
            </a:r>
            <a:r>
              <a:rPr lang="en-US" sz="1400" b="1" dirty="0">
                <a:solidFill>
                  <a:schemeClr val="bg1">
                    <a:lumMod val="75000"/>
                  </a:schemeClr>
                </a:solidFill>
              </a:rPr>
              <a:t>Atopy</a:t>
            </a:r>
          </a:p>
          <a:p>
            <a:endParaRPr lang="en-US" sz="1400" dirty="0">
              <a:solidFill>
                <a:schemeClr val="bg1">
                  <a:lumMod val="75000"/>
                </a:schemeClr>
              </a:solidFill>
            </a:endParaRPr>
          </a:p>
          <a:p>
            <a:r>
              <a:rPr lang="en-US" sz="1400" i="1" dirty="0">
                <a:solidFill>
                  <a:schemeClr val="bg1">
                    <a:lumMod val="75000"/>
                  </a:schemeClr>
                </a:solidFill>
              </a:rPr>
              <a:t>The book highlights three causes of </a:t>
            </a:r>
            <a:r>
              <a:rPr lang="en-US" sz="1400" b="1" i="1" dirty="0" err="1">
                <a:solidFill>
                  <a:schemeClr val="bg1">
                    <a:lumMod val="75000"/>
                  </a:schemeClr>
                </a:solidFill>
              </a:rPr>
              <a:t>non</a:t>
            </a:r>
            <a:r>
              <a:rPr lang="en-US" sz="1400" i="1" dirty="0" err="1">
                <a:solidFill>
                  <a:schemeClr val="bg1">
                    <a:lumMod val="75000"/>
                  </a:schemeClr>
                </a:solidFill>
              </a:rPr>
              <a:t>cicatrizing</a:t>
            </a:r>
            <a:r>
              <a:rPr lang="en-US" sz="1400" i="1" dirty="0">
                <a:solidFill>
                  <a:schemeClr val="bg1">
                    <a:lumMod val="75000"/>
                  </a:schemeClr>
                </a:solidFill>
              </a:rPr>
              <a:t> obstructive MGD—  what are </a:t>
            </a:r>
            <a:r>
              <a:rPr lang="en-US" sz="1400" b="1" i="1" dirty="0">
                <a:solidFill>
                  <a:schemeClr val="bg1">
                    <a:lumMod val="75000"/>
                  </a:schemeClr>
                </a:solidFill>
              </a:rPr>
              <a:t>they</a:t>
            </a:r>
            <a:r>
              <a:rPr lang="en-US" sz="1400" i="1" dirty="0">
                <a:solidFill>
                  <a:schemeClr val="bg1">
                    <a:lumMod val="75000"/>
                  </a:schemeClr>
                </a:solidFill>
              </a:rPr>
              <a:t>?</a:t>
            </a:r>
          </a:p>
          <a:p>
            <a:r>
              <a:rPr lang="en-US" sz="1400" dirty="0">
                <a:solidFill>
                  <a:schemeClr val="bg1">
                    <a:lumMod val="75000"/>
                  </a:schemeClr>
                </a:solidFill>
              </a:rPr>
              <a:t>--</a:t>
            </a:r>
            <a:r>
              <a:rPr lang="en-US" sz="1400" b="1" dirty="0">
                <a:solidFill>
                  <a:schemeClr val="accent1">
                    <a:lumMod val="40000"/>
                    <a:lumOff val="60000"/>
                  </a:schemeClr>
                </a:solidFill>
              </a:rPr>
              <a:t>Rosacea</a:t>
            </a:r>
          </a:p>
          <a:p>
            <a:r>
              <a:rPr lang="en-US" sz="1400" dirty="0">
                <a:solidFill>
                  <a:schemeClr val="bg1">
                    <a:lumMod val="75000"/>
                  </a:schemeClr>
                </a:solidFill>
              </a:rPr>
              <a:t>--Seborrheic dermatitis</a:t>
            </a:r>
          </a:p>
          <a:p>
            <a:r>
              <a:rPr lang="en-US" sz="1400" dirty="0">
                <a:solidFill>
                  <a:schemeClr val="bg1">
                    <a:lumMod val="75000"/>
                  </a:schemeClr>
                </a:solidFill>
              </a:rPr>
              <a:t>--</a:t>
            </a:r>
            <a:r>
              <a:rPr lang="en-US" sz="1400" b="1" dirty="0">
                <a:solidFill>
                  <a:schemeClr val="bg1">
                    <a:lumMod val="75000"/>
                  </a:schemeClr>
                </a:solidFill>
              </a:rPr>
              <a:t>Atopy</a:t>
            </a:r>
            <a:r>
              <a:rPr lang="en-US" sz="1400" dirty="0">
                <a:solidFill>
                  <a:schemeClr val="bg1">
                    <a:lumMod val="75000"/>
                  </a:schemeClr>
                </a:solidFill>
              </a:rPr>
              <a:t> </a:t>
            </a:r>
          </a:p>
        </p:txBody>
      </p:sp>
      <p:sp>
        <p:nvSpPr>
          <p:cNvPr id="19" name="TextBox 18">
            <a:extLst>
              <a:ext uri="{FF2B5EF4-FFF2-40B4-BE49-F238E27FC236}">
                <a16:creationId xmlns:a16="http://schemas.microsoft.com/office/drawing/2014/main" id="{48FAC994-D77D-E261-9043-ECE9A037D649}"/>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
        <p:nvSpPr>
          <p:cNvPr id="7" name="TextBox 6">
            <a:extLst>
              <a:ext uri="{FF2B5EF4-FFF2-40B4-BE49-F238E27FC236}">
                <a16:creationId xmlns:a16="http://schemas.microsoft.com/office/drawing/2014/main" id="{67BE9555-2E10-5321-7097-DD8855D9CA97}"/>
              </a:ext>
            </a:extLst>
          </p:cNvPr>
          <p:cNvSpPr txBox="1"/>
          <p:nvPr/>
        </p:nvSpPr>
        <p:spPr>
          <a:xfrm>
            <a:off x="990600" y="3040574"/>
            <a:ext cx="5803192" cy="3754874"/>
          </a:xfrm>
          <a:prstGeom prst="rect">
            <a:avLst/>
          </a:prstGeom>
          <a:solidFill>
            <a:schemeClr val="accent5">
              <a:lumMod val="60000"/>
              <a:lumOff val="40000"/>
            </a:schemeClr>
          </a:solidFill>
        </p:spPr>
        <p:txBody>
          <a:bodyPr wrap="none" rtlCol="0">
            <a:spAutoFit/>
          </a:bodyPr>
          <a:lstStyle/>
          <a:p>
            <a:r>
              <a:rPr lang="en-US" sz="1400" i="1" dirty="0">
                <a:solidFill>
                  <a:srgbClr val="0000FF"/>
                </a:solidFill>
              </a:rPr>
              <a:t>In a nutshell, what is </a:t>
            </a:r>
            <a:r>
              <a:rPr lang="en-US" sz="1400" dirty="0">
                <a:solidFill>
                  <a:srgbClr val="0000FF"/>
                </a:solidFill>
              </a:rPr>
              <a:t>rosacea?</a:t>
            </a:r>
          </a:p>
          <a:p>
            <a:r>
              <a:rPr lang="en-US" sz="1400" dirty="0">
                <a:solidFill>
                  <a:srgbClr val="0000FF"/>
                </a:solidFill>
              </a:rPr>
              <a:t>A  chronic  skin condition often involving the eyelids</a:t>
            </a:r>
          </a:p>
          <a:p>
            <a:endParaRPr lang="en-US" sz="1400" dirty="0">
              <a:solidFill>
                <a:srgbClr val="0000FF"/>
              </a:solidFill>
            </a:endParaRPr>
          </a:p>
          <a:p>
            <a:r>
              <a:rPr lang="en-US" sz="1400" i="1" dirty="0">
                <a:solidFill>
                  <a:srgbClr val="0000FF"/>
                </a:solidFill>
              </a:rPr>
              <a:t>What is the cause?</a:t>
            </a:r>
          </a:p>
          <a:p>
            <a:r>
              <a:rPr lang="en-US" sz="1400" dirty="0">
                <a:solidFill>
                  <a:srgbClr val="0000FF"/>
                </a:solidFill>
              </a:rPr>
              <a:t>It is unknown at this time</a:t>
            </a:r>
          </a:p>
          <a:p>
            <a:endParaRPr lang="en-US" sz="1400" i="1" dirty="0">
              <a:solidFill>
                <a:srgbClr val="0000FF"/>
              </a:solidFill>
            </a:endParaRPr>
          </a:p>
          <a:p>
            <a:r>
              <a:rPr lang="en-US" sz="1400" i="1" dirty="0">
                <a:solidFill>
                  <a:srgbClr val="0000FF"/>
                </a:solidFill>
              </a:rPr>
              <a:t>Is there a gender predilection? </a:t>
            </a:r>
            <a:r>
              <a:rPr lang="en-US" sz="1400" i="1" dirty="0"/>
              <a:t>A racial predilection? </a:t>
            </a:r>
            <a:r>
              <a:rPr lang="en-US" sz="1400" i="1" dirty="0">
                <a:solidFill>
                  <a:srgbClr val="0000FF"/>
                </a:solidFill>
              </a:rPr>
              <a:t>Age predilection?</a:t>
            </a:r>
          </a:p>
          <a:p>
            <a:r>
              <a:rPr lang="en-US" sz="1400" dirty="0">
                <a:solidFill>
                  <a:srgbClr val="0000FF"/>
                </a:solidFill>
              </a:rPr>
              <a:t>Yes,  ♀  are more likely to be affected. </a:t>
            </a:r>
            <a:r>
              <a:rPr lang="en-US" sz="1400" dirty="0"/>
              <a:t>No. </a:t>
            </a:r>
            <a:r>
              <a:rPr lang="en-US" sz="1400" dirty="0">
                <a:solidFill>
                  <a:srgbClr val="0000FF"/>
                </a:solidFill>
              </a:rPr>
              <a:t>Middle-aged.</a:t>
            </a:r>
          </a:p>
          <a:p>
            <a:endParaRPr lang="en-US" sz="1400" dirty="0">
              <a:solidFill>
                <a:srgbClr val="0000FF"/>
              </a:solidFill>
            </a:endParaRPr>
          </a:p>
          <a:p>
            <a:endParaRPr lang="en-US" sz="1400" i="1" dirty="0">
              <a:solidFill>
                <a:srgbClr val="0000FF"/>
              </a:solidFill>
            </a:endParaRPr>
          </a:p>
          <a:p>
            <a:r>
              <a:rPr lang="en-US" sz="1400" i="1" dirty="0">
                <a:solidFill>
                  <a:srgbClr val="0000FF"/>
                </a:solidFill>
              </a:rPr>
              <a:t>What are the classic </a:t>
            </a:r>
            <a:r>
              <a:rPr lang="en-US" sz="1400" i="1" dirty="0" err="1">
                <a:solidFill>
                  <a:srgbClr val="0000FF"/>
                </a:solidFill>
              </a:rPr>
              <a:t>nonocular</a:t>
            </a:r>
            <a:r>
              <a:rPr lang="en-US" sz="1400" i="1" dirty="0">
                <a:solidFill>
                  <a:srgbClr val="0000FF"/>
                </a:solidFill>
              </a:rPr>
              <a:t> findings on exam?</a:t>
            </a:r>
          </a:p>
          <a:p>
            <a:r>
              <a:rPr lang="en-US" sz="1400" dirty="0">
                <a:solidFill>
                  <a:srgbClr val="0000FF"/>
                </a:solidFill>
              </a:rPr>
              <a:t>--Midface  erythema</a:t>
            </a:r>
          </a:p>
          <a:p>
            <a:r>
              <a:rPr lang="en-US" sz="1400" dirty="0">
                <a:solidFill>
                  <a:schemeClr val="bg1">
                    <a:lumMod val="75000"/>
                  </a:schemeClr>
                </a:solidFill>
              </a:rPr>
              <a:t>--</a:t>
            </a:r>
            <a:r>
              <a:rPr lang="en-US" sz="1400" b="1" i="1" dirty="0">
                <a:solidFill>
                  <a:schemeClr val="bg1">
                    <a:lumMod val="75000"/>
                  </a:schemeClr>
                </a:solidFill>
              </a:rPr>
              <a:t>?</a:t>
            </a:r>
          </a:p>
          <a:p>
            <a:r>
              <a:rPr lang="en-US" sz="1400" dirty="0">
                <a:solidFill>
                  <a:schemeClr val="bg1">
                    <a:lumMod val="75000"/>
                  </a:schemeClr>
                </a:solidFill>
              </a:rPr>
              <a:t>--</a:t>
            </a:r>
            <a:r>
              <a:rPr lang="en-US" sz="1400" b="1" i="1" dirty="0">
                <a:solidFill>
                  <a:schemeClr val="bg1">
                    <a:lumMod val="75000"/>
                  </a:schemeClr>
                </a:solidFill>
              </a:rPr>
              <a:t>?</a:t>
            </a:r>
            <a:endParaRPr lang="en-US" sz="1400" dirty="0">
              <a:solidFill>
                <a:schemeClr val="bg1">
                  <a:lumMod val="75000"/>
                </a:schemeClr>
              </a:solidFill>
            </a:endParaRPr>
          </a:p>
          <a:p>
            <a:endParaRPr lang="en-US" sz="1400" dirty="0">
              <a:solidFill>
                <a:schemeClr val="accent5">
                  <a:lumMod val="60000"/>
                  <a:lumOff val="40000"/>
                </a:schemeClr>
              </a:solidFill>
            </a:endParaRPr>
          </a:p>
          <a:p>
            <a:r>
              <a:rPr lang="en-US" sz="1400" i="1" dirty="0">
                <a:solidFill>
                  <a:schemeClr val="accent5">
                    <a:lumMod val="60000"/>
                    <a:lumOff val="40000"/>
                  </a:schemeClr>
                </a:solidFill>
              </a:rPr>
              <a:t>What does the </a:t>
            </a:r>
            <a:r>
              <a:rPr lang="en-US" sz="1400" dirty="0">
                <a:solidFill>
                  <a:schemeClr val="accent5">
                    <a:lumMod val="60000"/>
                    <a:lumOff val="40000"/>
                  </a:schemeClr>
                </a:solidFill>
              </a:rPr>
              <a:t>Cornea</a:t>
            </a:r>
            <a:r>
              <a:rPr lang="en-US" sz="1400" i="1" dirty="0">
                <a:solidFill>
                  <a:schemeClr val="accent5">
                    <a:lumMod val="60000"/>
                    <a:lumOff val="40000"/>
                  </a:schemeClr>
                </a:solidFill>
              </a:rPr>
              <a:t> book call “the mainstay of therapy” for rosacea?</a:t>
            </a:r>
          </a:p>
          <a:p>
            <a:r>
              <a:rPr lang="en-US" sz="1400" dirty="0">
                <a:solidFill>
                  <a:schemeClr val="accent5">
                    <a:lumMod val="60000"/>
                    <a:lumOff val="40000"/>
                  </a:schemeClr>
                </a:solidFill>
              </a:rPr>
              <a:t>Oral  tetracyclines</a:t>
            </a:r>
          </a:p>
        </p:txBody>
      </p:sp>
      <p:sp>
        <p:nvSpPr>
          <p:cNvPr id="14" name="Oval 13">
            <a:extLst>
              <a:ext uri="{FF2B5EF4-FFF2-40B4-BE49-F238E27FC236}">
                <a16:creationId xmlns:a16="http://schemas.microsoft.com/office/drawing/2014/main" id="{C80FC219-CC98-4603-852A-433B8F83FD2F}"/>
              </a:ext>
            </a:extLst>
          </p:cNvPr>
          <p:cNvSpPr/>
          <p:nvPr/>
        </p:nvSpPr>
        <p:spPr>
          <a:xfrm>
            <a:off x="308616" y="4815133"/>
            <a:ext cx="1105460" cy="400111"/>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ED08374-ECC1-8896-74E8-0B33BB80D280}"/>
              </a:ext>
            </a:extLst>
          </p:cNvPr>
          <p:cNvSpPr txBox="1"/>
          <p:nvPr/>
        </p:nvSpPr>
        <p:spPr>
          <a:xfrm>
            <a:off x="426750" y="4850249"/>
            <a:ext cx="920445" cy="307777"/>
          </a:xfrm>
          <a:prstGeom prst="rect">
            <a:avLst/>
          </a:prstGeom>
          <a:noFill/>
        </p:spPr>
        <p:txBody>
          <a:bodyPr wrap="none" rtlCol="0">
            <a:spAutoFit/>
          </a:bodyPr>
          <a:lstStyle/>
          <a:p>
            <a:r>
              <a:rPr lang="en-US" sz="1400" b="1" dirty="0">
                <a:solidFill>
                  <a:srgbClr val="0000FF"/>
                </a:solidFill>
              </a:rPr>
              <a:t>Rosacea</a:t>
            </a:r>
          </a:p>
        </p:txBody>
      </p:sp>
    </p:spTree>
    <p:extLst>
      <p:ext uri="{BB962C8B-B14F-4D97-AF65-F5344CB8AC3E}">
        <p14:creationId xmlns:p14="http://schemas.microsoft.com/office/powerpoint/2010/main" val="2686030871"/>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1 People Describe What It's Really Like to Have Rosacea | SELF">
            <a:extLst>
              <a:ext uri="{FF2B5EF4-FFF2-40B4-BE49-F238E27FC236}">
                <a16:creationId xmlns:a16="http://schemas.microsoft.com/office/drawing/2014/main" id="{A87E658C-2213-16FA-EF3F-66182155D9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3130" y="1427347"/>
            <a:ext cx="5337740" cy="40033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03969E5-A308-4157-2F8B-41950D361DF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5" name="TextBox 4">
            <a:extLst>
              <a:ext uri="{FF2B5EF4-FFF2-40B4-BE49-F238E27FC236}">
                <a16:creationId xmlns:a16="http://schemas.microsoft.com/office/drawing/2014/main" id="{51AB4229-8AA7-9DF0-1AC8-58E94FDA3F83}"/>
              </a:ext>
            </a:extLst>
          </p:cNvPr>
          <p:cNvSpPr txBox="1"/>
          <p:nvPr/>
        </p:nvSpPr>
        <p:spPr>
          <a:xfrm>
            <a:off x="3043380" y="6096000"/>
            <a:ext cx="3057248" cy="369332"/>
          </a:xfrm>
          <a:prstGeom prst="rect">
            <a:avLst/>
          </a:prstGeom>
          <a:noFill/>
        </p:spPr>
        <p:txBody>
          <a:bodyPr wrap="none" rtlCol="0">
            <a:spAutoFit/>
          </a:bodyPr>
          <a:lstStyle/>
          <a:p>
            <a:pPr algn="ctr"/>
            <a:r>
              <a:rPr lang="en-US" dirty="0"/>
              <a:t>Rosacea: Midface erythema</a:t>
            </a:r>
          </a:p>
        </p:txBody>
      </p:sp>
    </p:spTree>
    <p:extLst>
      <p:ext uri="{BB962C8B-B14F-4D97-AF65-F5344CB8AC3E}">
        <p14:creationId xmlns:p14="http://schemas.microsoft.com/office/powerpoint/2010/main" val="2223472927"/>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solidFill>
                  <a:schemeClr val="bg1">
                    <a:lumMod val="75000"/>
                  </a:schemeClr>
                </a:solidFill>
              </a:rPr>
              <a:t>Meibomian</a:t>
            </a:r>
            <a:r>
              <a:rPr lang="en-US" sz="1500" b="1" i="1" dirty="0"/>
              <a:t> </a:t>
            </a:r>
            <a:r>
              <a:rPr lang="en-US" sz="1500" b="1" i="1" dirty="0">
                <a:solidFill>
                  <a:schemeClr val="bg1">
                    <a:lumMod val="75000"/>
                  </a:schemeClr>
                </a:solidFill>
              </a:rPr>
              <a:t>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chemeClr val="bg1">
                    <a:lumMod val="75000"/>
                  </a:schemeClr>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The </a:t>
            </a:r>
            <a:r>
              <a:rPr lang="en-US" sz="1400" dirty="0">
                <a:solidFill>
                  <a:schemeClr val="bg1">
                    <a:lumMod val="75000"/>
                  </a:schemeClr>
                </a:solidFill>
              </a:rPr>
              <a:t>Cornea</a:t>
            </a:r>
            <a:r>
              <a:rPr lang="en-US" sz="1400" i="1" dirty="0">
                <a:solidFill>
                  <a:schemeClr val="bg1">
                    <a:lumMod val="75000"/>
                  </a:schemeClr>
                </a:solidFill>
              </a:rPr>
              <a:t> book highlights three causes of cicatrizing obstructive MGD—what are they?</a:t>
            </a:r>
          </a:p>
          <a:p>
            <a:r>
              <a:rPr lang="en-US" sz="1400" dirty="0">
                <a:solidFill>
                  <a:schemeClr val="bg1">
                    <a:lumMod val="75000"/>
                  </a:schemeClr>
                </a:solidFill>
              </a:rPr>
              <a:t>--Trachoma</a:t>
            </a:r>
          </a:p>
          <a:p>
            <a:r>
              <a:rPr lang="en-US" sz="1400" dirty="0">
                <a:solidFill>
                  <a:schemeClr val="bg1">
                    <a:lumMod val="75000"/>
                  </a:schemeClr>
                </a:solidFill>
              </a:rPr>
              <a:t>--Mucous-membrane pemphigoid (aka  </a:t>
            </a:r>
            <a:r>
              <a:rPr lang="en-US" sz="1400" i="1" dirty="0">
                <a:solidFill>
                  <a:schemeClr val="bg1">
                    <a:lumMod val="75000"/>
                  </a:schemeClr>
                </a:solidFill>
              </a:rPr>
              <a:t>ocular cicatricial pemphigoid </a:t>
            </a:r>
            <a:r>
              <a:rPr lang="en-US" sz="1400" dirty="0">
                <a:solidFill>
                  <a:schemeClr val="bg1">
                    <a:lumMod val="75000"/>
                  </a:schemeClr>
                </a:solidFill>
              </a:rPr>
              <a:t>)</a:t>
            </a:r>
          </a:p>
          <a:p>
            <a:r>
              <a:rPr lang="en-US" sz="1400" dirty="0">
                <a:solidFill>
                  <a:schemeClr val="bg1">
                    <a:lumMod val="75000"/>
                  </a:schemeClr>
                </a:solidFill>
              </a:rPr>
              <a:t>--</a:t>
            </a:r>
            <a:r>
              <a:rPr lang="en-US" sz="1400" b="1" dirty="0">
                <a:solidFill>
                  <a:schemeClr val="bg1">
                    <a:lumMod val="75000"/>
                  </a:schemeClr>
                </a:solidFill>
              </a:rPr>
              <a:t>Atopy</a:t>
            </a:r>
          </a:p>
          <a:p>
            <a:endParaRPr lang="en-US" sz="1400" dirty="0">
              <a:solidFill>
                <a:schemeClr val="bg1">
                  <a:lumMod val="75000"/>
                </a:schemeClr>
              </a:solidFill>
            </a:endParaRPr>
          </a:p>
          <a:p>
            <a:r>
              <a:rPr lang="en-US" sz="1400" i="1" dirty="0">
                <a:solidFill>
                  <a:schemeClr val="bg1">
                    <a:lumMod val="75000"/>
                  </a:schemeClr>
                </a:solidFill>
              </a:rPr>
              <a:t>The book highlights three causes of </a:t>
            </a:r>
            <a:r>
              <a:rPr lang="en-US" sz="1400" b="1" i="1" dirty="0" err="1">
                <a:solidFill>
                  <a:schemeClr val="bg1">
                    <a:lumMod val="75000"/>
                  </a:schemeClr>
                </a:solidFill>
              </a:rPr>
              <a:t>non</a:t>
            </a:r>
            <a:r>
              <a:rPr lang="en-US" sz="1400" i="1" dirty="0" err="1">
                <a:solidFill>
                  <a:schemeClr val="bg1">
                    <a:lumMod val="75000"/>
                  </a:schemeClr>
                </a:solidFill>
              </a:rPr>
              <a:t>cicatrizing</a:t>
            </a:r>
            <a:r>
              <a:rPr lang="en-US" sz="1400" i="1" dirty="0">
                <a:solidFill>
                  <a:schemeClr val="bg1">
                    <a:lumMod val="75000"/>
                  </a:schemeClr>
                </a:solidFill>
              </a:rPr>
              <a:t> obstructive MGD—  what are </a:t>
            </a:r>
            <a:r>
              <a:rPr lang="en-US" sz="1400" b="1" i="1" dirty="0">
                <a:solidFill>
                  <a:schemeClr val="bg1">
                    <a:lumMod val="75000"/>
                  </a:schemeClr>
                </a:solidFill>
              </a:rPr>
              <a:t>they</a:t>
            </a:r>
            <a:r>
              <a:rPr lang="en-US" sz="1400" i="1" dirty="0">
                <a:solidFill>
                  <a:schemeClr val="bg1">
                    <a:lumMod val="75000"/>
                  </a:schemeClr>
                </a:solidFill>
              </a:rPr>
              <a:t>?</a:t>
            </a:r>
          </a:p>
          <a:p>
            <a:r>
              <a:rPr lang="en-US" sz="1400" dirty="0">
                <a:solidFill>
                  <a:schemeClr val="bg1">
                    <a:lumMod val="75000"/>
                  </a:schemeClr>
                </a:solidFill>
              </a:rPr>
              <a:t>--</a:t>
            </a:r>
            <a:r>
              <a:rPr lang="en-US" sz="1400" b="1" dirty="0">
                <a:solidFill>
                  <a:schemeClr val="accent1">
                    <a:lumMod val="40000"/>
                    <a:lumOff val="60000"/>
                  </a:schemeClr>
                </a:solidFill>
              </a:rPr>
              <a:t>Rosacea</a:t>
            </a:r>
          </a:p>
          <a:p>
            <a:r>
              <a:rPr lang="en-US" sz="1400" dirty="0">
                <a:solidFill>
                  <a:schemeClr val="bg1">
                    <a:lumMod val="75000"/>
                  </a:schemeClr>
                </a:solidFill>
              </a:rPr>
              <a:t>--Seborrheic dermatitis</a:t>
            </a:r>
          </a:p>
          <a:p>
            <a:r>
              <a:rPr lang="en-US" sz="1400" dirty="0">
                <a:solidFill>
                  <a:schemeClr val="bg1">
                    <a:lumMod val="75000"/>
                  </a:schemeClr>
                </a:solidFill>
              </a:rPr>
              <a:t>--</a:t>
            </a:r>
            <a:r>
              <a:rPr lang="en-US" sz="1400" b="1" dirty="0">
                <a:solidFill>
                  <a:schemeClr val="bg1">
                    <a:lumMod val="75000"/>
                  </a:schemeClr>
                </a:solidFill>
              </a:rPr>
              <a:t>Atopy</a:t>
            </a:r>
            <a:r>
              <a:rPr lang="en-US" sz="1400" dirty="0">
                <a:solidFill>
                  <a:schemeClr val="bg1">
                    <a:lumMod val="75000"/>
                  </a:schemeClr>
                </a:solidFill>
              </a:rPr>
              <a:t> </a:t>
            </a:r>
          </a:p>
        </p:txBody>
      </p:sp>
      <p:sp>
        <p:nvSpPr>
          <p:cNvPr id="19" name="TextBox 18">
            <a:extLst>
              <a:ext uri="{FF2B5EF4-FFF2-40B4-BE49-F238E27FC236}">
                <a16:creationId xmlns:a16="http://schemas.microsoft.com/office/drawing/2014/main" id="{48FAC994-D77D-E261-9043-ECE9A037D649}"/>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
        <p:nvSpPr>
          <p:cNvPr id="7" name="TextBox 6">
            <a:extLst>
              <a:ext uri="{FF2B5EF4-FFF2-40B4-BE49-F238E27FC236}">
                <a16:creationId xmlns:a16="http://schemas.microsoft.com/office/drawing/2014/main" id="{67BE9555-2E10-5321-7097-DD8855D9CA97}"/>
              </a:ext>
            </a:extLst>
          </p:cNvPr>
          <p:cNvSpPr txBox="1"/>
          <p:nvPr/>
        </p:nvSpPr>
        <p:spPr>
          <a:xfrm>
            <a:off x="990600" y="3040574"/>
            <a:ext cx="5803192" cy="3754874"/>
          </a:xfrm>
          <a:prstGeom prst="rect">
            <a:avLst/>
          </a:prstGeom>
          <a:solidFill>
            <a:schemeClr val="accent5">
              <a:lumMod val="60000"/>
              <a:lumOff val="40000"/>
            </a:schemeClr>
          </a:solidFill>
        </p:spPr>
        <p:txBody>
          <a:bodyPr wrap="none" rtlCol="0">
            <a:spAutoFit/>
          </a:bodyPr>
          <a:lstStyle/>
          <a:p>
            <a:r>
              <a:rPr lang="en-US" sz="1400" i="1" dirty="0">
                <a:solidFill>
                  <a:schemeClr val="bg1">
                    <a:lumMod val="75000"/>
                  </a:schemeClr>
                </a:solidFill>
              </a:rPr>
              <a:t>In a nutshell, what is </a:t>
            </a:r>
            <a:r>
              <a:rPr lang="en-US" sz="1400" dirty="0">
                <a:solidFill>
                  <a:schemeClr val="bg1">
                    <a:lumMod val="75000"/>
                  </a:schemeClr>
                </a:solidFill>
              </a:rPr>
              <a:t>rosacea?</a:t>
            </a:r>
          </a:p>
          <a:p>
            <a:r>
              <a:rPr lang="en-US" sz="1400" dirty="0">
                <a:solidFill>
                  <a:schemeClr val="bg1">
                    <a:lumMod val="75000"/>
                  </a:schemeClr>
                </a:solidFill>
              </a:rPr>
              <a:t>A  chronic  skin condition often involving the eyelids</a:t>
            </a:r>
          </a:p>
          <a:p>
            <a:endParaRPr lang="en-US" sz="1400" dirty="0">
              <a:solidFill>
                <a:schemeClr val="bg1">
                  <a:lumMod val="75000"/>
                </a:schemeClr>
              </a:solidFill>
            </a:endParaRPr>
          </a:p>
          <a:p>
            <a:r>
              <a:rPr lang="en-US" sz="1400" i="1" dirty="0">
                <a:solidFill>
                  <a:schemeClr val="bg1">
                    <a:lumMod val="75000"/>
                  </a:schemeClr>
                </a:solidFill>
              </a:rPr>
              <a:t>What is the cause?</a:t>
            </a:r>
          </a:p>
          <a:p>
            <a:r>
              <a:rPr lang="en-US" sz="1400" dirty="0">
                <a:solidFill>
                  <a:schemeClr val="bg1">
                    <a:lumMod val="75000"/>
                  </a:schemeClr>
                </a:solidFill>
              </a:rPr>
              <a:t>It is unknown at this time</a:t>
            </a:r>
          </a:p>
          <a:p>
            <a:endParaRPr lang="en-US" sz="1400" i="1" dirty="0">
              <a:solidFill>
                <a:schemeClr val="bg1">
                  <a:lumMod val="75000"/>
                </a:schemeClr>
              </a:solidFill>
            </a:endParaRPr>
          </a:p>
          <a:p>
            <a:r>
              <a:rPr lang="en-US" sz="1400" i="1" dirty="0">
                <a:solidFill>
                  <a:schemeClr val="bg1">
                    <a:lumMod val="75000"/>
                  </a:schemeClr>
                </a:solidFill>
              </a:rPr>
              <a:t>Is there a gender predilection? A racial predilection? Age predilection?</a:t>
            </a:r>
          </a:p>
          <a:p>
            <a:r>
              <a:rPr lang="en-US" sz="1400" dirty="0">
                <a:solidFill>
                  <a:schemeClr val="bg1">
                    <a:lumMod val="75000"/>
                  </a:schemeClr>
                </a:solidFill>
              </a:rPr>
              <a:t>Yes,  ♀  are more likely to be affected. No. Middle-aged.</a:t>
            </a:r>
          </a:p>
          <a:p>
            <a:endParaRPr lang="en-US" sz="1400" dirty="0">
              <a:solidFill>
                <a:schemeClr val="bg1">
                  <a:lumMod val="75000"/>
                </a:schemeClr>
              </a:solidFill>
            </a:endParaRPr>
          </a:p>
          <a:p>
            <a:endParaRPr lang="en-US" sz="1400" i="1" dirty="0">
              <a:solidFill>
                <a:schemeClr val="bg1">
                  <a:lumMod val="75000"/>
                </a:schemeClr>
              </a:solidFill>
            </a:endParaRPr>
          </a:p>
          <a:p>
            <a:r>
              <a:rPr lang="en-US" sz="1400" i="1" dirty="0">
                <a:solidFill>
                  <a:schemeClr val="bg1">
                    <a:lumMod val="75000"/>
                  </a:schemeClr>
                </a:solidFill>
              </a:rPr>
              <a:t>What are the classic </a:t>
            </a:r>
            <a:r>
              <a:rPr lang="en-US" sz="1400" i="1" dirty="0" err="1">
                <a:solidFill>
                  <a:schemeClr val="bg1">
                    <a:lumMod val="75000"/>
                  </a:schemeClr>
                </a:solidFill>
              </a:rPr>
              <a:t>nonocular</a:t>
            </a:r>
            <a:r>
              <a:rPr lang="en-US" sz="1400" i="1" dirty="0">
                <a:solidFill>
                  <a:schemeClr val="bg1">
                    <a:lumMod val="75000"/>
                  </a:schemeClr>
                </a:solidFill>
              </a:rPr>
              <a:t> findings on exam?</a:t>
            </a:r>
          </a:p>
          <a:p>
            <a:r>
              <a:rPr lang="en-US" sz="1400" dirty="0">
                <a:solidFill>
                  <a:srgbClr val="0000FF"/>
                </a:solidFill>
              </a:rPr>
              <a:t>--</a:t>
            </a:r>
            <a:r>
              <a:rPr lang="en-US" sz="1400" b="1" dirty="0">
                <a:solidFill>
                  <a:srgbClr val="0000FF"/>
                </a:solidFill>
              </a:rPr>
              <a:t>Midface  erythema</a:t>
            </a:r>
          </a:p>
          <a:p>
            <a:r>
              <a:rPr lang="en-US" sz="1400" dirty="0">
                <a:solidFill>
                  <a:schemeClr val="bg1">
                    <a:lumMod val="75000"/>
                  </a:schemeClr>
                </a:solidFill>
              </a:rPr>
              <a:t>--</a:t>
            </a:r>
            <a:r>
              <a:rPr lang="en-US" sz="1400" b="1" i="1" dirty="0">
                <a:solidFill>
                  <a:schemeClr val="bg1">
                    <a:lumMod val="75000"/>
                  </a:schemeClr>
                </a:solidFill>
              </a:rPr>
              <a:t>?</a:t>
            </a:r>
          </a:p>
          <a:p>
            <a:r>
              <a:rPr lang="en-US" sz="1400" dirty="0">
                <a:solidFill>
                  <a:schemeClr val="bg1">
                    <a:lumMod val="75000"/>
                  </a:schemeClr>
                </a:solidFill>
              </a:rPr>
              <a:t>--</a:t>
            </a:r>
            <a:r>
              <a:rPr lang="en-US" sz="1400" b="1" i="1" dirty="0">
                <a:solidFill>
                  <a:schemeClr val="bg1">
                    <a:lumMod val="75000"/>
                  </a:schemeClr>
                </a:solidFill>
              </a:rPr>
              <a:t>?</a:t>
            </a:r>
            <a:endParaRPr lang="en-US" sz="1400" dirty="0">
              <a:solidFill>
                <a:schemeClr val="bg1">
                  <a:lumMod val="75000"/>
                </a:schemeClr>
              </a:solidFill>
            </a:endParaRPr>
          </a:p>
          <a:p>
            <a:endParaRPr lang="en-US" sz="1400" dirty="0">
              <a:solidFill>
                <a:schemeClr val="accent5">
                  <a:lumMod val="60000"/>
                  <a:lumOff val="40000"/>
                </a:schemeClr>
              </a:solidFill>
            </a:endParaRPr>
          </a:p>
          <a:p>
            <a:r>
              <a:rPr lang="en-US" sz="1400" i="1" dirty="0">
                <a:solidFill>
                  <a:schemeClr val="accent5">
                    <a:lumMod val="60000"/>
                    <a:lumOff val="40000"/>
                  </a:schemeClr>
                </a:solidFill>
              </a:rPr>
              <a:t>What does the </a:t>
            </a:r>
            <a:r>
              <a:rPr lang="en-US" sz="1400" dirty="0">
                <a:solidFill>
                  <a:schemeClr val="accent5">
                    <a:lumMod val="60000"/>
                    <a:lumOff val="40000"/>
                  </a:schemeClr>
                </a:solidFill>
              </a:rPr>
              <a:t>Cornea</a:t>
            </a:r>
            <a:r>
              <a:rPr lang="en-US" sz="1400" i="1" dirty="0">
                <a:solidFill>
                  <a:schemeClr val="accent5">
                    <a:lumMod val="60000"/>
                    <a:lumOff val="40000"/>
                  </a:schemeClr>
                </a:solidFill>
              </a:rPr>
              <a:t> book call “the mainstay of therapy” for rosacea?</a:t>
            </a:r>
          </a:p>
          <a:p>
            <a:r>
              <a:rPr lang="en-US" sz="1400" dirty="0">
                <a:solidFill>
                  <a:schemeClr val="accent5">
                    <a:lumMod val="60000"/>
                    <a:lumOff val="40000"/>
                  </a:schemeClr>
                </a:solidFill>
              </a:rPr>
              <a:t>Oral  tetracyclines</a:t>
            </a:r>
          </a:p>
        </p:txBody>
      </p:sp>
      <p:sp>
        <p:nvSpPr>
          <p:cNvPr id="14" name="Oval 13">
            <a:extLst>
              <a:ext uri="{FF2B5EF4-FFF2-40B4-BE49-F238E27FC236}">
                <a16:creationId xmlns:a16="http://schemas.microsoft.com/office/drawing/2014/main" id="{C80FC219-CC98-4603-852A-433B8F83FD2F}"/>
              </a:ext>
            </a:extLst>
          </p:cNvPr>
          <p:cNvSpPr/>
          <p:nvPr/>
        </p:nvSpPr>
        <p:spPr>
          <a:xfrm>
            <a:off x="308616" y="4815133"/>
            <a:ext cx="1105460" cy="400111"/>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ED08374-ECC1-8896-74E8-0B33BB80D280}"/>
              </a:ext>
            </a:extLst>
          </p:cNvPr>
          <p:cNvSpPr txBox="1"/>
          <p:nvPr/>
        </p:nvSpPr>
        <p:spPr>
          <a:xfrm>
            <a:off x="426750" y="4850249"/>
            <a:ext cx="920445" cy="307777"/>
          </a:xfrm>
          <a:prstGeom prst="rect">
            <a:avLst/>
          </a:prstGeom>
          <a:noFill/>
        </p:spPr>
        <p:txBody>
          <a:bodyPr wrap="none" rtlCol="0">
            <a:spAutoFit/>
          </a:bodyPr>
          <a:lstStyle/>
          <a:p>
            <a:r>
              <a:rPr lang="en-US" sz="1400" b="1" dirty="0">
                <a:solidFill>
                  <a:srgbClr val="0000FF"/>
                </a:solidFill>
              </a:rPr>
              <a:t>Rosacea</a:t>
            </a:r>
          </a:p>
        </p:txBody>
      </p:sp>
      <p:sp>
        <p:nvSpPr>
          <p:cNvPr id="5" name="TextBox 4">
            <a:extLst>
              <a:ext uri="{FF2B5EF4-FFF2-40B4-BE49-F238E27FC236}">
                <a16:creationId xmlns:a16="http://schemas.microsoft.com/office/drawing/2014/main" id="{80904E60-136A-E005-491D-22D8F4B4F814}"/>
              </a:ext>
            </a:extLst>
          </p:cNvPr>
          <p:cNvSpPr txBox="1"/>
          <p:nvPr/>
        </p:nvSpPr>
        <p:spPr>
          <a:xfrm>
            <a:off x="2852356" y="5153331"/>
            <a:ext cx="3798611" cy="954107"/>
          </a:xfrm>
          <a:prstGeom prst="rect">
            <a:avLst/>
          </a:prstGeom>
          <a:solidFill>
            <a:schemeClr val="accent5">
              <a:lumMod val="75000"/>
            </a:schemeClr>
          </a:solidFill>
        </p:spPr>
        <p:txBody>
          <a:bodyPr wrap="square" rtlCol="0">
            <a:spAutoFit/>
          </a:bodyPr>
          <a:lstStyle/>
          <a:p>
            <a:r>
              <a:rPr lang="en-US" sz="1400" i="1" dirty="0"/>
              <a:t>What is the classic trigger for worsening facial erythema in rosacea?</a:t>
            </a:r>
            <a:endParaRPr lang="en-US" sz="1400" i="1" dirty="0">
              <a:solidFill>
                <a:schemeClr val="accent5">
                  <a:lumMod val="75000"/>
                </a:schemeClr>
              </a:solidFill>
            </a:endParaRPr>
          </a:p>
          <a:p>
            <a:r>
              <a:rPr lang="en-US" sz="1400" dirty="0">
                <a:solidFill>
                  <a:schemeClr val="accent5">
                    <a:lumMod val="75000"/>
                  </a:schemeClr>
                </a:solidFill>
              </a:rPr>
              <a:t>Consumption of  alcohol  (honorable mention if you said consumption of  spicy food</a:t>
            </a:r>
          </a:p>
        </p:txBody>
      </p:sp>
    </p:spTree>
    <p:extLst>
      <p:ext uri="{BB962C8B-B14F-4D97-AF65-F5344CB8AC3E}">
        <p14:creationId xmlns:p14="http://schemas.microsoft.com/office/powerpoint/2010/main" val="3757303019"/>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solidFill>
                  <a:schemeClr val="bg1">
                    <a:lumMod val="75000"/>
                  </a:schemeClr>
                </a:solidFill>
              </a:rPr>
              <a:t>Meibomian</a:t>
            </a:r>
            <a:r>
              <a:rPr lang="en-US" sz="1500" b="1" i="1" dirty="0"/>
              <a:t> </a:t>
            </a:r>
            <a:r>
              <a:rPr lang="en-US" sz="1500" b="1" i="1" dirty="0">
                <a:solidFill>
                  <a:schemeClr val="bg1">
                    <a:lumMod val="75000"/>
                  </a:schemeClr>
                </a:solidFill>
              </a:rPr>
              <a:t>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chemeClr val="bg1">
                    <a:lumMod val="75000"/>
                  </a:schemeClr>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The </a:t>
            </a:r>
            <a:r>
              <a:rPr lang="en-US" sz="1400" dirty="0">
                <a:solidFill>
                  <a:schemeClr val="bg1">
                    <a:lumMod val="75000"/>
                  </a:schemeClr>
                </a:solidFill>
              </a:rPr>
              <a:t>Cornea</a:t>
            </a:r>
            <a:r>
              <a:rPr lang="en-US" sz="1400" i="1" dirty="0">
                <a:solidFill>
                  <a:schemeClr val="bg1">
                    <a:lumMod val="75000"/>
                  </a:schemeClr>
                </a:solidFill>
              </a:rPr>
              <a:t> book highlights three causes of cicatrizing obstructive MGD—what are they?</a:t>
            </a:r>
          </a:p>
          <a:p>
            <a:r>
              <a:rPr lang="en-US" sz="1400" dirty="0">
                <a:solidFill>
                  <a:schemeClr val="bg1">
                    <a:lumMod val="75000"/>
                  </a:schemeClr>
                </a:solidFill>
              </a:rPr>
              <a:t>--Trachoma</a:t>
            </a:r>
          </a:p>
          <a:p>
            <a:r>
              <a:rPr lang="en-US" sz="1400" dirty="0">
                <a:solidFill>
                  <a:schemeClr val="bg1">
                    <a:lumMod val="75000"/>
                  </a:schemeClr>
                </a:solidFill>
              </a:rPr>
              <a:t>--Mucous-membrane pemphigoid (aka  </a:t>
            </a:r>
            <a:r>
              <a:rPr lang="en-US" sz="1400" i="1" dirty="0">
                <a:solidFill>
                  <a:schemeClr val="bg1">
                    <a:lumMod val="75000"/>
                  </a:schemeClr>
                </a:solidFill>
              </a:rPr>
              <a:t>ocular cicatricial pemphigoid </a:t>
            </a:r>
            <a:r>
              <a:rPr lang="en-US" sz="1400" dirty="0">
                <a:solidFill>
                  <a:schemeClr val="bg1">
                    <a:lumMod val="75000"/>
                  </a:schemeClr>
                </a:solidFill>
              </a:rPr>
              <a:t>)</a:t>
            </a:r>
          </a:p>
          <a:p>
            <a:r>
              <a:rPr lang="en-US" sz="1400" dirty="0">
                <a:solidFill>
                  <a:schemeClr val="bg1">
                    <a:lumMod val="75000"/>
                  </a:schemeClr>
                </a:solidFill>
              </a:rPr>
              <a:t>--</a:t>
            </a:r>
            <a:r>
              <a:rPr lang="en-US" sz="1400" b="1" dirty="0">
                <a:solidFill>
                  <a:schemeClr val="bg1">
                    <a:lumMod val="75000"/>
                  </a:schemeClr>
                </a:solidFill>
              </a:rPr>
              <a:t>Atopy</a:t>
            </a:r>
          </a:p>
          <a:p>
            <a:endParaRPr lang="en-US" sz="1400" dirty="0">
              <a:solidFill>
                <a:schemeClr val="bg1">
                  <a:lumMod val="75000"/>
                </a:schemeClr>
              </a:solidFill>
            </a:endParaRPr>
          </a:p>
          <a:p>
            <a:r>
              <a:rPr lang="en-US" sz="1400" i="1" dirty="0">
                <a:solidFill>
                  <a:schemeClr val="bg1">
                    <a:lumMod val="75000"/>
                  </a:schemeClr>
                </a:solidFill>
              </a:rPr>
              <a:t>The book highlights three causes of </a:t>
            </a:r>
            <a:r>
              <a:rPr lang="en-US" sz="1400" b="1" i="1" dirty="0" err="1">
                <a:solidFill>
                  <a:schemeClr val="bg1">
                    <a:lumMod val="75000"/>
                  </a:schemeClr>
                </a:solidFill>
              </a:rPr>
              <a:t>non</a:t>
            </a:r>
            <a:r>
              <a:rPr lang="en-US" sz="1400" i="1" dirty="0" err="1">
                <a:solidFill>
                  <a:schemeClr val="bg1">
                    <a:lumMod val="75000"/>
                  </a:schemeClr>
                </a:solidFill>
              </a:rPr>
              <a:t>cicatrizing</a:t>
            </a:r>
            <a:r>
              <a:rPr lang="en-US" sz="1400" i="1" dirty="0">
                <a:solidFill>
                  <a:schemeClr val="bg1">
                    <a:lumMod val="75000"/>
                  </a:schemeClr>
                </a:solidFill>
              </a:rPr>
              <a:t> obstructive MGD—  what are </a:t>
            </a:r>
            <a:r>
              <a:rPr lang="en-US" sz="1400" b="1" i="1" dirty="0">
                <a:solidFill>
                  <a:schemeClr val="bg1">
                    <a:lumMod val="75000"/>
                  </a:schemeClr>
                </a:solidFill>
              </a:rPr>
              <a:t>they</a:t>
            </a:r>
            <a:r>
              <a:rPr lang="en-US" sz="1400" i="1" dirty="0">
                <a:solidFill>
                  <a:schemeClr val="bg1">
                    <a:lumMod val="75000"/>
                  </a:schemeClr>
                </a:solidFill>
              </a:rPr>
              <a:t>?</a:t>
            </a:r>
          </a:p>
          <a:p>
            <a:r>
              <a:rPr lang="en-US" sz="1400" dirty="0">
                <a:solidFill>
                  <a:schemeClr val="bg1">
                    <a:lumMod val="75000"/>
                  </a:schemeClr>
                </a:solidFill>
              </a:rPr>
              <a:t>--</a:t>
            </a:r>
            <a:r>
              <a:rPr lang="en-US" sz="1400" b="1" dirty="0">
                <a:solidFill>
                  <a:schemeClr val="accent1">
                    <a:lumMod val="40000"/>
                    <a:lumOff val="60000"/>
                  </a:schemeClr>
                </a:solidFill>
              </a:rPr>
              <a:t>Rosacea</a:t>
            </a:r>
          </a:p>
          <a:p>
            <a:r>
              <a:rPr lang="en-US" sz="1400" dirty="0">
                <a:solidFill>
                  <a:schemeClr val="bg1">
                    <a:lumMod val="75000"/>
                  </a:schemeClr>
                </a:solidFill>
              </a:rPr>
              <a:t>--Seborrheic dermatitis</a:t>
            </a:r>
          </a:p>
          <a:p>
            <a:r>
              <a:rPr lang="en-US" sz="1400" dirty="0">
                <a:solidFill>
                  <a:schemeClr val="bg1">
                    <a:lumMod val="75000"/>
                  </a:schemeClr>
                </a:solidFill>
              </a:rPr>
              <a:t>--</a:t>
            </a:r>
            <a:r>
              <a:rPr lang="en-US" sz="1400" b="1" dirty="0">
                <a:solidFill>
                  <a:schemeClr val="bg1">
                    <a:lumMod val="75000"/>
                  </a:schemeClr>
                </a:solidFill>
              </a:rPr>
              <a:t>Atopy</a:t>
            </a:r>
            <a:r>
              <a:rPr lang="en-US" sz="1400" dirty="0">
                <a:solidFill>
                  <a:schemeClr val="bg1">
                    <a:lumMod val="75000"/>
                  </a:schemeClr>
                </a:solidFill>
              </a:rPr>
              <a:t> </a:t>
            </a:r>
          </a:p>
        </p:txBody>
      </p:sp>
      <p:sp>
        <p:nvSpPr>
          <p:cNvPr id="19" name="TextBox 18">
            <a:extLst>
              <a:ext uri="{FF2B5EF4-FFF2-40B4-BE49-F238E27FC236}">
                <a16:creationId xmlns:a16="http://schemas.microsoft.com/office/drawing/2014/main" id="{48FAC994-D77D-E261-9043-ECE9A037D649}"/>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
        <p:nvSpPr>
          <p:cNvPr id="7" name="TextBox 6">
            <a:extLst>
              <a:ext uri="{FF2B5EF4-FFF2-40B4-BE49-F238E27FC236}">
                <a16:creationId xmlns:a16="http://schemas.microsoft.com/office/drawing/2014/main" id="{67BE9555-2E10-5321-7097-DD8855D9CA97}"/>
              </a:ext>
            </a:extLst>
          </p:cNvPr>
          <p:cNvSpPr txBox="1"/>
          <p:nvPr/>
        </p:nvSpPr>
        <p:spPr>
          <a:xfrm>
            <a:off x="990600" y="3040574"/>
            <a:ext cx="5803192" cy="3754874"/>
          </a:xfrm>
          <a:prstGeom prst="rect">
            <a:avLst/>
          </a:prstGeom>
          <a:solidFill>
            <a:schemeClr val="accent5">
              <a:lumMod val="60000"/>
              <a:lumOff val="40000"/>
            </a:schemeClr>
          </a:solidFill>
        </p:spPr>
        <p:txBody>
          <a:bodyPr wrap="none" rtlCol="0">
            <a:spAutoFit/>
          </a:bodyPr>
          <a:lstStyle/>
          <a:p>
            <a:r>
              <a:rPr lang="en-US" sz="1400" i="1" dirty="0">
                <a:solidFill>
                  <a:schemeClr val="bg1">
                    <a:lumMod val="75000"/>
                  </a:schemeClr>
                </a:solidFill>
              </a:rPr>
              <a:t>In a nutshell, what is </a:t>
            </a:r>
            <a:r>
              <a:rPr lang="en-US" sz="1400" dirty="0">
                <a:solidFill>
                  <a:schemeClr val="bg1">
                    <a:lumMod val="75000"/>
                  </a:schemeClr>
                </a:solidFill>
              </a:rPr>
              <a:t>rosacea?</a:t>
            </a:r>
          </a:p>
          <a:p>
            <a:r>
              <a:rPr lang="en-US" sz="1400" dirty="0">
                <a:solidFill>
                  <a:schemeClr val="bg1">
                    <a:lumMod val="75000"/>
                  </a:schemeClr>
                </a:solidFill>
              </a:rPr>
              <a:t>A  chronic  skin condition often involving the eyelids</a:t>
            </a:r>
          </a:p>
          <a:p>
            <a:endParaRPr lang="en-US" sz="1400" dirty="0">
              <a:solidFill>
                <a:schemeClr val="bg1">
                  <a:lumMod val="75000"/>
                </a:schemeClr>
              </a:solidFill>
            </a:endParaRPr>
          </a:p>
          <a:p>
            <a:r>
              <a:rPr lang="en-US" sz="1400" i="1" dirty="0">
                <a:solidFill>
                  <a:schemeClr val="bg1">
                    <a:lumMod val="75000"/>
                  </a:schemeClr>
                </a:solidFill>
              </a:rPr>
              <a:t>What is the cause?</a:t>
            </a:r>
          </a:p>
          <a:p>
            <a:r>
              <a:rPr lang="en-US" sz="1400" dirty="0">
                <a:solidFill>
                  <a:schemeClr val="bg1">
                    <a:lumMod val="75000"/>
                  </a:schemeClr>
                </a:solidFill>
              </a:rPr>
              <a:t>It is unknown at this time</a:t>
            </a:r>
          </a:p>
          <a:p>
            <a:endParaRPr lang="en-US" sz="1400" i="1" dirty="0">
              <a:solidFill>
                <a:schemeClr val="bg1">
                  <a:lumMod val="75000"/>
                </a:schemeClr>
              </a:solidFill>
            </a:endParaRPr>
          </a:p>
          <a:p>
            <a:r>
              <a:rPr lang="en-US" sz="1400" i="1" dirty="0">
                <a:solidFill>
                  <a:schemeClr val="bg1">
                    <a:lumMod val="75000"/>
                  </a:schemeClr>
                </a:solidFill>
              </a:rPr>
              <a:t>Is there a gender predilection? A racial predilection? Age predilection?</a:t>
            </a:r>
          </a:p>
          <a:p>
            <a:r>
              <a:rPr lang="en-US" sz="1400" dirty="0">
                <a:solidFill>
                  <a:schemeClr val="bg1">
                    <a:lumMod val="75000"/>
                  </a:schemeClr>
                </a:solidFill>
              </a:rPr>
              <a:t>Yes,  ♀  are more likely to be affected. No. Middle-aged.</a:t>
            </a:r>
          </a:p>
          <a:p>
            <a:endParaRPr lang="en-US" sz="1400" dirty="0">
              <a:solidFill>
                <a:schemeClr val="bg1">
                  <a:lumMod val="75000"/>
                </a:schemeClr>
              </a:solidFill>
            </a:endParaRPr>
          </a:p>
          <a:p>
            <a:endParaRPr lang="en-US" sz="1400" i="1" dirty="0">
              <a:solidFill>
                <a:schemeClr val="bg1">
                  <a:lumMod val="75000"/>
                </a:schemeClr>
              </a:solidFill>
            </a:endParaRPr>
          </a:p>
          <a:p>
            <a:r>
              <a:rPr lang="en-US" sz="1400" i="1" dirty="0">
                <a:solidFill>
                  <a:schemeClr val="bg1">
                    <a:lumMod val="75000"/>
                  </a:schemeClr>
                </a:solidFill>
              </a:rPr>
              <a:t>What are the classic </a:t>
            </a:r>
            <a:r>
              <a:rPr lang="en-US" sz="1400" i="1" dirty="0" err="1">
                <a:solidFill>
                  <a:schemeClr val="bg1">
                    <a:lumMod val="75000"/>
                  </a:schemeClr>
                </a:solidFill>
              </a:rPr>
              <a:t>nonocular</a:t>
            </a:r>
            <a:r>
              <a:rPr lang="en-US" sz="1400" i="1" dirty="0">
                <a:solidFill>
                  <a:schemeClr val="bg1">
                    <a:lumMod val="75000"/>
                  </a:schemeClr>
                </a:solidFill>
              </a:rPr>
              <a:t> findings on exam?</a:t>
            </a:r>
          </a:p>
          <a:p>
            <a:r>
              <a:rPr lang="en-US" sz="1400" dirty="0">
                <a:solidFill>
                  <a:srgbClr val="0000FF"/>
                </a:solidFill>
              </a:rPr>
              <a:t>--</a:t>
            </a:r>
            <a:r>
              <a:rPr lang="en-US" sz="1400" b="1" dirty="0">
                <a:solidFill>
                  <a:srgbClr val="0000FF"/>
                </a:solidFill>
              </a:rPr>
              <a:t>Midface  erythema</a:t>
            </a:r>
          </a:p>
          <a:p>
            <a:r>
              <a:rPr lang="en-US" sz="1400" dirty="0">
                <a:solidFill>
                  <a:schemeClr val="bg1">
                    <a:lumMod val="75000"/>
                  </a:schemeClr>
                </a:solidFill>
              </a:rPr>
              <a:t>--</a:t>
            </a:r>
            <a:r>
              <a:rPr lang="en-US" sz="1400" b="1" i="1" dirty="0">
                <a:solidFill>
                  <a:schemeClr val="bg1">
                    <a:lumMod val="75000"/>
                  </a:schemeClr>
                </a:solidFill>
              </a:rPr>
              <a:t>?</a:t>
            </a:r>
          </a:p>
          <a:p>
            <a:r>
              <a:rPr lang="en-US" sz="1400" dirty="0">
                <a:solidFill>
                  <a:schemeClr val="bg1">
                    <a:lumMod val="75000"/>
                  </a:schemeClr>
                </a:solidFill>
              </a:rPr>
              <a:t>--</a:t>
            </a:r>
            <a:r>
              <a:rPr lang="en-US" sz="1400" b="1" i="1" dirty="0">
                <a:solidFill>
                  <a:schemeClr val="bg1">
                    <a:lumMod val="75000"/>
                  </a:schemeClr>
                </a:solidFill>
              </a:rPr>
              <a:t>?</a:t>
            </a:r>
            <a:endParaRPr lang="en-US" sz="1400" dirty="0">
              <a:solidFill>
                <a:schemeClr val="bg1">
                  <a:lumMod val="75000"/>
                </a:schemeClr>
              </a:solidFill>
            </a:endParaRPr>
          </a:p>
          <a:p>
            <a:endParaRPr lang="en-US" sz="1400" dirty="0">
              <a:solidFill>
                <a:schemeClr val="accent5">
                  <a:lumMod val="60000"/>
                  <a:lumOff val="40000"/>
                </a:schemeClr>
              </a:solidFill>
            </a:endParaRPr>
          </a:p>
          <a:p>
            <a:r>
              <a:rPr lang="en-US" sz="1400" i="1" dirty="0">
                <a:solidFill>
                  <a:schemeClr val="accent5">
                    <a:lumMod val="60000"/>
                    <a:lumOff val="40000"/>
                  </a:schemeClr>
                </a:solidFill>
              </a:rPr>
              <a:t>What does the </a:t>
            </a:r>
            <a:r>
              <a:rPr lang="en-US" sz="1400" dirty="0">
                <a:solidFill>
                  <a:schemeClr val="accent5">
                    <a:lumMod val="60000"/>
                    <a:lumOff val="40000"/>
                  </a:schemeClr>
                </a:solidFill>
              </a:rPr>
              <a:t>Cornea</a:t>
            </a:r>
            <a:r>
              <a:rPr lang="en-US" sz="1400" i="1" dirty="0">
                <a:solidFill>
                  <a:schemeClr val="accent5">
                    <a:lumMod val="60000"/>
                    <a:lumOff val="40000"/>
                  </a:schemeClr>
                </a:solidFill>
              </a:rPr>
              <a:t> book call “the mainstay of therapy” for rosacea?</a:t>
            </a:r>
          </a:p>
          <a:p>
            <a:r>
              <a:rPr lang="en-US" sz="1400" dirty="0">
                <a:solidFill>
                  <a:schemeClr val="accent5">
                    <a:lumMod val="60000"/>
                    <a:lumOff val="40000"/>
                  </a:schemeClr>
                </a:solidFill>
              </a:rPr>
              <a:t>Oral  tetracyclines</a:t>
            </a:r>
          </a:p>
        </p:txBody>
      </p:sp>
      <p:sp>
        <p:nvSpPr>
          <p:cNvPr id="14" name="Oval 13">
            <a:extLst>
              <a:ext uri="{FF2B5EF4-FFF2-40B4-BE49-F238E27FC236}">
                <a16:creationId xmlns:a16="http://schemas.microsoft.com/office/drawing/2014/main" id="{C80FC219-CC98-4603-852A-433B8F83FD2F}"/>
              </a:ext>
            </a:extLst>
          </p:cNvPr>
          <p:cNvSpPr/>
          <p:nvPr/>
        </p:nvSpPr>
        <p:spPr>
          <a:xfrm>
            <a:off x="308616" y="4815133"/>
            <a:ext cx="1105460" cy="400111"/>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ED08374-ECC1-8896-74E8-0B33BB80D280}"/>
              </a:ext>
            </a:extLst>
          </p:cNvPr>
          <p:cNvSpPr txBox="1"/>
          <p:nvPr/>
        </p:nvSpPr>
        <p:spPr>
          <a:xfrm>
            <a:off x="426750" y="4850249"/>
            <a:ext cx="920445" cy="307777"/>
          </a:xfrm>
          <a:prstGeom prst="rect">
            <a:avLst/>
          </a:prstGeom>
          <a:noFill/>
        </p:spPr>
        <p:txBody>
          <a:bodyPr wrap="none" rtlCol="0">
            <a:spAutoFit/>
          </a:bodyPr>
          <a:lstStyle/>
          <a:p>
            <a:r>
              <a:rPr lang="en-US" sz="1400" b="1" dirty="0">
                <a:solidFill>
                  <a:srgbClr val="0000FF"/>
                </a:solidFill>
              </a:rPr>
              <a:t>Rosacea</a:t>
            </a:r>
          </a:p>
        </p:txBody>
      </p:sp>
      <p:sp>
        <p:nvSpPr>
          <p:cNvPr id="5" name="TextBox 4">
            <a:extLst>
              <a:ext uri="{FF2B5EF4-FFF2-40B4-BE49-F238E27FC236}">
                <a16:creationId xmlns:a16="http://schemas.microsoft.com/office/drawing/2014/main" id="{80904E60-136A-E005-491D-22D8F4B4F814}"/>
              </a:ext>
            </a:extLst>
          </p:cNvPr>
          <p:cNvSpPr txBox="1"/>
          <p:nvPr/>
        </p:nvSpPr>
        <p:spPr>
          <a:xfrm>
            <a:off x="2852356" y="5153331"/>
            <a:ext cx="3798611" cy="954107"/>
          </a:xfrm>
          <a:prstGeom prst="rect">
            <a:avLst/>
          </a:prstGeom>
          <a:solidFill>
            <a:schemeClr val="accent5">
              <a:lumMod val="75000"/>
            </a:schemeClr>
          </a:solidFill>
        </p:spPr>
        <p:txBody>
          <a:bodyPr wrap="square" rtlCol="0">
            <a:spAutoFit/>
          </a:bodyPr>
          <a:lstStyle/>
          <a:p>
            <a:r>
              <a:rPr lang="en-US" sz="1400" i="1" dirty="0"/>
              <a:t>What is the classic trigger for worsening facial erythema in rosacea?</a:t>
            </a:r>
          </a:p>
          <a:p>
            <a:r>
              <a:rPr lang="en-US" sz="1400" dirty="0"/>
              <a:t>Consumption of  alcohol  </a:t>
            </a:r>
            <a:r>
              <a:rPr lang="en-US" sz="1400" dirty="0">
                <a:solidFill>
                  <a:schemeClr val="accent5">
                    <a:lumMod val="75000"/>
                  </a:schemeClr>
                </a:solidFill>
              </a:rPr>
              <a:t>(honorable mention if you said consumption of  spicy food</a:t>
            </a:r>
          </a:p>
        </p:txBody>
      </p:sp>
      <p:sp>
        <p:nvSpPr>
          <p:cNvPr id="8" name="Rectangle 7">
            <a:extLst>
              <a:ext uri="{FF2B5EF4-FFF2-40B4-BE49-F238E27FC236}">
                <a16:creationId xmlns:a16="http://schemas.microsoft.com/office/drawing/2014/main" id="{79BD6040-FB1C-2A7C-3BA3-7BB57FE2AC4E}"/>
              </a:ext>
            </a:extLst>
          </p:cNvPr>
          <p:cNvSpPr/>
          <p:nvPr/>
        </p:nvSpPr>
        <p:spPr>
          <a:xfrm>
            <a:off x="4257260" y="5626806"/>
            <a:ext cx="616407" cy="2174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5088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32</a:t>
            </a:fld>
            <a:endParaRPr lang="en-US" altLang="en-US"/>
          </a:p>
        </p:txBody>
      </p:sp>
      <p:sp>
        <p:nvSpPr>
          <p:cNvPr id="2" name="TextBox 1">
            <a:extLst>
              <a:ext uri="{FF2B5EF4-FFF2-40B4-BE49-F238E27FC236}">
                <a16:creationId xmlns:a16="http://schemas.microsoft.com/office/drawing/2014/main" id="{34AC0B19-0878-9639-55BB-6BF046A3D8B9}"/>
              </a:ext>
            </a:extLst>
          </p:cNvPr>
          <p:cNvSpPr txBox="1"/>
          <p:nvPr/>
        </p:nvSpPr>
        <p:spPr>
          <a:xfrm>
            <a:off x="381000" y="914400"/>
            <a:ext cx="7606643" cy="1323439"/>
          </a:xfrm>
          <a:prstGeom prst="rect">
            <a:avLst/>
          </a:prstGeom>
          <a:noFill/>
        </p:spPr>
        <p:txBody>
          <a:bodyPr wrap="square" rtlCol="0">
            <a:spAutoFit/>
          </a:bodyPr>
          <a:lstStyle/>
          <a:p>
            <a:r>
              <a:rPr lang="en-US" sz="1600" i="1" dirty="0"/>
              <a:t>What roles does the tear film play in ocular health and function?</a:t>
            </a:r>
          </a:p>
          <a:p>
            <a:r>
              <a:rPr lang="en-US" sz="1600" dirty="0"/>
              <a:t>There are three:</a:t>
            </a:r>
          </a:p>
          <a:p>
            <a:r>
              <a:rPr lang="en-US" sz="1600" dirty="0"/>
              <a:t>--</a:t>
            </a:r>
            <a:r>
              <a:rPr lang="en-US" sz="1600" b="1" i="1" dirty="0"/>
              <a:t>?</a:t>
            </a:r>
          </a:p>
          <a:p>
            <a:r>
              <a:rPr lang="en-US" sz="1600" dirty="0"/>
              <a:t>--</a:t>
            </a:r>
            <a:r>
              <a:rPr lang="en-US" sz="1600" b="1" i="1" dirty="0"/>
              <a:t>?</a:t>
            </a:r>
          </a:p>
          <a:p>
            <a:r>
              <a:rPr lang="en-US" sz="1600" dirty="0"/>
              <a:t>--</a:t>
            </a:r>
            <a:r>
              <a:rPr lang="en-US" sz="1600" b="1" i="1" dirty="0"/>
              <a:t>?</a:t>
            </a:r>
          </a:p>
        </p:txBody>
      </p:sp>
      <p:sp>
        <p:nvSpPr>
          <p:cNvPr id="9" name="TextBox 8">
            <a:extLst>
              <a:ext uri="{FF2B5EF4-FFF2-40B4-BE49-F238E27FC236}">
                <a16:creationId xmlns:a16="http://schemas.microsoft.com/office/drawing/2014/main" id="{236DAE4D-6928-F76F-3EFA-FC1CF8A2DF6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2390534668"/>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solidFill>
                  <a:schemeClr val="bg1">
                    <a:lumMod val="75000"/>
                  </a:schemeClr>
                </a:solidFill>
              </a:rPr>
              <a:t>Meibomian</a:t>
            </a:r>
            <a:r>
              <a:rPr lang="en-US" sz="1500" b="1" i="1" dirty="0"/>
              <a:t> </a:t>
            </a:r>
            <a:r>
              <a:rPr lang="en-US" sz="1500" b="1" i="1" dirty="0">
                <a:solidFill>
                  <a:schemeClr val="bg1">
                    <a:lumMod val="75000"/>
                  </a:schemeClr>
                </a:solidFill>
              </a:rPr>
              <a:t>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chemeClr val="bg1">
                    <a:lumMod val="75000"/>
                  </a:schemeClr>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The </a:t>
            </a:r>
            <a:r>
              <a:rPr lang="en-US" sz="1400" dirty="0">
                <a:solidFill>
                  <a:schemeClr val="bg1">
                    <a:lumMod val="75000"/>
                  </a:schemeClr>
                </a:solidFill>
              </a:rPr>
              <a:t>Cornea</a:t>
            </a:r>
            <a:r>
              <a:rPr lang="en-US" sz="1400" i="1" dirty="0">
                <a:solidFill>
                  <a:schemeClr val="bg1">
                    <a:lumMod val="75000"/>
                  </a:schemeClr>
                </a:solidFill>
              </a:rPr>
              <a:t> book highlights three causes of cicatrizing obstructive MGD—what are they?</a:t>
            </a:r>
          </a:p>
          <a:p>
            <a:r>
              <a:rPr lang="en-US" sz="1400" dirty="0">
                <a:solidFill>
                  <a:schemeClr val="bg1">
                    <a:lumMod val="75000"/>
                  </a:schemeClr>
                </a:solidFill>
              </a:rPr>
              <a:t>--Trachoma</a:t>
            </a:r>
          </a:p>
          <a:p>
            <a:r>
              <a:rPr lang="en-US" sz="1400" dirty="0">
                <a:solidFill>
                  <a:schemeClr val="bg1">
                    <a:lumMod val="75000"/>
                  </a:schemeClr>
                </a:solidFill>
              </a:rPr>
              <a:t>--Mucous-membrane pemphigoid (aka  </a:t>
            </a:r>
            <a:r>
              <a:rPr lang="en-US" sz="1400" i="1" dirty="0">
                <a:solidFill>
                  <a:schemeClr val="bg1">
                    <a:lumMod val="75000"/>
                  </a:schemeClr>
                </a:solidFill>
              </a:rPr>
              <a:t>ocular cicatricial pemphigoid </a:t>
            </a:r>
            <a:r>
              <a:rPr lang="en-US" sz="1400" dirty="0">
                <a:solidFill>
                  <a:schemeClr val="bg1">
                    <a:lumMod val="75000"/>
                  </a:schemeClr>
                </a:solidFill>
              </a:rPr>
              <a:t>)</a:t>
            </a:r>
          </a:p>
          <a:p>
            <a:r>
              <a:rPr lang="en-US" sz="1400" dirty="0">
                <a:solidFill>
                  <a:schemeClr val="bg1">
                    <a:lumMod val="75000"/>
                  </a:schemeClr>
                </a:solidFill>
              </a:rPr>
              <a:t>--</a:t>
            </a:r>
            <a:r>
              <a:rPr lang="en-US" sz="1400" b="1" dirty="0">
                <a:solidFill>
                  <a:schemeClr val="bg1">
                    <a:lumMod val="75000"/>
                  </a:schemeClr>
                </a:solidFill>
              </a:rPr>
              <a:t>Atopy</a:t>
            </a:r>
          </a:p>
          <a:p>
            <a:endParaRPr lang="en-US" sz="1400" dirty="0">
              <a:solidFill>
                <a:schemeClr val="bg1">
                  <a:lumMod val="75000"/>
                </a:schemeClr>
              </a:solidFill>
            </a:endParaRPr>
          </a:p>
          <a:p>
            <a:r>
              <a:rPr lang="en-US" sz="1400" i="1" dirty="0">
                <a:solidFill>
                  <a:schemeClr val="bg1">
                    <a:lumMod val="75000"/>
                  </a:schemeClr>
                </a:solidFill>
              </a:rPr>
              <a:t>The book highlights three causes of </a:t>
            </a:r>
            <a:r>
              <a:rPr lang="en-US" sz="1400" b="1" i="1" dirty="0" err="1">
                <a:solidFill>
                  <a:schemeClr val="bg1">
                    <a:lumMod val="75000"/>
                  </a:schemeClr>
                </a:solidFill>
              </a:rPr>
              <a:t>non</a:t>
            </a:r>
            <a:r>
              <a:rPr lang="en-US" sz="1400" i="1" dirty="0" err="1">
                <a:solidFill>
                  <a:schemeClr val="bg1">
                    <a:lumMod val="75000"/>
                  </a:schemeClr>
                </a:solidFill>
              </a:rPr>
              <a:t>cicatrizing</a:t>
            </a:r>
            <a:r>
              <a:rPr lang="en-US" sz="1400" i="1" dirty="0">
                <a:solidFill>
                  <a:schemeClr val="bg1">
                    <a:lumMod val="75000"/>
                  </a:schemeClr>
                </a:solidFill>
              </a:rPr>
              <a:t> obstructive MGD—  what are </a:t>
            </a:r>
            <a:r>
              <a:rPr lang="en-US" sz="1400" b="1" i="1" dirty="0">
                <a:solidFill>
                  <a:schemeClr val="bg1">
                    <a:lumMod val="75000"/>
                  </a:schemeClr>
                </a:solidFill>
              </a:rPr>
              <a:t>they</a:t>
            </a:r>
            <a:r>
              <a:rPr lang="en-US" sz="1400" i="1" dirty="0">
                <a:solidFill>
                  <a:schemeClr val="bg1">
                    <a:lumMod val="75000"/>
                  </a:schemeClr>
                </a:solidFill>
              </a:rPr>
              <a:t>?</a:t>
            </a:r>
          </a:p>
          <a:p>
            <a:r>
              <a:rPr lang="en-US" sz="1400" dirty="0">
                <a:solidFill>
                  <a:schemeClr val="bg1">
                    <a:lumMod val="75000"/>
                  </a:schemeClr>
                </a:solidFill>
              </a:rPr>
              <a:t>--</a:t>
            </a:r>
            <a:r>
              <a:rPr lang="en-US" sz="1400" b="1" dirty="0">
                <a:solidFill>
                  <a:schemeClr val="accent1">
                    <a:lumMod val="40000"/>
                    <a:lumOff val="60000"/>
                  </a:schemeClr>
                </a:solidFill>
              </a:rPr>
              <a:t>Rosacea</a:t>
            </a:r>
          </a:p>
          <a:p>
            <a:r>
              <a:rPr lang="en-US" sz="1400" dirty="0">
                <a:solidFill>
                  <a:schemeClr val="bg1">
                    <a:lumMod val="75000"/>
                  </a:schemeClr>
                </a:solidFill>
              </a:rPr>
              <a:t>--Seborrheic dermatitis</a:t>
            </a:r>
          </a:p>
          <a:p>
            <a:r>
              <a:rPr lang="en-US" sz="1400" dirty="0">
                <a:solidFill>
                  <a:schemeClr val="bg1">
                    <a:lumMod val="75000"/>
                  </a:schemeClr>
                </a:solidFill>
              </a:rPr>
              <a:t>--</a:t>
            </a:r>
            <a:r>
              <a:rPr lang="en-US" sz="1400" b="1" dirty="0">
                <a:solidFill>
                  <a:schemeClr val="bg1">
                    <a:lumMod val="75000"/>
                  </a:schemeClr>
                </a:solidFill>
              </a:rPr>
              <a:t>Atopy</a:t>
            </a:r>
            <a:r>
              <a:rPr lang="en-US" sz="1400" dirty="0">
                <a:solidFill>
                  <a:schemeClr val="bg1">
                    <a:lumMod val="75000"/>
                  </a:schemeClr>
                </a:solidFill>
              </a:rPr>
              <a:t> </a:t>
            </a:r>
          </a:p>
        </p:txBody>
      </p:sp>
      <p:sp>
        <p:nvSpPr>
          <p:cNvPr id="19" name="TextBox 18">
            <a:extLst>
              <a:ext uri="{FF2B5EF4-FFF2-40B4-BE49-F238E27FC236}">
                <a16:creationId xmlns:a16="http://schemas.microsoft.com/office/drawing/2014/main" id="{48FAC994-D77D-E261-9043-ECE9A037D649}"/>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
        <p:nvSpPr>
          <p:cNvPr id="7" name="TextBox 6">
            <a:extLst>
              <a:ext uri="{FF2B5EF4-FFF2-40B4-BE49-F238E27FC236}">
                <a16:creationId xmlns:a16="http://schemas.microsoft.com/office/drawing/2014/main" id="{67BE9555-2E10-5321-7097-DD8855D9CA97}"/>
              </a:ext>
            </a:extLst>
          </p:cNvPr>
          <p:cNvSpPr txBox="1"/>
          <p:nvPr/>
        </p:nvSpPr>
        <p:spPr>
          <a:xfrm>
            <a:off x="990600" y="3040574"/>
            <a:ext cx="5803192" cy="3754874"/>
          </a:xfrm>
          <a:prstGeom prst="rect">
            <a:avLst/>
          </a:prstGeom>
          <a:solidFill>
            <a:schemeClr val="accent5">
              <a:lumMod val="60000"/>
              <a:lumOff val="40000"/>
            </a:schemeClr>
          </a:solidFill>
        </p:spPr>
        <p:txBody>
          <a:bodyPr wrap="none" rtlCol="0">
            <a:spAutoFit/>
          </a:bodyPr>
          <a:lstStyle/>
          <a:p>
            <a:r>
              <a:rPr lang="en-US" sz="1400" i="1" dirty="0">
                <a:solidFill>
                  <a:schemeClr val="bg1">
                    <a:lumMod val="75000"/>
                  </a:schemeClr>
                </a:solidFill>
              </a:rPr>
              <a:t>In a nutshell, what is </a:t>
            </a:r>
            <a:r>
              <a:rPr lang="en-US" sz="1400" dirty="0">
                <a:solidFill>
                  <a:schemeClr val="bg1">
                    <a:lumMod val="75000"/>
                  </a:schemeClr>
                </a:solidFill>
              </a:rPr>
              <a:t>rosacea?</a:t>
            </a:r>
          </a:p>
          <a:p>
            <a:r>
              <a:rPr lang="en-US" sz="1400" dirty="0">
                <a:solidFill>
                  <a:schemeClr val="bg1">
                    <a:lumMod val="75000"/>
                  </a:schemeClr>
                </a:solidFill>
              </a:rPr>
              <a:t>A  chronic  skin condition often involving the eyelids</a:t>
            </a:r>
          </a:p>
          <a:p>
            <a:endParaRPr lang="en-US" sz="1400" dirty="0">
              <a:solidFill>
                <a:schemeClr val="bg1">
                  <a:lumMod val="75000"/>
                </a:schemeClr>
              </a:solidFill>
            </a:endParaRPr>
          </a:p>
          <a:p>
            <a:r>
              <a:rPr lang="en-US" sz="1400" i="1" dirty="0">
                <a:solidFill>
                  <a:schemeClr val="bg1">
                    <a:lumMod val="75000"/>
                  </a:schemeClr>
                </a:solidFill>
              </a:rPr>
              <a:t>What is the cause?</a:t>
            </a:r>
          </a:p>
          <a:p>
            <a:r>
              <a:rPr lang="en-US" sz="1400" dirty="0">
                <a:solidFill>
                  <a:schemeClr val="bg1">
                    <a:lumMod val="75000"/>
                  </a:schemeClr>
                </a:solidFill>
              </a:rPr>
              <a:t>It is unknown at this time</a:t>
            </a:r>
          </a:p>
          <a:p>
            <a:endParaRPr lang="en-US" sz="1400" i="1" dirty="0">
              <a:solidFill>
                <a:schemeClr val="bg1">
                  <a:lumMod val="75000"/>
                </a:schemeClr>
              </a:solidFill>
            </a:endParaRPr>
          </a:p>
          <a:p>
            <a:r>
              <a:rPr lang="en-US" sz="1400" i="1" dirty="0">
                <a:solidFill>
                  <a:schemeClr val="bg1">
                    <a:lumMod val="75000"/>
                  </a:schemeClr>
                </a:solidFill>
              </a:rPr>
              <a:t>Is there a gender predilection? A racial predilection? Age predilection?</a:t>
            </a:r>
          </a:p>
          <a:p>
            <a:r>
              <a:rPr lang="en-US" sz="1400" dirty="0">
                <a:solidFill>
                  <a:schemeClr val="bg1">
                    <a:lumMod val="75000"/>
                  </a:schemeClr>
                </a:solidFill>
              </a:rPr>
              <a:t>Yes,  ♀  are more likely to be affected. No. Middle-aged.</a:t>
            </a:r>
          </a:p>
          <a:p>
            <a:endParaRPr lang="en-US" sz="1400" dirty="0">
              <a:solidFill>
                <a:schemeClr val="bg1">
                  <a:lumMod val="75000"/>
                </a:schemeClr>
              </a:solidFill>
            </a:endParaRPr>
          </a:p>
          <a:p>
            <a:endParaRPr lang="en-US" sz="1400" i="1" dirty="0">
              <a:solidFill>
                <a:schemeClr val="bg1">
                  <a:lumMod val="75000"/>
                </a:schemeClr>
              </a:solidFill>
            </a:endParaRPr>
          </a:p>
          <a:p>
            <a:r>
              <a:rPr lang="en-US" sz="1400" i="1" dirty="0">
                <a:solidFill>
                  <a:schemeClr val="bg1">
                    <a:lumMod val="75000"/>
                  </a:schemeClr>
                </a:solidFill>
              </a:rPr>
              <a:t>What are the classic </a:t>
            </a:r>
            <a:r>
              <a:rPr lang="en-US" sz="1400" i="1" dirty="0" err="1">
                <a:solidFill>
                  <a:schemeClr val="bg1">
                    <a:lumMod val="75000"/>
                  </a:schemeClr>
                </a:solidFill>
              </a:rPr>
              <a:t>nonocular</a:t>
            </a:r>
            <a:r>
              <a:rPr lang="en-US" sz="1400" i="1" dirty="0">
                <a:solidFill>
                  <a:schemeClr val="bg1">
                    <a:lumMod val="75000"/>
                  </a:schemeClr>
                </a:solidFill>
              </a:rPr>
              <a:t> findings on exam?</a:t>
            </a:r>
          </a:p>
          <a:p>
            <a:r>
              <a:rPr lang="en-US" sz="1400" dirty="0">
                <a:solidFill>
                  <a:srgbClr val="0000FF"/>
                </a:solidFill>
              </a:rPr>
              <a:t>--</a:t>
            </a:r>
            <a:r>
              <a:rPr lang="en-US" sz="1400" b="1" dirty="0">
                <a:solidFill>
                  <a:srgbClr val="0000FF"/>
                </a:solidFill>
              </a:rPr>
              <a:t>Midface  erythema</a:t>
            </a:r>
          </a:p>
          <a:p>
            <a:r>
              <a:rPr lang="en-US" sz="1400" dirty="0">
                <a:solidFill>
                  <a:schemeClr val="bg1">
                    <a:lumMod val="75000"/>
                  </a:schemeClr>
                </a:solidFill>
              </a:rPr>
              <a:t>--</a:t>
            </a:r>
            <a:r>
              <a:rPr lang="en-US" sz="1400" b="1" i="1" dirty="0">
                <a:solidFill>
                  <a:schemeClr val="bg1">
                    <a:lumMod val="75000"/>
                  </a:schemeClr>
                </a:solidFill>
              </a:rPr>
              <a:t>?</a:t>
            </a:r>
          </a:p>
          <a:p>
            <a:r>
              <a:rPr lang="en-US" sz="1400" dirty="0">
                <a:solidFill>
                  <a:schemeClr val="bg1">
                    <a:lumMod val="75000"/>
                  </a:schemeClr>
                </a:solidFill>
              </a:rPr>
              <a:t>--</a:t>
            </a:r>
            <a:r>
              <a:rPr lang="en-US" sz="1400" b="1" i="1" dirty="0">
                <a:solidFill>
                  <a:schemeClr val="bg1">
                    <a:lumMod val="75000"/>
                  </a:schemeClr>
                </a:solidFill>
              </a:rPr>
              <a:t>?</a:t>
            </a:r>
            <a:endParaRPr lang="en-US" sz="1400" dirty="0">
              <a:solidFill>
                <a:schemeClr val="bg1">
                  <a:lumMod val="75000"/>
                </a:schemeClr>
              </a:solidFill>
            </a:endParaRPr>
          </a:p>
          <a:p>
            <a:endParaRPr lang="en-US" sz="1400" dirty="0">
              <a:solidFill>
                <a:schemeClr val="accent5">
                  <a:lumMod val="60000"/>
                  <a:lumOff val="40000"/>
                </a:schemeClr>
              </a:solidFill>
            </a:endParaRPr>
          </a:p>
          <a:p>
            <a:r>
              <a:rPr lang="en-US" sz="1400" i="1" dirty="0">
                <a:solidFill>
                  <a:schemeClr val="accent5">
                    <a:lumMod val="60000"/>
                    <a:lumOff val="40000"/>
                  </a:schemeClr>
                </a:solidFill>
              </a:rPr>
              <a:t>What does the </a:t>
            </a:r>
            <a:r>
              <a:rPr lang="en-US" sz="1400" dirty="0">
                <a:solidFill>
                  <a:schemeClr val="accent5">
                    <a:lumMod val="60000"/>
                    <a:lumOff val="40000"/>
                  </a:schemeClr>
                </a:solidFill>
              </a:rPr>
              <a:t>Cornea</a:t>
            </a:r>
            <a:r>
              <a:rPr lang="en-US" sz="1400" i="1" dirty="0">
                <a:solidFill>
                  <a:schemeClr val="accent5">
                    <a:lumMod val="60000"/>
                    <a:lumOff val="40000"/>
                  </a:schemeClr>
                </a:solidFill>
              </a:rPr>
              <a:t> book call “the mainstay of therapy” for rosacea?</a:t>
            </a:r>
          </a:p>
          <a:p>
            <a:r>
              <a:rPr lang="en-US" sz="1400" dirty="0">
                <a:solidFill>
                  <a:schemeClr val="accent5">
                    <a:lumMod val="60000"/>
                    <a:lumOff val="40000"/>
                  </a:schemeClr>
                </a:solidFill>
              </a:rPr>
              <a:t>Oral  tetracyclines</a:t>
            </a:r>
          </a:p>
        </p:txBody>
      </p:sp>
      <p:sp>
        <p:nvSpPr>
          <p:cNvPr id="14" name="Oval 13">
            <a:extLst>
              <a:ext uri="{FF2B5EF4-FFF2-40B4-BE49-F238E27FC236}">
                <a16:creationId xmlns:a16="http://schemas.microsoft.com/office/drawing/2014/main" id="{C80FC219-CC98-4603-852A-433B8F83FD2F}"/>
              </a:ext>
            </a:extLst>
          </p:cNvPr>
          <p:cNvSpPr/>
          <p:nvPr/>
        </p:nvSpPr>
        <p:spPr>
          <a:xfrm>
            <a:off x="308616" y="4815133"/>
            <a:ext cx="1105460" cy="400111"/>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ED08374-ECC1-8896-74E8-0B33BB80D280}"/>
              </a:ext>
            </a:extLst>
          </p:cNvPr>
          <p:cNvSpPr txBox="1"/>
          <p:nvPr/>
        </p:nvSpPr>
        <p:spPr>
          <a:xfrm>
            <a:off x="426750" y="4850249"/>
            <a:ext cx="920445" cy="307777"/>
          </a:xfrm>
          <a:prstGeom prst="rect">
            <a:avLst/>
          </a:prstGeom>
          <a:noFill/>
        </p:spPr>
        <p:txBody>
          <a:bodyPr wrap="none" rtlCol="0">
            <a:spAutoFit/>
          </a:bodyPr>
          <a:lstStyle/>
          <a:p>
            <a:r>
              <a:rPr lang="en-US" sz="1400" b="1" dirty="0">
                <a:solidFill>
                  <a:srgbClr val="0000FF"/>
                </a:solidFill>
              </a:rPr>
              <a:t>Rosacea</a:t>
            </a:r>
          </a:p>
        </p:txBody>
      </p:sp>
      <p:sp>
        <p:nvSpPr>
          <p:cNvPr id="5" name="TextBox 4">
            <a:extLst>
              <a:ext uri="{FF2B5EF4-FFF2-40B4-BE49-F238E27FC236}">
                <a16:creationId xmlns:a16="http://schemas.microsoft.com/office/drawing/2014/main" id="{80904E60-136A-E005-491D-22D8F4B4F814}"/>
              </a:ext>
            </a:extLst>
          </p:cNvPr>
          <p:cNvSpPr txBox="1"/>
          <p:nvPr/>
        </p:nvSpPr>
        <p:spPr>
          <a:xfrm>
            <a:off x="2852356" y="5153331"/>
            <a:ext cx="3798611" cy="954107"/>
          </a:xfrm>
          <a:prstGeom prst="rect">
            <a:avLst/>
          </a:prstGeom>
          <a:solidFill>
            <a:schemeClr val="accent5">
              <a:lumMod val="75000"/>
            </a:schemeClr>
          </a:solidFill>
        </p:spPr>
        <p:txBody>
          <a:bodyPr wrap="square" rtlCol="0">
            <a:spAutoFit/>
          </a:bodyPr>
          <a:lstStyle/>
          <a:p>
            <a:r>
              <a:rPr lang="en-US" sz="1400" i="1" dirty="0"/>
              <a:t>What is the classic trigger for worsening facial erythema in rosacea?</a:t>
            </a:r>
          </a:p>
          <a:p>
            <a:r>
              <a:rPr lang="en-US" sz="1400" dirty="0"/>
              <a:t>Consumption of  alcohol  </a:t>
            </a:r>
            <a:r>
              <a:rPr lang="en-US" sz="1400" dirty="0">
                <a:solidFill>
                  <a:schemeClr val="accent5">
                    <a:lumMod val="75000"/>
                  </a:schemeClr>
                </a:solidFill>
              </a:rPr>
              <a:t>(honorable mention if you said consumption of  spicy food</a:t>
            </a:r>
          </a:p>
        </p:txBody>
      </p:sp>
    </p:spTree>
    <p:extLst>
      <p:ext uri="{BB962C8B-B14F-4D97-AF65-F5344CB8AC3E}">
        <p14:creationId xmlns:p14="http://schemas.microsoft.com/office/powerpoint/2010/main" val="625061374"/>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solidFill>
                  <a:schemeClr val="bg1">
                    <a:lumMod val="75000"/>
                  </a:schemeClr>
                </a:solidFill>
              </a:rPr>
              <a:t>Meibomian</a:t>
            </a:r>
            <a:r>
              <a:rPr lang="en-US" sz="1500" b="1" i="1" dirty="0"/>
              <a:t> </a:t>
            </a:r>
            <a:r>
              <a:rPr lang="en-US" sz="1500" b="1" i="1" dirty="0">
                <a:solidFill>
                  <a:schemeClr val="bg1">
                    <a:lumMod val="75000"/>
                  </a:schemeClr>
                </a:solidFill>
              </a:rPr>
              <a:t>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chemeClr val="bg1">
                    <a:lumMod val="75000"/>
                  </a:schemeClr>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The </a:t>
            </a:r>
            <a:r>
              <a:rPr lang="en-US" sz="1400" dirty="0">
                <a:solidFill>
                  <a:schemeClr val="bg1">
                    <a:lumMod val="75000"/>
                  </a:schemeClr>
                </a:solidFill>
              </a:rPr>
              <a:t>Cornea</a:t>
            </a:r>
            <a:r>
              <a:rPr lang="en-US" sz="1400" i="1" dirty="0">
                <a:solidFill>
                  <a:schemeClr val="bg1">
                    <a:lumMod val="75000"/>
                  </a:schemeClr>
                </a:solidFill>
              </a:rPr>
              <a:t> book highlights three causes of cicatrizing obstructive MGD—what are they?</a:t>
            </a:r>
          </a:p>
          <a:p>
            <a:r>
              <a:rPr lang="en-US" sz="1400" dirty="0">
                <a:solidFill>
                  <a:schemeClr val="bg1">
                    <a:lumMod val="75000"/>
                  </a:schemeClr>
                </a:solidFill>
              </a:rPr>
              <a:t>--Trachoma</a:t>
            </a:r>
          </a:p>
          <a:p>
            <a:r>
              <a:rPr lang="en-US" sz="1400" dirty="0">
                <a:solidFill>
                  <a:schemeClr val="bg1">
                    <a:lumMod val="75000"/>
                  </a:schemeClr>
                </a:solidFill>
              </a:rPr>
              <a:t>--Mucous-membrane pemphigoid (aka  </a:t>
            </a:r>
            <a:r>
              <a:rPr lang="en-US" sz="1400" i="1" dirty="0">
                <a:solidFill>
                  <a:schemeClr val="bg1">
                    <a:lumMod val="75000"/>
                  </a:schemeClr>
                </a:solidFill>
              </a:rPr>
              <a:t>ocular cicatricial pemphigoid </a:t>
            </a:r>
            <a:r>
              <a:rPr lang="en-US" sz="1400" dirty="0">
                <a:solidFill>
                  <a:schemeClr val="bg1">
                    <a:lumMod val="75000"/>
                  </a:schemeClr>
                </a:solidFill>
              </a:rPr>
              <a:t>)</a:t>
            </a:r>
          </a:p>
          <a:p>
            <a:r>
              <a:rPr lang="en-US" sz="1400" dirty="0">
                <a:solidFill>
                  <a:schemeClr val="bg1">
                    <a:lumMod val="75000"/>
                  </a:schemeClr>
                </a:solidFill>
              </a:rPr>
              <a:t>--</a:t>
            </a:r>
            <a:r>
              <a:rPr lang="en-US" sz="1400" b="1" dirty="0">
                <a:solidFill>
                  <a:schemeClr val="bg1">
                    <a:lumMod val="75000"/>
                  </a:schemeClr>
                </a:solidFill>
              </a:rPr>
              <a:t>Atopy</a:t>
            </a:r>
          </a:p>
          <a:p>
            <a:endParaRPr lang="en-US" sz="1400" dirty="0">
              <a:solidFill>
                <a:schemeClr val="bg1">
                  <a:lumMod val="75000"/>
                </a:schemeClr>
              </a:solidFill>
            </a:endParaRPr>
          </a:p>
          <a:p>
            <a:r>
              <a:rPr lang="en-US" sz="1400" i="1" dirty="0">
                <a:solidFill>
                  <a:schemeClr val="bg1">
                    <a:lumMod val="75000"/>
                  </a:schemeClr>
                </a:solidFill>
              </a:rPr>
              <a:t>The book highlights three causes of </a:t>
            </a:r>
            <a:r>
              <a:rPr lang="en-US" sz="1400" b="1" i="1" dirty="0" err="1">
                <a:solidFill>
                  <a:schemeClr val="bg1">
                    <a:lumMod val="75000"/>
                  </a:schemeClr>
                </a:solidFill>
              </a:rPr>
              <a:t>non</a:t>
            </a:r>
            <a:r>
              <a:rPr lang="en-US" sz="1400" i="1" dirty="0" err="1">
                <a:solidFill>
                  <a:schemeClr val="bg1">
                    <a:lumMod val="75000"/>
                  </a:schemeClr>
                </a:solidFill>
              </a:rPr>
              <a:t>cicatrizing</a:t>
            </a:r>
            <a:r>
              <a:rPr lang="en-US" sz="1400" i="1" dirty="0">
                <a:solidFill>
                  <a:schemeClr val="bg1">
                    <a:lumMod val="75000"/>
                  </a:schemeClr>
                </a:solidFill>
              </a:rPr>
              <a:t> obstructive MGD—  what are </a:t>
            </a:r>
            <a:r>
              <a:rPr lang="en-US" sz="1400" b="1" i="1" dirty="0">
                <a:solidFill>
                  <a:schemeClr val="bg1">
                    <a:lumMod val="75000"/>
                  </a:schemeClr>
                </a:solidFill>
              </a:rPr>
              <a:t>they</a:t>
            </a:r>
            <a:r>
              <a:rPr lang="en-US" sz="1400" i="1" dirty="0">
                <a:solidFill>
                  <a:schemeClr val="bg1">
                    <a:lumMod val="75000"/>
                  </a:schemeClr>
                </a:solidFill>
              </a:rPr>
              <a:t>?</a:t>
            </a:r>
          </a:p>
          <a:p>
            <a:r>
              <a:rPr lang="en-US" sz="1400" dirty="0">
                <a:solidFill>
                  <a:schemeClr val="bg1">
                    <a:lumMod val="75000"/>
                  </a:schemeClr>
                </a:solidFill>
              </a:rPr>
              <a:t>--</a:t>
            </a:r>
            <a:r>
              <a:rPr lang="en-US" sz="1400" b="1" dirty="0">
                <a:solidFill>
                  <a:schemeClr val="accent1">
                    <a:lumMod val="40000"/>
                    <a:lumOff val="60000"/>
                  </a:schemeClr>
                </a:solidFill>
              </a:rPr>
              <a:t>Rosacea</a:t>
            </a:r>
          </a:p>
          <a:p>
            <a:r>
              <a:rPr lang="en-US" sz="1400" dirty="0">
                <a:solidFill>
                  <a:schemeClr val="bg1">
                    <a:lumMod val="75000"/>
                  </a:schemeClr>
                </a:solidFill>
              </a:rPr>
              <a:t>--Seborrheic dermatitis</a:t>
            </a:r>
          </a:p>
          <a:p>
            <a:r>
              <a:rPr lang="en-US" sz="1400" dirty="0">
                <a:solidFill>
                  <a:schemeClr val="bg1">
                    <a:lumMod val="75000"/>
                  </a:schemeClr>
                </a:solidFill>
              </a:rPr>
              <a:t>--</a:t>
            </a:r>
            <a:r>
              <a:rPr lang="en-US" sz="1400" b="1" dirty="0">
                <a:solidFill>
                  <a:schemeClr val="bg1">
                    <a:lumMod val="75000"/>
                  </a:schemeClr>
                </a:solidFill>
              </a:rPr>
              <a:t>Atopy</a:t>
            </a:r>
            <a:r>
              <a:rPr lang="en-US" sz="1400" dirty="0">
                <a:solidFill>
                  <a:schemeClr val="bg1">
                    <a:lumMod val="75000"/>
                  </a:schemeClr>
                </a:solidFill>
              </a:rPr>
              <a:t> </a:t>
            </a:r>
          </a:p>
        </p:txBody>
      </p:sp>
      <p:sp>
        <p:nvSpPr>
          <p:cNvPr id="19" name="TextBox 18">
            <a:extLst>
              <a:ext uri="{FF2B5EF4-FFF2-40B4-BE49-F238E27FC236}">
                <a16:creationId xmlns:a16="http://schemas.microsoft.com/office/drawing/2014/main" id="{48FAC994-D77D-E261-9043-ECE9A037D649}"/>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
        <p:nvSpPr>
          <p:cNvPr id="7" name="TextBox 6">
            <a:extLst>
              <a:ext uri="{FF2B5EF4-FFF2-40B4-BE49-F238E27FC236}">
                <a16:creationId xmlns:a16="http://schemas.microsoft.com/office/drawing/2014/main" id="{67BE9555-2E10-5321-7097-DD8855D9CA97}"/>
              </a:ext>
            </a:extLst>
          </p:cNvPr>
          <p:cNvSpPr txBox="1"/>
          <p:nvPr/>
        </p:nvSpPr>
        <p:spPr>
          <a:xfrm>
            <a:off x="990600" y="3040574"/>
            <a:ext cx="5803192" cy="3754874"/>
          </a:xfrm>
          <a:prstGeom prst="rect">
            <a:avLst/>
          </a:prstGeom>
          <a:solidFill>
            <a:schemeClr val="accent5">
              <a:lumMod val="60000"/>
              <a:lumOff val="40000"/>
            </a:schemeClr>
          </a:solidFill>
        </p:spPr>
        <p:txBody>
          <a:bodyPr wrap="none" rtlCol="0">
            <a:spAutoFit/>
          </a:bodyPr>
          <a:lstStyle/>
          <a:p>
            <a:r>
              <a:rPr lang="en-US" sz="1400" i="1" dirty="0">
                <a:solidFill>
                  <a:schemeClr val="bg1">
                    <a:lumMod val="75000"/>
                  </a:schemeClr>
                </a:solidFill>
              </a:rPr>
              <a:t>In a nutshell, what is </a:t>
            </a:r>
            <a:r>
              <a:rPr lang="en-US" sz="1400" dirty="0">
                <a:solidFill>
                  <a:schemeClr val="bg1">
                    <a:lumMod val="75000"/>
                  </a:schemeClr>
                </a:solidFill>
              </a:rPr>
              <a:t>rosacea?</a:t>
            </a:r>
          </a:p>
          <a:p>
            <a:r>
              <a:rPr lang="en-US" sz="1400" dirty="0">
                <a:solidFill>
                  <a:schemeClr val="bg1">
                    <a:lumMod val="75000"/>
                  </a:schemeClr>
                </a:solidFill>
              </a:rPr>
              <a:t>A  chronic  skin condition often involving the eyelids</a:t>
            </a:r>
          </a:p>
          <a:p>
            <a:endParaRPr lang="en-US" sz="1400" dirty="0">
              <a:solidFill>
                <a:schemeClr val="bg1">
                  <a:lumMod val="75000"/>
                </a:schemeClr>
              </a:solidFill>
            </a:endParaRPr>
          </a:p>
          <a:p>
            <a:r>
              <a:rPr lang="en-US" sz="1400" i="1" dirty="0">
                <a:solidFill>
                  <a:schemeClr val="bg1">
                    <a:lumMod val="75000"/>
                  </a:schemeClr>
                </a:solidFill>
              </a:rPr>
              <a:t>What is the cause?</a:t>
            </a:r>
          </a:p>
          <a:p>
            <a:r>
              <a:rPr lang="en-US" sz="1400" dirty="0">
                <a:solidFill>
                  <a:schemeClr val="bg1">
                    <a:lumMod val="75000"/>
                  </a:schemeClr>
                </a:solidFill>
              </a:rPr>
              <a:t>It is unknown at this time</a:t>
            </a:r>
          </a:p>
          <a:p>
            <a:endParaRPr lang="en-US" sz="1400" i="1" dirty="0">
              <a:solidFill>
                <a:schemeClr val="bg1">
                  <a:lumMod val="75000"/>
                </a:schemeClr>
              </a:solidFill>
            </a:endParaRPr>
          </a:p>
          <a:p>
            <a:r>
              <a:rPr lang="en-US" sz="1400" i="1" dirty="0">
                <a:solidFill>
                  <a:schemeClr val="bg1">
                    <a:lumMod val="75000"/>
                  </a:schemeClr>
                </a:solidFill>
              </a:rPr>
              <a:t>Is there a gender predilection? A racial predilection? Age predilection?</a:t>
            </a:r>
          </a:p>
          <a:p>
            <a:r>
              <a:rPr lang="en-US" sz="1400" dirty="0">
                <a:solidFill>
                  <a:schemeClr val="bg1">
                    <a:lumMod val="75000"/>
                  </a:schemeClr>
                </a:solidFill>
              </a:rPr>
              <a:t>Yes,  ♀  are more likely to be affected. No. Middle-aged.</a:t>
            </a:r>
          </a:p>
          <a:p>
            <a:endParaRPr lang="en-US" sz="1400" dirty="0">
              <a:solidFill>
                <a:schemeClr val="bg1">
                  <a:lumMod val="75000"/>
                </a:schemeClr>
              </a:solidFill>
            </a:endParaRPr>
          </a:p>
          <a:p>
            <a:endParaRPr lang="en-US" sz="1400" i="1" dirty="0">
              <a:solidFill>
                <a:schemeClr val="bg1">
                  <a:lumMod val="75000"/>
                </a:schemeClr>
              </a:solidFill>
            </a:endParaRPr>
          </a:p>
          <a:p>
            <a:r>
              <a:rPr lang="en-US" sz="1400" i="1" dirty="0">
                <a:solidFill>
                  <a:schemeClr val="bg1">
                    <a:lumMod val="75000"/>
                  </a:schemeClr>
                </a:solidFill>
              </a:rPr>
              <a:t>What are the classic </a:t>
            </a:r>
            <a:r>
              <a:rPr lang="en-US" sz="1400" i="1" dirty="0" err="1">
                <a:solidFill>
                  <a:schemeClr val="bg1">
                    <a:lumMod val="75000"/>
                  </a:schemeClr>
                </a:solidFill>
              </a:rPr>
              <a:t>nonocular</a:t>
            </a:r>
            <a:r>
              <a:rPr lang="en-US" sz="1400" i="1" dirty="0">
                <a:solidFill>
                  <a:schemeClr val="bg1">
                    <a:lumMod val="75000"/>
                  </a:schemeClr>
                </a:solidFill>
              </a:rPr>
              <a:t> findings on exam?</a:t>
            </a:r>
          </a:p>
          <a:p>
            <a:r>
              <a:rPr lang="en-US" sz="1400" dirty="0">
                <a:solidFill>
                  <a:srgbClr val="0000FF"/>
                </a:solidFill>
              </a:rPr>
              <a:t>--</a:t>
            </a:r>
            <a:r>
              <a:rPr lang="en-US" sz="1400" b="1" dirty="0">
                <a:solidFill>
                  <a:srgbClr val="0000FF"/>
                </a:solidFill>
              </a:rPr>
              <a:t>Midface  erythema</a:t>
            </a:r>
          </a:p>
          <a:p>
            <a:r>
              <a:rPr lang="en-US" sz="1400" dirty="0">
                <a:solidFill>
                  <a:schemeClr val="bg1">
                    <a:lumMod val="75000"/>
                  </a:schemeClr>
                </a:solidFill>
              </a:rPr>
              <a:t>--</a:t>
            </a:r>
            <a:r>
              <a:rPr lang="en-US" sz="1400" b="1" i="1" dirty="0">
                <a:solidFill>
                  <a:schemeClr val="bg1">
                    <a:lumMod val="75000"/>
                  </a:schemeClr>
                </a:solidFill>
              </a:rPr>
              <a:t>?</a:t>
            </a:r>
          </a:p>
          <a:p>
            <a:r>
              <a:rPr lang="en-US" sz="1400" dirty="0">
                <a:solidFill>
                  <a:schemeClr val="bg1">
                    <a:lumMod val="75000"/>
                  </a:schemeClr>
                </a:solidFill>
              </a:rPr>
              <a:t>--</a:t>
            </a:r>
            <a:r>
              <a:rPr lang="en-US" sz="1400" b="1" i="1" dirty="0">
                <a:solidFill>
                  <a:schemeClr val="bg1">
                    <a:lumMod val="75000"/>
                  </a:schemeClr>
                </a:solidFill>
              </a:rPr>
              <a:t>?</a:t>
            </a:r>
            <a:endParaRPr lang="en-US" sz="1400" dirty="0">
              <a:solidFill>
                <a:schemeClr val="bg1">
                  <a:lumMod val="75000"/>
                </a:schemeClr>
              </a:solidFill>
            </a:endParaRPr>
          </a:p>
          <a:p>
            <a:endParaRPr lang="en-US" sz="1400" dirty="0">
              <a:solidFill>
                <a:schemeClr val="accent5">
                  <a:lumMod val="60000"/>
                  <a:lumOff val="40000"/>
                </a:schemeClr>
              </a:solidFill>
            </a:endParaRPr>
          </a:p>
          <a:p>
            <a:r>
              <a:rPr lang="en-US" sz="1400" i="1" dirty="0">
                <a:solidFill>
                  <a:schemeClr val="accent5">
                    <a:lumMod val="60000"/>
                    <a:lumOff val="40000"/>
                  </a:schemeClr>
                </a:solidFill>
              </a:rPr>
              <a:t>What does the </a:t>
            </a:r>
            <a:r>
              <a:rPr lang="en-US" sz="1400" dirty="0">
                <a:solidFill>
                  <a:schemeClr val="accent5">
                    <a:lumMod val="60000"/>
                    <a:lumOff val="40000"/>
                  </a:schemeClr>
                </a:solidFill>
              </a:rPr>
              <a:t>Cornea</a:t>
            </a:r>
            <a:r>
              <a:rPr lang="en-US" sz="1400" i="1" dirty="0">
                <a:solidFill>
                  <a:schemeClr val="accent5">
                    <a:lumMod val="60000"/>
                    <a:lumOff val="40000"/>
                  </a:schemeClr>
                </a:solidFill>
              </a:rPr>
              <a:t> book call “the mainstay of therapy” for rosacea?</a:t>
            </a:r>
          </a:p>
          <a:p>
            <a:r>
              <a:rPr lang="en-US" sz="1400" dirty="0">
                <a:solidFill>
                  <a:schemeClr val="accent5">
                    <a:lumMod val="60000"/>
                    <a:lumOff val="40000"/>
                  </a:schemeClr>
                </a:solidFill>
              </a:rPr>
              <a:t>Oral  tetracyclines</a:t>
            </a:r>
          </a:p>
        </p:txBody>
      </p:sp>
      <p:sp>
        <p:nvSpPr>
          <p:cNvPr id="14" name="Oval 13">
            <a:extLst>
              <a:ext uri="{FF2B5EF4-FFF2-40B4-BE49-F238E27FC236}">
                <a16:creationId xmlns:a16="http://schemas.microsoft.com/office/drawing/2014/main" id="{C80FC219-CC98-4603-852A-433B8F83FD2F}"/>
              </a:ext>
            </a:extLst>
          </p:cNvPr>
          <p:cNvSpPr/>
          <p:nvPr/>
        </p:nvSpPr>
        <p:spPr>
          <a:xfrm>
            <a:off x="308616" y="4815133"/>
            <a:ext cx="1105460" cy="400111"/>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ED08374-ECC1-8896-74E8-0B33BB80D280}"/>
              </a:ext>
            </a:extLst>
          </p:cNvPr>
          <p:cNvSpPr txBox="1"/>
          <p:nvPr/>
        </p:nvSpPr>
        <p:spPr>
          <a:xfrm>
            <a:off x="426750" y="4850249"/>
            <a:ext cx="920445" cy="307777"/>
          </a:xfrm>
          <a:prstGeom prst="rect">
            <a:avLst/>
          </a:prstGeom>
          <a:noFill/>
        </p:spPr>
        <p:txBody>
          <a:bodyPr wrap="none" rtlCol="0">
            <a:spAutoFit/>
          </a:bodyPr>
          <a:lstStyle/>
          <a:p>
            <a:r>
              <a:rPr lang="en-US" sz="1400" b="1" dirty="0">
                <a:solidFill>
                  <a:srgbClr val="0000FF"/>
                </a:solidFill>
              </a:rPr>
              <a:t>Rosacea</a:t>
            </a:r>
          </a:p>
        </p:txBody>
      </p:sp>
      <p:sp>
        <p:nvSpPr>
          <p:cNvPr id="5" name="TextBox 4">
            <a:extLst>
              <a:ext uri="{FF2B5EF4-FFF2-40B4-BE49-F238E27FC236}">
                <a16:creationId xmlns:a16="http://schemas.microsoft.com/office/drawing/2014/main" id="{80904E60-136A-E005-491D-22D8F4B4F814}"/>
              </a:ext>
            </a:extLst>
          </p:cNvPr>
          <p:cNvSpPr txBox="1"/>
          <p:nvPr/>
        </p:nvSpPr>
        <p:spPr>
          <a:xfrm>
            <a:off x="2852356" y="5153331"/>
            <a:ext cx="3798611" cy="954107"/>
          </a:xfrm>
          <a:prstGeom prst="rect">
            <a:avLst/>
          </a:prstGeom>
          <a:solidFill>
            <a:schemeClr val="accent5">
              <a:lumMod val="75000"/>
            </a:schemeClr>
          </a:solidFill>
        </p:spPr>
        <p:txBody>
          <a:bodyPr wrap="square" rtlCol="0">
            <a:spAutoFit/>
          </a:bodyPr>
          <a:lstStyle/>
          <a:p>
            <a:r>
              <a:rPr lang="en-US" sz="1400" i="1" dirty="0"/>
              <a:t>What is the classic trigger for worsening facial erythema in rosacea?</a:t>
            </a:r>
          </a:p>
          <a:p>
            <a:r>
              <a:rPr lang="en-US" sz="1400" dirty="0"/>
              <a:t>Consumption of  alcohol  </a:t>
            </a:r>
            <a:r>
              <a:rPr lang="en-US" sz="1400" dirty="0">
                <a:solidFill>
                  <a:srgbClr val="0000FF"/>
                </a:solidFill>
              </a:rPr>
              <a:t>(honorable mention if you said consumption of  spicy food )</a:t>
            </a:r>
          </a:p>
        </p:txBody>
      </p:sp>
      <p:sp>
        <p:nvSpPr>
          <p:cNvPr id="10" name="Rectangle 9">
            <a:extLst>
              <a:ext uri="{FF2B5EF4-FFF2-40B4-BE49-F238E27FC236}">
                <a16:creationId xmlns:a16="http://schemas.microsoft.com/office/drawing/2014/main" id="{5F01EF95-C229-7EC4-4287-8DDD553C0B6F}"/>
              </a:ext>
            </a:extLst>
          </p:cNvPr>
          <p:cNvSpPr/>
          <p:nvPr/>
        </p:nvSpPr>
        <p:spPr>
          <a:xfrm>
            <a:off x="5049496" y="5835727"/>
            <a:ext cx="854777" cy="2452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1680187078"/>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solidFill>
                  <a:schemeClr val="bg1">
                    <a:lumMod val="75000"/>
                  </a:schemeClr>
                </a:solidFill>
              </a:rPr>
              <a:t>Meibomian</a:t>
            </a:r>
            <a:r>
              <a:rPr lang="en-US" sz="1500" b="1" i="1" dirty="0"/>
              <a:t> </a:t>
            </a:r>
            <a:r>
              <a:rPr lang="en-US" sz="1500" b="1" i="1" dirty="0">
                <a:solidFill>
                  <a:schemeClr val="bg1">
                    <a:lumMod val="75000"/>
                  </a:schemeClr>
                </a:solidFill>
              </a:rPr>
              <a:t>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chemeClr val="bg1">
                    <a:lumMod val="75000"/>
                  </a:schemeClr>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The </a:t>
            </a:r>
            <a:r>
              <a:rPr lang="en-US" sz="1400" dirty="0">
                <a:solidFill>
                  <a:schemeClr val="bg1">
                    <a:lumMod val="75000"/>
                  </a:schemeClr>
                </a:solidFill>
              </a:rPr>
              <a:t>Cornea</a:t>
            </a:r>
            <a:r>
              <a:rPr lang="en-US" sz="1400" i="1" dirty="0">
                <a:solidFill>
                  <a:schemeClr val="bg1">
                    <a:lumMod val="75000"/>
                  </a:schemeClr>
                </a:solidFill>
              </a:rPr>
              <a:t> book highlights three causes of cicatrizing obstructive MGD—what are they?</a:t>
            </a:r>
          </a:p>
          <a:p>
            <a:r>
              <a:rPr lang="en-US" sz="1400" dirty="0">
                <a:solidFill>
                  <a:schemeClr val="bg1">
                    <a:lumMod val="75000"/>
                  </a:schemeClr>
                </a:solidFill>
              </a:rPr>
              <a:t>--Trachoma</a:t>
            </a:r>
          </a:p>
          <a:p>
            <a:r>
              <a:rPr lang="en-US" sz="1400" dirty="0">
                <a:solidFill>
                  <a:schemeClr val="bg1">
                    <a:lumMod val="75000"/>
                  </a:schemeClr>
                </a:solidFill>
              </a:rPr>
              <a:t>--Mucous-membrane pemphigoid (aka  </a:t>
            </a:r>
            <a:r>
              <a:rPr lang="en-US" sz="1400" i="1" dirty="0">
                <a:solidFill>
                  <a:schemeClr val="bg1">
                    <a:lumMod val="75000"/>
                  </a:schemeClr>
                </a:solidFill>
              </a:rPr>
              <a:t>ocular cicatricial pemphigoid </a:t>
            </a:r>
            <a:r>
              <a:rPr lang="en-US" sz="1400" dirty="0">
                <a:solidFill>
                  <a:schemeClr val="bg1">
                    <a:lumMod val="75000"/>
                  </a:schemeClr>
                </a:solidFill>
              </a:rPr>
              <a:t>)</a:t>
            </a:r>
          </a:p>
          <a:p>
            <a:r>
              <a:rPr lang="en-US" sz="1400" dirty="0">
                <a:solidFill>
                  <a:schemeClr val="bg1">
                    <a:lumMod val="75000"/>
                  </a:schemeClr>
                </a:solidFill>
              </a:rPr>
              <a:t>--</a:t>
            </a:r>
            <a:r>
              <a:rPr lang="en-US" sz="1400" b="1" dirty="0">
                <a:solidFill>
                  <a:schemeClr val="bg1">
                    <a:lumMod val="75000"/>
                  </a:schemeClr>
                </a:solidFill>
              </a:rPr>
              <a:t>Atopy</a:t>
            </a:r>
          </a:p>
          <a:p>
            <a:endParaRPr lang="en-US" sz="1400" dirty="0">
              <a:solidFill>
                <a:schemeClr val="bg1">
                  <a:lumMod val="75000"/>
                </a:schemeClr>
              </a:solidFill>
            </a:endParaRPr>
          </a:p>
          <a:p>
            <a:r>
              <a:rPr lang="en-US" sz="1400" i="1" dirty="0">
                <a:solidFill>
                  <a:schemeClr val="bg1">
                    <a:lumMod val="75000"/>
                  </a:schemeClr>
                </a:solidFill>
              </a:rPr>
              <a:t>The book highlights three causes of </a:t>
            </a:r>
            <a:r>
              <a:rPr lang="en-US" sz="1400" b="1" i="1" dirty="0" err="1">
                <a:solidFill>
                  <a:schemeClr val="bg1">
                    <a:lumMod val="75000"/>
                  </a:schemeClr>
                </a:solidFill>
              </a:rPr>
              <a:t>non</a:t>
            </a:r>
            <a:r>
              <a:rPr lang="en-US" sz="1400" i="1" dirty="0" err="1">
                <a:solidFill>
                  <a:schemeClr val="bg1">
                    <a:lumMod val="75000"/>
                  </a:schemeClr>
                </a:solidFill>
              </a:rPr>
              <a:t>cicatrizing</a:t>
            </a:r>
            <a:r>
              <a:rPr lang="en-US" sz="1400" i="1" dirty="0">
                <a:solidFill>
                  <a:schemeClr val="bg1">
                    <a:lumMod val="75000"/>
                  </a:schemeClr>
                </a:solidFill>
              </a:rPr>
              <a:t> obstructive MGD—  what are </a:t>
            </a:r>
            <a:r>
              <a:rPr lang="en-US" sz="1400" b="1" i="1" dirty="0">
                <a:solidFill>
                  <a:schemeClr val="bg1">
                    <a:lumMod val="75000"/>
                  </a:schemeClr>
                </a:solidFill>
              </a:rPr>
              <a:t>they</a:t>
            </a:r>
            <a:r>
              <a:rPr lang="en-US" sz="1400" i="1" dirty="0">
                <a:solidFill>
                  <a:schemeClr val="bg1">
                    <a:lumMod val="75000"/>
                  </a:schemeClr>
                </a:solidFill>
              </a:rPr>
              <a:t>?</a:t>
            </a:r>
          </a:p>
          <a:p>
            <a:r>
              <a:rPr lang="en-US" sz="1400" dirty="0">
                <a:solidFill>
                  <a:schemeClr val="bg1">
                    <a:lumMod val="75000"/>
                  </a:schemeClr>
                </a:solidFill>
              </a:rPr>
              <a:t>--</a:t>
            </a:r>
            <a:r>
              <a:rPr lang="en-US" sz="1400" b="1" dirty="0">
                <a:solidFill>
                  <a:schemeClr val="accent1">
                    <a:lumMod val="40000"/>
                    <a:lumOff val="60000"/>
                  </a:schemeClr>
                </a:solidFill>
              </a:rPr>
              <a:t>Rosacea</a:t>
            </a:r>
          </a:p>
          <a:p>
            <a:r>
              <a:rPr lang="en-US" sz="1400" dirty="0">
                <a:solidFill>
                  <a:schemeClr val="bg1">
                    <a:lumMod val="75000"/>
                  </a:schemeClr>
                </a:solidFill>
              </a:rPr>
              <a:t>--Seborrheic dermatitis</a:t>
            </a:r>
          </a:p>
          <a:p>
            <a:r>
              <a:rPr lang="en-US" sz="1400" dirty="0">
                <a:solidFill>
                  <a:schemeClr val="bg1">
                    <a:lumMod val="75000"/>
                  </a:schemeClr>
                </a:solidFill>
              </a:rPr>
              <a:t>--</a:t>
            </a:r>
            <a:r>
              <a:rPr lang="en-US" sz="1400" b="1" dirty="0">
                <a:solidFill>
                  <a:schemeClr val="bg1">
                    <a:lumMod val="75000"/>
                  </a:schemeClr>
                </a:solidFill>
              </a:rPr>
              <a:t>Atopy</a:t>
            </a:r>
            <a:r>
              <a:rPr lang="en-US" sz="1400" dirty="0">
                <a:solidFill>
                  <a:schemeClr val="bg1">
                    <a:lumMod val="75000"/>
                  </a:schemeClr>
                </a:solidFill>
              </a:rPr>
              <a:t> </a:t>
            </a:r>
          </a:p>
        </p:txBody>
      </p:sp>
      <p:sp>
        <p:nvSpPr>
          <p:cNvPr id="19" name="TextBox 18">
            <a:extLst>
              <a:ext uri="{FF2B5EF4-FFF2-40B4-BE49-F238E27FC236}">
                <a16:creationId xmlns:a16="http://schemas.microsoft.com/office/drawing/2014/main" id="{48FAC994-D77D-E261-9043-ECE9A037D649}"/>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
        <p:nvSpPr>
          <p:cNvPr id="7" name="TextBox 6">
            <a:extLst>
              <a:ext uri="{FF2B5EF4-FFF2-40B4-BE49-F238E27FC236}">
                <a16:creationId xmlns:a16="http://schemas.microsoft.com/office/drawing/2014/main" id="{67BE9555-2E10-5321-7097-DD8855D9CA97}"/>
              </a:ext>
            </a:extLst>
          </p:cNvPr>
          <p:cNvSpPr txBox="1"/>
          <p:nvPr/>
        </p:nvSpPr>
        <p:spPr>
          <a:xfrm>
            <a:off x="990600" y="3040574"/>
            <a:ext cx="5803192" cy="3754874"/>
          </a:xfrm>
          <a:prstGeom prst="rect">
            <a:avLst/>
          </a:prstGeom>
          <a:solidFill>
            <a:schemeClr val="accent5">
              <a:lumMod val="60000"/>
              <a:lumOff val="40000"/>
            </a:schemeClr>
          </a:solidFill>
        </p:spPr>
        <p:txBody>
          <a:bodyPr wrap="none" rtlCol="0">
            <a:spAutoFit/>
          </a:bodyPr>
          <a:lstStyle/>
          <a:p>
            <a:r>
              <a:rPr lang="en-US" sz="1400" i="1" dirty="0">
                <a:solidFill>
                  <a:schemeClr val="bg1">
                    <a:lumMod val="75000"/>
                  </a:schemeClr>
                </a:solidFill>
              </a:rPr>
              <a:t>In a nutshell, what is </a:t>
            </a:r>
            <a:r>
              <a:rPr lang="en-US" sz="1400" dirty="0">
                <a:solidFill>
                  <a:schemeClr val="bg1">
                    <a:lumMod val="75000"/>
                  </a:schemeClr>
                </a:solidFill>
              </a:rPr>
              <a:t>rosacea?</a:t>
            </a:r>
          </a:p>
          <a:p>
            <a:r>
              <a:rPr lang="en-US" sz="1400" dirty="0">
                <a:solidFill>
                  <a:schemeClr val="bg1">
                    <a:lumMod val="75000"/>
                  </a:schemeClr>
                </a:solidFill>
              </a:rPr>
              <a:t>A  chronic  skin condition often involving the eyelids</a:t>
            </a:r>
          </a:p>
          <a:p>
            <a:endParaRPr lang="en-US" sz="1400" dirty="0">
              <a:solidFill>
                <a:schemeClr val="bg1">
                  <a:lumMod val="75000"/>
                </a:schemeClr>
              </a:solidFill>
            </a:endParaRPr>
          </a:p>
          <a:p>
            <a:r>
              <a:rPr lang="en-US" sz="1400" i="1" dirty="0">
                <a:solidFill>
                  <a:schemeClr val="bg1">
                    <a:lumMod val="75000"/>
                  </a:schemeClr>
                </a:solidFill>
              </a:rPr>
              <a:t>What is the cause?</a:t>
            </a:r>
          </a:p>
          <a:p>
            <a:r>
              <a:rPr lang="en-US" sz="1400" dirty="0">
                <a:solidFill>
                  <a:schemeClr val="bg1">
                    <a:lumMod val="75000"/>
                  </a:schemeClr>
                </a:solidFill>
              </a:rPr>
              <a:t>It is unknown at this time</a:t>
            </a:r>
          </a:p>
          <a:p>
            <a:endParaRPr lang="en-US" sz="1400" i="1" dirty="0">
              <a:solidFill>
                <a:schemeClr val="bg1">
                  <a:lumMod val="75000"/>
                </a:schemeClr>
              </a:solidFill>
            </a:endParaRPr>
          </a:p>
          <a:p>
            <a:r>
              <a:rPr lang="en-US" sz="1400" i="1" dirty="0">
                <a:solidFill>
                  <a:schemeClr val="bg1">
                    <a:lumMod val="75000"/>
                  </a:schemeClr>
                </a:solidFill>
              </a:rPr>
              <a:t>Is there a gender predilection? A racial predilection? Age predilection?</a:t>
            </a:r>
          </a:p>
          <a:p>
            <a:r>
              <a:rPr lang="en-US" sz="1400" dirty="0">
                <a:solidFill>
                  <a:schemeClr val="bg1">
                    <a:lumMod val="75000"/>
                  </a:schemeClr>
                </a:solidFill>
              </a:rPr>
              <a:t>Yes,  ♀  are more likely to be affected. No. Middle-aged.</a:t>
            </a:r>
          </a:p>
          <a:p>
            <a:endParaRPr lang="en-US" sz="1400" dirty="0">
              <a:solidFill>
                <a:schemeClr val="bg1">
                  <a:lumMod val="75000"/>
                </a:schemeClr>
              </a:solidFill>
            </a:endParaRPr>
          </a:p>
          <a:p>
            <a:endParaRPr lang="en-US" sz="1400" i="1" dirty="0">
              <a:solidFill>
                <a:schemeClr val="bg1">
                  <a:lumMod val="75000"/>
                </a:schemeClr>
              </a:solidFill>
            </a:endParaRPr>
          </a:p>
          <a:p>
            <a:r>
              <a:rPr lang="en-US" sz="1400" i="1" dirty="0">
                <a:solidFill>
                  <a:schemeClr val="bg1">
                    <a:lumMod val="75000"/>
                  </a:schemeClr>
                </a:solidFill>
              </a:rPr>
              <a:t>What are the classic </a:t>
            </a:r>
            <a:r>
              <a:rPr lang="en-US" sz="1400" i="1" dirty="0" err="1">
                <a:solidFill>
                  <a:schemeClr val="bg1">
                    <a:lumMod val="75000"/>
                  </a:schemeClr>
                </a:solidFill>
              </a:rPr>
              <a:t>nonocular</a:t>
            </a:r>
            <a:r>
              <a:rPr lang="en-US" sz="1400" i="1" dirty="0">
                <a:solidFill>
                  <a:schemeClr val="bg1">
                    <a:lumMod val="75000"/>
                  </a:schemeClr>
                </a:solidFill>
              </a:rPr>
              <a:t> findings on exam?</a:t>
            </a:r>
          </a:p>
          <a:p>
            <a:r>
              <a:rPr lang="en-US" sz="1400" dirty="0">
                <a:solidFill>
                  <a:srgbClr val="0000FF"/>
                </a:solidFill>
              </a:rPr>
              <a:t>--</a:t>
            </a:r>
            <a:r>
              <a:rPr lang="en-US" sz="1400" b="1" dirty="0">
                <a:solidFill>
                  <a:srgbClr val="0000FF"/>
                </a:solidFill>
              </a:rPr>
              <a:t>Midface  erythema</a:t>
            </a:r>
          </a:p>
          <a:p>
            <a:r>
              <a:rPr lang="en-US" sz="1400" dirty="0">
                <a:solidFill>
                  <a:schemeClr val="bg1">
                    <a:lumMod val="75000"/>
                  </a:schemeClr>
                </a:solidFill>
              </a:rPr>
              <a:t>--</a:t>
            </a:r>
            <a:r>
              <a:rPr lang="en-US" sz="1400" b="1" i="1" dirty="0">
                <a:solidFill>
                  <a:schemeClr val="bg1">
                    <a:lumMod val="75000"/>
                  </a:schemeClr>
                </a:solidFill>
              </a:rPr>
              <a:t>?</a:t>
            </a:r>
          </a:p>
          <a:p>
            <a:r>
              <a:rPr lang="en-US" sz="1400" dirty="0">
                <a:solidFill>
                  <a:schemeClr val="bg1">
                    <a:lumMod val="75000"/>
                  </a:schemeClr>
                </a:solidFill>
              </a:rPr>
              <a:t>--</a:t>
            </a:r>
            <a:r>
              <a:rPr lang="en-US" sz="1400" b="1" i="1" dirty="0">
                <a:solidFill>
                  <a:schemeClr val="bg1">
                    <a:lumMod val="75000"/>
                  </a:schemeClr>
                </a:solidFill>
              </a:rPr>
              <a:t>?</a:t>
            </a:r>
            <a:endParaRPr lang="en-US" sz="1400" dirty="0">
              <a:solidFill>
                <a:schemeClr val="bg1">
                  <a:lumMod val="75000"/>
                </a:schemeClr>
              </a:solidFill>
            </a:endParaRPr>
          </a:p>
          <a:p>
            <a:endParaRPr lang="en-US" sz="1400" dirty="0">
              <a:solidFill>
                <a:schemeClr val="accent5">
                  <a:lumMod val="60000"/>
                  <a:lumOff val="40000"/>
                </a:schemeClr>
              </a:solidFill>
            </a:endParaRPr>
          </a:p>
          <a:p>
            <a:r>
              <a:rPr lang="en-US" sz="1400" i="1" dirty="0">
                <a:solidFill>
                  <a:schemeClr val="accent5">
                    <a:lumMod val="60000"/>
                    <a:lumOff val="40000"/>
                  </a:schemeClr>
                </a:solidFill>
              </a:rPr>
              <a:t>What does the </a:t>
            </a:r>
            <a:r>
              <a:rPr lang="en-US" sz="1400" dirty="0">
                <a:solidFill>
                  <a:schemeClr val="accent5">
                    <a:lumMod val="60000"/>
                    <a:lumOff val="40000"/>
                  </a:schemeClr>
                </a:solidFill>
              </a:rPr>
              <a:t>Cornea</a:t>
            </a:r>
            <a:r>
              <a:rPr lang="en-US" sz="1400" i="1" dirty="0">
                <a:solidFill>
                  <a:schemeClr val="accent5">
                    <a:lumMod val="60000"/>
                    <a:lumOff val="40000"/>
                  </a:schemeClr>
                </a:solidFill>
              </a:rPr>
              <a:t> book call “the mainstay of therapy” for rosacea?</a:t>
            </a:r>
          </a:p>
          <a:p>
            <a:r>
              <a:rPr lang="en-US" sz="1400" dirty="0">
                <a:solidFill>
                  <a:schemeClr val="accent5">
                    <a:lumMod val="60000"/>
                    <a:lumOff val="40000"/>
                  </a:schemeClr>
                </a:solidFill>
              </a:rPr>
              <a:t>Oral  tetracyclines</a:t>
            </a:r>
          </a:p>
        </p:txBody>
      </p:sp>
      <p:sp>
        <p:nvSpPr>
          <p:cNvPr id="14" name="Oval 13">
            <a:extLst>
              <a:ext uri="{FF2B5EF4-FFF2-40B4-BE49-F238E27FC236}">
                <a16:creationId xmlns:a16="http://schemas.microsoft.com/office/drawing/2014/main" id="{C80FC219-CC98-4603-852A-433B8F83FD2F}"/>
              </a:ext>
            </a:extLst>
          </p:cNvPr>
          <p:cNvSpPr/>
          <p:nvPr/>
        </p:nvSpPr>
        <p:spPr>
          <a:xfrm>
            <a:off x="308616" y="4815133"/>
            <a:ext cx="1105460" cy="400111"/>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ED08374-ECC1-8896-74E8-0B33BB80D280}"/>
              </a:ext>
            </a:extLst>
          </p:cNvPr>
          <p:cNvSpPr txBox="1"/>
          <p:nvPr/>
        </p:nvSpPr>
        <p:spPr>
          <a:xfrm>
            <a:off x="426750" y="4850249"/>
            <a:ext cx="920445" cy="307777"/>
          </a:xfrm>
          <a:prstGeom prst="rect">
            <a:avLst/>
          </a:prstGeom>
          <a:noFill/>
        </p:spPr>
        <p:txBody>
          <a:bodyPr wrap="none" rtlCol="0">
            <a:spAutoFit/>
          </a:bodyPr>
          <a:lstStyle/>
          <a:p>
            <a:r>
              <a:rPr lang="en-US" sz="1400" b="1" dirty="0">
                <a:solidFill>
                  <a:srgbClr val="0000FF"/>
                </a:solidFill>
              </a:rPr>
              <a:t>Rosacea</a:t>
            </a:r>
          </a:p>
        </p:txBody>
      </p:sp>
      <p:sp>
        <p:nvSpPr>
          <p:cNvPr id="5" name="TextBox 4">
            <a:extLst>
              <a:ext uri="{FF2B5EF4-FFF2-40B4-BE49-F238E27FC236}">
                <a16:creationId xmlns:a16="http://schemas.microsoft.com/office/drawing/2014/main" id="{80904E60-136A-E005-491D-22D8F4B4F814}"/>
              </a:ext>
            </a:extLst>
          </p:cNvPr>
          <p:cNvSpPr txBox="1"/>
          <p:nvPr/>
        </p:nvSpPr>
        <p:spPr>
          <a:xfrm>
            <a:off x="2852356" y="5153331"/>
            <a:ext cx="3798611" cy="954107"/>
          </a:xfrm>
          <a:prstGeom prst="rect">
            <a:avLst/>
          </a:prstGeom>
          <a:solidFill>
            <a:schemeClr val="accent5">
              <a:lumMod val="75000"/>
            </a:schemeClr>
          </a:solidFill>
        </p:spPr>
        <p:txBody>
          <a:bodyPr wrap="square" rtlCol="0">
            <a:spAutoFit/>
          </a:bodyPr>
          <a:lstStyle/>
          <a:p>
            <a:r>
              <a:rPr lang="en-US" sz="1400" i="1" dirty="0"/>
              <a:t>What is the classic trigger for worsening facial erythema in rosacea?</a:t>
            </a:r>
          </a:p>
          <a:p>
            <a:r>
              <a:rPr lang="en-US" sz="1400" dirty="0"/>
              <a:t>Consumption of  alcohol  </a:t>
            </a:r>
            <a:r>
              <a:rPr lang="en-US" sz="1400" dirty="0">
                <a:solidFill>
                  <a:srgbClr val="0000FF"/>
                </a:solidFill>
              </a:rPr>
              <a:t>(honorable mention if you said consumption of  spicy food )</a:t>
            </a:r>
          </a:p>
        </p:txBody>
      </p:sp>
    </p:spTree>
    <p:extLst>
      <p:ext uri="{BB962C8B-B14F-4D97-AF65-F5344CB8AC3E}">
        <p14:creationId xmlns:p14="http://schemas.microsoft.com/office/powerpoint/2010/main" val="2361840550"/>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solidFill>
                  <a:schemeClr val="bg1">
                    <a:lumMod val="75000"/>
                  </a:schemeClr>
                </a:solidFill>
              </a:rPr>
              <a:t>Meibomian</a:t>
            </a:r>
            <a:r>
              <a:rPr lang="en-US" sz="1500" b="1" i="1" dirty="0"/>
              <a:t> </a:t>
            </a:r>
            <a:r>
              <a:rPr lang="en-US" sz="1500" b="1" i="1" dirty="0">
                <a:solidFill>
                  <a:schemeClr val="bg1">
                    <a:lumMod val="75000"/>
                  </a:schemeClr>
                </a:solidFill>
              </a:rPr>
              <a:t>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chemeClr val="bg1">
                    <a:lumMod val="75000"/>
                  </a:schemeClr>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The </a:t>
            </a:r>
            <a:r>
              <a:rPr lang="en-US" sz="1400" dirty="0">
                <a:solidFill>
                  <a:schemeClr val="bg1">
                    <a:lumMod val="75000"/>
                  </a:schemeClr>
                </a:solidFill>
              </a:rPr>
              <a:t>Cornea</a:t>
            </a:r>
            <a:r>
              <a:rPr lang="en-US" sz="1400" i="1" dirty="0">
                <a:solidFill>
                  <a:schemeClr val="bg1">
                    <a:lumMod val="75000"/>
                  </a:schemeClr>
                </a:solidFill>
              </a:rPr>
              <a:t> book highlights three causes of cicatrizing obstructive MGD—what are they?</a:t>
            </a:r>
          </a:p>
          <a:p>
            <a:r>
              <a:rPr lang="en-US" sz="1400" dirty="0">
                <a:solidFill>
                  <a:schemeClr val="bg1">
                    <a:lumMod val="75000"/>
                  </a:schemeClr>
                </a:solidFill>
              </a:rPr>
              <a:t>--Trachoma</a:t>
            </a:r>
          </a:p>
          <a:p>
            <a:r>
              <a:rPr lang="en-US" sz="1400" dirty="0">
                <a:solidFill>
                  <a:schemeClr val="bg1">
                    <a:lumMod val="75000"/>
                  </a:schemeClr>
                </a:solidFill>
              </a:rPr>
              <a:t>--Mucous-membrane pemphigoid (aka  </a:t>
            </a:r>
            <a:r>
              <a:rPr lang="en-US" sz="1400" i="1" dirty="0">
                <a:solidFill>
                  <a:schemeClr val="bg1">
                    <a:lumMod val="75000"/>
                  </a:schemeClr>
                </a:solidFill>
              </a:rPr>
              <a:t>ocular cicatricial pemphigoid </a:t>
            </a:r>
            <a:r>
              <a:rPr lang="en-US" sz="1400" dirty="0">
                <a:solidFill>
                  <a:schemeClr val="bg1">
                    <a:lumMod val="75000"/>
                  </a:schemeClr>
                </a:solidFill>
              </a:rPr>
              <a:t>)</a:t>
            </a:r>
          </a:p>
          <a:p>
            <a:r>
              <a:rPr lang="en-US" sz="1400" dirty="0">
                <a:solidFill>
                  <a:schemeClr val="bg1">
                    <a:lumMod val="75000"/>
                  </a:schemeClr>
                </a:solidFill>
              </a:rPr>
              <a:t>--</a:t>
            </a:r>
            <a:r>
              <a:rPr lang="en-US" sz="1400" b="1" dirty="0">
                <a:solidFill>
                  <a:schemeClr val="bg1">
                    <a:lumMod val="75000"/>
                  </a:schemeClr>
                </a:solidFill>
              </a:rPr>
              <a:t>Atopy</a:t>
            </a:r>
          </a:p>
          <a:p>
            <a:endParaRPr lang="en-US" sz="1400" dirty="0">
              <a:solidFill>
                <a:schemeClr val="bg1">
                  <a:lumMod val="75000"/>
                </a:schemeClr>
              </a:solidFill>
            </a:endParaRPr>
          </a:p>
          <a:p>
            <a:r>
              <a:rPr lang="en-US" sz="1400" i="1" dirty="0">
                <a:solidFill>
                  <a:schemeClr val="bg1">
                    <a:lumMod val="75000"/>
                  </a:schemeClr>
                </a:solidFill>
              </a:rPr>
              <a:t>The book highlights three causes of </a:t>
            </a:r>
            <a:r>
              <a:rPr lang="en-US" sz="1400" b="1" i="1" dirty="0" err="1">
                <a:solidFill>
                  <a:schemeClr val="bg1">
                    <a:lumMod val="75000"/>
                  </a:schemeClr>
                </a:solidFill>
              </a:rPr>
              <a:t>non</a:t>
            </a:r>
            <a:r>
              <a:rPr lang="en-US" sz="1400" i="1" dirty="0" err="1">
                <a:solidFill>
                  <a:schemeClr val="bg1">
                    <a:lumMod val="75000"/>
                  </a:schemeClr>
                </a:solidFill>
              </a:rPr>
              <a:t>cicatrizing</a:t>
            </a:r>
            <a:r>
              <a:rPr lang="en-US" sz="1400" i="1" dirty="0">
                <a:solidFill>
                  <a:schemeClr val="bg1">
                    <a:lumMod val="75000"/>
                  </a:schemeClr>
                </a:solidFill>
              </a:rPr>
              <a:t> obstructive MGD—  what are </a:t>
            </a:r>
            <a:r>
              <a:rPr lang="en-US" sz="1400" b="1" i="1" dirty="0">
                <a:solidFill>
                  <a:schemeClr val="bg1">
                    <a:lumMod val="75000"/>
                  </a:schemeClr>
                </a:solidFill>
              </a:rPr>
              <a:t>they</a:t>
            </a:r>
            <a:r>
              <a:rPr lang="en-US" sz="1400" i="1" dirty="0">
                <a:solidFill>
                  <a:schemeClr val="bg1">
                    <a:lumMod val="75000"/>
                  </a:schemeClr>
                </a:solidFill>
              </a:rPr>
              <a:t>?</a:t>
            </a:r>
          </a:p>
          <a:p>
            <a:r>
              <a:rPr lang="en-US" sz="1400" dirty="0">
                <a:solidFill>
                  <a:schemeClr val="bg1">
                    <a:lumMod val="75000"/>
                  </a:schemeClr>
                </a:solidFill>
              </a:rPr>
              <a:t>--</a:t>
            </a:r>
            <a:r>
              <a:rPr lang="en-US" sz="1400" b="1" dirty="0">
                <a:solidFill>
                  <a:schemeClr val="accent1">
                    <a:lumMod val="40000"/>
                    <a:lumOff val="60000"/>
                  </a:schemeClr>
                </a:solidFill>
              </a:rPr>
              <a:t>Rosacea</a:t>
            </a:r>
          </a:p>
          <a:p>
            <a:r>
              <a:rPr lang="en-US" sz="1400" dirty="0">
                <a:solidFill>
                  <a:schemeClr val="bg1">
                    <a:lumMod val="75000"/>
                  </a:schemeClr>
                </a:solidFill>
              </a:rPr>
              <a:t>--Seborrheic dermatitis</a:t>
            </a:r>
          </a:p>
          <a:p>
            <a:r>
              <a:rPr lang="en-US" sz="1400" dirty="0">
                <a:solidFill>
                  <a:schemeClr val="bg1">
                    <a:lumMod val="75000"/>
                  </a:schemeClr>
                </a:solidFill>
              </a:rPr>
              <a:t>--</a:t>
            </a:r>
            <a:r>
              <a:rPr lang="en-US" sz="1400" b="1" dirty="0">
                <a:solidFill>
                  <a:schemeClr val="bg1">
                    <a:lumMod val="75000"/>
                  </a:schemeClr>
                </a:solidFill>
              </a:rPr>
              <a:t>Atopy</a:t>
            </a:r>
            <a:r>
              <a:rPr lang="en-US" sz="1400" dirty="0">
                <a:solidFill>
                  <a:schemeClr val="bg1">
                    <a:lumMod val="75000"/>
                  </a:schemeClr>
                </a:solidFill>
              </a:rPr>
              <a:t> </a:t>
            </a:r>
          </a:p>
        </p:txBody>
      </p:sp>
      <p:sp>
        <p:nvSpPr>
          <p:cNvPr id="19" name="TextBox 18">
            <a:extLst>
              <a:ext uri="{FF2B5EF4-FFF2-40B4-BE49-F238E27FC236}">
                <a16:creationId xmlns:a16="http://schemas.microsoft.com/office/drawing/2014/main" id="{48FAC994-D77D-E261-9043-ECE9A037D649}"/>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
        <p:nvSpPr>
          <p:cNvPr id="7" name="TextBox 6">
            <a:extLst>
              <a:ext uri="{FF2B5EF4-FFF2-40B4-BE49-F238E27FC236}">
                <a16:creationId xmlns:a16="http://schemas.microsoft.com/office/drawing/2014/main" id="{67BE9555-2E10-5321-7097-DD8855D9CA97}"/>
              </a:ext>
            </a:extLst>
          </p:cNvPr>
          <p:cNvSpPr txBox="1"/>
          <p:nvPr/>
        </p:nvSpPr>
        <p:spPr>
          <a:xfrm>
            <a:off x="990600" y="3040574"/>
            <a:ext cx="5803192" cy="3754874"/>
          </a:xfrm>
          <a:prstGeom prst="rect">
            <a:avLst/>
          </a:prstGeom>
          <a:solidFill>
            <a:schemeClr val="accent5">
              <a:lumMod val="60000"/>
              <a:lumOff val="40000"/>
            </a:schemeClr>
          </a:solidFill>
        </p:spPr>
        <p:txBody>
          <a:bodyPr wrap="none" rtlCol="0">
            <a:spAutoFit/>
          </a:bodyPr>
          <a:lstStyle/>
          <a:p>
            <a:r>
              <a:rPr lang="en-US" sz="1400" i="1" dirty="0">
                <a:solidFill>
                  <a:srgbClr val="0000FF"/>
                </a:solidFill>
              </a:rPr>
              <a:t>In a nutshell, what is </a:t>
            </a:r>
            <a:r>
              <a:rPr lang="en-US" sz="1400" dirty="0">
                <a:solidFill>
                  <a:srgbClr val="0000FF"/>
                </a:solidFill>
              </a:rPr>
              <a:t>rosacea?</a:t>
            </a:r>
          </a:p>
          <a:p>
            <a:r>
              <a:rPr lang="en-US" sz="1400" dirty="0">
                <a:solidFill>
                  <a:srgbClr val="0000FF"/>
                </a:solidFill>
              </a:rPr>
              <a:t>A  chronic  skin condition often involving the eyelids</a:t>
            </a:r>
          </a:p>
          <a:p>
            <a:endParaRPr lang="en-US" sz="1400" dirty="0">
              <a:solidFill>
                <a:srgbClr val="0000FF"/>
              </a:solidFill>
            </a:endParaRPr>
          </a:p>
          <a:p>
            <a:r>
              <a:rPr lang="en-US" sz="1400" i="1" dirty="0">
                <a:solidFill>
                  <a:srgbClr val="0000FF"/>
                </a:solidFill>
              </a:rPr>
              <a:t>What is the cause?</a:t>
            </a:r>
          </a:p>
          <a:p>
            <a:r>
              <a:rPr lang="en-US" sz="1400" dirty="0">
                <a:solidFill>
                  <a:srgbClr val="0000FF"/>
                </a:solidFill>
              </a:rPr>
              <a:t>It is unknown at this time</a:t>
            </a:r>
          </a:p>
          <a:p>
            <a:endParaRPr lang="en-US" sz="1400" i="1" dirty="0">
              <a:solidFill>
                <a:srgbClr val="0000FF"/>
              </a:solidFill>
            </a:endParaRPr>
          </a:p>
          <a:p>
            <a:r>
              <a:rPr lang="en-US" sz="1400" i="1" dirty="0">
                <a:solidFill>
                  <a:srgbClr val="0000FF"/>
                </a:solidFill>
              </a:rPr>
              <a:t>Is there a gender predilection? </a:t>
            </a:r>
            <a:r>
              <a:rPr lang="en-US" sz="1400" i="1" dirty="0"/>
              <a:t>A racial predilection? </a:t>
            </a:r>
            <a:r>
              <a:rPr lang="en-US" sz="1400" i="1" dirty="0">
                <a:solidFill>
                  <a:srgbClr val="0000FF"/>
                </a:solidFill>
              </a:rPr>
              <a:t>Age predilection?</a:t>
            </a:r>
          </a:p>
          <a:p>
            <a:r>
              <a:rPr lang="en-US" sz="1400" dirty="0">
                <a:solidFill>
                  <a:srgbClr val="0000FF"/>
                </a:solidFill>
              </a:rPr>
              <a:t>Yes,  ♀  are more likely to be affected. </a:t>
            </a:r>
            <a:r>
              <a:rPr lang="en-US" sz="1400" dirty="0"/>
              <a:t>No. </a:t>
            </a:r>
            <a:r>
              <a:rPr lang="en-US" sz="1400" dirty="0">
                <a:solidFill>
                  <a:srgbClr val="0000FF"/>
                </a:solidFill>
              </a:rPr>
              <a:t>Middle-aged.</a:t>
            </a:r>
          </a:p>
          <a:p>
            <a:endParaRPr lang="en-US" sz="1400" dirty="0">
              <a:solidFill>
                <a:srgbClr val="0000FF"/>
              </a:solidFill>
            </a:endParaRPr>
          </a:p>
          <a:p>
            <a:endParaRPr lang="en-US" sz="1400" i="1" dirty="0">
              <a:solidFill>
                <a:srgbClr val="0000FF"/>
              </a:solidFill>
            </a:endParaRPr>
          </a:p>
          <a:p>
            <a:r>
              <a:rPr lang="en-US" sz="1400" i="1" dirty="0">
                <a:solidFill>
                  <a:srgbClr val="0000FF"/>
                </a:solidFill>
              </a:rPr>
              <a:t>What are the classic </a:t>
            </a:r>
            <a:r>
              <a:rPr lang="en-US" sz="1400" i="1" dirty="0" err="1">
                <a:solidFill>
                  <a:srgbClr val="0000FF"/>
                </a:solidFill>
              </a:rPr>
              <a:t>nonocular</a:t>
            </a:r>
            <a:r>
              <a:rPr lang="en-US" sz="1400" i="1" dirty="0">
                <a:solidFill>
                  <a:srgbClr val="0000FF"/>
                </a:solidFill>
              </a:rPr>
              <a:t> findings on exam?</a:t>
            </a:r>
          </a:p>
          <a:p>
            <a:r>
              <a:rPr lang="en-US" sz="1400" dirty="0">
                <a:solidFill>
                  <a:srgbClr val="0000FF"/>
                </a:solidFill>
              </a:rPr>
              <a:t>--Midface  erythema</a:t>
            </a:r>
          </a:p>
          <a:p>
            <a:r>
              <a:rPr lang="en-US" sz="1400" dirty="0">
                <a:solidFill>
                  <a:srgbClr val="0000FF"/>
                </a:solidFill>
              </a:rPr>
              <a:t>--</a:t>
            </a:r>
            <a:r>
              <a:rPr lang="en-US" sz="1400" b="1" i="1" dirty="0">
                <a:solidFill>
                  <a:srgbClr val="0000FF"/>
                </a:solidFill>
              </a:rPr>
              <a:t>?</a:t>
            </a:r>
          </a:p>
          <a:p>
            <a:r>
              <a:rPr lang="en-US" sz="1400" dirty="0">
                <a:solidFill>
                  <a:schemeClr val="bg1">
                    <a:lumMod val="75000"/>
                  </a:schemeClr>
                </a:solidFill>
              </a:rPr>
              <a:t>--</a:t>
            </a:r>
            <a:r>
              <a:rPr lang="en-US" sz="1400" b="1" i="1" dirty="0">
                <a:solidFill>
                  <a:schemeClr val="bg1">
                    <a:lumMod val="75000"/>
                  </a:schemeClr>
                </a:solidFill>
              </a:rPr>
              <a:t>?</a:t>
            </a:r>
            <a:endParaRPr lang="en-US" sz="1400" dirty="0">
              <a:solidFill>
                <a:schemeClr val="bg1">
                  <a:lumMod val="75000"/>
                </a:schemeClr>
              </a:solidFill>
            </a:endParaRPr>
          </a:p>
          <a:p>
            <a:endParaRPr lang="en-US" sz="1400" dirty="0">
              <a:solidFill>
                <a:schemeClr val="accent5">
                  <a:lumMod val="60000"/>
                  <a:lumOff val="40000"/>
                </a:schemeClr>
              </a:solidFill>
            </a:endParaRPr>
          </a:p>
          <a:p>
            <a:r>
              <a:rPr lang="en-US" sz="1400" i="1" dirty="0">
                <a:solidFill>
                  <a:schemeClr val="accent5">
                    <a:lumMod val="60000"/>
                    <a:lumOff val="40000"/>
                  </a:schemeClr>
                </a:solidFill>
              </a:rPr>
              <a:t>What does the </a:t>
            </a:r>
            <a:r>
              <a:rPr lang="en-US" sz="1400" dirty="0">
                <a:solidFill>
                  <a:schemeClr val="accent5">
                    <a:lumMod val="60000"/>
                    <a:lumOff val="40000"/>
                  </a:schemeClr>
                </a:solidFill>
              </a:rPr>
              <a:t>Cornea</a:t>
            </a:r>
            <a:r>
              <a:rPr lang="en-US" sz="1400" i="1" dirty="0">
                <a:solidFill>
                  <a:schemeClr val="accent5">
                    <a:lumMod val="60000"/>
                    <a:lumOff val="40000"/>
                  </a:schemeClr>
                </a:solidFill>
              </a:rPr>
              <a:t> book call “the mainstay of therapy” for rosacea?</a:t>
            </a:r>
          </a:p>
          <a:p>
            <a:r>
              <a:rPr lang="en-US" sz="1400" dirty="0">
                <a:solidFill>
                  <a:schemeClr val="accent5">
                    <a:lumMod val="60000"/>
                    <a:lumOff val="40000"/>
                  </a:schemeClr>
                </a:solidFill>
              </a:rPr>
              <a:t>Oral  tetracyclines</a:t>
            </a:r>
          </a:p>
        </p:txBody>
      </p:sp>
      <p:sp>
        <p:nvSpPr>
          <p:cNvPr id="14" name="Oval 13">
            <a:extLst>
              <a:ext uri="{FF2B5EF4-FFF2-40B4-BE49-F238E27FC236}">
                <a16:creationId xmlns:a16="http://schemas.microsoft.com/office/drawing/2014/main" id="{C80FC219-CC98-4603-852A-433B8F83FD2F}"/>
              </a:ext>
            </a:extLst>
          </p:cNvPr>
          <p:cNvSpPr/>
          <p:nvPr/>
        </p:nvSpPr>
        <p:spPr>
          <a:xfrm>
            <a:off x="308616" y="4815133"/>
            <a:ext cx="1105460" cy="400111"/>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ED08374-ECC1-8896-74E8-0B33BB80D280}"/>
              </a:ext>
            </a:extLst>
          </p:cNvPr>
          <p:cNvSpPr txBox="1"/>
          <p:nvPr/>
        </p:nvSpPr>
        <p:spPr>
          <a:xfrm>
            <a:off x="426750" y="4850249"/>
            <a:ext cx="920445" cy="307777"/>
          </a:xfrm>
          <a:prstGeom prst="rect">
            <a:avLst/>
          </a:prstGeom>
          <a:noFill/>
        </p:spPr>
        <p:txBody>
          <a:bodyPr wrap="none" rtlCol="0">
            <a:spAutoFit/>
          </a:bodyPr>
          <a:lstStyle/>
          <a:p>
            <a:r>
              <a:rPr lang="en-US" sz="1400" b="1" dirty="0">
                <a:solidFill>
                  <a:srgbClr val="0000FF"/>
                </a:solidFill>
              </a:rPr>
              <a:t>Rosacea</a:t>
            </a:r>
          </a:p>
        </p:txBody>
      </p:sp>
      <p:sp>
        <p:nvSpPr>
          <p:cNvPr id="8" name="Arrow: Left 7">
            <a:extLst>
              <a:ext uri="{FF2B5EF4-FFF2-40B4-BE49-F238E27FC236}">
                <a16:creationId xmlns:a16="http://schemas.microsoft.com/office/drawing/2014/main" id="{472531E2-99DB-1664-80D9-677758481550}"/>
              </a:ext>
            </a:extLst>
          </p:cNvPr>
          <p:cNvSpPr/>
          <p:nvPr/>
        </p:nvSpPr>
        <p:spPr>
          <a:xfrm>
            <a:off x="2608364" y="5511046"/>
            <a:ext cx="1866899" cy="50840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Next finding</a:t>
            </a:r>
          </a:p>
        </p:txBody>
      </p:sp>
    </p:spTree>
    <p:extLst>
      <p:ext uri="{BB962C8B-B14F-4D97-AF65-F5344CB8AC3E}">
        <p14:creationId xmlns:p14="http://schemas.microsoft.com/office/powerpoint/2010/main" val="225061222"/>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solidFill>
                  <a:schemeClr val="bg1">
                    <a:lumMod val="75000"/>
                  </a:schemeClr>
                </a:solidFill>
              </a:rPr>
              <a:t>Meibomian</a:t>
            </a:r>
            <a:r>
              <a:rPr lang="en-US" sz="1500" b="1" i="1" dirty="0"/>
              <a:t> </a:t>
            </a:r>
            <a:r>
              <a:rPr lang="en-US" sz="1500" b="1" i="1" dirty="0">
                <a:solidFill>
                  <a:schemeClr val="bg1">
                    <a:lumMod val="75000"/>
                  </a:schemeClr>
                </a:solidFill>
              </a:rPr>
              <a:t>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chemeClr val="bg1">
                    <a:lumMod val="75000"/>
                  </a:schemeClr>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The </a:t>
            </a:r>
            <a:r>
              <a:rPr lang="en-US" sz="1400" dirty="0">
                <a:solidFill>
                  <a:schemeClr val="bg1">
                    <a:lumMod val="75000"/>
                  </a:schemeClr>
                </a:solidFill>
              </a:rPr>
              <a:t>Cornea</a:t>
            </a:r>
            <a:r>
              <a:rPr lang="en-US" sz="1400" i="1" dirty="0">
                <a:solidFill>
                  <a:schemeClr val="bg1">
                    <a:lumMod val="75000"/>
                  </a:schemeClr>
                </a:solidFill>
              </a:rPr>
              <a:t> book highlights three causes of cicatrizing obstructive MGD—what are they?</a:t>
            </a:r>
          </a:p>
          <a:p>
            <a:r>
              <a:rPr lang="en-US" sz="1400" dirty="0">
                <a:solidFill>
                  <a:schemeClr val="bg1">
                    <a:lumMod val="75000"/>
                  </a:schemeClr>
                </a:solidFill>
              </a:rPr>
              <a:t>--Trachoma</a:t>
            </a:r>
          </a:p>
          <a:p>
            <a:r>
              <a:rPr lang="en-US" sz="1400" dirty="0">
                <a:solidFill>
                  <a:schemeClr val="bg1">
                    <a:lumMod val="75000"/>
                  </a:schemeClr>
                </a:solidFill>
              </a:rPr>
              <a:t>--Mucous-membrane pemphigoid (aka  </a:t>
            </a:r>
            <a:r>
              <a:rPr lang="en-US" sz="1400" i="1" dirty="0">
                <a:solidFill>
                  <a:schemeClr val="bg1">
                    <a:lumMod val="75000"/>
                  </a:schemeClr>
                </a:solidFill>
              </a:rPr>
              <a:t>ocular cicatricial pemphigoid </a:t>
            </a:r>
            <a:r>
              <a:rPr lang="en-US" sz="1400" dirty="0">
                <a:solidFill>
                  <a:schemeClr val="bg1">
                    <a:lumMod val="75000"/>
                  </a:schemeClr>
                </a:solidFill>
              </a:rPr>
              <a:t>)</a:t>
            </a:r>
          </a:p>
          <a:p>
            <a:r>
              <a:rPr lang="en-US" sz="1400" dirty="0">
                <a:solidFill>
                  <a:schemeClr val="bg1">
                    <a:lumMod val="75000"/>
                  </a:schemeClr>
                </a:solidFill>
              </a:rPr>
              <a:t>--</a:t>
            </a:r>
            <a:r>
              <a:rPr lang="en-US" sz="1400" b="1" dirty="0">
                <a:solidFill>
                  <a:schemeClr val="bg1">
                    <a:lumMod val="75000"/>
                  </a:schemeClr>
                </a:solidFill>
              </a:rPr>
              <a:t>Atopy</a:t>
            </a:r>
          </a:p>
          <a:p>
            <a:endParaRPr lang="en-US" sz="1400" dirty="0">
              <a:solidFill>
                <a:schemeClr val="bg1">
                  <a:lumMod val="75000"/>
                </a:schemeClr>
              </a:solidFill>
            </a:endParaRPr>
          </a:p>
          <a:p>
            <a:r>
              <a:rPr lang="en-US" sz="1400" i="1" dirty="0">
                <a:solidFill>
                  <a:schemeClr val="bg1">
                    <a:lumMod val="75000"/>
                  </a:schemeClr>
                </a:solidFill>
              </a:rPr>
              <a:t>The book highlights three causes of </a:t>
            </a:r>
            <a:r>
              <a:rPr lang="en-US" sz="1400" b="1" i="1" dirty="0" err="1">
                <a:solidFill>
                  <a:schemeClr val="bg1">
                    <a:lumMod val="75000"/>
                  </a:schemeClr>
                </a:solidFill>
              </a:rPr>
              <a:t>non</a:t>
            </a:r>
            <a:r>
              <a:rPr lang="en-US" sz="1400" i="1" dirty="0" err="1">
                <a:solidFill>
                  <a:schemeClr val="bg1">
                    <a:lumMod val="75000"/>
                  </a:schemeClr>
                </a:solidFill>
              </a:rPr>
              <a:t>cicatrizing</a:t>
            </a:r>
            <a:r>
              <a:rPr lang="en-US" sz="1400" i="1" dirty="0">
                <a:solidFill>
                  <a:schemeClr val="bg1">
                    <a:lumMod val="75000"/>
                  </a:schemeClr>
                </a:solidFill>
              </a:rPr>
              <a:t> obstructive MGD—  what are </a:t>
            </a:r>
            <a:r>
              <a:rPr lang="en-US" sz="1400" b="1" i="1" dirty="0">
                <a:solidFill>
                  <a:schemeClr val="bg1">
                    <a:lumMod val="75000"/>
                  </a:schemeClr>
                </a:solidFill>
              </a:rPr>
              <a:t>they</a:t>
            </a:r>
            <a:r>
              <a:rPr lang="en-US" sz="1400" i="1" dirty="0">
                <a:solidFill>
                  <a:schemeClr val="bg1">
                    <a:lumMod val="75000"/>
                  </a:schemeClr>
                </a:solidFill>
              </a:rPr>
              <a:t>?</a:t>
            </a:r>
          </a:p>
          <a:p>
            <a:r>
              <a:rPr lang="en-US" sz="1400" dirty="0">
                <a:solidFill>
                  <a:schemeClr val="bg1">
                    <a:lumMod val="75000"/>
                  </a:schemeClr>
                </a:solidFill>
              </a:rPr>
              <a:t>--</a:t>
            </a:r>
            <a:r>
              <a:rPr lang="en-US" sz="1400" b="1" dirty="0">
                <a:solidFill>
                  <a:schemeClr val="accent1">
                    <a:lumMod val="40000"/>
                    <a:lumOff val="60000"/>
                  </a:schemeClr>
                </a:solidFill>
              </a:rPr>
              <a:t>Rosacea</a:t>
            </a:r>
          </a:p>
          <a:p>
            <a:r>
              <a:rPr lang="en-US" sz="1400" dirty="0">
                <a:solidFill>
                  <a:schemeClr val="bg1">
                    <a:lumMod val="75000"/>
                  </a:schemeClr>
                </a:solidFill>
              </a:rPr>
              <a:t>--Seborrheic dermatitis</a:t>
            </a:r>
          </a:p>
          <a:p>
            <a:r>
              <a:rPr lang="en-US" sz="1400" dirty="0">
                <a:solidFill>
                  <a:schemeClr val="bg1">
                    <a:lumMod val="75000"/>
                  </a:schemeClr>
                </a:solidFill>
              </a:rPr>
              <a:t>--</a:t>
            </a:r>
            <a:r>
              <a:rPr lang="en-US" sz="1400" b="1" dirty="0">
                <a:solidFill>
                  <a:schemeClr val="bg1">
                    <a:lumMod val="75000"/>
                  </a:schemeClr>
                </a:solidFill>
              </a:rPr>
              <a:t>Atopy</a:t>
            </a:r>
            <a:r>
              <a:rPr lang="en-US" sz="1400" dirty="0">
                <a:solidFill>
                  <a:schemeClr val="bg1">
                    <a:lumMod val="75000"/>
                  </a:schemeClr>
                </a:solidFill>
              </a:rPr>
              <a:t> </a:t>
            </a:r>
          </a:p>
        </p:txBody>
      </p:sp>
      <p:sp>
        <p:nvSpPr>
          <p:cNvPr id="19" name="TextBox 18">
            <a:extLst>
              <a:ext uri="{FF2B5EF4-FFF2-40B4-BE49-F238E27FC236}">
                <a16:creationId xmlns:a16="http://schemas.microsoft.com/office/drawing/2014/main" id="{48FAC994-D77D-E261-9043-ECE9A037D649}"/>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
        <p:nvSpPr>
          <p:cNvPr id="7" name="TextBox 6">
            <a:extLst>
              <a:ext uri="{FF2B5EF4-FFF2-40B4-BE49-F238E27FC236}">
                <a16:creationId xmlns:a16="http://schemas.microsoft.com/office/drawing/2014/main" id="{67BE9555-2E10-5321-7097-DD8855D9CA97}"/>
              </a:ext>
            </a:extLst>
          </p:cNvPr>
          <p:cNvSpPr txBox="1"/>
          <p:nvPr/>
        </p:nvSpPr>
        <p:spPr>
          <a:xfrm>
            <a:off x="990600" y="3040574"/>
            <a:ext cx="5803192" cy="3754874"/>
          </a:xfrm>
          <a:prstGeom prst="rect">
            <a:avLst/>
          </a:prstGeom>
          <a:solidFill>
            <a:schemeClr val="accent5">
              <a:lumMod val="60000"/>
              <a:lumOff val="40000"/>
            </a:schemeClr>
          </a:solidFill>
        </p:spPr>
        <p:txBody>
          <a:bodyPr wrap="none" rtlCol="0">
            <a:spAutoFit/>
          </a:bodyPr>
          <a:lstStyle/>
          <a:p>
            <a:r>
              <a:rPr lang="en-US" sz="1400" i="1" dirty="0">
                <a:solidFill>
                  <a:srgbClr val="0000FF"/>
                </a:solidFill>
              </a:rPr>
              <a:t>In a nutshell, what is </a:t>
            </a:r>
            <a:r>
              <a:rPr lang="en-US" sz="1400" dirty="0">
                <a:solidFill>
                  <a:srgbClr val="0000FF"/>
                </a:solidFill>
              </a:rPr>
              <a:t>rosacea?</a:t>
            </a:r>
          </a:p>
          <a:p>
            <a:r>
              <a:rPr lang="en-US" sz="1400" dirty="0">
                <a:solidFill>
                  <a:srgbClr val="0000FF"/>
                </a:solidFill>
              </a:rPr>
              <a:t>A  chronic  skin condition often involving the eyelids</a:t>
            </a:r>
          </a:p>
          <a:p>
            <a:endParaRPr lang="en-US" sz="1400" dirty="0">
              <a:solidFill>
                <a:srgbClr val="0000FF"/>
              </a:solidFill>
            </a:endParaRPr>
          </a:p>
          <a:p>
            <a:r>
              <a:rPr lang="en-US" sz="1400" i="1" dirty="0">
                <a:solidFill>
                  <a:srgbClr val="0000FF"/>
                </a:solidFill>
              </a:rPr>
              <a:t>What is the cause?</a:t>
            </a:r>
          </a:p>
          <a:p>
            <a:r>
              <a:rPr lang="en-US" sz="1400" dirty="0">
                <a:solidFill>
                  <a:srgbClr val="0000FF"/>
                </a:solidFill>
              </a:rPr>
              <a:t>It is unknown at this time</a:t>
            </a:r>
          </a:p>
          <a:p>
            <a:endParaRPr lang="en-US" sz="1400" i="1" dirty="0">
              <a:solidFill>
                <a:srgbClr val="0000FF"/>
              </a:solidFill>
            </a:endParaRPr>
          </a:p>
          <a:p>
            <a:r>
              <a:rPr lang="en-US" sz="1400" i="1" dirty="0">
                <a:solidFill>
                  <a:srgbClr val="0000FF"/>
                </a:solidFill>
              </a:rPr>
              <a:t>Is there a gender predilection? </a:t>
            </a:r>
            <a:r>
              <a:rPr lang="en-US" sz="1400" i="1" dirty="0"/>
              <a:t>A racial predilection? </a:t>
            </a:r>
            <a:r>
              <a:rPr lang="en-US" sz="1400" i="1" dirty="0">
                <a:solidFill>
                  <a:srgbClr val="0000FF"/>
                </a:solidFill>
              </a:rPr>
              <a:t>Age predilection?</a:t>
            </a:r>
          </a:p>
          <a:p>
            <a:r>
              <a:rPr lang="en-US" sz="1400" dirty="0">
                <a:solidFill>
                  <a:srgbClr val="0000FF"/>
                </a:solidFill>
              </a:rPr>
              <a:t>Yes,  ♀  are more likely to be affected. </a:t>
            </a:r>
            <a:r>
              <a:rPr lang="en-US" sz="1400" dirty="0"/>
              <a:t>No. </a:t>
            </a:r>
            <a:r>
              <a:rPr lang="en-US" sz="1400" dirty="0">
                <a:solidFill>
                  <a:srgbClr val="0000FF"/>
                </a:solidFill>
              </a:rPr>
              <a:t>Middle-aged.</a:t>
            </a:r>
          </a:p>
          <a:p>
            <a:endParaRPr lang="en-US" sz="1400" dirty="0">
              <a:solidFill>
                <a:srgbClr val="0000FF"/>
              </a:solidFill>
            </a:endParaRPr>
          </a:p>
          <a:p>
            <a:endParaRPr lang="en-US" sz="1400" i="1" dirty="0">
              <a:solidFill>
                <a:srgbClr val="0000FF"/>
              </a:solidFill>
            </a:endParaRPr>
          </a:p>
          <a:p>
            <a:r>
              <a:rPr lang="en-US" sz="1400" i="1" dirty="0">
                <a:solidFill>
                  <a:srgbClr val="0000FF"/>
                </a:solidFill>
              </a:rPr>
              <a:t>What are the classic </a:t>
            </a:r>
            <a:r>
              <a:rPr lang="en-US" sz="1400" i="1" dirty="0" err="1">
                <a:solidFill>
                  <a:srgbClr val="0000FF"/>
                </a:solidFill>
              </a:rPr>
              <a:t>nonocular</a:t>
            </a:r>
            <a:r>
              <a:rPr lang="en-US" sz="1400" i="1" dirty="0">
                <a:solidFill>
                  <a:srgbClr val="0000FF"/>
                </a:solidFill>
              </a:rPr>
              <a:t> findings on exam?</a:t>
            </a:r>
          </a:p>
          <a:p>
            <a:r>
              <a:rPr lang="en-US" sz="1400" dirty="0">
                <a:solidFill>
                  <a:srgbClr val="0000FF"/>
                </a:solidFill>
              </a:rPr>
              <a:t>--Midface  erythema</a:t>
            </a:r>
          </a:p>
          <a:p>
            <a:r>
              <a:rPr lang="en-US" sz="1400" dirty="0">
                <a:solidFill>
                  <a:srgbClr val="0000FF"/>
                </a:solidFill>
              </a:rPr>
              <a:t>--Pustules/papules</a:t>
            </a:r>
          </a:p>
          <a:p>
            <a:r>
              <a:rPr lang="en-US" sz="1400" dirty="0">
                <a:solidFill>
                  <a:schemeClr val="bg1">
                    <a:lumMod val="75000"/>
                  </a:schemeClr>
                </a:solidFill>
              </a:rPr>
              <a:t>--</a:t>
            </a:r>
            <a:r>
              <a:rPr lang="en-US" sz="1400" b="1" i="1" dirty="0">
                <a:solidFill>
                  <a:schemeClr val="bg1">
                    <a:lumMod val="75000"/>
                  </a:schemeClr>
                </a:solidFill>
              </a:rPr>
              <a:t>?</a:t>
            </a:r>
            <a:endParaRPr lang="en-US" sz="1400" dirty="0">
              <a:solidFill>
                <a:schemeClr val="bg1">
                  <a:lumMod val="75000"/>
                </a:schemeClr>
              </a:solidFill>
            </a:endParaRPr>
          </a:p>
          <a:p>
            <a:endParaRPr lang="en-US" sz="1400" dirty="0">
              <a:solidFill>
                <a:schemeClr val="accent5">
                  <a:lumMod val="60000"/>
                  <a:lumOff val="40000"/>
                </a:schemeClr>
              </a:solidFill>
            </a:endParaRPr>
          </a:p>
          <a:p>
            <a:r>
              <a:rPr lang="en-US" sz="1400" i="1" dirty="0">
                <a:solidFill>
                  <a:schemeClr val="accent5">
                    <a:lumMod val="60000"/>
                    <a:lumOff val="40000"/>
                  </a:schemeClr>
                </a:solidFill>
              </a:rPr>
              <a:t>What does the </a:t>
            </a:r>
            <a:r>
              <a:rPr lang="en-US" sz="1400" dirty="0">
                <a:solidFill>
                  <a:schemeClr val="accent5">
                    <a:lumMod val="60000"/>
                    <a:lumOff val="40000"/>
                  </a:schemeClr>
                </a:solidFill>
              </a:rPr>
              <a:t>Cornea</a:t>
            </a:r>
            <a:r>
              <a:rPr lang="en-US" sz="1400" i="1" dirty="0">
                <a:solidFill>
                  <a:schemeClr val="accent5">
                    <a:lumMod val="60000"/>
                    <a:lumOff val="40000"/>
                  </a:schemeClr>
                </a:solidFill>
              </a:rPr>
              <a:t> book call “the mainstay of therapy” for rosacea?</a:t>
            </a:r>
          </a:p>
          <a:p>
            <a:r>
              <a:rPr lang="en-US" sz="1400" dirty="0">
                <a:solidFill>
                  <a:schemeClr val="accent5">
                    <a:lumMod val="60000"/>
                    <a:lumOff val="40000"/>
                  </a:schemeClr>
                </a:solidFill>
              </a:rPr>
              <a:t>Oral  tetracyclines</a:t>
            </a:r>
          </a:p>
        </p:txBody>
      </p:sp>
      <p:sp>
        <p:nvSpPr>
          <p:cNvPr id="14" name="Oval 13">
            <a:extLst>
              <a:ext uri="{FF2B5EF4-FFF2-40B4-BE49-F238E27FC236}">
                <a16:creationId xmlns:a16="http://schemas.microsoft.com/office/drawing/2014/main" id="{C80FC219-CC98-4603-852A-433B8F83FD2F}"/>
              </a:ext>
            </a:extLst>
          </p:cNvPr>
          <p:cNvSpPr/>
          <p:nvPr/>
        </p:nvSpPr>
        <p:spPr>
          <a:xfrm>
            <a:off x="308616" y="4815133"/>
            <a:ext cx="1105460" cy="400111"/>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ED08374-ECC1-8896-74E8-0B33BB80D280}"/>
              </a:ext>
            </a:extLst>
          </p:cNvPr>
          <p:cNvSpPr txBox="1"/>
          <p:nvPr/>
        </p:nvSpPr>
        <p:spPr>
          <a:xfrm>
            <a:off x="426750" y="4850249"/>
            <a:ext cx="920445" cy="307777"/>
          </a:xfrm>
          <a:prstGeom prst="rect">
            <a:avLst/>
          </a:prstGeom>
          <a:noFill/>
        </p:spPr>
        <p:txBody>
          <a:bodyPr wrap="none" rtlCol="0">
            <a:spAutoFit/>
          </a:bodyPr>
          <a:lstStyle/>
          <a:p>
            <a:r>
              <a:rPr lang="en-US" sz="1400" b="1" dirty="0">
                <a:solidFill>
                  <a:srgbClr val="0000FF"/>
                </a:solidFill>
              </a:rPr>
              <a:t>Rosacea</a:t>
            </a:r>
          </a:p>
        </p:txBody>
      </p:sp>
      <p:sp>
        <p:nvSpPr>
          <p:cNvPr id="5" name="Arrow: Left 4">
            <a:extLst>
              <a:ext uri="{FF2B5EF4-FFF2-40B4-BE49-F238E27FC236}">
                <a16:creationId xmlns:a16="http://schemas.microsoft.com/office/drawing/2014/main" id="{885B6A30-5643-840B-8FD8-A925579A1874}"/>
              </a:ext>
            </a:extLst>
          </p:cNvPr>
          <p:cNvSpPr/>
          <p:nvPr/>
        </p:nvSpPr>
        <p:spPr>
          <a:xfrm>
            <a:off x="2608364" y="5511046"/>
            <a:ext cx="1866899" cy="50840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Next finding</a:t>
            </a:r>
          </a:p>
        </p:txBody>
      </p:sp>
    </p:spTree>
    <p:extLst>
      <p:ext uri="{BB962C8B-B14F-4D97-AF65-F5344CB8AC3E}">
        <p14:creationId xmlns:p14="http://schemas.microsoft.com/office/powerpoint/2010/main" val="3231083619"/>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C0F93F-35BD-6B66-A712-67427EA687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0808" y="1226033"/>
            <a:ext cx="3302383" cy="4405934"/>
          </a:xfrm>
          <a:prstGeom prst="rect">
            <a:avLst/>
          </a:prstGeom>
        </p:spPr>
      </p:pic>
      <p:sp>
        <p:nvSpPr>
          <p:cNvPr id="4" name="TextBox 3">
            <a:extLst>
              <a:ext uri="{FF2B5EF4-FFF2-40B4-BE49-F238E27FC236}">
                <a16:creationId xmlns:a16="http://schemas.microsoft.com/office/drawing/2014/main" id="{603969E5-A308-4157-2F8B-41950D361DF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9" name="TextBox 8">
            <a:extLst>
              <a:ext uri="{FF2B5EF4-FFF2-40B4-BE49-F238E27FC236}">
                <a16:creationId xmlns:a16="http://schemas.microsoft.com/office/drawing/2014/main" id="{FC0DDBCC-9DA7-6CAC-0534-41924B734955}"/>
              </a:ext>
            </a:extLst>
          </p:cNvPr>
          <p:cNvSpPr txBox="1"/>
          <p:nvPr/>
        </p:nvSpPr>
        <p:spPr>
          <a:xfrm>
            <a:off x="3081852" y="6096000"/>
            <a:ext cx="2980303" cy="369332"/>
          </a:xfrm>
          <a:prstGeom prst="rect">
            <a:avLst/>
          </a:prstGeom>
          <a:noFill/>
        </p:spPr>
        <p:txBody>
          <a:bodyPr wrap="none" rtlCol="0">
            <a:spAutoFit/>
          </a:bodyPr>
          <a:lstStyle/>
          <a:p>
            <a:pPr algn="ctr"/>
            <a:r>
              <a:rPr lang="en-US" dirty="0"/>
              <a:t>Rosacea: </a:t>
            </a:r>
            <a:r>
              <a:rPr lang="en-US" sz="1800" dirty="0"/>
              <a:t>Papules/pustules</a:t>
            </a:r>
          </a:p>
        </p:txBody>
      </p:sp>
    </p:spTree>
    <p:extLst>
      <p:ext uri="{BB962C8B-B14F-4D97-AF65-F5344CB8AC3E}">
        <p14:creationId xmlns:p14="http://schemas.microsoft.com/office/powerpoint/2010/main" val="752504545"/>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solidFill>
                  <a:schemeClr val="bg1">
                    <a:lumMod val="75000"/>
                  </a:schemeClr>
                </a:solidFill>
              </a:rPr>
              <a:t>Meibomian</a:t>
            </a:r>
            <a:r>
              <a:rPr lang="en-US" sz="1500" b="1" i="1" dirty="0"/>
              <a:t> </a:t>
            </a:r>
            <a:r>
              <a:rPr lang="en-US" sz="1500" b="1" i="1" dirty="0">
                <a:solidFill>
                  <a:schemeClr val="bg1">
                    <a:lumMod val="75000"/>
                  </a:schemeClr>
                </a:solidFill>
              </a:rPr>
              <a:t>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chemeClr val="bg1">
                    <a:lumMod val="75000"/>
                  </a:schemeClr>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The </a:t>
            </a:r>
            <a:r>
              <a:rPr lang="en-US" sz="1400" dirty="0">
                <a:solidFill>
                  <a:schemeClr val="bg1">
                    <a:lumMod val="75000"/>
                  </a:schemeClr>
                </a:solidFill>
              </a:rPr>
              <a:t>Cornea</a:t>
            </a:r>
            <a:r>
              <a:rPr lang="en-US" sz="1400" i="1" dirty="0">
                <a:solidFill>
                  <a:schemeClr val="bg1">
                    <a:lumMod val="75000"/>
                  </a:schemeClr>
                </a:solidFill>
              </a:rPr>
              <a:t> book highlights three causes of cicatrizing obstructive MGD—what are they?</a:t>
            </a:r>
          </a:p>
          <a:p>
            <a:r>
              <a:rPr lang="en-US" sz="1400" dirty="0">
                <a:solidFill>
                  <a:schemeClr val="bg1">
                    <a:lumMod val="75000"/>
                  </a:schemeClr>
                </a:solidFill>
              </a:rPr>
              <a:t>--Trachoma</a:t>
            </a:r>
          </a:p>
          <a:p>
            <a:r>
              <a:rPr lang="en-US" sz="1400" dirty="0">
                <a:solidFill>
                  <a:schemeClr val="bg1">
                    <a:lumMod val="75000"/>
                  </a:schemeClr>
                </a:solidFill>
              </a:rPr>
              <a:t>--Mucous-membrane pemphigoid (aka  </a:t>
            </a:r>
            <a:r>
              <a:rPr lang="en-US" sz="1400" i="1" dirty="0">
                <a:solidFill>
                  <a:schemeClr val="bg1">
                    <a:lumMod val="75000"/>
                  </a:schemeClr>
                </a:solidFill>
              </a:rPr>
              <a:t>ocular cicatricial pemphigoid </a:t>
            </a:r>
            <a:r>
              <a:rPr lang="en-US" sz="1400" dirty="0">
                <a:solidFill>
                  <a:schemeClr val="bg1">
                    <a:lumMod val="75000"/>
                  </a:schemeClr>
                </a:solidFill>
              </a:rPr>
              <a:t>)</a:t>
            </a:r>
          </a:p>
          <a:p>
            <a:r>
              <a:rPr lang="en-US" sz="1400" dirty="0">
                <a:solidFill>
                  <a:schemeClr val="bg1">
                    <a:lumMod val="75000"/>
                  </a:schemeClr>
                </a:solidFill>
              </a:rPr>
              <a:t>--</a:t>
            </a:r>
            <a:r>
              <a:rPr lang="en-US" sz="1400" b="1" dirty="0">
                <a:solidFill>
                  <a:schemeClr val="bg1">
                    <a:lumMod val="75000"/>
                  </a:schemeClr>
                </a:solidFill>
              </a:rPr>
              <a:t>Atopy</a:t>
            </a:r>
          </a:p>
          <a:p>
            <a:endParaRPr lang="en-US" sz="1400" dirty="0">
              <a:solidFill>
                <a:schemeClr val="bg1">
                  <a:lumMod val="75000"/>
                </a:schemeClr>
              </a:solidFill>
            </a:endParaRPr>
          </a:p>
          <a:p>
            <a:r>
              <a:rPr lang="en-US" sz="1400" i="1" dirty="0">
                <a:solidFill>
                  <a:schemeClr val="bg1">
                    <a:lumMod val="75000"/>
                  </a:schemeClr>
                </a:solidFill>
              </a:rPr>
              <a:t>The book highlights three causes of </a:t>
            </a:r>
            <a:r>
              <a:rPr lang="en-US" sz="1400" b="1" i="1" dirty="0" err="1">
                <a:solidFill>
                  <a:schemeClr val="bg1">
                    <a:lumMod val="75000"/>
                  </a:schemeClr>
                </a:solidFill>
              </a:rPr>
              <a:t>non</a:t>
            </a:r>
            <a:r>
              <a:rPr lang="en-US" sz="1400" i="1" dirty="0" err="1">
                <a:solidFill>
                  <a:schemeClr val="bg1">
                    <a:lumMod val="75000"/>
                  </a:schemeClr>
                </a:solidFill>
              </a:rPr>
              <a:t>cicatrizing</a:t>
            </a:r>
            <a:r>
              <a:rPr lang="en-US" sz="1400" i="1" dirty="0">
                <a:solidFill>
                  <a:schemeClr val="bg1">
                    <a:lumMod val="75000"/>
                  </a:schemeClr>
                </a:solidFill>
              </a:rPr>
              <a:t> obstructive MGD—  what are </a:t>
            </a:r>
            <a:r>
              <a:rPr lang="en-US" sz="1400" b="1" i="1" dirty="0">
                <a:solidFill>
                  <a:schemeClr val="bg1">
                    <a:lumMod val="75000"/>
                  </a:schemeClr>
                </a:solidFill>
              </a:rPr>
              <a:t>they</a:t>
            </a:r>
            <a:r>
              <a:rPr lang="en-US" sz="1400" i="1" dirty="0">
                <a:solidFill>
                  <a:schemeClr val="bg1">
                    <a:lumMod val="75000"/>
                  </a:schemeClr>
                </a:solidFill>
              </a:rPr>
              <a:t>?</a:t>
            </a:r>
          </a:p>
          <a:p>
            <a:r>
              <a:rPr lang="en-US" sz="1400" dirty="0">
                <a:solidFill>
                  <a:schemeClr val="bg1">
                    <a:lumMod val="75000"/>
                  </a:schemeClr>
                </a:solidFill>
              </a:rPr>
              <a:t>--</a:t>
            </a:r>
            <a:r>
              <a:rPr lang="en-US" sz="1400" b="1" dirty="0">
                <a:solidFill>
                  <a:schemeClr val="accent1">
                    <a:lumMod val="40000"/>
                    <a:lumOff val="60000"/>
                  </a:schemeClr>
                </a:solidFill>
              </a:rPr>
              <a:t>Rosacea</a:t>
            </a:r>
          </a:p>
          <a:p>
            <a:r>
              <a:rPr lang="en-US" sz="1400" dirty="0">
                <a:solidFill>
                  <a:schemeClr val="bg1">
                    <a:lumMod val="75000"/>
                  </a:schemeClr>
                </a:solidFill>
              </a:rPr>
              <a:t>--Seborrheic dermatitis</a:t>
            </a:r>
          </a:p>
          <a:p>
            <a:r>
              <a:rPr lang="en-US" sz="1400" dirty="0">
                <a:solidFill>
                  <a:schemeClr val="bg1">
                    <a:lumMod val="75000"/>
                  </a:schemeClr>
                </a:solidFill>
              </a:rPr>
              <a:t>--</a:t>
            </a:r>
            <a:r>
              <a:rPr lang="en-US" sz="1400" b="1" dirty="0">
                <a:solidFill>
                  <a:schemeClr val="bg1">
                    <a:lumMod val="75000"/>
                  </a:schemeClr>
                </a:solidFill>
              </a:rPr>
              <a:t>Atopy</a:t>
            </a:r>
            <a:r>
              <a:rPr lang="en-US" sz="1400" dirty="0">
                <a:solidFill>
                  <a:schemeClr val="bg1">
                    <a:lumMod val="75000"/>
                  </a:schemeClr>
                </a:solidFill>
              </a:rPr>
              <a:t> </a:t>
            </a:r>
          </a:p>
        </p:txBody>
      </p:sp>
      <p:sp>
        <p:nvSpPr>
          <p:cNvPr id="19" name="TextBox 18">
            <a:extLst>
              <a:ext uri="{FF2B5EF4-FFF2-40B4-BE49-F238E27FC236}">
                <a16:creationId xmlns:a16="http://schemas.microsoft.com/office/drawing/2014/main" id="{48FAC994-D77D-E261-9043-ECE9A037D649}"/>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
        <p:nvSpPr>
          <p:cNvPr id="7" name="TextBox 6">
            <a:extLst>
              <a:ext uri="{FF2B5EF4-FFF2-40B4-BE49-F238E27FC236}">
                <a16:creationId xmlns:a16="http://schemas.microsoft.com/office/drawing/2014/main" id="{67BE9555-2E10-5321-7097-DD8855D9CA97}"/>
              </a:ext>
            </a:extLst>
          </p:cNvPr>
          <p:cNvSpPr txBox="1"/>
          <p:nvPr/>
        </p:nvSpPr>
        <p:spPr>
          <a:xfrm>
            <a:off x="990600" y="3040574"/>
            <a:ext cx="5803192" cy="3754874"/>
          </a:xfrm>
          <a:prstGeom prst="rect">
            <a:avLst/>
          </a:prstGeom>
          <a:solidFill>
            <a:schemeClr val="accent5">
              <a:lumMod val="60000"/>
              <a:lumOff val="40000"/>
            </a:schemeClr>
          </a:solidFill>
        </p:spPr>
        <p:txBody>
          <a:bodyPr wrap="none" rtlCol="0">
            <a:spAutoFit/>
          </a:bodyPr>
          <a:lstStyle/>
          <a:p>
            <a:r>
              <a:rPr lang="en-US" sz="1400" i="1" dirty="0">
                <a:solidFill>
                  <a:srgbClr val="0000FF"/>
                </a:solidFill>
              </a:rPr>
              <a:t>In a nutshell, what is </a:t>
            </a:r>
            <a:r>
              <a:rPr lang="en-US" sz="1400" dirty="0">
                <a:solidFill>
                  <a:srgbClr val="0000FF"/>
                </a:solidFill>
              </a:rPr>
              <a:t>rosacea?</a:t>
            </a:r>
          </a:p>
          <a:p>
            <a:r>
              <a:rPr lang="en-US" sz="1400" dirty="0">
                <a:solidFill>
                  <a:srgbClr val="0000FF"/>
                </a:solidFill>
              </a:rPr>
              <a:t>A  chronic  skin condition often involving the eyelids</a:t>
            </a:r>
          </a:p>
          <a:p>
            <a:endParaRPr lang="en-US" sz="1400" dirty="0">
              <a:solidFill>
                <a:srgbClr val="0000FF"/>
              </a:solidFill>
            </a:endParaRPr>
          </a:p>
          <a:p>
            <a:r>
              <a:rPr lang="en-US" sz="1400" i="1" dirty="0">
                <a:solidFill>
                  <a:srgbClr val="0000FF"/>
                </a:solidFill>
              </a:rPr>
              <a:t>What is the cause?</a:t>
            </a:r>
          </a:p>
          <a:p>
            <a:r>
              <a:rPr lang="en-US" sz="1400" dirty="0">
                <a:solidFill>
                  <a:srgbClr val="0000FF"/>
                </a:solidFill>
              </a:rPr>
              <a:t>It is unknown at this time</a:t>
            </a:r>
          </a:p>
          <a:p>
            <a:endParaRPr lang="en-US" sz="1400" i="1" dirty="0">
              <a:solidFill>
                <a:srgbClr val="0000FF"/>
              </a:solidFill>
            </a:endParaRPr>
          </a:p>
          <a:p>
            <a:r>
              <a:rPr lang="en-US" sz="1400" i="1" dirty="0">
                <a:solidFill>
                  <a:srgbClr val="0000FF"/>
                </a:solidFill>
              </a:rPr>
              <a:t>Is there a gender predilection? </a:t>
            </a:r>
            <a:r>
              <a:rPr lang="en-US" sz="1400" i="1" dirty="0"/>
              <a:t>A racial predilection? </a:t>
            </a:r>
            <a:r>
              <a:rPr lang="en-US" sz="1400" i="1" dirty="0">
                <a:solidFill>
                  <a:srgbClr val="0000FF"/>
                </a:solidFill>
              </a:rPr>
              <a:t>Age predilection?</a:t>
            </a:r>
          </a:p>
          <a:p>
            <a:r>
              <a:rPr lang="en-US" sz="1400" dirty="0">
                <a:solidFill>
                  <a:srgbClr val="0000FF"/>
                </a:solidFill>
              </a:rPr>
              <a:t>Yes,  ♀  are more likely to be affected. </a:t>
            </a:r>
            <a:r>
              <a:rPr lang="en-US" sz="1400" dirty="0"/>
              <a:t>No. </a:t>
            </a:r>
            <a:r>
              <a:rPr lang="en-US" sz="1400" dirty="0">
                <a:solidFill>
                  <a:srgbClr val="0000FF"/>
                </a:solidFill>
              </a:rPr>
              <a:t>Middle-aged.</a:t>
            </a:r>
          </a:p>
          <a:p>
            <a:endParaRPr lang="en-US" sz="1400" dirty="0">
              <a:solidFill>
                <a:srgbClr val="0000FF"/>
              </a:solidFill>
            </a:endParaRPr>
          </a:p>
          <a:p>
            <a:endParaRPr lang="en-US" sz="1400" i="1" dirty="0">
              <a:solidFill>
                <a:srgbClr val="0000FF"/>
              </a:solidFill>
            </a:endParaRPr>
          </a:p>
          <a:p>
            <a:r>
              <a:rPr lang="en-US" sz="1400" i="1" dirty="0">
                <a:solidFill>
                  <a:srgbClr val="0000FF"/>
                </a:solidFill>
              </a:rPr>
              <a:t>What are the classic </a:t>
            </a:r>
            <a:r>
              <a:rPr lang="en-US" sz="1400" i="1" dirty="0" err="1">
                <a:solidFill>
                  <a:srgbClr val="0000FF"/>
                </a:solidFill>
              </a:rPr>
              <a:t>nonocular</a:t>
            </a:r>
            <a:r>
              <a:rPr lang="en-US" sz="1400" i="1" dirty="0">
                <a:solidFill>
                  <a:srgbClr val="0000FF"/>
                </a:solidFill>
              </a:rPr>
              <a:t> findings on exam?</a:t>
            </a:r>
          </a:p>
          <a:p>
            <a:r>
              <a:rPr lang="en-US" sz="1400" dirty="0">
                <a:solidFill>
                  <a:srgbClr val="0000FF"/>
                </a:solidFill>
              </a:rPr>
              <a:t>--Midface  erythema</a:t>
            </a:r>
          </a:p>
          <a:p>
            <a:r>
              <a:rPr lang="en-US" sz="1400" dirty="0">
                <a:solidFill>
                  <a:srgbClr val="0000FF"/>
                </a:solidFill>
              </a:rPr>
              <a:t>--Pustules/papules</a:t>
            </a:r>
          </a:p>
          <a:p>
            <a:r>
              <a:rPr lang="en-US" sz="1400" dirty="0">
                <a:solidFill>
                  <a:srgbClr val="0000FF"/>
                </a:solidFill>
              </a:rPr>
              <a:t>--Thickening of nasal skin (called  </a:t>
            </a:r>
            <a:r>
              <a:rPr lang="en-US" sz="1400" i="1" dirty="0">
                <a:solidFill>
                  <a:srgbClr val="0000FF"/>
                </a:solidFill>
              </a:rPr>
              <a:t>rhinophyma</a:t>
            </a:r>
            <a:r>
              <a:rPr lang="en-US" sz="1400" dirty="0">
                <a:solidFill>
                  <a:srgbClr val="0000FF"/>
                </a:solidFill>
              </a:rPr>
              <a:t> )</a:t>
            </a:r>
            <a:endParaRPr lang="en-US" sz="1400" dirty="0">
              <a:solidFill>
                <a:schemeClr val="accent5">
                  <a:lumMod val="60000"/>
                  <a:lumOff val="40000"/>
                </a:schemeClr>
              </a:solidFill>
            </a:endParaRPr>
          </a:p>
          <a:p>
            <a:endParaRPr lang="en-US" sz="1400" dirty="0">
              <a:solidFill>
                <a:schemeClr val="accent5">
                  <a:lumMod val="60000"/>
                  <a:lumOff val="40000"/>
                </a:schemeClr>
              </a:solidFill>
            </a:endParaRPr>
          </a:p>
          <a:p>
            <a:r>
              <a:rPr lang="en-US" sz="1400" i="1" dirty="0">
                <a:solidFill>
                  <a:schemeClr val="accent5">
                    <a:lumMod val="60000"/>
                    <a:lumOff val="40000"/>
                  </a:schemeClr>
                </a:solidFill>
              </a:rPr>
              <a:t>What does the </a:t>
            </a:r>
            <a:r>
              <a:rPr lang="en-US" sz="1400" dirty="0">
                <a:solidFill>
                  <a:schemeClr val="accent5">
                    <a:lumMod val="60000"/>
                    <a:lumOff val="40000"/>
                  </a:schemeClr>
                </a:solidFill>
              </a:rPr>
              <a:t>Cornea</a:t>
            </a:r>
            <a:r>
              <a:rPr lang="en-US" sz="1400" i="1" dirty="0">
                <a:solidFill>
                  <a:schemeClr val="accent5">
                    <a:lumMod val="60000"/>
                    <a:lumOff val="40000"/>
                  </a:schemeClr>
                </a:solidFill>
              </a:rPr>
              <a:t> book call “the mainstay of therapy” for rosacea?</a:t>
            </a:r>
          </a:p>
          <a:p>
            <a:r>
              <a:rPr lang="en-US" sz="1400" dirty="0">
                <a:solidFill>
                  <a:schemeClr val="accent5">
                    <a:lumMod val="60000"/>
                    <a:lumOff val="40000"/>
                  </a:schemeClr>
                </a:solidFill>
              </a:rPr>
              <a:t>Oral  tetracyclines</a:t>
            </a:r>
          </a:p>
        </p:txBody>
      </p:sp>
      <p:sp>
        <p:nvSpPr>
          <p:cNvPr id="14" name="Oval 13">
            <a:extLst>
              <a:ext uri="{FF2B5EF4-FFF2-40B4-BE49-F238E27FC236}">
                <a16:creationId xmlns:a16="http://schemas.microsoft.com/office/drawing/2014/main" id="{C80FC219-CC98-4603-852A-433B8F83FD2F}"/>
              </a:ext>
            </a:extLst>
          </p:cNvPr>
          <p:cNvSpPr/>
          <p:nvPr/>
        </p:nvSpPr>
        <p:spPr>
          <a:xfrm>
            <a:off x="308616" y="4815133"/>
            <a:ext cx="1105460" cy="400111"/>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ED08374-ECC1-8896-74E8-0B33BB80D280}"/>
              </a:ext>
            </a:extLst>
          </p:cNvPr>
          <p:cNvSpPr txBox="1"/>
          <p:nvPr/>
        </p:nvSpPr>
        <p:spPr>
          <a:xfrm>
            <a:off x="426750" y="4850249"/>
            <a:ext cx="920445" cy="307777"/>
          </a:xfrm>
          <a:prstGeom prst="rect">
            <a:avLst/>
          </a:prstGeom>
          <a:noFill/>
        </p:spPr>
        <p:txBody>
          <a:bodyPr wrap="none" rtlCol="0">
            <a:spAutoFit/>
          </a:bodyPr>
          <a:lstStyle/>
          <a:p>
            <a:r>
              <a:rPr lang="en-US" sz="1400" b="1" dirty="0">
                <a:solidFill>
                  <a:srgbClr val="0000FF"/>
                </a:solidFill>
              </a:rPr>
              <a:t>Rosacea</a:t>
            </a:r>
          </a:p>
        </p:txBody>
      </p:sp>
      <p:sp>
        <p:nvSpPr>
          <p:cNvPr id="32" name="Rectangle 31">
            <a:extLst>
              <a:ext uri="{FF2B5EF4-FFF2-40B4-BE49-F238E27FC236}">
                <a16:creationId xmlns:a16="http://schemas.microsoft.com/office/drawing/2014/main" id="{A1D73762-DE7C-09F2-A211-F04538A5CEFF}"/>
              </a:ext>
            </a:extLst>
          </p:cNvPr>
          <p:cNvSpPr/>
          <p:nvPr/>
        </p:nvSpPr>
        <p:spPr>
          <a:xfrm>
            <a:off x="3714416" y="5846198"/>
            <a:ext cx="1013138" cy="2498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700"/>
              </a:lnSpc>
            </a:pPr>
            <a:endParaRPr lang="en-US" sz="800" dirty="0">
              <a:solidFill>
                <a:schemeClr val="tx1"/>
              </a:solidFill>
            </a:endParaRPr>
          </a:p>
        </p:txBody>
      </p:sp>
    </p:spTree>
    <p:extLst>
      <p:ext uri="{BB962C8B-B14F-4D97-AF65-F5344CB8AC3E}">
        <p14:creationId xmlns:p14="http://schemas.microsoft.com/office/powerpoint/2010/main" val="891144239"/>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solidFill>
                  <a:schemeClr val="bg1">
                    <a:lumMod val="75000"/>
                  </a:schemeClr>
                </a:solidFill>
              </a:rPr>
              <a:t>Meibomian</a:t>
            </a:r>
            <a:r>
              <a:rPr lang="en-US" sz="1500" b="1" i="1" dirty="0"/>
              <a:t> </a:t>
            </a:r>
            <a:r>
              <a:rPr lang="en-US" sz="1500" b="1" i="1" dirty="0">
                <a:solidFill>
                  <a:schemeClr val="bg1">
                    <a:lumMod val="75000"/>
                  </a:schemeClr>
                </a:solidFill>
              </a:rPr>
              <a:t>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chemeClr val="bg1">
                    <a:lumMod val="75000"/>
                  </a:schemeClr>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The </a:t>
            </a:r>
            <a:r>
              <a:rPr lang="en-US" sz="1400" dirty="0">
                <a:solidFill>
                  <a:schemeClr val="bg1">
                    <a:lumMod val="75000"/>
                  </a:schemeClr>
                </a:solidFill>
              </a:rPr>
              <a:t>Cornea</a:t>
            </a:r>
            <a:r>
              <a:rPr lang="en-US" sz="1400" i="1" dirty="0">
                <a:solidFill>
                  <a:schemeClr val="bg1">
                    <a:lumMod val="75000"/>
                  </a:schemeClr>
                </a:solidFill>
              </a:rPr>
              <a:t> book highlights three causes of cicatrizing obstructive MGD—what are they?</a:t>
            </a:r>
          </a:p>
          <a:p>
            <a:r>
              <a:rPr lang="en-US" sz="1400" dirty="0">
                <a:solidFill>
                  <a:schemeClr val="bg1">
                    <a:lumMod val="75000"/>
                  </a:schemeClr>
                </a:solidFill>
              </a:rPr>
              <a:t>--Trachoma</a:t>
            </a:r>
          </a:p>
          <a:p>
            <a:r>
              <a:rPr lang="en-US" sz="1400" dirty="0">
                <a:solidFill>
                  <a:schemeClr val="bg1">
                    <a:lumMod val="75000"/>
                  </a:schemeClr>
                </a:solidFill>
              </a:rPr>
              <a:t>--Mucous-membrane pemphigoid (aka  </a:t>
            </a:r>
            <a:r>
              <a:rPr lang="en-US" sz="1400" i="1" dirty="0">
                <a:solidFill>
                  <a:schemeClr val="bg1">
                    <a:lumMod val="75000"/>
                  </a:schemeClr>
                </a:solidFill>
              </a:rPr>
              <a:t>ocular cicatricial pemphigoid </a:t>
            </a:r>
            <a:r>
              <a:rPr lang="en-US" sz="1400" dirty="0">
                <a:solidFill>
                  <a:schemeClr val="bg1">
                    <a:lumMod val="75000"/>
                  </a:schemeClr>
                </a:solidFill>
              </a:rPr>
              <a:t>)</a:t>
            </a:r>
          </a:p>
          <a:p>
            <a:r>
              <a:rPr lang="en-US" sz="1400" dirty="0">
                <a:solidFill>
                  <a:schemeClr val="bg1">
                    <a:lumMod val="75000"/>
                  </a:schemeClr>
                </a:solidFill>
              </a:rPr>
              <a:t>--</a:t>
            </a:r>
            <a:r>
              <a:rPr lang="en-US" sz="1400" b="1" dirty="0">
                <a:solidFill>
                  <a:schemeClr val="bg1">
                    <a:lumMod val="75000"/>
                  </a:schemeClr>
                </a:solidFill>
              </a:rPr>
              <a:t>Atopy</a:t>
            </a:r>
          </a:p>
          <a:p>
            <a:endParaRPr lang="en-US" sz="1400" dirty="0">
              <a:solidFill>
                <a:schemeClr val="bg1">
                  <a:lumMod val="75000"/>
                </a:schemeClr>
              </a:solidFill>
            </a:endParaRPr>
          </a:p>
          <a:p>
            <a:r>
              <a:rPr lang="en-US" sz="1400" i="1" dirty="0">
                <a:solidFill>
                  <a:schemeClr val="bg1">
                    <a:lumMod val="75000"/>
                  </a:schemeClr>
                </a:solidFill>
              </a:rPr>
              <a:t>The book highlights three causes of </a:t>
            </a:r>
            <a:r>
              <a:rPr lang="en-US" sz="1400" b="1" i="1" dirty="0" err="1">
                <a:solidFill>
                  <a:schemeClr val="bg1">
                    <a:lumMod val="75000"/>
                  </a:schemeClr>
                </a:solidFill>
              </a:rPr>
              <a:t>non</a:t>
            </a:r>
            <a:r>
              <a:rPr lang="en-US" sz="1400" i="1" dirty="0" err="1">
                <a:solidFill>
                  <a:schemeClr val="bg1">
                    <a:lumMod val="75000"/>
                  </a:schemeClr>
                </a:solidFill>
              </a:rPr>
              <a:t>cicatrizing</a:t>
            </a:r>
            <a:r>
              <a:rPr lang="en-US" sz="1400" i="1" dirty="0">
                <a:solidFill>
                  <a:schemeClr val="bg1">
                    <a:lumMod val="75000"/>
                  </a:schemeClr>
                </a:solidFill>
              </a:rPr>
              <a:t> obstructive MGD—  what are </a:t>
            </a:r>
            <a:r>
              <a:rPr lang="en-US" sz="1400" b="1" i="1" dirty="0">
                <a:solidFill>
                  <a:schemeClr val="bg1">
                    <a:lumMod val="75000"/>
                  </a:schemeClr>
                </a:solidFill>
              </a:rPr>
              <a:t>they</a:t>
            </a:r>
            <a:r>
              <a:rPr lang="en-US" sz="1400" i="1" dirty="0">
                <a:solidFill>
                  <a:schemeClr val="bg1">
                    <a:lumMod val="75000"/>
                  </a:schemeClr>
                </a:solidFill>
              </a:rPr>
              <a:t>?</a:t>
            </a:r>
          </a:p>
          <a:p>
            <a:r>
              <a:rPr lang="en-US" sz="1400" dirty="0">
                <a:solidFill>
                  <a:schemeClr val="bg1">
                    <a:lumMod val="75000"/>
                  </a:schemeClr>
                </a:solidFill>
              </a:rPr>
              <a:t>--</a:t>
            </a:r>
            <a:r>
              <a:rPr lang="en-US" sz="1400" b="1" dirty="0">
                <a:solidFill>
                  <a:schemeClr val="accent1">
                    <a:lumMod val="40000"/>
                    <a:lumOff val="60000"/>
                  </a:schemeClr>
                </a:solidFill>
              </a:rPr>
              <a:t>Rosacea</a:t>
            </a:r>
          </a:p>
          <a:p>
            <a:r>
              <a:rPr lang="en-US" sz="1400" dirty="0">
                <a:solidFill>
                  <a:schemeClr val="bg1">
                    <a:lumMod val="75000"/>
                  </a:schemeClr>
                </a:solidFill>
              </a:rPr>
              <a:t>--Seborrheic dermatitis</a:t>
            </a:r>
          </a:p>
          <a:p>
            <a:r>
              <a:rPr lang="en-US" sz="1400" dirty="0">
                <a:solidFill>
                  <a:schemeClr val="bg1">
                    <a:lumMod val="75000"/>
                  </a:schemeClr>
                </a:solidFill>
              </a:rPr>
              <a:t>--</a:t>
            </a:r>
            <a:r>
              <a:rPr lang="en-US" sz="1400" b="1" dirty="0">
                <a:solidFill>
                  <a:schemeClr val="bg1">
                    <a:lumMod val="75000"/>
                  </a:schemeClr>
                </a:solidFill>
              </a:rPr>
              <a:t>Atopy</a:t>
            </a:r>
            <a:r>
              <a:rPr lang="en-US" sz="1400" dirty="0">
                <a:solidFill>
                  <a:schemeClr val="bg1">
                    <a:lumMod val="75000"/>
                  </a:schemeClr>
                </a:solidFill>
              </a:rPr>
              <a:t> </a:t>
            </a:r>
          </a:p>
        </p:txBody>
      </p:sp>
      <p:sp>
        <p:nvSpPr>
          <p:cNvPr id="19" name="TextBox 18">
            <a:extLst>
              <a:ext uri="{FF2B5EF4-FFF2-40B4-BE49-F238E27FC236}">
                <a16:creationId xmlns:a16="http://schemas.microsoft.com/office/drawing/2014/main" id="{48FAC994-D77D-E261-9043-ECE9A037D649}"/>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
        <p:nvSpPr>
          <p:cNvPr id="7" name="TextBox 6">
            <a:extLst>
              <a:ext uri="{FF2B5EF4-FFF2-40B4-BE49-F238E27FC236}">
                <a16:creationId xmlns:a16="http://schemas.microsoft.com/office/drawing/2014/main" id="{67BE9555-2E10-5321-7097-DD8855D9CA97}"/>
              </a:ext>
            </a:extLst>
          </p:cNvPr>
          <p:cNvSpPr txBox="1"/>
          <p:nvPr/>
        </p:nvSpPr>
        <p:spPr>
          <a:xfrm>
            <a:off x="990600" y="3040574"/>
            <a:ext cx="5803192" cy="3754874"/>
          </a:xfrm>
          <a:prstGeom prst="rect">
            <a:avLst/>
          </a:prstGeom>
          <a:solidFill>
            <a:schemeClr val="accent5">
              <a:lumMod val="60000"/>
              <a:lumOff val="40000"/>
            </a:schemeClr>
          </a:solidFill>
        </p:spPr>
        <p:txBody>
          <a:bodyPr wrap="none" rtlCol="0">
            <a:spAutoFit/>
          </a:bodyPr>
          <a:lstStyle/>
          <a:p>
            <a:r>
              <a:rPr lang="en-US" sz="1400" i="1" dirty="0">
                <a:solidFill>
                  <a:srgbClr val="0000FF"/>
                </a:solidFill>
              </a:rPr>
              <a:t>In a nutshell, what is </a:t>
            </a:r>
            <a:r>
              <a:rPr lang="en-US" sz="1400" dirty="0">
                <a:solidFill>
                  <a:srgbClr val="0000FF"/>
                </a:solidFill>
              </a:rPr>
              <a:t>rosacea?</a:t>
            </a:r>
          </a:p>
          <a:p>
            <a:r>
              <a:rPr lang="en-US" sz="1400" dirty="0">
                <a:solidFill>
                  <a:srgbClr val="0000FF"/>
                </a:solidFill>
              </a:rPr>
              <a:t>A  chronic  skin condition often involving the eyelids</a:t>
            </a:r>
          </a:p>
          <a:p>
            <a:endParaRPr lang="en-US" sz="1400" dirty="0">
              <a:solidFill>
                <a:srgbClr val="0000FF"/>
              </a:solidFill>
            </a:endParaRPr>
          </a:p>
          <a:p>
            <a:r>
              <a:rPr lang="en-US" sz="1400" i="1" dirty="0">
                <a:solidFill>
                  <a:srgbClr val="0000FF"/>
                </a:solidFill>
              </a:rPr>
              <a:t>What is the cause?</a:t>
            </a:r>
          </a:p>
          <a:p>
            <a:r>
              <a:rPr lang="en-US" sz="1400" dirty="0">
                <a:solidFill>
                  <a:srgbClr val="0000FF"/>
                </a:solidFill>
              </a:rPr>
              <a:t>It is unknown at this time</a:t>
            </a:r>
          </a:p>
          <a:p>
            <a:endParaRPr lang="en-US" sz="1400" i="1" dirty="0">
              <a:solidFill>
                <a:srgbClr val="0000FF"/>
              </a:solidFill>
            </a:endParaRPr>
          </a:p>
          <a:p>
            <a:r>
              <a:rPr lang="en-US" sz="1400" i="1" dirty="0">
                <a:solidFill>
                  <a:srgbClr val="0000FF"/>
                </a:solidFill>
              </a:rPr>
              <a:t>Is there a gender predilection? </a:t>
            </a:r>
            <a:r>
              <a:rPr lang="en-US" sz="1400" i="1" dirty="0"/>
              <a:t>A racial predilection? </a:t>
            </a:r>
            <a:r>
              <a:rPr lang="en-US" sz="1400" i="1" dirty="0">
                <a:solidFill>
                  <a:srgbClr val="0000FF"/>
                </a:solidFill>
              </a:rPr>
              <a:t>Age predilection?</a:t>
            </a:r>
          </a:p>
          <a:p>
            <a:r>
              <a:rPr lang="en-US" sz="1400" dirty="0">
                <a:solidFill>
                  <a:srgbClr val="0000FF"/>
                </a:solidFill>
              </a:rPr>
              <a:t>Yes,  ♀  are more likely to be affected. </a:t>
            </a:r>
            <a:r>
              <a:rPr lang="en-US" sz="1400" dirty="0"/>
              <a:t>No. </a:t>
            </a:r>
            <a:r>
              <a:rPr lang="en-US" sz="1400" dirty="0">
                <a:solidFill>
                  <a:srgbClr val="0000FF"/>
                </a:solidFill>
              </a:rPr>
              <a:t>Middle-aged.</a:t>
            </a:r>
          </a:p>
          <a:p>
            <a:endParaRPr lang="en-US" sz="1400" dirty="0">
              <a:solidFill>
                <a:srgbClr val="0000FF"/>
              </a:solidFill>
            </a:endParaRPr>
          </a:p>
          <a:p>
            <a:endParaRPr lang="en-US" sz="1400" i="1" dirty="0">
              <a:solidFill>
                <a:srgbClr val="0000FF"/>
              </a:solidFill>
            </a:endParaRPr>
          </a:p>
          <a:p>
            <a:r>
              <a:rPr lang="en-US" sz="1400" i="1" dirty="0">
                <a:solidFill>
                  <a:srgbClr val="0000FF"/>
                </a:solidFill>
              </a:rPr>
              <a:t>What are the classic </a:t>
            </a:r>
            <a:r>
              <a:rPr lang="en-US" sz="1400" i="1" dirty="0" err="1">
                <a:solidFill>
                  <a:srgbClr val="0000FF"/>
                </a:solidFill>
              </a:rPr>
              <a:t>nonocular</a:t>
            </a:r>
            <a:r>
              <a:rPr lang="en-US" sz="1400" i="1" dirty="0">
                <a:solidFill>
                  <a:srgbClr val="0000FF"/>
                </a:solidFill>
              </a:rPr>
              <a:t> findings on exam?</a:t>
            </a:r>
          </a:p>
          <a:p>
            <a:r>
              <a:rPr lang="en-US" sz="1400" dirty="0">
                <a:solidFill>
                  <a:srgbClr val="0000FF"/>
                </a:solidFill>
              </a:rPr>
              <a:t>--Midface  erythema</a:t>
            </a:r>
          </a:p>
          <a:p>
            <a:r>
              <a:rPr lang="en-US" sz="1400" dirty="0">
                <a:solidFill>
                  <a:srgbClr val="0000FF"/>
                </a:solidFill>
              </a:rPr>
              <a:t>--Pustules/papules</a:t>
            </a:r>
          </a:p>
          <a:p>
            <a:r>
              <a:rPr lang="en-US" sz="1400" dirty="0">
                <a:solidFill>
                  <a:srgbClr val="0000FF"/>
                </a:solidFill>
              </a:rPr>
              <a:t>--Thickening of nasal skin (called  </a:t>
            </a:r>
            <a:r>
              <a:rPr lang="en-US" sz="1400" i="1" dirty="0">
                <a:solidFill>
                  <a:srgbClr val="0000FF"/>
                </a:solidFill>
              </a:rPr>
              <a:t>rhinophyma</a:t>
            </a:r>
            <a:r>
              <a:rPr lang="en-US" sz="1400" dirty="0">
                <a:solidFill>
                  <a:srgbClr val="0000FF"/>
                </a:solidFill>
              </a:rPr>
              <a:t> )</a:t>
            </a:r>
            <a:endParaRPr lang="en-US" sz="1400" dirty="0">
              <a:solidFill>
                <a:schemeClr val="accent5">
                  <a:lumMod val="60000"/>
                  <a:lumOff val="40000"/>
                </a:schemeClr>
              </a:solidFill>
            </a:endParaRPr>
          </a:p>
          <a:p>
            <a:endParaRPr lang="en-US" sz="1400" dirty="0">
              <a:solidFill>
                <a:schemeClr val="accent5">
                  <a:lumMod val="60000"/>
                  <a:lumOff val="40000"/>
                </a:schemeClr>
              </a:solidFill>
            </a:endParaRPr>
          </a:p>
          <a:p>
            <a:r>
              <a:rPr lang="en-US" sz="1400" i="1" dirty="0">
                <a:solidFill>
                  <a:schemeClr val="accent5">
                    <a:lumMod val="60000"/>
                    <a:lumOff val="40000"/>
                  </a:schemeClr>
                </a:solidFill>
              </a:rPr>
              <a:t>What does the </a:t>
            </a:r>
            <a:r>
              <a:rPr lang="en-US" sz="1400" dirty="0">
                <a:solidFill>
                  <a:schemeClr val="accent5">
                    <a:lumMod val="60000"/>
                    <a:lumOff val="40000"/>
                  </a:schemeClr>
                </a:solidFill>
              </a:rPr>
              <a:t>Cornea</a:t>
            </a:r>
            <a:r>
              <a:rPr lang="en-US" sz="1400" i="1" dirty="0">
                <a:solidFill>
                  <a:schemeClr val="accent5">
                    <a:lumMod val="60000"/>
                    <a:lumOff val="40000"/>
                  </a:schemeClr>
                </a:solidFill>
              </a:rPr>
              <a:t> book call “the mainstay of therapy” for rosacea?</a:t>
            </a:r>
          </a:p>
          <a:p>
            <a:r>
              <a:rPr lang="en-US" sz="1400" dirty="0">
                <a:solidFill>
                  <a:schemeClr val="accent5">
                    <a:lumMod val="60000"/>
                    <a:lumOff val="40000"/>
                  </a:schemeClr>
                </a:solidFill>
              </a:rPr>
              <a:t>Oral  tetracyclines</a:t>
            </a:r>
          </a:p>
        </p:txBody>
      </p:sp>
      <p:sp>
        <p:nvSpPr>
          <p:cNvPr id="14" name="Oval 13">
            <a:extLst>
              <a:ext uri="{FF2B5EF4-FFF2-40B4-BE49-F238E27FC236}">
                <a16:creationId xmlns:a16="http://schemas.microsoft.com/office/drawing/2014/main" id="{C80FC219-CC98-4603-852A-433B8F83FD2F}"/>
              </a:ext>
            </a:extLst>
          </p:cNvPr>
          <p:cNvSpPr/>
          <p:nvPr/>
        </p:nvSpPr>
        <p:spPr>
          <a:xfrm>
            <a:off x="308616" y="4815133"/>
            <a:ext cx="1105460" cy="400111"/>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ED08374-ECC1-8896-74E8-0B33BB80D280}"/>
              </a:ext>
            </a:extLst>
          </p:cNvPr>
          <p:cNvSpPr txBox="1"/>
          <p:nvPr/>
        </p:nvSpPr>
        <p:spPr>
          <a:xfrm>
            <a:off x="426750" y="4850249"/>
            <a:ext cx="920445" cy="307777"/>
          </a:xfrm>
          <a:prstGeom prst="rect">
            <a:avLst/>
          </a:prstGeom>
          <a:noFill/>
        </p:spPr>
        <p:txBody>
          <a:bodyPr wrap="none" rtlCol="0">
            <a:spAutoFit/>
          </a:bodyPr>
          <a:lstStyle/>
          <a:p>
            <a:r>
              <a:rPr lang="en-US" sz="1400" b="1" dirty="0">
                <a:solidFill>
                  <a:srgbClr val="0000FF"/>
                </a:solidFill>
              </a:rPr>
              <a:t>Rosacea</a:t>
            </a:r>
          </a:p>
        </p:txBody>
      </p:sp>
    </p:spTree>
    <p:extLst>
      <p:ext uri="{BB962C8B-B14F-4D97-AF65-F5344CB8AC3E}">
        <p14:creationId xmlns:p14="http://schemas.microsoft.com/office/powerpoint/2010/main" val="4147858220"/>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hinophyma Treatment">
            <a:extLst>
              <a:ext uri="{FF2B5EF4-FFF2-40B4-BE49-F238E27FC236}">
                <a16:creationId xmlns:a16="http://schemas.microsoft.com/office/drawing/2014/main" id="{6956F275-D95B-EE1E-665D-544039B6B8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1238" y="1256086"/>
            <a:ext cx="3621523" cy="43458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03969E5-A308-4157-2F8B-41950D361DF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9" name="TextBox 8">
            <a:extLst>
              <a:ext uri="{FF2B5EF4-FFF2-40B4-BE49-F238E27FC236}">
                <a16:creationId xmlns:a16="http://schemas.microsoft.com/office/drawing/2014/main" id="{FC0DDBCC-9DA7-6CAC-0534-41924B734955}"/>
              </a:ext>
            </a:extLst>
          </p:cNvPr>
          <p:cNvSpPr txBox="1"/>
          <p:nvPr/>
        </p:nvSpPr>
        <p:spPr>
          <a:xfrm>
            <a:off x="3312685" y="6096000"/>
            <a:ext cx="2518638" cy="369332"/>
          </a:xfrm>
          <a:prstGeom prst="rect">
            <a:avLst/>
          </a:prstGeom>
          <a:noFill/>
        </p:spPr>
        <p:txBody>
          <a:bodyPr wrap="none" rtlCol="0">
            <a:spAutoFit/>
          </a:bodyPr>
          <a:lstStyle/>
          <a:p>
            <a:pPr algn="ctr"/>
            <a:r>
              <a:rPr lang="en-US" dirty="0"/>
              <a:t>Rosacea: </a:t>
            </a:r>
            <a:r>
              <a:rPr lang="en-US" sz="1800" dirty="0"/>
              <a:t>Rhinophyma</a:t>
            </a:r>
            <a:endParaRPr lang="en-US" dirty="0"/>
          </a:p>
        </p:txBody>
      </p:sp>
    </p:spTree>
    <p:extLst>
      <p:ext uri="{BB962C8B-B14F-4D97-AF65-F5344CB8AC3E}">
        <p14:creationId xmlns:p14="http://schemas.microsoft.com/office/powerpoint/2010/main" val="4201978448"/>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solidFill>
                  <a:schemeClr val="bg1">
                    <a:lumMod val="75000"/>
                  </a:schemeClr>
                </a:solidFill>
              </a:rPr>
              <a:t>Meibomian</a:t>
            </a:r>
            <a:r>
              <a:rPr lang="en-US" sz="1500" b="1" i="1" dirty="0"/>
              <a:t> </a:t>
            </a:r>
            <a:r>
              <a:rPr lang="en-US" sz="1500" b="1" i="1" dirty="0">
                <a:solidFill>
                  <a:schemeClr val="bg1">
                    <a:lumMod val="75000"/>
                  </a:schemeClr>
                </a:solidFill>
              </a:rPr>
              <a:t>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chemeClr val="bg1">
                    <a:lumMod val="75000"/>
                  </a:schemeClr>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The </a:t>
            </a:r>
            <a:r>
              <a:rPr lang="en-US" sz="1400" dirty="0">
                <a:solidFill>
                  <a:schemeClr val="bg1">
                    <a:lumMod val="75000"/>
                  </a:schemeClr>
                </a:solidFill>
              </a:rPr>
              <a:t>Cornea</a:t>
            </a:r>
            <a:r>
              <a:rPr lang="en-US" sz="1400" i="1" dirty="0">
                <a:solidFill>
                  <a:schemeClr val="bg1">
                    <a:lumMod val="75000"/>
                  </a:schemeClr>
                </a:solidFill>
              </a:rPr>
              <a:t> book highlights three causes of cicatrizing obstructive MGD—what are they?</a:t>
            </a:r>
          </a:p>
          <a:p>
            <a:r>
              <a:rPr lang="en-US" sz="1400" dirty="0">
                <a:solidFill>
                  <a:schemeClr val="bg1">
                    <a:lumMod val="75000"/>
                  </a:schemeClr>
                </a:solidFill>
              </a:rPr>
              <a:t>--Trachoma</a:t>
            </a:r>
          </a:p>
          <a:p>
            <a:r>
              <a:rPr lang="en-US" sz="1400" dirty="0">
                <a:solidFill>
                  <a:schemeClr val="bg1">
                    <a:lumMod val="75000"/>
                  </a:schemeClr>
                </a:solidFill>
              </a:rPr>
              <a:t>--Mucous-membrane pemphigoid (aka  </a:t>
            </a:r>
            <a:r>
              <a:rPr lang="en-US" sz="1400" i="1" dirty="0">
                <a:solidFill>
                  <a:schemeClr val="bg1">
                    <a:lumMod val="75000"/>
                  </a:schemeClr>
                </a:solidFill>
              </a:rPr>
              <a:t>ocular cicatricial pemphigoid </a:t>
            </a:r>
            <a:r>
              <a:rPr lang="en-US" sz="1400" dirty="0">
                <a:solidFill>
                  <a:schemeClr val="bg1">
                    <a:lumMod val="75000"/>
                  </a:schemeClr>
                </a:solidFill>
              </a:rPr>
              <a:t>)</a:t>
            </a:r>
          </a:p>
          <a:p>
            <a:r>
              <a:rPr lang="en-US" sz="1400" dirty="0">
                <a:solidFill>
                  <a:schemeClr val="bg1">
                    <a:lumMod val="75000"/>
                  </a:schemeClr>
                </a:solidFill>
              </a:rPr>
              <a:t>--</a:t>
            </a:r>
            <a:r>
              <a:rPr lang="en-US" sz="1400" b="1" dirty="0">
                <a:solidFill>
                  <a:schemeClr val="bg1">
                    <a:lumMod val="75000"/>
                  </a:schemeClr>
                </a:solidFill>
              </a:rPr>
              <a:t>Atopy</a:t>
            </a:r>
          </a:p>
          <a:p>
            <a:endParaRPr lang="en-US" sz="1400" dirty="0">
              <a:solidFill>
                <a:schemeClr val="bg1">
                  <a:lumMod val="75000"/>
                </a:schemeClr>
              </a:solidFill>
            </a:endParaRPr>
          </a:p>
          <a:p>
            <a:r>
              <a:rPr lang="en-US" sz="1400" i="1" dirty="0">
                <a:solidFill>
                  <a:schemeClr val="bg1">
                    <a:lumMod val="75000"/>
                  </a:schemeClr>
                </a:solidFill>
              </a:rPr>
              <a:t>The book highlights three causes of </a:t>
            </a:r>
            <a:r>
              <a:rPr lang="en-US" sz="1400" b="1" i="1" dirty="0" err="1">
                <a:solidFill>
                  <a:schemeClr val="bg1">
                    <a:lumMod val="75000"/>
                  </a:schemeClr>
                </a:solidFill>
              </a:rPr>
              <a:t>non</a:t>
            </a:r>
            <a:r>
              <a:rPr lang="en-US" sz="1400" i="1" dirty="0" err="1">
                <a:solidFill>
                  <a:schemeClr val="bg1">
                    <a:lumMod val="75000"/>
                  </a:schemeClr>
                </a:solidFill>
              </a:rPr>
              <a:t>cicatrizing</a:t>
            </a:r>
            <a:r>
              <a:rPr lang="en-US" sz="1400" i="1" dirty="0">
                <a:solidFill>
                  <a:schemeClr val="bg1">
                    <a:lumMod val="75000"/>
                  </a:schemeClr>
                </a:solidFill>
              </a:rPr>
              <a:t> obstructive MGD—  what are </a:t>
            </a:r>
            <a:r>
              <a:rPr lang="en-US" sz="1400" b="1" i="1" dirty="0">
                <a:solidFill>
                  <a:schemeClr val="bg1">
                    <a:lumMod val="75000"/>
                  </a:schemeClr>
                </a:solidFill>
              </a:rPr>
              <a:t>they</a:t>
            </a:r>
            <a:r>
              <a:rPr lang="en-US" sz="1400" i="1" dirty="0">
                <a:solidFill>
                  <a:schemeClr val="bg1">
                    <a:lumMod val="75000"/>
                  </a:schemeClr>
                </a:solidFill>
              </a:rPr>
              <a:t>?</a:t>
            </a:r>
          </a:p>
          <a:p>
            <a:r>
              <a:rPr lang="en-US" sz="1400" dirty="0">
                <a:solidFill>
                  <a:schemeClr val="bg1">
                    <a:lumMod val="75000"/>
                  </a:schemeClr>
                </a:solidFill>
              </a:rPr>
              <a:t>--</a:t>
            </a:r>
            <a:r>
              <a:rPr lang="en-US" sz="1400" b="1" dirty="0">
                <a:solidFill>
                  <a:schemeClr val="accent1">
                    <a:lumMod val="40000"/>
                    <a:lumOff val="60000"/>
                  </a:schemeClr>
                </a:solidFill>
              </a:rPr>
              <a:t>Rosacea</a:t>
            </a:r>
          </a:p>
          <a:p>
            <a:r>
              <a:rPr lang="en-US" sz="1400" dirty="0">
                <a:solidFill>
                  <a:schemeClr val="bg1">
                    <a:lumMod val="75000"/>
                  </a:schemeClr>
                </a:solidFill>
              </a:rPr>
              <a:t>--Seborrheic dermatitis</a:t>
            </a:r>
          </a:p>
          <a:p>
            <a:r>
              <a:rPr lang="en-US" sz="1400" dirty="0">
                <a:solidFill>
                  <a:schemeClr val="bg1">
                    <a:lumMod val="75000"/>
                  </a:schemeClr>
                </a:solidFill>
              </a:rPr>
              <a:t>--</a:t>
            </a:r>
            <a:r>
              <a:rPr lang="en-US" sz="1400" b="1" dirty="0">
                <a:solidFill>
                  <a:schemeClr val="bg1">
                    <a:lumMod val="75000"/>
                  </a:schemeClr>
                </a:solidFill>
              </a:rPr>
              <a:t>Atopy</a:t>
            </a:r>
            <a:r>
              <a:rPr lang="en-US" sz="1400" dirty="0">
                <a:solidFill>
                  <a:schemeClr val="bg1">
                    <a:lumMod val="75000"/>
                  </a:schemeClr>
                </a:solidFill>
              </a:rPr>
              <a:t> </a:t>
            </a:r>
          </a:p>
        </p:txBody>
      </p:sp>
      <p:sp>
        <p:nvSpPr>
          <p:cNvPr id="19" name="TextBox 18">
            <a:extLst>
              <a:ext uri="{FF2B5EF4-FFF2-40B4-BE49-F238E27FC236}">
                <a16:creationId xmlns:a16="http://schemas.microsoft.com/office/drawing/2014/main" id="{48FAC994-D77D-E261-9043-ECE9A037D649}"/>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
        <p:nvSpPr>
          <p:cNvPr id="7" name="TextBox 6">
            <a:extLst>
              <a:ext uri="{FF2B5EF4-FFF2-40B4-BE49-F238E27FC236}">
                <a16:creationId xmlns:a16="http://schemas.microsoft.com/office/drawing/2014/main" id="{67BE9555-2E10-5321-7097-DD8855D9CA97}"/>
              </a:ext>
            </a:extLst>
          </p:cNvPr>
          <p:cNvSpPr txBox="1"/>
          <p:nvPr/>
        </p:nvSpPr>
        <p:spPr>
          <a:xfrm>
            <a:off x="990600" y="3040574"/>
            <a:ext cx="5803192" cy="3754874"/>
          </a:xfrm>
          <a:prstGeom prst="rect">
            <a:avLst/>
          </a:prstGeom>
          <a:solidFill>
            <a:schemeClr val="accent5">
              <a:lumMod val="60000"/>
              <a:lumOff val="40000"/>
            </a:schemeClr>
          </a:solidFill>
        </p:spPr>
        <p:txBody>
          <a:bodyPr wrap="none" rtlCol="0">
            <a:spAutoFit/>
          </a:bodyPr>
          <a:lstStyle/>
          <a:p>
            <a:r>
              <a:rPr lang="en-US" sz="1400" i="1" dirty="0">
                <a:solidFill>
                  <a:srgbClr val="0000FF"/>
                </a:solidFill>
              </a:rPr>
              <a:t>In a nutshell, what is </a:t>
            </a:r>
            <a:r>
              <a:rPr lang="en-US" sz="1400" dirty="0">
                <a:solidFill>
                  <a:srgbClr val="0000FF"/>
                </a:solidFill>
              </a:rPr>
              <a:t>rosacea?</a:t>
            </a:r>
          </a:p>
          <a:p>
            <a:r>
              <a:rPr lang="en-US" sz="1400" dirty="0">
                <a:solidFill>
                  <a:srgbClr val="0000FF"/>
                </a:solidFill>
              </a:rPr>
              <a:t>A  chronic  skin condition often involving the eyelids</a:t>
            </a:r>
          </a:p>
          <a:p>
            <a:endParaRPr lang="en-US" sz="1400" dirty="0">
              <a:solidFill>
                <a:srgbClr val="0000FF"/>
              </a:solidFill>
            </a:endParaRPr>
          </a:p>
          <a:p>
            <a:r>
              <a:rPr lang="en-US" sz="1400" i="1" dirty="0">
                <a:solidFill>
                  <a:srgbClr val="0000FF"/>
                </a:solidFill>
              </a:rPr>
              <a:t>What is the cause?</a:t>
            </a:r>
          </a:p>
          <a:p>
            <a:r>
              <a:rPr lang="en-US" sz="1400" dirty="0">
                <a:solidFill>
                  <a:srgbClr val="0000FF"/>
                </a:solidFill>
              </a:rPr>
              <a:t>It is unknown at this time</a:t>
            </a:r>
          </a:p>
          <a:p>
            <a:endParaRPr lang="en-US" sz="1400" i="1" dirty="0">
              <a:solidFill>
                <a:srgbClr val="0000FF"/>
              </a:solidFill>
            </a:endParaRPr>
          </a:p>
          <a:p>
            <a:r>
              <a:rPr lang="en-US" sz="1400" i="1" dirty="0">
                <a:solidFill>
                  <a:srgbClr val="0000FF"/>
                </a:solidFill>
              </a:rPr>
              <a:t>Is there a gender predilection? </a:t>
            </a:r>
            <a:r>
              <a:rPr lang="en-US" sz="1400" i="1" dirty="0"/>
              <a:t>A racial predilection? </a:t>
            </a:r>
            <a:r>
              <a:rPr lang="en-US" sz="1400" i="1" dirty="0">
                <a:solidFill>
                  <a:srgbClr val="0000FF"/>
                </a:solidFill>
              </a:rPr>
              <a:t>Age predilection?</a:t>
            </a:r>
          </a:p>
          <a:p>
            <a:r>
              <a:rPr lang="en-US" sz="1400" dirty="0">
                <a:solidFill>
                  <a:srgbClr val="0000FF"/>
                </a:solidFill>
              </a:rPr>
              <a:t>Yes,  ♀  are more likely to be affected. </a:t>
            </a:r>
            <a:r>
              <a:rPr lang="en-US" sz="1400" dirty="0"/>
              <a:t>No. </a:t>
            </a:r>
            <a:r>
              <a:rPr lang="en-US" sz="1400" dirty="0">
                <a:solidFill>
                  <a:srgbClr val="0000FF"/>
                </a:solidFill>
              </a:rPr>
              <a:t>Middle-aged.</a:t>
            </a:r>
          </a:p>
          <a:p>
            <a:endParaRPr lang="en-US" sz="1400" dirty="0">
              <a:solidFill>
                <a:srgbClr val="0000FF"/>
              </a:solidFill>
            </a:endParaRPr>
          </a:p>
          <a:p>
            <a:endParaRPr lang="en-US" sz="1400" i="1" dirty="0">
              <a:solidFill>
                <a:srgbClr val="0000FF"/>
              </a:solidFill>
            </a:endParaRPr>
          </a:p>
          <a:p>
            <a:r>
              <a:rPr lang="en-US" sz="1400" i="1" dirty="0">
                <a:solidFill>
                  <a:srgbClr val="0000FF"/>
                </a:solidFill>
              </a:rPr>
              <a:t>What are the classic </a:t>
            </a:r>
            <a:r>
              <a:rPr lang="en-US" sz="1400" i="1" dirty="0" err="1">
                <a:solidFill>
                  <a:srgbClr val="0000FF"/>
                </a:solidFill>
              </a:rPr>
              <a:t>nonocular</a:t>
            </a:r>
            <a:r>
              <a:rPr lang="en-US" sz="1400" i="1" dirty="0">
                <a:solidFill>
                  <a:srgbClr val="0000FF"/>
                </a:solidFill>
              </a:rPr>
              <a:t> findings on exam?</a:t>
            </a:r>
          </a:p>
          <a:p>
            <a:r>
              <a:rPr lang="en-US" sz="1400" dirty="0">
                <a:solidFill>
                  <a:srgbClr val="0000FF"/>
                </a:solidFill>
              </a:rPr>
              <a:t>--Midface  erythema</a:t>
            </a:r>
          </a:p>
          <a:p>
            <a:r>
              <a:rPr lang="en-US" sz="1400" dirty="0">
                <a:solidFill>
                  <a:srgbClr val="0000FF"/>
                </a:solidFill>
              </a:rPr>
              <a:t>--Pustules/papules</a:t>
            </a:r>
          </a:p>
          <a:p>
            <a:r>
              <a:rPr lang="en-US" sz="1400" dirty="0">
                <a:solidFill>
                  <a:srgbClr val="0000FF"/>
                </a:solidFill>
              </a:rPr>
              <a:t>--Thickening of nasal skin (called  </a:t>
            </a:r>
            <a:r>
              <a:rPr lang="en-US" sz="1400" i="1" dirty="0">
                <a:solidFill>
                  <a:srgbClr val="0000FF"/>
                </a:solidFill>
              </a:rPr>
              <a:t>rhinophyma</a:t>
            </a:r>
            <a:r>
              <a:rPr lang="en-US" sz="1400" dirty="0">
                <a:solidFill>
                  <a:srgbClr val="0000FF"/>
                </a:solidFill>
              </a:rPr>
              <a:t> )</a:t>
            </a:r>
          </a:p>
          <a:p>
            <a:endParaRPr lang="en-US" sz="1400" dirty="0">
              <a:solidFill>
                <a:srgbClr val="0000FF"/>
              </a:solidFill>
            </a:endParaRPr>
          </a:p>
          <a:p>
            <a:r>
              <a:rPr lang="en-US" sz="1400" i="1" dirty="0">
                <a:solidFill>
                  <a:srgbClr val="0000FF"/>
                </a:solidFill>
              </a:rPr>
              <a:t>What does the </a:t>
            </a:r>
            <a:r>
              <a:rPr lang="en-US" sz="1400" dirty="0">
                <a:solidFill>
                  <a:srgbClr val="0000FF"/>
                </a:solidFill>
              </a:rPr>
              <a:t>Cornea</a:t>
            </a:r>
            <a:r>
              <a:rPr lang="en-US" sz="1400" i="1" dirty="0">
                <a:solidFill>
                  <a:srgbClr val="0000FF"/>
                </a:solidFill>
              </a:rPr>
              <a:t> book call “the mainstay of therapy” for rosacea?</a:t>
            </a:r>
          </a:p>
          <a:p>
            <a:r>
              <a:rPr lang="en-US" sz="1400" dirty="0">
                <a:solidFill>
                  <a:schemeClr val="accent5">
                    <a:lumMod val="60000"/>
                    <a:lumOff val="40000"/>
                  </a:schemeClr>
                </a:solidFill>
              </a:rPr>
              <a:t>Oral  tetracyclines</a:t>
            </a:r>
          </a:p>
        </p:txBody>
      </p:sp>
      <p:sp>
        <p:nvSpPr>
          <p:cNvPr id="14" name="Oval 13">
            <a:extLst>
              <a:ext uri="{FF2B5EF4-FFF2-40B4-BE49-F238E27FC236}">
                <a16:creationId xmlns:a16="http://schemas.microsoft.com/office/drawing/2014/main" id="{C80FC219-CC98-4603-852A-433B8F83FD2F}"/>
              </a:ext>
            </a:extLst>
          </p:cNvPr>
          <p:cNvSpPr/>
          <p:nvPr/>
        </p:nvSpPr>
        <p:spPr>
          <a:xfrm>
            <a:off x="308616" y="4815133"/>
            <a:ext cx="1105460" cy="400111"/>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ED08374-ECC1-8896-74E8-0B33BB80D280}"/>
              </a:ext>
            </a:extLst>
          </p:cNvPr>
          <p:cNvSpPr txBox="1"/>
          <p:nvPr/>
        </p:nvSpPr>
        <p:spPr>
          <a:xfrm>
            <a:off x="426750" y="4850249"/>
            <a:ext cx="920445" cy="307777"/>
          </a:xfrm>
          <a:prstGeom prst="rect">
            <a:avLst/>
          </a:prstGeom>
          <a:noFill/>
        </p:spPr>
        <p:txBody>
          <a:bodyPr wrap="none" rtlCol="0">
            <a:spAutoFit/>
          </a:bodyPr>
          <a:lstStyle/>
          <a:p>
            <a:r>
              <a:rPr lang="en-US" sz="1400" b="1" dirty="0">
                <a:solidFill>
                  <a:srgbClr val="0000FF"/>
                </a:solidFill>
              </a:rPr>
              <a:t>Rosacea</a:t>
            </a:r>
          </a:p>
        </p:txBody>
      </p:sp>
    </p:spTree>
    <p:extLst>
      <p:ext uri="{BB962C8B-B14F-4D97-AF65-F5344CB8AC3E}">
        <p14:creationId xmlns:p14="http://schemas.microsoft.com/office/powerpoint/2010/main" val="463727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33</a:t>
            </a:fld>
            <a:endParaRPr lang="en-US" altLang="en-US"/>
          </a:p>
        </p:txBody>
      </p:sp>
      <p:sp>
        <p:nvSpPr>
          <p:cNvPr id="2" name="TextBox 1">
            <a:extLst>
              <a:ext uri="{FF2B5EF4-FFF2-40B4-BE49-F238E27FC236}">
                <a16:creationId xmlns:a16="http://schemas.microsoft.com/office/drawing/2014/main" id="{34AC0B19-0878-9639-55BB-6BF046A3D8B9}"/>
              </a:ext>
            </a:extLst>
          </p:cNvPr>
          <p:cNvSpPr txBox="1"/>
          <p:nvPr/>
        </p:nvSpPr>
        <p:spPr>
          <a:xfrm>
            <a:off x="381000" y="914400"/>
            <a:ext cx="7606643" cy="1323439"/>
          </a:xfrm>
          <a:prstGeom prst="rect">
            <a:avLst/>
          </a:prstGeom>
          <a:noFill/>
        </p:spPr>
        <p:txBody>
          <a:bodyPr wrap="square" rtlCol="0">
            <a:spAutoFit/>
          </a:bodyPr>
          <a:lstStyle/>
          <a:p>
            <a:r>
              <a:rPr lang="en-US" sz="1600" i="1" dirty="0"/>
              <a:t>What roles does the tear film play in ocular health and function?</a:t>
            </a:r>
          </a:p>
          <a:p>
            <a:r>
              <a:rPr lang="en-US" sz="1600" dirty="0"/>
              <a:t>There are three:</a:t>
            </a:r>
          </a:p>
          <a:p>
            <a:r>
              <a:rPr lang="en-US" sz="1600" dirty="0"/>
              <a:t>--Facilitates diffusion of  oxygen  to the  avascular  cornea</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p:txBody>
      </p:sp>
      <p:sp>
        <p:nvSpPr>
          <p:cNvPr id="7" name="Rectangle 6">
            <a:extLst>
              <a:ext uri="{FF2B5EF4-FFF2-40B4-BE49-F238E27FC236}">
                <a16:creationId xmlns:a16="http://schemas.microsoft.com/office/drawing/2014/main" id="{A3F6ABD3-D354-9565-E9EC-915AC7DADA03}"/>
              </a:ext>
            </a:extLst>
          </p:cNvPr>
          <p:cNvSpPr/>
          <p:nvPr/>
        </p:nvSpPr>
        <p:spPr>
          <a:xfrm>
            <a:off x="2600741" y="1469545"/>
            <a:ext cx="761998" cy="215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A0CE23-89A9-92C3-6F31-931141A5EF34}"/>
              </a:ext>
            </a:extLst>
          </p:cNvPr>
          <p:cNvSpPr/>
          <p:nvPr/>
        </p:nvSpPr>
        <p:spPr>
          <a:xfrm>
            <a:off x="3988904" y="1469545"/>
            <a:ext cx="990600" cy="231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vascular status</a:t>
            </a:r>
          </a:p>
        </p:txBody>
      </p:sp>
      <p:sp>
        <p:nvSpPr>
          <p:cNvPr id="9" name="TextBox 8">
            <a:extLst>
              <a:ext uri="{FF2B5EF4-FFF2-40B4-BE49-F238E27FC236}">
                <a16:creationId xmlns:a16="http://schemas.microsoft.com/office/drawing/2014/main" id="{236DAE4D-6928-F76F-3EFA-FC1CF8A2DF6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1164219172"/>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solidFill>
                  <a:schemeClr val="bg1">
                    <a:lumMod val="75000"/>
                  </a:schemeClr>
                </a:solidFill>
              </a:rPr>
              <a:t>Meibomian</a:t>
            </a:r>
            <a:r>
              <a:rPr lang="en-US" sz="1500" b="1" i="1" dirty="0"/>
              <a:t> </a:t>
            </a:r>
            <a:r>
              <a:rPr lang="en-US" sz="1500" b="1" i="1" dirty="0">
                <a:solidFill>
                  <a:schemeClr val="bg1">
                    <a:lumMod val="75000"/>
                  </a:schemeClr>
                </a:solidFill>
              </a:rPr>
              <a:t>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chemeClr val="bg1">
                    <a:lumMod val="75000"/>
                  </a:schemeClr>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The </a:t>
            </a:r>
            <a:r>
              <a:rPr lang="en-US" sz="1400" dirty="0">
                <a:solidFill>
                  <a:schemeClr val="bg1">
                    <a:lumMod val="75000"/>
                  </a:schemeClr>
                </a:solidFill>
              </a:rPr>
              <a:t>Cornea</a:t>
            </a:r>
            <a:r>
              <a:rPr lang="en-US" sz="1400" i="1" dirty="0">
                <a:solidFill>
                  <a:schemeClr val="bg1">
                    <a:lumMod val="75000"/>
                  </a:schemeClr>
                </a:solidFill>
              </a:rPr>
              <a:t> book highlights three causes of cicatrizing obstructive MGD—what are they?</a:t>
            </a:r>
          </a:p>
          <a:p>
            <a:r>
              <a:rPr lang="en-US" sz="1400" dirty="0">
                <a:solidFill>
                  <a:schemeClr val="bg1">
                    <a:lumMod val="75000"/>
                  </a:schemeClr>
                </a:solidFill>
              </a:rPr>
              <a:t>--Trachoma</a:t>
            </a:r>
          </a:p>
          <a:p>
            <a:r>
              <a:rPr lang="en-US" sz="1400" dirty="0">
                <a:solidFill>
                  <a:schemeClr val="bg1">
                    <a:lumMod val="75000"/>
                  </a:schemeClr>
                </a:solidFill>
              </a:rPr>
              <a:t>--Mucous-membrane pemphigoid (aka  </a:t>
            </a:r>
            <a:r>
              <a:rPr lang="en-US" sz="1400" i="1" dirty="0">
                <a:solidFill>
                  <a:schemeClr val="bg1">
                    <a:lumMod val="75000"/>
                  </a:schemeClr>
                </a:solidFill>
              </a:rPr>
              <a:t>ocular cicatricial pemphigoid </a:t>
            </a:r>
            <a:r>
              <a:rPr lang="en-US" sz="1400" dirty="0">
                <a:solidFill>
                  <a:schemeClr val="bg1">
                    <a:lumMod val="75000"/>
                  </a:schemeClr>
                </a:solidFill>
              </a:rPr>
              <a:t>)</a:t>
            </a:r>
          </a:p>
          <a:p>
            <a:r>
              <a:rPr lang="en-US" sz="1400" dirty="0">
                <a:solidFill>
                  <a:schemeClr val="bg1">
                    <a:lumMod val="75000"/>
                  </a:schemeClr>
                </a:solidFill>
              </a:rPr>
              <a:t>--</a:t>
            </a:r>
            <a:r>
              <a:rPr lang="en-US" sz="1400" b="1" dirty="0">
                <a:solidFill>
                  <a:schemeClr val="bg1">
                    <a:lumMod val="75000"/>
                  </a:schemeClr>
                </a:solidFill>
              </a:rPr>
              <a:t>Atopy</a:t>
            </a:r>
          </a:p>
          <a:p>
            <a:endParaRPr lang="en-US" sz="1400" dirty="0">
              <a:solidFill>
                <a:schemeClr val="bg1">
                  <a:lumMod val="75000"/>
                </a:schemeClr>
              </a:solidFill>
            </a:endParaRPr>
          </a:p>
          <a:p>
            <a:r>
              <a:rPr lang="en-US" sz="1400" i="1" dirty="0">
                <a:solidFill>
                  <a:schemeClr val="bg1">
                    <a:lumMod val="75000"/>
                  </a:schemeClr>
                </a:solidFill>
              </a:rPr>
              <a:t>The book highlights three causes of </a:t>
            </a:r>
            <a:r>
              <a:rPr lang="en-US" sz="1400" b="1" i="1" dirty="0" err="1">
                <a:solidFill>
                  <a:schemeClr val="bg1">
                    <a:lumMod val="75000"/>
                  </a:schemeClr>
                </a:solidFill>
              </a:rPr>
              <a:t>non</a:t>
            </a:r>
            <a:r>
              <a:rPr lang="en-US" sz="1400" i="1" dirty="0" err="1">
                <a:solidFill>
                  <a:schemeClr val="bg1">
                    <a:lumMod val="75000"/>
                  </a:schemeClr>
                </a:solidFill>
              </a:rPr>
              <a:t>cicatrizing</a:t>
            </a:r>
            <a:r>
              <a:rPr lang="en-US" sz="1400" i="1" dirty="0">
                <a:solidFill>
                  <a:schemeClr val="bg1">
                    <a:lumMod val="75000"/>
                  </a:schemeClr>
                </a:solidFill>
              </a:rPr>
              <a:t> obstructive MGD—  what are </a:t>
            </a:r>
            <a:r>
              <a:rPr lang="en-US" sz="1400" b="1" i="1" dirty="0">
                <a:solidFill>
                  <a:schemeClr val="bg1">
                    <a:lumMod val="75000"/>
                  </a:schemeClr>
                </a:solidFill>
              </a:rPr>
              <a:t>they</a:t>
            </a:r>
            <a:r>
              <a:rPr lang="en-US" sz="1400" i="1" dirty="0">
                <a:solidFill>
                  <a:schemeClr val="bg1">
                    <a:lumMod val="75000"/>
                  </a:schemeClr>
                </a:solidFill>
              </a:rPr>
              <a:t>?</a:t>
            </a:r>
          </a:p>
          <a:p>
            <a:r>
              <a:rPr lang="en-US" sz="1400" dirty="0">
                <a:solidFill>
                  <a:schemeClr val="bg1">
                    <a:lumMod val="75000"/>
                  </a:schemeClr>
                </a:solidFill>
              </a:rPr>
              <a:t>--</a:t>
            </a:r>
            <a:r>
              <a:rPr lang="en-US" sz="1400" b="1" dirty="0">
                <a:solidFill>
                  <a:schemeClr val="accent1">
                    <a:lumMod val="40000"/>
                    <a:lumOff val="60000"/>
                  </a:schemeClr>
                </a:solidFill>
              </a:rPr>
              <a:t>Rosacea</a:t>
            </a:r>
          </a:p>
          <a:p>
            <a:r>
              <a:rPr lang="en-US" sz="1400" dirty="0">
                <a:solidFill>
                  <a:schemeClr val="bg1">
                    <a:lumMod val="75000"/>
                  </a:schemeClr>
                </a:solidFill>
              </a:rPr>
              <a:t>--Seborrheic dermatitis</a:t>
            </a:r>
          </a:p>
          <a:p>
            <a:r>
              <a:rPr lang="en-US" sz="1400" dirty="0">
                <a:solidFill>
                  <a:schemeClr val="bg1">
                    <a:lumMod val="75000"/>
                  </a:schemeClr>
                </a:solidFill>
              </a:rPr>
              <a:t>--</a:t>
            </a:r>
            <a:r>
              <a:rPr lang="en-US" sz="1400" b="1" dirty="0">
                <a:solidFill>
                  <a:schemeClr val="bg1">
                    <a:lumMod val="75000"/>
                  </a:schemeClr>
                </a:solidFill>
              </a:rPr>
              <a:t>Atopy</a:t>
            </a:r>
            <a:r>
              <a:rPr lang="en-US" sz="1400" dirty="0">
                <a:solidFill>
                  <a:schemeClr val="bg1">
                    <a:lumMod val="75000"/>
                  </a:schemeClr>
                </a:solidFill>
              </a:rPr>
              <a:t> </a:t>
            </a:r>
          </a:p>
        </p:txBody>
      </p:sp>
      <p:sp>
        <p:nvSpPr>
          <p:cNvPr id="19" name="TextBox 18">
            <a:extLst>
              <a:ext uri="{FF2B5EF4-FFF2-40B4-BE49-F238E27FC236}">
                <a16:creationId xmlns:a16="http://schemas.microsoft.com/office/drawing/2014/main" id="{48FAC994-D77D-E261-9043-ECE9A037D649}"/>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
        <p:nvSpPr>
          <p:cNvPr id="7" name="TextBox 6">
            <a:extLst>
              <a:ext uri="{FF2B5EF4-FFF2-40B4-BE49-F238E27FC236}">
                <a16:creationId xmlns:a16="http://schemas.microsoft.com/office/drawing/2014/main" id="{67BE9555-2E10-5321-7097-DD8855D9CA97}"/>
              </a:ext>
            </a:extLst>
          </p:cNvPr>
          <p:cNvSpPr txBox="1"/>
          <p:nvPr/>
        </p:nvSpPr>
        <p:spPr>
          <a:xfrm>
            <a:off x="990600" y="3040574"/>
            <a:ext cx="5803192" cy="3754874"/>
          </a:xfrm>
          <a:prstGeom prst="rect">
            <a:avLst/>
          </a:prstGeom>
          <a:solidFill>
            <a:schemeClr val="accent5">
              <a:lumMod val="60000"/>
              <a:lumOff val="40000"/>
            </a:schemeClr>
          </a:solidFill>
        </p:spPr>
        <p:txBody>
          <a:bodyPr wrap="none" rtlCol="0">
            <a:spAutoFit/>
          </a:bodyPr>
          <a:lstStyle/>
          <a:p>
            <a:r>
              <a:rPr lang="en-US" sz="1400" i="1" dirty="0">
                <a:solidFill>
                  <a:srgbClr val="0000FF"/>
                </a:solidFill>
              </a:rPr>
              <a:t>In a nutshell, what is </a:t>
            </a:r>
            <a:r>
              <a:rPr lang="en-US" sz="1400" dirty="0">
                <a:solidFill>
                  <a:srgbClr val="0000FF"/>
                </a:solidFill>
              </a:rPr>
              <a:t>rosacea?</a:t>
            </a:r>
          </a:p>
          <a:p>
            <a:r>
              <a:rPr lang="en-US" sz="1400" dirty="0">
                <a:solidFill>
                  <a:srgbClr val="0000FF"/>
                </a:solidFill>
              </a:rPr>
              <a:t>A  chronic  skin condition often involving the eyelids</a:t>
            </a:r>
          </a:p>
          <a:p>
            <a:endParaRPr lang="en-US" sz="1400" dirty="0">
              <a:solidFill>
                <a:srgbClr val="0000FF"/>
              </a:solidFill>
            </a:endParaRPr>
          </a:p>
          <a:p>
            <a:r>
              <a:rPr lang="en-US" sz="1400" i="1" dirty="0">
                <a:solidFill>
                  <a:srgbClr val="0000FF"/>
                </a:solidFill>
              </a:rPr>
              <a:t>What is the cause?</a:t>
            </a:r>
          </a:p>
          <a:p>
            <a:r>
              <a:rPr lang="en-US" sz="1400" dirty="0">
                <a:solidFill>
                  <a:srgbClr val="0000FF"/>
                </a:solidFill>
              </a:rPr>
              <a:t>It is unknown at this time</a:t>
            </a:r>
          </a:p>
          <a:p>
            <a:endParaRPr lang="en-US" sz="1400" i="1" dirty="0">
              <a:solidFill>
                <a:srgbClr val="0000FF"/>
              </a:solidFill>
            </a:endParaRPr>
          </a:p>
          <a:p>
            <a:r>
              <a:rPr lang="en-US" sz="1400" i="1" dirty="0">
                <a:solidFill>
                  <a:srgbClr val="0000FF"/>
                </a:solidFill>
              </a:rPr>
              <a:t>Is there a gender predilection? </a:t>
            </a:r>
            <a:r>
              <a:rPr lang="en-US" sz="1400" i="1" dirty="0"/>
              <a:t>A racial predilection? </a:t>
            </a:r>
            <a:r>
              <a:rPr lang="en-US" sz="1400" i="1" dirty="0">
                <a:solidFill>
                  <a:srgbClr val="0000FF"/>
                </a:solidFill>
              </a:rPr>
              <a:t>Age predilection?</a:t>
            </a:r>
          </a:p>
          <a:p>
            <a:r>
              <a:rPr lang="en-US" sz="1400" dirty="0">
                <a:solidFill>
                  <a:srgbClr val="0000FF"/>
                </a:solidFill>
              </a:rPr>
              <a:t>Yes,  ♀  are more likely to be affected. </a:t>
            </a:r>
            <a:r>
              <a:rPr lang="en-US" sz="1400" dirty="0"/>
              <a:t>No. </a:t>
            </a:r>
            <a:r>
              <a:rPr lang="en-US" sz="1400" dirty="0">
                <a:solidFill>
                  <a:srgbClr val="0000FF"/>
                </a:solidFill>
              </a:rPr>
              <a:t>Middle-aged.</a:t>
            </a:r>
          </a:p>
          <a:p>
            <a:endParaRPr lang="en-US" sz="1400" dirty="0">
              <a:solidFill>
                <a:srgbClr val="0000FF"/>
              </a:solidFill>
            </a:endParaRPr>
          </a:p>
          <a:p>
            <a:endParaRPr lang="en-US" sz="1400" i="1" dirty="0">
              <a:solidFill>
                <a:srgbClr val="0000FF"/>
              </a:solidFill>
            </a:endParaRPr>
          </a:p>
          <a:p>
            <a:r>
              <a:rPr lang="en-US" sz="1400" i="1" dirty="0">
                <a:solidFill>
                  <a:srgbClr val="0000FF"/>
                </a:solidFill>
              </a:rPr>
              <a:t>What are the classic </a:t>
            </a:r>
            <a:r>
              <a:rPr lang="en-US" sz="1400" i="1" dirty="0" err="1">
                <a:solidFill>
                  <a:srgbClr val="0000FF"/>
                </a:solidFill>
              </a:rPr>
              <a:t>nonocular</a:t>
            </a:r>
            <a:r>
              <a:rPr lang="en-US" sz="1400" i="1" dirty="0">
                <a:solidFill>
                  <a:srgbClr val="0000FF"/>
                </a:solidFill>
              </a:rPr>
              <a:t> findings on exam?</a:t>
            </a:r>
          </a:p>
          <a:p>
            <a:r>
              <a:rPr lang="en-US" sz="1400" dirty="0">
                <a:solidFill>
                  <a:srgbClr val="0000FF"/>
                </a:solidFill>
              </a:rPr>
              <a:t>--Midface  erythema</a:t>
            </a:r>
          </a:p>
          <a:p>
            <a:r>
              <a:rPr lang="en-US" sz="1400" dirty="0">
                <a:solidFill>
                  <a:srgbClr val="0000FF"/>
                </a:solidFill>
              </a:rPr>
              <a:t>--Pustules/papules</a:t>
            </a:r>
          </a:p>
          <a:p>
            <a:r>
              <a:rPr lang="en-US" sz="1400" dirty="0">
                <a:solidFill>
                  <a:srgbClr val="0000FF"/>
                </a:solidFill>
              </a:rPr>
              <a:t>--Thickening of nasal skin (called  </a:t>
            </a:r>
            <a:r>
              <a:rPr lang="en-US" sz="1400" i="1" dirty="0">
                <a:solidFill>
                  <a:srgbClr val="0000FF"/>
                </a:solidFill>
              </a:rPr>
              <a:t>rhinophyma</a:t>
            </a:r>
            <a:r>
              <a:rPr lang="en-US" sz="1400" dirty="0">
                <a:solidFill>
                  <a:srgbClr val="0000FF"/>
                </a:solidFill>
              </a:rPr>
              <a:t> )</a:t>
            </a:r>
          </a:p>
          <a:p>
            <a:endParaRPr lang="en-US" sz="1400" dirty="0">
              <a:solidFill>
                <a:srgbClr val="0000FF"/>
              </a:solidFill>
            </a:endParaRPr>
          </a:p>
          <a:p>
            <a:r>
              <a:rPr lang="en-US" sz="1400" i="1" dirty="0">
                <a:solidFill>
                  <a:srgbClr val="0000FF"/>
                </a:solidFill>
              </a:rPr>
              <a:t>What does the </a:t>
            </a:r>
            <a:r>
              <a:rPr lang="en-US" sz="1400" dirty="0">
                <a:solidFill>
                  <a:srgbClr val="0000FF"/>
                </a:solidFill>
              </a:rPr>
              <a:t>Cornea</a:t>
            </a:r>
            <a:r>
              <a:rPr lang="en-US" sz="1400" i="1" dirty="0">
                <a:solidFill>
                  <a:srgbClr val="0000FF"/>
                </a:solidFill>
              </a:rPr>
              <a:t> book call “the mainstay of therapy” for rosacea?</a:t>
            </a:r>
          </a:p>
          <a:p>
            <a:r>
              <a:rPr lang="en-US" sz="1400" dirty="0">
                <a:solidFill>
                  <a:srgbClr val="0000FF"/>
                </a:solidFill>
              </a:rPr>
              <a:t>Oral  tetracyclines</a:t>
            </a:r>
          </a:p>
        </p:txBody>
      </p:sp>
      <p:sp>
        <p:nvSpPr>
          <p:cNvPr id="14" name="Oval 13">
            <a:extLst>
              <a:ext uri="{FF2B5EF4-FFF2-40B4-BE49-F238E27FC236}">
                <a16:creationId xmlns:a16="http://schemas.microsoft.com/office/drawing/2014/main" id="{C80FC219-CC98-4603-852A-433B8F83FD2F}"/>
              </a:ext>
            </a:extLst>
          </p:cNvPr>
          <p:cNvSpPr/>
          <p:nvPr/>
        </p:nvSpPr>
        <p:spPr>
          <a:xfrm>
            <a:off x="308616" y="4815133"/>
            <a:ext cx="1105460" cy="400111"/>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ED08374-ECC1-8896-74E8-0B33BB80D280}"/>
              </a:ext>
            </a:extLst>
          </p:cNvPr>
          <p:cNvSpPr txBox="1"/>
          <p:nvPr/>
        </p:nvSpPr>
        <p:spPr>
          <a:xfrm>
            <a:off x="426750" y="4850249"/>
            <a:ext cx="920445" cy="307777"/>
          </a:xfrm>
          <a:prstGeom prst="rect">
            <a:avLst/>
          </a:prstGeom>
          <a:noFill/>
        </p:spPr>
        <p:txBody>
          <a:bodyPr wrap="none" rtlCol="0">
            <a:spAutoFit/>
          </a:bodyPr>
          <a:lstStyle/>
          <a:p>
            <a:r>
              <a:rPr lang="en-US" sz="1400" b="1" dirty="0">
                <a:solidFill>
                  <a:srgbClr val="0000FF"/>
                </a:solidFill>
              </a:rPr>
              <a:t>Rosacea</a:t>
            </a:r>
          </a:p>
        </p:txBody>
      </p:sp>
      <p:sp>
        <p:nvSpPr>
          <p:cNvPr id="33" name="Rectangle 32">
            <a:extLst>
              <a:ext uri="{FF2B5EF4-FFF2-40B4-BE49-F238E27FC236}">
                <a16:creationId xmlns:a16="http://schemas.microsoft.com/office/drawing/2014/main" id="{EB280F65-5B92-0601-4F52-5FBD40FF6B99}"/>
              </a:ext>
            </a:extLst>
          </p:cNvPr>
          <p:cNvSpPr/>
          <p:nvPr/>
        </p:nvSpPr>
        <p:spPr>
          <a:xfrm>
            <a:off x="1458350" y="6506818"/>
            <a:ext cx="1131811" cy="22539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700"/>
              </a:lnSpc>
            </a:pPr>
            <a:endParaRPr lang="en-US" sz="800" dirty="0">
              <a:solidFill>
                <a:schemeClr val="tx1"/>
              </a:solidFill>
            </a:endParaRPr>
          </a:p>
        </p:txBody>
      </p:sp>
    </p:spTree>
    <p:extLst>
      <p:ext uri="{BB962C8B-B14F-4D97-AF65-F5344CB8AC3E}">
        <p14:creationId xmlns:p14="http://schemas.microsoft.com/office/powerpoint/2010/main" val="2095174168"/>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solidFill>
                  <a:schemeClr val="bg1">
                    <a:lumMod val="75000"/>
                  </a:schemeClr>
                </a:solidFill>
              </a:rPr>
              <a:t>Meibomian</a:t>
            </a:r>
            <a:r>
              <a:rPr lang="en-US" sz="1500" b="1" i="1" dirty="0"/>
              <a:t> </a:t>
            </a:r>
            <a:r>
              <a:rPr lang="en-US" sz="1500" b="1" i="1" dirty="0">
                <a:solidFill>
                  <a:schemeClr val="bg1">
                    <a:lumMod val="75000"/>
                  </a:schemeClr>
                </a:solidFill>
              </a:rPr>
              <a:t>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4276" y="1718846"/>
            <a:ext cx="6511031" cy="1169551"/>
          </a:xfrm>
          <a:prstGeom prst="rect">
            <a:avLst/>
          </a:prstGeom>
          <a:noFill/>
        </p:spPr>
        <p:txBody>
          <a:bodyPr wrap="square" rtlCol="0">
            <a:spAutoFit/>
          </a:bodyPr>
          <a:lstStyle/>
          <a:p>
            <a:r>
              <a:rPr lang="en-US" sz="1400" i="1" dirty="0">
                <a:solidFill>
                  <a:schemeClr val="bg1">
                    <a:lumMod val="75000"/>
                  </a:schemeClr>
                </a:solidFill>
              </a:rPr>
              <a:t>In one simple word, what is the underlying issue in most cases of MGD?</a:t>
            </a:r>
          </a:p>
          <a:p>
            <a:r>
              <a:rPr lang="en-US" sz="1400" b="1" dirty="0">
                <a:solidFill>
                  <a:schemeClr val="bg1">
                    <a:lumMod val="75000"/>
                  </a:schemeClr>
                </a:solidFill>
              </a:rPr>
              <a:t>Obstruction  </a:t>
            </a:r>
            <a:r>
              <a:rPr lang="en-US" sz="1400" dirty="0">
                <a:solidFill>
                  <a:schemeClr val="bg1">
                    <a:lumMod val="75000"/>
                  </a:schemeClr>
                </a:solidFill>
              </a:rPr>
              <a:t>of gland output leading to inadequate volume of tear-film meibum</a:t>
            </a:r>
          </a:p>
          <a:p>
            <a:endParaRPr lang="en-US" sz="1400" dirty="0">
              <a:solidFill>
                <a:schemeClr val="bg1">
                  <a:lumMod val="75000"/>
                </a:schemeClr>
              </a:solidFill>
            </a:endParaRPr>
          </a:p>
          <a:p>
            <a:r>
              <a:rPr lang="en-US" sz="1400" i="1" dirty="0">
                <a:solidFill>
                  <a:schemeClr val="bg1">
                    <a:lumMod val="75000"/>
                  </a:schemeClr>
                </a:solidFill>
              </a:rPr>
              <a:t>Ob</a:t>
            </a:r>
            <a:r>
              <a:rPr lang="en-US" sz="1400" dirty="0">
                <a:solidFill>
                  <a:schemeClr val="bg1">
                    <a:lumMod val="75000"/>
                  </a:schemeClr>
                </a:solidFill>
              </a:rPr>
              <a:t>structive</a:t>
            </a:r>
            <a:r>
              <a:rPr lang="en-US" sz="1400" i="1" dirty="0">
                <a:solidFill>
                  <a:schemeClr val="bg1">
                    <a:lumMod val="75000"/>
                  </a:schemeClr>
                </a:solidFill>
              </a:rPr>
              <a:t> MGD is divided into two subtypes—what are they?</a:t>
            </a:r>
          </a:p>
          <a:p>
            <a:r>
              <a:rPr lang="en-US" sz="1400" b="1" dirty="0">
                <a:solidFill>
                  <a:schemeClr val="bg1">
                    <a:lumMod val="75000"/>
                  </a:schemeClr>
                </a:solidFill>
              </a:rPr>
              <a:t>Cicatrizing</a:t>
            </a:r>
            <a:r>
              <a:rPr lang="en-US" sz="1400" dirty="0">
                <a:solidFill>
                  <a:srgbClr val="0000FF"/>
                </a:solidFill>
              </a:rPr>
              <a:t> </a:t>
            </a:r>
            <a:r>
              <a:rPr lang="en-US" sz="1400" dirty="0">
                <a:solidFill>
                  <a:schemeClr val="bg1">
                    <a:lumMod val="75000"/>
                  </a:schemeClr>
                </a:solidFill>
              </a:rPr>
              <a:t>and </a:t>
            </a:r>
            <a:r>
              <a:rPr lang="en-US" sz="1400" dirty="0" err="1">
                <a:solidFill>
                  <a:schemeClr val="bg1">
                    <a:lumMod val="75000"/>
                  </a:schemeClr>
                </a:solidFill>
              </a:rPr>
              <a:t>noncicatrizing</a:t>
            </a:r>
            <a:endParaRPr lang="en-US" sz="1400" dirty="0">
              <a:solidFill>
                <a:schemeClr val="bg1">
                  <a:lumMod val="75000"/>
                </a:schemeClr>
              </a:solidFill>
            </a:endParaRP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429AA8-34B7-6D31-DB63-543B6A12D242}"/>
              </a:ext>
            </a:extLst>
          </p:cNvPr>
          <p:cNvSpPr txBox="1"/>
          <p:nvPr/>
        </p:nvSpPr>
        <p:spPr>
          <a:xfrm>
            <a:off x="306864" y="3151341"/>
            <a:ext cx="6051459" cy="2462213"/>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The </a:t>
            </a:r>
            <a:r>
              <a:rPr lang="en-US" sz="1400" dirty="0">
                <a:solidFill>
                  <a:schemeClr val="bg1">
                    <a:lumMod val="75000"/>
                  </a:schemeClr>
                </a:solidFill>
              </a:rPr>
              <a:t>Cornea</a:t>
            </a:r>
            <a:r>
              <a:rPr lang="en-US" sz="1400" i="1" dirty="0">
                <a:solidFill>
                  <a:schemeClr val="bg1">
                    <a:lumMod val="75000"/>
                  </a:schemeClr>
                </a:solidFill>
              </a:rPr>
              <a:t> book highlights three causes of cicatrizing obstructive MGD—what are they?</a:t>
            </a:r>
          </a:p>
          <a:p>
            <a:r>
              <a:rPr lang="en-US" sz="1400" dirty="0">
                <a:solidFill>
                  <a:schemeClr val="bg1">
                    <a:lumMod val="75000"/>
                  </a:schemeClr>
                </a:solidFill>
              </a:rPr>
              <a:t>--Trachoma</a:t>
            </a:r>
          </a:p>
          <a:p>
            <a:r>
              <a:rPr lang="en-US" sz="1400" dirty="0">
                <a:solidFill>
                  <a:schemeClr val="bg1">
                    <a:lumMod val="75000"/>
                  </a:schemeClr>
                </a:solidFill>
              </a:rPr>
              <a:t>--Mucous-membrane pemphigoid (aka  </a:t>
            </a:r>
            <a:r>
              <a:rPr lang="en-US" sz="1400" i="1" dirty="0">
                <a:solidFill>
                  <a:schemeClr val="bg1">
                    <a:lumMod val="75000"/>
                  </a:schemeClr>
                </a:solidFill>
              </a:rPr>
              <a:t>ocular cicatricial pemphigoid </a:t>
            </a:r>
            <a:r>
              <a:rPr lang="en-US" sz="1400" dirty="0">
                <a:solidFill>
                  <a:schemeClr val="bg1">
                    <a:lumMod val="75000"/>
                  </a:schemeClr>
                </a:solidFill>
              </a:rPr>
              <a:t>)</a:t>
            </a:r>
          </a:p>
          <a:p>
            <a:r>
              <a:rPr lang="en-US" sz="1400" dirty="0">
                <a:solidFill>
                  <a:schemeClr val="bg1">
                    <a:lumMod val="75000"/>
                  </a:schemeClr>
                </a:solidFill>
              </a:rPr>
              <a:t>--</a:t>
            </a:r>
            <a:r>
              <a:rPr lang="en-US" sz="1400" b="1" dirty="0">
                <a:solidFill>
                  <a:schemeClr val="bg1">
                    <a:lumMod val="75000"/>
                  </a:schemeClr>
                </a:solidFill>
              </a:rPr>
              <a:t>Atopy</a:t>
            </a:r>
          </a:p>
          <a:p>
            <a:endParaRPr lang="en-US" sz="1400" dirty="0">
              <a:solidFill>
                <a:schemeClr val="bg1">
                  <a:lumMod val="75000"/>
                </a:schemeClr>
              </a:solidFill>
            </a:endParaRPr>
          </a:p>
          <a:p>
            <a:r>
              <a:rPr lang="en-US" sz="1400" i="1" dirty="0">
                <a:solidFill>
                  <a:schemeClr val="bg1">
                    <a:lumMod val="75000"/>
                  </a:schemeClr>
                </a:solidFill>
              </a:rPr>
              <a:t>The book highlights three causes of </a:t>
            </a:r>
            <a:r>
              <a:rPr lang="en-US" sz="1400" b="1" i="1" dirty="0" err="1">
                <a:solidFill>
                  <a:schemeClr val="bg1">
                    <a:lumMod val="75000"/>
                  </a:schemeClr>
                </a:solidFill>
              </a:rPr>
              <a:t>non</a:t>
            </a:r>
            <a:r>
              <a:rPr lang="en-US" sz="1400" i="1" dirty="0" err="1">
                <a:solidFill>
                  <a:schemeClr val="bg1">
                    <a:lumMod val="75000"/>
                  </a:schemeClr>
                </a:solidFill>
              </a:rPr>
              <a:t>cicatrizing</a:t>
            </a:r>
            <a:r>
              <a:rPr lang="en-US" sz="1400" i="1" dirty="0">
                <a:solidFill>
                  <a:schemeClr val="bg1">
                    <a:lumMod val="75000"/>
                  </a:schemeClr>
                </a:solidFill>
              </a:rPr>
              <a:t> obstructive MGD—  what are </a:t>
            </a:r>
            <a:r>
              <a:rPr lang="en-US" sz="1400" b="1" i="1" dirty="0">
                <a:solidFill>
                  <a:schemeClr val="bg1">
                    <a:lumMod val="75000"/>
                  </a:schemeClr>
                </a:solidFill>
              </a:rPr>
              <a:t>they</a:t>
            </a:r>
            <a:r>
              <a:rPr lang="en-US" sz="1400" i="1" dirty="0">
                <a:solidFill>
                  <a:schemeClr val="bg1">
                    <a:lumMod val="75000"/>
                  </a:schemeClr>
                </a:solidFill>
              </a:rPr>
              <a:t>?</a:t>
            </a:r>
          </a:p>
          <a:p>
            <a:r>
              <a:rPr lang="en-US" sz="1400" dirty="0">
                <a:solidFill>
                  <a:schemeClr val="bg1">
                    <a:lumMod val="75000"/>
                  </a:schemeClr>
                </a:solidFill>
              </a:rPr>
              <a:t>--</a:t>
            </a:r>
            <a:r>
              <a:rPr lang="en-US" sz="1400" b="1" dirty="0">
                <a:solidFill>
                  <a:schemeClr val="accent1">
                    <a:lumMod val="40000"/>
                    <a:lumOff val="60000"/>
                  </a:schemeClr>
                </a:solidFill>
              </a:rPr>
              <a:t>Rosacea</a:t>
            </a:r>
          </a:p>
          <a:p>
            <a:r>
              <a:rPr lang="en-US" sz="1400" dirty="0">
                <a:solidFill>
                  <a:schemeClr val="bg1">
                    <a:lumMod val="75000"/>
                  </a:schemeClr>
                </a:solidFill>
              </a:rPr>
              <a:t>--Seborrheic dermatitis</a:t>
            </a:r>
          </a:p>
          <a:p>
            <a:r>
              <a:rPr lang="en-US" sz="1400" dirty="0">
                <a:solidFill>
                  <a:schemeClr val="bg1">
                    <a:lumMod val="75000"/>
                  </a:schemeClr>
                </a:solidFill>
              </a:rPr>
              <a:t>--</a:t>
            </a:r>
            <a:r>
              <a:rPr lang="en-US" sz="1400" b="1" dirty="0">
                <a:solidFill>
                  <a:schemeClr val="bg1">
                    <a:lumMod val="75000"/>
                  </a:schemeClr>
                </a:solidFill>
              </a:rPr>
              <a:t>Atopy</a:t>
            </a:r>
            <a:r>
              <a:rPr lang="en-US" sz="1400" dirty="0">
                <a:solidFill>
                  <a:schemeClr val="bg1">
                    <a:lumMod val="75000"/>
                  </a:schemeClr>
                </a:solidFill>
              </a:rPr>
              <a:t> </a:t>
            </a:r>
          </a:p>
        </p:txBody>
      </p:sp>
      <p:sp>
        <p:nvSpPr>
          <p:cNvPr id="19" name="TextBox 18">
            <a:extLst>
              <a:ext uri="{FF2B5EF4-FFF2-40B4-BE49-F238E27FC236}">
                <a16:creationId xmlns:a16="http://schemas.microsoft.com/office/drawing/2014/main" id="{48FAC994-D77D-E261-9043-ECE9A037D649}"/>
              </a:ext>
            </a:extLst>
          </p:cNvPr>
          <p:cNvSpPr txBox="1"/>
          <p:nvPr/>
        </p:nvSpPr>
        <p:spPr>
          <a:xfrm>
            <a:off x="334276" y="1141044"/>
            <a:ext cx="7216237" cy="523220"/>
          </a:xfrm>
          <a:prstGeom prst="rect">
            <a:avLst/>
          </a:prstGeom>
          <a:noFill/>
        </p:spPr>
        <p:txBody>
          <a:bodyPr wrap="square" rtlCol="0">
            <a:spAutoFit/>
          </a:bodyPr>
          <a:lstStyle/>
          <a:p>
            <a:r>
              <a:rPr lang="en-US" sz="1400" i="1" dirty="0">
                <a:solidFill>
                  <a:schemeClr val="bg1">
                    <a:lumMod val="75000"/>
                  </a:schemeClr>
                </a:solidFill>
              </a:rPr>
              <a:t>MGD demonstrates a racial predilection—what group has a notably higher prevalence?</a:t>
            </a:r>
          </a:p>
          <a:p>
            <a:r>
              <a:rPr lang="en-US" sz="1400" dirty="0">
                <a:solidFill>
                  <a:schemeClr val="bg1">
                    <a:lumMod val="75000"/>
                  </a:schemeClr>
                </a:solidFill>
              </a:rPr>
              <a:t>Asians</a:t>
            </a:r>
          </a:p>
        </p:txBody>
      </p:sp>
      <p:sp>
        <p:nvSpPr>
          <p:cNvPr id="7" name="TextBox 6">
            <a:extLst>
              <a:ext uri="{FF2B5EF4-FFF2-40B4-BE49-F238E27FC236}">
                <a16:creationId xmlns:a16="http://schemas.microsoft.com/office/drawing/2014/main" id="{67BE9555-2E10-5321-7097-DD8855D9CA97}"/>
              </a:ext>
            </a:extLst>
          </p:cNvPr>
          <p:cNvSpPr txBox="1"/>
          <p:nvPr/>
        </p:nvSpPr>
        <p:spPr>
          <a:xfrm>
            <a:off x="990600" y="3040574"/>
            <a:ext cx="5803192" cy="3754874"/>
          </a:xfrm>
          <a:prstGeom prst="rect">
            <a:avLst/>
          </a:prstGeom>
          <a:solidFill>
            <a:schemeClr val="accent5">
              <a:lumMod val="60000"/>
              <a:lumOff val="40000"/>
            </a:schemeClr>
          </a:solidFill>
        </p:spPr>
        <p:txBody>
          <a:bodyPr wrap="none" rtlCol="0">
            <a:spAutoFit/>
          </a:bodyPr>
          <a:lstStyle/>
          <a:p>
            <a:r>
              <a:rPr lang="en-US" sz="1400" i="1" dirty="0">
                <a:solidFill>
                  <a:srgbClr val="0000FF"/>
                </a:solidFill>
              </a:rPr>
              <a:t>In a nutshell, what is </a:t>
            </a:r>
            <a:r>
              <a:rPr lang="en-US" sz="1400" dirty="0">
                <a:solidFill>
                  <a:srgbClr val="0000FF"/>
                </a:solidFill>
              </a:rPr>
              <a:t>rosacea?</a:t>
            </a:r>
          </a:p>
          <a:p>
            <a:r>
              <a:rPr lang="en-US" sz="1400" dirty="0">
                <a:solidFill>
                  <a:srgbClr val="0000FF"/>
                </a:solidFill>
              </a:rPr>
              <a:t>A  chronic  skin condition often involving the eyelids</a:t>
            </a:r>
          </a:p>
          <a:p>
            <a:endParaRPr lang="en-US" sz="1400" dirty="0">
              <a:solidFill>
                <a:srgbClr val="0000FF"/>
              </a:solidFill>
            </a:endParaRPr>
          </a:p>
          <a:p>
            <a:r>
              <a:rPr lang="en-US" sz="1400" i="1" dirty="0">
                <a:solidFill>
                  <a:srgbClr val="0000FF"/>
                </a:solidFill>
              </a:rPr>
              <a:t>What is the cause?</a:t>
            </a:r>
          </a:p>
          <a:p>
            <a:r>
              <a:rPr lang="en-US" sz="1400" dirty="0">
                <a:solidFill>
                  <a:srgbClr val="0000FF"/>
                </a:solidFill>
              </a:rPr>
              <a:t>It is unknown at this time</a:t>
            </a:r>
          </a:p>
          <a:p>
            <a:endParaRPr lang="en-US" sz="1400" i="1" dirty="0">
              <a:solidFill>
                <a:srgbClr val="0000FF"/>
              </a:solidFill>
            </a:endParaRPr>
          </a:p>
          <a:p>
            <a:r>
              <a:rPr lang="en-US" sz="1400" i="1" dirty="0">
                <a:solidFill>
                  <a:srgbClr val="0000FF"/>
                </a:solidFill>
              </a:rPr>
              <a:t>Is there a gender predilection? </a:t>
            </a:r>
            <a:r>
              <a:rPr lang="en-US" sz="1400" i="1" dirty="0"/>
              <a:t>A racial predilection? </a:t>
            </a:r>
            <a:r>
              <a:rPr lang="en-US" sz="1400" i="1" dirty="0">
                <a:solidFill>
                  <a:srgbClr val="0000FF"/>
                </a:solidFill>
              </a:rPr>
              <a:t>Age predilection?</a:t>
            </a:r>
          </a:p>
          <a:p>
            <a:r>
              <a:rPr lang="en-US" sz="1400" dirty="0">
                <a:solidFill>
                  <a:srgbClr val="0000FF"/>
                </a:solidFill>
              </a:rPr>
              <a:t>Yes,  ♀  are more likely to be affected. </a:t>
            </a:r>
            <a:r>
              <a:rPr lang="en-US" sz="1400" dirty="0"/>
              <a:t>No. </a:t>
            </a:r>
            <a:r>
              <a:rPr lang="en-US" sz="1400" dirty="0">
                <a:solidFill>
                  <a:srgbClr val="0000FF"/>
                </a:solidFill>
              </a:rPr>
              <a:t>Middle-aged.</a:t>
            </a:r>
          </a:p>
          <a:p>
            <a:endParaRPr lang="en-US" sz="1400" dirty="0">
              <a:solidFill>
                <a:srgbClr val="0000FF"/>
              </a:solidFill>
            </a:endParaRPr>
          </a:p>
          <a:p>
            <a:endParaRPr lang="en-US" sz="1400" i="1" dirty="0">
              <a:solidFill>
                <a:srgbClr val="0000FF"/>
              </a:solidFill>
            </a:endParaRPr>
          </a:p>
          <a:p>
            <a:r>
              <a:rPr lang="en-US" sz="1400" i="1" dirty="0">
                <a:solidFill>
                  <a:srgbClr val="0000FF"/>
                </a:solidFill>
              </a:rPr>
              <a:t>What are the classic </a:t>
            </a:r>
            <a:r>
              <a:rPr lang="en-US" sz="1400" i="1" dirty="0" err="1">
                <a:solidFill>
                  <a:srgbClr val="0000FF"/>
                </a:solidFill>
              </a:rPr>
              <a:t>nonocular</a:t>
            </a:r>
            <a:r>
              <a:rPr lang="en-US" sz="1400" i="1" dirty="0">
                <a:solidFill>
                  <a:srgbClr val="0000FF"/>
                </a:solidFill>
              </a:rPr>
              <a:t> findings on exam?</a:t>
            </a:r>
          </a:p>
          <a:p>
            <a:r>
              <a:rPr lang="en-US" sz="1400" dirty="0">
                <a:solidFill>
                  <a:srgbClr val="0000FF"/>
                </a:solidFill>
              </a:rPr>
              <a:t>--Midface  erythema</a:t>
            </a:r>
          </a:p>
          <a:p>
            <a:r>
              <a:rPr lang="en-US" sz="1400" dirty="0">
                <a:solidFill>
                  <a:srgbClr val="0000FF"/>
                </a:solidFill>
              </a:rPr>
              <a:t>--Pustules/papules</a:t>
            </a:r>
          </a:p>
          <a:p>
            <a:r>
              <a:rPr lang="en-US" sz="1400" dirty="0">
                <a:solidFill>
                  <a:srgbClr val="0000FF"/>
                </a:solidFill>
              </a:rPr>
              <a:t>--Thickening of nasal skin (called  </a:t>
            </a:r>
            <a:r>
              <a:rPr lang="en-US" sz="1400" i="1" dirty="0">
                <a:solidFill>
                  <a:srgbClr val="0000FF"/>
                </a:solidFill>
              </a:rPr>
              <a:t>rhinophyma</a:t>
            </a:r>
            <a:r>
              <a:rPr lang="en-US" sz="1400" dirty="0">
                <a:solidFill>
                  <a:srgbClr val="0000FF"/>
                </a:solidFill>
              </a:rPr>
              <a:t> )</a:t>
            </a:r>
          </a:p>
          <a:p>
            <a:endParaRPr lang="en-US" sz="1400" dirty="0">
              <a:solidFill>
                <a:srgbClr val="0000FF"/>
              </a:solidFill>
            </a:endParaRPr>
          </a:p>
          <a:p>
            <a:r>
              <a:rPr lang="en-US" sz="1400" i="1" dirty="0">
                <a:solidFill>
                  <a:srgbClr val="0000FF"/>
                </a:solidFill>
              </a:rPr>
              <a:t>What does the </a:t>
            </a:r>
            <a:r>
              <a:rPr lang="en-US" sz="1400" dirty="0">
                <a:solidFill>
                  <a:srgbClr val="0000FF"/>
                </a:solidFill>
              </a:rPr>
              <a:t>Cornea</a:t>
            </a:r>
            <a:r>
              <a:rPr lang="en-US" sz="1400" i="1" dirty="0">
                <a:solidFill>
                  <a:srgbClr val="0000FF"/>
                </a:solidFill>
              </a:rPr>
              <a:t> book call “the mainstay of therapy” for rosacea?</a:t>
            </a:r>
          </a:p>
          <a:p>
            <a:r>
              <a:rPr lang="en-US" sz="1400" dirty="0">
                <a:solidFill>
                  <a:srgbClr val="0000FF"/>
                </a:solidFill>
              </a:rPr>
              <a:t>Oral  tetracyclines</a:t>
            </a:r>
          </a:p>
        </p:txBody>
      </p:sp>
      <p:sp>
        <p:nvSpPr>
          <p:cNvPr id="14" name="Oval 13">
            <a:extLst>
              <a:ext uri="{FF2B5EF4-FFF2-40B4-BE49-F238E27FC236}">
                <a16:creationId xmlns:a16="http://schemas.microsoft.com/office/drawing/2014/main" id="{C80FC219-CC98-4603-852A-433B8F83FD2F}"/>
              </a:ext>
            </a:extLst>
          </p:cNvPr>
          <p:cNvSpPr/>
          <p:nvPr/>
        </p:nvSpPr>
        <p:spPr>
          <a:xfrm>
            <a:off x="308616" y="4815133"/>
            <a:ext cx="1105460" cy="400111"/>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ED08374-ECC1-8896-74E8-0B33BB80D280}"/>
              </a:ext>
            </a:extLst>
          </p:cNvPr>
          <p:cNvSpPr txBox="1"/>
          <p:nvPr/>
        </p:nvSpPr>
        <p:spPr>
          <a:xfrm>
            <a:off x="426750" y="4850249"/>
            <a:ext cx="920445" cy="307777"/>
          </a:xfrm>
          <a:prstGeom prst="rect">
            <a:avLst/>
          </a:prstGeom>
          <a:noFill/>
        </p:spPr>
        <p:txBody>
          <a:bodyPr wrap="none" rtlCol="0">
            <a:spAutoFit/>
          </a:bodyPr>
          <a:lstStyle/>
          <a:p>
            <a:r>
              <a:rPr lang="en-US" sz="1400" b="1" dirty="0">
                <a:solidFill>
                  <a:srgbClr val="0000FF"/>
                </a:solidFill>
              </a:rPr>
              <a:t>Rosacea</a:t>
            </a:r>
          </a:p>
        </p:txBody>
      </p:sp>
    </p:spTree>
    <p:extLst>
      <p:ext uri="{BB962C8B-B14F-4D97-AF65-F5344CB8AC3E}">
        <p14:creationId xmlns:p14="http://schemas.microsoft.com/office/powerpoint/2010/main" val="2329306212"/>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07722" y="2819400"/>
            <a:ext cx="1091966" cy="553998"/>
          </a:xfrm>
          <a:prstGeom prst="rect">
            <a:avLst/>
          </a:prstGeom>
          <a:noFill/>
        </p:spPr>
        <p:txBody>
          <a:bodyPr wrap="none" rtlCol="0">
            <a:spAutoFit/>
          </a:bodyPr>
          <a:lstStyle/>
          <a:p>
            <a:pPr algn="ctr">
              <a:lnSpc>
                <a:spcPts val="1800"/>
              </a:lnSpc>
            </a:pPr>
            <a:r>
              <a:rPr lang="en-US" sz="1500" b="1" i="1" dirty="0"/>
              <a:t>Widened</a:t>
            </a:r>
          </a:p>
          <a:p>
            <a:pPr algn="ctr">
              <a:lnSpc>
                <a:spcPts val="1800"/>
              </a:lnSpc>
            </a:pPr>
            <a:r>
              <a:rPr lang="en-US" sz="1500" b="1" i="1" dirty="0"/>
              <a:t>lid fissure</a:t>
            </a:r>
          </a:p>
        </p:txBody>
      </p:sp>
      <p:sp>
        <p:nvSpPr>
          <p:cNvPr id="34" name="TextBox 33"/>
          <p:cNvSpPr txBox="1"/>
          <p:nvPr/>
        </p:nvSpPr>
        <p:spPr>
          <a:xfrm>
            <a:off x="3429000" y="2819400"/>
            <a:ext cx="1789272" cy="553998"/>
          </a:xfrm>
          <a:prstGeom prst="rect">
            <a:avLst/>
          </a:prstGeom>
          <a:noFill/>
        </p:spPr>
        <p:txBody>
          <a:bodyPr wrap="none" rtlCol="0">
            <a:spAutoFit/>
          </a:bodyPr>
          <a:lstStyle/>
          <a:p>
            <a:pPr algn="ctr">
              <a:lnSpc>
                <a:spcPts val="1800"/>
              </a:lnSpc>
            </a:pPr>
            <a:r>
              <a:rPr lang="en-US" sz="1500" dirty="0" err="1">
                <a:solidFill>
                  <a:schemeClr val="bg1">
                    <a:lumMod val="75000"/>
                  </a:schemeClr>
                </a:solidFill>
              </a:rPr>
              <a:t>Meibomian</a:t>
            </a:r>
            <a:r>
              <a:rPr lang="en-US" sz="1500" dirty="0">
                <a:solidFill>
                  <a:schemeClr val="bg1">
                    <a:lumMod val="75000"/>
                  </a:schemeClr>
                </a:solidFill>
              </a:rPr>
              <a:t> gland</a:t>
            </a:r>
          </a:p>
          <a:p>
            <a:pPr algn="ctr">
              <a:lnSpc>
                <a:spcPts val="1800"/>
              </a:lnSpc>
            </a:pPr>
            <a:r>
              <a:rPr lang="en-US" sz="1500" dirty="0">
                <a:solidFill>
                  <a:schemeClr val="bg1">
                    <a:lumMod val="75000"/>
                  </a:schemeClr>
                </a:solidFill>
              </a:rPr>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43978" y="1673281"/>
            <a:ext cx="3796232" cy="954107"/>
          </a:xfrm>
          <a:prstGeom prst="rect">
            <a:avLst/>
          </a:prstGeom>
          <a:noFill/>
        </p:spPr>
        <p:txBody>
          <a:bodyPr wrap="none" rtlCol="0">
            <a:spAutoFit/>
          </a:bodyPr>
          <a:lstStyle/>
          <a:p>
            <a:r>
              <a:rPr lang="en-US" sz="1400" i="1" dirty="0">
                <a:solidFill>
                  <a:srgbClr val="0000FF"/>
                </a:solidFill>
              </a:rPr>
              <a:t>What are the causes of a widened lid fissure?</a:t>
            </a:r>
          </a:p>
          <a:p>
            <a:r>
              <a:rPr lang="en-US" sz="1400" dirty="0">
                <a:solidFill>
                  <a:srgbClr val="0000FF"/>
                </a:solidFill>
              </a:rPr>
              <a:t>--</a:t>
            </a:r>
            <a:r>
              <a:rPr lang="en-US" sz="1400" b="1" i="1" dirty="0">
                <a:solidFill>
                  <a:srgbClr val="0000FF"/>
                </a:solidFill>
              </a:rPr>
              <a:t>?</a:t>
            </a:r>
            <a:endParaRPr lang="en-US" sz="1400" dirty="0">
              <a:solidFill>
                <a:srgbClr val="0000FF"/>
              </a:solidFill>
            </a:endParaRPr>
          </a:p>
          <a:p>
            <a:r>
              <a:rPr lang="en-US" sz="1400" dirty="0">
                <a:solidFill>
                  <a:srgbClr val="0000FF"/>
                </a:solidFill>
              </a:rPr>
              <a:t>--</a:t>
            </a:r>
            <a:r>
              <a:rPr lang="en-US" sz="1400" b="1" i="1" dirty="0">
                <a:solidFill>
                  <a:srgbClr val="0000FF"/>
                </a:solidFill>
              </a:rPr>
              <a:t>?</a:t>
            </a:r>
          </a:p>
          <a:p>
            <a:r>
              <a:rPr lang="en-US" sz="1400" dirty="0">
                <a:solidFill>
                  <a:srgbClr val="0000FF"/>
                </a:solidFill>
              </a:rPr>
              <a:t>--</a:t>
            </a:r>
            <a:r>
              <a:rPr lang="en-US" sz="1400" b="1" i="1" dirty="0">
                <a:solidFill>
                  <a:srgbClr val="0000FF"/>
                </a:solidFill>
              </a:rPr>
              <a:t>?</a:t>
            </a:r>
          </a:p>
        </p:txBody>
      </p:sp>
      <p:sp>
        <p:nvSpPr>
          <p:cNvPr id="3" name="TextBox 2">
            <a:extLst>
              <a:ext uri="{FF2B5EF4-FFF2-40B4-BE49-F238E27FC236}">
                <a16:creationId xmlns:a16="http://schemas.microsoft.com/office/drawing/2014/main" id="{1C99E3E2-2794-F59B-070A-026EC6A1ECE8}"/>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1AB375CD-0BBD-A8E1-7B90-C1886D4282E2}"/>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378868"/>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07722" y="2819400"/>
            <a:ext cx="1091966" cy="553998"/>
          </a:xfrm>
          <a:prstGeom prst="rect">
            <a:avLst/>
          </a:prstGeom>
          <a:noFill/>
        </p:spPr>
        <p:txBody>
          <a:bodyPr wrap="none" rtlCol="0">
            <a:spAutoFit/>
          </a:bodyPr>
          <a:lstStyle/>
          <a:p>
            <a:pPr algn="ctr">
              <a:lnSpc>
                <a:spcPts val="1800"/>
              </a:lnSpc>
            </a:pPr>
            <a:r>
              <a:rPr lang="en-US" sz="1500" b="1" i="1" dirty="0"/>
              <a:t>Widened</a:t>
            </a:r>
          </a:p>
          <a:p>
            <a:pPr algn="ctr">
              <a:lnSpc>
                <a:spcPts val="1800"/>
              </a:lnSpc>
            </a:pPr>
            <a:r>
              <a:rPr lang="en-US" sz="1500" b="1" i="1" dirty="0"/>
              <a:t>lid fissure</a:t>
            </a:r>
          </a:p>
        </p:txBody>
      </p:sp>
      <p:sp>
        <p:nvSpPr>
          <p:cNvPr id="34" name="TextBox 33"/>
          <p:cNvSpPr txBox="1"/>
          <p:nvPr/>
        </p:nvSpPr>
        <p:spPr>
          <a:xfrm>
            <a:off x="3429000" y="2819400"/>
            <a:ext cx="1789272" cy="553998"/>
          </a:xfrm>
          <a:prstGeom prst="rect">
            <a:avLst/>
          </a:prstGeom>
          <a:noFill/>
        </p:spPr>
        <p:txBody>
          <a:bodyPr wrap="none" rtlCol="0">
            <a:spAutoFit/>
          </a:bodyPr>
          <a:lstStyle/>
          <a:p>
            <a:pPr algn="ctr">
              <a:lnSpc>
                <a:spcPts val="1800"/>
              </a:lnSpc>
            </a:pPr>
            <a:r>
              <a:rPr lang="en-US" sz="1500" dirty="0" err="1">
                <a:solidFill>
                  <a:schemeClr val="bg1">
                    <a:lumMod val="75000"/>
                  </a:schemeClr>
                </a:solidFill>
              </a:rPr>
              <a:t>Meibomian</a:t>
            </a:r>
            <a:r>
              <a:rPr lang="en-US" sz="1500" dirty="0">
                <a:solidFill>
                  <a:schemeClr val="bg1">
                    <a:lumMod val="75000"/>
                  </a:schemeClr>
                </a:solidFill>
              </a:rPr>
              <a:t> gland</a:t>
            </a:r>
          </a:p>
          <a:p>
            <a:pPr algn="ctr">
              <a:lnSpc>
                <a:spcPts val="1800"/>
              </a:lnSpc>
            </a:pPr>
            <a:r>
              <a:rPr lang="en-US" sz="1500" dirty="0">
                <a:solidFill>
                  <a:schemeClr val="bg1">
                    <a:lumMod val="75000"/>
                  </a:schemeClr>
                </a:solidFill>
              </a:rPr>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43978" y="1673281"/>
            <a:ext cx="5344733" cy="954107"/>
          </a:xfrm>
          <a:prstGeom prst="rect">
            <a:avLst/>
          </a:prstGeom>
          <a:noFill/>
        </p:spPr>
        <p:txBody>
          <a:bodyPr wrap="none" rtlCol="0">
            <a:spAutoFit/>
          </a:bodyPr>
          <a:lstStyle/>
          <a:p>
            <a:r>
              <a:rPr lang="en-US" sz="1400" i="1" dirty="0">
                <a:solidFill>
                  <a:srgbClr val="0000FF"/>
                </a:solidFill>
              </a:rPr>
              <a:t>What are the causes of a widened lid fissure?</a:t>
            </a:r>
          </a:p>
          <a:p>
            <a:r>
              <a:rPr lang="en-US" sz="1400" dirty="0">
                <a:solidFill>
                  <a:srgbClr val="0000FF"/>
                </a:solidFill>
              </a:rPr>
              <a:t>--Forward displacement of the globe (</a:t>
            </a:r>
            <a:r>
              <a:rPr lang="en-US" sz="1400" dirty="0" err="1">
                <a:solidFill>
                  <a:srgbClr val="0000FF"/>
                </a:solidFill>
              </a:rPr>
              <a:t>ie</a:t>
            </a:r>
            <a:r>
              <a:rPr lang="en-US" sz="1400" dirty="0">
                <a:solidFill>
                  <a:srgbClr val="0000FF"/>
                </a:solidFill>
              </a:rPr>
              <a:t>, </a:t>
            </a:r>
            <a:r>
              <a:rPr lang="en-US" sz="1400" dirty="0" err="1">
                <a:solidFill>
                  <a:srgbClr val="0000FF"/>
                </a:solidFill>
              </a:rPr>
              <a:t>proptosis</a:t>
            </a:r>
            <a:r>
              <a:rPr lang="en-US" sz="1400" dirty="0">
                <a:solidFill>
                  <a:srgbClr val="0000FF"/>
                </a:solidFill>
              </a:rPr>
              <a:t>/exophthalmos)</a:t>
            </a:r>
          </a:p>
          <a:p>
            <a:r>
              <a:rPr lang="en-US" sz="1400" dirty="0">
                <a:solidFill>
                  <a:schemeClr val="bg1">
                    <a:lumMod val="75000"/>
                  </a:schemeClr>
                </a:solidFill>
              </a:rPr>
              <a:t>--</a:t>
            </a:r>
            <a:r>
              <a:rPr lang="en-US" sz="1400" b="1" i="1" dirty="0">
                <a:solidFill>
                  <a:schemeClr val="bg1">
                    <a:lumMod val="75000"/>
                  </a:schemeClr>
                </a:solidFill>
              </a:rPr>
              <a:t>?</a:t>
            </a:r>
          </a:p>
          <a:p>
            <a:r>
              <a:rPr lang="en-US" sz="1400" dirty="0">
                <a:solidFill>
                  <a:schemeClr val="bg1">
                    <a:lumMod val="75000"/>
                  </a:schemeClr>
                </a:solidFill>
              </a:rPr>
              <a:t>--</a:t>
            </a:r>
            <a:r>
              <a:rPr lang="en-US" sz="1400" b="1" i="1" dirty="0">
                <a:solidFill>
                  <a:schemeClr val="bg1">
                    <a:lumMod val="75000"/>
                  </a:schemeClr>
                </a:solidFill>
              </a:rPr>
              <a:t>?</a:t>
            </a:r>
          </a:p>
        </p:txBody>
      </p:sp>
      <p:sp>
        <p:nvSpPr>
          <p:cNvPr id="3" name="TextBox 2">
            <a:extLst>
              <a:ext uri="{FF2B5EF4-FFF2-40B4-BE49-F238E27FC236}">
                <a16:creationId xmlns:a16="http://schemas.microsoft.com/office/drawing/2014/main" id="{1C99E3E2-2794-F59B-070A-026EC6A1ECE8}"/>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1AB375CD-0BBD-A8E1-7B90-C1886D4282E2}"/>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30835"/>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07722" y="2819400"/>
            <a:ext cx="1091966" cy="553998"/>
          </a:xfrm>
          <a:prstGeom prst="rect">
            <a:avLst/>
          </a:prstGeom>
          <a:noFill/>
        </p:spPr>
        <p:txBody>
          <a:bodyPr wrap="none" rtlCol="0">
            <a:spAutoFit/>
          </a:bodyPr>
          <a:lstStyle/>
          <a:p>
            <a:pPr algn="ctr">
              <a:lnSpc>
                <a:spcPts val="1800"/>
              </a:lnSpc>
            </a:pPr>
            <a:r>
              <a:rPr lang="en-US" sz="1500" b="1" i="1" dirty="0"/>
              <a:t>Widened</a:t>
            </a:r>
          </a:p>
          <a:p>
            <a:pPr algn="ctr">
              <a:lnSpc>
                <a:spcPts val="1800"/>
              </a:lnSpc>
            </a:pPr>
            <a:r>
              <a:rPr lang="en-US" sz="1500" b="1" i="1" dirty="0"/>
              <a:t>lid fissure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43978" y="1673281"/>
            <a:ext cx="6569427" cy="954107"/>
          </a:xfrm>
          <a:prstGeom prst="rect">
            <a:avLst/>
          </a:prstGeom>
          <a:noFill/>
        </p:spPr>
        <p:txBody>
          <a:bodyPr wrap="none" rtlCol="0">
            <a:spAutoFit/>
          </a:bodyPr>
          <a:lstStyle/>
          <a:p>
            <a:r>
              <a:rPr lang="en-US" sz="1400" i="1" dirty="0">
                <a:solidFill>
                  <a:srgbClr val="0000FF"/>
                </a:solidFill>
              </a:rPr>
              <a:t>What are the causes of a widened lid fissure?</a:t>
            </a:r>
          </a:p>
          <a:p>
            <a:r>
              <a:rPr lang="en-US" sz="1400" dirty="0">
                <a:solidFill>
                  <a:srgbClr val="0000FF"/>
                </a:solidFill>
              </a:rPr>
              <a:t>--Forward displacement of the globe (</a:t>
            </a:r>
            <a:r>
              <a:rPr lang="en-US" sz="1400" dirty="0" err="1">
                <a:solidFill>
                  <a:srgbClr val="0000FF"/>
                </a:solidFill>
              </a:rPr>
              <a:t>ie</a:t>
            </a:r>
            <a:r>
              <a:rPr lang="en-US" sz="1400" dirty="0">
                <a:solidFill>
                  <a:srgbClr val="0000FF"/>
                </a:solidFill>
              </a:rPr>
              <a:t>, </a:t>
            </a:r>
            <a:r>
              <a:rPr lang="en-US" sz="1400" dirty="0" err="1">
                <a:solidFill>
                  <a:srgbClr val="0000FF"/>
                </a:solidFill>
              </a:rPr>
              <a:t>proptosis</a:t>
            </a:r>
            <a:r>
              <a:rPr lang="en-US" sz="1400" dirty="0">
                <a:solidFill>
                  <a:srgbClr val="0000FF"/>
                </a:solidFill>
              </a:rPr>
              <a:t>/exophthalmos)</a:t>
            </a:r>
          </a:p>
          <a:p>
            <a:r>
              <a:rPr lang="en-US" sz="1400" dirty="0">
                <a:solidFill>
                  <a:srgbClr val="0000FF"/>
                </a:solidFill>
              </a:rPr>
              <a:t>--Increased innervation to the lid retractors such as occurs in  thyroid eye disease</a:t>
            </a:r>
          </a:p>
          <a:p>
            <a:r>
              <a:rPr lang="en-US" sz="1400" dirty="0">
                <a:solidFill>
                  <a:schemeClr val="bg1">
                    <a:lumMod val="75000"/>
                  </a:schemeClr>
                </a:solidFill>
              </a:rPr>
              <a:t>--</a:t>
            </a:r>
            <a:r>
              <a:rPr lang="en-US" sz="1400" b="1" i="1" dirty="0">
                <a:solidFill>
                  <a:schemeClr val="bg1">
                    <a:lumMod val="75000"/>
                  </a:schemeClr>
                </a:solidFill>
              </a:rPr>
              <a:t>?</a:t>
            </a:r>
          </a:p>
        </p:txBody>
      </p:sp>
      <p:sp>
        <p:nvSpPr>
          <p:cNvPr id="3" name="TextBox 2">
            <a:extLst>
              <a:ext uri="{FF2B5EF4-FFF2-40B4-BE49-F238E27FC236}">
                <a16:creationId xmlns:a16="http://schemas.microsoft.com/office/drawing/2014/main" id="{1C99E3E2-2794-F59B-070A-026EC6A1ECE8}"/>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1AB375CD-0BBD-A8E1-7B90-C1886D4282E2}"/>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4825CD4-97B6-69DA-5C31-92752638125C}"/>
              </a:ext>
            </a:extLst>
          </p:cNvPr>
          <p:cNvSpPr/>
          <p:nvPr/>
        </p:nvSpPr>
        <p:spPr>
          <a:xfrm>
            <a:off x="7219387" y="2160104"/>
            <a:ext cx="1694018" cy="2358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three words</a:t>
            </a:r>
          </a:p>
        </p:txBody>
      </p:sp>
      <p:sp>
        <p:nvSpPr>
          <p:cNvPr id="7" name="TextBox 6">
            <a:extLst>
              <a:ext uri="{FF2B5EF4-FFF2-40B4-BE49-F238E27FC236}">
                <a16:creationId xmlns:a16="http://schemas.microsoft.com/office/drawing/2014/main" id="{B482E203-59EA-130D-7C2C-5FEA696A835D}"/>
              </a:ext>
            </a:extLst>
          </p:cNvPr>
          <p:cNvSpPr txBox="1"/>
          <p:nvPr/>
        </p:nvSpPr>
        <p:spPr>
          <a:xfrm>
            <a:off x="3429000" y="2819400"/>
            <a:ext cx="1789272" cy="553998"/>
          </a:xfrm>
          <a:prstGeom prst="rect">
            <a:avLst/>
          </a:prstGeom>
          <a:noFill/>
        </p:spPr>
        <p:txBody>
          <a:bodyPr wrap="none" rtlCol="0">
            <a:spAutoFit/>
          </a:bodyPr>
          <a:lstStyle/>
          <a:p>
            <a:pPr algn="ctr">
              <a:lnSpc>
                <a:spcPts val="1800"/>
              </a:lnSpc>
            </a:pPr>
            <a:r>
              <a:rPr lang="en-US" sz="1500" dirty="0" err="1">
                <a:solidFill>
                  <a:schemeClr val="bg1">
                    <a:lumMod val="75000"/>
                  </a:schemeClr>
                </a:solidFill>
              </a:rPr>
              <a:t>Meibomian</a:t>
            </a:r>
            <a:r>
              <a:rPr lang="en-US" sz="1500" dirty="0">
                <a:solidFill>
                  <a:schemeClr val="bg1">
                    <a:lumMod val="75000"/>
                  </a:schemeClr>
                </a:solidFill>
              </a:rPr>
              <a:t> gland</a:t>
            </a:r>
          </a:p>
          <a:p>
            <a:pPr algn="ctr">
              <a:lnSpc>
                <a:spcPts val="1800"/>
              </a:lnSpc>
            </a:pPr>
            <a:r>
              <a:rPr lang="en-US" sz="1500" dirty="0">
                <a:solidFill>
                  <a:schemeClr val="bg1">
                    <a:lumMod val="75000"/>
                  </a:schemeClr>
                </a:solidFill>
              </a:rPr>
              <a:t>dysfunction (MGD)</a:t>
            </a:r>
          </a:p>
        </p:txBody>
      </p:sp>
      <p:sp>
        <p:nvSpPr>
          <p:cNvPr id="8" name="TextBox 7">
            <a:extLst>
              <a:ext uri="{FF2B5EF4-FFF2-40B4-BE49-F238E27FC236}">
                <a16:creationId xmlns:a16="http://schemas.microsoft.com/office/drawing/2014/main" id="{5C6EB59C-998F-654F-CC63-B21FDD664039}"/>
              </a:ext>
            </a:extLst>
          </p:cNvPr>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spTree>
    <p:extLst>
      <p:ext uri="{BB962C8B-B14F-4D97-AF65-F5344CB8AC3E}">
        <p14:creationId xmlns:p14="http://schemas.microsoft.com/office/powerpoint/2010/main" val="4091788752"/>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07722" y="2819400"/>
            <a:ext cx="1091966" cy="553998"/>
          </a:xfrm>
          <a:prstGeom prst="rect">
            <a:avLst/>
          </a:prstGeom>
          <a:noFill/>
        </p:spPr>
        <p:txBody>
          <a:bodyPr wrap="none" rtlCol="0">
            <a:spAutoFit/>
          </a:bodyPr>
          <a:lstStyle/>
          <a:p>
            <a:pPr algn="ctr">
              <a:lnSpc>
                <a:spcPts val="1800"/>
              </a:lnSpc>
            </a:pPr>
            <a:r>
              <a:rPr lang="en-US" sz="1500" b="1" i="1" dirty="0"/>
              <a:t>Widened</a:t>
            </a:r>
          </a:p>
          <a:p>
            <a:pPr algn="ctr">
              <a:lnSpc>
                <a:spcPts val="1800"/>
              </a:lnSpc>
            </a:pPr>
            <a:r>
              <a:rPr lang="en-US" sz="1500" b="1" i="1" dirty="0"/>
              <a:t>lid fissure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43978" y="1673281"/>
            <a:ext cx="6569427" cy="954107"/>
          </a:xfrm>
          <a:prstGeom prst="rect">
            <a:avLst/>
          </a:prstGeom>
          <a:noFill/>
        </p:spPr>
        <p:txBody>
          <a:bodyPr wrap="none" rtlCol="0">
            <a:spAutoFit/>
          </a:bodyPr>
          <a:lstStyle/>
          <a:p>
            <a:r>
              <a:rPr lang="en-US" sz="1400" i="1" dirty="0">
                <a:solidFill>
                  <a:srgbClr val="0000FF"/>
                </a:solidFill>
              </a:rPr>
              <a:t>What are the causes of a widened lid fissure?</a:t>
            </a:r>
          </a:p>
          <a:p>
            <a:r>
              <a:rPr lang="en-US" sz="1400" dirty="0">
                <a:solidFill>
                  <a:srgbClr val="0000FF"/>
                </a:solidFill>
              </a:rPr>
              <a:t>--Forward displacement of the globe (</a:t>
            </a:r>
            <a:r>
              <a:rPr lang="en-US" sz="1400" dirty="0" err="1">
                <a:solidFill>
                  <a:srgbClr val="0000FF"/>
                </a:solidFill>
              </a:rPr>
              <a:t>ie</a:t>
            </a:r>
            <a:r>
              <a:rPr lang="en-US" sz="1400" dirty="0">
                <a:solidFill>
                  <a:srgbClr val="0000FF"/>
                </a:solidFill>
              </a:rPr>
              <a:t>, </a:t>
            </a:r>
            <a:r>
              <a:rPr lang="en-US" sz="1400" dirty="0" err="1">
                <a:solidFill>
                  <a:srgbClr val="0000FF"/>
                </a:solidFill>
              </a:rPr>
              <a:t>proptosis</a:t>
            </a:r>
            <a:r>
              <a:rPr lang="en-US" sz="1400" dirty="0">
                <a:solidFill>
                  <a:srgbClr val="0000FF"/>
                </a:solidFill>
              </a:rPr>
              <a:t>/exophthalmos)</a:t>
            </a:r>
          </a:p>
          <a:p>
            <a:r>
              <a:rPr lang="en-US" sz="1400" dirty="0">
                <a:solidFill>
                  <a:srgbClr val="0000FF"/>
                </a:solidFill>
              </a:rPr>
              <a:t>--Increased innervation to the lid retractors such as occurs in  thyroid eye disease</a:t>
            </a:r>
          </a:p>
          <a:p>
            <a:r>
              <a:rPr lang="en-US" sz="1400" dirty="0">
                <a:solidFill>
                  <a:schemeClr val="bg1">
                    <a:lumMod val="75000"/>
                  </a:schemeClr>
                </a:solidFill>
              </a:rPr>
              <a:t>--</a:t>
            </a:r>
            <a:r>
              <a:rPr lang="en-US" sz="1400" b="1" i="1" dirty="0">
                <a:solidFill>
                  <a:schemeClr val="bg1">
                    <a:lumMod val="75000"/>
                  </a:schemeClr>
                </a:solidFill>
              </a:rPr>
              <a:t>?</a:t>
            </a:r>
          </a:p>
        </p:txBody>
      </p:sp>
      <p:sp>
        <p:nvSpPr>
          <p:cNvPr id="3" name="TextBox 2">
            <a:extLst>
              <a:ext uri="{FF2B5EF4-FFF2-40B4-BE49-F238E27FC236}">
                <a16:creationId xmlns:a16="http://schemas.microsoft.com/office/drawing/2014/main" id="{1C99E3E2-2794-F59B-070A-026EC6A1ECE8}"/>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1AB375CD-0BBD-A8E1-7B90-C1886D4282E2}"/>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B648FDE-2F23-2E6C-B6B3-776DBF255B48}"/>
              </a:ext>
            </a:extLst>
          </p:cNvPr>
          <p:cNvSpPr txBox="1"/>
          <p:nvPr/>
        </p:nvSpPr>
        <p:spPr>
          <a:xfrm>
            <a:off x="3429000" y="2819400"/>
            <a:ext cx="1789272" cy="553998"/>
          </a:xfrm>
          <a:prstGeom prst="rect">
            <a:avLst/>
          </a:prstGeom>
          <a:noFill/>
        </p:spPr>
        <p:txBody>
          <a:bodyPr wrap="none" rtlCol="0">
            <a:spAutoFit/>
          </a:bodyPr>
          <a:lstStyle/>
          <a:p>
            <a:pPr algn="ctr">
              <a:lnSpc>
                <a:spcPts val="1800"/>
              </a:lnSpc>
            </a:pPr>
            <a:r>
              <a:rPr lang="en-US" sz="1500" dirty="0" err="1">
                <a:solidFill>
                  <a:schemeClr val="bg1">
                    <a:lumMod val="75000"/>
                  </a:schemeClr>
                </a:solidFill>
              </a:rPr>
              <a:t>Meibomian</a:t>
            </a:r>
            <a:r>
              <a:rPr lang="en-US" sz="1500" dirty="0">
                <a:solidFill>
                  <a:schemeClr val="bg1">
                    <a:lumMod val="75000"/>
                  </a:schemeClr>
                </a:solidFill>
              </a:rPr>
              <a:t> gland</a:t>
            </a:r>
          </a:p>
          <a:p>
            <a:pPr algn="ctr">
              <a:lnSpc>
                <a:spcPts val="1800"/>
              </a:lnSpc>
            </a:pPr>
            <a:r>
              <a:rPr lang="en-US" sz="1500" dirty="0">
                <a:solidFill>
                  <a:schemeClr val="bg1">
                    <a:lumMod val="75000"/>
                  </a:schemeClr>
                </a:solidFill>
              </a:rPr>
              <a:t>dysfunction (MGD)</a:t>
            </a:r>
          </a:p>
        </p:txBody>
      </p:sp>
      <p:sp>
        <p:nvSpPr>
          <p:cNvPr id="7" name="TextBox 6">
            <a:extLst>
              <a:ext uri="{FF2B5EF4-FFF2-40B4-BE49-F238E27FC236}">
                <a16:creationId xmlns:a16="http://schemas.microsoft.com/office/drawing/2014/main" id="{53CF9CC7-C856-98E4-2AAF-CA62D51E49A3}"/>
              </a:ext>
            </a:extLst>
          </p:cNvPr>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spTree>
    <p:extLst>
      <p:ext uri="{BB962C8B-B14F-4D97-AF65-F5344CB8AC3E}">
        <p14:creationId xmlns:p14="http://schemas.microsoft.com/office/powerpoint/2010/main" val="36081259"/>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07722" y="2819400"/>
            <a:ext cx="1091966" cy="553998"/>
          </a:xfrm>
          <a:prstGeom prst="rect">
            <a:avLst/>
          </a:prstGeom>
          <a:noFill/>
        </p:spPr>
        <p:txBody>
          <a:bodyPr wrap="none" rtlCol="0">
            <a:spAutoFit/>
          </a:bodyPr>
          <a:lstStyle/>
          <a:p>
            <a:pPr algn="ctr">
              <a:lnSpc>
                <a:spcPts val="1800"/>
              </a:lnSpc>
            </a:pPr>
            <a:r>
              <a:rPr lang="en-US" sz="1500" b="1" i="1" dirty="0"/>
              <a:t>Widened</a:t>
            </a:r>
          </a:p>
          <a:p>
            <a:pPr algn="ctr">
              <a:lnSpc>
                <a:spcPts val="1800"/>
              </a:lnSpc>
            </a:pPr>
            <a:r>
              <a:rPr lang="en-US" sz="1500" b="1" i="1" dirty="0"/>
              <a:t>lid fissure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43978" y="1673281"/>
            <a:ext cx="6569427" cy="954107"/>
          </a:xfrm>
          <a:prstGeom prst="rect">
            <a:avLst/>
          </a:prstGeom>
          <a:noFill/>
        </p:spPr>
        <p:txBody>
          <a:bodyPr wrap="none" rtlCol="0">
            <a:spAutoFit/>
          </a:bodyPr>
          <a:lstStyle/>
          <a:p>
            <a:r>
              <a:rPr lang="en-US" sz="1400" i="1" dirty="0">
                <a:solidFill>
                  <a:srgbClr val="0000FF"/>
                </a:solidFill>
              </a:rPr>
              <a:t>What are the causes of a widened lid fissure?</a:t>
            </a:r>
          </a:p>
          <a:p>
            <a:r>
              <a:rPr lang="en-US" sz="1400" dirty="0">
                <a:solidFill>
                  <a:srgbClr val="0000FF"/>
                </a:solidFill>
              </a:rPr>
              <a:t>--Forward displacement of the globe (</a:t>
            </a:r>
            <a:r>
              <a:rPr lang="en-US" sz="1400" dirty="0" err="1">
                <a:solidFill>
                  <a:srgbClr val="0000FF"/>
                </a:solidFill>
              </a:rPr>
              <a:t>ie</a:t>
            </a:r>
            <a:r>
              <a:rPr lang="en-US" sz="1400" dirty="0">
                <a:solidFill>
                  <a:srgbClr val="0000FF"/>
                </a:solidFill>
              </a:rPr>
              <a:t>, </a:t>
            </a:r>
            <a:r>
              <a:rPr lang="en-US" sz="1400" dirty="0" err="1">
                <a:solidFill>
                  <a:srgbClr val="0000FF"/>
                </a:solidFill>
              </a:rPr>
              <a:t>proptosis</a:t>
            </a:r>
            <a:r>
              <a:rPr lang="en-US" sz="1400" dirty="0">
                <a:solidFill>
                  <a:srgbClr val="0000FF"/>
                </a:solidFill>
              </a:rPr>
              <a:t>/exophthalmos)</a:t>
            </a:r>
          </a:p>
          <a:p>
            <a:r>
              <a:rPr lang="en-US" sz="1400" dirty="0">
                <a:solidFill>
                  <a:srgbClr val="0000FF"/>
                </a:solidFill>
              </a:rPr>
              <a:t>--Increased innervation to the lid retractors such as occurs in  thyroid eye disease</a:t>
            </a:r>
          </a:p>
          <a:p>
            <a:r>
              <a:rPr lang="en-US" sz="1400" dirty="0">
                <a:solidFill>
                  <a:srgbClr val="0000FF"/>
                </a:solidFill>
              </a:rPr>
              <a:t>--Congenital craniofacial</a:t>
            </a:r>
            <a:r>
              <a:rPr lang="en-US" sz="1400" b="1" dirty="0">
                <a:solidFill>
                  <a:srgbClr val="0000FF"/>
                </a:solidFill>
              </a:rPr>
              <a:t> </a:t>
            </a:r>
            <a:r>
              <a:rPr lang="en-US" sz="1400" dirty="0">
                <a:solidFill>
                  <a:srgbClr val="0000FF"/>
                </a:solidFill>
              </a:rPr>
              <a:t>malformations resulting in  shallow  orbits</a:t>
            </a:r>
          </a:p>
        </p:txBody>
      </p:sp>
      <p:sp>
        <p:nvSpPr>
          <p:cNvPr id="3" name="TextBox 2">
            <a:extLst>
              <a:ext uri="{FF2B5EF4-FFF2-40B4-BE49-F238E27FC236}">
                <a16:creationId xmlns:a16="http://schemas.microsoft.com/office/drawing/2014/main" id="{1C99E3E2-2794-F59B-070A-026EC6A1ECE8}"/>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1AB375CD-0BBD-A8E1-7B90-C1886D4282E2}"/>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B157040-6C59-463A-2ED6-7928799F3083}"/>
              </a:ext>
            </a:extLst>
          </p:cNvPr>
          <p:cNvSpPr/>
          <p:nvPr/>
        </p:nvSpPr>
        <p:spPr>
          <a:xfrm>
            <a:off x="6455253" y="2375452"/>
            <a:ext cx="694295" cy="2352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7" name="TextBox 6">
            <a:extLst>
              <a:ext uri="{FF2B5EF4-FFF2-40B4-BE49-F238E27FC236}">
                <a16:creationId xmlns:a16="http://schemas.microsoft.com/office/drawing/2014/main" id="{3F380BAF-B6BC-4362-22DA-C7BBD24C0657}"/>
              </a:ext>
            </a:extLst>
          </p:cNvPr>
          <p:cNvSpPr txBox="1"/>
          <p:nvPr/>
        </p:nvSpPr>
        <p:spPr>
          <a:xfrm>
            <a:off x="3429000" y="2819400"/>
            <a:ext cx="1789272" cy="553998"/>
          </a:xfrm>
          <a:prstGeom prst="rect">
            <a:avLst/>
          </a:prstGeom>
          <a:noFill/>
        </p:spPr>
        <p:txBody>
          <a:bodyPr wrap="none" rtlCol="0">
            <a:spAutoFit/>
          </a:bodyPr>
          <a:lstStyle/>
          <a:p>
            <a:pPr algn="ctr">
              <a:lnSpc>
                <a:spcPts val="1800"/>
              </a:lnSpc>
            </a:pPr>
            <a:r>
              <a:rPr lang="en-US" sz="1500" dirty="0" err="1">
                <a:solidFill>
                  <a:schemeClr val="bg1">
                    <a:lumMod val="75000"/>
                  </a:schemeClr>
                </a:solidFill>
              </a:rPr>
              <a:t>Meibomian</a:t>
            </a:r>
            <a:r>
              <a:rPr lang="en-US" sz="1500" dirty="0">
                <a:solidFill>
                  <a:schemeClr val="bg1">
                    <a:lumMod val="75000"/>
                  </a:schemeClr>
                </a:solidFill>
              </a:rPr>
              <a:t> gland</a:t>
            </a:r>
          </a:p>
          <a:p>
            <a:pPr algn="ctr">
              <a:lnSpc>
                <a:spcPts val="1800"/>
              </a:lnSpc>
            </a:pPr>
            <a:r>
              <a:rPr lang="en-US" sz="1500" dirty="0">
                <a:solidFill>
                  <a:schemeClr val="bg1">
                    <a:lumMod val="75000"/>
                  </a:schemeClr>
                </a:solidFill>
              </a:rPr>
              <a:t>dysfunction (MGD)</a:t>
            </a:r>
          </a:p>
        </p:txBody>
      </p:sp>
      <p:sp>
        <p:nvSpPr>
          <p:cNvPr id="8" name="TextBox 7">
            <a:extLst>
              <a:ext uri="{FF2B5EF4-FFF2-40B4-BE49-F238E27FC236}">
                <a16:creationId xmlns:a16="http://schemas.microsoft.com/office/drawing/2014/main" id="{CA8EE3CC-6F4C-E7D4-7049-B4DCA4F6B544}"/>
              </a:ext>
            </a:extLst>
          </p:cNvPr>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spTree>
    <p:extLst>
      <p:ext uri="{BB962C8B-B14F-4D97-AF65-F5344CB8AC3E}">
        <p14:creationId xmlns:p14="http://schemas.microsoft.com/office/powerpoint/2010/main" val="2676249539"/>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07722" y="2819400"/>
            <a:ext cx="1091966" cy="553998"/>
          </a:xfrm>
          <a:prstGeom prst="rect">
            <a:avLst/>
          </a:prstGeom>
          <a:noFill/>
        </p:spPr>
        <p:txBody>
          <a:bodyPr wrap="none" rtlCol="0">
            <a:spAutoFit/>
          </a:bodyPr>
          <a:lstStyle/>
          <a:p>
            <a:pPr algn="ctr">
              <a:lnSpc>
                <a:spcPts val="1800"/>
              </a:lnSpc>
            </a:pPr>
            <a:r>
              <a:rPr lang="en-US" sz="1500" b="1" i="1" dirty="0"/>
              <a:t>Widened</a:t>
            </a:r>
          </a:p>
          <a:p>
            <a:pPr algn="ctr">
              <a:lnSpc>
                <a:spcPts val="1800"/>
              </a:lnSpc>
            </a:pPr>
            <a:r>
              <a:rPr lang="en-US" sz="1500" b="1" i="1" dirty="0"/>
              <a:t>lid fissure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43978" y="1673281"/>
            <a:ext cx="6569427" cy="954107"/>
          </a:xfrm>
          <a:prstGeom prst="rect">
            <a:avLst/>
          </a:prstGeom>
          <a:noFill/>
        </p:spPr>
        <p:txBody>
          <a:bodyPr wrap="none" rtlCol="0">
            <a:spAutoFit/>
          </a:bodyPr>
          <a:lstStyle/>
          <a:p>
            <a:r>
              <a:rPr lang="en-US" sz="1400" i="1" dirty="0">
                <a:solidFill>
                  <a:srgbClr val="0000FF"/>
                </a:solidFill>
              </a:rPr>
              <a:t>What are the causes of a widened lid fissure?</a:t>
            </a:r>
          </a:p>
          <a:p>
            <a:r>
              <a:rPr lang="en-US" sz="1400" dirty="0">
                <a:solidFill>
                  <a:srgbClr val="0000FF"/>
                </a:solidFill>
              </a:rPr>
              <a:t>--Forward displacement of the globe (</a:t>
            </a:r>
            <a:r>
              <a:rPr lang="en-US" sz="1400" dirty="0" err="1">
                <a:solidFill>
                  <a:srgbClr val="0000FF"/>
                </a:solidFill>
              </a:rPr>
              <a:t>ie</a:t>
            </a:r>
            <a:r>
              <a:rPr lang="en-US" sz="1400" dirty="0">
                <a:solidFill>
                  <a:srgbClr val="0000FF"/>
                </a:solidFill>
              </a:rPr>
              <a:t>, </a:t>
            </a:r>
            <a:r>
              <a:rPr lang="en-US" sz="1400" dirty="0" err="1">
                <a:solidFill>
                  <a:srgbClr val="0000FF"/>
                </a:solidFill>
              </a:rPr>
              <a:t>proptosis</a:t>
            </a:r>
            <a:r>
              <a:rPr lang="en-US" sz="1400" dirty="0">
                <a:solidFill>
                  <a:srgbClr val="0000FF"/>
                </a:solidFill>
              </a:rPr>
              <a:t>/exophthalmos)</a:t>
            </a:r>
          </a:p>
          <a:p>
            <a:r>
              <a:rPr lang="en-US" sz="1400" dirty="0">
                <a:solidFill>
                  <a:srgbClr val="0000FF"/>
                </a:solidFill>
              </a:rPr>
              <a:t>--Increased innervation to the lid retractors such as occurs in  thyroid eye disease</a:t>
            </a:r>
          </a:p>
          <a:p>
            <a:r>
              <a:rPr lang="en-US" sz="1400" dirty="0">
                <a:solidFill>
                  <a:srgbClr val="0000FF"/>
                </a:solidFill>
              </a:rPr>
              <a:t>--Congenital craniofacial</a:t>
            </a:r>
            <a:r>
              <a:rPr lang="en-US" sz="1400" b="1" dirty="0">
                <a:solidFill>
                  <a:srgbClr val="0000FF"/>
                </a:solidFill>
              </a:rPr>
              <a:t> </a:t>
            </a:r>
            <a:r>
              <a:rPr lang="en-US" sz="1400" dirty="0">
                <a:solidFill>
                  <a:srgbClr val="0000FF"/>
                </a:solidFill>
              </a:rPr>
              <a:t>malformations resulting in  shallow  orbits</a:t>
            </a:r>
          </a:p>
        </p:txBody>
      </p:sp>
      <p:sp>
        <p:nvSpPr>
          <p:cNvPr id="3" name="TextBox 2">
            <a:extLst>
              <a:ext uri="{FF2B5EF4-FFF2-40B4-BE49-F238E27FC236}">
                <a16:creationId xmlns:a16="http://schemas.microsoft.com/office/drawing/2014/main" id="{1C99E3E2-2794-F59B-070A-026EC6A1ECE8}"/>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1AB375CD-0BBD-A8E1-7B90-C1886D4282E2}"/>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3E9182B-7F47-5B60-ED59-176266FC0269}"/>
              </a:ext>
            </a:extLst>
          </p:cNvPr>
          <p:cNvSpPr txBox="1"/>
          <p:nvPr/>
        </p:nvSpPr>
        <p:spPr>
          <a:xfrm>
            <a:off x="3429000" y="2819400"/>
            <a:ext cx="1789272" cy="553998"/>
          </a:xfrm>
          <a:prstGeom prst="rect">
            <a:avLst/>
          </a:prstGeom>
          <a:noFill/>
        </p:spPr>
        <p:txBody>
          <a:bodyPr wrap="none" rtlCol="0">
            <a:spAutoFit/>
          </a:bodyPr>
          <a:lstStyle/>
          <a:p>
            <a:pPr algn="ctr">
              <a:lnSpc>
                <a:spcPts val="1800"/>
              </a:lnSpc>
            </a:pPr>
            <a:r>
              <a:rPr lang="en-US" sz="1500" dirty="0" err="1">
                <a:solidFill>
                  <a:schemeClr val="bg1">
                    <a:lumMod val="75000"/>
                  </a:schemeClr>
                </a:solidFill>
              </a:rPr>
              <a:t>Meibomian</a:t>
            </a:r>
            <a:r>
              <a:rPr lang="en-US" sz="1500" dirty="0">
                <a:solidFill>
                  <a:schemeClr val="bg1">
                    <a:lumMod val="75000"/>
                  </a:schemeClr>
                </a:solidFill>
              </a:rPr>
              <a:t> gland</a:t>
            </a:r>
          </a:p>
          <a:p>
            <a:pPr algn="ctr">
              <a:lnSpc>
                <a:spcPts val="1800"/>
              </a:lnSpc>
            </a:pPr>
            <a:r>
              <a:rPr lang="en-US" sz="1500" dirty="0">
                <a:solidFill>
                  <a:schemeClr val="bg1">
                    <a:lumMod val="75000"/>
                  </a:schemeClr>
                </a:solidFill>
              </a:rPr>
              <a:t>dysfunction (MGD)</a:t>
            </a:r>
          </a:p>
        </p:txBody>
      </p:sp>
      <p:sp>
        <p:nvSpPr>
          <p:cNvPr id="7" name="TextBox 6">
            <a:extLst>
              <a:ext uri="{FF2B5EF4-FFF2-40B4-BE49-F238E27FC236}">
                <a16:creationId xmlns:a16="http://schemas.microsoft.com/office/drawing/2014/main" id="{7920809B-0D56-F215-0434-BD855F1C95E3}"/>
              </a:ext>
            </a:extLst>
          </p:cNvPr>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spTree>
    <p:extLst>
      <p:ext uri="{BB962C8B-B14F-4D97-AF65-F5344CB8AC3E}">
        <p14:creationId xmlns:p14="http://schemas.microsoft.com/office/powerpoint/2010/main" val="4283233770"/>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07722" y="2819400"/>
            <a:ext cx="1091966" cy="553998"/>
          </a:xfrm>
          <a:prstGeom prst="rect">
            <a:avLst/>
          </a:prstGeom>
          <a:noFill/>
        </p:spPr>
        <p:txBody>
          <a:bodyPr wrap="none" rtlCol="0">
            <a:spAutoFit/>
          </a:bodyPr>
          <a:lstStyle/>
          <a:p>
            <a:pPr algn="ctr">
              <a:lnSpc>
                <a:spcPts val="1800"/>
              </a:lnSpc>
            </a:pPr>
            <a:r>
              <a:rPr lang="en-US" sz="1500" b="1" i="1" dirty="0"/>
              <a:t>Widened</a:t>
            </a:r>
          </a:p>
          <a:p>
            <a:pPr algn="ctr">
              <a:lnSpc>
                <a:spcPts val="1800"/>
              </a:lnSpc>
            </a:pPr>
            <a:r>
              <a:rPr lang="en-US" sz="1500" b="1" i="1" dirty="0"/>
              <a:t>lid fissure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43978" y="1673281"/>
            <a:ext cx="6569427" cy="954107"/>
          </a:xfrm>
          <a:prstGeom prst="rect">
            <a:avLst/>
          </a:prstGeom>
          <a:noFill/>
        </p:spPr>
        <p:txBody>
          <a:bodyPr wrap="none" rtlCol="0">
            <a:spAutoFit/>
          </a:bodyPr>
          <a:lstStyle/>
          <a:p>
            <a:r>
              <a:rPr lang="en-US" sz="1400" i="1" dirty="0">
                <a:solidFill>
                  <a:schemeClr val="bg1">
                    <a:lumMod val="75000"/>
                  </a:schemeClr>
                </a:solidFill>
              </a:rPr>
              <a:t>What are the causes of a widened lid fissure?</a:t>
            </a:r>
          </a:p>
          <a:p>
            <a:r>
              <a:rPr lang="en-US" sz="1400" dirty="0">
                <a:solidFill>
                  <a:schemeClr val="bg1">
                    <a:lumMod val="75000"/>
                  </a:schemeClr>
                </a:solidFill>
              </a:rPr>
              <a:t>--Forward displacement of the globe (</a:t>
            </a:r>
            <a:r>
              <a:rPr lang="en-US" sz="1400" dirty="0" err="1">
                <a:solidFill>
                  <a:schemeClr val="bg1">
                    <a:lumMod val="75000"/>
                  </a:schemeClr>
                </a:solidFill>
              </a:rPr>
              <a:t>ie</a:t>
            </a:r>
            <a:r>
              <a:rPr lang="en-US" sz="1400" dirty="0">
                <a:solidFill>
                  <a:schemeClr val="bg1">
                    <a:lumMod val="75000"/>
                  </a:schemeClr>
                </a:solidFill>
              </a:rPr>
              <a:t>, </a:t>
            </a:r>
            <a:r>
              <a:rPr lang="en-US" sz="1400" dirty="0" err="1">
                <a:solidFill>
                  <a:schemeClr val="bg1">
                    <a:lumMod val="75000"/>
                  </a:schemeClr>
                </a:solidFill>
              </a:rPr>
              <a:t>proptosis</a:t>
            </a:r>
            <a:r>
              <a:rPr lang="en-US" sz="1400" dirty="0">
                <a:solidFill>
                  <a:schemeClr val="bg1">
                    <a:lumMod val="75000"/>
                  </a:schemeClr>
                </a:solidFill>
              </a:rPr>
              <a:t>/exophthalmos)</a:t>
            </a:r>
          </a:p>
          <a:p>
            <a:r>
              <a:rPr lang="en-US" sz="1400" dirty="0">
                <a:solidFill>
                  <a:schemeClr val="bg1">
                    <a:lumMod val="75000"/>
                  </a:schemeClr>
                </a:solidFill>
              </a:rPr>
              <a:t>--Increased innervation to the lid retractors such as occurs in  thyroid eye disease</a:t>
            </a:r>
          </a:p>
          <a:p>
            <a:r>
              <a:rPr lang="en-US" sz="1400" dirty="0">
                <a:solidFill>
                  <a:srgbClr val="0000FF"/>
                </a:solidFill>
              </a:rPr>
              <a:t>--</a:t>
            </a:r>
            <a:r>
              <a:rPr lang="en-US" sz="1400" b="1" dirty="0">
                <a:solidFill>
                  <a:srgbClr val="0000FF"/>
                </a:solidFill>
              </a:rPr>
              <a:t>Congenital craniofacial malformations resulting in  shallow  orbits</a:t>
            </a:r>
          </a:p>
        </p:txBody>
      </p:sp>
      <p:sp>
        <p:nvSpPr>
          <p:cNvPr id="3" name="TextBox 2">
            <a:extLst>
              <a:ext uri="{FF2B5EF4-FFF2-40B4-BE49-F238E27FC236}">
                <a16:creationId xmlns:a16="http://schemas.microsoft.com/office/drawing/2014/main" id="{1C99E3E2-2794-F59B-070A-026EC6A1ECE8}"/>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1AB375CD-0BBD-A8E1-7B90-C1886D4282E2}"/>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E0FDF6B-2E0E-E7AA-BEB7-46699598E628}"/>
              </a:ext>
            </a:extLst>
          </p:cNvPr>
          <p:cNvSpPr txBox="1"/>
          <p:nvPr/>
        </p:nvSpPr>
        <p:spPr>
          <a:xfrm>
            <a:off x="228600" y="1524000"/>
            <a:ext cx="4312115" cy="738664"/>
          </a:xfrm>
          <a:prstGeom prst="rect">
            <a:avLst/>
          </a:prstGeom>
          <a:solidFill>
            <a:schemeClr val="accent1">
              <a:lumMod val="40000"/>
              <a:lumOff val="60000"/>
            </a:schemeClr>
          </a:solidFill>
        </p:spPr>
        <p:txBody>
          <a:bodyPr wrap="square" rtlCol="0">
            <a:spAutoFit/>
          </a:bodyPr>
          <a:lstStyle/>
          <a:p>
            <a:r>
              <a:rPr lang="en-US" sz="1400" i="1" dirty="0"/>
              <a:t>What group of congenital craniofacial malformations are strongly associated with shallow orbits?</a:t>
            </a:r>
          </a:p>
          <a:p>
            <a:r>
              <a:rPr lang="en-US" sz="1400" dirty="0">
                <a:solidFill>
                  <a:schemeClr val="accent1">
                    <a:lumMod val="40000"/>
                    <a:lumOff val="60000"/>
                  </a:schemeClr>
                </a:solidFill>
              </a:rPr>
              <a:t>The </a:t>
            </a:r>
            <a:r>
              <a:rPr lang="en-US" sz="1400" b="1" dirty="0">
                <a:solidFill>
                  <a:schemeClr val="accent1">
                    <a:lumMod val="40000"/>
                    <a:lumOff val="60000"/>
                  </a:schemeClr>
                </a:solidFill>
              </a:rPr>
              <a:t>craniosynostoses</a:t>
            </a:r>
          </a:p>
        </p:txBody>
      </p:sp>
      <p:sp>
        <p:nvSpPr>
          <p:cNvPr id="16" name="TextBox 15">
            <a:extLst>
              <a:ext uri="{FF2B5EF4-FFF2-40B4-BE49-F238E27FC236}">
                <a16:creationId xmlns:a16="http://schemas.microsoft.com/office/drawing/2014/main" id="{646A38E5-3B0C-B382-3346-E6E5353E4E0A}"/>
              </a:ext>
            </a:extLst>
          </p:cNvPr>
          <p:cNvSpPr txBox="1"/>
          <p:nvPr/>
        </p:nvSpPr>
        <p:spPr>
          <a:xfrm>
            <a:off x="3429000" y="2819400"/>
            <a:ext cx="1789272" cy="553998"/>
          </a:xfrm>
          <a:prstGeom prst="rect">
            <a:avLst/>
          </a:prstGeom>
          <a:noFill/>
        </p:spPr>
        <p:txBody>
          <a:bodyPr wrap="none" rtlCol="0">
            <a:spAutoFit/>
          </a:bodyPr>
          <a:lstStyle/>
          <a:p>
            <a:pPr algn="ctr">
              <a:lnSpc>
                <a:spcPts val="1800"/>
              </a:lnSpc>
            </a:pPr>
            <a:r>
              <a:rPr lang="en-US" sz="1500" dirty="0" err="1">
                <a:solidFill>
                  <a:schemeClr val="bg1">
                    <a:lumMod val="75000"/>
                  </a:schemeClr>
                </a:solidFill>
              </a:rPr>
              <a:t>Meibomian</a:t>
            </a:r>
            <a:r>
              <a:rPr lang="en-US" sz="1500" dirty="0">
                <a:solidFill>
                  <a:schemeClr val="bg1">
                    <a:lumMod val="75000"/>
                  </a:schemeClr>
                </a:solidFill>
              </a:rPr>
              <a:t> gland</a:t>
            </a:r>
          </a:p>
          <a:p>
            <a:pPr algn="ctr">
              <a:lnSpc>
                <a:spcPts val="1800"/>
              </a:lnSpc>
            </a:pPr>
            <a:r>
              <a:rPr lang="en-US" sz="1500" dirty="0">
                <a:solidFill>
                  <a:schemeClr val="bg1">
                    <a:lumMod val="75000"/>
                  </a:schemeClr>
                </a:solidFill>
              </a:rPr>
              <a:t>dysfunction (MGD)</a:t>
            </a:r>
          </a:p>
        </p:txBody>
      </p:sp>
      <p:sp>
        <p:nvSpPr>
          <p:cNvPr id="19" name="TextBox 18">
            <a:extLst>
              <a:ext uri="{FF2B5EF4-FFF2-40B4-BE49-F238E27FC236}">
                <a16:creationId xmlns:a16="http://schemas.microsoft.com/office/drawing/2014/main" id="{3151CAB1-D3AC-0034-B2CD-EC65726648A9}"/>
              </a:ext>
            </a:extLst>
          </p:cNvPr>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spTree>
    <p:extLst>
      <p:ext uri="{BB962C8B-B14F-4D97-AF65-F5344CB8AC3E}">
        <p14:creationId xmlns:p14="http://schemas.microsoft.com/office/powerpoint/2010/main" val="2687739584"/>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07722" y="2819400"/>
            <a:ext cx="1091966" cy="553998"/>
          </a:xfrm>
          <a:prstGeom prst="rect">
            <a:avLst/>
          </a:prstGeom>
          <a:noFill/>
        </p:spPr>
        <p:txBody>
          <a:bodyPr wrap="none" rtlCol="0">
            <a:spAutoFit/>
          </a:bodyPr>
          <a:lstStyle/>
          <a:p>
            <a:pPr algn="ctr">
              <a:lnSpc>
                <a:spcPts val="1800"/>
              </a:lnSpc>
            </a:pPr>
            <a:r>
              <a:rPr lang="en-US" sz="1500" b="1" i="1" dirty="0"/>
              <a:t>Widened</a:t>
            </a:r>
          </a:p>
          <a:p>
            <a:pPr algn="ctr">
              <a:lnSpc>
                <a:spcPts val="1800"/>
              </a:lnSpc>
            </a:pPr>
            <a:r>
              <a:rPr lang="en-US" sz="1500" b="1" i="1" dirty="0"/>
              <a:t>lid fissure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43978" y="1673281"/>
            <a:ext cx="6569427" cy="954107"/>
          </a:xfrm>
          <a:prstGeom prst="rect">
            <a:avLst/>
          </a:prstGeom>
          <a:noFill/>
        </p:spPr>
        <p:txBody>
          <a:bodyPr wrap="none" rtlCol="0">
            <a:spAutoFit/>
          </a:bodyPr>
          <a:lstStyle/>
          <a:p>
            <a:r>
              <a:rPr lang="en-US" sz="1400" i="1" dirty="0">
                <a:solidFill>
                  <a:schemeClr val="bg1">
                    <a:lumMod val="75000"/>
                  </a:schemeClr>
                </a:solidFill>
              </a:rPr>
              <a:t>What are the causes of a widened lid fissure?</a:t>
            </a:r>
          </a:p>
          <a:p>
            <a:r>
              <a:rPr lang="en-US" sz="1400" dirty="0">
                <a:solidFill>
                  <a:schemeClr val="bg1">
                    <a:lumMod val="75000"/>
                  </a:schemeClr>
                </a:solidFill>
              </a:rPr>
              <a:t>--Forward displacement of the globe (</a:t>
            </a:r>
            <a:r>
              <a:rPr lang="en-US" sz="1400" dirty="0" err="1">
                <a:solidFill>
                  <a:schemeClr val="bg1">
                    <a:lumMod val="75000"/>
                  </a:schemeClr>
                </a:solidFill>
              </a:rPr>
              <a:t>ie</a:t>
            </a:r>
            <a:r>
              <a:rPr lang="en-US" sz="1400" dirty="0">
                <a:solidFill>
                  <a:schemeClr val="bg1">
                    <a:lumMod val="75000"/>
                  </a:schemeClr>
                </a:solidFill>
              </a:rPr>
              <a:t>, </a:t>
            </a:r>
            <a:r>
              <a:rPr lang="en-US" sz="1400" dirty="0" err="1">
                <a:solidFill>
                  <a:schemeClr val="bg1">
                    <a:lumMod val="75000"/>
                  </a:schemeClr>
                </a:solidFill>
              </a:rPr>
              <a:t>proptosis</a:t>
            </a:r>
            <a:r>
              <a:rPr lang="en-US" sz="1400" dirty="0">
                <a:solidFill>
                  <a:schemeClr val="bg1">
                    <a:lumMod val="75000"/>
                  </a:schemeClr>
                </a:solidFill>
              </a:rPr>
              <a:t>/exophthalmos)</a:t>
            </a:r>
          </a:p>
          <a:p>
            <a:r>
              <a:rPr lang="en-US" sz="1400" dirty="0">
                <a:solidFill>
                  <a:schemeClr val="bg1">
                    <a:lumMod val="75000"/>
                  </a:schemeClr>
                </a:solidFill>
              </a:rPr>
              <a:t>--Increased innervation to the lid retractors such as occurs in  thyroid eye disease</a:t>
            </a:r>
          </a:p>
          <a:p>
            <a:r>
              <a:rPr lang="en-US" sz="1400" dirty="0">
                <a:solidFill>
                  <a:srgbClr val="0000FF"/>
                </a:solidFill>
              </a:rPr>
              <a:t>--</a:t>
            </a:r>
            <a:r>
              <a:rPr lang="en-US" sz="1400" b="1" dirty="0">
                <a:solidFill>
                  <a:srgbClr val="0000FF"/>
                </a:solidFill>
              </a:rPr>
              <a:t>Congenital craniofacial malformations resulting in  shallow  orbits</a:t>
            </a:r>
          </a:p>
        </p:txBody>
      </p:sp>
      <p:sp>
        <p:nvSpPr>
          <p:cNvPr id="3" name="TextBox 2">
            <a:extLst>
              <a:ext uri="{FF2B5EF4-FFF2-40B4-BE49-F238E27FC236}">
                <a16:creationId xmlns:a16="http://schemas.microsoft.com/office/drawing/2014/main" id="{1C99E3E2-2794-F59B-070A-026EC6A1ECE8}"/>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1AB375CD-0BBD-A8E1-7B90-C1886D4282E2}"/>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E0FDF6B-2E0E-E7AA-BEB7-46699598E628}"/>
              </a:ext>
            </a:extLst>
          </p:cNvPr>
          <p:cNvSpPr txBox="1"/>
          <p:nvPr/>
        </p:nvSpPr>
        <p:spPr>
          <a:xfrm>
            <a:off x="228600" y="1524000"/>
            <a:ext cx="4312115" cy="738664"/>
          </a:xfrm>
          <a:prstGeom prst="rect">
            <a:avLst/>
          </a:prstGeom>
          <a:solidFill>
            <a:schemeClr val="accent1">
              <a:lumMod val="40000"/>
              <a:lumOff val="60000"/>
            </a:schemeClr>
          </a:solidFill>
        </p:spPr>
        <p:txBody>
          <a:bodyPr wrap="square" rtlCol="0">
            <a:spAutoFit/>
          </a:bodyPr>
          <a:lstStyle/>
          <a:p>
            <a:r>
              <a:rPr lang="en-US" sz="1400" i="1" dirty="0"/>
              <a:t>What group of congenital craniofacial malformations are strongly associated with shallow orbits?</a:t>
            </a:r>
          </a:p>
          <a:p>
            <a:r>
              <a:rPr lang="en-US" sz="1400" dirty="0"/>
              <a:t>The craniosynostoses</a:t>
            </a:r>
          </a:p>
        </p:txBody>
      </p:sp>
      <p:sp>
        <p:nvSpPr>
          <p:cNvPr id="6" name="TextBox 5">
            <a:extLst>
              <a:ext uri="{FF2B5EF4-FFF2-40B4-BE49-F238E27FC236}">
                <a16:creationId xmlns:a16="http://schemas.microsoft.com/office/drawing/2014/main" id="{5E7CF0C4-1C84-3BC0-3CAA-E69CC249C5BB}"/>
              </a:ext>
            </a:extLst>
          </p:cNvPr>
          <p:cNvSpPr txBox="1"/>
          <p:nvPr/>
        </p:nvSpPr>
        <p:spPr>
          <a:xfrm>
            <a:off x="3429000" y="2819400"/>
            <a:ext cx="1789272" cy="553998"/>
          </a:xfrm>
          <a:prstGeom prst="rect">
            <a:avLst/>
          </a:prstGeom>
          <a:noFill/>
        </p:spPr>
        <p:txBody>
          <a:bodyPr wrap="none" rtlCol="0">
            <a:spAutoFit/>
          </a:bodyPr>
          <a:lstStyle/>
          <a:p>
            <a:pPr algn="ctr">
              <a:lnSpc>
                <a:spcPts val="1800"/>
              </a:lnSpc>
            </a:pPr>
            <a:r>
              <a:rPr lang="en-US" sz="1500" dirty="0" err="1">
                <a:solidFill>
                  <a:schemeClr val="bg1">
                    <a:lumMod val="75000"/>
                  </a:schemeClr>
                </a:solidFill>
              </a:rPr>
              <a:t>Meibomian</a:t>
            </a:r>
            <a:r>
              <a:rPr lang="en-US" sz="1500" dirty="0">
                <a:solidFill>
                  <a:schemeClr val="bg1">
                    <a:lumMod val="75000"/>
                  </a:schemeClr>
                </a:solidFill>
              </a:rPr>
              <a:t> gland</a:t>
            </a:r>
          </a:p>
          <a:p>
            <a:pPr algn="ctr">
              <a:lnSpc>
                <a:spcPts val="1800"/>
              </a:lnSpc>
            </a:pPr>
            <a:r>
              <a:rPr lang="en-US" sz="1500" dirty="0">
                <a:solidFill>
                  <a:schemeClr val="bg1">
                    <a:lumMod val="75000"/>
                  </a:schemeClr>
                </a:solidFill>
              </a:rPr>
              <a:t>dysfunction (MGD)</a:t>
            </a:r>
          </a:p>
        </p:txBody>
      </p:sp>
      <p:sp>
        <p:nvSpPr>
          <p:cNvPr id="7" name="TextBox 6">
            <a:extLst>
              <a:ext uri="{FF2B5EF4-FFF2-40B4-BE49-F238E27FC236}">
                <a16:creationId xmlns:a16="http://schemas.microsoft.com/office/drawing/2014/main" id="{008072F1-4C9A-02BC-BCB0-7EBFCB46D456}"/>
              </a:ext>
            </a:extLst>
          </p:cNvPr>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spTree>
    <p:extLst>
      <p:ext uri="{BB962C8B-B14F-4D97-AF65-F5344CB8AC3E}">
        <p14:creationId xmlns:p14="http://schemas.microsoft.com/office/powerpoint/2010/main" val="2273929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34</a:t>
            </a:fld>
            <a:endParaRPr lang="en-US" altLang="en-US"/>
          </a:p>
        </p:txBody>
      </p:sp>
      <p:sp>
        <p:nvSpPr>
          <p:cNvPr id="2" name="TextBox 1">
            <a:extLst>
              <a:ext uri="{FF2B5EF4-FFF2-40B4-BE49-F238E27FC236}">
                <a16:creationId xmlns:a16="http://schemas.microsoft.com/office/drawing/2014/main" id="{34AC0B19-0878-9639-55BB-6BF046A3D8B9}"/>
              </a:ext>
            </a:extLst>
          </p:cNvPr>
          <p:cNvSpPr txBox="1"/>
          <p:nvPr/>
        </p:nvSpPr>
        <p:spPr>
          <a:xfrm>
            <a:off x="381000" y="914400"/>
            <a:ext cx="7606643" cy="1323439"/>
          </a:xfrm>
          <a:prstGeom prst="rect">
            <a:avLst/>
          </a:prstGeom>
          <a:noFill/>
        </p:spPr>
        <p:txBody>
          <a:bodyPr wrap="square" rtlCol="0">
            <a:spAutoFit/>
          </a:bodyPr>
          <a:lstStyle/>
          <a:p>
            <a:r>
              <a:rPr lang="en-US" sz="1600" i="1" dirty="0"/>
              <a:t>What roles does the tear film play in ocular health and function?</a:t>
            </a:r>
          </a:p>
          <a:p>
            <a:r>
              <a:rPr lang="en-US" sz="1600" dirty="0"/>
              <a:t>There are three:</a:t>
            </a:r>
          </a:p>
          <a:p>
            <a:r>
              <a:rPr lang="en-US" sz="1600" dirty="0"/>
              <a:t>--Facilitates diffusion of  oxygen  to the  avascular  cornea</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p:txBody>
      </p:sp>
      <p:sp>
        <p:nvSpPr>
          <p:cNvPr id="9" name="TextBox 8">
            <a:extLst>
              <a:ext uri="{FF2B5EF4-FFF2-40B4-BE49-F238E27FC236}">
                <a16:creationId xmlns:a16="http://schemas.microsoft.com/office/drawing/2014/main" id="{236DAE4D-6928-F76F-3EFA-FC1CF8A2DF6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2140146327"/>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D505ABB-84E8-C619-4199-78B5BD25AC25}"/>
              </a:ext>
            </a:extLst>
          </p:cNvPr>
          <p:cNvSpPr txBox="1"/>
          <p:nvPr/>
        </p:nvSpPr>
        <p:spPr>
          <a:xfrm>
            <a:off x="3429000" y="2819400"/>
            <a:ext cx="1789272" cy="553998"/>
          </a:xfrm>
          <a:prstGeom prst="rect">
            <a:avLst/>
          </a:prstGeom>
          <a:noFill/>
        </p:spPr>
        <p:txBody>
          <a:bodyPr wrap="none" rtlCol="0">
            <a:spAutoFit/>
          </a:bodyPr>
          <a:lstStyle/>
          <a:p>
            <a:pPr algn="ctr">
              <a:lnSpc>
                <a:spcPts val="1800"/>
              </a:lnSpc>
            </a:pPr>
            <a:r>
              <a:rPr lang="en-US" sz="1500" dirty="0" err="1">
                <a:solidFill>
                  <a:schemeClr val="bg1">
                    <a:lumMod val="75000"/>
                  </a:schemeClr>
                </a:solidFill>
              </a:rPr>
              <a:t>Meibomian</a:t>
            </a:r>
            <a:r>
              <a:rPr lang="en-US" sz="1500" dirty="0">
                <a:solidFill>
                  <a:schemeClr val="bg1">
                    <a:lumMod val="75000"/>
                  </a:schemeClr>
                </a:solidFill>
              </a:rPr>
              <a:t> gland</a:t>
            </a:r>
          </a:p>
          <a:p>
            <a:pPr algn="ctr">
              <a:lnSpc>
                <a:spcPts val="1800"/>
              </a:lnSpc>
            </a:pPr>
            <a:r>
              <a:rPr lang="en-US" sz="1500" dirty="0">
                <a:solidFill>
                  <a:schemeClr val="bg1">
                    <a:lumMod val="75000"/>
                  </a:schemeClr>
                </a:solidFill>
              </a:rPr>
              <a:t>dysfunction (MGD)</a:t>
            </a:r>
          </a:p>
        </p:txBody>
      </p:sp>
      <p:sp>
        <p:nvSpPr>
          <p:cNvPr id="11" name="TextBox 10">
            <a:extLst>
              <a:ext uri="{FF2B5EF4-FFF2-40B4-BE49-F238E27FC236}">
                <a16:creationId xmlns:a16="http://schemas.microsoft.com/office/drawing/2014/main" id="{3559A8BA-3339-F6A8-3ED1-BF7198449BE2}"/>
              </a:ext>
            </a:extLst>
          </p:cNvPr>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07722" y="2819400"/>
            <a:ext cx="1091966" cy="553998"/>
          </a:xfrm>
          <a:prstGeom prst="rect">
            <a:avLst/>
          </a:prstGeom>
          <a:noFill/>
        </p:spPr>
        <p:txBody>
          <a:bodyPr wrap="none" rtlCol="0">
            <a:spAutoFit/>
          </a:bodyPr>
          <a:lstStyle/>
          <a:p>
            <a:pPr algn="ctr">
              <a:lnSpc>
                <a:spcPts val="1800"/>
              </a:lnSpc>
            </a:pPr>
            <a:r>
              <a:rPr lang="en-US" sz="1500" b="1" i="1" dirty="0">
                <a:solidFill>
                  <a:schemeClr val="bg1">
                    <a:lumMod val="75000"/>
                  </a:schemeClr>
                </a:solidFill>
              </a:rPr>
              <a:t>Widened</a:t>
            </a:r>
          </a:p>
          <a:p>
            <a:pPr algn="ctr">
              <a:lnSpc>
                <a:spcPts val="1800"/>
              </a:lnSpc>
            </a:pPr>
            <a:r>
              <a:rPr lang="en-US" sz="1500" b="1" i="1" dirty="0">
                <a:solidFill>
                  <a:schemeClr val="bg1">
                    <a:lumMod val="75000"/>
                  </a:schemeClr>
                </a:solidFill>
              </a:rPr>
              <a:t>lid fissure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43978" y="1673281"/>
            <a:ext cx="6569427" cy="954107"/>
          </a:xfrm>
          <a:prstGeom prst="rect">
            <a:avLst/>
          </a:prstGeom>
          <a:noFill/>
        </p:spPr>
        <p:txBody>
          <a:bodyPr wrap="none" rtlCol="0">
            <a:spAutoFit/>
          </a:bodyPr>
          <a:lstStyle/>
          <a:p>
            <a:r>
              <a:rPr lang="en-US" sz="1400" i="1" dirty="0">
                <a:solidFill>
                  <a:schemeClr val="bg1">
                    <a:lumMod val="75000"/>
                  </a:schemeClr>
                </a:solidFill>
              </a:rPr>
              <a:t>What are the causes of a widened lid fissure?</a:t>
            </a:r>
          </a:p>
          <a:p>
            <a:r>
              <a:rPr lang="en-US" sz="1400" dirty="0">
                <a:solidFill>
                  <a:schemeClr val="bg1">
                    <a:lumMod val="75000"/>
                  </a:schemeClr>
                </a:solidFill>
              </a:rPr>
              <a:t>--Forward displacement of the globe (</a:t>
            </a:r>
            <a:r>
              <a:rPr lang="en-US" sz="1400" dirty="0" err="1">
                <a:solidFill>
                  <a:schemeClr val="bg1">
                    <a:lumMod val="75000"/>
                  </a:schemeClr>
                </a:solidFill>
              </a:rPr>
              <a:t>ie</a:t>
            </a:r>
            <a:r>
              <a:rPr lang="en-US" sz="1400" dirty="0">
                <a:solidFill>
                  <a:schemeClr val="bg1">
                    <a:lumMod val="75000"/>
                  </a:schemeClr>
                </a:solidFill>
              </a:rPr>
              <a:t>, </a:t>
            </a:r>
            <a:r>
              <a:rPr lang="en-US" sz="1400" dirty="0" err="1">
                <a:solidFill>
                  <a:schemeClr val="bg1">
                    <a:lumMod val="75000"/>
                  </a:schemeClr>
                </a:solidFill>
              </a:rPr>
              <a:t>proptosis</a:t>
            </a:r>
            <a:r>
              <a:rPr lang="en-US" sz="1400" dirty="0">
                <a:solidFill>
                  <a:schemeClr val="bg1">
                    <a:lumMod val="75000"/>
                  </a:schemeClr>
                </a:solidFill>
              </a:rPr>
              <a:t>/exophthalmos)</a:t>
            </a:r>
          </a:p>
          <a:p>
            <a:r>
              <a:rPr lang="en-US" sz="1400" dirty="0">
                <a:solidFill>
                  <a:schemeClr val="bg1">
                    <a:lumMod val="75000"/>
                  </a:schemeClr>
                </a:solidFill>
              </a:rPr>
              <a:t>--Increased innervation to the lid retractors such as occurs in  thyroid eye disease</a:t>
            </a:r>
          </a:p>
          <a:p>
            <a:r>
              <a:rPr lang="en-US" sz="1400" dirty="0">
                <a:solidFill>
                  <a:schemeClr val="bg1">
                    <a:lumMod val="75000"/>
                  </a:schemeClr>
                </a:solidFill>
              </a:rPr>
              <a:t>--</a:t>
            </a:r>
            <a:r>
              <a:rPr lang="en-US" sz="1400" b="1" dirty="0">
                <a:solidFill>
                  <a:schemeClr val="bg1">
                    <a:lumMod val="75000"/>
                  </a:schemeClr>
                </a:solidFill>
              </a:rPr>
              <a:t>Congenital craniofacial malformations resulting in  shallow  orbits</a:t>
            </a:r>
          </a:p>
        </p:txBody>
      </p:sp>
      <p:sp>
        <p:nvSpPr>
          <p:cNvPr id="3" name="TextBox 2">
            <a:extLst>
              <a:ext uri="{FF2B5EF4-FFF2-40B4-BE49-F238E27FC236}">
                <a16:creationId xmlns:a16="http://schemas.microsoft.com/office/drawing/2014/main" id="{1C99E3E2-2794-F59B-070A-026EC6A1ECE8}"/>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1AB375CD-0BBD-A8E1-7B90-C1886D4282E2}"/>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E0FDF6B-2E0E-E7AA-BEB7-46699598E628}"/>
              </a:ext>
            </a:extLst>
          </p:cNvPr>
          <p:cNvSpPr txBox="1"/>
          <p:nvPr/>
        </p:nvSpPr>
        <p:spPr>
          <a:xfrm>
            <a:off x="228600" y="1524000"/>
            <a:ext cx="4312115" cy="738664"/>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group of congenital craniofacial malformations are strongly associated with shallow orbits?</a:t>
            </a:r>
          </a:p>
          <a:p>
            <a:r>
              <a:rPr lang="en-US" sz="1400" dirty="0"/>
              <a:t>The </a:t>
            </a:r>
            <a:r>
              <a:rPr lang="en-US" sz="1400" b="1" dirty="0"/>
              <a:t>craniosynostoses</a:t>
            </a:r>
          </a:p>
        </p:txBody>
      </p:sp>
      <p:sp>
        <p:nvSpPr>
          <p:cNvPr id="14" name="TextBox 13">
            <a:extLst>
              <a:ext uri="{FF2B5EF4-FFF2-40B4-BE49-F238E27FC236}">
                <a16:creationId xmlns:a16="http://schemas.microsoft.com/office/drawing/2014/main" id="{964B9F19-0F65-D83B-0B5E-D83F123D0978}"/>
              </a:ext>
            </a:extLst>
          </p:cNvPr>
          <p:cNvSpPr txBox="1"/>
          <p:nvPr/>
        </p:nvSpPr>
        <p:spPr>
          <a:xfrm>
            <a:off x="2324100" y="1969824"/>
            <a:ext cx="5676554" cy="954107"/>
          </a:xfrm>
          <a:prstGeom prst="rect">
            <a:avLst/>
          </a:prstGeom>
          <a:solidFill>
            <a:schemeClr val="accent5">
              <a:lumMod val="40000"/>
              <a:lumOff val="60000"/>
            </a:schemeClr>
          </a:solidFill>
        </p:spPr>
        <p:txBody>
          <a:bodyPr wrap="none" rtlCol="0">
            <a:spAutoFit/>
          </a:bodyPr>
          <a:lstStyle/>
          <a:p>
            <a:r>
              <a:rPr lang="en-US" sz="1400" i="1" dirty="0"/>
              <a:t>In a nutshell, what is the causal mechanism of the craniosynostoses?</a:t>
            </a:r>
          </a:p>
          <a:p>
            <a:r>
              <a:rPr lang="en-US" sz="1400" dirty="0">
                <a:solidFill>
                  <a:schemeClr val="accent5">
                    <a:lumMod val="40000"/>
                    <a:lumOff val="60000"/>
                  </a:schemeClr>
                </a:solidFill>
              </a:rPr>
              <a:t>Premature closure of one or more  cranial sutures</a:t>
            </a:r>
          </a:p>
          <a:p>
            <a:endParaRPr lang="en-US" sz="1400" dirty="0">
              <a:solidFill>
                <a:schemeClr val="accent5">
                  <a:lumMod val="40000"/>
                  <a:lumOff val="60000"/>
                </a:schemeClr>
              </a:solidFill>
            </a:endParaRPr>
          </a:p>
          <a:p>
            <a:r>
              <a:rPr lang="en-US" sz="1400" i="1" dirty="0">
                <a:solidFill>
                  <a:schemeClr val="accent5">
                    <a:lumMod val="40000"/>
                    <a:lumOff val="60000"/>
                  </a:schemeClr>
                </a:solidFill>
              </a:rPr>
              <a:t>What are the four craniosynostoses discussed in detail in the BCSC?</a:t>
            </a:r>
          </a:p>
        </p:txBody>
      </p:sp>
    </p:spTree>
    <p:extLst>
      <p:ext uri="{BB962C8B-B14F-4D97-AF65-F5344CB8AC3E}">
        <p14:creationId xmlns:p14="http://schemas.microsoft.com/office/powerpoint/2010/main" val="799686922"/>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C883A6-083E-4720-6BD1-2D994EF521A8}"/>
              </a:ext>
            </a:extLst>
          </p:cNvPr>
          <p:cNvSpPr txBox="1"/>
          <p:nvPr/>
        </p:nvSpPr>
        <p:spPr>
          <a:xfrm>
            <a:off x="3429000" y="2819400"/>
            <a:ext cx="1789272" cy="553998"/>
          </a:xfrm>
          <a:prstGeom prst="rect">
            <a:avLst/>
          </a:prstGeom>
          <a:noFill/>
        </p:spPr>
        <p:txBody>
          <a:bodyPr wrap="none" rtlCol="0">
            <a:spAutoFit/>
          </a:bodyPr>
          <a:lstStyle/>
          <a:p>
            <a:pPr algn="ctr">
              <a:lnSpc>
                <a:spcPts val="1800"/>
              </a:lnSpc>
            </a:pPr>
            <a:r>
              <a:rPr lang="en-US" sz="1500" dirty="0" err="1">
                <a:solidFill>
                  <a:schemeClr val="bg1">
                    <a:lumMod val="75000"/>
                  </a:schemeClr>
                </a:solidFill>
              </a:rPr>
              <a:t>Meibomian</a:t>
            </a:r>
            <a:r>
              <a:rPr lang="en-US" sz="1500" dirty="0">
                <a:solidFill>
                  <a:schemeClr val="bg1">
                    <a:lumMod val="75000"/>
                  </a:schemeClr>
                </a:solidFill>
              </a:rPr>
              <a:t> gland</a:t>
            </a:r>
          </a:p>
          <a:p>
            <a:pPr algn="ctr">
              <a:lnSpc>
                <a:spcPts val="1800"/>
              </a:lnSpc>
            </a:pPr>
            <a:r>
              <a:rPr lang="en-US" sz="1500" dirty="0">
                <a:solidFill>
                  <a:schemeClr val="bg1">
                    <a:lumMod val="75000"/>
                  </a:schemeClr>
                </a:solidFill>
              </a:rPr>
              <a:t>dysfunction (MGD)</a:t>
            </a:r>
          </a:p>
        </p:txBody>
      </p:sp>
      <p:sp>
        <p:nvSpPr>
          <p:cNvPr id="7" name="TextBox 6">
            <a:extLst>
              <a:ext uri="{FF2B5EF4-FFF2-40B4-BE49-F238E27FC236}">
                <a16:creationId xmlns:a16="http://schemas.microsoft.com/office/drawing/2014/main" id="{89B2FFF0-920D-C76A-94E5-A2C1D9F8AA5E}"/>
              </a:ext>
            </a:extLst>
          </p:cNvPr>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07722" y="2819400"/>
            <a:ext cx="1091966" cy="553998"/>
          </a:xfrm>
          <a:prstGeom prst="rect">
            <a:avLst/>
          </a:prstGeom>
          <a:noFill/>
        </p:spPr>
        <p:txBody>
          <a:bodyPr wrap="none" rtlCol="0">
            <a:spAutoFit/>
          </a:bodyPr>
          <a:lstStyle/>
          <a:p>
            <a:pPr algn="ctr">
              <a:lnSpc>
                <a:spcPts val="1800"/>
              </a:lnSpc>
            </a:pPr>
            <a:r>
              <a:rPr lang="en-US" sz="1500" b="1" i="1" dirty="0">
                <a:solidFill>
                  <a:schemeClr val="bg1">
                    <a:lumMod val="75000"/>
                  </a:schemeClr>
                </a:solidFill>
              </a:rPr>
              <a:t>Widened</a:t>
            </a:r>
          </a:p>
          <a:p>
            <a:pPr algn="ctr">
              <a:lnSpc>
                <a:spcPts val="1800"/>
              </a:lnSpc>
            </a:pPr>
            <a:r>
              <a:rPr lang="en-US" sz="1500" b="1" i="1" dirty="0">
                <a:solidFill>
                  <a:schemeClr val="bg1">
                    <a:lumMod val="75000"/>
                  </a:schemeClr>
                </a:solidFill>
              </a:rPr>
              <a:t>lid fissure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43978" y="1673281"/>
            <a:ext cx="6569427" cy="954107"/>
          </a:xfrm>
          <a:prstGeom prst="rect">
            <a:avLst/>
          </a:prstGeom>
          <a:noFill/>
        </p:spPr>
        <p:txBody>
          <a:bodyPr wrap="none" rtlCol="0">
            <a:spAutoFit/>
          </a:bodyPr>
          <a:lstStyle/>
          <a:p>
            <a:r>
              <a:rPr lang="en-US" sz="1400" i="1" dirty="0">
                <a:solidFill>
                  <a:schemeClr val="bg1">
                    <a:lumMod val="75000"/>
                  </a:schemeClr>
                </a:solidFill>
              </a:rPr>
              <a:t>What are the causes of a widened lid fissure?</a:t>
            </a:r>
          </a:p>
          <a:p>
            <a:r>
              <a:rPr lang="en-US" sz="1400" dirty="0">
                <a:solidFill>
                  <a:schemeClr val="bg1">
                    <a:lumMod val="75000"/>
                  </a:schemeClr>
                </a:solidFill>
              </a:rPr>
              <a:t>--Forward displacement of the globe (</a:t>
            </a:r>
            <a:r>
              <a:rPr lang="en-US" sz="1400" dirty="0" err="1">
                <a:solidFill>
                  <a:schemeClr val="bg1">
                    <a:lumMod val="75000"/>
                  </a:schemeClr>
                </a:solidFill>
              </a:rPr>
              <a:t>ie</a:t>
            </a:r>
            <a:r>
              <a:rPr lang="en-US" sz="1400" dirty="0">
                <a:solidFill>
                  <a:schemeClr val="bg1">
                    <a:lumMod val="75000"/>
                  </a:schemeClr>
                </a:solidFill>
              </a:rPr>
              <a:t>, </a:t>
            </a:r>
            <a:r>
              <a:rPr lang="en-US" sz="1400" dirty="0" err="1">
                <a:solidFill>
                  <a:schemeClr val="bg1">
                    <a:lumMod val="75000"/>
                  </a:schemeClr>
                </a:solidFill>
              </a:rPr>
              <a:t>proptosis</a:t>
            </a:r>
            <a:r>
              <a:rPr lang="en-US" sz="1400" dirty="0">
                <a:solidFill>
                  <a:schemeClr val="bg1">
                    <a:lumMod val="75000"/>
                  </a:schemeClr>
                </a:solidFill>
              </a:rPr>
              <a:t>/exophthalmos)</a:t>
            </a:r>
          </a:p>
          <a:p>
            <a:r>
              <a:rPr lang="en-US" sz="1400" dirty="0">
                <a:solidFill>
                  <a:schemeClr val="bg1">
                    <a:lumMod val="75000"/>
                  </a:schemeClr>
                </a:solidFill>
              </a:rPr>
              <a:t>--Increased innervation to the lid retractors such as occurs in  thyroid eye disease</a:t>
            </a:r>
          </a:p>
          <a:p>
            <a:r>
              <a:rPr lang="en-US" sz="1400" dirty="0">
                <a:solidFill>
                  <a:schemeClr val="bg1">
                    <a:lumMod val="75000"/>
                  </a:schemeClr>
                </a:solidFill>
              </a:rPr>
              <a:t>--</a:t>
            </a:r>
            <a:r>
              <a:rPr lang="en-US" sz="1400" b="1" dirty="0">
                <a:solidFill>
                  <a:schemeClr val="bg1">
                    <a:lumMod val="75000"/>
                  </a:schemeClr>
                </a:solidFill>
              </a:rPr>
              <a:t>Congenital craniofacial malformations resulting in  shallow  orbits</a:t>
            </a:r>
          </a:p>
        </p:txBody>
      </p:sp>
      <p:sp>
        <p:nvSpPr>
          <p:cNvPr id="3" name="TextBox 2">
            <a:extLst>
              <a:ext uri="{FF2B5EF4-FFF2-40B4-BE49-F238E27FC236}">
                <a16:creationId xmlns:a16="http://schemas.microsoft.com/office/drawing/2014/main" id="{1C99E3E2-2794-F59B-070A-026EC6A1ECE8}"/>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1AB375CD-0BBD-A8E1-7B90-C1886D4282E2}"/>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E0FDF6B-2E0E-E7AA-BEB7-46699598E628}"/>
              </a:ext>
            </a:extLst>
          </p:cNvPr>
          <p:cNvSpPr txBox="1"/>
          <p:nvPr/>
        </p:nvSpPr>
        <p:spPr>
          <a:xfrm>
            <a:off x="228600" y="1524000"/>
            <a:ext cx="4312115" cy="738664"/>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group of congenital craniofacial malformations are strongly associated with shallow orbits?</a:t>
            </a:r>
          </a:p>
          <a:p>
            <a:r>
              <a:rPr lang="en-US" sz="1400" dirty="0"/>
              <a:t>The </a:t>
            </a:r>
            <a:r>
              <a:rPr lang="en-US" sz="1400" b="1" dirty="0"/>
              <a:t>craniosynostoses</a:t>
            </a:r>
          </a:p>
        </p:txBody>
      </p:sp>
      <p:sp>
        <p:nvSpPr>
          <p:cNvPr id="14" name="TextBox 13">
            <a:extLst>
              <a:ext uri="{FF2B5EF4-FFF2-40B4-BE49-F238E27FC236}">
                <a16:creationId xmlns:a16="http://schemas.microsoft.com/office/drawing/2014/main" id="{964B9F19-0F65-D83B-0B5E-D83F123D0978}"/>
              </a:ext>
            </a:extLst>
          </p:cNvPr>
          <p:cNvSpPr txBox="1"/>
          <p:nvPr/>
        </p:nvSpPr>
        <p:spPr>
          <a:xfrm>
            <a:off x="2324100" y="1969824"/>
            <a:ext cx="5676554" cy="954107"/>
          </a:xfrm>
          <a:prstGeom prst="rect">
            <a:avLst/>
          </a:prstGeom>
          <a:solidFill>
            <a:schemeClr val="accent5">
              <a:lumMod val="40000"/>
              <a:lumOff val="60000"/>
            </a:schemeClr>
          </a:solidFill>
        </p:spPr>
        <p:txBody>
          <a:bodyPr wrap="none" rtlCol="0">
            <a:spAutoFit/>
          </a:bodyPr>
          <a:lstStyle/>
          <a:p>
            <a:r>
              <a:rPr lang="en-US" sz="1400" i="1" dirty="0"/>
              <a:t>In a nutshell, what is the causal mechanism of the craniosynostoses?</a:t>
            </a:r>
          </a:p>
          <a:p>
            <a:r>
              <a:rPr lang="en-US" sz="1400" dirty="0"/>
              <a:t>Premature closure of one or more  cranial sutures</a:t>
            </a:r>
            <a:endParaRPr lang="en-US" sz="1400" dirty="0">
              <a:solidFill>
                <a:schemeClr val="accent5">
                  <a:lumMod val="40000"/>
                  <a:lumOff val="60000"/>
                </a:schemeClr>
              </a:solidFill>
            </a:endParaRPr>
          </a:p>
          <a:p>
            <a:endParaRPr lang="en-US" sz="1400" dirty="0">
              <a:solidFill>
                <a:schemeClr val="accent5">
                  <a:lumMod val="40000"/>
                  <a:lumOff val="60000"/>
                </a:schemeClr>
              </a:solidFill>
            </a:endParaRPr>
          </a:p>
          <a:p>
            <a:r>
              <a:rPr lang="en-US" sz="1400" i="1" dirty="0">
                <a:solidFill>
                  <a:schemeClr val="accent5">
                    <a:lumMod val="40000"/>
                    <a:lumOff val="60000"/>
                  </a:schemeClr>
                </a:solidFill>
              </a:rPr>
              <a:t>What are the four craniosynostoses discussed in detail in the BCSC?</a:t>
            </a:r>
          </a:p>
        </p:txBody>
      </p:sp>
      <p:sp>
        <p:nvSpPr>
          <p:cNvPr id="8" name="Rectangle 7">
            <a:extLst>
              <a:ext uri="{FF2B5EF4-FFF2-40B4-BE49-F238E27FC236}">
                <a16:creationId xmlns:a16="http://schemas.microsoft.com/office/drawing/2014/main" id="{326B4C02-3136-4167-3C75-F7BF2AFA7C7B}"/>
              </a:ext>
            </a:extLst>
          </p:cNvPr>
          <p:cNvSpPr/>
          <p:nvPr/>
        </p:nvSpPr>
        <p:spPr>
          <a:xfrm>
            <a:off x="5125934" y="2251068"/>
            <a:ext cx="1182528" cy="2154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457182744"/>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24DFD6-2F3F-FD63-4F2E-B58F9FEA2306}"/>
              </a:ext>
            </a:extLst>
          </p:cNvPr>
          <p:cNvSpPr txBox="1"/>
          <p:nvPr/>
        </p:nvSpPr>
        <p:spPr>
          <a:xfrm>
            <a:off x="3429000" y="2819400"/>
            <a:ext cx="1789272" cy="553998"/>
          </a:xfrm>
          <a:prstGeom prst="rect">
            <a:avLst/>
          </a:prstGeom>
          <a:noFill/>
        </p:spPr>
        <p:txBody>
          <a:bodyPr wrap="none" rtlCol="0">
            <a:spAutoFit/>
          </a:bodyPr>
          <a:lstStyle/>
          <a:p>
            <a:pPr algn="ctr">
              <a:lnSpc>
                <a:spcPts val="1800"/>
              </a:lnSpc>
            </a:pPr>
            <a:r>
              <a:rPr lang="en-US" sz="1500" dirty="0" err="1">
                <a:solidFill>
                  <a:schemeClr val="bg1">
                    <a:lumMod val="75000"/>
                  </a:schemeClr>
                </a:solidFill>
              </a:rPr>
              <a:t>Meibomian</a:t>
            </a:r>
            <a:r>
              <a:rPr lang="en-US" sz="1500" dirty="0">
                <a:solidFill>
                  <a:schemeClr val="bg1">
                    <a:lumMod val="75000"/>
                  </a:schemeClr>
                </a:solidFill>
              </a:rPr>
              <a:t> gland</a:t>
            </a:r>
          </a:p>
          <a:p>
            <a:pPr algn="ctr">
              <a:lnSpc>
                <a:spcPts val="1800"/>
              </a:lnSpc>
            </a:pPr>
            <a:r>
              <a:rPr lang="en-US" sz="1500" dirty="0">
                <a:solidFill>
                  <a:schemeClr val="bg1">
                    <a:lumMod val="75000"/>
                  </a:schemeClr>
                </a:solidFill>
              </a:rPr>
              <a:t>dysfunction (MGD)</a:t>
            </a:r>
          </a:p>
        </p:txBody>
      </p:sp>
      <p:sp>
        <p:nvSpPr>
          <p:cNvPr id="7" name="TextBox 6">
            <a:extLst>
              <a:ext uri="{FF2B5EF4-FFF2-40B4-BE49-F238E27FC236}">
                <a16:creationId xmlns:a16="http://schemas.microsoft.com/office/drawing/2014/main" id="{3B3F494A-C3BD-AFC3-E5AD-44E160B1C25B}"/>
              </a:ext>
            </a:extLst>
          </p:cNvPr>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07722" y="2819400"/>
            <a:ext cx="1091966" cy="553998"/>
          </a:xfrm>
          <a:prstGeom prst="rect">
            <a:avLst/>
          </a:prstGeom>
          <a:noFill/>
        </p:spPr>
        <p:txBody>
          <a:bodyPr wrap="none" rtlCol="0">
            <a:spAutoFit/>
          </a:bodyPr>
          <a:lstStyle/>
          <a:p>
            <a:pPr algn="ctr">
              <a:lnSpc>
                <a:spcPts val="1800"/>
              </a:lnSpc>
            </a:pPr>
            <a:r>
              <a:rPr lang="en-US" sz="1500" b="1" i="1" dirty="0">
                <a:solidFill>
                  <a:schemeClr val="bg1">
                    <a:lumMod val="75000"/>
                  </a:schemeClr>
                </a:solidFill>
              </a:rPr>
              <a:t>Widened</a:t>
            </a:r>
          </a:p>
          <a:p>
            <a:pPr algn="ctr">
              <a:lnSpc>
                <a:spcPts val="1800"/>
              </a:lnSpc>
            </a:pPr>
            <a:r>
              <a:rPr lang="en-US" sz="1500" b="1" i="1" dirty="0">
                <a:solidFill>
                  <a:schemeClr val="bg1">
                    <a:lumMod val="75000"/>
                  </a:schemeClr>
                </a:solidFill>
              </a:rPr>
              <a:t>lid fissure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43978" y="1673281"/>
            <a:ext cx="6569427" cy="954107"/>
          </a:xfrm>
          <a:prstGeom prst="rect">
            <a:avLst/>
          </a:prstGeom>
          <a:noFill/>
        </p:spPr>
        <p:txBody>
          <a:bodyPr wrap="none" rtlCol="0">
            <a:spAutoFit/>
          </a:bodyPr>
          <a:lstStyle/>
          <a:p>
            <a:r>
              <a:rPr lang="en-US" sz="1400" i="1" dirty="0">
                <a:solidFill>
                  <a:schemeClr val="bg1">
                    <a:lumMod val="75000"/>
                  </a:schemeClr>
                </a:solidFill>
              </a:rPr>
              <a:t>What are the causes of a widened lid fissure?</a:t>
            </a:r>
          </a:p>
          <a:p>
            <a:r>
              <a:rPr lang="en-US" sz="1400" dirty="0">
                <a:solidFill>
                  <a:schemeClr val="bg1">
                    <a:lumMod val="75000"/>
                  </a:schemeClr>
                </a:solidFill>
              </a:rPr>
              <a:t>--Forward displacement of the globe (</a:t>
            </a:r>
            <a:r>
              <a:rPr lang="en-US" sz="1400" dirty="0" err="1">
                <a:solidFill>
                  <a:schemeClr val="bg1">
                    <a:lumMod val="75000"/>
                  </a:schemeClr>
                </a:solidFill>
              </a:rPr>
              <a:t>ie</a:t>
            </a:r>
            <a:r>
              <a:rPr lang="en-US" sz="1400" dirty="0">
                <a:solidFill>
                  <a:schemeClr val="bg1">
                    <a:lumMod val="75000"/>
                  </a:schemeClr>
                </a:solidFill>
              </a:rPr>
              <a:t>, </a:t>
            </a:r>
            <a:r>
              <a:rPr lang="en-US" sz="1400" dirty="0" err="1">
                <a:solidFill>
                  <a:schemeClr val="bg1">
                    <a:lumMod val="75000"/>
                  </a:schemeClr>
                </a:solidFill>
              </a:rPr>
              <a:t>proptosis</a:t>
            </a:r>
            <a:r>
              <a:rPr lang="en-US" sz="1400" dirty="0">
                <a:solidFill>
                  <a:schemeClr val="bg1">
                    <a:lumMod val="75000"/>
                  </a:schemeClr>
                </a:solidFill>
              </a:rPr>
              <a:t>/exophthalmos)</a:t>
            </a:r>
          </a:p>
          <a:p>
            <a:r>
              <a:rPr lang="en-US" sz="1400" dirty="0">
                <a:solidFill>
                  <a:schemeClr val="bg1">
                    <a:lumMod val="75000"/>
                  </a:schemeClr>
                </a:solidFill>
              </a:rPr>
              <a:t>--Increased innervation to the lid retractors such as occurs in  thyroid eye disease</a:t>
            </a:r>
          </a:p>
          <a:p>
            <a:r>
              <a:rPr lang="en-US" sz="1400" dirty="0">
                <a:solidFill>
                  <a:schemeClr val="bg1">
                    <a:lumMod val="75000"/>
                  </a:schemeClr>
                </a:solidFill>
              </a:rPr>
              <a:t>--</a:t>
            </a:r>
            <a:r>
              <a:rPr lang="en-US" sz="1400" b="1" dirty="0">
                <a:solidFill>
                  <a:schemeClr val="bg1">
                    <a:lumMod val="75000"/>
                  </a:schemeClr>
                </a:solidFill>
              </a:rPr>
              <a:t>Congenital craniofacial malformations resulting in  shallow  orbits</a:t>
            </a:r>
          </a:p>
        </p:txBody>
      </p:sp>
      <p:sp>
        <p:nvSpPr>
          <p:cNvPr id="3" name="TextBox 2">
            <a:extLst>
              <a:ext uri="{FF2B5EF4-FFF2-40B4-BE49-F238E27FC236}">
                <a16:creationId xmlns:a16="http://schemas.microsoft.com/office/drawing/2014/main" id="{1C99E3E2-2794-F59B-070A-026EC6A1ECE8}"/>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1AB375CD-0BBD-A8E1-7B90-C1886D4282E2}"/>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E0FDF6B-2E0E-E7AA-BEB7-46699598E628}"/>
              </a:ext>
            </a:extLst>
          </p:cNvPr>
          <p:cNvSpPr txBox="1"/>
          <p:nvPr/>
        </p:nvSpPr>
        <p:spPr>
          <a:xfrm>
            <a:off x="228600" y="1524000"/>
            <a:ext cx="4312115" cy="738664"/>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group of congenital craniofacial malformations are strongly associated with shallow orbits?</a:t>
            </a:r>
          </a:p>
          <a:p>
            <a:r>
              <a:rPr lang="en-US" sz="1400" dirty="0"/>
              <a:t>The </a:t>
            </a:r>
            <a:r>
              <a:rPr lang="en-US" sz="1400" b="1" dirty="0"/>
              <a:t>craniosynostoses</a:t>
            </a:r>
          </a:p>
        </p:txBody>
      </p:sp>
      <p:sp>
        <p:nvSpPr>
          <p:cNvPr id="14" name="TextBox 13">
            <a:extLst>
              <a:ext uri="{FF2B5EF4-FFF2-40B4-BE49-F238E27FC236}">
                <a16:creationId xmlns:a16="http://schemas.microsoft.com/office/drawing/2014/main" id="{964B9F19-0F65-D83B-0B5E-D83F123D0978}"/>
              </a:ext>
            </a:extLst>
          </p:cNvPr>
          <p:cNvSpPr txBox="1"/>
          <p:nvPr/>
        </p:nvSpPr>
        <p:spPr>
          <a:xfrm>
            <a:off x="2324100" y="1969824"/>
            <a:ext cx="5676554" cy="954107"/>
          </a:xfrm>
          <a:prstGeom prst="rect">
            <a:avLst/>
          </a:prstGeom>
          <a:solidFill>
            <a:schemeClr val="accent5">
              <a:lumMod val="40000"/>
              <a:lumOff val="60000"/>
            </a:schemeClr>
          </a:solidFill>
        </p:spPr>
        <p:txBody>
          <a:bodyPr wrap="none" rtlCol="0">
            <a:spAutoFit/>
          </a:bodyPr>
          <a:lstStyle/>
          <a:p>
            <a:r>
              <a:rPr lang="en-US" sz="1400" i="1" dirty="0"/>
              <a:t>In a nutshell, what is the causal mechanism of the craniosynostoses?</a:t>
            </a:r>
          </a:p>
          <a:p>
            <a:r>
              <a:rPr lang="en-US" sz="1400" dirty="0"/>
              <a:t>Premature closure of one or more  cranial sutures</a:t>
            </a:r>
            <a:endParaRPr lang="en-US" sz="1400" dirty="0">
              <a:solidFill>
                <a:schemeClr val="accent5">
                  <a:lumMod val="40000"/>
                  <a:lumOff val="60000"/>
                </a:schemeClr>
              </a:solidFill>
            </a:endParaRPr>
          </a:p>
          <a:p>
            <a:endParaRPr lang="en-US" sz="1400" dirty="0">
              <a:solidFill>
                <a:schemeClr val="accent5">
                  <a:lumMod val="40000"/>
                  <a:lumOff val="60000"/>
                </a:schemeClr>
              </a:solidFill>
            </a:endParaRPr>
          </a:p>
          <a:p>
            <a:r>
              <a:rPr lang="en-US" sz="1400" i="1" dirty="0">
                <a:solidFill>
                  <a:schemeClr val="accent5">
                    <a:lumMod val="40000"/>
                    <a:lumOff val="60000"/>
                  </a:schemeClr>
                </a:solidFill>
              </a:rPr>
              <a:t>What are the four craniosynostoses discussed in detail in the BCSC?</a:t>
            </a:r>
          </a:p>
        </p:txBody>
      </p:sp>
    </p:spTree>
    <p:extLst>
      <p:ext uri="{BB962C8B-B14F-4D97-AF65-F5344CB8AC3E}">
        <p14:creationId xmlns:p14="http://schemas.microsoft.com/office/powerpoint/2010/main" val="3356907358"/>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4760F8F-D872-0A34-EBD6-4D481FDDB401}"/>
              </a:ext>
            </a:extLst>
          </p:cNvPr>
          <p:cNvSpPr txBox="1"/>
          <p:nvPr/>
        </p:nvSpPr>
        <p:spPr>
          <a:xfrm>
            <a:off x="3429000" y="2819400"/>
            <a:ext cx="1789272" cy="553998"/>
          </a:xfrm>
          <a:prstGeom prst="rect">
            <a:avLst/>
          </a:prstGeom>
          <a:noFill/>
        </p:spPr>
        <p:txBody>
          <a:bodyPr wrap="none" rtlCol="0">
            <a:spAutoFit/>
          </a:bodyPr>
          <a:lstStyle/>
          <a:p>
            <a:pPr algn="ctr">
              <a:lnSpc>
                <a:spcPts val="1800"/>
              </a:lnSpc>
            </a:pPr>
            <a:r>
              <a:rPr lang="en-US" sz="1500" dirty="0" err="1">
                <a:solidFill>
                  <a:schemeClr val="bg1">
                    <a:lumMod val="75000"/>
                  </a:schemeClr>
                </a:solidFill>
              </a:rPr>
              <a:t>Meibomian</a:t>
            </a:r>
            <a:r>
              <a:rPr lang="en-US" sz="1500" dirty="0">
                <a:solidFill>
                  <a:schemeClr val="bg1">
                    <a:lumMod val="75000"/>
                  </a:schemeClr>
                </a:solidFill>
              </a:rPr>
              <a:t> gland</a:t>
            </a:r>
          </a:p>
          <a:p>
            <a:pPr algn="ctr">
              <a:lnSpc>
                <a:spcPts val="1800"/>
              </a:lnSpc>
            </a:pPr>
            <a:r>
              <a:rPr lang="en-US" sz="1500" dirty="0">
                <a:solidFill>
                  <a:schemeClr val="bg1">
                    <a:lumMod val="75000"/>
                  </a:schemeClr>
                </a:solidFill>
              </a:rPr>
              <a:t>dysfunction (MGD)</a:t>
            </a:r>
          </a:p>
        </p:txBody>
      </p:sp>
      <p:sp>
        <p:nvSpPr>
          <p:cNvPr id="10" name="TextBox 9">
            <a:extLst>
              <a:ext uri="{FF2B5EF4-FFF2-40B4-BE49-F238E27FC236}">
                <a16:creationId xmlns:a16="http://schemas.microsoft.com/office/drawing/2014/main" id="{2C7444F7-F8CC-9A75-69D5-4AF45CFE6612}"/>
              </a:ext>
            </a:extLst>
          </p:cNvPr>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07722" y="2819400"/>
            <a:ext cx="1091966" cy="553998"/>
          </a:xfrm>
          <a:prstGeom prst="rect">
            <a:avLst/>
          </a:prstGeom>
          <a:noFill/>
        </p:spPr>
        <p:txBody>
          <a:bodyPr wrap="none" rtlCol="0">
            <a:spAutoFit/>
          </a:bodyPr>
          <a:lstStyle/>
          <a:p>
            <a:pPr algn="ctr">
              <a:lnSpc>
                <a:spcPts val="1800"/>
              </a:lnSpc>
            </a:pPr>
            <a:r>
              <a:rPr lang="en-US" sz="1500" b="1" i="1" dirty="0">
                <a:solidFill>
                  <a:schemeClr val="bg1">
                    <a:lumMod val="75000"/>
                  </a:schemeClr>
                </a:solidFill>
              </a:rPr>
              <a:t>Widened</a:t>
            </a:r>
          </a:p>
          <a:p>
            <a:pPr algn="ctr">
              <a:lnSpc>
                <a:spcPts val="1800"/>
              </a:lnSpc>
            </a:pPr>
            <a:r>
              <a:rPr lang="en-US" sz="1500" b="1" i="1" dirty="0">
                <a:solidFill>
                  <a:schemeClr val="bg1">
                    <a:lumMod val="75000"/>
                  </a:schemeClr>
                </a:solidFill>
              </a:rPr>
              <a:t>lid fissure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43978" y="1673281"/>
            <a:ext cx="6569427" cy="954107"/>
          </a:xfrm>
          <a:prstGeom prst="rect">
            <a:avLst/>
          </a:prstGeom>
          <a:noFill/>
        </p:spPr>
        <p:txBody>
          <a:bodyPr wrap="none" rtlCol="0">
            <a:spAutoFit/>
          </a:bodyPr>
          <a:lstStyle/>
          <a:p>
            <a:r>
              <a:rPr lang="en-US" sz="1400" i="1" dirty="0">
                <a:solidFill>
                  <a:schemeClr val="bg1">
                    <a:lumMod val="75000"/>
                  </a:schemeClr>
                </a:solidFill>
              </a:rPr>
              <a:t>What are the causes of a widened lid fissure?</a:t>
            </a:r>
          </a:p>
          <a:p>
            <a:r>
              <a:rPr lang="en-US" sz="1400" dirty="0">
                <a:solidFill>
                  <a:schemeClr val="bg1">
                    <a:lumMod val="75000"/>
                  </a:schemeClr>
                </a:solidFill>
              </a:rPr>
              <a:t>--Forward displacement of the globe (</a:t>
            </a:r>
            <a:r>
              <a:rPr lang="en-US" sz="1400" dirty="0" err="1">
                <a:solidFill>
                  <a:schemeClr val="bg1">
                    <a:lumMod val="75000"/>
                  </a:schemeClr>
                </a:solidFill>
              </a:rPr>
              <a:t>ie</a:t>
            </a:r>
            <a:r>
              <a:rPr lang="en-US" sz="1400" dirty="0">
                <a:solidFill>
                  <a:schemeClr val="bg1">
                    <a:lumMod val="75000"/>
                  </a:schemeClr>
                </a:solidFill>
              </a:rPr>
              <a:t>, </a:t>
            </a:r>
            <a:r>
              <a:rPr lang="en-US" sz="1400" dirty="0" err="1">
                <a:solidFill>
                  <a:schemeClr val="bg1">
                    <a:lumMod val="75000"/>
                  </a:schemeClr>
                </a:solidFill>
              </a:rPr>
              <a:t>proptosis</a:t>
            </a:r>
            <a:r>
              <a:rPr lang="en-US" sz="1400" dirty="0">
                <a:solidFill>
                  <a:schemeClr val="bg1">
                    <a:lumMod val="75000"/>
                  </a:schemeClr>
                </a:solidFill>
              </a:rPr>
              <a:t>/exophthalmos)</a:t>
            </a:r>
          </a:p>
          <a:p>
            <a:r>
              <a:rPr lang="en-US" sz="1400" dirty="0">
                <a:solidFill>
                  <a:schemeClr val="bg1">
                    <a:lumMod val="75000"/>
                  </a:schemeClr>
                </a:solidFill>
              </a:rPr>
              <a:t>--Increased innervation to the lid retractors such as occurs in  thyroid eye disease</a:t>
            </a:r>
          </a:p>
          <a:p>
            <a:r>
              <a:rPr lang="en-US" sz="1400" dirty="0">
                <a:solidFill>
                  <a:schemeClr val="bg1">
                    <a:lumMod val="75000"/>
                  </a:schemeClr>
                </a:solidFill>
              </a:rPr>
              <a:t>--</a:t>
            </a:r>
            <a:r>
              <a:rPr lang="en-US" sz="1400" b="1" dirty="0">
                <a:solidFill>
                  <a:schemeClr val="bg1">
                    <a:lumMod val="75000"/>
                  </a:schemeClr>
                </a:solidFill>
              </a:rPr>
              <a:t>Congenital craniofacial malformations resulting in  shallow  orbits</a:t>
            </a:r>
          </a:p>
        </p:txBody>
      </p:sp>
      <p:sp>
        <p:nvSpPr>
          <p:cNvPr id="3" name="TextBox 2">
            <a:extLst>
              <a:ext uri="{FF2B5EF4-FFF2-40B4-BE49-F238E27FC236}">
                <a16:creationId xmlns:a16="http://schemas.microsoft.com/office/drawing/2014/main" id="{1C99E3E2-2794-F59B-070A-026EC6A1ECE8}"/>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1AB375CD-0BBD-A8E1-7B90-C1886D4282E2}"/>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E0FDF6B-2E0E-E7AA-BEB7-46699598E628}"/>
              </a:ext>
            </a:extLst>
          </p:cNvPr>
          <p:cNvSpPr txBox="1"/>
          <p:nvPr/>
        </p:nvSpPr>
        <p:spPr>
          <a:xfrm>
            <a:off x="228600" y="1524000"/>
            <a:ext cx="4312115" cy="738664"/>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group of congenital craniofacial malformations are strongly associated with shallow orbits?</a:t>
            </a:r>
          </a:p>
          <a:p>
            <a:r>
              <a:rPr lang="en-US" sz="1400" dirty="0"/>
              <a:t>The </a:t>
            </a:r>
            <a:r>
              <a:rPr lang="en-US" sz="1400" b="1" dirty="0"/>
              <a:t>craniosynostoses</a:t>
            </a:r>
          </a:p>
        </p:txBody>
      </p:sp>
      <p:cxnSp>
        <p:nvCxnSpPr>
          <p:cNvPr id="6" name="Straight Connector 5">
            <a:extLst>
              <a:ext uri="{FF2B5EF4-FFF2-40B4-BE49-F238E27FC236}">
                <a16:creationId xmlns:a16="http://schemas.microsoft.com/office/drawing/2014/main" id="{75FEF3C5-9B0B-07FA-47CD-7703D7417C9D}"/>
              </a:ext>
            </a:extLst>
          </p:cNvPr>
          <p:cNvCxnSpPr>
            <a:cxnSpLocks/>
          </p:cNvCxnSpPr>
          <p:nvPr/>
        </p:nvCxnSpPr>
        <p:spPr>
          <a:xfrm>
            <a:off x="1114342" y="2197168"/>
            <a:ext cx="0" cy="10579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26">
            <a:extLst>
              <a:ext uri="{FF2B5EF4-FFF2-40B4-BE49-F238E27FC236}">
                <a16:creationId xmlns:a16="http://schemas.microsoft.com/office/drawing/2014/main" id="{ADE25049-5E05-7ED0-B060-154811D17BBA}"/>
              </a:ext>
            </a:extLst>
          </p:cNvPr>
          <p:cNvSpPr txBox="1">
            <a:spLocks noChangeArrowheads="1"/>
          </p:cNvSpPr>
          <p:nvPr/>
        </p:nvSpPr>
        <p:spPr bwMode="auto">
          <a:xfrm>
            <a:off x="1059995" y="2301074"/>
            <a:ext cx="51167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t>--</a:t>
            </a:r>
            <a:r>
              <a:rPr lang="en-US" altLang="en-US" sz="1400" b="1" i="1" dirty="0"/>
              <a:t>?</a:t>
            </a:r>
            <a:r>
              <a:rPr lang="en-US" altLang="en-US" sz="1400" dirty="0"/>
              <a:t>  </a:t>
            </a:r>
          </a:p>
          <a:p>
            <a:r>
              <a:rPr lang="en-US" altLang="en-US" sz="1400" dirty="0"/>
              <a:t>--</a:t>
            </a:r>
            <a:r>
              <a:rPr lang="en-US" altLang="en-US" sz="1400" b="1" i="1" dirty="0"/>
              <a:t>?</a:t>
            </a:r>
          </a:p>
          <a:p>
            <a:r>
              <a:rPr lang="en-US" altLang="en-US" sz="1400" dirty="0"/>
              <a:t>--</a:t>
            </a:r>
            <a:r>
              <a:rPr lang="en-US" altLang="en-US" sz="1400" b="1" i="1" dirty="0"/>
              <a:t>?</a:t>
            </a:r>
          </a:p>
          <a:p>
            <a:r>
              <a:rPr lang="en-US" altLang="en-US" sz="1400" dirty="0"/>
              <a:t>--</a:t>
            </a:r>
            <a:r>
              <a:rPr lang="en-US" altLang="en-US" sz="1400" b="1" i="1" dirty="0"/>
              <a:t>?</a:t>
            </a:r>
          </a:p>
        </p:txBody>
      </p:sp>
      <p:sp>
        <p:nvSpPr>
          <p:cNvPr id="14" name="TextBox 13">
            <a:extLst>
              <a:ext uri="{FF2B5EF4-FFF2-40B4-BE49-F238E27FC236}">
                <a16:creationId xmlns:a16="http://schemas.microsoft.com/office/drawing/2014/main" id="{964B9F19-0F65-D83B-0B5E-D83F123D0978}"/>
              </a:ext>
            </a:extLst>
          </p:cNvPr>
          <p:cNvSpPr txBox="1"/>
          <p:nvPr/>
        </p:nvSpPr>
        <p:spPr>
          <a:xfrm>
            <a:off x="2324100" y="1969824"/>
            <a:ext cx="5676554" cy="954107"/>
          </a:xfrm>
          <a:prstGeom prst="rect">
            <a:avLst/>
          </a:prstGeom>
          <a:solidFill>
            <a:schemeClr val="accent5">
              <a:lumMod val="40000"/>
              <a:lumOff val="60000"/>
            </a:schemeClr>
          </a:solidFill>
        </p:spPr>
        <p:txBody>
          <a:bodyPr wrap="none" rtlCol="0">
            <a:spAutoFit/>
          </a:bodyPr>
          <a:lstStyle/>
          <a:p>
            <a:r>
              <a:rPr lang="en-US" sz="1400" i="1" dirty="0"/>
              <a:t>In a nutshell, what is the causal mechanism of the craniosynostoses?</a:t>
            </a:r>
          </a:p>
          <a:p>
            <a:r>
              <a:rPr lang="en-US" sz="1400" dirty="0"/>
              <a:t>Premature closure of one or more  cranial sutures</a:t>
            </a:r>
          </a:p>
          <a:p>
            <a:endParaRPr lang="en-US" sz="1400" dirty="0"/>
          </a:p>
          <a:p>
            <a:r>
              <a:rPr lang="en-US" sz="1400" i="1" dirty="0"/>
              <a:t>What are the four craniosynostoses discussed in detail in the </a:t>
            </a:r>
            <a:r>
              <a:rPr lang="en-US" sz="1400" dirty="0"/>
              <a:t>BCSC</a:t>
            </a:r>
            <a:r>
              <a:rPr lang="en-US" sz="1400" i="1" dirty="0"/>
              <a:t>?</a:t>
            </a:r>
          </a:p>
        </p:txBody>
      </p:sp>
    </p:spTree>
    <p:extLst>
      <p:ext uri="{BB962C8B-B14F-4D97-AF65-F5344CB8AC3E}">
        <p14:creationId xmlns:p14="http://schemas.microsoft.com/office/powerpoint/2010/main" val="2747767705"/>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3B31DA-738C-507B-CA2A-3A5A040C1DBF}"/>
              </a:ext>
            </a:extLst>
          </p:cNvPr>
          <p:cNvSpPr txBox="1"/>
          <p:nvPr/>
        </p:nvSpPr>
        <p:spPr>
          <a:xfrm>
            <a:off x="3429000" y="2819400"/>
            <a:ext cx="1789272" cy="553998"/>
          </a:xfrm>
          <a:prstGeom prst="rect">
            <a:avLst/>
          </a:prstGeom>
          <a:noFill/>
        </p:spPr>
        <p:txBody>
          <a:bodyPr wrap="none" rtlCol="0">
            <a:spAutoFit/>
          </a:bodyPr>
          <a:lstStyle/>
          <a:p>
            <a:pPr algn="ctr">
              <a:lnSpc>
                <a:spcPts val="1800"/>
              </a:lnSpc>
            </a:pPr>
            <a:r>
              <a:rPr lang="en-US" sz="1500" dirty="0" err="1">
                <a:solidFill>
                  <a:schemeClr val="bg1">
                    <a:lumMod val="75000"/>
                  </a:schemeClr>
                </a:solidFill>
              </a:rPr>
              <a:t>Meibomian</a:t>
            </a:r>
            <a:r>
              <a:rPr lang="en-US" sz="1500" dirty="0">
                <a:solidFill>
                  <a:schemeClr val="bg1">
                    <a:lumMod val="75000"/>
                  </a:schemeClr>
                </a:solidFill>
              </a:rPr>
              <a:t> gland</a:t>
            </a:r>
          </a:p>
          <a:p>
            <a:pPr algn="ctr">
              <a:lnSpc>
                <a:spcPts val="1800"/>
              </a:lnSpc>
            </a:pPr>
            <a:r>
              <a:rPr lang="en-US" sz="1500" dirty="0">
                <a:solidFill>
                  <a:schemeClr val="bg1">
                    <a:lumMod val="75000"/>
                  </a:schemeClr>
                </a:solidFill>
              </a:rPr>
              <a:t>dysfunction (MGD)</a:t>
            </a:r>
          </a:p>
        </p:txBody>
      </p:sp>
      <p:sp>
        <p:nvSpPr>
          <p:cNvPr id="10" name="TextBox 9">
            <a:extLst>
              <a:ext uri="{FF2B5EF4-FFF2-40B4-BE49-F238E27FC236}">
                <a16:creationId xmlns:a16="http://schemas.microsoft.com/office/drawing/2014/main" id="{08A43CE3-4DEC-5641-4966-A2B9D521504E}"/>
              </a:ext>
            </a:extLst>
          </p:cNvPr>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07722" y="2819400"/>
            <a:ext cx="1091966" cy="553998"/>
          </a:xfrm>
          <a:prstGeom prst="rect">
            <a:avLst/>
          </a:prstGeom>
          <a:noFill/>
        </p:spPr>
        <p:txBody>
          <a:bodyPr wrap="none" rtlCol="0">
            <a:spAutoFit/>
          </a:bodyPr>
          <a:lstStyle/>
          <a:p>
            <a:pPr algn="ctr">
              <a:lnSpc>
                <a:spcPts val="1800"/>
              </a:lnSpc>
            </a:pPr>
            <a:r>
              <a:rPr lang="en-US" sz="1500" b="1" i="1" dirty="0">
                <a:solidFill>
                  <a:schemeClr val="bg1">
                    <a:lumMod val="75000"/>
                  </a:schemeClr>
                </a:solidFill>
              </a:rPr>
              <a:t>Widened</a:t>
            </a:r>
          </a:p>
          <a:p>
            <a:pPr algn="ctr">
              <a:lnSpc>
                <a:spcPts val="1800"/>
              </a:lnSpc>
            </a:pPr>
            <a:r>
              <a:rPr lang="en-US" sz="1500" b="1" i="1" dirty="0">
                <a:solidFill>
                  <a:schemeClr val="bg1">
                    <a:lumMod val="75000"/>
                  </a:schemeClr>
                </a:solidFill>
              </a:rPr>
              <a:t>lid fissure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43978" y="1673281"/>
            <a:ext cx="6569427" cy="954107"/>
          </a:xfrm>
          <a:prstGeom prst="rect">
            <a:avLst/>
          </a:prstGeom>
          <a:noFill/>
        </p:spPr>
        <p:txBody>
          <a:bodyPr wrap="none" rtlCol="0">
            <a:spAutoFit/>
          </a:bodyPr>
          <a:lstStyle/>
          <a:p>
            <a:r>
              <a:rPr lang="en-US" sz="1400" i="1" dirty="0">
                <a:solidFill>
                  <a:schemeClr val="bg1">
                    <a:lumMod val="75000"/>
                  </a:schemeClr>
                </a:solidFill>
              </a:rPr>
              <a:t>What are the causes of a widened lid fissure?</a:t>
            </a:r>
          </a:p>
          <a:p>
            <a:r>
              <a:rPr lang="en-US" sz="1400" dirty="0">
                <a:solidFill>
                  <a:schemeClr val="bg1">
                    <a:lumMod val="75000"/>
                  </a:schemeClr>
                </a:solidFill>
              </a:rPr>
              <a:t>--Forward displacement of the globe (</a:t>
            </a:r>
            <a:r>
              <a:rPr lang="en-US" sz="1400" dirty="0" err="1">
                <a:solidFill>
                  <a:schemeClr val="bg1">
                    <a:lumMod val="75000"/>
                  </a:schemeClr>
                </a:solidFill>
              </a:rPr>
              <a:t>ie</a:t>
            </a:r>
            <a:r>
              <a:rPr lang="en-US" sz="1400" dirty="0">
                <a:solidFill>
                  <a:schemeClr val="bg1">
                    <a:lumMod val="75000"/>
                  </a:schemeClr>
                </a:solidFill>
              </a:rPr>
              <a:t>, </a:t>
            </a:r>
            <a:r>
              <a:rPr lang="en-US" sz="1400" dirty="0" err="1">
                <a:solidFill>
                  <a:schemeClr val="bg1">
                    <a:lumMod val="75000"/>
                  </a:schemeClr>
                </a:solidFill>
              </a:rPr>
              <a:t>proptosis</a:t>
            </a:r>
            <a:r>
              <a:rPr lang="en-US" sz="1400" dirty="0">
                <a:solidFill>
                  <a:schemeClr val="bg1">
                    <a:lumMod val="75000"/>
                  </a:schemeClr>
                </a:solidFill>
              </a:rPr>
              <a:t>/exophthalmos)</a:t>
            </a:r>
          </a:p>
          <a:p>
            <a:r>
              <a:rPr lang="en-US" sz="1400" dirty="0">
                <a:solidFill>
                  <a:schemeClr val="bg1">
                    <a:lumMod val="75000"/>
                  </a:schemeClr>
                </a:solidFill>
              </a:rPr>
              <a:t>--Increased innervation to the lid retractors such as occurs in  thyroid eye disease</a:t>
            </a:r>
          </a:p>
          <a:p>
            <a:r>
              <a:rPr lang="en-US" sz="1400" dirty="0">
                <a:solidFill>
                  <a:schemeClr val="bg1">
                    <a:lumMod val="75000"/>
                  </a:schemeClr>
                </a:solidFill>
              </a:rPr>
              <a:t>--</a:t>
            </a:r>
            <a:r>
              <a:rPr lang="en-US" sz="1400" b="1" dirty="0">
                <a:solidFill>
                  <a:schemeClr val="bg1">
                    <a:lumMod val="75000"/>
                  </a:schemeClr>
                </a:solidFill>
              </a:rPr>
              <a:t>Congenital craniofacial malformations resulting in  shallow  orbits</a:t>
            </a:r>
          </a:p>
        </p:txBody>
      </p:sp>
      <p:sp>
        <p:nvSpPr>
          <p:cNvPr id="3" name="TextBox 2">
            <a:extLst>
              <a:ext uri="{FF2B5EF4-FFF2-40B4-BE49-F238E27FC236}">
                <a16:creationId xmlns:a16="http://schemas.microsoft.com/office/drawing/2014/main" id="{1C99E3E2-2794-F59B-070A-026EC6A1ECE8}"/>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1AB375CD-0BBD-A8E1-7B90-C1886D4282E2}"/>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E0FDF6B-2E0E-E7AA-BEB7-46699598E628}"/>
              </a:ext>
            </a:extLst>
          </p:cNvPr>
          <p:cNvSpPr txBox="1"/>
          <p:nvPr/>
        </p:nvSpPr>
        <p:spPr>
          <a:xfrm>
            <a:off x="228600" y="1524000"/>
            <a:ext cx="4312115" cy="738664"/>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group of congenital craniofacial malformations are strongly associated with shallow orbits?</a:t>
            </a:r>
          </a:p>
          <a:p>
            <a:r>
              <a:rPr lang="en-US" sz="1400" dirty="0"/>
              <a:t>The </a:t>
            </a:r>
            <a:r>
              <a:rPr lang="en-US" sz="1400" b="1" dirty="0"/>
              <a:t>craniosynostoses</a:t>
            </a:r>
          </a:p>
        </p:txBody>
      </p:sp>
      <p:cxnSp>
        <p:nvCxnSpPr>
          <p:cNvPr id="6" name="Straight Connector 5">
            <a:extLst>
              <a:ext uri="{FF2B5EF4-FFF2-40B4-BE49-F238E27FC236}">
                <a16:creationId xmlns:a16="http://schemas.microsoft.com/office/drawing/2014/main" id="{75FEF3C5-9B0B-07FA-47CD-7703D7417C9D}"/>
              </a:ext>
            </a:extLst>
          </p:cNvPr>
          <p:cNvCxnSpPr>
            <a:cxnSpLocks/>
          </p:cNvCxnSpPr>
          <p:nvPr/>
        </p:nvCxnSpPr>
        <p:spPr>
          <a:xfrm>
            <a:off x="1114342" y="2197168"/>
            <a:ext cx="0" cy="10579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26">
            <a:extLst>
              <a:ext uri="{FF2B5EF4-FFF2-40B4-BE49-F238E27FC236}">
                <a16:creationId xmlns:a16="http://schemas.microsoft.com/office/drawing/2014/main" id="{ADE25049-5E05-7ED0-B060-154811D17BBA}"/>
              </a:ext>
            </a:extLst>
          </p:cNvPr>
          <p:cNvSpPr txBox="1">
            <a:spLocks noChangeArrowheads="1"/>
          </p:cNvSpPr>
          <p:nvPr/>
        </p:nvSpPr>
        <p:spPr bwMode="auto">
          <a:xfrm>
            <a:off x="1059995" y="2301074"/>
            <a:ext cx="16573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t>--Crouzon  </a:t>
            </a:r>
          </a:p>
          <a:p>
            <a:r>
              <a:rPr lang="en-US" altLang="en-US" sz="1400" dirty="0"/>
              <a:t>--Apert</a:t>
            </a:r>
          </a:p>
          <a:p>
            <a:r>
              <a:rPr lang="en-US" altLang="en-US" sz="1400" dirty="0"/>
              <a:t>--Pfeiffer</a:t>
            </a:r>
          </a:p>
          <a:p>
            <a:r>
              <a:rPr lang="en-US" altLang="en-US" sz="1400" dirty="0"/>
              <a:t>--</a:t>
            </a:r>
            <a:r>
              <a:rPr lang="en-US" altLang="en-US" sz="1400" dirty="0" err="1"/>
              <a:t>Saethre-Chotzen</a:t>
            </a:r>
            <a:endParaRPr lang="en-US" altLang="en-US" sz="1400" dirty="0"/>
          </a:p>
        </p:txBody>
      </p:sp>
      <p:sp>
        <p:nvSpPr>
          <p:cNvPr id="14" name="TextBox 13">
            <a:extLst>
              <a:ext uri="{FF2B5EF4-FFF2-40B4-BE49-F238E27FC236}">
                <a16:creationId xmlns:a16="http://schemas.microsoft.com/office/drawing/2014/main" id="{964B9F19-0F65-D83B-0B5E-D83F123D0978}"/>
              </a:ext>
            </a:extLst>
          </p:cNvPr>
          <p:cNvSpPr txBox="1"/>
          <p:nvPr/>
        </p:nvSpPr>
        <p:spPr>
          <a:xfrm>
            <a:off x="2324100" y="1969824"/>
            <a:ext cx="5676554" cy="954107"/>
          </a:xfrm>
          <a:prstGeom prst="rect">
            <a:avLst/>
          </a:prstGeom>
          <a:solidFill>
            <a:schemeClr val="accent5">
              <a:lumMod val="40000"/>
              <a:lumOff val="60000"/>
            </a:schemeClr>
          </a:solidFill>
        </p:spPr>
        <p:txBody>
          <a:bodyPr wrap="none" rtlCol="0">
            <a:spAutoFit/>
          </a:bodyPr>
          <a:lstStyle/>
          <a:p>
            <a:r>
              <a:rPr lang="en-US" sz="1400" i="1" dirty="0"/>
              <a:t>In a nutshell, what is the causal mechanism of the craniosynostoses?</a:t>
            </a:r>
          </a:p>
          <a:p>
            <a:r>
              <a:rPr lang="en-US" sz="1400" dirty="0"/>
              <a:t>Premature closure of one or more  cranial sutures</a:t>
            </a:r>
          </a:p>
          <a:p>
            <a:endParaRPr lang="en-US" sz="1400" dirty="0"/>
          </a:p>
          <a:p>
            <a:r>
              <a:rPr lang="en-US" sz="1400" i="1" dirty="0"/>
              <a:t>What are the four craniosynostoses discussed in detail in the </a:t>
            </a:r>
            <a:r>
              <a:rPr lang="en-US" sz="1400" dirty="0"/>
              <a:t>BCSC</a:t>
            </a:r>
            <a:r>
              <a:rPr lang="en-US" sz="1400" i="1" dirty="0"/>
              <a:t>?</a:t>
            </a:r>
          </a:p>
        </p:txBody>
      </p:sp>
    </p:spTree>
    <p:extLst>
      <p:ext uri="{BB962C8B-B14F-4D97-AF65-F5344CB8AC3E}">
        <p14:creationId xmlns:p14="http://schemas.microsoft.com/office/powerpoint/2010/main" val="308822892"/>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3B31DA-738C-507B-CA2A-3A5A040C1DBF}"/>
              </a:ext>
            </a:extLst>
          </p:cNvPr>
          <p:cNvSpPr txBox="1"/>
          <p:nvPr/>
        </p:nvSpPr>
        <p:spPr>
          <a:xfrm>
            <a:off x="3429000" y="2819400"/>
            <a:ext cx="1789272" cy="553998"/>
          </a:xfrm>
          <a:prstGeom prst="rect">
            <a:avLst/>
          </a:prstGeom>
          <a:noFill/>
        </p:spPr>
        <p:txBody>
          <a:bodyPr wrap="none" rtlCol="0">
            <a:spAutoFit/>
          </a:bodyPr>
          <a:lstStyle/>
          <a:p>
            <a:pPr algn="ctr">
              <a:lnSpc>
                <a:spcPts val="1800"/>
              </a:lnSpc>
            </a:pPr>
            <a:r>
              <a:rPr lang="en-US" sz="1500" dirty="0" err="1">
                <a:solidFill>
                  <a:schemeClr val="bg1">
                    <a:lumMod val="75000"/>
                  </a:schemeClr>
                </a:solidFill>
              </a:rPr>
              <a:t>Meibomian</a:t>
            </a:r>
            <a:r>
              <a:rPr lang="en-US" sz="1500" dirty="0">
                <a:solidFill>
                  <a:schemeClr val="bg1">
                    <a:lumMod val="75000"/>
                  </a:schemeClr>
                </a:solidFill>
              </a:rPr>
              <a:t> gland</a:t>
            </a:r>
          </a:p>
          <a:p>
            <a:pPr algn="ctr">
              <a:lnSpc>
                <a:spcPts val="1800"/>
              </a:lnSpc>
            </a:pPr>
            <a:r>
              <a:rPr lang="en-US" sz="1500" dirty="0">
                <a:solidFill>
                  <a:schemeClr val="bg1">
                    <a:lumMod val="75000"/>
                  </a:schemeClr>
                </a:solidFill>
              </a:rPr>
              <a:t>dysfunction (MGD)</a:t>
            </a:r>
          </a:p>
        </p:txBody>
      </p:sp>
      <p:sp>
        <p:nvSpPr>
          <p:cNvPr id="10" name="TextBox 9">
            <a:extLst>
              <a:ext uri="{FF2B5EF4-FFF2-40B4-BE49-F238E27FC236}">
                <a16:creationId xmlns:a16="http://schemas.microsoft.com/office/drawing/2014/main" id="{08A43CE3-4DEC-5641-4966-A2B9D521504E}"/>
              </a:ext>
            </a:extLst>
          </p:cNvPr>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07722" y="2819400"/>
            <a:ext cx="1091966" cy="553998"/>
          </a:xfrm>
          <a:prstGeom prst="rect">
            <a:avLst/>
          </a:prstGeom>
          <a:noFill/>
        </p:spPr>
        <p:txBody>
          <a:bodyPr wrap="none" rtlCol="0">
            <a:spAutoFit/>
          </a:bodyPr>
          <a:lstStyle/>
          <a:p>
            <a:pPr algn="ctr">
              <a:lnSpc>
                <a:spcPts val="1800"/>
              </a:lnSpc>
            </a:pPr>
            <a:r>
              <a:rPr lang="en-US" sz="1500" b="1" i="1" dirty="0">
                <a:solidFill>
                  <a:schemeClr val="bg1">
                    <a:lumMod val="75000"/>
                  </a:schemeClr>
                </a:solidFill>
              </a:rPr>
              <a:t>Widened</a:t>
            </a:r>
          </a:p>
          <a:p>
            <a:pPr algn="ctr">
              <a:lnSpc>
                <a:spcPts val="1800"/>
              </a:lnSpc>
            </a:pPr>
            <a:r>
              <a:rPr lang="en-US" sz="1500" b="1" i="1" dirty="0">
                <a:solidFill>
                  <a:schemeClr val="bg1">
                    <a:lumMod val="75000"/>
                  </a:schemeClr>
                </a:solidFill>
              </a:rPr>
              <a:t>lid fissure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43978" y="1673281"/>
            <a:ext cx="6569427" cy="954107"/>
          </a:xfrm>
          <a:prstGeom prst="rect">
            <a:avLst/>
          </a:prstGeom>
          <a:noFill/>
        </p:spPr>
        <p:txBody>
          <a:bodyPr wrap="none" rtlCol="0">
            <a:spAutoFit/>
          </a:bodyPr>
          <a:lstStyle/>
          <a:p>
            <a:r>
              <a:rPr lang="en-US" sz="1400" i="1" dirty="0">
                <a:solidFill>
                  <a:schemeClr val="bg1">
                    <a:lumMod val="75000"/>
                  </a:schemeClr>
                </a:solidFill>
              </a:rPr>
              <a:t>What are the causes of a widened lid fissure?</a:t>
            </a:r>
          </a:p>
          <a:p>
            <a:r>
              <a:rPr lang="en-US" sz="1400" dirty="0">
                <a:solidFill>
                  <a:schemeClr val="bg1">
                    <a:lumMod val="75000"/>
                  </a:schemeClr>
                </a:solidFill>
              </a:rPr>
              <a:t>--Forward displacement of the globe (</a:t>
            </a:r>
            <a:r>
              <a:rPr lang="en-US" sz="1400" dirty="0" err="1">
                <a:solidFill>
                  <a:schemeClr val="bg1">
                    <a:lumMod val="75000"/>
                  </a:schemeClr>
                </a:solidFill>
              </a:rPr>
              <a:t>ie</a:t>
            </a:r>
            <a:r>
              <a:rPr lang="en-US" sz="1400" dirty="0">
                <a:solidFill>
                  <a:schemeClr val="bg1">
                    <a:lumMod val="75000"/>
                  </a:schemeClr>
                </a:solidFill>
              </a:rPr>
              <a:t>, </a:t>
            </a:r>
            <a:r>
              <a:rPr lang="en-US" sz="1400" dirty="0" err="1">
                <a:solidFill>
                  <a:schemeClr val="bg1">
                    <a:lumMod val="75000"/>
                  </a:schemeClr>
                </a:solidFill>
              </a:rPr>
              <a:t>proptosis</a:t>
            </a:r>
            <a:r>
              <a:rPr lang="en-US" sz="1400" dirty="0">
                <a:solidFill>
                  <a:schemeClr val="bg1">
                    <a:lumMod val="75000"/>
                  </a:schemeClr>
                </a:solidFill>
              </a:rPr>
              <a:t>/exophthalmos)</a:t>
            </a:r>
          </a:p>
          <a:p>
            <a:r>
              <a:rPr lang="en-US" sz="1400" dirty="0">
                <a:solidFill>
                  <a:schemeClr val="bg1">
                    <a:lumMod val="75000"/>
                  </a:schemeClr>
                </a:solidFill>
              </a:rPr>
              <a:t>--Increased innervation to the lid retractors such as occurs in  thyroid eye disease</a:t>
            </a:r>
          </a:p>
          <a:p>
            <a:r>
              <a:rPr lang="en-US" sz="1400" dirty="0">
                <a:solidFill>
                  <a:schemeClr val="bg1">
                    <a:lumMod val="75000"/>
                  </a:schemeClr>
                </a:solidFill>
              </a:rPr>
              <a:t>--</a:t>
            </a:r>
            <a:r>
              <a:rPr lang="en-US" sz="1400" b="1" dirty="0">
                <a:solidFill>
                  <a:schemeClr val="bg1">
                    <a:lumMod val="75000"/>
                  </a:schemeClr>
                </a:solidFill>
              </a:rPr>
              <a:t>Congenital craniofacial malformations resulting in  shallow  orbits</a:t>
            </a:r>
          </a:p>
        </p:txBody>
      </p:sp>
      <p:sp>
        <p:nvSpPr>
          <p:cNvPr id="3" name="TextBox 2">
            <a:extLst>
              <a:ext uri="{FF2B5EF4-FFF2-40B4-BE49-F238E27FC236}">
                <a16:creationId xmlns:a16="http://schemas.microsoft.com/office/drawing/2014/main" id="{1C99E3E2-2794-F59B-070A-026EC6A1ECE8}"/>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1AB375CD-0BBD-A8E1-7B90-C1886D4282E2}"/>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E0FDF6B-2E0E-E7AA-BEB7-46699598E628}"/>
              </a:ext>
            </a:extLst>
          </p:cNvPr>
          <p:cNvSpPr txBox="1"/>
          <p:nvPr/>
        </p:nvSpPr>
        <p:spPr>
          <a:xfrm>
            <a:off x="228600" y="1524000"/>
            <a:ext cx="4312115" cy="738664"/>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group of congenital craniofacial malformations are strongly associated with shallow orbits?</a:t>
            </a:r>
          </a:p>
          <a:p>
            <a:r>
              <a:rPr lang="en-US" sz="1400" dirty="0"/>
              <a:t>The </a:t>
            </a:r>
            <a:r>
              <a:rPr lang="en-US" sz="1400" b="1" dirty="0"/>
              <a:t>craniosynostoses</a:t>
            </a:r>
          </a:p>
        </p:txBody>
      </p:sp>
      <p:cxnSp>
        <p:nvCxnSpPr>
          <p:cNvPr id="6" name="Straight Connector 5">
            <a:extLst>
              <a:ext uri="{FF2B5EF4-FFF2-40B4-BE49-F238E27FC236}">
                <a16:creationId xmlns:a16="http://schemas.microsoft.com/office/drawing/2014/main" id="{75FEF3C5-9B0B-07FA-47CD-7703D7417C9D}"/>
              </a:ext>
            </a:extLst>
          </p:cNvPr>
          <p:cNvCxnSpPr>
            <a:cxnSpLocks/>
          </p:cNvCxnSpPr>
          <p:nvPr/>
        </p:nvCxnSpPr>
        <p:spPr>
          <a:xfrm>
            <a:off x="1114342" y="2197168"/>
            <a:ext cx="0" cy="10579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26">
            <a:extLst>
              <a:ext uri="{FF2B5EF4-FFF2-40B4-BE49-F238E27FC236}">
                <a16:creationId xmlns:a16="http://schemas.microsoft.com/office/drawing/2014/main" id="{ADE25049-5E05-7ED0-B060-154811D17BBA}"/>
              </a:ext>
            </a:extLst>
          </p:cNvPr>
          <p:cNvSpPr txBox="1">
            <a:spLocks noChangeArrowheads="1"/>
          </p:cNvSpPr>
          <p:nvPr/>
        </p:nvSpPr>
        <p:spPr bwMode="auto">
          <a:xfrm>
            <a:off x="1059995" y="2301074"/>
            <a:ext cx="165622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t>--Crouzon</a:t>
            </a:r>
          </a:p>
          <a:p>
            <a:r>
              <a:rPr lang="en-US" altLang="en-US" sz="1400" i="1" dirty="0"/>
              <a:t>--Apert</a:t>
            </a:r>
          </a:p>
          <a:p>
            <a:r>
              <a:rPr lang="en-US" altLang="en-US" sz="1400" i="1" dirty="0"/>
              <a:t>--Pfeiffer</a:t>
            </a:r>
          </a:p>
          <a:p>
            <a:r>
              <a:rPr lang="en-US" altLang="en-US" sz="1400" i="1" dirty="0"/>
              <a:t>--</a:t>
            </a:r>
            <a:r>
              <a:rPr lang="en-US" altLang="en-US" sz="1400" i="1" dirty="0" err="1"/>
              <a:t>Saethre-Chotzen</a:t>
            </a:r>
            <a:endParaRPr lang="en-US" altLang="en-US" sz="1400" i="1" dirty="0"/>
          </a:p>
        </p:txBody>
      </p:sp>
      <p:sp>
        <p:nvSpPr>
          <p:cNvPr id="14" name="TextBox 13">
            <a:extLst>
              <a:ext uri="{FF2B5EF4-FFF2-40B4-BE49-F238E27FC236}">
                <a16:creationId xmlns:a16="http://schemas.microsoft.com/office/drawing/2014/main" id="{964B9F19-0F65-D83B-0B5E-D83F123D0978}"/>
              </a:ext>
            </a:extLst>
          </p:cNvPr>
          <p:cNvSpPr txBox="1"/>
          <p:nvPr/>
        </p:nvSpPr>
        <p:spPr>
          <a:xfrm>
            <a:off x="2324100" y="1969824"/>
            <a:ext cx="5676554" cy="954107"/>
          </a:xfrm>
          <a:prstGeom prst="rect">
            <a:avLst/>
          </a:prstGeom>
          <a:solidFill>
            <a:schemeClr val="accent5">
              <a:lumMod val="40000"/>
              <a:lumOff val="60000"/>
            </a:schemeClr>
          </a:solidFill>
        </p:spPr>
        <p:txBody>
          <a:bodyPr wrap="none" rtlCol="0">
            <a:spAutoFit/>
          </a:bodyPr>
          <a:lstStyle/>
          <a:p>
            <a:r>
              <a:rPr lang="en-US" sz="1400" i="1" dirty="0">
                <a:solidFill>
                  <a:schemeClr val="bg1">
                    <a:lumMod val="75000"/>
                  </a:schemeClr>
                </a:solidFill>
              </a:rPr>
              <a:t>In a nutshell, what is the causal mechanism of the craniosynostoses?</a:t>
            </a:r>
          </a:p>
          <a:p>
            <a:r>
              <a:rPr lang="en-US" sz="1400" dirty="0">
                <a:solidFill>
                  <a:schemeClr val="bg1">
                    <a:lumMod val="75000"/>
                  </a:schemeClr>
                </a:solidFill>
              </a:rPr>
              <a:t>Premature closure of one or more  cranial sutures</a:t>
            </a:r>
          </a:p>
          <a:p>
            <a:endParaRPr lang="en-US" sz="1400" dirty="0">
              <a:solidFill>
                <a:schemeClr val="bg1">
                  <a:lumMod val="75000"/>
                </a:schemeClr>
              </a:solidFill>
            </a:endParaRPr>
          </a:p>
          <a:p>
            <a:r>
              <a:rPr lang="en-US" sz="1400" i="1" dirty="0">
                <a:solidFill>
                  <a:schemeClr val="bg1">
                    <a:lumMod val="75000"/>
                  </a:schemeClr>
                </a:solidFill>
              </a:rPr>
              <a:t>What are the four craniosynostoses discussed in detail in the </a:t>
            </a:r>
            <a:r>
              <a:rPr lang="en-US" sz="1400" dirty="0">
                <a:solidFill>
                  <a:schemeClr val="bg1">
                    <a:lumMod val="75000"/>
                  </a:schemeClr>
                </a:solidFill>
              </a:rPr>
              <a:t>BCSC</a:t>
            </a:r>
            <a:r>
              <a:rPr lang="en-US" sz="1400" i="1" dirty="0">
                <a:solidFill>
                  <a:schemeClr val="bg1">
                    <a:lumMod val="75000"/>
                  </a:schemeClr>
                </a:solidFill>
              </a:rPr>
              <a:t>?</a:t>
            </a:r>
          </a:p>
        </p:txBody>
      </p:sp>
      <p:sp>
        <p:nvSpPr>
          <p:cNvPr id="11" name="Right Brace 10">
            <a:extLst>
              <a:ext uri="{FF2B5EF4-FFF2-40B4-BE49-F238E27FC236}">
                <a16:creationId xmlns:a16="http://schemas.microsoft.com/office/drawing/2014/main" id="{1AE1E3BC-0944-8BC6-AE71-5C62039DE35D}"/>
              </a:ext>
            </a:extLst>
          </p:cNvPr>
          <p:cNvSpPr/>
          <p:nvPr/>
        </p:nvSpPr>
        <p:spPr>
          <a:xfrm>
            <a:off x="2720010" y="2317998"/>
            <a:ext cx="175590" cy="949089"/>
          </a:xfrm>
          <a:prstGeom prst="rightBrace">
            <a:avLst/>
          </a:prstGeom>
          <a:ln w="2222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B2188F99-B7E4-728A-166C-6472505A8A7B}"/>
              </a:ext>
            </a:extLst>
          </p:cNvPr>
          <p:cNvSpPr txBox="1"/>
          <p:nvPr/>
        </p:nvSpPr>
        <p:spPr>
          <a:xfrm>
            <a:off x="2915478" y="2618313"/>
            <a:ext cx="4333462" cy="523220"/>
          </a:xfrm>
          <a:prstGeom prst="rect">
            <a:avLst/>
          </a:prstGeom>
          <a:solidFill>
            <a:schemeClr val="accent5"/>
          </a:solidFill>
        </p:spPr>
        <p:txBody>
          <a:bodyPr wrap="square" rtlCol="0">
            <a:spAutoFit/>
          </a:bodyPr>
          <a:lstStyle/>
          <a:p>
            <a:r>
              <a:rPr lang="en-US" sz="1400" dirty="0">
                <a:solidFill>
                  <a:srgbClr val="0000FF"/>
                </a:solidFill>
              </a:rPr>
              <a:t>Of these,  three  is/are associated with shallow orbits </a:t>
            </a:r>
            <a:r>
              <a:rPr lang="en-US" sz="1400" dirty="0">
                <a:solidFill>
                  <a:schemeClr val="accent5"/>
                </a:solidFill>
              </a:rPr>
              <a:t>and the other isn’t. </a:t>
            </a:r>
            <a:r>
              <a:rPr lang="en-US" sz="1400" i="1" dirty="0">
                <a:solidFill>
                  <a:schemeClr val="accent5"/>
                </a:solidFill>
              </a:rPr>
              <a:t>Which one?</a:t>
            </a:r>
          </a:p>
        </p:txBody>
      </p:sp>
      <p:sp>
        <p:nvSpPr>
          <p:cNvPr id="16" name="Rectangle 15">
            <a:extLst>
              <a:ext uri="{FF2B5EF4-FFF2-40B4-BE49-F238E27FC236}">
                <a16:creationId xmlns:a16="http://schemas.microsoft.com/office/drawing/2014/main" id="{7FC60F77-6B5B-74FB-3845-96044C2D2928}"/>
              </a:ext>
            </a:extLst>
          </p:cNvPr>
          <p:cNvSpPr/>
          <p:nvPr/>
        </p:nvSpPr>
        <p:spPr>
          <a:xfrm>
            <a:off x="3787424" y="2683929"/>
            <a:ext cx="457200" cy="2288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Tree>
    <p:extLst>
      <p:ext uri="{BB962C8B-B14F-4D97-AF65-F5344CB8AC3E}">
        <p14:creationId xmlns:p14="http://schemas.microsoft.com/office/powerpoint/2010/main" val="4136986215"/>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3B31DA-738C-507B-CA2A-3A5A040C1DBF}"/>
              </a:ext>
            </a:extLst>
          </p:cNvPr>
          <p:cNvSpPr txBox="1"/>
          <p:nvPr/>
        </p:nvSpPr>
        <p:spPr>
          <a:xfrm>
            <a:off x="3429000" y="2819400"/>
            <a:ext cx="1789272" cy="553998"/>
          </a:xfrm>
          <a:prstGeom prst="rect">
            <a:avLst/>
          </a:prstGeom>
          <a:noFill/>
        </p:spPr>
        <p:txBody>
          <a:bodyPr wrap="none" rtlCol="0">
            <a:spAutoFit/>
          </a:bodyPr>
          <a:lstStyle/>
          <a:p>
            <a:pPr algn="ctr">
              <a:lnSpc>
                <a:spcPts val="1800"/>
              </a:lnSpc>
            </a:pPr>
            <a:r>
              <a:rPr lang="en-US" sz="1500" dirty="0" err="1">
                <a:solidFill>
                  <a:schemeClr val="bg1">
                    <a:lumMod val="75000"/>
                  </a:schemeClr>
                </a:solidFill>
              </a:rPr>
              <a:t>Meibomian</a:t>
            </a:r>
            <a:r>
              <a:rPr lang="en-US" sz="1500" dirty="0">
                <a:solidFill>
                  <a:schemeClr val="bg1">
                    <a:lumMod val="75000"/>
                  </a:schemeClr>
                </a:solidFill>
              </a:rPr>
              <a:t> gland</a:t>
            </a:r>
          </a:p>
          <a:p>
            <a:pPr algn="ctr">
              <a:lnSpc>
                <a:spcPts val="1800"/>
              </a:lnSpc>
            </a:pPr>
            <a:r>
              <a:rPr lang="en-US" sz="1500" dirty="0">
                <a:solidFill>
                  <a:schemeClr val="bg1">
                    <a:lumMod val="75000"/>
                  </a:schemeClr>
                </a:solidFill>
              </a:rPr>
              <a:t>dysfunction (MGD)</a:t>
            </a:r>
          </a:p>
        </p:txBody>
      </p:sp>
      <p:sp>
        <p:nvSpPr>
          <p:cNvPr id="10" name="TextBox 9">
            <a:extLst>
              <a:ext uri="{FF2B5EF4-FFF2-40B4-BE49-F238E27FC236}">
                <a16:creationId xmlns:a16="http://schemas.microsoft.com/office/drawing/2014/main" id="{08A43CE3-4DEC-5641-4966-A2B9D521504E}"/>
              </a:ext>
            </a:extLst>
          </p:cNvPr>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07722" y="2819400"/>
            <a:ext cx="1091966" cy="553998"/>
          </a:xfrm>
          <a:prstGeom prst="rect">
            <a:avLst/>
          </a:prstGeom>
          <a:noFill/>
        </p:spPr>
        <p:txBody>
          <a:bodyPr wrap="none" rtlCol="0">
            <a:spAutoFit/>
          </a:bodyPr>
          <a:lstStyle/>
          <a:p>
            <a:pPr algn="ctr">
              <a:lnSpc>
                <a:spcPts val="1800"/>
              </a:lnSpc>
            </a:pPr>
            <a:r>
              <a:rPr lang="en-US" sz="1500" b="1" i="1" dirty="0">
                <a:solidFill>
                  <a:schemeClr val="bg1">
                    <a:lumMod val="75000"/>
                  </a:schemeClr>
                </a:solidFill>
              </a:rPr>
              <a:t>Widened</a:t>
            </a:r>
          </a:p>
          <a:p>
            <a:pPr algn="ctr">
              <a:lnSpc>
                <a:spcPts val="1800"/>
              </a:lnSpc>
            </a:pPr>
            <a:r>
              <a:rPr lang="en-US" sz="1500" b="1" i="1" dirty="0">
                <a:solidFill>
                  <a:schemeClr val="bg1">
                    <a:lumMod val="75000"/>
                  </a:schemeClr>
                </a:solidFill>
              </a:rPr>
              <a:t>lid fissure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43978" y="1673281"/>
            <a:ext cx="6569427" cy="954107"/>
          </a:xfrm>
          <a:prstGeom prst="rect">
            <a:avLst/>
          </a:prstGeom>
          <a:noFill/>
        </p:spPr>
        <p:txBody>
          <a:bodyPr wrap="none" rtlCol="0">
            <a:spAutoFit/>
          </a:bodyPr>
          <a:lstStyle/>
          <a:p>
            <a:r>
              <a:rPr lang="en-US" sz="1400" i="1" dirty="0">
                <a:solidFill>
                  <a:schemeClr val="bg1">
                    <a:lumMod val="75000"/>
                  </a:schemeClr>
                </a:solidFill>
              </a:rPr>
              <a:t>What are the causes of a widened lid fissure?</a:t>
            </a:r>
          </a:p>
          <a:p>
            <a:r>
              <a:rPr lang="en-US" sz="1400" dirty="0">
                <a:solidFill>
                  <a:schemeClr val="bg1">
                    <a:lumMod val="75000"/>
                  </a:schemeClr>
                </a:solidFill>
              </a:rPr>
              <a:t>--Forward displacement of the globe (</a:t>
            </a:r>
            <a:r>
              <a:rPr lang="en-US" sz="1400" dirty="0" err="1">
                <a:solidFill>
                  <a:schemeClr val="bg1">
                    <a:lumMod val="75000"/>
                  </a:schemeClr>
                </a:solidFill>
              </a:rPr>
              <a:t>ie</a:t>
            </a:r>
            <a:r>
              <a:rPr lang="en-US" sz="1400" dirty="0">
                <a:solidFill>
                  <a:schemeClr val="bg1">
                    <a:lumMod val="75000"/>
                  </a:schemeClr>
                </a:solidFill>
              </a:rPr>
              <a:t>, </a:t>
            </a:r>
            <a:r>
              <a:rPr lang="en-US" sz="1400" dirty="0" err="1">
                <a:solidFill>
                  <a:schemeClr val="bg1">
                    <a:lumMod val="75000"/>
                  </a:schemeClr>
                </a:solidFill>
              </a:rPr>
              <a:t>proptosis</a:t>
            </a:r>
            <a:r>
              <a:rPr lang="en-US" sz="1400" dirty="0">
                <a:solidFill>
                  <a:schemeClr val="bg1">
                    <a:lumMod val="75000"/>
                  </a:schemeClr>
                </a:solidFill>
              </a:rPr>
              <a:t>/exophthalmos)</a:t>
            </a:r>
          </a:p>
          <a:p>
            <a:r>
              <a:rPr lang="en-US" sz="1400" dirty="0">
                <a:solidFill>
                  <a:schemeClr val="bg1">
                    <a:lumMod val="75000"/>
                  </a:schemeClr>
                </a:solidFill>
              </a:rPr>
              <a:t>--Increased innervation to the lid retractors such as occurs in  thyroid eye disease</a:t>
            </a:r>
          </a:p>
          <a:p>
            <a:r>
              <a:rPr lang="en-US" sz="1400" dirty="0">
                <a:solidFill>
                  <a:schemeClr val="bg1">
                    <a:lumMod val="75000"/>
                  </a:schemeClr>
                </a:solidFill>
              </a:rPr>
              <a:t>--</a:t>
            </a:r>
            <a:r>
              <a:rPr lang="en-US" sz="1400" b="1" dirty="0">
                <a:solidFill>
                  <a:schemeClr val="bg1">
                    <a:lumMod val="75000"/>
                  </a:schemeClr>
                </a:solidFill>
              </a:rPr>
              <a:t>Congenital craniofacial malformations resulting in  shallow  orbits</a:t>
            </a:r>
          </a:p>
        </p:txBody>
      </p:sp>
      <p:sp>
        <p:nvSpPr>
          <p:cNvPr id="3" name="TextBox 2">
            <a:extLst>
              <a:ext uri="{FF2B5EF4-FFF2-40B4-BE49-F238E27FC236}">
                <a16:creationId xmlns:a16="http://schemas.microsoft.com/office/drawing/2014/main" id="{1C99E3E2-2794-F59B-070A-026EC6A1ECE8}"/>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1AB375CD-0BBD-A8E1-7B90-C1886D4282E2}"/>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E0FDF6B-2E0E-E7AA-BEB7-46699598E628}"/>
              </a:ext>
            </a:extLst>
          </p:cNvPr>
          <p:cNvSpPr txBox="1"/>
          <p:nvPr/>
        </p:nvSpPr>
        <p:spPr>
          <a:xfrm>
            <a:off x="228600" y="1524000"/>
            <a:ext cx="4312115" cy="738664"/>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group of congenital craniofacial malformations are strongly associated with shallow orbits?</a:t>
            </a:r>
          </a:p>
          <a:p>
            <a:r>
              <a:rPr lang="en-US" sz="1400" dirty="0"/>
              <a:t>The </a:t>
            </a:r>
            <a:r>
              <a:rPr lang="en-US" sz="1400" b="1" dirty="0"/>
              <a:t>craniosynostoses</a:t>
            </a:r>
          </a:p>
        </p:txBody>
      </p:sp>
      <p:cxnSp>
        <p:nvCxnSpPr>
          <p:cNvPr id="6" name="Straight Connector 5">
            <a:extLst>
              <a:ext uri="{FF2B5EF4-FFF2-40B4-BE49-F238E27FC236}">
                <a16:creationId xmlns:a16="http://schemas.microsoft.com/office/drawing/2014/main" id="{75FEF3C5-9B0B-07FA-47CD-7703D7417C9D}"/>
              </a:ext>
            </a:extLst>
          </p:cNvPr>
          <p:cNvCxnSpPr>
            <a:cxnSpLocks/>
          </p:cNvCxnSpPr>
          <p:nvPr/>
        </p:nvCxnSpPr>
        <p:spPr>
          <a:xfrm>
            <a:off x="1114342" y="2197168"/>
            <a:ext cx="0" cy="10579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26">
            <a:extLst>
              <a:ext uri="{FF2B5EF4-FFF2-40B4-BE49-F238E27FC236}">
                <a16:creationId xmlns:a16="http://schemas.microsoft.com/office/drawing/2014/main" id="{ADE25049-5E05-7ED0-B060-154811D17BBA}"/>
              </a:ext>
            </a:extLst>
          </p:cNvPr>
          <p:cNvSpPr txBox="1">
            <a:spLocks noChangeArrowheads="1"/>
          </p:cNvSpPr>
          <p:nvPr/>
        </p:nvSpPr>
        <p:spPr bwMode="auto">
          <a:xfrm>
            <a:off x="1059995" y="2301074"/>
            <a:ext cx="165622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t>--Crouzon</a:t>
            </a:r>
          </a:p>
          <a:p>
            <a:r>
              <a:rPr lang="en-US" altLang="en-US" sz="1400" i="1" dirty="0"/>
              <a:t>--Apert</a:t>
            </a:r>
          </a:p>
          <a:p>
            <a:r>
              <a:rPr lang="en-US" altLang="en-US" sz="1400" i="1" dirty="0"/>
              <a:t>--Pfeiffer</a:t>
            </a:r>
          </a:p>
          <a:p>
            <a:r>
              <a:rPr lang="en-US" altLang="en-US" sz="1400" i="1" dirty="0"/>
              <a:t>--</a:t>
            </a:r>
            <a:r>
              <a:rPr lang="en-US" altLang="en-US" sz="1400" i="1" dirty="0" err="1"/>
              <a:t>Saethre-Chotzen</a:t>
            </a:r>
            <a:endParaRPr lang="en-US" altLang="en-US" sz="1400" i="1" dirty="0"/>
          </a:p>
        </p:txBody>
      </p:sp>
      <p:sp>
        <p:nvSpPr>
          <p:cNvPr id="14" name="TextBox 13">
            <a:extLst>
              <a:ext uri="{FF2B5EF4-FFF2-40B4-BE49-F238E27FC236}">
                <a16:creationId xmlns:a16="http://schemas.microsoft.com/office/drawing/2014/main" id="{964B9F19-0F65-D83B-0B5E-D83F123D0978}"/>
              </a:ext>
            </a:extLst>
          </p:cNvPr>
          <p:cNvSpPr txBox="1"/>
          <p:nvPr/>
        </p:nvSpPr>
        <p:spPr>
          <a:xfrm>
            <a:off x="2324100" y="1969824"/>
            <a:ext cx="5676554" cy="954107"/>
          </a:xfrm>
          <a:prstGeom prst="rect">
            <a:avLst/>
          </a:prstGeom>
          <a:solidFill>
            <a:schemeClr val="accent5">
              <a:lumMod val="40000"/>
              <a:lumOff val="60000"/>
            </a:schemeClr>
          </a:solidFill>
        </p:spPr>
        <p:txBody>
          <a:bodyPr wrap="none" rtlCol="0">
            <a:spAutoFit/>
          </a:bodyPr>
          <a:lstStyle/>
          <a:p>
            <a:r>
              <a:rPr lang="en-US" sz="1400" i="1" dirty="0">
                <a:solidFill>
                  <a:schemeClr val="bg1">
                    <a:lumMod val="75000"/>
                  </a:schemeClr>
                </a:solidFill>
              </a:rPr>
              <a:t>In a nutshell, what is the causal mechanism of the craniosynostoses?</a:t>
            </a:r>
          </a:p>
          <a:p>
            <a:r>
              <a:rPr lang="en-US" sz="1400" dirty="0">
                <a:solidFill>
                  <a:schemeClr val="bg1">
                    <a:lumMod val="75000"/>
                  </a:schemeClr>
                </a:solidFill>
              </a:rPr>
              <a:t>Premature closure of one or more  cranial sutures</a:t>
            </a:r>
          </a:p>
          <a:p>
            <a:endParaRPr lang="en-US" sz="1400" dirty="0">
              <a:solidFill>
                <a:schemeClr val="bg1">
                  <a:lumMod val="75000"/>
                </a:schemeClr>
              </a:solidFill>
            </a:endParaRPr>
          </a:p>
          <a:p>
            <a:r>
              <a:rPr lang="en-US" sz="1400" i="1" dirty="0">
                <a:solidFill>
                  <a:schemeClr val="bg1">
                    <a:lumMod val="75000"/>
                  </a:schemeClr>
                </a:solidFill>
              </a:rPr>
              <a:t>What are the four craniosynostoses discussed in detail in the </a:t>
            </a:r>
            <a:r>
              <a:rPr lang="en-US" sz="1400" dirty="0">
                <a:solidFill>
                  <a:schemeClr val="bg1">
                    <a:lumMod val="75000"/>
                  </a:schemeClr>
                </a:solidFill>
              </a:rPr>
              <a:t>BCSC</a:t>
            </a:r>
            <a:r>
              <a:rPr lang="en-US" sz="1400" i="1" dirty="0">
                <a:solidFill>
                  <a:schemeClr val="bg1">
                    <a:lumMod val="75000"/>
                  </a:schemeClr>
                </a:solidFill>
              </a:rPr>
              <a:t>?</a:t>
            </a:r>
          </a:p>
        </p:txBody>
      </p:sp>
      <p:sp>
        <p:nvSpPr>
          <p:cNvPr id="11" name="Right Brace 10">
            <a:extLst>
              <a:ext uri="{FF2B5EF4-FFF2-40B4-BE49-F238E27FC236}">
                <a16:creationId xmlns:a16="http://schemas.microsoft.com/office/drawing/2014/main" id="{1AE1E3BC-0944-8BC6-AE71-5C62039DE35D}"/>
              </a:ext>
            </a:extLst>
          </p:cNvPr>
          <p:cNvSpPr/>
          <p:nvPr/>
        </p:nvSpPr>
        <p:spPr>
          <a:xfrm>
            <a:off x="2720010" y="2317998"/>
            <a:ext cx="175590" cy="949089"/>
          </a:xfrm>
          <a:prstGeom prst="rightBrace">
            <a:avLst/>
          </a:prstGeom>
          <a:ln w="2222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B2188F99-B7E4-728A-166C-6472505A8A7B}"/>
              </a:ext>
            </a:extLst>
          </p:cNvPr>
          <p:cNvSpPr txBox="1"/>
          <p:nvPr/>
        </p:nvSpPr>
        <p:spPr>
          <a:xfrm>
            <a:off x="2915478" y="2618313"/>
            <a:ext cx="4333462" cy="523220"/>
          </a:xfrm>
          <a:prstGeom prst="rect">
            <a:avLst/>
          </a:prstGeom>
          <a:solidFill>
            <a:schemeClr val="accent5"/>
          </a:solidFill>
        </p:spPr>
        <p:txBody>
          <a:bodyPr wrap="square" rtlCol="0">
            <a:spAutoFit/>
          </a:bodyPr>
          <a:lstStyle/>
          <a:p>
            <a:r>
              <a:rPr lang="en-US" sz="1400" dirty="0">
                <a:solidFill>
                  <a:srgbClr val="0000FF"/>
                </a:solidFill>
              </a:rPr>
              <a:t>Of these,  three  is/are associated with shallow orbits </a:t>
            </a:r>
            <a:r>
              <a:rPr lang="en-US" sz="1400" dirty="0">
                <a:solidFill>
                  <a:schemeClr val="accent5"/>
                </a:solidFill>
              </a:rPr>
              <a:t>and the other isn’t. </a:t>
            </a:r>
            <a:r>
              <a:rPr lang="en-US" sz="1400" i="1" dirty="0">
                <a:solidFill>
                  <a:schemeClr val="accent5"/>
                </a:solidFill>
              </a:rPr>
              <a:t>Which one?</a:t>
            </a:r>
          </a:p>
        </p:txBody>
      </p:sp>
    </p:spTree>
    <p:extLst>
      <p:ext uri="{BB962C8B-B14F-4D97-AF65-F5344CB8AC3E}">
        <p14:creationId xmlns:p14="http://schemas.microsoft.com/office/powerpoint/2010/main" val="4278466874"/>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3B31DA-738C-507B-CA2A-3A5A040C1DBF}"/>
              </a:ext>
            </a:extLst>
          </p:cNvPr>
          <p:cNvSpPr txBox="1"/>
          <p:nvPr/>
        </p:nvSpPr>
        <p:spPr>
          <a:xfrm>
            <a:off x="3429000" y="2819400"/>
            <a:ext cx="1789272" cy="553998"/>
          </a:xfrm>
          <a:prstGeom prst="rect">
            <a:avLst/>
          </a:prstGeom>
          <a:noFill/>
        </p:spPr>
        <p:txBody>
          <a:bodyPr wrap="none" rtlCol="0">
            <a:spAutoFit/>
          </a:bodyPr>
          <a:lstStyle/>
          <a:p>
            <a:pPr algn="ctr">
              <a:lnSpc>
                <a:spcPts val="1800"/>
              </a:lnSpc>
            </a:pPr>
            <a:r>
              <a:rPr lang="en-US" sz="1500" dirty="0" err="1">
                <a:solidFill>
                  <a:schemeClr val="bg1">
                    <a:lumMod val="75000"/>
                  </a:schemeClr>
                </a:solidFill>
              </a:rPr>
              <a:t>Meibomian</a:t>
            </a:r>
            <a:r>
              <a:rPr lang="en-US" sz="1500" dirty="0">
                <a:solidFill>
                  <a:schemeClr val="bg1">
                    <a:lumMod val="75000"/>
                  </a:schemeClr>
                </a:solidFill>
              </a:rPr>
              <a:t> gland</a:t>
            </a:r>
          </a:p>
          <a:p>
            <a:pPr algn="ctr">
              <a:lnSpc>
                <a:spcPts val="1800"/>
              </a:lnSpc>
            </a:pPr>
            <a:r>
              <a:rPr lang="en-US" sz="1500" dirty="0">
                <a:solidFill>
                  <a:schemeClr val="bg1">
                    <a:lumMod val="75000"/>
                  </a:schemeClr>
                </a:solidFill>
              </a:rPr>
              <a:t>dysfunction (MGD)</a:t>
            </a:r>
          </a:p>
        </p:txBody>
      </p:sp>
      <p:sp>
        <p:nvSpPr>
          <p:cNvPr id="10" name="TextBox 9">
            <a:extLst>
              <a:ext uri="{FF2B5EF4-FFF2-40B4-BE49-F238E27FC236}">
                <a16:creationId xmlns:a16="http://schemas.microsoft.com/office/drawing/2014/main" id="{08A43CE3-4DEC-5641-4966-A2B9D521504E}"/>
              </a:ext>
            </a:extLst>
          </p:cNvPr>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07722" y="2819400"/>
            <a:ext cx="1091966" cy="553998"/>
          </a:xfrm>
          <a:prstGeom prst="rect">
            <a:avLst/>
          </a:prstGeom>
          <a:noFill/>
        </p:spPr>
        <p:txBody>
          <a:bodyPr wrap="none" rtlCol="0">
            <a:spAutoFit/>
          </a:bodyPr>
          <a:lstStyle/>
          <a:p>
            <a:pPr algn="ctr">
              <a:lnSpc>
                <a:spcPts val="1800"/>
              </a:lnSpc>
            </a:pPr>
            <a:r>
              <a:rPr lang="en-US" sz="1500" b="1" i="1" dirty="0">
                <a:solidFill>
                  <a:schemeClr val="bg1">
                    <a:lumMod val="75000"/>
                  </a:schemeClr>
                </a:solidFill>
              </a:rPr>
              <a:t>Widened</a:t>
            </a:r>
          </a:p>
          <a:p>
            <a:pPr algn="ctr">
              <a:lnSpc>
                <a:spcPts val="1800"/>
              </a:lnSpc>
            </a:pPr>
            <a:r>
              <a:rPr lang="en-US" sz="1500" b="1" i="1" dirty="0">
                <a:solidFill>
                  <a:schemeClr val="bg1">
                    <a:lumMod val="75000"/>
                  </a:schemeClr>
                </a:solidFill>
              </a:rPr>
              <a:t>lid fissure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43978" y="1673281"/>
            <a:ext cx="6569427" cy="954107"/>
          </a:xfrm>
          <a:prstGeom prst="rect">
            <a:avLst/>
          </a:prstGeom>
          <a:noFill/>
        </p:spPr>
        <p:txBody>
          <a:bodyPr wrap="none" rtlCol="0">
            <a:spAutoFit/>
          </a:bodyPr>
          <a:lstStyle/>
          <a:p>
            <a:r>
              <a:rPr lang="en-US" sz="1400" i="1" dirty="0">
                <a:solidFill>
                  <a:schemeClr val="bg1">
                    <a:lumMod val="75000"/>
                  </a:schemeClr>
                </a:solidFill>
              </a:rPr>
              <a:t>What are the causes of a widened lid fissure?</a:t>
            </a:r>
          </a:p>
          <a:p>
            <a:r>
              <a:rPr lang="en-US" sz="1400" dirty="0">
                <a:solidFill>
                  <a:schemeClr val="bg1">
                    <a:lumMod val="75000"/>
                  </a:schemeClr>
                </a:solidFill>
              </a:rPr>
              <a:t>--Forward displacement of the globe (</a:t>
            </a:r>
            <a:r>
              <a:rPr lang="en-US" sz="1400" dirty="0" err="1">
                <a:solidFill>
                  <a:schemeClr val="bg1">
                    <a:lumMod val="75000"/>
                  </a:schemeClr>
                </a:solidFill>
              </a:rPr>
              <a:t>ie</a:t>
            </a:r>
            <a:r>
              <a:rPr lang="en-US" sz="1400" dirty="0">
                <a:solidFill>
                  <a:schemeClr val="bg1">
                    <a:lumMod val="75000"/>
                  </a:schemeClr>
                </a:solidFill>
              </a:rPr>
              <a:t>, </a:t>
            </a:r>
            <a:r>
              <a:rPr lang="en-US" sz="1400" dirty="0" err="1">
                <a:solidFill>
                  <a:schemeClr val="bg1">
                    <a:lumMod val="75000"/>
                  </a:schemeClr>
                </a:solidFill>
              </a:rPr>
              <a:t>proptosis</a:t>
            </a:r>
            <a:r>
              <a:rPr lang="en-US" sz="1400" dirty="0">
                <a:solidFill>
                  <a:schemeClr val="bg1">
                    <a:lumMod val="75000"/>
                  </a:schemeClr>
                </a:solidFill>
              </a:rPr>
              <a:t>/exophthalmos)</a:t>
            </a:r>
          </a:p>
          <a:p>
            <a:r>
              <a:rPr lang="en-US" sz="1400" dirty="0">
                <a:solidFill>
                  <a:schemeClr val="bg1">
                    <a:lumMod val="75000"/>
                  </a:schemeClr>
                </a:solidFill>
              </a:rPr>
              <a:t>--Increased innervation to the lid retractors such as occurs in  thyroid eye disease</a:t>
            </a:r>
          </a:p>
          <a:p>
            <a:r>
              <a:rPr lang="en-US" sz="1400" dirty="0">
                <a:solidFill>
                  <a:schemeClr val="bg1">
                    <a:lumMod val="75000"/>
                  </a:schemeClr>
                </a:solidFill>
              </a:rPr>
              <a:t>--</a:t>
            </a:r>
            <a:r>
              <a:rPr lang="en-US" sz="1400" b="1" dirty="0">
                <a:solidFill>
                  <a:schemeClr val="bg1">
                    <a:lumMod val="75000"/>
                  </a:schemeClr>
                </a:solidFill>
              </a:rPr>
              <a:t>Congenital craniofacial malformations resulting in  shallow  orbits</a:t>
            </a:r>
          </a:p>
        </p:txBody>
      </p:sp>
      <p:sp>
        <p:nvSpPr>
          <p:cNvPr id="3" name="TextBox 2">
            <a:extLst>
              <a:ext uri="{FF2B5EF4-FFF2-40B4-BE49-F238E27FC236}">
                <a16:creationId xmlns:a16="http://schemas.microsoft.com/office/drawing/2014/main" id="{1C99E3E2-2794-F59B-070A-026EC6A1ECE8}"/>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1AB375CD-0BBD-A8E1-7B90-C1886D4282E2}"/>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E0FDF6B-2E0E-E7AA-BEB7-46699598E628}"/>
              </a:ext>
            </a:extLst>
          </p:cNvPr>
          <p:cNvSpPr txBox="1"/>
          <p:nvPr/>
        </p:nvSpPr>
        <p:spPr>
          <a:xfrm>
            <a:off x="228600" y="1524000"/>
            <a:ext cx="4312115" cy="738664"/>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group of congenital craniofacial malformations are strongly associated with shallow orbits?</a:t>
            </a:r>
          </a:p>
          <a:p>
            <a:r>
              <a:rPr lang="en-US" sz="1400" dirty="0"/>
              <a:t>The </a:t>
            </a:r>
            <a:r>
              <a:rPr lang="en-US" sz="1400" b="1" dirty="0"/>
              <a:t>craniosynostoses</a:t>
            </a:r>
          </a:p>
        </p:txBody>
      </p:sp>
      <p:cxnSp>
        <p:nvCxnSpPr>
          <p:cNvPr id="6" name="Straight Connector 5">
            <a:extLst>
              <a:ext uri="{FF2B5EF4-FFF2-40B4-BE49-F238E27FC236}">
                <a16:creationId xmlns:a16="http://schemas.microsoft.com/office/drawing/2014/main" id="{75FEF3C5-9B0B-07FA-47CD-7703D7417C9D}"/>
              </a:ext>
            </a:extLst>
          </p:cNvPr>
          <p:cNvCxnSpPr>
            <a:cxnSpLocks/>
          </p:cNvCxnSpPr>
          <p:nvPr/>
        </p:nvCxnSpPr>
        <p:spPr>
          <a:xfrm>
            <a:off x="1114342" y="2197168"/>
            <a:ext cx="0" cy="10579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26">
            <a:extLst>
              <a:ext uri="{FF2B5EF4-FFF2-40B4-BE49-F238E27FC236}">
                <a16:creationId xmlns:a16="http://schemas.microsoft.com/office/drawing/2014/main" id="{ADE25049-5E05-7ED0-B060-154811D17BBA}"/>
              </a:ext>
            </a:extLst>
          </p:cNvPr>
          <p:cNvSpPr txBox="1">
            <a:spLocks noChangeArrowheads="1"/>
          </p:cNvSpPr>
          <p:nvPr/>
        </p:nvSpPr>
        <p:spPr bwMode="auto">
          <a:xfrm>
            <a:off x="1059995" y="2301074"/>
            <a:ext cx="18245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t>--Crouzon?  </a:t>
            </a:r>
          </a:p>
          <a:p>
            <a:r>
              <a:rPr lang="en-US" altLang="en-US" sz="1400" i="1" dirty="0"/>
              <a:t>--Apert?</a:t>
            </a:r>
          </a:p>
          <a:p>
            <a:r>
              <a:rPr lang="en-US" altLang="en-US" sz="1400" i="1" dirty="0"/>
              <a:t>--Pfeiffer?</a:t>
            </a:r>
          </a:p>
          <a:p>
            <a:r>
              <a:rPr lang="en-US" altLang="en-US" sz="1400" i="1" dirty="0"/>
              <a:t>--</a:t>
            </a:r>
            <a:r>
              <a:rPr lang="en-US" altLang="en-US" sz="1400" i="1" dirty="0" err="1"/>
              <a:t>Saethre-Chotzen</a:t>
            </a:r>
            <a:r>
              <a:rPr lang="en-US" altLang="en-US" sz="1400" i="1" dirty="0"/>
              <a:t>?</a:t>
            </a:r>
          </a:p>
        </p:txBody>
      </p:sp>
      <p:sp>
        <p:nvSpPr>
          <p:cNvPr id="14" name="TextBox 13">
            <a:extLst>
              <a:ext uri="{FF2B5EF4-FFF2-40B4-BE49-F238E27FC236}">
                <a16:creationId xmlns:a16="http://schemas.microsoft.com/office/drawing/2014/main" id="{964B9F19-0F65-D83B-0B5E-D83F123D0978}"/>
              </a:ext>
            </a:extLst>
          </p:cNvPr>
          <p:cNvSpPr txBox="1"/>
          <p:nvPr/>
        </p:nvSpPr>
        <p:spPr>
          <a:xfrm>
            <a:off x="2324100" y="1969824"/>
            <a:ext cx="5676554" cy="954107"/>
          </a:xfrm>
          <a:prstGeom prst="rect">
            <a:avLst/>
          </a:prstGeom>
          <a:solidFill>
            <a:schemeClr val="accent5">
              <a:lumMod val="40000"/>
              <a:lumOff val="60000"/>
            </a:schemeClr>
          </a:solidFill>
        </p:spPr>
        <p:txBody>
          <a:bodyPr wrap="none" rtlCol="0">
            <a:spAutoFit/>
          </a:bodyPr>
          <a:lstStyle/>
          <a:p>
            <a:r>
              <a:rPr lang="en-US" sz="1400" i="1" dirty="0">
                <a:solidFill>
                  <a:schemeClr val="bg1">
                    <a:lumMod val="75000"/>
                  </a:schemeClr>
                </a:solidFill>
              </a:rPr>
              <a:t>In a nutshell, what is the causal mechanism of the craniosynostoses?</a:t>
            </a:r>
          </a:p>
          <a:p>
            <a:r>
              <a:rPr lang="en-US" sz="1400" dirty="0">
                <a:solidFill>
                  <a:schemeClr val="bg1">
                    <a:lumMod val="75000"/>
                  </a:schemeClr>
                </a:solidFill>
              </a:rPr>
              <a:t>Premature closure of one or more  cranial sutures</a:t>
            </a:r>
          </a:p>
          <a:p>
            <a:endParaRPr lang="en-US" sz="1400" dirty="0">
              <a:solidFill>
                <a:schemeClr val="bg1">
                  <a:lumMod val="75000"/>
                </a:schemeClr>
              </a:solidFill>
            </a:endParaRPr>
          </a:p>
          <a:p>
            <a:r>
              <a:rPr lang="en-US" sz="1400" i="1" dirty="0">
                <a:solidFill>
                  <a:schemeClr val="bg1">
                    <a:lumMod val="75000"/>
                  </a:schemeClr>
                </a:solidFill>
              </a:rPr>
              <a:t>What are the four craniosynostoses discussed in detail in the </a:t>
            </a:r>
            <a:r>
              <a:rPr lang="en-US" sz="1400" dirty="0">
                <a:solidFill>
                  <a:schemeClr val="bg1">
                    <a:lumMod val="75000"/>
                  </a:schemeClr>
                </a:solidFill>
              </a:rPr>
              <a:t>BCSC</a:t>
            </a:r>
            <a:r>
              <a:rPr lang="en-US" sz="1400" i="1" dirty="0">
                <a:solidFill>
                  <a:schemeClr val="bg1">
                    <a:lumMod val="75000"/>
                  </a:schemeClr>
                </a:solidFill>
              </a:rPr>
              <a:t>?</a:t>
            </a:r>
          </a:p>
        </p:txBody>
      </p:sp>
      <p:sp>
        <p:nvSpPr>
          <p:cNvPr id="11" name="Right Brace 10">
            <a:extLst>
              <a:ext uri="{FF2B5EF4-FFF2-40B4-BE49-F238E27FC236}">
                <a16:creationId xmlns:a16="http://schemas.microsoft.com/office/drawing/2014/main" id="{1AE1E3BC-0944-8BC6-AE71-5C62039DE35D}"/>
              </a:ext>
            </a:extLst>
          </p:cNvPr>
          <p:cNvSpPr/>
          <p:nvPr/>
        </p:nvSpPr>
        <p:spPr>
          <a:xfrm>
            <a:off x="2720010" y="2317998"/>
            <a:ext cx="175590" cy="949089"/>
          </a:xfrm>
          <a:prstGeom prst="rightBrace">
            <a:avLst/>
          </a:prstGeom>
          <a:ln w="2222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E0D1E164-F999-578A-6D4B-D0B8B820873E}"/>
              </a:ext>
            </a:extLst>
          </p:cNvPr>
          <p:cNvSpPr txBox="1"/>
          <p:nvPr/>
        </p:nvSpPr>
        <p:spPr>
          <a:xfrm>
            <a:off x="2915478" y="2618313"/>
            <a:ext cx="4333462" cy="523220"/>
          </a:xfrm>
          <a:prstGeom prst="rect">
            <a:avLst/>
          </a:prstGeom>
          <a:solidFill>
            <a:schemeClr val="accent5"/>
          </a:solidFill>
        </p:spPr>
        <p:txBody>
          <a:bodyPr wrap="square" rtlCol="0">
            <a:spAutoFit/>
          </a:bodyPr>
          <a:lstStyle/>
          <a:p>
            <a:r>
              <a:rPr lang="en-US" sz="1400" dirty="0">
                <a:solidFill>
                  <a:srgbClr val="0000FF"/>
                </a:solidFill>
              </a:rPr>
              <a:t>Of these,  three  is/are associated with shallow orbits </a:t>
            </a:r>
            <a:r>
              <a:rPr lang="en-US" sz="1400" dirty="0"/>
              <a:t>and the other isn’t. </a:t>
            </a:r>
            <a:r>
              <a:rPr lang="en-US" sz="1400" i="1" dirty="0"/>
              <a:t>Which one?</a:t>
            </a:r>
          </a:p>
        </p:txBody>
      </p:sp>
    </p:spTree>
    <p:extLst>
      <p:ext uri="{BB962C8B-B14F-4D97-AF65-F5344CB8AC3E}">
        <p14:creationId xmlns:p14="http://schemas.microsoft.com/office/powerpoint/2010/main" val="3020514772"/>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3B31DA-738C-507B-CA2A-3A5A040C1DBF}"/>
              </a:ext>
            </a:extLst>
          </p:cNvPr>
          <p:cNvSpPr txBox="1"/>
          <p:nvPr/>
        </p:nvSpPr>
        <p:spPr>
          <a:xfrm>
            <a:off x="3429000" y="2819400"/>
            <a:ext cx="1789272" cy="553998"/>
          </a:xfrm>
          <a:prstGeom prst="rect">
            <a:avLst/>
          </a:prstGeom>
          <a:noFill/>
        </p:spPr>
        <p:txBody>
          <a:bodyPr wrap="none" rtlCol="0">
            <a:spAutoFit/>
          </a:bodyPr>
          <a:lstStyle/>
          <a:p>
            <a:pPr algn="ctr">
              <a:lnSpc>
                <a:spcPts val="1800"/>
              </a:lnSpc>
            </a:pPr>
            <a:r>
              <a:rPr lang="en-US" sz="1500" dirty="0" err="1">
                <a:solidFill>
                  <a:schemeClr val="bg1">
                    <a:lumMod val="75000"/>
                  </a:schemeClr>
                </a:solidFill>
              </a:rPr>
              <a:t>Meibomian</a:t>
            </a:r>
            <a:r>
              <a:rPr lang="en-US" sz="1500" dirty="0">
                <a:solidFill>
                  <a:schemeClr val="bg1">
                    <a:lumMod val="75000"/>
                  </a:schemeClr>
                </a:solidFill>
              </a:rPr>
              <a:t> gland</a:t>
            </a:r>
          </a:p>
          <a:p>
            <a:pPr algn="ctr">
              <a:lnSpc>
                <a:spcPts val="1800"/>
              </a:lnSpc>
            </a:pPr>
            <a:r>
              <a:rPr lang="en-US" sz="1500" dirty="0">
                <a:solidFill>
                  <a:schemeClr val="bg1">
                    <a:lumMod val="75000"/>
                  </a:schemeClr>
                </a:solidFill>
              </a:rPr>
              <a:t>dysfunction (MGD)</a:t>
            </a:r>
          </a:p>
        </p:txBody>
      </p:sp>
      <p:sp>
        <p:nvSpPr>
          <p:cNvPr id="10" name="TextBox 9">
            <a:extLst>
              <a:ext uri="{FF2B5EF4-FFF2-40B4-BE49-F238E27FC236}">
                <a16:creationId xmlns:a16="http://schemas.microsoft.com/office/drawing/2014/main" id="{08A43CE3-4DEC-5641-4966-A2B9D521504E}"/>
              </a:ext>
            </a:extLst>
          </p:cNvPr>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07722" y="2819400"/>
            <a:ext cx="1091966" cy="553998"/>
          </a:xfrm>
          <a:prstGeom prst="rect">
            <a:avLst/>
          </a:prstGeom>
          <a:noFill/>
        </p:spPr>
        <p:txBody>
          <a:bodyPr wrap="none" rtlCol="0">
            <a:spAutoFit/>
          </a:bodyPr>
          <a:lstStyle/>
          <a:p>
            <a:pPr algn="ctr">
              <a:lnSpc>
                <a:spcPts val="1800"/>
              </a:lnSpc>
            </a:pPr>
            <a:r>
              <a:rPr lang="en-US" sz="1500" b="1" i="1" dirty="0">
                <a:solidFill>
                  <a:schemeClr val="bg1">
                    <a:lumMod val="75000"/>
                  </a:schemeClr>
                </a:solidFill>
              </a:rPr>
              <a:t>Widened</a:t>
            </a:r>
          </a:p>
          <a:p>
            <a:pPr algn="ctr">
              <a:lnSpc>
                <a:spcPts val="1800"/>
              </a:lnSpc>
            </a:pPr>
            <a:r>
              <a:rPr lang="en-US" sz="1500" b="1" i="1" dirty="0">
                <a:solidFill>
                  <a:schemeClr val="bg1">
                    <a:lumMod val="75000"/>
                  </a:schemeClr>
                </a:solidFill>
              </a:rPr>
              <a:t>lid fissure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43978" y="1673281"/>
            <a:ext cx="6569427" cy="954107"/>
          </a:xfrm>
          <a:prstGeom prst="rect">
            <a:avLst/>
          </a:prstGeom>
          <a:noFill/>
        </p:spPr>
        <p:txBody>
          <a:bodyPr wrap="none" rtlCol="0">
            <a:spAutoFit/>
          </a:bodyPr>
          <a:lstStyle/>
          <a:p>
            <a:r>
              <a:rPr lang="en-US" sz="1400" i="1" dirty="0">
                <a:solidFill>
                  <a:schemeClr val="bg1">
                    <a:lumMod val="75000"/>
                  </a:schemeClr>
                </a:solidFill>
              </a:rPr>
              <a:t>What are the causes of a widened lid fissure?</a:t>
            </a:r>
          </a:p>
          <a:p>
            <a:r>
              <a:rPr lang="en-US" sz="1400" dirty="0">
                <a:solidFill>
                  <a:schemeClr val="bg1">
                    <a:lumMod val="75000"/>
                  </a:schemeClr>
                </a:solidFill>
              </a:rPr>
              <a:t>--Forward displacement of the globe (</a:t>
            </a:r>
            <a:r>
              <a:rPr lang="en-US" sz="1400" dirty="0" err="1">
                <a:solidFill>
                  <a:schemeClr val="bg1">
                    <a:lumMod val="75000"/>
                  </a:schemeClr>
                </a:solidFill>
              </a:rPr>
              <a:t>ie</a:t>
            </a:r>
            <a:r>
              <a:rPr lang="en-US" sz="1400" dirty="0">
                <a:solidFill>
                  <a:schemeClr val="bg1">
                    <a:lumMod val="75000"/>
                  </a:schemeClr>
                </a:solidFill>
              </a:rPr>
              <a:t>, </a:t>
            </a:r>
            <a:r>
              <a:rPr lang="en-US" sz="1400" dirty="0" err="1">
                <a:solidFill>
                  <a:schemeClr val="bg1">
                    <a:lumMod val="75000"/>
                  </a:schemeClr>
                </a:solidFill>
              </a:rPr>
              <a:t>proptosis</a:t>
            </a:r>
            <a:r>
              <a:rPr lang="en-US" sz="1400" dirty="0">
                <a:solidFill>
                  <a:schemeClr val="bg1">
                    <a:lumMod val="75000"/>
                  </a:schemeClr>
                </a:solidFill>
              </a:rPr>
              <a:t>/exophthalmos)</a:t>
            </a:r>
          </a:p>
          <a:p>
            <a:r>
              <a:rPr lang="en-US" sz="1400" dirty="0">
                <a:solidFill>
                  <a:schemeClr val="bg1">
                    <a:lumMod val="75000"/>
                  </a:schemeClr>
                </a:solidFill>
              </a:rPr>
              <a:t>--Increased innervation to the lid retractors such as occurs in  thyroid eye disease</a:t>
            </a:r>
          </a:p>
          <a:p>
            <a:r>
              <a:rPr lang="en-US" sz="1400" dirty="0">
                <a:solidFill>
                  <a:schemeClr val="bg1">
                    <a:lumMod val="75000"/>
                  </a:schemeClr>
                </a:solidFill>
              </a:rPr>
              <a:t>--</a:t>
            </a:r>
            <a:r>
              <a:rPr lang="en-US" sz="1400" b="1" dirty="0">
                <a:solidFill>
                  <a:schemeClr val="bg1">
                    <a:lumMod val="75000"/>
                  </a:schemeClr>
                </a:solidFill>
              </a:rPr>
              <a:t>Congenital craniofacial malformations resulting in  shallow  orbits</a:t>
            </a:r>
          </a:p>
        </p:txBody>
      </p:sp>
      <p:sp>
        <p:nvSpPr>
          <p:cNvPr id="3" name="TextBox 2">
            <a:extLst>
              <a:ext uri="{FF2B5EF4-FFF2-40B4-BE49-F238E27FC236}">
                <a16:creationId xmlns:a16="http://schemas.microsoft.com/office/drawing/2014/main" id="{1C99E3E2-2794-F59B-070A-026EC6A1ECE8}"/>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1AB375CD-0BBD-A8E1-7B90-C1886D4282E2}"/>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E0FDF6B-2E0E-E7AA-BEB7-46699598E628}"/>
              </a:ext>
            </a:extLst>
          </p:cNvPr>
          <p:cNvSpPr txBox="1"/>
          <p:nvPr/>
        </p:nvSpPr>
        <p:spPr>
          <a:xfrm>
            <a:off x="228600" y="1524000"/>
            <a:ext cx="4312115" cy="738664"/>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group of congenital craniofacial malformations are strongly associated with shallow orbits?</a:t>
            </a:r>
          </a:p>
          <a:p>
            <a:r>
              <a:rPr lang="en-US" sz="1400" dirty="0"/>
              <a:t>The </a:t>
            </a:r>
            <a:r>
              <a:rPr lang="en-US" sz="1400" b="1" dirty="0"/>
              <a:t>craniosynostoses</a:t>
            </a:r>
          </a:p>
        </p:txBody>
      </p:sp>
      <p:cxnSp>
        <p:nvCxnSpPr>
          <p:cNvPr id="6" name="Straight Connector 5">
            <a:extLst>
              <a:ext uri="{FF2B5EF4-FFF2-40B4-BE49-F238E27FC236}">
                <a16:creationId xmlns:a16="http://schemas.microsoft.com/office/drawing/2014/main" id="{75FEF3C5-9B0B-07FA-47CD-7703D7417C9D}"/>
              </a:ext>
            </a:extLst>
          </p:cNvPr>
          <p:cNvCxnSpPr>
            <a:cxnSpLocks/>
          </p:cNvCxnSpPr>
          <p:nvPr/>
        </p:nvCxnSpPr>
        <p:spPr>
          <a:xfrm>
            <a:off x="1114342" y="2197168"/>
            <a:ext cx="0" cy="10579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26">
            <a:extLst>
              <a:ext uri="{FF2B5EF4-FFF2-40B4-BE49-F238E27FC236}">
                <a16:creationId xmlns:a16="http://schemas.microsoft.com/office/drawing/2014/main" id="{ADE25049-5E05-7ED0-B060-154811D17BBA}"/>
              </a:ext>
            </a:extLst>
          </p:cNvPr>
          <p:cNvSpPr txBox="1">
            <a:spLocks noChangeArrowheads="1"/>
          </p:cNvSpPr>
          <p:nvPr/>
        </p:nvSpPr>
        <p:spPr bwMode="auto">
          <a:xfrm>
            <a:off x="1059995" y="2301074"/>
            <a:ext cx="17844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chemeClr val="bg1">
                    <a:lumMod val="75000"/>
                  </a:schemeClr>
                </a:solidFill>
              </a:rPr>
              <a:t>--Crouzon</a:t>
            </a:r>
          </a:p>
          <a:p>
            <a:r>
              <a:rPr lang="en-US" altLang="en-US" sz="1400" i="1" dirty="0">
                <a:solidFill>
                  <a:schemeClr val="bg1">
                    <a:lumMod val="75000"/>
                  </a:schemeClr>
                </a:solidFill>
              </a:rPr>
              <a:t>--Apert</a:t>
            </a:r>
          </a:p>
          <a:p>
            <a:r>
              <a:rPr lang="en-US" altLang="en-US" sz="1400" i="1" dirty="0">
                <a:solidFill>
                  <a:schemeClr val="bg1">
                    <a:lumMod val="75000"/>
                  </a:schemeClr>
                </a:solidFill>
              </a:rPr>
              <a:t>--Pfeiffer</a:t>
            </a:r>
          </a:p>
          <a:p>
            <a:r>
              <a:rPr lang="en-US" altLang="en-US" sz="1400" i="1" dirty="0"/>
              <a:t>--</a:t>
            </a:r>
            <a:r>
              <a:rPr lang="en-US" altLang="en-US" sz="1400" b="1" i="1" dirty="0" err="1"/>
              <a:t>Saethre-Chotzen</a:t>
            </a:r>
            <a:r>
              <a:rPr lang="en-US" altLang="en-US" sz="1400" b="1" i="1" dirty="0"/>
              <a:t>!</a:t>
            </a:r>
          </a:p>
        </p:txBody>
      </p:sp>
      <p:sp>
        <p:nvSpPr>
          <p:cNvPr id="14" name="TextBox 13">
            <a:extLst>
              <a:ext uri="{FF2B5EF4-FFF2-40B4-BE49-F238E27FC236}">
                <a16:creationId xmlns:a16="http://schemas.microsoft.com/office/drawing/2014/main" id="{964B9F19-0F65-D83B-0B5E-D83F123D0978}"/>
              </a:ext>
            </a:extLst>
          </p:cNvPr>
          <p:cNvSpPr txBox="1"/>
          <p:nvPr/>
        </p:nvSpPr>
        <p:spPr>
          <a:xfrm>
            <a:off x="2324100" y="1969824"/>
            <a:ext cx="5676554" cy="954107"/>
          </a:xfrm>
          <a:prstGeom prst="rect">
            <a:avLst/>
          </a:prstGeom>
          <a:solidFill>
            <a:schemeClr val="accent5">
              <a:lumMod val="40000"/>
              <a:lumOff val="60000"/>
            </a:schemeClr>
          </a:solidFill>
        </p:spPr>
        <p:txBody>
          <a:bodyPr wrap="none" rtlCol="0">
            <a:spAutoFit/>
          </a:bodyPr>
          <a:lstStyle/>
          <a:p>
            <a:r>
              <a:rPr lang="en-US" sz="1400" i="1" dirty="0">
                <a:solidFill>
                  <a:schemeClr val="bg1">
                    <a:lumMod val="75000"/>
                  </a:schemeClr>
                </a:solidFill>
              </a:rPr>
              <a:t>In a nutshell, what is the causal mechanism of the craniosynostoses?</a:t>
            </a:r>
          </a:p>
          <a:p>
            <a:r>
              <a:rPr lang="en-US" sz="1400" dirty="0">
                <a:solidFill>
                  <a:schemeClr val="bg1">
                    <a:lumMod val="75000"/>
                  </a:schemeClr>
                </a:solidFill>
              </a:rPr>
              <a:t>Premature closure of one or more  cranial sutures</a:t>
            </a:r>
          </a:p>
          <a:p>
            <a:endParaRPr lang="en-US" sz="1400" dirty="0">
              <a:solidFill>
                <a:schemeClr val="bg1">
                  <a:lumMod val="75000"/>
                </a:schemeClr>
              </a:solidFill>
            </a:endParaRPr>
          </a:p>
          <a:p>
            <a:r>
              <a:rPr lang="en-US" sz="1400" i="1" dirty="0">
                <a:solidFill>
                  <a:schemeClr val="bg1">
                    <a:lumMod val="75000"/>
                  </a:schemeClr>
                </a:solidFill>
              </a:rPr>
              <a:t>What are the four craniosynostoses discussed in detail in the </a:t>
            </a:r>
            <a:r>
              <a:rPr lang="en-US" sz="1400" dirty="0">
                <a:solidFill>
                  <a:schemeClr val="bg1">
                    <a:lumMod val="75000"/>
                  </a:schemeClr>
                </a:solidFill>
              </a:rPr>
              <a:t>BCSC</a:t>
            </a:r>
            <a:r>
              <a:rPr lang="en-US" sz="1400" i="1" dirty="0">
                <a:solidFill>
                  <a:schemeClr val="bg1">
                    <a:lumMod val="75000"/>
                  </a:schemeClr>
                </a:solidFill>
              </a:rPr>
              <a:t>?</a:t>
            </a:r>
          </a:p>
        </p:txBody>
      </p:sp>
      <p:sp>
        <p:nvSpPr>
          <p:cNvPr id="11" name="Right Brace 10">
            <a:extLst>
              <a:ext uri="{FF2B5EF4-FFF2-40B4-BE49-F238E27FC236}">
                <a16:creationId xmlns:a16="http://schemas.microsoft.com/office/drawing/2014/main" id="{1AE1E3BC-0944-8BC6-AE71-5C62039DE35D}"/>
              </a:ext>
            </a:extLst>
          </p:cNvPr>
          <p:cNvSpPr/>
          <p:nvPr/>
        </p:nvSpPr>
        <p:spPr>
          <a:xfrm>
            <a:off x="2720010" y="2317998"/>
            <a:ext cx="175590" cy="949089"/>
          </a:xfrm>
          <a:prstGeom prst="rightBrace">
            <a:avLst/>
          </a:prstGeom>
          <a:ln w="2222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E0D1E164-F999-578A-6D4B-D0B8B820873E}"/>
              </a:ext>
            </a:extLst>
          </p:cNvPr>
          <p:cNvSpPr txBox="1"/>
          <p:nvPr/>
        </p:nvSpPr>
        <p:spPr>
          <a:xfrm>
            <a:off x="2915478" y="2618313"/>
            <a:ext cx="4333462" cy="523220"/>
          </a:xfrm>
          <a:prstGeom prst="rect">
            <a:avLst/>
          </a:prstGeom>
          <a:solidFill>
            <a:schemeClr val="accent5"/>
          </a:solidFill>
        </p:spPr>
        <p:txBody>
          <a:bodyPr wrap="square" rtlCol="0">
            <a:spAutoFit/>
          </a:bodyPr>
          <a:lstStyle/>
          <a:p>
            <a:r>
              <a:rPr lang="en-US" sz="1400" dirty="0">
                <a:solidFill>
                  <a:srgbClr val="0000FF"/>
                </a:solidFill>
              </a:rPr>
              <a:t>Of these,  three  is/are associated with shallow orbits </a:t>
            </a:r>
            <a:r>
              <a:rPr lang="en-US" sz="1400" dirty="0"/>
              <a:t>and the other isn’t. </a:t>
            </a:r>
            <a:r>
              <a:rPr lang="en-US" sz="1400" i="1" dirty="0"/>
              <a:t>Which one?</a:t>
            </a:r>
          </a:p>
        </p:txBody>
      </p:sp>
    </p:spTree>
    <p:extLst>
      <p:ext uri="{BB962C8B-B14F-4D97-AF65-F5344CB8AC3E}">
        <p14:creationId xmlns:p14="http://schemas.microsoft.com/office/powerpoint/2010/main" val="1917729499"/>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3B31DA-738C-507B-CA2A-3A5A040C1DBF}"/>
              </a:ext>
            </a:extLst>
          </p:cNvPr>
          <p:cNvSpPr txBox="1"/>
          <p:nvPr/>
        </p:nvSpPr>
        <p:spPr>
          <a:xfrm>
            <a:off x="3429000" y="2819400"/>
            <a:ext cx="1789272" cy="553998"/>
          </a:xfrm>
          <a:prstGeom prst="rect">
            <a:avLst/>
          </a:prstGeom>
          <a:noFill/>
        </p:spPr>
        <p:txBody>
          <a:bodyPr wrap="none" rtlCol="0">
            <a:spAutoFit/>
          </a:bodyPr>
          <a:lstStyle/>
          <a:p>
            <a:pPr algn="ctr">
              <a:lnSpc>
                <a:spcPts val="1800"/>
              </a:lnSpc>
            </a:pPr>
            <a:r>
              <a:rPr lang="en-US" sz="1500" dirty="0" err="1">
                <a:solidFill>
                  <a:schemeClr val="bg1">
                    <a:lumMod val="75000"/>
                  </a:schemeClr>
                </a:solidFill>
              </a:rPr>
              <a:t>Meibomian</a:t>
            </a:r>
            <a:r>
              <a:rPr lang="en-US" sz="1500" dirty="0">
                <a:solidFill>
                  <a:schemeClr val="bg1">
                    <a:lumMod val="75000"/>
                  </a:schemeClr>
                </a:solidFill>
              </a:rPr>
              <a:t> gland</a:t>
            </a:r>
          </a:p>
          <a:p>
            <a:pPr algn="ctr">
              <a:lnSpc>
                <a:spcPts val="1800"/>
              </a:lnSpc>
            </a:pPr>
            <a:r>
              <a:rPr lang="en-US" sz="1500" dirty="0">
                <a:solidFill>
                  <a:schemeClr val="bg1">
                    <a:lumMod val="75000"/>
                  </a:schemeClr>
                </a:solidFill>
              </a:rPr>
              <a:t>dysfunction (MGD)</a:t>
            </a:r>
          </a:p>
        </p:txBody>
      </p:sp>
      <p:sp>
        <p:nvSpPr>
          <p:cNvPr id="10" name="TextBox 9">
            <a:extLst>
              <a:ext uri="{FF2B5EF4-FFF2-40B4-BE49-F238E27FC236}">
                <a16:creationId xmlns:a16="http://schemas.microsoft.com/office/drawing/2014/main" id="{08A43CE3-4DEC-5641-4966-A2B9D521504E}"/>
              </a:ext>
            </a:extLst>
          </p:cNvPr>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solidFill>
                  <a:schemeClr val="bg1">
                    <a:lumMod val="75000"/>
                  </a:schemeClr>
                </a:solidFill>
              </a:rPr>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07722" y="2819400"/>
            <a:ext cx="1091966" cy="553998"/>
          </a:xfrm>
          <a:prstGeom prst="rect">
            <a:avLst/>
          </a:prstGeom>
          <a:noFill/>
        </p:spPr>
        <p:txBody>
          <a:bodyPr wrap="none" rtlCol="0">
            <a:spAutoFit/>
          </a:bodyPr>
          <a:lstStyle/>
          <a:p>
            <a:pPr algn="ctr">
              <a:lnSpc>
                <a:spcPts val="1800"/>
              </a:lnSpc>
            </a:pPr>
            <a:r>
              <a:rPr lang="en-US" sz="1500" b="1" i="1" dirty="0">
                <a:solidFill>
                  <a:schemeClr val="bg1">
                    <a:lumMod val="75000"/>
                  </a:schemeClr>
                </a:solidFill>
              </a:rPr>
              <a:t>Widened</a:t>
            </a:r>
          </a:p>
          <a:p>
            <a:pPr algn="ctr">
              <a:lnSpc>
                <a:spcPts val="1800"/>
              </a:lnSpc>
            </a:pPr>
            <a:r>
              <a:rPr lang="en-US" sz="1500" b="1" i="1" dirty="0">
                <a:solidFill>
                  <a:schemeClr val="bg1">
                    <a:lumMod val="75000"/>
                  </a:schemeClr>
                </a:solidFill>
              </a:rPr>
              <a:t>lid fissure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43978" y="1673281"/>
            <a:ext cx="6569427" cy="954107"/>
          </a:xfrm>
          <a:prstGeom prst="rect">
            <a:avLst/>
          </a:prstGeom>
          <a:noFill/>
        </p:spPr>
        <p:txBody>
          <a:bodyPr wrap="none" rtlCol="0">
            <a:spAutoFit/>
          </a:bodyPr>
          <a:lstStyle/>
          <a:p>
            <a:r>
              <a:rPr lang="en-US" sz="1400" i="1" dirty="0">
                <a:solidFill>
                  <a:schemeClr val="bg1">
                    <a:lumMod val="75000"/>
                  </a:schemeClr>
                </a:solidFill>
              </a:rPr>
              <a:t>What are the causes of a widened lid fissure?</a:t>
            </a:r>
          </a:p>
          <a:p>
            <a:r>
              <a:rPr lang="en-US" sz="1400" dirty="0">
                <a:solidFill>
                  <a:schemeClr val="bg1">
                    <a:lumMod val="75000"/>
                  </a:schemeClr>
                </a:solidFill>
              </a:rPr>
              <a:t>--Forward displacement of the globe (</a:t>
            </a:r>
            <a:r>
              <a:rPr lang="en-US" sz="1400" dirty="0" err="1">
                <a:solidFill>
                  <a:schemeClr val="bg1">
                    <a:lumMod val="75000"/>
                  </a:schemeClr>
                </a:solidFill>
              </a:rPr>
              <a:t>ie</a:t>
            </a:r>
            <a:r>
              <a:rPr lang="en-US" sz="1400" dirty="0">
                <a:solidFill>
                  <a:schemeClr val="bg1">
                    <a:lumMod val="75000"/>
                  </a:schemeClr>
                </a:solidFill>
              </a:rPr>
              <a:t>, </a:t>
            </a:r>
            <a:r>
              <a:rPr lang="en-US" sz="1400" dirty="0" err="1">
                <a:solidFill>
                  <a:schemeClr val="bg1">
                    <a:lumMod val="75000"/>
                  </a:schemeClr>
                </a:solidFill>
              </a:rPr>
              <a:t>proptosis</a:t>
            </a:r>
            <a:r>
              <a:rPr lang="en-US" sz="1400" dirty="0">
                <a:solidFill>
                  <a:schemeClr val="bg1">
                    <a:lumMod val="75000"/>
                  </a:schemeClr>
                </a:solidFill>
              </a:rPr>
              <a:t>/exophthalmos)</a:t>
            </a:r>
          </a:p>
          <a:p>
            <a:r>
              <a:rPr lang="en-US" sz="1400" dirty="0">
                <a:solidFill>
                  <a:schemeClr val="bg1">
                    <a:lumMod val="75000"/>
                  </a:schemeClr>
                </a:solidFill>
              </a:rPr>
              <a:t>--Increased innervation to the lid retractors such as occurs in  thyroid eye disease</a:t>
            </a:r>
          </a:p>
          <a:p>
            <a:r>
              <a:rPr lang="en-US" sz="1400" dirty="0">
                <a:solidFill>
                  <a:schemeClr val="bg1">
                    <a:lumMod val="75000"/>
                  </a:schemeClr>
                </a:solidFill>
              </a:rPr>
              <a:t>--</a:t>
            </a:r>
            <a:r>
              <a:rPr lang="en-US" sz="1400" b="1" dirty="0">
                <a:solidFill>
                  <a:schemeClr val="bg1">
                    <a:lumMod val="75000"/>
                  </a:schemeClr>
                </a:solidFill>
              </a:rPr>
              <a:t>Congenital craniofacial malformations resulting in  shallow  orbits</a:t>
            </a:r>
          </a:p>
        </p:txBody>
      </p:sp>
      <p:sp>
        <p:nvSpPr>
          <p:cNvPr id="3" name="TextBox 2">
            <a:extLst>
              <a:ext uri="{FF2B5EF4-FFF2-40B4-BE49-F238E27FC236}">
                <a16:creationId xmlns:a16="http://schemas.microsoft.com/office/drawing/2014/main" id="{1C99E3E2-2794-F59B-070A-026EC6A1ECE8}"/>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1AB375CD-0BBD-A8E1-7B90-C1886D4282E2}"/>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E0FDF6B-2E0E-E7AA-BEB7-46699598E628}"/>
              </a:ext>
            </a:extLst>
          </p:cNvPr>
          <p:cNvSpPr txBox="1"/>
          <p:nvPr/>
        </p:nvSpPr>
        <p:spPr>
          <a:xfrm>
            <a:off x="228600" y="1524000"/>
            <a:ext cx="4312115" cy="738664"/>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group of congenital craniofacial malformations are strongly associated with shallow orbits?</a:t>
            </a:r>
          </a:p>
          <a:p>
            <a:r>
              <a:rPr lang="en-US" sz="1400" dirty="0"/>
              <a:t>The </a:t>
            </a:r>
            <a:r>
              <a:rPr lang="en-US" sz="1400" b="1" dirty="0"/>
              <a:t>craniosynostoses</a:t>
            </a:r>
          </a:p>
        </p:txBody>
      </p:sp>
      <p:cxnSp>
        <p:nvCxnSpPr>
          <p:cNvPr id="6" name="Straight Connector 5">
            <a:extLst>
              <a:ext uri="{FF2B5EF4-FFF2-40B4-BE49-F238E27FC236}">
                <a16:creationId xmlns:a16="http://schemas.microsoft.com/office/drawing/2014/main" id="{75FEF3C5-9B0B-07FA-47CD-7703D7417C9D}"/>
              </a:ext>
            </a:extLst>
          </p:cNvPr>
          <p:cNvCxnSpPr>
            <a:cxnSpLocks/>
          </p:cNvCxnSpPr>
          <p:nvPr/>
        </p:nvCxnSpPr>
        <p:spPr>
          <a:xfrm>
            <a:off x="1114342" y="2197168"/>
            <a:ext cx="0" cy="105799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26">
            <a:extLst>
              <a:ext uri="{FF2B5EF4-FFF2-40B4-BE49-F238E27FC236}">
                <a16:creationId xmlns:a16="http://schemas.microsoft.com/office/drawing/2014/main" id="{ADE25049-5E05-7ED0-B060-154811D17BBA}"/>
              </a:ext>
            </a:extLst>
          </p:cNvPr>
          <p:cNvSpPr txBox="1">
            <a:spLocks noChangeArrowheads="1"/>
          </p:cNvSpPr>
          <p:nvPr/>
        </p:nvSpPr>
        <p:spPr bwMode="auto">
          <a:xfrm>
            <a:off x="1059995" y="2301074"/>
            <a:ext cx="17844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chemeClr val="bg1">
                    <a:lumMod val="75000"/>
                  </a:schemeClr>
                </a:solidFill>
              </a:rPr>
              <a:t>--Crouzon</a:t>
            </a:r>
          </a:p>
          <a:p>
            <a:r>
              <a:rPr lang="en-US" altLang="en-US" sz="1400" i="1" dirty="0">
                <a:solidFill>
                  <a:schemeClr val="bg1">
                    <a:lumMod val="75000"/>
                  </a:schemeClr>
                </a:solidFill>
              </a:rPr>
              <a:t>--Apert</a:t>
            </a:r>
          </a:p>
          <a:p>
            <a:r>
              <a:rPr lang="en-US" altLang="en-US" sz="1400" i="1" dirty="0">
                <a:solidFill>
                  <a:schemeClr val="bg1">
                    <a:lumMod val="75000"/>
                  </a:schemeClr>
                </a:solidFill>
              </a:rPr>
              <a:t>--Pfeiffer</a:t>
            </a:r>
          </a:p>
          <a:p>
            <a:r>
              <a:rPr lang="en-US" altLang="en-US" sz="1400" i="1" dirty="0">
                <a:solidFill>
                  <a:schemeClr val="bg1">
                    <a:lumMod val="75000"/>
                  </a:schemeClr>
                </a:solidFill>
              </a:rPr>
              <a:t>--</a:t>
            </a:r>
            <a:r>
              <a:rPr lang="en-US" altLang="en-US" sz="1400" b="1" i="1" dirty="0" err="1">
                <a:solidFill>
                  <a:schemeClr val="bg1">
                    <a:lumMod val="75000"/>
                  </a:schemeClr>
                </a:solidFill>
              </a:rPr>
              <a:t>Saethre-Chotzen</a:t>
            </a:r>
            <a:r>
              <a:rPr lang="en-US" altLang="en-US" sz="1400" b="1" i="1" dirty="0">
                <a:solidFill>
                  <a:schemeClr val="bg1">
                    <a:lumMod val="75000"/>
                  </a:schemeClr>
                </a:solidFill>
              </a:rPr>
              <a:t>!</a:t>
            </a:r>
          </a:p>
        </p:txBody>
      </p:sp>
      <p:sp>
        <p:nvSpPr>
          <p:cNvPr id="14" name="TextBox 13">
            <a:extLst>
              <a:ext uri="{FF2B5EF4-FFF2-40B4-BE49-F238E27FC236}">
                <a16:creationId xmlns:a16="http://schemas.microsoft.com/office/drawing/2014/main" id="{964B9F19-0F65-D83B-0B5E-D83F123D0978}"/>
              </a:ext>
            </a:extLst>
          </p:cNvPr>
          <p:cNvSpPr txBox="1"/>
          <p:nvPr/>
        </p:nvSpPr>
        <p:spPr>
          <a:xfrm>
            <a:off x="2324100" y="1969824"/>
            <a:ext cx="5676554" cy="954107"/>
          </a:xfrm>
          <a:prstGeom prst="rect">
            <a:avLst/>
          </a:prstGeom>
          <a:solidFill>
            <a:schemeClr val="accent5">
              <a:lumMod val="40000"/>
              <a:lumOff val="60000"/>
            </a:schemeClr>
          </a:solidFill>
        </p:spPr>
        <p:txBody>
          <a:bodyPr wrap="none" rtlCol="0">
            <a:spAutoFit/>
          </a:bodyPr>
          <a:lstStyle/>
          <a:p>
            <a:r>
              <a:rPr lang="en-US" sz="1400" i="1" dirty="0">
                <a:solidFill>
                  <a:schemeClr val="bg1">
                    <a:lumMod val="75000"/>
                  </a:schemeClr>
                </a:solidFill>
              </a:rPr>
              <a:t>In a nutshell, what is the causal mechanism of the craniosynostoses?</a:t>
            </a:r>
          </a:p>
          <a:p>
            <a:r>
              <a:rPr lang="en-US" sz="1400" dirty="0">
                <a:solidFill>
                  <a:schemeClr val="bg1">
                    <a:lumMod val="75000"/>
                  </a:schemeClr>
                </a:solidFill>
              </a:rPr>
              <a:t>Premature closure of one or more  cranial sutures</a:t>
            </a:r>
          </a:p>
          <a:p>
            <a:endParaRPr lang="en-US" sz="1400" dirty="0">
              <a:solidFill>
                <a:schemeClr val="bg1">
                  <a:lumMod val="75000"/>
                </a:schemeClr>
              </a:solidFill>
            </a:endParaRPr>
          </a:p>
          <a:p>
            <a:r>
              <a:rPr lang="en-US" sz="1400" i="1" dirty="0">
                <a:solidFill>
                  <a:schemeClr val="bg1">
                    <a:lumMod val="75000"/>
                  </a:schemeClr>
                </a:solidFill>
              </a:rPr>
              <a:t>What are the four craniosynostoses discussed in detail in the </a:t>
            </a:r>
            <a:r>
              <a:rPr lang="en-US" sz="1400" dirty="0">
                <a:solidFill>
                  <a:schemeClr val="bg1">
                    <a:lumMod val="75000"/>
                  </a:schemeClr>
                </a:solidFill>
              </a:rPr>
              <a:t>BCSC</a:t>
            </a:r>
            <a:r>
              <a:rPr lang="en-US" sz="1400" i="1" dirty="0">
                <a:solidFill>
                  <a:schemeClr val="bg1">
                    <a:lumMod val="75000"/>
                  </a:schemeClr>
                </a:solidFill>
              </a:rPr>
              <a:t>?</a:t>
            </a:r>
          </a:p>
        </p:txBody>
      </p:sp>
      <p:sp>
        <p:nvSpPr>
          <p:cNvPr id="11" name="Right Brace 10">
            <a:extLst>
              <a:ext uri="{FF2B5EF4-FFF2-40B4-BE49-F238E27FC236}">
                <a16:creationId xmlns:a16="http://schemas.microsoft.com/office/drawing/2014/main" id="{1AE1E3BC-0944-8BC6-AE71-5C62039DE35D}"/>
              </a:ext>
            </a:extLst>
          </p:cNvPr>
          <p:cNvSpPr/>
          <p:nvPr/>
        </p:nvSpPr>
        <p:spPr>
          <a:xfrm>
            <a:off x="2720010" y="2317998"/>
            <a:ext cx="175590" cy="949089"/>
          </a:xfrm>
          <a:prstGeom prst="rightBrace">
            <a:avLst/>
          </a:prstGeom>
          <a:ln w="22225">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E0D1E164-F999-578A-6D4B-D0B8B820873E}"/>
              </a:ext>
            </a:extLst>
          </p:cNvPr>
          <p:cNvSpPr txBox="1"/>
          <p:nvPr/>
        </p:nvSpPr>
        <p:spPr>
          <a:xfrm>
            <a:off x="2915478" y="2618313"/>
            <a:ext cx="4333462" cy="523220"/>
          </a:xfrm>
          <a:prstGeom prst="rect">
            <a:avLst/>
          </a:prstGeom>
          <a:solidFill>
            <a:schemeClr val="accent5"/>
          </a:solidFill>
        </p:spPr>
        <p:txBody>
          <a:bodyPr wrap="square" rtlCol="0">
            <a:spAutoFit/>
          </a:bodyPr>
          <a:lstStyle/>
          <a:p>
            <a:r>
              <a:rPr lang="en-US" sz="1400" dirty="0">
                <a:solidFill>
                  <a:schemeClr val="bg1">
                    <a:lumMod val="75000"/>
                  </a:schemeClr>
                </a:solidFill>
              </a:rPr>
              <a:t>Of these,  three  is/are associated with shallow orbits and the other isn’t. </a:t>
            </a:r>
            <a:r>
              <a:rPr lang="en-US" sz="1400" i="1" dirty="0">
                <a:solidFill>
                  <a:schemeClr val="bg1">
                    <a:lumMod val="75000"/>
                  </a:schemeClr>
                </a:solidFill>
              </a:rPr>
              <a:t>Which one?</a:t>
            </a:r>
          </a:p>
        </p:txBody>
      </p:sp>
      <p:sp>
        <p:nvSpPr>
          <p:cNvPr id="16" name="TextBox 15">
            <a:extLst>
              <a:ext uri="{FF2B5EF4-FFF2-40B4-BE49-F238E27FC236}">
                <a16:creationId xmlns:a16="http://schemas.microsoft.com/office/drawing/2014/main" id="{72B065C2-BD62-BE7A-B7C7-52E4CE073E94}"/>
              </a:ext>
            </a:extLst>
          </p:cNvPr>
          <p:cNvSpPr txBox="1"/>
          <p:nvPr/>
        </p:nvSpPr>
        <p:spPr>
          <a:xfrm>
            <a:off x="281402" y="3135124"/>
            <a:ext cx="8581196" cy="523220"/>
          </a:xfrm>
          <a:prstGeom prst="rect">
            <a:avLst/>
          </a:prstGeom>
          <a:solidFill>
            <a:schemeClr val="accent6">
              <a:lumMod val="20000"/>
              <a:lumOff val="80000"/>
            </a:schemeClr>
          </a:solidFill>
          <a:ln>
            <a:solidFill>
              <a:schemeClr val="tx1"/>
            </a:solidFill>
          </a:ln>
        </p:spPr>
        <p:txBody>
          <a:bodyPr wrap="none" rtlCol="0">
            <a:spAutoFit/>
          </a:bodyPr>
          <a:lstStyle/>
          <a:p>
            <a:pPr algn="ctr"/>
            <a:r>
              <a:rPr lang="en-US" sz="2800" i="1" dirty="0">
                <a:effectLst>
                  <a:outerShdw blurRad="38100" dist="38100" dir="2700000" algn="tl">
                    <a:srgbClr val="000000">
                      <a:alpha val="43137"/>
                    </a:srgbClr>
                  </a:outerShdw>
                </a:effectLst>
              </a:rPr>
              <a:t>For more on the craniosynostoses, see slide-set </a:t>
            </a:r>
            <a:r>
              <a:rPr lang="en-US" sz="2800" dirty="0">
                <a:effectLst>
                  <a:outerShdw blurRad="38100" dist="38100" dir="2700000" algn="tl">
                    <a:srgbClr val="000000">
                      <a:alpha val="43137"/>
                    </a:srgbClr>
                  </a:outerShdw>
                </a:effectLst>
              </a:rPr>
              <a:t>P22</a:t>
            </a:r>
          </a:p>
        </p:txBody>
      </p:sp>
    </p:spTree>
    <p:extLst>
      <p:ext uri="{BB962C8B-B14F-4D97-AF65-F5344CB8AC3E}">
        <p14:creationId xmlns:p14="http://schemas.microsoft.com/office/powerpoint/2010/main" val="90614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35</a:t>
            </a:fld>
            <a:endParaRPr lang="en-US" altLang="en-US"/>
          </a:p>
        </p:txBody>
      </p:sp>
      <p:sp>
        <p:nvSpPr>
          <p:cNvPr id="2" name="TextBox 1">
            <a:extLst>
              <a:ext uri="{FF2B5EF4-FFF2-40B4-BE49-F238E27FC236}">
                <a16:creationId xmlns:a16="http://schemas.microsoft.com/office/drawing/2014/main" id="{34AC0B19-0878-9639-55BB-6BF046A3D8B9}"/>
              </a:ext>
            </a:extLst>
          </p:cNvPr>
          <p:cNvSpPr txBox="1"/>
          <p:nvPr/>
        </p:nvSpPr>
        <p:spPr>
          <a:xfrm>
            <a:off x="381000" y="914400"/>
            <a:ext cx="7606643" cy="1323439"/>
          </a:xfrm>
          <a:prstGeom prst="rect">
            <a:avLst/>
          </a:prstGeom>
          <a:noFill/>
        </p:spPr>
        <p:txBody>
          <a:bodyPr wrap="square" rtlCol="0">
            <a:spAutoFit/>
          </a:bodyPr>
          <a:lstStyle/>
          <a:p>
            <a:r>
              <a:rPr lang="en-US" sz="1600" i="1" dirty="0"/>
              <a:t>What roles does the tear film play in ocular health and function?</a:t>
            </a:r>
          </a:p>
          <a:p>
            <a:r>
              <a:rPr lang="en-US" sz="1600" dirty="0"/>
              <a:t>There are three:</a:t>
            </a:r>
          </a:p>
          <a:p>
            <a:r>
              <a:rPr lang="en-US" sz="1600" dirty="0"/>
              <a:t>--Facilitates diffusion of  oxygen  to the  avascular  cornea</a:t>
            </a:r>
          </a:p>
          <a:p>
            <a:r>
              <a:rPr lang="en-US" sz="1600" dirty="0"/>
              <a:t>--Assists in clearing debris from the corneal surface</a:t>
            </a:r>
          </a:p>
          <a:p>
            <a:r>
              <a:rPr lang="en-US" sz="1600" dirty="0">
                <a:solidFill>
                  <a:schemeClr val="bg1">
                    <a:lumMod val="75000"/>
                  </a:schemeClr>
                </a:solidFill>
              </a:rPr>
              <a:t>--</a:t>
            </a:r>
            <a:r>
              <a:rPr lang="en-US" sz="1600" b="1" i="1" dirty="0">
                <a:solidFill>
                  <a:schemeClr val="bg1">
                    <a:lumMod val="75000"/>
                  </a:schemeClr>
                </a:solidFill>
              </a:rPr>
              <a:t>?</a:t>
            </a:r>
          </a:p>
        </p:txBody>
      </p:sp>
      <p:sp>
        <p:nvSpPr>
          <p:cNvPr id="9" name="TextBox 8">
            <a:extLst>
              <a:ext uri="{FF2B5EF4-FFF2-40B4-BE49-F238E27FC236}">
                <a16:creationId xmlns:a16="http://schemas.microsoft.com/office/drawing/2014/main" id="{236DAE4D-6928-F76F-3EFA-FC1CF8A2DF6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1388871654"/>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429000" y="2819400"/>
            <a:ext cx="1789272" cy="553998"/>
          </a:xfrm>
          <a:prstGeom prst="rect">
            <a:avLst/>
          </a:prstGeom>
          <a:noFill/>
        </p:spPr>
        <p:txBody>
          <a:bodyPr wrap="none" rtlCol="0">
            <a:spAutoFit/>
          </a:bodyPr>
          <a:lstStyle/>
          <a:p>
            <a:pPr algn="ctr">
              <a:lnSpc>
                <a:spcPts val="1800"/>
              </a:lnSpc>
            </a:pPr>
            <a:r>
              <a:rPr lang="en-US" sz="1500" dirty="0" err="1">
                <a:solidFill>
                  <a:schemeClr val="bg1">
                    <a:lumMod val="75000"/>
                  </a:schemeClr>
                </a:solidFill>
              </a:rPr>
              <a:t>Meibomian</a:t>
            </a:r>
            <a:r>
              <a:rPr lang="en-US" sz="1500" dirty="0">
                <a:solidFill>
                  <a:schemeClr val="bg1">
                    <a:lumMod val="75000"/>
                  </a:schemeClr>
                </a:solidFill>
              </a:rPr>
              <a:t> gland</a:t>
            </a:r>
          </a:p>
          <a:p>
            <a:pPr algn="ctr">
              <a:lnSpc>
                <a:spcPts val="1800"/>
              </a:lnSpc>
            </a:pPr>
            <a:r>
              <a:rPr lang="en-US" sz="1500" dirty="0">
                <a:solidFill>
                  <a:schemeClr val="bg1">
                    <a:lumMod val="75000"/>
                  </a:schemeClr>
                </a:solidFill>
              </a:rPr>
              <a:t>dysfunction (MGD)</a:t>
            </a:r>
          </a:p>
        </p:txBody>
      </p:sp>
      <p:sp>
        <p:nvSpPr>
          <p:cNvPr id="35" name="TextBox 34"/>
          <p:cNvSpPr txBox="1"/>
          <p:nvPr/>
        </p:nvSpPr>
        <p:spPr>
          <a:xfrm>
            <a:off x="7199349" y="2819400"/>
            <a:ext cx="1050289" cy="553998"/>
          </a:xfrm>
          <a:prstGeom prst="rect">
            <a:avLst/>
          </a:prstGeom>
          <a:noFill/>
        </p:spPr>
        <p:txBody>
          <a:bodyPr wrap="none" rtlCol="0">
            <a:spAutoFit/>
          </a:bodyPr>
          <a:lstStyle/>
          <a:p>
            <a:pPr algn="ctr">
              <a:lnSpc>
                <a:spcPts val="1800"/>
              </a:lnSpc>
            </a:pPr>
            <a:r>
              <a:rPr lang="en-US" sz="1500" b="1" i="1" dirty="0"/>
              <a:t>Reduced </a:t>
            </a:r>
          </a:p>
          <a:p>
            <a:pPr algn="ctr">
              <a:lnSpc>
                <a:spcPts val="1800"/>
              </a:lnSpc>
            </a:pPr>
            <a:r>
              <a:rPr lang="en-US" sz="1500" b="1" i="1" dirty="0"/>
              <a:t>blink rate</a:t>
            </a:r>
          </a:p>
        </p:txBody>
      </p:sp>
      <p:cxnSp>
        <p:nvCxnSpPr>
          <p:cNvPr id="38" name="Straight Arrow Connector 37"/>
          <p:cNvCxnSpPr/>
          <p:nvPr/>
        </p:nvCxnSpPr>
        <p:spPr>
          <a:xfrm flipH="1">
            <a:off x="6624463" y="3429000"/>
            <a:ext cx="91933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17677" y="947916"/>
            <a:ext cx="6500497" cy="307777"/>
          </a:xfrm>
          <a:prstGeom prst="rect">
            <a:avLst/>
          </a:prstGeom>
          <a:noFill/>
        </p:spPr>
        <p:txBody>
          <a:bodyPr wrap="none" rtlCol="0">
            <a:spAutoFit/>
          </a:bodyPr>
          <a:lstStyle/>
          <a:p>
            <a:pPr algn="r"/>
            <a:r>
              <a:rPr lang="en-US" sz="1400" i="1" dirty="0">
                <a:solidFill>
                  <a:srgbClr val="0000FF"/>
                </a:solidFill>
              </a:rPr>
              <a:t>Causes of reduced blink rate can be divided into two categories--what are they?</a:t>
            </a:r>
          </a:p>
        </p:txBody>
      </p:sp>
      <p:sp>
        <p:nvSpPr>
          <p:cNvPr id="2" name="TextBox 1">
            <a:extLst>
              <a:ext uri="{FF2B5EF4-FFF2-40B4-BE49-F238E27FC236}">
                <a16:creationId xmlns:a16="http://schemas.microsoft.com/office/drawing/2014/main" id="{E10E1109-68F9-F249-3960-7717840AD0F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DACE3269-98D2-D67F-F812-799EDEE8C045}"/>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806738"/>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429000" y="2819400"/>
            <a:ext cx="1789272" cy="553998"/>
          </a:xfrm>
          <a:prstGeom prst="rect">
            <a:avLst/>
          </a:prstGeom>
          <a:noFill/>
        </p:spPr>
        <p:txBody>
          <a:bodyPr wrap="none" rtlCol="0">
            <a:spAutoFit/>
          </a:bodyPr>
          <a:lstStyle/>
          <a:p>
            <a:pPr algn="ctr">
              <a:lnSpc>
                <a:spcPts val="1800"/>
              </a:lnSpc>
            </a:pPr>
            <a:r>
              <a:rPr lang="en-US" sz="1500" dirty="0" err="1">
                <a:solidFill>
                  <a:schemeClr val="bg1">
                    <a:lumMod val="75000"/>
                  </a:schemeClr>
                </a:solidFill>
              </a:rPr>
              <a:t>Meibomian</a:t>
            </a:r>
            <a:r>
              <a:rPr lang="en-US" sz="1500" dirty="0">
                <a:solidFill>
                  <a:schemeClr val="bg1">
                    <a:lumMod val="75000"/>
                  </a:schemeClr>
                </a:solidFill>
              </a:rPr>
              <a:t> gland</a:t>
            </a:r>
          </a:p>
          <a:p>
            <a:pPr algn="ctr">
              <a:lnSpc>
                <a:spcPts val="1800"/>
              </a:lnSpc>
            </a:pPr>
            <a:r>
              <a:rPr lang="en-US" sz="1500" dirty="0">
                <a:solidFill>
                  <a:schemeClr val="bg1">
                    <a:lumMod val="75000"/>
                  </a:schemeClr>
                </a:solidFill>
              </a:rPr>
              <a:t>dysfunction (MGD)</a:t>
            </a:r>
          </a:p>
        </p:txBody>
      </p:sp>
      <p:sp>
        <p:nvSpPr>
          <p:cNvPr id="35" name="TextBox 34"/>
          <p:cNvSpPr txBox="1"/>
          <p:nvPr/>
        </p:nvSpPr>
        <p:spPr>
          <a:xfrm>
            <a:off x="7199349" y="2819400"/>
            <a:ext cx="1050289" cy="553998"/>
          </a:xfrm>
          <a:prstGeom prst="rect">
            <a:avLst/>
          </a:prstGeom>
          <a:noFill/>
        </p:spPr>
        <p:txBody>
          <a:bodyPr wrap="none" rtlCol="0">
            <a:spAutoFit/>
          </a:bodyPr>
          <a:lstStyle/>
          <a:p>
            <a:pPr algn="ctr">
              <a:lnSpc>
                <a:spcPts val="1800"/>
              </a:lnSpc>
            </a:pPr>
            <a:r>
              <a:rPr lang="en-US" sz="1500" b="1" i="1" dirty="0"/>
              <a:t>Reduced </a:t>
            </a:r>
          </a:p>
          <a:p>
            <a:pPr algn="ctr">
              <a:lnSpc>
                <a:spcPts val="1800"/>
              </a:lnSpc>
            </a:pPr>
            <a:r>
              <a:rPr lang="en-US" sz="1500" b="1" i="1" dirty="0"/>
              <a:t>blink rate</a:t>
            </a:r>
          </a:p>
        </p:txBody>
      </p:sp>
      <p:cxnSp>
        <p:nvCxnSpPr>
          <p:cNvPr id="38" name="Straight Arrow Connector 37"/>
          <p:cNvCxnSpPr/>
          <p:nvPr/>
        </p:nvCxnSpPr>
        <p:spPr>
          <a:xfrm flipH="1">
            <a:off x="6624463" y="3429000"/>
            <a:ext cx="91933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17677" y="947916"/>
            <a:ext cx="6500497" cy="523220"/>
          </a:xfrm>
          <a:prstGeom prst="rect">
            <a:avLst/>
          </a:prstGeom>
          <a:noFill/>
        </p:spPr>
        <p:txBody>
          <a:bodyPr wrap="none" rtlCol="0">
            <a:spAutoFit/>
          </a:bodyPr>
          <a:lstStyle/>
          <a:p>
            <a:pPr algn="r"/>
            <a:r>
              <a:rPr lang="en-US" sz="1400" i="1" dirty="0">
                <a:solidFill>
                  <a:srgbClr val="0000FF"/>
                </a:solidFill>
              </a:rPr>
              <a:t>Causes of reduced blink rate can be divided into two categories--what are they?</a:t>
            </a:r>
          </a:p>
          <a:p>
            <a:pPr algn="r"/>
            <a:r>
              <a:rPr lang="en-US" sz="1400" dirty="0">
                <a:solidFill>
                  <a:srgbClr val="0000FF"/>
                </a:solidFill>
              </a:rPr>
              <a:t>Physiological (</a:t>
            </a:r>
            <a:r>
              <a:rPr lang="en-US" sz="1400" dirty="0" err="1">
                <a:solidFill>
                  <a:srgbClr val="0000FF"/>
                </a:solidFill>
              </a:rPr>
              <a:t>ie</a:t>
            </a:r>
            <a:r>
              <a:rPr lang="en-US" sz="1400" dirty="0">
                <a:solidFill>
                  <a:srgbClr val="0000FF"/>
                </a:solidFill>
              </a:rPr>
              <a:t>, a normal phenomenon), and pathological</a:t>
            </a:r>
          </a:p>
        </p:txBody>
      </p:sp>
      <p:sp>
        <p:nvSpPr>
          <p:cNvPr id="2" name="TextBox 1">
            <a:extLst>
              <a:ext uri="{FF2B5EF4-FFF2-40B4-BE49-F238E27FC236}">
                <a16:creationId xmlns:a16="http://schemas.microsoft.com/office/drawing/2014/main" id="{E10E1109-68F9-F249-3960-7717840AD0F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DACE3269-98D2-D67F-F812-799EDEE8C045}"/>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6398697"/>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429000" y="2819400"/>
            <a:ext cx="1789272" cy="553998"/>
          </a:xfrm>
          <a:prstGeom prst="rect">
            <a:avLst/>
          </a:prstGeom>
          <a:noFill/>
        </p:spPr>
        <p:txBody>
          <a:bodyPr wrap="none" rtlCol="0">
            <a:spAutoFit/>
          </a:bodyPr>
          <a:lstStyle/>
          <a:p>
            <a:pPr algn="ctr">
              <a:lnSpc>
                <a:spcPts val="1800"/>
              </a:lnSpc>
            </a:pPr>
            <a:r>
              <a:rPr lang="en-US" sz="1500" dirty="0" err="1">
                <a:solidFill>
                  <a:schemeClr val="bg1">
                    <a:lumMod val="75000"/>
                  </a:schemeClr>
                </a:solidFill>
              </a:rPr>
              <a:t>Meibomian</a:t>
            </a:r>
            <a:r>
              <a:rPr lang="en-US" sz="1500" dirty="0">
                <a:solidFill>
                  <a:schemeClr val="bg1">
                    <a:lumMod val="75000"/>
                  </a:schemeClr>
                </a:solidFill>
              </a:rPr>
              <a:t> gland</a:t>
            </a:r>
          </a:p>
          <a:p>
            <a:pPr algn="ctr">
              <a:lnSpc>
                <a:spcPts val="1800"/>
              </a:lnSpc>
            </a:pPr>
            <a:r>
              <a:rPr lang="en-US" sz="1500" dirty="0">
                <a:solidFill>
                  <a:schemeClr val="bg1">
                    <a:lumMod val="75000"/>
                  </a:schemeClr>
                </a:solidFill>
              </a:rPr>
              <a:t>dysfunction (MGD)</a:t>
            </a:r>
          </a:p>
        </p:txBody>
      </p:sp>
      <p:sp>
        <p:nvSpPr>
          <p:cNvPr id="35" name="TextBox 34"/>
          <p:cNvSpPr txBox="1"/>
          <p:nvPr/>
        </p:nvSpPr>
        <p:spPr>
          <a:xfrm>
            <a:off x="7199349" y="2819400"/>
            <a:ext cx="1050289" cy="553998"/>
          </a:xfrm>
          <a:prstGeom prst="rect">
            <a:avLst/>
          </a:prstGeom>
          <a:noFill/>
        </p:spPr>
        <p:txBody>
          <a:bodyPr wrap="none" rtlCol="0">
            <a:spAutoFit/>
          </a:bodyPr>
          <a:lstStyle/>
          <a:p>
            <a:pPr algn="ctr">
              <a:lnSpc>
                <a:spcPts val="1800"/>
              </a:lnSpc>
            </a:pPr>
            <a:r>
              <a:rPr lang="en-US" sz="1500" b="1" i="1" dirty="0"/>
              <a:t>Reduced </a:t>
            </a:r>
          </a:p>
          <a:p>
            <a:pPr algn="ctr">
              <a:lnSpc>
                <a:spcPts val="1800"/>
              </a:lnSpc>
            </a:pPr>
            <a:r>
              <a:rPr lang="en-US" sz="1500" b="1" i="1" dirty="0"/>
              <a:t>blink rate</a:t>
            </a:r>
          </a:p>
        </p:txBody>
      </p:sp>
      <p:cxnSp>
        <p:nvCxnSpPr>
          <p:cNvPr id="38" name="Straight Arrow Connector 37"/>
          <p:cNvCxnSpPr/>
          <p:nvPr/>
        </p:nvCxnSpPr>
        <p:spPr>
          <a:xfrm flipH="1">
            <a:off x="6624463" y="3429000"/>
            <a:ext cx="91933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17613" y="947916"/>
            <a:ext cx="6500561" cy="954107"/>
          </a:xfrm>
          <a:prstGeom prst="rect">
            <a:avLst/>
          </a:prstGeom>
          <a:noFill/>
        </p:spPr>
        <p:txBody>
          <a:bodyPr wrap="none" rtlCol="0">
            <a:spAutoFit/>
          </a:bodyPr>
          <a:lstStyle/>
          <a:p>
            <a:pPr algn="r"/>
            <a:r>
              <a:rPr lang="en-US" sz="1400" i="1" dirty="0">
                <a:solidFill>
                  <a:srgbClr val="0000FF"/>
                </a:solidFill>
              </a:rPr>
              <a:t>Causes of reduced blink rate can be divided into two categories--what are they?</a:t>
            </a:r>
          </a:p>
          <a:p>
            <a:pPr algn="r"/>
            <a:r>
              <a:rPr lang="en-US" sz="1400" dirty="0">
                <a:solidFill>
                  <a:srgbClr val="0000FF"/>
                </a:solidFill>
              </a:rPr>
              <a:t>Physiological (</a:t>
            </a:r>
            <a:r>
              <a:rPr lang="en-US" sz="1400" dirty="0" err="1">
                <a:solidFill>
                  <a:srgbClr val="0000FF"/>
                </a:solidFill>
              </a:rPr>
              <a:t>ie</a:t>
            </a:r>
            <a:r>
              <a:rPr lang="en-US" sz="1400" dirty="0">
                <a:solidFill>
                  <a:srgbClr val="0000FF"/>
                </a:solidFill>
              </a:rPr>
              <a:t>, a normal phenomenon), and pathological</a:t>
            </a:r>
          </a:p>
          <a:p>
            <a:pPr algn="r"/>
            <a:endParaRPr lang="en-US" sz="1400" dirty="0">
              <a:solidFill>
                <a:srgbClr val="0000FF"/>
              </a:solidFill>
            </a:endParaRPr>
          </a:p>
          <a:p>
            <a:pPr algn="r"/>
            <a:r>
              <a:rPr lang="en-US" sz="1400" i="1" dirty="0">
                <a:solidFill>
                  <a:srgbClr val="0000FF"/>
                </a:solidFill>
              </a:rPr>
              <a:t>What is the most common physiological cause of reduced blink rate?</a:t>
            </a:r>
          </a:p>
        </p:txBody>
      </p:sp>
      <p:sp>
        <p:nvSpPr>
          <p:cNvPr id="2" name="TextBox 1">
            <a:extLst>
              <a:ext uri="{FF2B5EF4-FFF2-40B4-BE49-F238E27FC236}">
                <a16:creationId xmlns:a16="http://schemas.microsoft.com/office/drawing/2014/main" id="{E10E1109-68F9-F249-3960-7717840AD0F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DACE3269-98D2-D67F-F812-799EDEE8C045}"/>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069608"/>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429000" y="2819400"/>
            <a:ext cx="1789272" cy="553998"/>
          </a:xfrm>
          <a:prstGeom prst="rect">
            <a:avLst/>
          </a:prstGeom>
          <a:noFill/>
        </p:spPr>
        <p:txBody>
          <a:bodyPr wrap="none" rtlCol="0">
            <a:spAutoFit/>
          </a:bodyPr>
          <a:lstStyle/>
          <a:p>
            <a:pPr algn="ctr">
              <a:lnSpc>
                <a:spcPts val="1800"/>
              </a:lnSpc>
            </a:pPr>
            <a:r>
              <a:rPr lang="en-US" sz="1500" dirty="0" err="1">
                <a:solidFill>
                  <a:schemeClr val="bg1">
                    <a:lumMod val="75000"/>
                  </a:schemeClr>
                </a:solidFill>
              </a:rPr>
              <a:t>Meibomian</a:t>
            </a:r>
            <a:r>
              <a:rPr lang="en-US" sz="1500" dirty="0">
                <a:solidFill>
                  <a:schemeClr val="bg1">
                    <a:lumMod val="75000"/>
                  </a:schemeClr>
                </a:solidFill>
              </a:rPr>
              <a:t> gland</a:t>
            </a:r>
          </a:p>
          <a:p>
            <a:pPr algn="ctr">
              <a:lnSpc>
                <a:spcPts val="1800"/>
              </a:lnSpc>
            </a:pPr>
            <a:r>
              <a:rPr lang="en-US" sz="1500" dirty="0">
                <a:solidFill>
                  <a:schemeClr val="bg1">
                    <a:lumMod val="75000"/>
                  </a:schemeClr>
                </a:solidFill>
              </a:rPr>
              <a:t>dysfunction (MGD)</a:t>
            </a:r>
          </a:p>
        </p:txBody>
      </p:sp>
      <p:sp>
        <p:nvSpPr>
          <p:cNvPr id="35" name="TextBox 34"/>
          <p:cNvSpPr txBox="1"/>
          <p:nvPr/>
        </p:nvSpPr>
        <p:spPr>
          <a:xfrm>
            <a:off x="7199349" y="2819400"/>
            <a:ext cx="1050289" cy="553998"/>
          </a:xfrm>
          <a:prstGeom prst="rect">
            <a:avLst/>
          </a:prstGeom>
          <a:noFill/>
        </p:spPr>
        <p:txBody>
          <a:bodyPr wrap="none" rtlCol="0">
            <a:spAutoFit/>
          </a:bodyPr>
          <a:lstStyle/>
          <a:p>
            <a:pPr algn="ctr">
              <a:lnSpc>
                <a:spcPts val="1800"/>
              </a:lnSpc>
            </a:pPr>
            <a:r>
              <a:rPr lang="en-US" sz="1500" b="1" i="1" dirty="0"/>
              <a:t>Reduced </a:t>
            </a:r>
          </a:p>
          <a:p>
            <a:pPr algn="ctr">
              <a:lnSpc>
                <a:spcPts val="1800"/>
              </a:lnSpc>
            </a:pPr>
            <a:r>
              <a:rPr lang="en-US" sz="1500" b="1" i="1" dirty="0"/>
              <a:t>blink rate</a:t>
            </a:r>
          </a:p>
        </p:txBody>
      </p:sp>
      <p:cxnSp>
        <p:nvCxnSpPr>
          <p:cNvPr id="38" name="Straight Arrow Connector 37"/>
          <p:cNvCxnSpPr/>
          <p:nvPr/>
        </p:nvCxnSpPr>
        <p:spPr>
          <a:xfrm flipH="1">
            <a:off x="6624463" y="3429000"/>
            <a:ext cx="91933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17613" y="947916"/>
            <a:ext cx="6500561" cy="1384995"/>
          </a:xfrm>
          <a:prstGeom prst="rect">
            <a:avLst/>
          </a:prstGeom>
          <a:noFill/>
        </p:spPr>
        <p:txBody>
          <a:bodyPr wrap="none" rtlCol="0">
            <a:spAutoFit/>
          </a:bodyPr>
          <a:lstStyle/>
          <a:p>
            <a:pPr algn="r"/>
            <a:r>
              <a:rPr lang="en-US" sz="1400" i="1" dirty="0">
                <a:solidFill>
                  <a:srgbClr val="0000FF"/>
                </a:solidFill>
              </a:rPr>
              <a:t>Causes of reduced blink rate can be divided into two categories--what are they?</a:t>
            </a:r>
          </a:p>
          <a:p>
            <a:pPr algn="r"/>
            <a:r>
              <a:rPr lang="en-US" sz="1400" dirty="0">
                <a:solidFill>
                  <a:srgbClr val="0000FF"/>
                </a:solidFill>
              </a:rPr>
              <a:t>Physiological (</a:t>
            </a:r>
            <a:r>
              <a:rPr lang="en-US" sz="1400" dirty="0" err="1">
                <a:solidFill>
                  <a:srgbClr val="0000FF"/>
                </a:solidFill>
              </a:rPr>
              <a:t>ie</a:t>
            </a:r>
            <a:r>
              <a:rPr lang="en-US" sz="1400" dirty="0">
                <a:solidFill>
                  <a:srgbClr val="0000FF"/>
                </a:solidFill>
              </a:rPr>
              <a:t>, a normal phenomenon), and pathological</a:t>
            </a:r>
          </a:p>
          <a:p>
            <a:pPr algn="r"/>
            <a:endParaRPr lang="en-US" sz="1400" dirty="0">
              <a:solidFill>
                <a:srgbClr val="0000FF"/>
              </a:solidFill>
            </a:endParaRPr>
          </a:p>
          <a:p>
            <a:pPr algn="r"/>
            <a:r>
              <a:rPr lang="en-US" sz="1400" i="1" dirty="0">
                <a:solidFill>
                  <a:srgbClr val="0000FF"/>
                </a:solidFill>
              </a:rPr>
              <a:t>What is the most common physiological cause of reduced blink rate?</a:t>
            </a:r>
          </a:p>
          <a:p>
            <a:pPr algn="r"/>
            <a:r>
              <a:rPr lang="en-US" sz="1400" dirty="0">
                <a:solidFill>
                  <a:srgbClr val="0000FF"/>
                </a:solidFill>
              </a:rPr>
              <a:t>Sustained participation in a visually intensive task (</a:t>
            </a:r>
            <a:r>
              <a:rPr lang="en-US" sz="1400" dirty="0" err="1">
                <a:solidFill>
                  <a:srgbClr val="0000FF"/>
                </a:solidFill>
              </a:rPr>
              <a:t>eg</a:t>
            </a:r>
            <a:r>
              <a:rPr lang="en-US" sz="1400" dirty="0">
                <a:solidFill>
                  <a:srgbClr val="0000FF"/>
                </a:solidFill>
              </a:rPr>
              <a:t>, reading; computer work)</a:t>
            </a:r>
          </a:p>
          <a:p>
            <a:pPr algn="r"/>
            <a:endParaRPr lang="en-US" sz="1400" dirty="0">
              <a:solidFill>
                <a:srgbClr val="0000FF"/>
              </a:solidFill>
            </a:endParaRPr>
          </a:p>
        </p:txBody>
      </p:sp>
      <p:sp>
        <p:nvSpPr>
          <p:cNvPr id="2" name="TextBox 1">
            <a:extLst>
              <a:ext uri="{FF2B5EF4-FFF2-40B4-BE49-F238E27FC236}">
                <a16:creationId xmlns:a16="http://schemas.microsoft.com/office/drawing/2014/main" id="{E10E1109-68F9-F249-3960-7717840AD0F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DACE3269-98D2-D67F-F812-799EDEE8C045}"/>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834157"/>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429000" y="2819400"/>
            <a:ext cx="1789272" cy="553998"/>
          </a:xfrm>
          <a:prstGeom prst="rect">
            <a:avLst/>
          </a:prstGeom>
          <a:noFill/>
        </p:spPr>
        <p:txBody>
          <a:bodyPr wrap="none" rtlCol="0">
            <a:spAutoFit/>
          </a:bodyPr>
          <a:lstStyle/>
          <a:p>
            <a:pPr algn="ctr">
              <a:lnSpc>
                <a:spcPts val="1800"/>
              </a:lnSpc>
            </a:pPr>
            <a:r>
              <a:rPr lang="en-US" sz="1500" dirty="0" err="1">
                <a:solidFill>
                  <a:schemeClr val="bg1">
                    <a:lumMod val="75000"/>
                  </a:schemeClr>
                </a:solidFill>
              </a:rPr>
              <a:t>Meibomian</a:t>
            </a:r>
            <a:r>
              <a:rPr lang="en-US" sz="1500" dirty="0">
                <a:solidFill>
                  <a:schemeClr val="bg1">
                    <a:lumMod val="75000"/>
                  </a:schemeClr>
                </a:solidFill>
              </a:rPr>
              <a:t> gland</a:t>
            </a:r>
          </a:p>
          <a:p>
            <a:pPr algn="ctr">
              <a:lnSpc>
                <a:spcPts val="1800"/>
              </a:lnSpc>
            </a:pPr>
            <a:r>
              <a:rPr lang="en-US" sz="1500" dirty="0">
                <a:solidFill>
                  <a:schemeClr val="bg1">
                    <a:lumMod val="75000"/>
                  </a:schemeClr>
                </a:solidFill>
              </a:rPr>
              <a:t>dysfunction (MGD)</a:t>
            </a:r>
          </a:p>
        </p:txBody>
      </p:sp>
      <p:sp>
        <p:nvSpPr>
          <p:cNvPr id="35" name="TextBox 34"/>
          <p:cNvSpPr txBox="1"/>
          <p:nvPr/>
        </p:nvSpPr>
        <p:spPr>
          <a:xfrm>
            <a:off x="7199349" y="2819400"/>
            <a:ext cx="1050289" cy="553998"/>
          </a:xfrm>
          <a:prstGeom prst="rect">
            <a:avLst/>
          </a:prstGeom>
          <a:noFill/>
        </p:spPr>
        <p:txBody>
          <a:bodyPr wrap="none" rtlCol="0">
            <a:spAutoFit/>
          </a:bodyPr>
          <a:lstStyle/>
          <a:p>
            <a:pPr algn="ctr">
              <a:lnSpc>
                <a:spcPts val="1800"/>
              </a:lnSpc>
            </a:pPr>
            <a:r>
              <a:rPr lang="en-US" sz="1500" b="1" i="1" dirty="0"/>
              <a:t>Reduced </a:t>
            </a:r>
          </a:p>
          <a:p>
            <a:pPr algn="ctr">
              <a:lnSpc>
                <a:spcPts val="1800"/>
              </a:lnSpc>
            </a:pPr>
            <a:r>
              <a:rPr lang="en-US" sz="1500" b="1" i="1" dirty="0"/>
              <a:t>blink rate</a:t>
            </a:r>
          </a:p>
        </p:txBody>
      </p:sp>
      <p:cxnSp>
        <p:nvCxnSpPr>
          <p:cNvPr id="38" name="Straight Arrow Connector 37"/>
          <p:cNvCxnSpPr/>
          <p:nvPr/>
        </p:nvCxnSpPr>
        <p:spPr>
          <a:xfrm flipH="1">
            <a:off x="6624463" y="3429000"/>
            <a:ext cx="91933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17613" y="947916"/>
            <a:ext cx="6500561" cy="1600438"/>
          </a:xfrm>
          <a:prstGeom prst="rect">
            <a:avLst/>
          </a:prstGeom>
          <a:noFill/>
        </p:spPr>
        <p:txBody>
          <a:bodyPr wrap="none" rtlCol="0">
            <a:spAutoFit/>
          </a:bodyPr>
          <a:lstStyle/>
          <a:p>
            <a:pPr algn="r"/>
            <a:r>
              <a:rPr lang="en-US" sz="1400" i="1" dirty="0">
                <a:solidFill>
                  <a:srgbClr val="0000FF"/>
                </a:solidFill>
              </a:rPr>
              <a:t>Causes of reduced blink rate can be divided into two categories--what are they?</a:t>
            </a:r>
          </a:p>
          <a:p>
            <a:pPr algn="r"/>
            <a:r>
              <a:rPr lang="en-US" sz="1400" dirty="0">
                <a:solidFill>
                  <a:srgbClr val="0000FF"/>
                </a:solidFill>
              </a:rPr>
              <a:t>Physiological (</a:t>
            </a:r>
            <a:r>
              <a:rPr lang="en-US" sz="1400" dirty="0" err="1">
                <a:solidFill>
                  <a:srgbClr val="0000FF"/>
                </a:solidFill>
              </a:rPr>
              <a:t>ie</a:t>
            </a:r>
            <a:r>
              <a:rPr lang="en-US" sz="1400" dirty="0">
                <a:solidFill>
                  <a:srgbClr val="0000FF"/>
                </a:solidFill>
              </a:rPr>
              <a:t>, a normal phenomenon), and pathological</a:t>
            </a:r>
          </a:p>
          <a:p>
            <a:pPr algn="r"/>
            <a:endParaRPr lang="en-US" sz="1400" dirty="0">
              <a:solidFill>
                <a:srgbClr val="0000FF"/>
              </a:solidFill>
            </a:endParaRPr>
          </a:p>
          <a:p>
            <a:pPr algn="r"/>
            <a:r>
              <a:rPr lang="en-US" sz="1400" i="1" dirty="0">
                <a:solidFill>
                  <a:srgbClr val="0000FF"/>
                </a:solidFill>
              </a:rPr>
              <a:t>What is the most common physiological cause of reduced blink rate?</a:t>
            </a:r>
          </a:p>
          <a:p>
            <a:pPr algn="r"/>
            <a:r>
              <a:rPr lang="en-US" sz="1400" dirty="0">
                <a:solidFill>
                  <a:srgbClr val="0000FF"/>
                </a:solidFill>
              </a:rPr>
              <a:t>Sustained participation in a visually intensive task (</a:t>
            </a:r>
            <a:r>
              <a:rPr lang="en-US" sz="1400" dirty="0" err="1">
                <a:solidFill>
                  <a:srgbClr val="0000FF"/>
                </a:solidFill>
              </a:rPr>
              <a:t>eg</a:t>
            </a:r>
            <a:r>
              <a:rPr lang="en-US" sz="1400" dirty="0">
                <a:solidFill>
                  <a:srgbClr val="0000FF"/>
                </a:solidFill>
              </a:rPr>
              <a:t>, reading; computer work)</a:t>
            </a:r>
          </a:p>
          <a:p>
            <a:pPr algn="r"/>
            <a:endParaRPr lang="en-US" sz="1400" dirty="0">
              <a:solidFill>
                <a:srgbClr val="0000FF"/>
              </a:solidFill>
            </a:endParaRPr>
          </a:p>
          <a:p>
            <a:pPr algn="r"/>
            <a:r>
              <a:rPr lang="en-US" sz="1400" i="1" dirty="0">
                <a:solidFill>
                  <a:srgbClr val="0000FF"/>
                </a:solidFill>
              </a:rPr>
              <a:t>What is the most common pathological cause of reduced blink rate?</a:t>
            </a:r>
          </a:p>
        </p:txBody>
      </p:sp>
      <p:sp>
        <p:nvSpPr>
          <p:cNvPr id="2" name="TextBox 1">
            <a:extLst>
              <a:ext uri="{FF2B5EF4-FFF2-40B4-BE49-F238E27FC236}">
                <a16:creationId xmlns:a16="http://schemas.microsoft.com/office/drawing/2014/main" id="{E10E1109-68F9-F249-3960-7717840AD0F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DACE3269-98D2-D67F-F812-799EDEE8C045}"/>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100504"/>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429000" y="2819400"/>
            <a:ext cx="1789272" cy="553998"/>
          </a:xfrm>
          <a:prstGeom prst="rect">
            <a:avLst/>
          </a:prstGeom>
          <a:noFill/>
        </p:spPr>
        <p:txBody>
          <a:bodyPr wrap="none" rtlCol="0">
            <a:spAutoFit/>
          </a:bodyPr>
          <a:lstStyle/>
          <a:p>
            <a:pPr algn="ctr">
              <a:lnSpc>
                <a:spcPts val="1800"/>
              </a:lnSpc>
            </a:pPr>
            <a:r>
              <a:rPr lang="en-US" sz="1500" dirty="0" err="1">
                <a:solidFill>
                  <a:schemeClr val="bg1">
                    <a:lumMod val="75000"/>
                  </a:schemeClr>
                </a:solidFill>
              </a:rPr>
              <a:t>Meibomian</a:t>
            </a:r>
            <a:r>
              <a:rPr lang="en-US" sz="1500" dirty="0">
                <a:solidFill>
                  <a:schemeClr val="bg1">
                    <a:lumMod val="75000"/>
                  </a:schemeClr>
                </a:solidFill>
              </a:rPr>
              <a:t> gland</a:t>
            </a:r>
          </a:p>
          <a:p>
            <a:pPr algn="ctr">
              <a:lnSpc>
                <a:spcPts val="1800"/>
              </a:lnSpc>
            </a:pPr>
            <a:r>
              <a:rPr lang="en-US" sz="1500" dirty="0">
                <a:solidFill>
                  <a:schemeClr val="bg1">
                    <a:lumMod val="75000"/>
                  </a:schemeClr>
                </a:solidFill>
              </a:rPr>
              <a:t>dysfunction (MGD)</a:t>
            </a:r>
          </a:p>
        </p:txBody>
      </p:sp>
      <p:sp>
        <p:nvSpPr>
          <p:cNvPr id="35" name="TextBox 34"/>
          <p:cNvSpPr txBox="1"/>
          <p:nvPr/>
        </p:nvSpPr>
        <p:spPr>
          <a:xfrm>
            <a:off x="7199349" y="2819400"/>
            <a:ext cx="1050289" cy="553998"/>
          </a:xfrm>
          <a:prstGeom prst="rect">
            <a:avLst/>
          </a:prstGeom>
          <a:noFill/>
        </p:spPr>
        <p:txBody>
          <a:bodyPr wrap="none" rtlCol="0">
            <a:spAutoFit/>
          </a:bodyPr>
          <a:lstStyle/>
          <a:p>
            <a:pPr algn="ctr">
              <a:lnSpc>
                <a:spcPts val="1800"/>
              </a:lnSpc>
            </a:pPr>
            <a:r>
              <a:rPr lang="en-US" sz="1500" b="1" i="1" dirty="0"/>
              <a:t>Reduced </a:t>
            </a:r>
          </a:p>
          <a:p>
            <a:pPr algn="ctr">
              <a:lnSpc>
                <a:spcPts val="1800"/>
              </a:lnSpc>
            </a:pPr>
            <a:r>
              <a:rPr lang="en-US" sz="1500" b="1" i="1" dirty="0"/>
              <a:t>blink rate</a:t>
            </a:r>
          </a:p>
        </p:txBody>
      </p:sp>
      <p:cxnSp>
        <p:nvCxnSpPr>
          <p:cNvPr id="38" name="Straight Arrow Connector 37"/>
          <p:cNvCxnSpPr/>
          <p:nvPr/>
        </p:nvCxnSpPr>
        <p:spPr>
          <a:xfrm flipH="1">
            <a:off x="6624463" y="3429000"/>
            <a:ext cx="91933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17677" y="947916"/>
            <a:ext cx="6500497" cy="1815882"/>
          </a:xfrm>
          <a:prstGeom prst="rect">
            <a:avLst/>
          </a:prstGeom>
          <a:noFill/>
        </p:spPr>
        <p:txBody>
          <a:bodyPr wrap="none" rtlCol="0">
            <a:spAutoFit/>
          </a:bodyPr>
          <a:lstStyle/>
          <a:p>
            <a:pPr algn="r"/>
            <a:r>
              <a:rPr lang="en-US" sz="1400" i="1" dirty="0">
                <a:solidFill>
                  <a:srgbClr val="0000FF"/>
                </a:solidFill>
              </a:rPr>
              <a:t>Causes of reduced blink rate can be divided into two categories--what are they?</a:t>
            </a:r>
          </a:p>
          <a:p>
            <a:pPr algn="r"/>
            <a:r>
              <a:rPr lang="en-US" sz="1400" dirty="0">
                <a:solidFill>
                  <a:srgbClr val="0000FF"/>
                </a:solidFill>
              </a:rPr>
              <a:t>Physiological (</a:t>
            </a:r>
            <a:r>
              <a:rPr lang="en-US" sz="1400" dirty="0" err="1">
                <a:solidFill>
                  <a:srgbClr val="0000FF"/>
                </a:solidFill>
              </a:rPr>
              <a:t>ie</a:t>
            </a:r>
            <a:r>
              <a:rPr lang="en-US" sz="1400" dirty="0">
                <a:solidFill>
                  <a:srgbClr val="0000FF"/>
                </a:solidFill>
              </a:rPr>
              <a:t>, a normal phenomenon), and pathological</a:t>
            </a:r>
          </a:p>
          <a:p>
            <a:pPr algn="r"/>
            <a:endParaRPr lang="en-US" sz="1400" dirty="0">
              <a:solidFill>
                <a:srgbClr val="0000FF"/>
              </a:solidFill>
            </a:endParaRPr>
          </a:p>
          <a:p>
            <a:pPr algn="r"/>
            <a:r>
              <a:rPr lang="en-US" sz="1400" i="1" dirty="0">
                <a:solidFill>
                  <a:srgbClr val="0000FF"/>
                </a:solidFill>
              </a:rPr>
              <a:t>What is the most common physiological cause of reduced blink rate?</a:t>
            </a:r>
          </a:p>
          <a:p>
            <a:pPr algn="r"/>
            <a:r>
              <a:rPr lang="en-US" sz="1400" dirty="0">
                <a:solidFill>
                  <a:srgbClr val="0000FF"/>
                </a:solidFill>
              </a:rPr>
              <a:t>Sustained participation in a visually intensive task (</a:t>
            </a:r>
            <a:r>
              <a:rPr lang="en-US" sz="1400" dirty="0" err="1">
                <a:solidFill>
                  <a:srgbClr val="0000FF"/>
                </a:solidFill>
              </a:rPr>
              <a:t>eg</a:t>
            </a:r>
            <a:r>
              <a:rPr lang="en-US" sz="1400" dirty="0">
                <a:solidFill>
                  <a:srgbClr val="0000FF"/>
                </a:solidFill>
              </a:rPr>
              <a:t>, reading; computer work)</a:t>
            </a:r>
          </a:p>
          <a:p>
            <a:pPr algn="r"/>
            <a:endParaRPr lang="en-US" sz="1400" dirty="0">
              <a:solidFill>
                <a:srgbClr val="0000FF"/>
              </a:solidFill>
            </a:endParaRPr>
          </a:p>
          <a:p>
            <a:pPr algn="r"/>
            <a:r>
              <a:rPr lang="en-US" sz="1400" i="1" dirty="0">
                <a:solidFill>
                  <a:srgbClr val="0000FF"/>
                </a:solidFill>
              </a:rPr>
              <a:t>What is the most common pathological cause of reduced blink rate?</a:t>
            </a:r>
          </a:p>
          <a:p>
            <a:pPr algn="r"/>
            <a:r>
              <a:rPr lang="en-US" sz="1400" dirty="0">
                <a:solidFill>
                  <a:srgbClr val="0000FF"/>
                </a:solidFill>
              </a:rPr>
              <a:t>Parkinson’s </a:t>
            </a:r>
            <a:r>
              <a:rPr lang="en-US" sz="1400" dirty="0" err="1">
                <a:solidFill>
                  <a:srgbClr val="0000FF"/>
                </a:solidFill>
              </a:rPr>
              <a:t>dz</a:t>
            </a:r>
            <a:endParaRPr lang="en-US" sz="1400" dirty="0">
              <a:solidFill>
                <a:srgbClr val="0000FF"/>
              </a:solidFill>
            </a:endParaRPr>
          </a:p>
        </p:txBody>
      </p:sp>
      <p:sp>
        <p:nvSpPr>
          <p:cNvPr id="2" name="TextBox 1">
            <a:extLst>
              <a:ext uri="{FF2B5EF4-FFF2-40B4-BE49-F238E27FC236}">
                <a16:creationId xmlns:a16="http://schemas.microsoft.com/office/drawing/2014/main" id="{E10E1109-68F9-F249-3960-7717840AD0F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DACE3269-98D2-D67F-F812-799EDEE8C045}"/>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75989"/>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6" name="TextBox 15"/>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cxnSp>
        <p:nvCxnSpPr>
          <p:cNvPr id="3" name="Straight Arrow Connector 2"/>
          <p:cNvCxnSpPr>
            <a:stCxn id="16"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p:cNvCxnSpPr>
          <p:nvPr/>
        </p:nvCxnSpPr>
        <p:spPr>
          <a:xfrm flipH="1">
            <a:off x="4876800" y="5443954"/>
            <a:ext cx="1986385"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69258" y="762000"/>
            <a:ext cx="5645942" cy="1015663"/>
          </a:xfrm>
          <a:prstGeom prst="rect">
            <a:avLst/>
          </a:prstGeom>
          <a:noFill/>
        </p:spPr>
        <p:txBody>
          <a:bodyPr wrap="square" rtlCol="0">
            <a:spAutoFit/>
          </a:bodyPr>
          <a:lstStyle/>
          <a:p>
            <a:pPr algn="ctr"/>
            <a:r>
              <a:rPr lang="en-US" sz="2000" dirty="0">
                <a:solidFill>
                  <a:schemeClr val="bg1">
                    <a:lumMod val="75000"/>
                  </a:schemeClr>
                </a:solidFill>
              </a:rPr>
              <a:t>The pathophysiology for DES damage starts with derangement of the tear film in the form of </a:t>
            </a:r>
            <a:r>
              <a:rPr lang="en-US" sz="2000" b="1" dirty="0">
                <a:solidFill>
                  <a:schemeClr val="bg1">
                    <a:lumMod val="75000"/>
                  </a:schemeClr>
                </a:solidFill>
              </a:rPr>
              <a:t>Tear </a:t>
            </a:r>
            <a:r>
              <a:rPr lang="en-US" sz="2000" b="1" dirty="0" err="1">
                <a:solidFill>
                  <a:schemeClr val="bg1">
                    <a:lumMod val="75000"/>
                  </a:schemeClr>
                </a:solidFill>
              </a:rPr>
              <a:t>Hyperosmolarity</a:t>
            </a:r>
            <a:r>
              <a:rPr lang="en-US" sz="2000" b="1" dirty="0">
                <a:solidFill>
                  <a:schemeClr val="bg1">
                    <a:lumMod val="75000"/>
                  </a:schemeClr>
                </a:solidFill>
              </a:rPr>
              <a:t>.</a:t>
            </a:r>
          </a:p>
        </p:txBody>
      </p:sp>
      <p:sp>
        <p:nvSpPr>
          <p:cNvPr id="12" name="Arrow: Bent-Up 11">
            <a:extLst>
              <a:ext uri="{FF2B5EF4-FFF2-40B4-BE49-F238E27FC236}">
                <a16:creationId xmlns:a16="http://schemas.microsoft.com/office/drawing/2014/main" id="{D43D4C4E-C899-1304-E1C6-9010864A3AC9}"/>
              </a:ext>
            </a:extLst>
          </p:cNvPr>
          <p:cNvSpPr/>
          <p:nvPr/>
        </p:nvSpPr>
        <p:spPr>
          <a:xfrm rot="10800000">
            <a:off x="2109377" y="2494855"/>
            <a:ext cx="5205823" cy="1000924"/>
          </a:xfrm>
          <a:prstGeom prst="bentUpArrow">
            <a:avLst>
              <a:gd name="adj1" fmla="val 50000"/>
              <a:gd name="adj2" fmla="val 34786"/>
              <a:gd name="adj3" fmla="val 34133"/>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B3E92ED-FD92-3464-75FE-1194C526479A}"/>
              </a:ext>
            </a:extLst>
          </p:cNvPr>
          <p:cNvSpPr txBox="1"/>
          <p:nvPr/>
        </p:nvSpPr>
        <p:spPr>
          <a:xfrm>
            <a:off x="316652" y="1633962"/>
            <a:ext cx="8510693" cy="646331"/>
          </a:xfrm>
          <a:prstGeom prst="rect">
            <a:avLst/>
          </a:prstGeom>
          <a:solidFill>
            <a:schemeClr val="accent1">
              <a:lumMod val="40000"/>
              <a:lumOff val="60000"/>
            </a:schemeClr>
          </a:solidFill>
          <a:ln>
            <a:solidFill>
              <a:schemeClr val="tx1"/>
            </a:solidFill>
          </a:ln>
        </p:spPr>
        <p:txBody>
          <a:bodyPr wrap="square" rtlCol="0">
            <a:spAutoFit/>
          </a:bodyPr>
          <a:lstStyle/>
          <a:p>
            <a:r>
              <a:rPr lang="en-US" dirty="0">
                <a:solidFill>
                  <a:srgbClr val="FF0000"/>
                </a:solidFill>
              </a:rPr>
              <a:t>Recall that earlier in the set we alluded to a </a:t>
            </a:r>
            <a:r>
              <a:rPr lang="en-US" i="1" dirty="0">
                <a:solidFill>
                  <a:srgbClr val="FF0000"/>
                </a:solidFill>
              </a:rPr>
              <a:t>third</a:t>
            </a:r>
            <a:r>
              <a:rPr lang="en-US" dirty="0">
                <a:solidFill>
                  <a:srgbClr val="FF0000"/>
                </a:solidFill>
              </a:rPr>
              <a:t> means by which tear-film status could produce hyperosmolarity and dry eye. The time to address this has arrived!</a:t>
            </a:r>
          </a:p>
        </p:txBody>
      </p:sp>
      <p:sp>
        <p:nvSpPr>
          <p:cNvPr id="2" name="TextBox 1">
            <a:extLst>
              <a:ext uri="{FF2B5EF4-FFF2-40B4-BE49-F238E27FC236}">
                <a16:creationId xmlns:a16="http://schemas.microsoft.com/office/drawing/2014/main" id="{FBB5C185-375C-D443-FCB1-0340D344FBF6}"/>
              </a:ext>
            </a:extLst>
          </p:cNvPr>
          <p:cNvSpPr txBox="1"/>
          <p:nvPr/>
        </p:nvSpPr>
        <p:spPr>
          <a:xfrm>
            <a:off x="1295399" y="3697069"/>
            <a:ext cx="6553201" cy="646331"/>
          </a:xfrm>
          <a:prstGeom prst="rect">
            <a:avLst/>
          </a:prstGeom>
          <a:noFill/>
        </p:spPr>
        <p:txBody>
          <a:bodyPr wrap="square" rtlCol="0">
            <a:spAutoFit/>
          </a:bodyPr>
          <a:lstStyle/>
          <a:p>
            <a:pPr algn="ctr"/>
            <a:r>
              <a:rPr lang="en-US" i="1" dirty="0">
                <a:solidFill>
                  <a:srgbClr val="0000FF"/>
                </a:solidFill>
              </a:rPr>
              <a:t>In what </a:t>
            </a:r>
            <a:r>
              <a:rPr lang="en-US" i="1" dirty="0">
                <a:solidFill>
                  <a:schemeClr val="bg1">
                    <a:lumMod val="75000"/>
                  </a:schemeClr>
                </a:solidFill>
              </a:rPr>
              <a:t>two</a:t>
            </a:r>
            <a:r>
              <a:rPr lang="en-US" i="1" dirty="0">
                <a:solidFill>
                  <a:srgbClr val="0000FF"/>
                </a:solidFill>
              </a:rPr>
              <a:t> fundamental ways could the status of the aqueous component of the tear film lead to tear </a:t>
            </a:r>
            <a:r>
              <a:rPr lang="en-US" i="1" dirty="0" err="1">
                <a:solidFill>
                  <a:srgbClr val="0000FF"/>
                </a:solidFill>
              </a:rPr>
              <a:t>hyperosmolarity</a:t>
            </a:r>
            <a:r>
              <a:rPr lang="en-US" i="1" dirty="0">
                <a:solidFill>
                  <a:srgbClr val="0000FF"/>
                </a:solidFill>
              </a:rPr>
              <a:t>?</a:t>
            </a:r>
          </a:p>
        </p:txBody>
      </p:sp>
      <p:cxnSp>
        <p:nvCxnSpPr>
          <p:cNvPr id="4" name="Straight Connector 3">
            <a:extLst>
              <a:ext uri="{FF2B5EF4-FFF2-40B4-BE49-F238E27FC236}">
                <a16:creationId xmlns:a16="http://schemas.microsoft.com/office/drawing/2014/main" id="{7C77E8C0-A604-4ECB-3D2B-ED2DE5B43BBA}"/>
              </a:ext>
            </a:extLst>
          </p:cNvPr>
          <p:cNvCxnSpPr>
            <a:cxnSpLocks/>
          </p:cNvCxnSpPr>
          <p:nvPr/>
        </p:nvCxnSpPr>
        <p:spPr>
          <a:xfrm flipV="1">
            <a:off x="2146852" y="3803892"/>
            <a:ext cx="443948" cy="152400"/>
          </a:xfrm>
          <a:prstGeom prst="line">
            <a:avLst/>
          </a:prstGeom>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0746987D-2D56-B43F-8AED-1551EE633851}"/>
              </a:ext>
            </a:extLst>
          </p:cNvPr>
          <p:cNvSpPr txBox="1"/>
          <p:nvPr/>
        </p:nvSpPr>
        <p:spPr>
          <a:xfrm>
            <a:off x="2080592" y="3525596"/>
            <a:ext cx="817853" cy="369332"/>
          </a:xfrm>
          <a:prstGeom prst="rect">
            <a:avLst/>
          </a:prstGeom>
          <a:noFill/>
        </p:spPr>
        <p:txBody>
          <a:bodyPr wrap="none" rtlCol="0">
            <a:spAutoFit/>
          </a:bodyPr>
          <a:lstStyle/>
          <a:p>
            <a:r>
              <a:rPr lang="en-US" dirty="0">
                <a:solidFill>
                  <a:srgbClr val="0000FF"/>
                </a:solidFill>
                <a:latin typeface="Segoe Script" panose="030B0504020000000003" pitchFamily="66" charset="0"/>
              </a:rPr>
              <a:t>three</a:t>
            </a:r>
          </a:p>
        </p:txBody>
      </p:sp>
      <p:sp>
        <p:nvSpPr>
          <p:cNvPr id="13" name="TextBox 12">
            <a:extLst>
              <a:ext uri="{FF2B5EF4-FFF2-40B4-BE49-F238E27FC236}">
                <a16:creationId xmlns:a16="http://schemas.microsoft.com/office/drawing/2014/main" id="{5F7416BF-64FB-80DE-8DF3-A1A2B77FE5D1}"/>
              </a:ext>
            </a:extLst>
          </p:cNvPr>
          <p:cNvSpPr txBox="1"/>
          <p:nvPr/>
        </p:nvSpPr>
        <p:spPr>
          <a:xfrm>
            <a:off x="2372086" y="2481263"/>
            <a:ext cx="5067300" cy="528350"/>
          </a:xfrm>
          <a:prstGeom prst="rect">
            <a:avLst/>
          </a:prstGeom>
          <a:noFill/>
        </p:spPr>
        <p:txBody>
          <a:bodyPr wrap="square" rtlCol="0">
            <a:spAutoFit/>
          </a:bodyPr>
          <a:lstStyle/>
          <a:p>
            <a:pPr>
              <a:lnSpc>
                <a:spcPts val="1700"/>
              </a:lnSpc>
            </a:pPr>
            <a:r>
              <a:rPr lang="en-US" sz="1600" b="1" dirty="0">
                <a:solidFill>
                  <a:schemeClr val="bg1"/>
                </a:solidFill>
              </a:rPr>
              <a:t>Head’s up</a:t>
            </a:r>
            <a:r>
              <a:rPr lang="en-US" sz="1600" dirty="0">
                <a:solidFill>
                  <a:schemeClr val="bg1"/>
                </a:solidFill>
              </a:rPr>
              <a:t>: Later in the set we’re </a:t>
            </a:r>
            <a:r>
              <a:rPr lang="en-US" sz="1600" dirty="0" err="1">
                <a:solidFill>
                  <a:schemeClr val="bg1"/>
                </a:solidFill>
              </a:rPr>
              <a:t>gonna</a:t>
            </a:r>
            <a:r>
              <a:rPr lang="en-US" sz="1600" dirty="0">
                <a:solidFill>
                  <a:schemeClr val="bg1"/>
                </a:solidFill>
              </a:rPr>
              <a:t> add a </a:t>
            </a:r>
            <a:r>
              <a:rPr lang="en-US" sz="1600" i="1" dirty="0">
                <a:solidFill>
                  <a:schemeClr val="bg1"/>
                </a:solidFill>
              </a:rPr>
              <a:t>third</a:t>
            </a:r>
            <a:r>
              <a:rPr lang="en-US" sz="1600" dirty="0">
                <a:solidFill>
                  <a:schemeClr val="bg1"/>
                </a:solidFill>
              </a:rPr>
              <a:t> mechanism leading to tear hyperosmolarity</a:t>
            </a:r>
          </a:p>
        </p:txBody>
      </p:sp>
    </p:spTree>
    <p:extLst>
      <p:ext uri="{BB962C8B-B14F-4D97-AF65-F5344CB8AC3E}">
        <p14:creationId xmlns:p14="http://schemas.microsoft.com/office/powerpoint/2010/main" val="3165026511"/>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6" name="TextBox 15"/>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cxnSp>
        <p:nvCxnSpPr>
          <p:cNvPr id="3" name="Straight Arrow Connector 2"/>
          <p:cNvCxnSpPr>
            <a:stCxn id="16"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p:cNvCxnSpPr>
          <p:nvPr/>
        </p:nvCxnSpPr>
        <p:spPr>
          <a:xfrm flipH="1">
            <a:off x="4876800" y="5443954"/>
            <a:ext cx="1986385"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69258" y="762000"/>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15" name="TextBox 14"/>
          <p:cNvSpPr txBox="1"/>
          <p:nvPr/>
        </p:nvSpPr>
        <p:spPr>
          <a:xfrm>
            <a:off x="2895600" y="3647182"/>
            <a:ext cx="3505200" cy="338554"/>
          </a:xfrm>
          <a:prstGeom prst="rect">
            <a:avLst/>
          </a:prstGeom>
          <a:noFill/>
        </p:spPr>
        <p:txBody>
          <a:bodyPr wrap="square" rtlCol="0">
            <a:spAutoFit/>
          </a:bodyPr>
          <a:lstStyle/>
          <a:p>
            <a:r>
              <a:rPr lang="en-US" sz="1600" dirty="0">
                <a:solidFill>
                  <a:srgbClr val="0000FF"/>
                </a:solidFill>
              </a:rPr>
              <a:t>--</a:t>
            </a:r>
            <a:r>
              <a:rPr lang="en-US" sz="1600" b="1" i="1" dirty="0">
                <a:solidFill>
                  <a:srgbClr val="0000FF"/>
                </a:solidFill>
              </a:rPr>
              <a:t>?</a:t>
            </a:r>
            <a:r>
              <a:rPr lang="en-US" sz="1600" dirty="0">
                <a:solidFill>
                  <a:srgbClr val="0000FF"/>
                </a:solidFill>
              </a:rPr>
              <a:t> </a:t>
            </a:r>
            <a:endParaRPr lang="en-US" sz="1600" b="1" dirty="0">
              <a:solidFill>
                <a:srgbClr val="0000FF"/>
              </a:solidFill>
            </a:endParaRPr>
          </a:p>
        </p:txBody>
      </p:sp>
      <p:sp>
        <p:nvSpPr>
          <p:cNvPr id="7" name="TextBox 6">
            <a:extLst>
              <a:ext uri="{FF2B5EF4-FFF2-40B4-BE49-F238E27FC236}">
                <a16:creationId xmlns:a16="http://schemas.microsoft.com/office/drawing/2014/main" id="{C209C576-707A-76CD-E70F-EED1EC20BC8D}"/>
              </a:ext>
            </a:extLst>
          </p:cNvPr>
          <p:cNvSpPr txBox="1"/>
          <p:nvPr/>
        </p:nvSpPr>
        <p:spPr>
          <a:xfrm>
            <a:off x="1982328" y="2823112"/>
            <a:ext cx="5105401" cy="646331"/>
          </a:xfrm>
          <a:prstGeom prst="rect">
            <a:avLst/>
          </a:prstGeom>
          <a:noFill/>
        </p:spPr>
        <p:txBody>
          <a:bodyPr wrap="square" rtlCol="0">
            <a:spAutoFit/>
          </a:bodyPr>
          <a:lstStyle/>
          <a:p>
            <a:pPr algn="ctr"/>
            <a:r>
              <a:rPr lang="en-US" i="1" dirty="0"/>
              <a:t>In what </a:t>
            </a:r>
            <a:r>
              <a:rPr lang="en-US" b="1" dirty="0"/>
              <a:t>other</a:t>
            </a:r>
            <a:r>
              <a:rPr lang="en-US" i="1" dirty="0"/>
              <a:t> fundamental way could the status of the tear film lead to tear </a:t>
            </a:r>
            <a:r>
              <a:rPr lang="en-US" i="1" dirty="0" err="1"/>
              <a:t>hyperosmolarity</a:t>
            </a:r>
            <a:r>
              <a:rPr lang="en-US" i="1" dirty="0"/>
              <a:t>?</a:t>
            </a:r>
          </a:p>
        </p:txBody>
      </p:sp>
    </p:spTree>
    <p:extLst>
      <p:ext uri="{BB962C8B-B14F-4D97-AF65-F5344CB8AC3E}">
        <p14:creationId xmlns:p14="http://schemas.microsoft.com/office/powerpoint/2010/main" val="4285592041"/>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6" name="TextBox 15"/>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cxnSp>
        <p:nvCxnSpPr>
          <p:cNvPr id="3" name="Straight Arrow Connector 2"/>
          <p:cNvCxnSpPr>
            <a:stCxn id="16"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p:cNvCxnSpPr>
          <p:nvPr/>
        </p:nvCxnSpPr>
        <p:spPr>
          <a:xfrm flipH="1">
            <a:off x="4876800" y="5443954"/>
            <a:ext cx="1986385"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69258" y="762000"/>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15" name="TextBox 14"/>
          <p:cNvSpPr txBox="1"/>
          <p:nvPr/>
        </p:nvSpPr>
        <p:spPr>
          <a:xfrm>
            <a:off x="2895600" y="3647182"/>
            <a:ext cx="3505200" cy="584775"/>
          </a:xfrm>
          <a:prstGeom prst="rect">
            <a:avLst/>
          </a:prstGeom>
          <a:noFill/>
        </p:spPr>
        <p:txBody>
          <a:bodyPr wrap="square" rtlCol="0">
            <a:spAutoFit/>
          </a:bodyPr>
          <a:lstStyle/>
          <a:p>
            <a:r>
              <a:rPr lang="en-US" sz="1600" dirty="0">
                <a:solidFill>
                  <a:srgbClr val="0000FF"/>
                </a:solidFill>
              </a:rPr>
              <a:t>--The tear film can break up too quickly, exposing the ocular surface. </a:t>
            </a:r>
            <a:endParaRPr lang="en-US" sz="1600" b="1" dirty="0">
              <a:solidFill>
                <a:srgbClr val="0000FF"/>
              </a:solidFill>
            </a:endParaRPr>
          </a:p>
        </p:txBody>
      </p:sp>
      <p:sp>
        <p:nvSpPr>
          <p:cNvPr id="4" name="Rectangle 3">
            <a:extLst>
              <a:ext uri="{FF2B5EF4-FFF2-40B4-BE49-F238E27FC236}">
                <a16:creationId xmlns:a16="http://schemas.microsoft.com/office/drawing/2014/main" id="{8AFCA235-8F9D-6330-AA5E-409D34BBEA2E}"/>
              </a:ext>
            </a:extLst>
          </p:cNvPr>
          <p:cNvSpPr/>
          <p:nvPr/>
        </p:nvSpPr>
        <p:spPr>
          <a:xfrm>
            <a:off x="4697896" y="3710608"/>
            <a:ext cx="762000" cy="2322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5" name="TextBox 4">
            <a:extLst>
              <a:ext uri="{FF2B5EF4-FFF2-40B4-BE49-F238E27FC236}">
                <a16:creationId xmlns:a16="http://schemas.microsoft.com/office/drawing/2014/main" id="{CA55EAC0-4C54-114A-8584-CD22656FA040}"/>
              </a:ext>
            </a:extLst>
          </p:cNvPr>
          <p:cNvSpPr txBox="1"/>
          <p:nvPr/>
        </p:nvSpPr>
        <p:spPr>
          <a:xfrm>
            <a:off x="1982328" y="2823112"/>
            <a:ext cx="5105401" cy="646331"/>
          </a:xfrm>
          <a:prstGeom prst="rect">
            <a:avLst/>
          </a:prstGeom>
          <a:noFill/>
        </p:spPr>
        <p:txBody>
          <a:bodyPr wrap="square" rtlCol="0">
            <a:spAutoFit/>
          </a:bodyPr>
          <a:lstStyle/>
          <a:p>
            <a:pPr algn="ctr"/>
            <a:r>
              <a:rPr lang="en-US" i="1" dirty="0"/>
              <a:t>In what </a:t>
            </a:r>
            <a:r>
              <a:rPr lang="en-US" b="1" dirty="0"/>
              <a:t>other</a:t>
            </a:r>
            <a:r>
              <a:rPr lang="en-US" i="1" dirty="0"/>
              <a:t> fundamental way could the status of the tear film lead to tear </a:t>
            </a:r>
            <a:r>
              <a:rPr lang="en-US" i="1" dirty="0" err="1"/>
              <a:t>hyperosmolarity</a:t>
            </a:r>
            <a:r>
              <a:rPr lang="en-US" i="1" dirty="0"/>
              <a:t>?</a:t>
            </a:r>
          </a:p>
        </p:txBody>
      </p:sp>
    </p:spTree>
    <p:extLst>
      <p:ext uri="{BB962C8B-B14F-4D97-AF65-F5344CB8AC3E}">
        <p14:creationId xmlns:p14="http://schemas.microsoft.com/office/powerpoint/2010/main" val="667428173"/>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6" name="TextBox 15"/>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cxnSp>
        <p:nvCxnSpPr>
          <p:cNvPr id="3" name="Straight Arrow Connector 2"/>
          <p:cNvCxnSpPr>
            <a:stCxn id="16"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p:cNvCxnSpPr>
          <p:nvPr/>
        </p:nvCxnSpPr>
        <p:spPr>
          <a:xfrm flipH="1">
            <a:off x="4876800" y="5443954"/>
            <a:ext cx="1986385"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69258" y="762000"/>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15" name="TextBox 14"/>
          <p:cNvSpPr txBox="1"/>
          <p:nvPr/>
        </p:nvSpPr>
        <p:spPr>
          <a:xfrm>
            <a:off x="2895600" y="3647182"/>
            <a:ext cx="3505200" cy="584775"/>
          </a:xfrm>
          <a:prstGeom prst="rect">
            <a:avLst/>
          </a:prstGeom>
          <a:noFill/>
        </p:spPr>
        <p:txBody>
          <a:bodyPr wrap="square" rtlCol="0">
            <a:spAutoFit/>
          </a:bodyPr>
          <a:lstStyle/>
          <a:p>
            <a:r>
              <a:rPr lang="en-US" sz="1600" dirty="0">
                <a:solidFill>
                  <a:srgbClr val="0000FF"/>
                </a:solidFill>
              </a:rPr>
              <a:t>--The tear film can break up too quickly, exposing the ocular surface. </a:t>
            </a:r>
            <a:endParaRPr lang="en-US" sz="1600" b="1" dirty="0">
              <a:solidFill>
                <a:srgbClr val="0000FF"/>
              </a:solidFill>
            </a:endParaRPr>
          </a:p>
        </p:txBody>
      </p:sp>
      <p:sp>
        <p:nvSpPr>
          <p:cNvPr id="4" name="TextBox 3">
            <a:extLst>
              <a:ext uri="{FF2B5EF4-FFF2-40B4-BE49-F238E27FC236}">
                <a16:creationId xmlns:a16="http://schemas.microsoft.com/office/drawing/2014/main" id="{1D13B306-5E56-B773-A746-1A7E0DCD117A}"/>
              </a:ext>
            </a:extLst>
          </p:cNvPr>
          <p:cNvSpPr txBox="1"/>
          <p:nvPr/>
        </p:nvSpPr>
        <p:spPr>
          <a:xfrm>
            <a:off x="1982328" y="2823112"/>
            <a:ext cx="5105401" cy="646331"/>
          </a:xfrm>
          <a:prstGeom prst="rect">
            <a:avLst/>
          </a:prstGeom>
          <a:noFill/>
        </p:spPr>
        <p:txBody>
          <a:bodyPr wrap="square" rtlCol="0">
            <a:spAutoFit/>
          </a:bodyPr>
          <a:lstStyle/>
          <a:p>
            <a:pPr algn="ctr"/>
            <a:r>
              <a:rPr lang="en-US" i="1" dirty="0"/>
              <a:t>In what </a:t>
            </a:r>
            <a:r>
              <a:rPr lang="en-US" b="1" dirty="0"/>
              <a:t>other</a:t>
            </a:r>
            <a:r>
              <a:rPr lang="en-US" i="1" dirty="0"/>
              <a:t> fundamental way could the status of the tear film lead to tear </a:t>
            </a:r>
            <a:r>
              <a:rPr lang="en-US" i="1" dirty="0" err="1"/>
              <a:t>hyperosmolarity</a:t>
            </a:r>
            <a:r>
              <a:rPr lang="en-US" i="1" dirty="0"/>
              <a:t>?</a:t>
            </a:r>
          </a:p>
        </p:txBody>
      </p:sp>
    </p:spTree>
    <p:extLst>
      <p:ext uri="{BB962C8B-B14F-4D97-AF65-F5344CB8AC3E}">
        <p14:creationId xmlns:p14="http://schemas.microsoft.com/office/powerpoint/2010/main" val="1576980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36</a:t>
            </a:fld>
            <a:endParaRPr lang="en-US" altLang="en-US"/>
          </a:p>
        </p:txBody>
      </p:sp>
      <p:sp>
        <p:nvSpPr>
          <p:cNvPr id="2" name="TextBox 1">
            <a:extLst>
              <a:ext uri="{FF2B5EF4-FFF2-40B4-BE49-F238E27FC236}">
                <a16:creationId xmlns:a16="http://schemas.microsoft.com/office/drawing/2014/main" id="{34AC0B19-0878-9639-55BB-6BF046A3D8B9}"/>
              </a:ext>
            </a:extLst>
          </p:cNvPr>
          <p:cNvSpPr txBox="1"/>
          <p:nvPr/>
        </p:nvSpPr>
        <p:spPr>
          <a:xfrm>
            <a:off x="381000" y="914400"/>
            <a:ext cx="7606643" cy="1569660"/>
          </a:xfrm>
          <a:prstGeom prst="rect">
            <a:avLst/>
          </a:prstGeom>
          <a:noFill/>
        </p:spPr>
        <p:txBody>
          <a:bodyPr wrap="square" rtlCol="0">
            <a:spAutoFit/>
          </a:bodyPr>
          <a:lstStyle/>
          <a:p>
            <a:r>
              <a:rPr lang="en-US" sz="1600" i="1" dirty="0"/>
              <a:t>What roles does the tear film play in ocular health and function?</a:t>
            </a:r>
          </a:p>
          <a:p>
            <a:r>
              <a:rPr lang="en-US" sz="1600" dirty="0"/>
              <a:t>There are three:</a:t>
            </a:r>
          </a:p>
          <a:p>
            <a:r>
              <a:rPr lang="en-US" sz="1600" dirty="0"/>
              <a:t>--Facilitates diffusion of  oxygen  to the  avascular  cornea</a:t>
            </a:r>
          </a:p>
          <a:p>
            <a:r>
              <a:rPr lang="en-US" sz="1600" dirty="0"/>
              <a:t>--Assists in clearing debris from the corneal surface</a:t>
            </a:r>
          </a:p>
          <a:p>
            <a:r>
              <a:rPr lang="en-US" sz="1600" dirty="0"/>
              <a:t>--Provides a glassy-smooth refracting surface at the air-cornea interface (or more accurately, the air-tear film interface)</a:t>
            </a:r>
          </a:p>
        </p:txBody>
      </p:sp>
      <p:sp>
        <p:nvSpPr>
          <p:cNvPr id="9" name="TextBox 8">
            <a:extLst>
              <a:ext uri="{FF2B5EF4-FFF2-40B4-BE49-F238E27FC236}">
                <a16:creationId xmlns:a16="http://schemas.microsoft.com/office/drawing/2014/main" id="{236DAE4D-6928-F76F-3EFA-FC1CF8A2DF6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3775267028"/>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6" name="TextBox 15"/>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cxnSp>
        <p:nvCxnSpPr>
          <p:cNvPr id="3" name="Straight Arrow Connector 2"/>
          <p:cNvCxnSpPr>
            <a:stCxn id="16"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p:cNvCxnSpPr>
          <p:nvPr/>
        </p:nvCxnSpPr>
        <p:spPr>
          <a:xfrm flipH="1">
            <a:off x="4876800" y="5443954"/>
            <a:ext cx="1986385"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69258" y="762000"/>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cxnSp>
        <p:nvCxnSpPr>
          <p:cNvPr id="36" name="Straight Arrow Connector 35"/>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20122" y="4800600"/>
            <a:ext cx="404278" cy="523220"/>
          </a:xfrm>
          <a:prstGeom prst="rect">
            <a:avLst/>
          </a:prstGeom>
          <a:noFill/>
          <a:ln>
            <a:noFill/>
          </a:ln>
        </p:spPr>
        <p:txBody>
          <a:bodyPr wrap="none" rtlCol="0">
            <a:spAutoFit/>
          </a:bodyPr>
          <a:lstStyle/>
          <a:p>
            <a:pPr algn="ctr"/>
            <a:r>
              <a:rPr lang="en-US" sz="2800" b="1" i="1" dirty="0"/>
              <a:t>?</a:t>
            </a:r>
          </a:p>
        </p:txBody>
      </p:sp>
      <p:sp>
        <p:nvSpPr>
          <p:cNvPr id="15" name="TextBox 14"/>
          <p:cNvSpPr txBox="1"/>
          <p:nvPr/>
        </p:nvSpPr>
        <p:spPr>
          <a:xfrm>
            <a:off x="2895600" y="3647182"/>
            <a:ext cx="3505200" cy="830997"/>
          </a:xfrm>
          <a:prstGeom prst="rect">
            <a:avLst/>
          </a:prstGeom>
          <a:noFill/>
        </p:spPr>
        <p:txBody>
          <a:bodyPr wrap="square" rtlCol="0">
            <a:spAutoFit/>
          </a:bodyPr>
          <a:lstStyle/>
          <a:p>
            <a:r>
              <a:rPr lang="en-US" sz="1600" dirty="0">
                <a:solidFill>
                  <a:srgbClr val="0000FF"/>
                </a:solidFill>
              </a:rPr>
              <a:t>--The tear film can break up too quickly, exposing the ocular surface. </a:t>
            </a:r>
            <a:r>
              <a:rPr lang="en-US" sz="1600" b="1" dirty="0"/>
              <a:t>This state is known as one of…</a:t>
            </a:r>
          </a:p>
        </p:txBody>
      </p:sp>
      <p:sp>
        <p:nvSpPr>
          <p:cNvPr id="4" name="TextBox 3">
            <a:extLst>
              <a:ext uri="{FF2B5EF4-FFF2-40B4-BE49-F238E27FC236}">
                <a16:creationId xmlns:a16="http://schemas.microsoft.com/office/drawing/2014/main" id="{04E2C1FF-BF97-637B-C260-139D92BE3867}"/>
              </a:ext>
            </a:extLst>
          </p:cNvPr>
          <p:cNvSpPr txBox="1"/>
          <p:nvPr/>
        </p:nvSpPr>
        <p:spPr>
          <a:xfrm>
            <a:off x="1982328" y="2823112"/>
            <a:ext cx="5105401" cy="646331"/>
          </a:xfrm>
          <a:prstGeom prst="rect">
            <a:avLst/>
          </a:prstGeom>
          <a:noFill/>
        </p:spPr>
        <p:txBody>
          <a:bodyPr wrap="square" rtlCol="0">
            <a:spAutoFit/>
          </a:bodyPr>
          <a:lstStyle/>
          <a:p>
            <a:pPr algn="ctr"/>
            <a:r>
              <a:rPr lang="en-US" i="1" dirty="0"/>
              <a:t>In what </a:t>
            </a:r>
            <a:r>
              <a:rPr lang="en-US" b="1" dirty="0"/>
              <a:t>other</a:t>
            </a:r>
            <a:r>
              <a:rPr lang="en-US" i="1" dirty="0"/>
              <a:t> fundamental way could the status of the tear film lead to tear </a:t>
            </a:r>
            <a:r>
              <a:rPr lang="en-US" i="1" dirty="0" err="1"/>
              <a:t>hyperosmolarity</a:t>
            </a:r>
            <a:r>
              <a:rPr lang="en-US" i="1" dirty="0"/>
              <a:t>?</a:t>
            </a:r>
          </a:p>
        </p:txBody>
      </p:sp>
    </p:spTree>
    <p:extLst>
      <p:ext uri="{BB962C8B-B14F-4D97-AF65-F5344CB8AC3E}">
        <p14:creationId xmlns:p14="http://schemas.microsoft.com/office/powerpoint/2010/main" val="3956035768"/>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6" name="TextBox 15"/>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cxnSp>
        <p:nvCxnSpPr>
          <p:cNvPr id="3" name="Straight Arrow Connector 2"/>
          <p:cNvCxnSpPr>
            <a:stCxn id="16"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p:cNvCxnSpPr>
          <p:nvPr/>
        </p:nvCxnSpPr>
        <p:spPr>
          <a:xfrm flipH="1">
            <a:off x="4876800" y="5443954"/>
            <a:ext cx="1986385"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69258" y="762000"/>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19" name="TextBox 18"/>
          <p:cNvSpPr txBox="1"/>
          <p:nvPr/>
        </p:nvSpPr>
        <p:spPr>
          <a:xfrm>
            <a:off x="3733800" y="4716959"/>
            <a:ext cx="1639104" cy="769441"/>
          </a:xfrm>
          <a:prstGeom prst="rect">
            <a:avLst/>
          </a:prstGeom>
          <a:noFill/>
          <a:ln>
            <a:noFill/>
          </a:ln>
        </p:spPr>
        <p:txBody>
          <a:bodyPr wrap="square" rtlCol="0">
            <a:spAutoFit/>
          </a:bodyPr>
          <a:lstStyle/>
          <a:p>
            <a:pPr algn="ctr"/>
            <a:r>
              <a:rPr lang="en-US" sz="2200" i="1" dirty="0"/>
              <a:t>Tear Film Instability</a:t>
            </a:r>
          </a:p>
        </p:txBody>
      </p:sp>
      <p:cxnSp>
        <p:nvCxnSpPr>
          <p:cNvPr id="36" name="Straight Arrow Connector 35"/>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895600" y="3647182"/>
            <a:ext cx="3505200" cy="830997"/>
          </a:xfrm>
          <a:prstGeom prst="rect">
            <a:avLst/>
          </a:prstGeom>
          <a:noFill/>
        </p:spPr>
        <p:txBody>
          <a:bodyPr wrap="square" rtlCol="0">
            <a:spAutoFit/>
          </a:bodyPr>
          <a:lstStyle/>
          <a:p>
            <a:r>
              <a:rPr lang="en-US" sz="1600" dirty="0">
                <a:solidFill>
                  <a:srgbClr val="0000FF"/>
                </a:solidFill>
              </a:rPr>
              <a:t>--The tear film can break up too quickly, exposing the ocular surface. </a:t>
            </a:r>
            <a:r>
              <a:rPr lang="en-US" sz="1600" b="1" dirty="0"/>
              <a:t>This state is known as one of…</a:t>
            </a:r>
          </a:p>
        </p:txBody>
      </p:sp>
      <p:sp>
        <p:nvSpPr>
          <p:cNvPr id="2" name="TextBox 1">
            <a:extLst>
              <a:ext uri="{FF2B5EF4-FFF2-40B4-BE49-F238E27FC236}">
                <a16:creationId xmlns:a16="http://schemas.microsoft.com/office/drawing/2014/main" id="{684D70E4-B213-C1DE-2686-0EA80D128254}"/>
              </a:ext>
            </a:extLst>
          </p:cNvPr>
          <p:cNvSpPr txBox="1"/>
          <p:nvPr/>
        </p:nvSpPr>
        <p:spPr>
          <a:xfrm>
            <a:off x="1982328" y="2823112"/>
            <a:ext cx="5105401" cy="646331"/>
          </a:xfrm>
          <a:prstGeom prst="rect">
            <a:avLst/>
          </a:prstGeom>
          <a:noFill/>
        </p:spPr>
        <p:txBody>
          <a:bodyPr wrap="square" rtlCol="0">
            <a:spAutoFit/>
          </a:bodyPr>
          <a:lstStyle/>
          <a:p>
            <a:pPr algn="ctr"/>
            <a:r>
              <a:rPr lang="en-US" i="1" dirty="0"/>
              <a:t>In what </a:t>
            </a:r>
            <a:r>
              <a:rPr lang="en-US" b="1" dirty="0"/>
              <a:t>other</a:t>
            </a:r>
            <a:r>
              <a:rPr lang="en-US" i="1" dirty="0"/>
              <a:t> fundamental way could the status of the tear film lead to tear </a:t>
            </a:r>
            <a:r>
              <a:rPr lang="en-US" i="1" dirty="0" err="1"/>
              <a:t>hyperosmolarity</a:t>
            </a:r>
            <a:r>
              <a:rPr lang="en-US" i="1" dirty="0"/>
              <a:t>?</a:t>
            </a:r>
          </a:p>
        </p:txBody>
      </p:sp>
    </p:spTree>
    <p:extLst>
      <p:ext uri="{BB962C8B-B14F-4D97-AF65-F5344CB8AC3E}">
        <p14:creationId xmlns:p14="http://schemas.microsoft.com/office/powerpoint/2010/main" val="4121144162"/>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219200" y="4051757"/>
            <a:ext cx="2133601" cy="13921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a:off x="4492229" y="5410200"/>
            <a:ext cx="0" cy="304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6" name="TextBox 15"/>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cxnSp>
        <p:nvCxnSpPr>
          <p:cNvPr id="3" name="Straight Arrow Connector 2"/>
          <p:cNvCxnSpPr>
            <a:stCxn id="16"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69258" y="762000"/>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19" name="TextBox 18"/>
          <p:cNvSpPr txBox="1"/>
          <p:nvPr/>
        </p:nvSpPr>
        <p:spPr>
          <a:xfrm>
            <a:off x="3733800" y="4716959"/>
            <a:ext cx="1639104" cy="769441"/>
          </a:xfrm>
          <a:prstGeom prst="rect">
            <a:avLst/>
          </a:prstGeom>
          <a:noFill/>
          <a:ln>
            <a:noFill/>
          </a:ln>
        </p:spPr>
        <p:txBody>
          <a:bodyPr wrap="square" rtlCol="0">
            <a:spAutoFit/>
          </a:bodyPr>
          <a:lstStyle/>
          <a:p>
            <a:pPr algn="ctr"/>
            <a:r>
              <a:rPr lang="en-US" sz="2200" i="1" dirty="0">
                <a:solidFill>
                  <a:schemeClr val="accent3">
                    <a:lumMod val="85000"/>
                  </a:schemeClr>
                </a:solidFill>
              </a:rPr>
              <a:t>Tear Film Instability</a:t>
            </a:r>
          </a:p>
        </p:txBody>
      </p:sp>
      <p:sp>
        <p:nvSpPr>
          <p:cNvPr id="2" name="TextBox 1"/>
          <p:cNvSpPr txBox="1"/>
          <p:nvPr/>
        </p:nvSpPr>
        <p:spPr>
          <a:xfrm>
            <a:off x="1066800" y="4051757"/>
            <a:ext cx="2438399" cy="584775"/>
          </a:xfrm>
          <a:prstGeom prst="rect">
            <a:avLst/>
          </a:prstGeom>
          <a:noFill/>
        </p:spPr>
        <p:txBody>
          <a:bodyPr wrap="square" rtlCol="0">
            <a:spAutoFit/>
          </a:bodyPr>
          <a:lstStyle/>
          <a:p>
            <a:pPr algn="ctr"/>
            <a:r>
              <a:rPr lang="en-US" sz="1600" dirty="0"/>
              <a:t>Problem with the </a:t>
            </a:r>
            <a:r>
              <a:rPr lang="en-US" sz="1600" b="1" i="1" dirty="0">
                <a:solidFill>
                  <a:srgbClr val="0000FF"/>
                </a:solidFill>
              </a:rPr>
              <a:t>aqueous component</a:t>
            </a:r>
          </a:p>
        </p:txBody>
      </p:sp>
      <p:sp>
        <p:nvSpPr>
          <p:cNvPr id="4" name="Rectangle 3">
            <a:extLst>
              <a:ext uri="{FF2B5EF4-FFF2-40B4-BE49-F238E27FC236}">
                <a16:creationId xmlns:a16="http://schemas.microsoft.com/office/drawing/2014/main" id="{E2489485-130A-A1F3-9BE6-365B926D54FE}"/>
              </a:ext>
            </a:extLst>
          </p:cNvPr>
          <p:cNvSpPr/>
          <p:nvPr/>
        </p:nvSpPr>
        <p:spPr>
          <a:xfrm>
            <a:off x="5943600" y="4051757"/>
            <a:ext cx="1905000" cy="139219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95E16C7-6F8A-B61C-F41B-D212B0D4E5AD}"/>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cxnSp>
        <p:nvCxnSpPr>
          <p:cNvPr id="7" name="Straight Arrow Connector 6">
            <a:extLst>
              <a:ext uri="{FF2B5EF4-FFF2-40B4-BE49-F238E27FC236}">
                <a16:creationId xmlns:a16="http://schemas.microsoft.com/office/drawing/2014/main" id="{BF9C775F-DE82-9302-88A0-446680F4D40F}"/>
              </a:ext>
            </a:extLst>
          </p:cNvPr>
          <p:cNvCxnSpPr>
            <a:stCxn id="5" idx="2"/>
          </p:cNvCxnSpPr>
          <p:nvPr/>
        </p:nvCxnSpPr>
        <p:spPr>
          <a:xfrm flipH="1">
            <a:off x="4876800" y="5443954"/>
            <a:ext cx="1986385"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C0A2117-75A9-BC99-9770-1D2D4F5D7338}"/>
              </a:ext>
            </a:extLst>
          </p:cNvPr>
          <p:cNvSpPr txBox="1"/>
          <p:nvPr/>
        </p:nvSpPr>
        <p:spPr>
          <a:xfrm>
            <a:off x="5867400" y="4063425"/>
            <a:ext cx="2057399" cy="584775"/>
          </a:xfrm>
          <a:prstGeom prst="rect">
            <a:avLst/>
          </a:prstGeom>
          <a:noFill/>
        </p:spPr>
        <p:txBody>
          <a:bodyPr wrap="square" rtlCol="0">
            <a:spAutoFit/>
          </a:bodyPr>
          <a:lstStyle/>
          <a:p>
            <a:pPr algn="ctr"/>
            <a:r>
              <a:rPr lang="en-US" sz="1600" dirty="0"/>
              <a:t>Problem with the </a:t>
            </a:r>
            <a:r>
              <a:rPr lang="en-US" sz="1600" b="1" i="1" dirty="0">
                <a:solidFill>
                  <a:srgbClr val="0000FF"/>
                </a:solidFill>
              </a:rPr>
              <a:t>lipid component</a:t>
            </a:r>
          </a:p>
        </p:txBody>
      </p:sp>
      <p:sp>
        <p:nvSpPr>
          <p:cNvPr id="6" name="TextBox 5">
            <a:extLst>
              <a:ext uri="{FF2B5EF4-FFF2-40B4-BE49-F238E27FC236}">
                <a16:creationId xmlns:a16="http://schemas.microsoft.com/office/drawing/2014/main" id="{B150145F-E163-A6B7-720D-6C08C1A24E5C}"/>
              </a:ext>
            </a:extLst>
          </p:cNvPr>
          <p:cNvSpPr txBox="1"/>
          <p:nvPr/>
        </p:nvSpPr>
        <p:spPr>
          <a:xfrm>
            <a:off x="2036690" y="2181492"/>
            <a:ext cx="5070619" cy="646331"/>
          </a:xfrm>
          <a:prstGeom prst="rect">
            <a:avLst/>
          </a:prstGeom>
          <a:noFill/>
        </p:spPr>
        <p:txBody>
          <a:bodyPr wrap="none" rtlCol="0">
            <a:spAutoFit/>
          </a:bodyPr>
          <a:lstStyle/>
          <a:p>
            <a:r>
              <a:rPr lang="en-US" dirty="0"/>
              <a:t>Recalling our answers to </a:t>
            </a:r>
            <a:r>
              <a:rPr lang="en-US" b="1" dirty="0"/>
              <a:t>this</a:t>
            </a:r>
            <a:r>
              <a:rPr lang="en-US" dirty="0"/>
              <a:t> issue previously:</a:t>
            </a:r>
          </a:p>
          <a:p>
            <a:r>
              <a:rPr lang="en-US" i="1" dirty="0">
                <a:solidFill>
                  <a:schemeClr val="bg1"/>
                </a:solidFill>
              </a:rPr>
              <a:t>What is the answer vis a vis tear-film instability?</a:t>
            </a:r>
          </a:p>
        </p:txBody>
      </p:sp>
      <p:sp>
        <p:nvSpPr>
          <p:cNvPr id="11" name="TextBox 10">
            <a:extLst>
              <a:ext uri="{FF2B5EF4-FFF2-40B4-BE49-F238E27FC236}">
                <a16:creationId xmlns:a16="http://schemas.microsoft.com/office/drawing/2014/main" id="{E80A641C-6902-A304-190A-CD57972B7EC6}"/>
              </a:ext>
            </a:extLst>
          </p:cNvPr>
          <p:cNvSpPr txBox="1"/>
          <p:nvPr/>
        </p:nvSpPr>
        <p:spPr>
          <a:xfrm>
            <a:off x="850203" y="3127177"/>
            <a:ext cx="7443593" cy="646331"/>
          </a:xfrm>
          <a:prstGeom prst="rect">
            <a:avLst/>
          </a:prstGeom>
          <a:noFill/>
        </p:spPr>
        <p:txBody>
          <a:bodyPr wrap="square" rtlCol="0">
            <a:spAutoFit/>
          </a:bodyPr>
          <a:lstStyle/>
          <a:p>
            <a:pPr algn="ctr"/>
            <a:r>
              <a:rPr lang="en-US" i="1" dirty="0">
                <a:solidFill>
                  <a:srgbClr val="0000FF"/>
                </a:solidFill>
              </a:rPr>
              <a:t>While it’s a bit of an oversimplification, we can associate the components of the tear film with the pathologic states underlying DES:</a:t>
            </a:r>
          </a:p>
        </p:txBody>
      </p:sp>
      <p:sp>
        <p:nvSpPr>
          <p:cNvPr id="13" name="Arrow: Down 12">
            <a:extLst>
              <a:ext uri="{FF2B5EF4-FFF2-40B4-BE49-F238E27FC236}">
                <a16:creationId xmlns:a16="http://schemas.microsoft.com/office/drawing/2014/main" id="{3D084027-3B1E-D201-1FCB-B37EF9CC4F88}"/>
              </a:ext>
            </a:extLst>
          </p:cNvPr>
          <p:cNvSpPr/>
          <p:nvPr/>
        </p:nvSpPr>
        <p:spPr>
          <a:xfrm>
            <a:off x="4800600" y="2558145"/>
            <a:ext cx="152400" cy="61257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8151801"/>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219200" y="4051757"/>
            <a:ext cx="2133601" cy="1392196"/>
          </a:xfrm>
          <a:prstGeom prst="rect">
            <a:avLst/>
          </a:prstGeom>
          <a:solidFill>
            <a:srgbClr val="FFFF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cxnSp>
        <p:nvCxnSpPr>
          <p:cNvPr id="36" name="Straight Arrow Connector 35"/>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505200" y="4051757"/>
            <a:ext cx="2038350" cy="139219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943600" y="4051757"/>
            <a:ext cx="1905000" cy="1392196"/>
          </a:xfrm>
          <a:prstGeom prst="rect">
            <a:avLst/>
          </a:prstGeom>
          <a:solidFill>
            <a:srgbClr val="FFC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6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6" name="TextBox 15"/>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 name="Straight Arrow Connector 2"/>
          <p:cNvCxnSpPr>
            <a:stCxn id="16"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p:cNvCxnSpPr>
          <p:nvPr/>
        </p:nvCxnSpPr>
        <p:spPr>
          <a:xfrm flipH="1">
            <a:off x="4876800" y="5443954"/>
            <a:ext cx="1986385"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69258" y="762000"/>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19" name="TextBox 18"/>
          <p:cNvSpPr txBox="1"/>
          <p:nvPr/>
        </p:nvSpPr>
        <p:spPr>
          <a:xfrm>
            <a:off x="3733800" y="4716959"/>
            <a:ext cx="1639104" cy="769441"/>
          </a:xfrm>
          <a:prstGeom prst="rect">
            <a:avLst/>
          </a:prstGeom>
          <a:noFill/>
          <a:ln>
            <a:noFill/>
          </a:ln>
        </p:spPr>
        <p:txBody>
          <a:bodyPr wrap="square" rtlCol="0">
            <a:spAutoFit/>
          </a:bodyPr>
          <a:lstStyle/>
          <a:p>
            <a:pPr algn="ctr"/>
            <a:r>
              <a:rPr lang="en-US" sz="2200" i="1" dirty="0"/>
              <a:t>Tear Film Instability</a:t>
            </a:r>
          </a:p>
        </p:txBody>
      </p:sp>
      <p:sp>
        <p:nvSpPr>
          <p:cNvPr id="2" name="TextBox 1"/>
          <p:cNvSpPr txBox="1"/>
          <p:nvPr/>
        </p:nvSpPr>
        <p:spPr>
          <a:xfrm>
            <a:off x="1066800" y="4051757"/>
            <a:ext cx="2438399" cy="584775"/>
          </a:xfrm>
          <a:prstGeom prst="rect">
            <a:avLst/>
          </a:prstGeom>
          <a:noFill/>
        </p:spPr>
        <p:txBody>
          <a:bodyPr wrap="square" rtlCol="0">
            <a:spAutoFit/>
          </a:bodyPr>
          <a:lstStyle/>
          <a:p>
            <a:pPr algn="ctr"/>
            <a:r>
              <a:rPr lang="en-US" sz="1600" dirty="0">
                <a:solidFill>
                  <a:schemeClr val="bg1">
                    <a:lumMod val="75000"/>
                  </a:schemeClr>
                </a:solidFill>
              </a:rPr>
              <a:t>Problem with the </a:t>
            </a:r>
            <a:r>
              <a:rPr lang="en-US" sz="1600" b="1" i="1" dirty="0">
                <a:solidFill>
                  <a:schemeClr val="bg1">
                    <a:lumMod val="75000"/>
                  </a:schemeClr>
                </a:solidFill>
              </a:rPr>
              <a:t>aqueous component</a:t>
            </a:r>
          </a:p>
        </p:txBody>
      </p:sp>
      <p:sp>
        <p:nvSpPr>
          <p:cNvPr id="13" name="TextBox 12"/>
          <p:cNvSpPr txBox="1"/>
          <p:nvPr/>
        </p:nvSpPr>
        <p:spPr>
          <a:xfrm>
            <a:off x="3466297" y="4063425"/>
            <a:ext cx="2096303" cy="584775"/>
          </a:xfrm>
          <a:prstGeom prst="rect">
            <a:avLst/>
          </a:prstGeom>
          <a:noFill/>
        </p:spPr>
        <p:txBody>
          <a:bodyPr wrap="square" rtlCol="0">
            <a:spAutoFit/>
          </a:bodyPr>
          <a:lstStyle/>
          <a:p>
            <a:pPr algn="ctr"/>
            <a:r>
              <a:rPr lang="en-US" sz="1600" dirty="0"/>
              <a:t>Problem with the </a:t>
            </a:r>
            <a:r>
              <a:rPr lang="en-US" sz="1600" b="1" i="1" dirty="0" err="1">
                <a:solidFill>
                  <a:srgbClr val="0000FF"/>
                </a:solidFill>
              </a:rPr>
              <a:t>mucin</a:t>
            </a:r>
            <a:r>
              <a:rPr lang="en-US" sz="1600" b="1" i="1" dirty="0">
                <a:solidFill>
                  <a:srgbClr val="0000FF"/>
                </a:solidFill>
              </a:rPr>
              <a:t> component</a:t>
            </a:r>
          </a:p>
        </p:txBody>
      </p:sp>
      <p:sp>
        <p:nvSpPr>
          <p:cNvPr id="4" name="Rectangle 3"/>
          <p:cNvSpPr/>
          <p:nvPr/>
        </p:nvSpPr>
        <p:spPr>
          <a:xfrm>
            <a:off x="3538330" y="4344144"/>
            <a:ext cx="728870" cy="307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94B375F-E0AC-C3B0-0691-0EFB711C814E}"/>
              </a:ext>
            </a:extLst>
          </p:cNvPr>
          <p:cNvSpPr txBox="1"/>
          <p:nvPr/>
        </p:nvSpPr>
        <p:spPr>
          <a:xfrm>
            <a:off x="850203" y="3127177"/>
            <a:ext cx="7443593" cy="646331"/>
          </a:xfrm>
          <a:prstGeom prst="rect">
            <a:avLst/>
          </a:prstGeom>
          <a:noFill/>
        </p:spPr>
        <p:txBody>
          <a:bodyPr wrap="square" rtlCol="0">
            <a:spAutoFit/>
          </a:bodyPr>
          <a:lstStyle/>
          <a:p>
            <a:pPr algn="ctr"/>
            <a:r>
              <a:rPr lang="en-US" i="1" dirty="0">
                <a:solidFill>
                  <a:srgbClr val="0000FF"/>
                </a:solidFill>
              </a:rPr>
              <a:t>While it’s a bit of an oversimplification, we can associate the components of the tear film with the pathologic states underlying DES:</a:t>
            </a:r>
          </a:p>
        </p:txBody>
      </p:sp>
      <p:sp>
        <p:nvSpPr>
          <p:cNvPr id="7" name="TextBox 6">
            <a:extLst>
              <a:ext uri="{FF2B5EF4-FFF2-40B4-BE49-F238E27FC236}">
                <a16:creationId xmlns:a16="http://schemas.microsoft.com/office/drawing/2014/main" id="{A3E7AB97-C69E-A20B-65B5-467B95A649F3}"/>
              </a:ext>
            </a:extLst>
          </p:cNvPr>
          <p:cNvSpPr txBox="1"/>
          <p:nvPr/>
        </p:nvSpPr>
        <p:spPr>
          <a:xfrm>
            <a:off x="2036690" y="2181492"/>
            <a:ext cx="5070619" cy="646331"/>
          </a:xfrm>
          <a:prstGeom prst="rect">
            <a:avLst/>
          </a:prstGeom>
          <a:solidFill>
            <a:schemeClr val="bg1"/>
          </a:solidFill>
        </p:spPr>
        <p:txBody>
          <a:bodyPr wrap="none" rtlCol="0">
            <a:spAutoFit/>
          </a:bodyPr>
          <a:lstStyle/>
          <a:p>
            <a:r>
              <a:rPr lang="en-US" dirty="0"/>
              <a:t>Recalling our answers to </a:t>
            </a:r>
            <a:r>
              <a:rPr lang="en-US" b="1" dirty="0"/>
              <a:t>this</a:t>
            </a:r>
            <a:r>
              <a:rPr lang="en-US" dirty="0"/>
              <a:t> issue previously:</a:t>
            </a:r>
          </a:p>
          <a:p>
            <a:r>
              <a:rPr lang="en-US" i="1" dirty="0"/>
              <a:t>What is the answer vis a vis tear-film instability?</a:t>
            </a:r>
          </a:p>
        </p:txBody>
      </p:sp>
      <p:sp>
        <p:nvSpPr>
          <p:cNvPr id="8" name="TextBox 7">
            <a:extLst>
              <a:ext uri="{FF2B5EF4-FFF2-40B4-BE49-F238E27FC236}">
                <a16:creationId xmlns:a16="http://schemas.microsoft.com/office/drawing/2014/main" id="{F8EC356C-3026-0603-298E-B084BE3D1BAC}"/>
              </a:ext>
            </a:extLst>
          </p:cNvPr>
          <p:cNvSpPr txBox="1"/>
          <p:nvPr/>
        </p:nvSpPr>
        <p:spPr>
          <a:xfrm>
            <a:off x="5867400" y="4063425"/>
            <a:ext cx="2057399" cy="584775"/>
          </a:xfrm>
          <a:prstGeom prst="rect">
            <a:avLst/>
          </a:prstGeom>
          <a:noFill/>
        </p:spPr>
        <p:txBody>
          <a:bodyPr wrap="square" rtlCol="0">
            <a:spAutoFit/>
          </a:bodyPr>
          <a:lstStyle/>
          <a:p>
            <a:pPr algn="ctr"/>
            <a:r>
              <a:rPr lang="en-US" sz="1600" dirty="0">
                <a:solidFill>
                  <a:schemeClr val="bg1">
                    <a:lumMod val="65000"/>
                  </a:schemeClr>
                </a:solidFill>
              </a:rPr>
              <a:t>Problem with the </a:t>
            </a:r>
            <a:r>
              <a:rPr lang="en-US" sz="1600" b="1" i="1" dirty="0">
                <a:solidFill>
                  <a:schemeClr val="bg1">
                    <a:lumMod val="65000"/>
                  </a:schemeClr>
                </a:solidFill>
              </a:rPr>
              <a:t>lipid component</a:t>
            </a:r>
          </a:p>
        </p:txBody>
      </p:sp>
    </p:spTree>
    <p:extLst>
      <p:ext uri="{BB962C8B-B14F-4D97-AF65-F5344CB8AC3E}">
        <p14:creationId xmlns:p14="http://schemas.microsoft.com/office/powerpoint/2010/main" val="3849160841"/>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Arrow Connector 35"/>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505200" y="4051757"/>
            <a:ext cx="2038350" cy="139219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cxnSp>
        <p:nvCxnSpPr>
          <p:cNvPr id="3" name="Straight Arrow Connector 2"/>
          <p:cNvCxnSpPr>
            <a:cxnSpLocks/>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H="1">
            <a:off x="4876800" y="5443954"/>
            <a:ext cx="1986385"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69258" y="762000"/>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19" name="TextBox 18"/>
          <p:cNvSpPr txBox="1"/>
          <p:nvPr/>
        </p:nvSpPr>
        <p:spPr>
          <a:xfrm>
            <a:off x="3733800" y="4716959"/>
            <a:ext cx="1639104" cy="769441"/>
          </a:xfrm>
          <a:prstGeom prst="rect">
            <a:avLst/>
          </a:prstGeom>
          <a:noFill/>
          <a:ln>
            <a:noFill/>
          </a:ln>
        </p:spPr>
        <p:txBody>
          <a:bodyPr wrap="square" rtlCol="0">
            <a:spAutoFit/>
          </a:bodyPr>
          <a:lstStyle/>
          <a:p>
            <a:pPr algn="ctr"/>
            <a:r>
              <a:rPr lang="en-US" sz="2200" i="1" dirty="0"/>
              <a:t>Tear Film Instability</a:t>
            </a:r>
          </a:p>
        </p:txBody>
      </p:sp>
      <p:sp>
        <p:nvSpPr>
          <p:cNvPr id="13" name="TextBox 12"/>
          <p:cNvSpPr txBox="1"/>
          <p:nvPr/>
        </p:nvSpPr>
        <p:spPr>
          <a:xfrm>
            <a:off x="3466297" y="4063425"/>
            <a:ext cx="2096303" cy="584775"/>
          </a:xfrm>
          <a:prstGeom prst="rect">
            <a:avLst/>
          </a:prstGeom>
          <a:noFill/>
        </p:spPr>
        <p:txBody>
          <a:bodyPr wrap="square" rtlCol="0">
            <a:spAutoFit/>
          </a:bodyPr>
          <a:lstStyle/>
          <a:p>
            <a:pPr algn="ctr"/>
            <a:r>
              <a:rPr lang="en-US" sz="1600" dirty="0"/>
              <a:t>Problem with the </a:t>
            </a:r>
            <a:r>
              <a:rPr lang="en-US" sz="1600" b="1" i="1" dirty="0" err="1">
                <a:solidFill>
                  <a:srgbClr val="0000FF"/>
                </a:solidFill>
              </a:rPr>
              <a:t>mucin</a:t>
            </a:r>
            <a:r>
              <a:rPr lang="en-US" sz="1600" b="1" i="1" dirty="0">
                <a:solidFill>
                  <a:srgbClr val="0000FF"/>
                </a:solidFill>
              </a:rPr>
              <a:t> component</a:t>
            </a:r>
          </a:p>
        </p:txBody>
      </p:sp>
      <p:sp>
        <p:nvSpPr>
          <p:cNvPr id="4" name="TextBox 3">
            <a:extLst>
              <a:ext uri="{FF2B5EF4-FFF2-40B4-BE49-F238E27FC236}">
                <a16:creationId xmlns:a16="http://schemas.microsoft.com/office/drawing/2014/main" id="{1FD4EE0D-A28E-92ED-2870-C703E9414529}"/>
              </a:ext>
            </a:extLst>
          </p:cNvPr>
          <p:cNvSpPr txBox="1"/>
          <p:nvPr/>
        </p:nvSpPr>
        <p:spPr>
          <a:xfrm>
            <a:off x="850203" y="3127177"/>
            <a:ext cx="7443593" cy="646331"/>
          </a:xfrm>
          <a:prstGeom prst="rect">
            <a:avLst/>
          </a:prstGeom>
          <a:noFill/>
        </p:spPr>
        <p:txBody>
          <a:bodyPr wrap="square" rtlCol="0">
            <a:spAutoFit/>
          </a:bodyPr>
          <a:lstStyle/>
          <a:p>
            <a:pPr algn="ctr"/>
            <a:r>
              <a:rPr lang="en-US" i="1" dirty="0">
                <a:solidFill>
                  <a:srgbClr val="0000FF"/>
                </a:solidFill>
              </a:rPr>
              <a:t>While it’s a bit of an oversimplification, we can associate the components of the tear film with the pathologic states underlying DES:</a:t>
            </a:r>
          </a:p>
        </p:txBody>
      </p:sp>
      <p:sp>
        <p:nvSpPr>
          <p:cNvPr id="5" name="TextBox 4">
            <a:extLst>
              <a:ext uri="{FF2B5EF4-FFF2-40B4-BE49-F238E27FC236}">
                <a16:creationId xmlns:a16="http://schemas.microsoft.com/office/drawing/2014/main" id="{A1BAA1B2-4ED6-5D84-117C-ED1B8042DF9A}"/>
              </a:ext>
            </a:extLst>
          </p:cNvPr>
          <p:cNvSpPr txBox="1"/>
          <p:nvPr/>
        </p:nvSpPr>
        <p:spPr>
          <a:xfrm>
            <a:off x="2036690" y="2181492"/>
            <a:ext cx="5070619" cy="646331"/>
          </a:xfrm>
          <a:prstGeom prst="rect">
            <a:avLst/>
          </a:prstGeom>
          <a:noFill/>
        </p:spPr>
        <p:txBody>
          <a:bodyPr wrap="none" rtlCol="0">
            <a:spAutoFit/>
          </a:bodyPr>
          <a:lstStyle/>
          <a:p>
            <a:r>
              <a:rPr lang="en-US" dirty="0"/>
              <a:t>Recalling our answers to </a:t>
            </a:r>
            <a:r>
              <a:rPr lang="en-US" b="1" dirty="0"/>
              <a:t>this</a:t>
            </a:r>
            <a:r>
              <a:rPr lang="en-US" dirty="0"/>
              <a:t> issue previously:</a:t>
            </a:r>
          </a:p>
          <a:p>
            <a:r>
              <a:rPr lang="en-US" i="1" dirty="0"/>
              <a:t>What is the answer vis a vis tear-film instability?</a:t>
            </a:r>
          </a:p>
        </p:txBody>
      </p:sp>
      <p:sp>
        <p:nvSpPr>
          <p:cNvPr id="8" name="Rectangle 7">
            <a:extLst>
              <a:ext uri="{FF2B5EF4-FFF2-40B4-BE49-F238E27FC236}">
                <a16:creationId xmlns:a16="http://schemas.microsoft.com/office/drawing/2014/main" id="{90407C2D-8C0B-8BA5-2771-4A2C3AAF7828}"/>
              </a:ext>
            </a:extLst>
          </p:cNvPr>
          <p:cNvSpPr/>
          <p:nvPr/>
        </p:nvSpPr>
        <p:spPr>
          <a:xfrm>
            <a:off x="1219200" y="4051757"/>
            <a:ext cx="2133601" cy="1392196"/>
          </a:xfrm>
          <a:prstGeom prst="rect">
            <a:avLst/>
          </a:prstGeom>
          <a:solidFill>
            <a:srgbClr val="FFFF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Rectangle 11">
            <a:extLst>
              <a:ext uri="{FF2B5EF4-FFF2-40B4-BE49-F238E27FC236}">
                <a16:creationId xmlns:a16="http://schemas.microsoft.com/office/drawing/2014/main" id="{192F020D-D82E-F38B-FE39-E26FBBDDF262}"/>
              </a:ext>
            </a:extLst>
          </p:cNvPr>
          <p:cNvSpPr/>
          <p:nvPr/>
        </p:nvSpPr>
        <p:spPr>
          <a:xfrm>
            <a:off x="5943600" y="4051757"/>
            <a:ext cx="1905000" cy="1392196"/>
          </a:xfrm>
          <a:prstGeom prst="rect">
            <a:avLst/>
          </a:prstGeom>
          <a:solidFill>
            <a:srgbClr val="FFC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7" name="TextBox 16">
            <a:extLst>
              <a:ext uri="{FF2B5EF4-FFF2-40B4-BE49-F238E27FC236}">
                <a16:creationId xmlns:a16="http://schemas.microsoft.com/office/drawing/2014/main" id="{4DD3F932-3E9E-380C-2FDB-487C8B141B4C}"/>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65000"/>
                  </a:schemeClr>
                </a:solidFill>
              </a:rPr>
              <a:t>Evaporative Dry Eye</a:t>
            </a:r>
          </a:p>
        </p:txBody>
      </p:sp>
      <p:sp>
        <p:nvSpPr>
          <p:cNvPr id="18" name="TextBox 17">
            <a:extLst>
              <a:ext uri="{FF2B5EF4-FFF2-40B4-BE49-F238E27FC236}">
                <a16:creationId xmlns:a16="http://schemas.microsoft.com/office/drawing/2014/main" id="{06653C58-1D9A-E7B3-2892-E781D5CEE60B}"/>
              </a:ext>
            </a:extLst>
          </p:cNvPr>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sp>
        <p:nvSpPr>
          <p:cNvPr id="22" name="TextBox 21">
            <a:extLst>
              <a:ext uri="{FF2B5EF4-FFF2-40B4-BE49-F238E27FC236}">
                <a16:creationId xmlns:a16="http://schemas.microsoft.com/office/drawing/2014/main" id="{479D908D-545B-EBA3-7A72-626C148891E3}"/>
              </a:ext>
            </a:extLst>
          </p:cNvPr>
          <p:cNvSpPr txBox="1"/>
          <p:nvPr/>
        </p:nvSpPr>
        <p:spPr>
          <a:xfrm>
            <a:off x="1066800" y="4051757"/>
            <a:ext cx="2438399" cy="584775"/>
          </a:xfrm>
          <a:prstGeom prst="rect">
            <a:avLst/>
          </a:prstGeom>
          <a:noFill/>
        </p:spPr>
        <p:txBody>
          <a:bodyPr wrap="square" rtlCol="0">
            <a:spAutoFit/>
          </a:bodyPr>
          <a:lstStyle/>
          <a:p>
            <a:pPr algn="ctr"/>
            <a:r>
              <a:rPr lang="en-US" sz="1600" dirty="0">
                <a:solidFill>
                  <a:schemeClr val="bg1">
                    <a:lumMod val="75000"/>
                  </a:schemeClr>
                </a:solidFill>
              </a:rPr>
              <a:t>Problem with the </a:t>
            </a:r>
            <a:r>
              <a:rPr lang="en-US" sz="1600" b="1" i="1" dirty="0">
                <a:solidFill>
                  <a:schemeClr val="bg1">
                    <a:lumMod val="75000"/>
                  </a:schemeClr>
                </a:solidFill>
              </a:rPr>
              <a:t>aqueous component</a:t>
            </a:r>
          </a:p>
        </p:txBody>
      </p:sp>
      <p:sp>
        <p:nvSpPr>
          <p:cNvPr id="23" name="TextBox 22">
            <a:extLst>
              <a:ext uri="{FF2B5EF4-FFF2-40B4-BE49-F238E27FC236}">
                <a16:creationId xmlns:a16="http://schemas.microsoft.com/office/drawing/2014/main" id="{2182F57D-E536-CD4B-7DE0-2AF6B71FFB61}"/>
              </a:ext>
            </a:extLst>
          </p:cNvPr>
          <p:cNvSpPr txBox="1"/>
          <p:nvPr/>
        </p:nvSpPr>
        <p:spPr>
          <a:xfrm>
            <a:off x="5867400" y="4063425"/>
            <a:ext cx="2057399" cy="584775"/>
          </a:xfrm>
          <a:prstGeom prst="rect">
            <a:avLst/>
          </a:prstGeom>
          <a:noFill/>
        </p:spPr>
        <p:txBody>
          <a:bodyPr wrap="square" rtlCol="0">
            <a:spAutoFit/>
          </a:bodyPr>
          <a:lstStyle/>
          <a:p>
            <a:pPr algn="ctr"/>
            <a:r>
              <a:rPr lang="en-US" sz="1600" dirty="0">
                <a:solidFill>
                  <a:schemeClr val="bg1">
                    <a:lumMod val="65000"/>
                  </a:schemeClr>
                </a:solidFill>
              </a:rPr>
              <a:t>Problem with the </a:t>
            </a:r>
            <a:r>
              <a:rPr lang="en-US" sz="1600" b="1" i="1" dirty="0">
                <a:solidFill>
                  <a:schemeClr val="bg1">
                    <a:lumMod val="65000"/>
                  </a:schemeClr>
                </a:solidFill>
              </a:rPr>
              <a:t>lipid component</a:t>
            </a:r>
          </a:p>
        </p:txBody>
      </p:sp>
    </p:spTree>
    <p:extLst>
      <p:ext uri="{BB962C8B-B14F-4D97-AF65-F5344CB8AC3E}">
        <p14:creationId xmlns:p14="http://schemas.microsoft.com/office/powerpoint/2010/main" val="3572149328"/>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E80F844-FBE7-497B-B10C-D872F686C19C}"/>
              </a:ext>
            </a:extLst>
          </p:cNvPr>
          <p:cNvSpPr/>
          <p:nvPr/>
        </p:nvSpPr>
        <p:spPr>
          <a:xfrm>
            <a:off x="3366052" y="3128427"/>
            <a:ext cx="2209800" cy="41099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1CFDF2A-77DC-01BE-0DA5-7CACE76FB56C}"/>
              </a:ext>
            </a:extLst>
          </p:cNvPr>
          <p:cNvSpPr txBox="1"/>
          <p:nvPr/>
        </p:nvSpPr>
        <p:spPr>
          <a:xfrm>
            <a:off x="850203" y="3127177"/>
            <a:ext cx="7443593" cy="646331"/>
          </a:xfrm>
          <a:prstGeom prst="rect">
            <a:avLst/>
          </a:prstGeom>
          <a:noFill/>
        </p:spPr>
        <p:txBody>
          <a:bodyPr wrap="square" rtlCol="0">
            <a:spAutoFit/>
          </a:bodyPr>
          <a:lstStyle/>
          <a:p>
            <a:pPr algn="ctr"/>
            <a:r>
              <a:rPr lang="en-US" i="1" dirty="0">
                <a:solidFill>
                  <a:schemeClr val="bg1">
                    <a:lumMod val="75000"/>
                  </a:schemeClr>
                </a:solidFill>
              </a:rPr>
              <a:t>While it’s a bit of an </a:t>
            </a:r>
            <a:r>
              <a:rPr lang="en-US" b="1" i="1" dirty="0">
                <a:solidFill>
                  <a:srgbClr val="0000FF"/>
                </a:solidFill>
              </a:rPr>
              <a:t>oversimplification</a:t>
            </a:r>
            <a:r>
              <a:rPr lang="en-US" i="1" dirty="0">
                <a:solidFill>
                  <a:schemeClr val="bg1">
                    <a:lumMod val="75000"/>
                  </a:schemeClr>
                </a:solidFill>
              </a:rPr>
              <a:t>, we can associate the components of the tear film with the pathologic states underlying DES:</a:t>
            </a:r>
          </a:p>
        </p:txBody>
      </p:sp>
      <p:cxnSp>
        <p:nvCxnSpPr>
          <p:cNvPr id="36" name="Straight Arrow Connector 35"/>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505200" y="4051757"/>
            <a:ext cx="2038350" cy="139219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cxnSp>
        <p:nvCxnSpPr>
          <p:cNvPr id="3" name="Straight Arrow Connector 2"/>
          <p:cNvCxnSpPr>
            <a:cxnSpLocks/>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H="1">
            <a:off x="4876800" y="5443954"/>
            <a:ext cx="1986385"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69258" y="762000"/>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19" name="TextBox 18"/>
          <p:cNvSpPr txBox="1"/>
          <p:nvPr/>
        </p:nvSpPr>
        <p:spPr>
          <a:xfrm>
            <a:off x="3733800" y="4716959"/>
            <a:ext cx="1639104" cy="769441"/>
          </a:xfrm>
          <a:prstGeom prst="rect">
            <a:avLst/>
          </a:prstGeom>
          <a:noFill/>
          <a:ln>
            <a:noFill/>
          </a:ln>
        </p:spPr>
        <p:txBody>
          <a:bodyPr wrap="square" rtlCol="0">
            <a:spAutoFit/>
          </a:bodyPr>
          <a:lstStyle/>
          <a:p>
            <a:pPr algn="ctr"/>
            <a:r>
              <a:rPr lang="en-US" sz="2200" i="1" dirty="0"/>
              <a:t>Tear Film Instability</a:t>
            </a:r>
          </a:p>
        </p:txBody>
      </p:sp>
      <p:sp>
        <p:nvSpPr>
          <p:cNvPr id="13" name="TextBox 12"/>
          <p:cNvSpPr txBox="1"/>
          <p:nvPr/>
        </p:nvSpPr>
        <p:spPr>
          <a:xfrm>
            <a:off x="3466297" y="4063425"/>
            <a:ext cx="2096303" cy="584775"/>
          </a:xfrm>
          <a:prstGeom prst="rect">
            <a:avLst/>
          </a:prstGeom>
          <a:noFill/>
        </p:spPr>
        <p:txBody>
          <a:bodyPr wrap="square" rtlCol="0">
            <a:spAutoFit/>
          </a:bodyPr>
          <a:lstStyle/>
          <a:p>
            <a:pPr algn="ctr"/>
            <a:r>
              <a:rPr lang="en-US" sz="1600" dirty="0"/>
              <a:t>Problem with the </a:t>
            </a:r>
            <a:r>
              <a:rPr lang="en-US" sz="1600" b="1" i="1" dirty="0" err="1">
                <a:solidFill>
                  <a:srgbClr val="0000FF"/>
                </a:solidFill>
              </a:rPr>
              <a:t>mucin</a:t>
            </a:r>
            <a:r>
              <a:rPr lang="en-US" sz="1600" b="1" i="1" dirty="0">
                <a:solidFill>
                  <a:srgbClr val="0000FF"/>
                </a:solidFill>
              </a:rPr>
              <a:t> component</a:t>
            </a:r>
          </a:p>
        </p:txBody>
      </p:sp>
      <p:sp>
        <p:nvSpPr>
          <p:cNvPr id="12" name="TextBox 11">
            <a:extLst>
              <a:ext uri="{FF2B5EF4-FFF2-40B4-BE49-F238E27FC236}">
                <a16:creationId xmlns:a16="http://schemas.microsoft.com/office/drawing/2014/main" id="{B2C5CCD6-A2E4-DB41-65A2-8CC5A712ED28}"/>
              </a:ext>
            </a:extLst>
          </p:cNvPr>
          <p:cNvSpPr txBox="1"/>
          <p:nvPr/>
        </p:nvSpPr>
        <p:spPr>
          <a:xfrm>
            <a:off x="682229" y="2054662"/>
            <a:ext cx="7619999" cy="830997"/>
          </a:xfrm>
          <a:prstGeom prst="rect">
            <a:avLst/>
          </a:prstGeom>
          <a:solidFill>
            <a:schemeClr val="accent3">
              <a:lumMod val="65000"/>
            </a:schemeClr>
          </a:solidFill>
        </p:spPr>
        <p:txBody>
          <a:bodyPr wrap="square" rtlCol="0">
            <a:spAutoFit/>
          </a:bodyPr>
          <a:lstStyle/>
          <a:p>
            <a:r>
              <a:rPr lang="en-US" sz="1600" i="1" dirty="0">
                <a:solidFill>
                  <a:schemeClr val="bg1"/>
                </a:solidFill>
              </a:rPr>
              <a:t>One important oversimplification to note is the implication below that tear-film instability is a function </a:t>
            </a:r>
            <a:r>
              <a:rPr lang="en-US" sz="1600" b="1" dirty="0">
                <a:solidFill>
                  <a:schemeClr val="bg1"/>
                </a:solidFill>
              </a:rPr>
              <a:t>only</a:t>
            </a:r>
            <a:r>
              <a:rPr lang="en-US" sz="1600" i="1" dirty="0">
                <a:solidFill>
                  <a:schemeClr val="bg1"/>
                </a:solidFill>
              </a:rPr>
              <a:t> of the mucin component, when in fact the status of the  lipid  component makes a significant contribution to tear-film (in)stability as well</a:t>
            </a:r>
          </a:p>
        </p:txBody>
      </p:sp>
      <p:sp>
        <p:nvSpPr>
          <p:cNvPr id="17" name="Frame 16">
            <a:extLst>
              <a:ext uri="{FF2B5EF4-FFF2-40B4-BE49-F238E27FC236}">
                <a16:creationId xmlns:a16="http://schemas.microsoft.com/office/drawing/2014/main" id="{5F12001C-8627-46BC-BCA3-177E1585ACA2}"/>
              </a:ext>
            </a:extLst>
          </p:cNvPr>
          <p:cNvSpPr/>
          <p:nvPr/>
        </p:nvSpPr>
        <p:spPr>
          <a:xfrm>
            <a:off x="3366052" y="3111690"/>
            <a:ext cx="2209800" cy="427727"/>
          </a:xfrm>
          <a:prstGeom prst="fram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9196F3D-C536-559B-8F93-11A2FC24912D}"/>
              </a:ext>
            </a:extLst>
          </p:cNvPr>
          <p:cNvSpPr txBox="1"/>
          <p:nvPr/>
        </p:nvSpPr>
        <p:spPr>
          <a:xfrm>
            <a:off x="3810286" y="4556455"/>
            <a:ext cx="1386918" cy="323165"/>
          </a:xfrm>
          <a:prstGeom prst="rect">
            <a:avLst/>
          </a:prstGeom>
          <a:noFill/>
        </p:spPr>
        <p:txBody>
          <a:bodyPr wrap="none" rtlCol="0">
            <a:spAutoFit/>
          </a:bodyPr>
          <a:lstStyle/>
          <a:p>
            <a:pPr algn="ctr"/>
            <a:r>
              <a:rPr lang="en-US" sz="1500" b="1" dirty="0">
                <a:solidFill>
                  <a:schemeClr val="bg1"/>
                </a:solidFill>
                <a:latin typeface="Segoe Script" panose="030B0504020000000003" pitchFamily="66" charset="0"/>
              </a:rPr>
              <a:t>( lipid  too)</a:t>
            </a:r>
          </a:p>
        </p:txBody>
      </p:sp>
      <p:sp>
        <p:nvSpPr>
          <p:cNvPr id="23" name="Rectangle 22">
            <a:extLst>
              <a:ext uri="{FF2B5EF4-FFF2-40B4-BE49-F238E27FC236}">
                <a16:creationId xmlns:a16="http://schemas.microsoft.com/office/drawing/2014/main" id="{390DFB8E-8BE9-DF0B-E4D3-071FD8CBADAA}"/>
              </a:ext>
            </a:extLst>
          </p:cNvPr>
          <p:cNvSpPr/>
          <p:nvPr/>
        </p:nvSpPr>
        <p:spPr>
          <a:xfrm>
            <a:off x="682229" y="2590800"/>
            <a:ext cx="536971" cy="2489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CA94247-E514-046B-01A4-E8E63176FC65}"/>
              </a:ext>
            </a:extLst>
          </p:cNvPr>
          <p:cNvSpPr/>
          <p:nvPr/>
        </p:nvSpPr>
        <p:spPr>
          <a:xfrm>
            <a:off x="4058826" y="4599920"/>
            <a:ext cx="536971" cy="2489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5FC0FB6-939A-3943-01BB-B22FF005368C}"/>
              </a:ext>
            </a:extLst>
          </p:cNvPr>
          <p:cNvSpPr/>
          <p:nvPr/>
        </p:nvSpPr>
        <p:spPr>
          <a:xfrm>
            <a:off x="1219200" y="4051757"/>
            <a:ext cx="2133601" cy="1392196"/>
          </a:xfrm>
          <a:prstGeom prst="rect">
            <a:avLst/>
          </a:prstGeom>
          <a:solidFill>
            <a:srgbClr val="FFFF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0" name="Rectangle 19">
            <a:extLst>
              <a:ext uri="{FF2B5EF4-FFF2-40B4-BE49-F238E27FC236}">
                <a16:creationId xmlns:a16="http://schemas.microsoft.com/office/drawing/2014/main" id="{436F1E4C-696E-C490-24BB-C8438F7565A7}"/>
              </a:ext>
            </a:extLst>
          </p:cNvPr>
          <p:cNvSpPr/>
          <p:nvPr/>
        </p:nvSpPr>
        <p:spPr>
          <a:xfrm>
            <a:off x="5943600" y="4051757"/>
            <a:ext cx="1905000" cy="1392196"/>
          </a:xfrm>
          <a:prstGeom prst="rect">
            <a:avLst/>
          </a:prstGeom>
          <a:solidFill>
            <a:srgbClr val="FFC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24" name="TextBox 23">
            <a:extLst>
              <a:ext uri="{FF2B5EF4-FFF2-40B4-BE49-F238E27FC236}">
                <a16:creationId xmlns:a16="http://schemas.microsoft.com/office/drawing/2014/main" id="{355B7E55-71D5-7DAF-6BEC-BFC5F1B5BA94}"/>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65000"/>
                  </a:schemeClr>
                </a:solidFill>
              </a:rPr>
              <a:t>Evaporative Dry Eye</a:t>
            </a:r>
          </a:p>
        </p:txBody>
      </p:sp>
      <p:sp>
        <p:nvSpPr>
          <p:cNvPr id="26" name="TextBox 25">
            <a:extLst>
              <a:ext uri="{FF2B5EF4-FFF2-40B4-BE49-F238E27FC236}">
                <a16:creationId xmlns:a16="http://schemas.microsoft.com/office/drawing/2014/main" id="{56CB310D-AD78-CFE1-ADE3-6CB9817AD5E9}"/>
              </a:ext>
            </a:extLst>
          </p:cNvPr>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sp>
        <p:nvSpPr>
          <p:cNvPr id="27" name="TextBox 26">
            <a:extLst>
              <a:ext uri="{FF2B5EF4-FFF2-40B4-BE49-F238E27FC236}">
                <a16:creationId xmlns:a16="http://schemas.microsoft.com/office/drawing/2014/main" id="{E9762782-4F8F-3222-5BEB-8435BF8BF3FD}"/>
              </a:ext>
            </a:extLst>
          </p:cNvPr>
          <p:cNvSpPr txBox="1"/>
          <p:nvPr/>
        </p:nvSpPr>
        <p:spPr>
          <a:xfrm>
            <a:off x="1066800" y="4051757"/>
            <a:ext cx="2438399" cy="584775"/>
          </a:xfrm>
          <a:prstGeom prst="rect">
            <a:avLst/>
          </a:prstGeom>
          <a:noFill/>
        </p:spPr>
        <p:txBody>
          <a:bodyPr wrap="square" rtlCol="0">
            <a:spAutoFit/>
          </a:bodyPr>
          <a:lstStyle/>
          <a:p>
            <a:pPr algn="ctr"/>
            <a:r>
              <a:rPr lang="en-US" sz="1600" dirty="0">
                <a:solidFill>
                  <a:schemeClr val="bg1">
                    <a:lumMod val="75000"/>
                  </a:schemeClr>
                </a:solidFill>
              </a:rPr>
              <a:t>Problem with the </a:t>
            </a:r>
            <a:r>
              <a:rPr lang="en-US" sz="1600" b="1" i="1" dirty="0">
                <a:solidFill>
                  <a:schemeClr val="bg1">
                    <a:lumMod val="75000"/>
                  </a:schemeClr>
                </a:solidFill>
              </a:rPr>
              <a:t>aqueous component</a:t>
            </a:r>
          </a:p>
        </p:txBody>
      </p:sp>
      <p:sp>
        <p:nvSpPr>
          <p:cNvPr id="28" name="TextBox 27">
            <a:extLst>
              <a:ext uri="{FF2B5EF4-FFF2-40B4-BE49-F238E27FC236}">
                <a16:creationId xmlns:a16="http://schemas.microsoft.com/office/drawing/2014/main" id="{107911FB-8320-30CE-8528-59C92244B849}"/>
              </a:ext>
            </a:extLst>
          </p:cNvPr>
          <p:cNvSpPr txBox="1"/>
          <p:nvPr/>
        </p:nvSpPr>
        <p:spPr>
          <a:xfrm>
            <a:off x="5867400" y="4063425"/>
            <a:ext cx="2057399" cy="584775"/>
          </a:xfrm>
          <a:prstGeom prst="rect">
            <a:avLst/>
          </a:prstGeom>
          <a:noFill/>
        </p:spPr>
        <p:txBody>
          <a:bodyPr wrap="square" rtlCol="0">
            <a:spAutoFit/>
          </a:bodyPr>
          <a:lstStyle/>
          <a:p>
            <a:pPr algn="ctr"/>
            <a:r>
              <a:rPr lang="en-US" sz="1600" dirty="0">
                <a:solidFill>
                  <a:schemeClr val="bg1">
                    <a:lumMod val="65000"/>
                  </a:schemeClr>
                </a:solidFill>
              </a:rPr>
              <a:t>Problem with the </a:t>
            </a:r>
            <a:r>
              <a:rPr lang="en-US" sz="1600" b="1" i="1" dirty="0">
                <a:solidFill>
                  <a:schemeClr val="bg1">
                    <a:lumMod val="65000"/>
                  </a:schemeClr>
                </a:solidFill>
              </a:rPr>
              <a:t>lipid component</a:t>
            </a:r>
          </a:p>
        </p:txBody>
      </p:sp>
    </p:spTree>
    <p:extLst>
      <p:ext uri="{BB962C8B-B14F-4D97-AF65-F5344CB8AC3E}">
        <p14:creationId xmlns:p14="http://schemas.microsoft.com/office/powerpoint/2010/main" val="1425671329"/>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Arrow Connector 35"/>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505200" y="4051757"/>
            <a:ext cx="2038350" cy="139219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cxnSp>
        <p:nvCxnSpPr>
          <p:cNvPr id="3" name="Straight Arrow Connector 2"/>
          <p:cNvCxnSpPr>
            <a:cxnSpLocks/>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H="1">
            <a:off x="4876800" y="5443954"/>
            <a:ext cx="1986385"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69258" y="762000"/>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19" name="TextBox 18"/>
          <p:cNvSpPr txBox="1"/>
          <p:nvPr/>
        </p:nvSpPr>
        <p:spPr>
          <a:xfrm>
            <a:off x="3733800" y="4716959"/>
            <a:ext cx="1639104" cy="769441"/>
          </a:xfrm>
          <a:prstGeom prst="rect">
            <a:avLst/>
          </a:prstGeom>
          <a:noFill/>
          <a:ln>
            <a:noFill/>
          </a:ln>
        </p:spPr>
        <p:txBody>
          <a:bodyPr wrap="square" rtlCol="0">
            <a:spAutoFit/>
          </a:bodyPr>
          <a:lstStyle/>
          <a:p>
            <a:pPr algn="ctr"/>
            <a:r>
              <a:rPr lang="en-US" sz="2200" i="1" dirty="0"/>
              <a:t>Tear Film Instability</a:t>
            </a:r>
          </a:p>
        </p:txBody>
      </p:sp>
      <p:sp>
        <p:nvSpPr>
          <p:cNvPr id="13" name="TextBox 12"/>
          <p:cNvSpPr txBox="1"/>
          <p:nvPr/>
        </p:nvSpPr>
        <p:spPr>
          <a:xfrm>
            <a:off x="3466297" y="4063425"/>
            <a:ext cx="2096303" cy="584775"/>
          </a:xfrm>
          <a:prstGeom prst="rect">
            <a:avLst/>
          </a:prstGeom>
          <a:noFill/>
        </p:spPr>
        <p:txBody>
          <a:bodyPr wrap="square" rtlCol="0">
            <a:spAutoFit/>
          </a:bodyPr>
          <a:lstStyle/>
          <a:p>
            <a:pPr algn="ctr"/>
            <a:r>
              <a:rPr lang="en-US" sz="1600" dirty="0"/>
              <a:t>Problem with the </a:t>
            </a:r>
            <a:r>
              <a:rPr lang="en-US" sz="1600" b="1" i="1" dirty="0" err="1">
                <a:solidFill>
                  <a:srgbClr val="0000FF"/>
                </a:solidFill>
              </a:rPr>
              <a:t>mucin</a:t>
            </a:r>
            <a:r>
              <a:rPr lang="en-US" sz="1600" b="1" i="1" dirty="0">
                <a:solidFill>
                  <a:srgbClr val="0000FF"/>
                </a:solidFill>
              </a:rPr>
              <a:t> component</a:t>
            </a:r>
          </a:p>
        </p:txBody>
      </p:sp>
      <p:sp>
        <p:nvSpPr>
          <p:cNvPr id="12" name="TextBox 11">
            <a:extLst>
              <a:ext uri="{FF2B5EF4-FFF2-40B4-BE49-F238E27FC236}">
                <a16:creationId xmlns:a16="http://schemas.microsoft.com/office/drawing/2014/main" id="{B2C5CCD6-A2E4-DB41-65A2-8CC5A712ED28}"/>
              </a:ext>
            </a:extLst>
          </p:cNvPr>
          <p:cNvSpPr txBox="1"/>
          <p:nvPr/>
        </p:nvSpPr>
        <p:spPr>
          <a:xfrm>
            <a:off x="682229" y="2054662"/>
            <a:ext cx="7619999" cy="830997"/>
          </a:xfrm>
          <a:prstGeom prst="rect">
            <a:avLst/>
          </a:prstGeom>
          <a:solidFill>
            <a:schemeClr val="accent3">
              <a:lumMod val="65000"/>
            </a:schemeClr>
          </a:solidFill>
        </p:spPr>
        <p:txBody>
          <a:bodyPr wrap="square" rtlCol="0">
            <a:spAutoFit/>
          </a:bodyPr>
          <a:lstStyle/>
          <a:p>
            <a:r>
              <a:rPr lang="en-US" sz="1600" i="1" dirty="0">
                <a:solidFill>
                  <a:schemeClr val="bg1"/>
                </a:solidFill>
              </a:rPr>
              <a:t>One important oversimplification to note is the implication below that tear-film instability is a function </a:t>
            </a:r>
            <a:r>
              <a:rPr lang="en-US" sz="1600" b="1" dirty="0">
                <a:solidFill>
                  <a:schemeClr val="bg1"/>
                </a:solidFill>
              </a:rPr>
              <a:t>only</a:t>
            </a:r>
            <a:r>
              <a:rPr lang="en-US" sz="1600" i="1" dirty="0">
                <a:solidFill>
                  <a:schemeClr val="bg1"/>
                </a:solidFill>
              </a:rPr>
              <a:t> of the mucin component, when in fact the status of the  lipid  component makes a significant contribution to tear-film (in)stability as well</a:t>
            </a:r>
          </a:p>
        </p:txBody>
      </p:sp>
      <p:sp>
        <p:nvSpPr>
          <p:cNvPr id="22" name="TextBox 21">
            <a:extLst>
              <a:ext uri="{FF2B5EF4-FFF2-40B4-BE49-F238E27FC236}">
                <a16:creationId xmlns:a16="http://schemas.microsoft.com/office/drawing/2014/main" id="{89196F3D-C536-559B-8F93-11A2FC24912D}"/>
              </a:ext>
            </a:extLst>
          </p:cNvPr>
          <p:cNvSpPr txBox="1"/>
          <p:nvPr/>
        </p:nvSpPr>
        <p:spPr>
          <a:xfrm>
            <a:off x="3810286" y="4556455"/>
            <a:ext cx="1386918" cy="323165"/>
          </a:xfrm>
          <a:prstGeom prst="rect">
            <a:avLst/>
          </a:prstGeom>
          <a:noFill/>
        </p:spPr>
        <p:txBody>
          <a:bodyPr wrap="none" rtlCol="0">
            <a:spAutoFit/>
          </a:bodyPr>
          <a:lstStyle/>
          <a:p>
            <a:pPr algn="ctr"/>
            <a:r>
              <a:rPr lang="en-US" sz="1500" b="1" dirty="0">
                <a:solidFill>
                  <a:schemeClr val="bg1"/>
                </a:solidFill>
                <a:latin typeface="Segoe Script" panose="030B0504020000000003" pitchFamily="66" charset="0"/>
              </a:rPr>
              <a:t>( lipid  too)</a:t>
            </a:r>
          </a:p>
        </p:txBody>
      </p:sp>
      <p:sp>
        <p:nvSpPr>
          <p:cNvPr id="6" name="Rectangle 5">
            <a:extLst>
              <a:ext uri="{FF2B5EF4-FFF2-40B4-BE49-F238E27FC236}">
                <a16:creationId xmlns:a16="http://schemas.microsoft.com/office/drawing/2014/main" id="{EDB74412-BD83-AD95-9523-3BBDAB025238}"/>
              </a:ext>
            </a:extLst>
          </p:cNvPr>
          <p:cNvSpPr/>
          <p:nvPr/>
        </p:nvSpPr>
        <p:spPr>
          <a:xfrm>
            <a:off x="3366052" y="3128427"/>
            <a:ext cx="2209800" cy="41099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8EBCABD-E4AD-7AFB-304B-E31EE0E32FB1}"/>
              </a:ext>
            </a:extLst>
          </p:cNvPr>
          <p:cNvSpPr txBox="1"/>
          <p:nvPr/>
        </p:nvSpPr>
        <p:spPr>
          <a:xfrm>
            <a:off x="850203" y="3127177"/>
            <a:ext cx="7443593" cy="646331"/>
          </a:xfrm>
          <a:prstGeom prst="rect">
            <a:avLst/>
          </a:prstGeom>
          <a:noFill/>
        </p:spPr>
        <p:txBody>
          <a:bodyPr wrap="square" rtlCol="0">
            <a:spAutoFit/>
          </a:bodyPr>
          <a:lstStyle/>
          <a:p>
            <a:pPr algn="ctr"/>
            <a:r>
              <a:rPr lang="en-US" i="1" dirty="0">
                <a:solidFill>
                  <a:schemeClr val="bg1">
                    <a:lumMod val="75000"/>
                  </a:schemeClr>
                </a:solidFill>
              </a:rPr>
              <a:t>While it’s a bit of an </a:t>
            </a:r>
            <a:r>
              <a:rPr lang="en-US" b="1" i="1" dirty="0">
                <a:solidFill>
                  <a:srgbClr val="0000FF"/>
                </a:solidFill>
              </a:rPr>
              <a:t>oversimplification</a:t>
            </a:r>
            <a:r>
              <a:rPr lang="en-US" i="1" dirty="0">
                <a:solidFill>
                  <a:schemeClr val="bg1">
                    <a:lumMod val="75000"/>
                  </a:schemeClr>
                </a:solidFill>
              </a:rPr>
              <a:t>, we can associate the components of the tear film with the pathologic states underlying DES:</a:t>
            </a:r>
          </a:p>
        </p:txBody>
      </p:sp>
      <p:sp>
        <p:nvSpPr>
          <p:cNvPr id="20" name="Frame 19">
            <a:extLst>
              <a:ext uri="{FF2B5EF4-FFF2-40B4-BE49-F238E27FC236}">
                <a16:creationId xmlns:a16="http://schemas.microsoft.com/office/drawing/2014/main" id="{52E31D89-CC64-5FBE-354B-50558CFA63EB}"/>
              </a:ext>
            </a:extLst>
          </p:cNvPr>
          <p:cNvSpPr/>
          <p:nvPr/>
        </p:nvSpPr>
        <p:spPr>
          <a:xfrm>
            <a:off x="3366052" y="3111690"/>
            <a:ext cx="2209800" cy="427727"/>
          </a:xfrm>
          <a:prstGeom prst="fram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7" name="Rectangle 16">
            <a:extLst>
              <a:ext uri="{FF2B5EF4-FFF2-40B4-BE49-F238E27FC236}">
                <a16:creationId xmlns:a16="http://schemas.microsoft.com/office/drawing/2014/main" id="{092E3510-B97A-226B-F287-86611F874E97}"/>
              </a:ext>
            </a:extLst>
          </p:cNvPr>
          <p:cNvSpPr/>
          <p:nvPr/>
        </p:nvSpPr>
        <p:spPr>
          <a:xfrm>
            <a:off x="1219200" y="4051757"/>
            <a:ext cx="2133601" cy="1392196"/>
          </a:xfrm>
          <a:prstGeom prst="rect">
            <a:avLst/>
          </a:prstGeom>
          <a:solidFill>
            <a:srgbClr val="FFFF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 name="Rectangle 17">
            <a:extLst>
              <a:ext uri="{FF2B5EF4-FFF2-40B4-BE49-F238E27FC236}">
                <a16:creationId xmlns:a16="http://schemas.microsoft.com/office/drawing/2014/main" id="{63B478E5-D203-F93B-30D3-749DCC48B2B4}"/>
              </a:ext>
            </a:extLst>
          </p:cNvPr>
          <p:cNvSpPr/>
          <p:nvPr/>
        </p:nvSpPr>
        <p:spPr>
          <a:xfrm>
            <a:off x="5943600" y="4051757"/>
            <a:ext cx="1905000" cy="1392196"/>
          </a:xfrm>
          <a:prstGeom prst="rect">
            <a:avLst/>
          </a:prstGeom>
          <a:solidFill>
            <a:srgbClr val="FFC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23" name="TextBox 22">
            <a:extLst>
              <a:ext uri="{FF2B5EF4-FFF2-40B4-BE49-F238E27FC236}">
                <a16:creationId xmlns:a16="http://schemas.microsoft.com/office/drawing/2014/main" id="{51B454CB-90F6-D684-B938-FBDCE22628C6}"/>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65000"/>
                  </a:schemeClr>
                </a:solidFill>
              </a:rPr>
              <a:t>Evaporative Dry Eye</a:t>
            </a:r>
          </a:p>
        </p:txBody>
      </p:sp>
      <p:sp>
        <p:nvSpPr>
          <p:cNvPr id="24" name="TextBox 23">
            <a:extLst>
              <a:ext uri="{FF2B5EF4-FFF2-40B4-BE49-F238E27FC236}">
                <a16:creationId xmlns:a16="http://schemas.microsoft.com/office/drawing/2014/main" id="{82D35D12-49E9-1CE5-BD64-A9BD6BC219B0}"/>
              </a:ext>
            </a:extLst>
          </p:cNvPr>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sp>
        <p:nvSpPr>
          <p:cNvPr id="25" name="TextBox 24">
            <a:extLst>
              <a:ext uri="{FF2B5EF4-FFF2-40B4-BE49-F238E27FC236}">
                <a16:creationId xmlns:a16="http://schemas.microsoft.com/office/drawing/2014/main" id="{637D1828-2EC7-7154-586C-636C0E782B5A}"/>
              </a:ext>
            </a:extLst>
          </p:cNvPr>
          <p:cNvSpPr txBox="1"/>
          <p:nvPr/>
        </p:nvSpPr>
        <p:spPr>
          <a:xfrm>
            <a:off x="1066800" y="4051757"/>
            <a:ext cx="2438399" cy="584775"/>
          </a:xfrm>
          <a:prstGeom prst="rect">
            <a:avLst/>
          </a:prstGeom>
          <a:noFill/>
        </p:spPr>
        <p:txBody>
          <a:bodyPr wrap="square" rtlCol="0">
            <a:spAutoFit/>
          </a:bodyPr>
          <a:lstStyle/>
          <a:p>
            <a:pPr algn="ctr"/>
            <a:r>
              <a:rPr lang="en-US" sz="1600" dirty="0">
                <a:solidFill>
                  <a:schemeClr val="bg1">
                    <a:lumMod val="75000"/>
                  </a:schemeClr>
                </a:solidFill>
              </a:rPr>
              <a:t>Problem with the </a:t>
            </a:r>
            <a:r>
              <a:rPr lang="en-US" sz="1600" b="1" i="1" dirty="0">
                <a:solidFill>
                  <a:schemeClr val="bg1">
                    <a:lumMod val="75000"/>
                  </a:schemeClr>
                </a:solidFill>
              </a:rPr>
              <a:t>aqueous component</a:t>
            </a:r>
          </a:p>
        </p:txBody>
      </p:sp>
      <p:sp>
        <p:nvSpPr>
          <p:cNvPr id="26" name="TextBox 25">
            <a:extLst>
              <a:ext uri="{FF2B5EF4-FFF2-40B4-BE49-F238E27FC236}">
                <a16:creationId xmlns:a16="http://schemas.microsoft.com/office/drawing/2014/main" id="{8F8333C1-85BB-A222-AB33-853C69BED439}"/>
              </a:ext>
            </a:extLst>
          </p:cNvPr>
          <p:cNvSpPr txBox="1"/>
          <p:nvPr/>
        </p:nvSpPr>
        <p:spPr>
          <a:xfrm>
            <a:off x="5867400" y="4063425"/>
            <a:ext cx="2057399" cy="584775"/>
          </a:xfrm>
          <a:prstGeom prst="rect">
            <a:avLst/>
          </a:prstGeom>
          <a:noFill/>
        </p:spPr>
        <p:txBody>
          <a:bodyPr wrap="square" rtlCol="0">
            <a:spAutoFit/>
          </a:bodyPr>
          <a:lstStyle/>
          <a:p>
            <a:pPr algn="ctr"/>
            <a:r>
              <a:rPr lang="en-US" sz="1600" dirty="0">
                <a:solidFill>
                  <a:schemeClr val="bg1">
                    <a:lumMod val="65000"/>
                  </a:schemeClr>
                </a:solidFill>
              </a:rPr>
              <a:t>Problem with the </a:t>
            </a:r>
            <a:r>
              <a:rPr lang="en-US" sz="1600" b="1" i="1" dirty="0">
                <a:solidFill>
                  <a:schemeClr val="bg1">
                    <a:lumMod val="65000"/>
                  </a:schemeClr>
                </a:solidFill>
              </a:rPr>
              <a:t>lipid component</a:t>
            </a:r>
          </a:p>
        </p:txBody>
      </p:sp>
    </p:spTree>
    <p:extLst>
      <p:ext uri="{BB962C8B-B14F-4D97-AF65-F5344CB8AC3E}">
        <p14:creationId xmlns:p14="http://schemas.microsoft.com/office/powerpoint/2010/main" val="787511716"/>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38200" y="1755844"/>
            <a:ext cx="7242571" cy="2800767"/>
          </a:xfrm>
          <a:prstGeom prst="rect">
            <a:avLst/>
          </a:prstGeom>
          <a:solidFill>
            <a:srgbClr val="D5E3E3"/>
          </a:solidFill>
        </p:spPr>
        <p:txBody>
          <a:bodyPr wrap="square" rtlCol="0">
            <a:spAutoFit/>
          </a:bodyPr>
          <a:lstStyle/>
          <a:p>
            <a:r>
              <a:rPr lang="en-US" sz="1600" i="1" dirty="0"/>
              <a:t>How is tear-film instability quantified, </a:t>
            </a:r>
            <a:r>
              <a:rPr lang="en-US" sz="1600" i="1" dirty="0" err="1"/>
              <a:t>ie</a:t>
            </a:r>
            <a:r>
              <a:rPr lang="en-US" sz="1600" i="1" dirty="0"/>
              <a:t>, what clinical exam maneuver is used to measure it?</a:t>
            </a:r>
            <a:endParaRPr lang="en-US" sz="1600" i="1" dirty="0">
              <a:solidFill>
                <a:srgbClr val="D5E3E3"/>
              </a:solidFill>
            </a:endParaRPr>
          </a:p>
          <a:p>
            <a:r>
              <a:rPr lang="en-US" sz="1600" dirty="0">
                <a:solidFill>
                  <a:srgbClr val="D5E3E3"/>
                </a:solidFill>
              </a:rPr>
              <a:t>The</a:t>
            </a:r>
            <a:r>
              <a:rPr lang="en-US" sz="1600" b="1" dirty="0">
                <a:solidFill>
                  <a:srgbClr val="D5E3E3"/>
                </a:solidFill>
              </a:rPr>
              <a:t> tear-film break-up time </a:t>
            </a:r>
            <a:r>
              <a:rPr lang="en-US" sz="1600" dirty="0">
                <a:solidFill>
                  <a:srgbClr val="D5E3E3"/>
                </a:solidFill>
              </a:rPr>
              <a:t>(</a:t>
            </a:r>
            <a:r>
              <a:rPr lang="en-US" sz="1600" i="1" dirty="0">
                <a:solidFill>
                  <a:srgbClr val="D5E3E3"/>
                </a:solidFill>
              </a:rPr>
              <a:t>TBUT </a:t>
            </a:r>
            <a:r>
              <a:rPr lang="en-US" sz="1600" dirty="0">
                <a:solidFill>
                  <a:srgbClr val="D5E3E3"/>
                </a:solidFill>
              </a:rPr>
              <a:t>or</a:t>
            </a:r>
            <a:r>
              <a:rPr lang="en-US" sz="1600" i="1" dirty="0">
                <a:solidFill>
                  <a:srgbClr val="D5E3E3"/>
                </a:solidFill>
              </a:rPr>
              <a:t> TFBUT</a:t>
            </a:r>
            <a:r>
              <a:rPr lang="en-US" sz="1600" dirty="0">
                <a:solidFill>
                  <a:srgbClr val="D5E3E3"/>
                </a:solidFill>
              </a:rPr>
              <a:t>) assessment</a:t>
            </a:r>
          </a:p>
          <a:p>
            <a:endParaRPr lang="en-US" sz="1600" i="1" dirty="0">
              <a:solidFill>
                <a:srgbClr val="D5E3E3"/>
              </a:solidFill>
            </a:endParaRPr>
          </a:p>
          <a:p>
            <a:r>
              <a:rPr lang="en-US" sz="1600" i="1" dirty="0">
                <a:solidFill>
                  <a:srgbClr val="D5E3E3"/>
                </a:solidFill>
              </a:rPr>
              <a:t>How is TBUT assessed, </a:t>
            </a:r>
            <a:r>
              <a:rPr lang="en-US" sz="1600" i="1" dirty="0" err="1">
                <a:solidFill>
                  <a:srgbClr val="D5E3E3"/>
                </a:solidFill>
              </a:rPr>
              <a:t>ie</a:t>
            </a:r>
            <a:r>
              <a:rPr lang="en-US" sz="1600" i="1" dirty="0">
                <a:solidFill>
                  <a:srgbClr val="D5E3E3"/>
                </a:solidFill>
              </a:rPr>
              <a:t>, what are the steps involved?</a:t>
            </a:r>
          </a:p>
          <a:p>
            <a:r>
              <a:rPr lang="en-US" sz="1600" dirty="0">
                <a:solidFill>
                  <a:srgbClr val="D5E3E3"/>
                </a:solidFill>
              </a:rPr>
              <a:t>A little fluorescein is instilled, and the pt is asked to hold their eyes open after blinking a couple of times. The tear film is observed with the  cobalt-blue  filter in place, and the length of time that passes until a dry spot appears is noted.</a:t>
            </a:r>
          </a:p>
          <a:p>
            <a:endParaRPr lang="en-US" sz="1600" dirty="0">
              <a:solidFill>
                <a:srgbClr val="D5E3E3"/>
              </a:solidFill>
            </a:endParaRPr>
          </a:p>
          <a:p>
            <a:r>
              <a:rPr lang="en-US" sz="1600" i="1" dirty="0">
                <a:solidFill>
                  <a:srgbClr val="D5E3E3"/>
                </a:solidFill>
              </a:rPr>
              <a:t>A TBUT of less than how long is considered abnormal?</a:t>
            </a:r>
          </a:p>
          <a:p>
            <a:r>
              <a:rPr lang="en-US" sz="1600" dirty="0">
                <a:solidFill>
                  <a:srgbClr val="D5E3E3"/>
                </a:solidFill>
              </a:rPr>
              <a:t>10 seconds</a:t>
            </a:r>
          </a:p>
        </p:txBody>
      </p:sp>
    </p:spTree>
    <p:extLst>
      <p:ext uri="{BB962C8B-B14F-4D97-AF65-F5344CB8AC3E}">
        <p14:creationId xmlns:p14="http://schemas.microsoft.com/office/powerpoint/2010/main" val="1012571039"/>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38200" y="1755844"/>
            <a:ext cx="7242571" cy="2800767"/>
          </a:xfrm>
          <a:prstGeom prst="rect">
            <a:avLst/>
          </a:prstGeom>
          <a:solidFill>
            <a:srgbClr val="D5E3E3"/>
          </a:solidFill>
        </p:spPr>
        <p:txBody>
          <a:bodyPr wrap="square" rtlCol="0">
            <a:spAutoFit/>
          </a:bodyPr>
          <a:lstStyle/>
          <a:p>
            <a:r>
              <a:rPr lang="en-US" sz="1600" i="1" dirty="0"/>
              <a:t>How is tear-film instability quantified, </a:t>
            </a:r>
            <a:r>
              <a:rPr lang="en-US" sz="1600" i="1" dirty="0" err="1"/>
              <a:t>ie</a:t>
            </a:r>
            <a:r>
              <a:rPr lang="en-US" sz="1600" i="1" dirty="0"/>
              <a:t>, what clinical exam maneuver is used to measure it?</a:t>
            </a:r>
          </a:p>
          <a:p>
            <a:r>
              <a:rPr lang="en-US" sz="1600" dirty="0"/>
              <a:t>The</a:t>
            </a:r>
            <a:r>
              <a:rPr lang="en-US" sz="1600" b="1" dirty="0"/>
              <a:t> tear-film break-up time </a:t>
            </a:r>
            <a:r>
              <a:rPr lang="en-US" sz="1600" dirty="0"/>
              <a:t>(</a:t>
            </a:r>
            <a:r>
              <a:rPr lang="en-US" sz="1600" i="1" dirty="0"/>
              <a:t>TBUT </a:t>
            </a:r>
            <a:r>
              <a:rPr lang="en-US" sz="1600" dirty="0"/>
              <a:t>or</a:t>
            </a:r>
            <a:r>
              <a:rPr lang="en-US" sz="1600" i="1" dirty="0"/>
              <a:t> TFBUT</a:t>
            </a:r>
            <a:r>
              <a:rPr lang="en-US" sz="1600" dirty="0"/>
              <a:t>) assessment</a:t>
            </a:r>
            <a:endParaRPr lang="en-US" sz="1600" dirty="0">
              <a:solidFill>
                <a:srgbClr val="D5E3E3"/>
              </a:solidFill>
            </a:endParaRPr>
          </a:p>
          <a:p>
            <a:endParaRPr lang="en-US" sz="1600" i="1" dirty="0">
              <a:solidFill>
                <a:srgbClr val="D5E3E3"/>
              </a:solidFill>
            </a:endParaRPr>
          </a:p>
          <a:p>
            <a:r>
              <a:rPr lang="en-US" sz="1600" i="1" dirty="0">
                <a:solidFill>
                  <a:srgbClr val="D5E3E3"/>
                </a:solidFill>
              </a:rPr>
              <a:t>How is TBUT assessed, </a:t>
            </a:r>
            <a:r>
              <a:rPr lang="en-US" sz="1600" i="1" dirty="0" err="1">
                <a:solidFill>
                  <a:srgbClr val="D5E3E3"/>
                </a:solidFill>
              </a:rPr>
              <a:t>ie</a:t>
            </a:r>
            <a:r>
              <a:rPr lang="en-US" sz="1600" i="1" dirty="0">
                <a:solidFill>
                  <a:srgbClr val="D5E3E3"/>
                </a:solidFill>
              </a:rPr>
              <a:t>, what are the steps involved?</a:t>
            </a:r>
          </a:p>
          <a:p>
            <a:r>
              <a:rPr lang="en-US" sz="1600" dirty="0">
                <a:solidFill>
                  <a:srgbClr val="D5E3E3"/>
                </a:solidFill>
              </a:rPr>
              <a:t>A little fluorescein is instilled, and the pt is asked to hold their eyes open after blinking a couple of times. The tear film is observed with the  cobalt-blue  filter in place, and the length of time that passes until a dry spot appears is noted.</a:t>
            </a:r>
          </a:p>
          <a:p>
            <a:endParaRPr lang="en-US" sz="1600" dirty="0">
              <a:solidFill>
                <a:srgbClr val="D5E3E3"/>
              </a:solidFill>
            </a:endParaRPr>
          </a:p>
          <a:p>
            <a:r>
              <a:rPr lang="en-US" sz="1600" i="1" dirty="0">
                <a:solidFill>
                  <a:srgbClr val="D5E3E3"/>
                </a:solidFill>
              </a:rPr>
              <a:t>A TBUT of less than how long is considered abnormal?</a:t>
            </a:r>
          </a:p>
          <a:p>
            <a:r>
              <a:rPr lang="en-US" sz="1600" dirty="0">
                <a:solidFill>
                  <a:srgbClr val="D5E3E3"/>
                </a:solidFill>
              </a:rPr>
              <a:t>10 seconds</a:t>
            </a:r>
          </a:p>
        </p:txBody>
      </p:sp>
    </p:spTree>
    <p:extLst>
      <p:ext uri="{BB962C8B-B14F-4D97-AF65-F5344CB8AC3E}">
        <p14:creationId xmlns:p14="http://schemas.microsoft.com/office/powerpoint/2010/main" val="2929361323"/>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38200" y="1755844"/>
            <a:ext cx="7242571" cy="2800767"/>
          </a:xfrm>
          <a:prstGeom prst="rect">
            <a:avLst/>
          </a:prstGeom>
          <a:solidFill>
            <a:srgbClr val="D5E3E3"/>
          </a:solidFill>
        </p:spPr>
        <p:txBody>
          <a:bodyPr wrap="square" rtlCol="0">
            <a:spAutoFit/>
          </a:bodyPr>
          <a:lstStyle/>
          <a:p>
            <a:r>
              <a:rPr lang="en-US" sz="1600" i="1" dirty="0"/>
              <a:t>How is tear-film instability quantified, </a:t>
            </a:r>
            <a:r>
              <a:rPr lang="en-US" sz="1600" i="1" dirty="0" err="1"/>
              <a:t>ie</a:t>
            </a:r>
            <a:r>
              <a:rPr lang="en-US" sz="1600" i="1" dirty="0"/>
              <a:t>, what clinical exam maneuver is used to measure it?</a:t>
            </a:r>
          </a:p>
          <a:p>
            <a:r>
              <a:rPr lang="en-US" sz="1600" dirty="0"/>
              <a:t>The</a:t>
            </a:r>
            <a:r>
              <a:rPr lang="en-US" sz="1600" b="1" dirty="0"/>
              <a:t> tear-film break-up time </a:t>
            </a:r>
            <a:r>
              <a:rPr lang="en-US" sz="1600" dirty="0"/>
              <a:t>(</a:t>
            </a:r>
            <a:r>
              <a:rPr lang="en-US" sz="1600" i="1" dirty="0"/>
              <a:t>TBUT </a:t>
            </a:r>
            <a:r>
              <a:rPr lang="en-US" sz="1600" dirty="0"/>
              <a:t>or</a:t>
            </a:r>
            <a:r>
              <a:rPr lang="en-US" sz="1600" i="1" dirty="0"/>
              <a:t> TFBUT</a:t>
            </a:r>
            <a:r>
              <a:rPr lang="en-US" sz="1600" dirty="0"/>
              <a:t>) assessment</a:t>
            </a:r>
          </a:p>
          <a:p>
            <a:endParaRPr lang="en-US" sz="1600" i="1" dirty="0"/>
          </a:p>
          <a:p>
            <a:r>
              <a:rPr lang="en-US" sz="1600" i="1" dirty="0"/>
              <a:t>How is TBUT assessed, </a:t>
            </a:r>
            <a:r>
              <a:rPr lang="en-US" sz="1600" i="1" dirty="0" err="1"/>
              <a:t>ie</a:t>
            </a:r>
            <a:r>
              <a:rPr lang="en-US" sz="1600" i="1" dirty="0"/>
              <a:t>, what are the steps involved?</a:t>
            </a:r>
            <a:endParaRPr lang="en-US" sz="1600" i="1" dirty="0">
              <a:solidFill>
                <a:srgbClr val="D5E3E3"/>
              </a:solidFill>
            </a:endParaRPr>
          </a:p>
          <a:p>
            <a:r>
              <a:rPr lang="en-US" sz="1600" dirty="0">
                <a:solidFill>
                  <a:srgbClr val="D5E3E3"/>
                </a:solidFill>
              </a:rPr>
              <a:t>A little fluorescein is instilled, and the pt is asked to hold their eyes open after blinking a couple of times. The tear film is observed with the  cobalt-blue  filter in place, and the length of time that passes until a dry spot appears is noted.</a:t>
            </a:r>
          </a:p>
          <a:p>
            <a:endParaRPr lang="en-US" sz="1600" dirty="0">
              <a:solidFill>
                <a:srgbClr val="D5E3E3"/>
              </a:solidFill>
            </a:endParaRPr>
          </a:p>
          <a:p>
            <a:r>
              <a:rPr lang="en-US" sz="1600" i="1" dirty="0">
                <a:solidFill>
                  <a:srgbClr val="D5E3E3"/>
                </a:solidFill>
              </a:rPr>
              <a:t>A TBUT of less than how long is considered abnormal?</a:t>
            </a:r>
          </a:p>
          <a:p>
            <a:r>
              <a:rPr lang="en-US" sz="1600" dirty="0">
                <a:solidFill>
                  <a:srgbClr val="D5E3E3"/>
                </a:solidFill>
              </a:rPr>
              <a:t>10 seconds</a:t>
            </a:r>
          </a:p>
        </p:txBody>
      </p:sp>
    </p:spTree>
    <p:extLst>
      <p:ext uri="{BB962C8B-B14F-4D97-AF65-F5344CB8AC3E}">
        <p14:creationId xmlns:p14="http://schemas.microsoft.com/office/powerpoint/2010/main" val="2659794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37</a:t>
            </a:fld>
            <a:endParaRPr lang="en-US" altLang="en-US"/>
          </a:p>
        </p:txBody>
      </p:sp>
      <p:sp>
        <p:nvSpPr>
          <p:cNvPr id="2" name="TextBox 1">
            <a:extLst>
              <a:ext uri="{FF2B5EF4-FFF2-40B4-BE49-F238E27FC236}">
                <a16:creationId xmlns:a16="http://schemas.microsoft.com/office/drawing/2014/main" id="{34AC0B19-0878-9639-55BB-6BF046A3D8B9}"/>
              </a:ext>
            </a:extLst>
          </p:cNvPr>
          <p:cNvSpPr txBox="1"/>
          <p:nvPr/>
        </p:nvSpPr>
        <p:spPr>
          <a:xfrm>
            <a:off x="381000" y="914400"/>
            <a:ext cx="7606643" cy="2062103"/>
          </a:xfrm>
          <a:prstGeom prst="rect">
            <a:avLst/>
          </a:prstGeom>
          <a:noFill/>
        </p:spPr>
        <p:txBody>
          <a:bodyPr wrap="square" rtlCol="0">
            <a:spAutoFit/>
          </a:bodyPr>
          <a:lstStyle/>
          <a:p>
            <a:r>
              <a:rPr lang="en-US" sz="1600" i="1" dirty="0"/>
              <a:t>What roles does the tear film play in ocular health and function?</a:t>
            </a:r>
          </a:p>
          <a:p>
            <a:r>
              <a:rPr lang="en-US" sz="1600" dirty="0"/>
              <a:t>There are three:</a:t>
            </a:r>
          </a:p>
          <a:p>
            <a:r>
              <a:rPr lang="en-US" sz="1600" dirty="0"/>
              <a:t>--Facilitates diffusion of  oxygen  to the  avascular  cornea</a:t>
            </a:r>
          </a:p>
          <a:p>
            <a:r>
              <a:rPr lang="en-US" sz="1600" dirty="0"/>
              <a:t>--Assists in clearing debris from the corneal surface</a:t>
            </a:r>
          </a:p>
          <a:p>
            <a:r>
              <a:rPr lang="en-US" sz="1600" dirty="0"/>
              <a:t>--Provides a glassy-smooth refracting surface at the air-cornea interface (or more accurately, the air-tear film interface)</a:t>
            </a:r>
          </a:p>
          <a:p>
            <a:endParaRPr lang="en-US" sz="1600" dirty="0"/>
          </a:p>
          <a:p>
            <a:r>
              <a:rPr lang="en-US" sz="1600" i="1" dirty="0"/>
              <a:t>Where does the tear film reside? (The answer is </a:t>
            </a:r>
            <a:r>
              <a:rPr lang="en-US" sz="1600" dirty="0"/>
              <a:t>not</a:t>
            </a:r>
            <a:r>
              <a:rPr lang="en-US" sz="1600" i="1" dirty="0"/>
              <a:t> ‘on the surface of the eye.’)</a:t>
            </a:r>
          </a:p>
        </p:txBody>
      </p:sp>
      <p:sp>
        <p:nvSpPr>
          <p:cNvPr id="9" name="TextBox 8">
            <a:extLst>
              <a:ext uri="{FF2B5EF4-FFF2-40B4-BE49-F238E27FC236}">
                <a16:creationId xmlns:a16="http://schemas.microsoft.com/office/drawing/2014/main" id="{236DAE4D-6928-F76F-3EFA-FC1CF8A2DF6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1302592974"/>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38200" y="1755844"/>
            <a:ext cx="7242571" cy="2800767"/>
          </a:xfrm>
          <a:prstGeom prst="rect">
            <a:avLst/>
          </a:prstGeom>
          <a:solidFill>
            <a:srgbClr val="D5E3E3"/>
          </a:solidFill>
        </p:spPr>
        <p:txBody>
          <a:bodyPr wrap="square" rtlCol="0">
            <a:spAutoFit/>
          </a:bodyPr>
          <a:lstStyle/>
          <a:p>
            <a:r>
              <a:rPr lang="en-US" sz="1600" i="1" dirty="0"/>
              <a:t>How is tear-film instability quantified, </a:t>
            </a:r>
            <a:r>
              <a:rPr lang="en-US" sz="1600" i="1" dirty="0" err="1"/>
              <a:t>ie</a:t>
            </a:r>
            <a:r>
              <a:rPr lang="en-US" sz="1600" i="1" dirty="0"/>
              <a:t>, what clinical exam maneuver is used to measure it?</a:t>
            </a:r>
          </a:p>
          <a:p>
            <a:r>
              <a:rPr lang="en-US" sz="1600" dirty="0"/>
              <a:t>The</a:t>
            </a:r>
            <a:r>
              <a:rPr lang="en-US" sz="1600" b="1" dirty="0"/>
              <a:t> tear-film break-up time </a:t>
            </a:r>
            <a:r>
              <a:rPr lang="en-US" sz="1600" dirty="0"/>
              <a:t>(</a:t>
            </a:r>
            <a:r>
              <a:rPr lang="en-US" sz="1600" i="1" dirty="0"/>
              <a:t>TBUT </a:t>
            </a:r>
            <a:r>
              <a:rPr lang="en-US" sz="1600" dirty="0"/>
              <a:t>or</a:t>
            </a:r>
            <a:r>
              <a:rPr lang="en-US" sz="1600" i="1" dirty="0"/>
              <a:t> TFBUT</a:t>
            </a:r>
            <a:r>
              <a:rPr lang="en-US" sz="1600" dirty="0"/>
              <a:t>) assessment</a:t>
            </a:r>
          </a:p>
          <a:p>
            <a:endParaRPr lang="en-US" sz="1600" i="1" dirty="0"/>
          </a:p>
          <a:p>
            <a:r>
              <a:rPr lang="en-US" sz="1600" i="1" dirty="0"/>
              <a:t>How is TBUT assessed, </a:t>
            </a:r>
            <a:r>
              <a:rPr lang="en-US" sz="1600" i="1" dirty="0" err="1"/>
              <a:t>ie</a:t>
            </a:r>
            <a:r>
              <a:rPr lang="en-US" sz="1600" i="1" dirty="0"/>
              <a:t>, what are the steps involved?</a:t>
            </a:r>
          </a:p>
          <a:p>
            <a:r>
              <a:rPr lang="en-US" sz="1600" dirty="0"/>
              <a:t>A little fluorescein is instilled, and the pt is asked to hold their eyes open after blinking a couple of times</a:t>
            </a:r>
            <a:r>
              <a:rPr lang="en-US" sz="1600" dirty="0">
                <a:solidFill>
                  <a:srgbClr val="D5E3E3"/>
                </a:solidFill>
              </a:rPr>
              <a:t>. The tear film is observed with the  cobalt-blue  filter in place, and the length of time that passes until a dry spot appears is noted.</a:t>
            </a:r>
          </a:p>
          <a:p>
            <a:endParaRPr lang="en-US" sz="1600" dirty="0">
              <a:solidFill>
                <a:srgbClr val="D5E3E3"/>
              </a:solidFill>
            </a:endParaRPr>
          </a:p>
          <a:p>
            <a:r>
              <a:rPr lang="en-US" sz="1600" i="1" dirty="0">
                <a:solidFill>
                  <a:srgbClr val="D5E3E3"/>
                </a:solidFill>
              </a:rPr>
              <a:t>A TBUT of less than how long is considered abnormal?</a:t>
            </a:r>
          </a:p>
          <a:p>
            <a:r>
              <a:rPr lang="en-US" sz="1600" dirty="0">
                <a:solidFill>
                  <a:srgbClr val="D5E3E3"/>
                </a:solidFill>
              </a:rPr>
              <a:t>10 seconds</a:t>
            </a:r>
          </a:p>
        </p:txBody>
      </p:sp>
    </p:spTree>
    <p:extLst>
      <p:ext uri="{BB962C8B-B14F-4D97-AF65-F5344CB8AC3E}">
        <p14:creationId xmlns:p14="http://schemas.microsoft.com/office/powerpoint/2010/main" val="1598284820"/>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38200" y="1755844"/>
            <a:ext cx="7242571" cy="2800767"/>
          </a:xfrm>
          <a:prstGeom prst="rect">
            <a:avLst/>
          </a:prstGeom>
          <a:solidFill>
            <a:srgbClr val="D5E3E3"/>
          </a:solidFill>
        </p:spPr>
        <p:txBody>
          <a:bodyPr wrap="square" rtlCol="0">
            <a:spAutoFit/>
          </a:bodyPr>
          <a:lstStyle/>
          <a:p>
            <a:r>
              <a:rPr lang="en-US" sz="1600" i="1" dirty="0"/>
              <a:t>How is tear-film instability quantified, </a:t>
            </a:r>
            <a:r>
              <a:rPr lang="en-US" sz="1600" i="1" dirty="0" err="1"/>
              <a:t>ie</a:t>
            </a:r>
            <a:r>
              <a:rPr lang="en-US" sz="1600" i="1" dirty="0"/>
              <a:t>, what clinical exam maneuver is used to measure it?</a:t>
            </a:r>
          </a:p>
          <a:p>
            <a:r>
              <a:rPr lang="en-US" sz="1600" dirty="0"/>
              <a:t>The</a:t>
            </a:r>
            <a:r>
              <a:rPr lang="en-US" sz="1600" b="1" dirty="0"/>
              <a:t> tear-film break-up time </a:t>
            </a:r>
            <a:r>
              <a:rPr lang="en-US" sz="1600" dirty="0"/>
              <a:t>(</a:t>
            </a:r>
            <a:r>
              <a:rPr lang="en-US" sz="1600" i="1" dirty="0"/>
              <a:t>TBUT </a:t>
            </a:r>
            <a:r>
              <a:rPr lang="en-US" sz="1600" dirty="0"/>
              <a:t>or</a:t>
            </a:r>
            <a:r>
              <a:rPr lang="en-US" sz="1600" i="1" dirty="0"/>
              <a:t> TFBUT</a:t>
            </a:r>
            <a:r>
              <a:rPr lang="en-US" sz="1600" dirty="0"/>
              <a:t>) assessment</a:t>
            </a:r>
          </a:p>
          <a:p>
            <a:endParaRPr lang="en-US" sz="1600" i="1" dirty="0"/>
          </a:p>
          <a:p>
            <a:r>
              <a:rPr lang="en-US" sz="1600" i="1" dirty="0"/>
              <a:t>How is TBUT assessed, </a:t>
            </a:r>
            <a:r>
              <a:rPr lang="en-US" sz="1600" i="1" dirty="0" err="1"/>
              <a:t>ie</a:t>
            </a:r>
            <a:r>
              <a:rPr lang="en-US" sz="1600" i="1" dirty="0"/>
              <a:t>, what are the steps involved?</a:t>
            </a:r>
          </a:p>
          <a:p>
            <a:r>
              <a:rPr lang="en-US" sz="1600" dirty="0"/>
              <a:t>A little fluorescein is instilled, and the pt is asked to hold their eyes open after blinking a couple of times. </a:t>
            </a:r>
            <a:r>
              <a:rPr lang="en-US" sz="1600" dirty="0">
                <a:solidFill>
                  <a:srgbClr val="0000FF"/>
                </a:solidFill>
              </a:rPr>
              <a:t>The tear film is observed with the  cobalt-blue  filter in place, and the length of time that passes until a dry spot appears is noted.</a:t>
            </a:r>
          </a:p>
          <a:p>
            <a:endParaRPr lang="en-US" sz="1600" dirty="0">
              <a:solidFill>
                <a:srgbClr val="D5E3E3"/>
              </a:solidFill>
            </a:endParaRPr>
          </a:p>
          <a:p>
            <a:r>
              <a:rPr lang="en-US" sz="1600" i="1" dirty="0">
                <a:solidFill>
                  <a:srgbClr val="D5E3E3"/>
                </a:solidFill>
              </a:rPr>
              <a:t>A TBUT of less than how long is considered abnormal?</a:t>
            </a:r>
          </a:p>
          <a:p>
            <a:r>
              <a:rPr lang="en-US" sz="1600" dirty="0">
                <a:solidFill>
                  <a:srgbClr val="D5E3E3"/>
                </a:solidFill>
              </a:rPr>
              <a:t>10 seconds</a:t>
            </a:r>
          </a:p>
        </p:txBody>
      </p:sp>
      <p:sp>
        <p:nvSpPr>
          <p:cNvPr id="4" name="Rectangle 3">
            <a:extLst>
              <a:ext uri="{FF2B5EF4-FFF2-40B4-BE49-F238E27FC236}">
                <a16:creationId xmlns:a16="http://schemas.microsoft.com/office/drawing/2014/main" id="{09661CB0-E791-4222-C895-0C8FD3467BA9}"/>
              </a:ext>
            </a:extLst>
          </p:cNvPr>
          <p:cNvSpPr/>
          <p:nvPr/>
        </p:nvSpPr>
        <p:spPr>
          <a:xfrm>
            <a:off x="6377867" y="3285905"/>
            <a:ext cx="1066800" cy="228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964733478"/>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38200" y="1755844"/>
            <a:ext cx="7242571" cy="2800767"/>
          </a:xfrm>
          <a:prstGeom prst="rect">
            <a:avLst/>
          </a:prstGeom>
          <a:solidFill>
            <a:srgbClr val="D5E3E3"/>
          </a:solidFill>
        </p:spPr>
        <p:txBody>
          <a:bodyPr wrap="square" rtlCol="0">
            <a:spAutoFit/>
          </a:bodyPr>
          <a:lstStyle/>
          <a:p>
            <a:r>
              <a:rPr lang="en-US" sz="1600" i="1" dirty="0"/>
              <a:t>How is tear-film instability quantified, </a:t>
            </a:r>
            <a:r>
              <a:rPr lang="en-US" sz="1600" i="1" dirty="0" err="1"/>
              <a:t>ie</a:t>
            </a:r>
            <a:r>
              <a:rPr lang="en-US" sz="1600" i="1" dirty="0"/>
              <a:t>, what clinical exam maneuver is used to measure it?</a:t>
            </a:r>
          </a:p>
          <a:p>
            <a:r>
              <a:rPr lang="en-US" sz="1600" dirty="0"/>
              <a:t>The</a:t>
            </a:r>
            <a:r>
              <a:rPr lang="en-US" sz="1600" b="1" dirty="0"/>
              <a:t> tear-film break-up time </a:t>
            </a:r>
            <a:r>
              <a:rPr lang="en-US" sz="1600" dirty="0"/>
              <a:t>(</a:t>
            </a:r>
            <a:r>
              <a:rPr lang="en-US" sz="1600" i="1" dirty="0"/>
              <a:t>TBUT </a:t>
            </a:r>
            <a:r>
              <a:rPr lang="en-US" sz="1600" dirty="0"/>
              <a:t>or</a:t>
            </a:r>
            <a:r>
              <a:rPr lang="en-US" sz="1600" i="1" dirty="0"/>
              <a:t> TFBUT</a:t>
            </a:r>
            <a:r>
              <a:rPr lang="en-US" sz="1600" dirty="0"/>
              <a:t>) assessment</a:t>
            </a:r>
          </a:p>
          <a:p>
            <a:endParaRPr lang="en-US" sz="1600" i="1" dirty="0"/>
          </a:p>
          <a:p>
            <a:r>
              <a:rPr lang="en-US" sz="1600" i="1" dirty="0"/>
              <a:t>How is TBUT assessed, </a:t>
            </a:r>
            <a:r>
              <a:rPr lang="en-US" sz="1600" i="1" dirty="0" err="1"/>
              <a:t>ie</a:t>
            </a:r>
            <a:r>
              <a:rPr lang="en-US" sz="1600" i="1" dirty="0"/>
              <a:t>, what are the steps involved?</a:t>
            </a:r>
          </a:p>
          <a:p>
            <a:r>
              <a:rPr lang="en-US" sz="1600" dirty="0"/>
              <a:t>A little fluorescein is instilled, and the pt is asked to hold their eyes open after blinking a couple of times. </a:t>
            </a:r>
            <a:r>
              <a:rPr lang="en-US" sz="1600" dirty="0">
                <a:solidFill>
                  <a:srgbClr val="0000FF"/>
                </a:solidFill>
              </a:rPr>
              <a:t>The tear film is observed with the  cobalt-blue  filter in place, and the length of time that passes until a dry spot appears is noted.</a:t>
            </a:r>
          </a:p>
          <a:p>
            <a:endParaRPr lang="en-US" sz="1600" dirty="0">
              <a:solidFill>
                <a:srgbClr val="D5E3E3"/>
              </a:solidFill>
            </a:endParaRPr>
          </a:p>
          <a:p>
            <a:r>
              <a:rPr lang="en-US" sz="1600" i="1" dirty="0">
                <a:solidFill>
                  <a:srgbClr val="D5E3E3"/>
                </a:solidFill>
              </a:rPr>
              <a:t>A TBUT of less than how long is considered abnormal?</a:t>
            </a:r>
          </a:p>
          <a:p>
            <a:r>
              <a:rPr lang="en-US" sz="1600" dirty="0">
                <a:solidFill>
                  <a:srgbClr val="D5E3E3"/>
                </a:solidFill>
              </a:rPr>
              <a:t>10 seconds</a:t>
            </a:r>
          </a:p>
        </p:txBody>
      </p:sp>
    </p:spTree>
    <p:extLst>
      <p:ext uri="{BB962C8B-B14F-4D97-AF65-F5344CB8AC3E}">
        <p14:creationId xmlns:p14="http://schemas.microsoft.com/office/powerpoint/2010/main" val="93263265"/>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38200" y="1755844"/>
            <a:ext cx="7242571" cy="2800767"/>
          </a:xfrm>
          <a:prstGeom prst="rect">
            <a:avLst/>
          </a:prstGeom>
          <a:solidFill>
            <a:srgbClr val="D5E3E3"/>
          </a:solidFill>
        </p:spPr>
        <p:txBody>
          <a:bodyPr wrap="square" rtlCol="0">
            <a:spAutoFit/>
          </a:bodyPr>
          <a:lstStyle/>
          <a:p>
            <a:r>
              <a:rPr lang="en-US" sz="1600" i="1" dirty="0"/>
              <a:t>How is tear-film instability quantified, </a:t>
            </a:r>
            <a:r>
              <a:rPr lang="en-US" sz="1600" i="1" dirty="0" err="1"/>
              <a:t>ie</a:t>
            </a:r>
            <a:r>
              <a:rPr lang="en-US" sz="1600" i="1" dirty="0"/>
              <a:t>, what clinical exam maneuver is used to measure it?</a:t>
            </a:r>
          </a:p>
          <a:p>
            <a:r>
              <a:rPr lang="en-US" sz="1600" dirty="0"/>
              <a:t>The</a:t>
            </a:r>
            <a:r>
              <a:rPr lang="en-US" sz="1600" b="1" dirty="0"/>
              <a:t> tear-film break-up time </a:t>
            </a:r>
            <a:r>
              <a:rPr lang="en-US" sz="1600" dirty="0"/>
              <a:t>(</a:t>
            </a:r>
            <a:r>
              <a:rPr lang="en-US" sz="1600" i="1" dirty="0"/>
              <a:t>TBUT </a:t>
            </a:r>
            <a:r>
              <a:rPr lang="en-US" sz="1600" dirty="0"/>
              <a:t>or</a:t>
            </a:r>
            <a:r>
              <a:rPr lang="en-US" sz="1600" i="1" dirty="0"/>
              <a:t> TFBUT</a:t>
            </a:r>
            <a:r>
              <a:rPr lang="en-US" sz="1600" dirty="0"/>
              <a:t>) assessment</a:t>
            </a:r>
          </a:p>
          <a:p>
            <a:endParaRPr lang="en-US" sz="1600" i="1" dirty="0"/>
          </a:p>
          <a:p>
            <a:r>
              <a:rPr lang="en-US" sz="1600" i="1" dirty="0"/>
              <a:t>How is TBUT assessed, </a:t>
            </a:r>
            <a:r>
              <a:rPr lang="en-US" sz="1600" i="1" dirty="0" err="1"/>
              <a:t>ie</a:t>
            </a:r>
            <a:r>
              <a:rPr lang="en-US" sz="1600" i="1" dirty="0"/>
              <a:t>, what are the steps involved?</a:t>
            </a:r>
          </a:p>
          <a:p>
            <a:r>
              <a:rPr lang="en-US" sz="1600" dirty="0"/>
              <a:t>A little fluorescein is instilled, and the pt is asked to hold their eyes open after blinking a couple of times. </a:t>
            </a:r>
            <a:r>
              <a:rPr lang="en-US" sz="1600" dirty="0">
                <a:solidFill>
                  <a:srgbClr val="0000FF"/>
                </a:solidFill>
              </a:rPr>
              <a:t>The tear film is observed with the  cobalt-blue  filter in place, and the length of time that passes until a dry spot appears is noted.</a:t>
            </a:r>
          </a:p>
          <a:p>
            <a:endParaRPr lang="en-US" sz="1600" dirty="0"/>
          </a:p>
          <a:p>
            <a:r>
              <a:rPr lang="en-US" sz="1600" i="1" dirty="0"/>
              <a:t>A TBUT of less than how long is considered abnormal?</a:t>
            </a:r>
          </a:p>
          <a:p>
            <a:r>
              <a:rPr lang="en-US" sz="1600" dirty="0">
                <a:solidFill>
                  <a:srgbClr val="D5E3E3"/>
                </a:solidFill>
              </a:rPr>
              <a:t>10 seconds</a:t>
            </a:r>
          </a:p>
        </p:txBody>
      </p:sp>
    </p:spTree>
    <p:extLst>
      <p:ext uri="{BB962C8B-B14F-4D97-AF65-F5344CB8AC3E}">
        <p14:creationId xmlns:p14="http://schemas.microsoft.com/office/powerpoint/2010/main" val="3063720146"/>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38200" y="1755844"/>
            <a:ext cx="7242571" cy="2800767"/>
          </a:xfrm>
          <a:prstGeom prst="rect">
            <a:avLst/>
          </a:prstGeom>
          <a:solidFill>
            <a:srgbClr val="D5E3E3"/>
          </a:solidFill>
        </p:spPr>
        <p:txBody>
          <a:bodyPr wrap="square" rtlCol="0">
            <a:spAutoFit/>
          </a:bodyPr>
          <a:lstStyle/>
          <a:p>
            <a:r>
              <a:rPr lang="en-US" sz="1600" i="1" dirty="0"/>
              <a:t>How is tear-film instability quantified, </a:t>
            </a:r>
            <a:r>
              <a:rPr lang="en-US" sz="1600" i="1" dirty="0" err="1"/>
              <a:t>ie</a:t>
            </a:r>
            <a:r>
              <a:rPr lang="en-US" sz="1600" i="1" dirty="0"/>
              <a:t>, what clinical exam maneuver is used to measure it?</a:t>
            </a:r>
          </a:p>
          <a:p>
            <a:r>
              <a:rPr lang="en-US" sz="1600" dirty="0"/>
              <a:t>The</a:t>
            </a:r>
            <a:r>
              <a:rPr lang="en-US" sz="1600" b="1" dirty="0"/>
              <a:t> tear-film break-up time </a:t>
            </a:r>
            <a:r>
              <a:rPr lang="en-US" sz="1600" dirty="0"/>
              <a:t>(</a:t>
            </a:r>
            <a:r>
              <a:rPr lang="en-US" sz="1600" i="1" dirty="0"/>
              <a:t>TBUT </a:t>
            </a:r>
            <a:r>
              <a:rPr lang="en-US" sz="1600" dirty="0"/>
              <a:t>or</a:t>
            </a:r>
            <a:r>
              <a:rPr lang="en-US" sz="1600" i="1" dirty="0"/>
              <a:t> TFBUT</a:t>
            </a:r>
            <a:r>
              <a:rPr lang="en-US" sz="1600" dirty="0"/>
              <a:t>) assessment</a:t>
            </a:r>
          </a:p>
          <a:p>
            <a:endParaRPr lang="en-US" sz="1600" i="1" dirty="0"/>
          </a:p>
          <a:p>
            <a:r>
              <a:rPr lang="en-US" sz="1600" i="1" dirty="0"/>
              <a:t>How is TBUT assessed, </a:t>
            </a:r>
            <a:r>
              <a:rPr lang="en-US" sz="1600" i="1" dirty="0" err="1"/>
              <a:t>ie</a:t>
            </a:r>
            <a:r>
              <a:rPr lang="en-US" sz="1600" i="1" dirty="0"/>
              <a:t>, what are the steps involved?</a:t>
            </a:r>
          </a:p>
          <a:p>
            <a:r>
              <a:rPr lang="en-US" sz="1600" dirty="0"/>
              <a:t>A little fluorescein is instilled, and the pt is asked to hold their eyes open after blinking a couple of times. </a:t>
            </a:r>
            <a:r>
              <a:rPr lang="en-US" sz="1600" dirty="0">
                <a:solidFill>
                  <a:srgbClr val="0000FF"/>
                </a:solidFill>
              </a:rPr>
              <a:t>The tear film is observed with the  cobalt-blue  filter in place, and the length of time that passes until a dry spot appears is noted.</a:t>
            </a:r>
          </a:p>
          <a:p>
            <a:endParaRPr lang="en-US" sz="1600" dirty="0"/>
          </a:p>
          <a:p>
            <a:r>
              <a:rPr lang="en-US" sz="1600" i="1" dirty="0"/>
              <a:t>A TBUT of less than how long is considered abnormal?</a:t>
            </a:r>
          </a:p>
          <a:p>
            <a:r>
              <a:rPr lang="en-US" sz="1600" dirty="0"/>
              <a:t>10 seconds</a:t>
            </a:r>
          </a:p>
        </p:txBody>
      </p:sp>
    </p:spTree>
    <p:extLst>
      <p:ext uri="{BB962C8B-B14F-4D97-AF65-F5344CB8AC3E}">
        <p14:creationId xmlns:p14="http://schemas.microsoft.com/office/powerpoint/2010/main" val="3126637932"/>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38200" y="1755844"/>
            <a:ext cx="7417904" cy="2800767"/>
          </a:xfrm>
          <a:prstGeom prst="rect">
            <a:avLst/>
          </a:prstGeom>
          <a:solidFill>
            <a:srgbClr val="D5E3E3"/>
          </a:solidFill>
        </p:spPr>
        <p:txBody>
          <a:bodyPr wrap="square" rtlCol="0">
            <a:spAutoFit/>
          </a:bodyPr>
          <a:lstStyle/>
          <a:p>
            <a:r>
              <a:rPr lang="en-US" sz="1600" i="1" dirty="0">
                <a:solidFill>
                  <a:schemeClr val="bg1">
                    <a:lumMod val="75000"/>
                  </a:schemeClr>
                </a:solidFill>
              </a:rPr>
              <a:t>How is tear-film instability quantified, </a:t>
            </a:r>
            <a:r>
              <a:rPr lang="en-US" sz="1600" i="1" dirty="0" err="1">
                <a:solidFill>
                  <a:schemeClr val="bg1">
                    <a:lumMod val="75000"/>
                  </a:schemeClr>
                </a:solidFill>
              </a:rPr>
              <a:t>ie</a:t>
            </a:r>
            <a:r>
              <a:rPr lang="en-US" sz="1600" i="1" dirty="0">
                <a:solidFill>
                  <a:schemeClr val="bg1">
                    <a:lumMod val="75000"/>
                  </a:schemeClr>
                </a:solidFill>
              </a:rPr>
              <a:t>, what clinical exam maneuver is used to measure it?</a:t>
            </a:r>
          </a:p>
          <a:p>
            <a:r>
              <a:rPr lang="en-US" sz="1600" dirty="0">
                <a:solidFill>
                  <a:schemeClr val="bg1">
                    <a:lumMod val="75000"/>
                  </a:schemeClr>
                </a:solidFill>
              </a:rPr>
              <a:t>The</a:t>
            </a:r>
            <a:r>
              <a:rPr lang="en-US" sz="1600" b="1" dirty="0">
                <a:solidFill>
                  <a:schemeClr val="bg1">
                    <a:lumMod val="75000"/>
                  </a:schemeClr>
                </a:solidFill>
              </a:rPr>
              <a:t> tear-film break-up time </a:t>
            </a:r>
            <a:r>
              <a:rPr lang="en-US" sz="1600" dirty="0">
                <a:solidFill>
                  <a:schemeClr val="bg1">
                    <a:lumMod val="75000"/>
                  </a:schemeClr>
                </a:solidFill>
              </a:rPr>
              <a:t>(</a:t>
            </a:r>
            <a:r>
              <a:rPr lang="en-US" sz="1600" i="1" dirty="0">
                <a:solidFill>
                  <a:schemeClr val="bg1">
                    <a:lumMod val="75000"/>
                  </a:schemeClr>
                </a:solidFill>
              </a:rPr>
              <a:t>TBUT </a:t>
            </a:r>
            <a:r>
              <a:rPr lang="en-US" sz="1600" dirty="0">
                <a:solidFill>
                  <a:schemeClr val="bg1">
                    <a:lumMod val="75000"/>
                  </a:schemeClr>
                </a:solidFill>
              </a:rPr>
              <a:t>or</a:t>
            </a:r>
            <a:r>
              <a:rPr lang="en-US" sz="1600" i="1" dirty="0">
                <a:solidFill>
                  <a:schemeClr val="bg1">
                    <a:lumMod val="75000"/>
                  </a:schemeClr>
                </a:solidFill>
              </a:rPr>
              <a:t> TFBUT</a:t>
            </a:r>
            <a:r>
              <a:rPr lang="en-US" sz="1600" dirty="0">
                <a:solidFill>
                  <a:schemeClr val="bg1">
                    <a:lumMod val="75000"/>
                  </a:schemeClr>
                </a:solidFill>
              </a:rPr>
              <a:t>) assessment</a:t>
            </a:r>
          </a:p>
          <a:p>
            <a:endParaRPr lang="en-US" sz="1600" i="1" dirty="0">
              <a:solidFill>
                <a:schemeClr val="bg1">
                  <a:lumMod val="75000"/>
                </a:schemeClr>
              </a:solidFill>
            </a:endParaRPr>
          </a:p>
          <a:p>
            <a:r>
              <a:rPr lang="en-US" sz="1600" i="1" dirty="0">
                <a:solidFill>
                  <a:schemeClr val="bg1">
                    <a:lumMod val="75000"/>
                  </a:schemeClr>
                </a:solidFill>
              </a:rPr>
              <a:t>How is TBUT assessed, </a:t>
            </a:r>
            <a:r>
              <a:rPr lang="en-US" sz="1600" i="1" dirty="0" err="1">
                <a:solidFill>
                  <a:schemeClr val="bg1">
                    <a:lumMod val="75000"/>
                  </a:schemeClr>
                </a:solidFill>
              </a:rPr>
              <a:t>ie</a:t>
            </a:r>
            <a:r>
              <a:rPr lang="en-US" sz="1600" i="1" dirty="0">
                <a:solidFill>
                  <a:schemeClr val="bg1">
                    <a:lumMod val="75000"/>
                  </a:schemeClr>
                </a:solidFill>
              </a:rPr>
              <a:t>, what are the steps involved?</a:t>
            </a:r>
          </a:p>
          <a:p>
            <a:r>
              <a:rPr lang="en-US" sz="1600" b="1" dirty="0"/>
              <a:t>A little fluorescein is instilled</a:t>
            </a:r>
            <a:r>
              <a:rPr lang="en-US" sz="1600" dirty="0">
                <a:solidFill>
                  <a:schemeClr val="bg1">
                    <a:lumMod val="75000"/>
                  </a:schemeClr>
                </a:solidFill>
              </a:rPr>
              <a:t>, and the pt is asked to hold their eyes open after blinking a couple of times. The tear film is observed with the  cobalt-blue  filter in place, and the length of time that passes until a dry spot appears is noted.</a:t>
            </a:r>
          </a:p>
          <a:p>
            <a:endParaRPr lang="en-US" sz="1600" dirty="0">
              <a:solidFill>
                <a:schemeClr val="bg1">
                  <a:lumMod val="75000"/>
                </a:schemeClr>
              </a:solidFill>
            </a:endParaRPr>
          </a:p>
          <a:p>
            <a:r>
              <a:rPr lang="en-US" sz="1600" i="1" dirty="0">
                <a:solidFill>
                  <a:schemeClr val="bg1">
                    <a:lumMod val="75000"/>
                  </a:schemeClr>
                </a:solidFill>
              </a:rPr>
              <a:t>A TBUT of less than how long is considered abnormal?</a:t>
            </a:r>
          </a:p>
          <a:p>
            <a:r>
              <a:rPr lang="en-US" sz="1600" dirty="0">
                <a:solidFill>
                  <a:schemeClr val="bg1">
                    <a:lumMod val="75000"/>
                  </a:schemeClr>
                </a:solidFill>
              </a:rPr>
              <a:t>10 seconds</a:t>
            </a:r>
          </a:p>
        </p:txBody>
      </p:sp>
      <p:sp>
        <p:nvSpPr>
          <p:cNvPr id="4" name="TextBox 3">
            <a:extLst>
              <a:ext uri="{FF2B5EF4-FFF2-40B4-BE49-F238E27FC236}">
                <a16:creationId xmlns:a16="http://schemas.microsoft.com/office/drawing/2014/main" id="{274D2731-CE38-4502-2F8A-6AD7F0F3ED63}"/>
              </a:ext>
            </a:extLst>
          </p:cNvPr>
          <p:cNvSpPr txBox="1"/>
          <p:nvPr/>
        </p:nvSpPr>
        <p:spPr>
          <a:xfrm>
            <a:off x="157583" y="3418258"/>
            <a:ext cx="6788427" cy="1169551"/>
          </a:xfrm>
          <a:prstGeom prst="rect">
            <a:avLst/>
          </a:prstGeom>
          <a:solidFill>
            <a:schemeClr val="accent1">
              <a:lumMod val="40000"/>
              <a:lumOff val="60000"/>
            </a:schemeClr>
          </a:solidFill>
        </p:spPr>
        <p:txBody>
          <a:bodyPr wrap="square" rtlCol="0">
            <a:spAutoFit/>
          </a:bodyPr>
          <a:lstStyle/>
          <a:p>
            <a:r>
              <a:rPr lang="en-US" sz="1400" i="1" dirty="0"/>
              <a:t>I assume </a:t>
            </a:r>
            <a:r>
              <a:rPr lang="en-US" sz="1400" i="1" dirty="0" err="1"/>
              <a:t>Fluress</a:t>
            </a:r>
            <a:r>
              <a:rPr lang="en-US" sz="1400" i="1" dirty="0"/>
              <a:t> drops are the way to go?</a:t>
            </a:r>
            <a:endParaRPr lang="en-US" sz="1400" i="1" dirty="0">
              <a:solidFill>
                <a:schemeClr val="accent1">
                  <a:lumMod val="40000"/>
                  <a:lumOff val="60000"/>
                </a:schemeClr>
              </a:solidFill>
            </a:endParaRPr>
          </a:p>
          <a:p>
            <a:r>
              <a:rPr lang="en-US" sz="1400" dirty="0">
                <a:solidFill>
                  <a:schemeClr val="accent1">
                    <a:lumMod val="40000"/>
                    <a:lumOff val="60000"/>
                  </a:schemeClr>
                </a:solidFill>
              </a:rPr>
              <a:t>You’d think so, but no. The </a:t>
            </a:r>
            <a:r>
              <a:rPr lang="en-US" sz="1400" i="1" dirty="0">
                <a:solidFill>
                  <a:schemeClr val="accent1">
                    <a:lumMod val="40000"/>
                    <a:lumOff val="60000"/>
                  </a:schemeClr>
                </a:solidFill>
              </a:rPr>
              <a:t>Cornea</a:t>
            </a:r>
            <a:r>
              <a:rPr lang="en-US" sz="1400" dirty="0">
                <a:solidFill>
                  <a:schemeClr val="accent1">
                    <a:lumMod val="40000"/>
                    <a:lumOff val="60000"/>
                  </a:schemeClr>
                </a:solidFill>
              </a:rPr>
              <a:t> book states such is “not recommended”  because 1) too  much  fluorescein gets instilled; and 2) they contain an  anesthetic , which could influence the results. (In fact, TBUT assessment should occur prior to instillation of </a:t>
            </a:r>
            <a:r>
              <a:rPr lang="en-US" sz="1400" b="1" dirty="0">
                <a:solidFill>
                  <a:schemeClr val="accent1">
                    <a:lumMod val="40000"/>
                    <a:lumOff val="60000"/>
                  </a:schemeClr>
                </a:solidFill>
              </a:rPr>
              <a:t>any</a:t>
            </a:r>
            <a:r>
              <a:rPr lang="en-US" sz="1400" dirty="0">
                <a:solidFill>
                  <a:schemeClr val="accent1">
                    <a:lumMod val="40000"/>
                    <a:lumOff val="60000"/>
                  </a:schemeClr>
                </a:solidFill>
              </a:rPr>
              <a:t> drops.)</a:t>
            </a:r>
          </a:p>
        </p:txBody>
      </p:sp>
      <p:sp>
        <p:nvSpPr>
          <p:cNvPr id="3" name="Oval 2">
            <a:extLst>
              <a:ext uri="{FF2B5EF4-FFF2-40B4-BE49-F238E27FC236}">
                <a16:creationId xmlns:a16="http://schemas.microsoft.com/office/drawing/2014/main" id="{E46DEB68-058E-95B5-46A5-AE4ADDCA73B3}"/>
              </a:ext>
            </a:extLst>
          </p:cNvPr>
          <p:cNvSpPr/>
          <p:nvPr/>
        </p:nvSpPr>
        <p:spPr>
          <a:xfrm>
            <a:off x="733954" y="2847296"/>
            <a:ext cx="3200400" cy="602159"/>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1626888"/>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38200" y="1755844"/>
            <a:ext cx="7417904" cy="2800767"/>
          </a:xfrm>
          <a:prstGeom prst="rect">
            <a:avLst/>
          </a:prstGeom>
          <a:solidFill>
            <a:srgbClr val="D5E3E3"/>
          </a:solidFill>
        </p:spPr>
        <p:txBody>
          <a:bodyPr wrap="square" rtlCol="0">
            <a:spAutoFit/>
          </a:bodyPr>
          <a:lstStyle/>
          <a:p>
            <a:r>
              <a:rPr lang="en-US" sz="1600" i="1" dirty="0">
                <a:solidFill>
                  <a:schemeClr val="bg1">
                    <a:lumMod val="75000"/>
                  </a:schemeClr>
                </a:solidFill>
              </a:rPr>
              <a:t>How is tear-film instability quantified, </a:t>
            </a:r>
            <a:r>
              <a:rPr lang="en-US" sz="1600" i="1" dirty="0" err="1">
                <a:solidFill>
                  <a:schemeClr val="bg1">
                    <a:lumMod val="75000"/>
                  </a:schemeClr>
                </a:solidFill>
              </a:rPr>
              <a:t>ie</a:t>
            </a:r>
            <a:r>
              <a:rPr lang="en-US" sz="1600" i="1" dirty="0">
                <a:solidFill>
                  <a:schemeClr val="bg1">
                    <a:lumMod val="75000"/>
                  </a:schemeClr>
                </a:solidFill>
              </a:rPr>
              <a:t>, what clinical exam maneuver is used to measure it?</a:t>
            </a:r>
          </a:p>
          <a:p>
            <a:r>
              <a:rPr lang="en-US" sz="1600" dirty="0">
                <a:solidFill>
                  <a:schemeClr val="bg1">
                    <a:lumMod val="75000"/>
                  </a:schemeClr>
                </a:solidFill>
              </a:rPr>
              <a:t>The</a:t>
            </a:r>
            <a:r>
              <a:rPr lang="en-US" sz="1600" b="1" dirty="0">
                <a:solidFill>
                  <a:schemeClr val="bg1">
                    <a:lumMod val="75000"/>
                  </a:schemeClr>
                </a:solidFill>
              </a:rPr>
              <a:t> tear-film break-up time </a:t>
            </a:r>
            <a:r>
              <a:rPr lang="en-US" sz="1600" dirty="0">
                <a:solidFill>
                  <a:schemeClr val="bg1">
                    <a:lumMod val="75000"/>
                  </a:schemeClr>
                </a:solidFill>
              </a:rPr>
              <a:t>(</a:t>
            </a:r>
            <a:r>
              <a:rPr lang="en-US" sz="1600" i="1" dirty="0">
                <a:solidFill>
                  <a:schemeClr val="bg1">
                    <a:lumMod val="75000"/>
                  </a:schemeClr>
                </a:solidFill>
              </a:rPr>
              <a:t>TBUT </a:t>
            </a:r>
            <a:r>
              <a:rPr lang="en-US" sz="1600" dirty="0">
                <a:solidFill>
                  <a:schemeClr val="bg1">
                    <a:lumMod val="75000"/>
                  </a:schemeClr>
                </a:solidFill>
              </a:rPr>
              <a:t>or</a:t>
            </a:r>
            <a:r>
              <a:rPr lang="en-US" sz="1600" i="1" dirty="0">
                <a:solidFill>
                  <a:schemeClr val="bg1">
                    <a:lumMod val="75000"/>
                  </a:schemeClr>
                </a:solidFill>
              </a:rPr>
              <a:t> TFBUT</a:t>
            </a:r>
            <a:r>
              <a:rPr lang="en-US" sz="1600" dirty="0">
                <a:solidFill>
                  <a:schemeClr val="bg1">
                    <a:lumMod val="75000"/>
                  </a:schemeClr>
                </a:solidFill>
              </a:rPr>
              <a:t>) assessment</a:t>
            </a:r>
          </a:p>
          <a:p>
            <a:endParaRPr lang="en-US" sz="1600" i="1" dirty="0">
              <a:solidFill>
                <a:schemeClr val="bg1">
                  <a:lumMod val="75000"/>
                </a:schemeClr>
              </a:solidFill>
            </a:endParaRPr>
          </a:p>
          <a:p>
            <a:r>
              <a:rPr lang="en-US" sz="1600" i="1" dirty="0">
                <a:solidFill>
                  <a:schemeClr val="bg1">
                    <a:lumMod val="75000"/>
                  </a:schemeClr>
                </a:solidFill>
              </a:rPr>
              <a:t>How is TBUT assessed, </a:t>
            </a:r>
            <a:r>
              <a:rPr lang="en-US" sz="1600" i="1" dirty="0" err="1">
                <a:solidFill>
                  <a:schemeClr val="bg1">
                    <a:lumMod val="75000"/>
                  </a:schemeClr>
                </a:solidFill>
              </a:rPr>
              <a:t>ie</a:t>
            </a:r>
            <a:r>
              <a:rPr lang="en-US" sz="1600" i="1" dirty="0">
                <a:solidFill>
                  <a:schemeClr val="bg1">
                    <a:lumMod val="75000"/>
                  </a:schemeClr>
                </a:solidFill>
              </a:rPr>
              <a:t>, what are the steps involved?</a:t>
            </a:r>
          </a:p>
          <a:p>
            <a:r>
              <a:rPr lang="en-US" sz="1600" b="1" dirty="0"/>
              <a:t>A little fluorescein is instilled</a:t>
            </a:r>
            <a:r>
              <a:rPr lang="en-US" sz="1600" dirty="0">
                <a:solidFill>
                  <a:schemeClr val="bg1">
                    <a:lumMod val="75000"/>
                  </a:schemeClr>
                </a:solidFill>
              </a:rPr>
              <a:t>, and the pt is asked to hold their eyes open after blinking a couple of times. The tear film is observed with the  cobalt-blue  filter in place, and the length of time that passes until a dry spot appears is noted.</a:t>
            </a:r>
          </a:p>
          <a:p>
            <a:endParaRPr lang="en-US" sz="1600" dirty="0">
              <a:solidFill>
                <a:schemeClr val="bg1">
                  <a:lumMod val="75000"/>
                </a:schemeClr>
              </a:solidFill>
            </a:endParaRPr>
          </a:p>
          <a:p>
            <a:r>
              <a:rPr lang="en-US" sz="1600" i="1" dirty="0">
                <a:solidFill>
                  <a:schemeClr val="bg1">
                    <a:lumMod val="75000"/>
                  </a:schemeClr>
                </a:solidFill>
              </a:rPr>
              <a:t>A TBUT of less than how long is considered abnormal?</a:t>
            </a:r>
          </a:p>
          <a:p>
            <a:r>
              <a:rPr lang="en-US" sz="1600" dirty="0">
                <a:solidFill>
                  <a:schemeClr val="bg1">
                    <a:lumMod val="75000"/>
                  </a:schemeClr>
                </a:solidFill>
              </a:rPr>
              <a:t>10 seconds</a:t>
            </a:r>
          </a:p>
        </p:txBody>
      </p:sp>
      <p:sp>
        <p:nvSpPr>
          <p:cNvPr id="4" name="TextBox 3">
            <a:extLst>
              <a:ext uri="{FF2B5EF4-FFF2-40B4-BE49-F238E27FC236}">
                <a16:creationId xmlns:a16="http://schemas.microsoft.com/office/drawing/2014/main" id="{274D2731-CE38-4502-2F8A-6AD7F0F3ED63}"/>
              </a:ext>
            </a:extLst>
          </p:cNvPr>
          <p:cNvSpPr txBox="1"/>
          <p:nvPr/>
        </p:nvSpPr>
        <p:spPr>
          <a:xfrm>
            <a:off x="157583" y="3418258"/>
            <a:ext cx="6788427" cy="1169551"/>
          </a:xfrm>
          <a:prstGeom prst="rect">
            <a:avLst/>
          </a:prstGeom>
          <a:solidFill>
            <a:schemeClr val="accent1">
              <a:lumMod val="40000"/>
              <a:lumOff val="60000"/>
            </a:schemeClr>
          </a:solidFill>
        </p:spPr>
        <p:txBody>
          <a:bodyPr wrap="square" rtlCol="0">
            <a:spAutoFit/>
          </a:bodyPr>
          <a:lstStyle/>
          <a:p>
            <a:r>
              <a:rPr lang="en-US" sz="1400" i="1" dirty="0"/>
              <a:t>I assume </a:t>
            </a:r>
            <a:r>
              <a:rPr lang="en-US" sz="1400" i="1" dirty="0" err="1"/>
              <a:t>Fluress</a:t>
            </a:r>
            <a:r>
              <a:rPr lang="en-US" sz="1400" i="1" dirty="0"/>
              <a:t> drops are the way to go?</a:t>
            </a:r>
          </a:p>
          <a:p>
            <a:r>
              <a:rPr lang="en-US" sz="1400" dirty="0"/>
              <a:t>You’d think so, but no. The </a:t>
            </a:r>
            <a:r>
              <a:rPr lang="en-US" sz="1400" i="1" dirty="0"/>
              <a:t>Cornea</a:t>
            </a:r>
            <a:r>
              <a:rPr lang="en-US" sz="1400" dirty="0"/>
              <a:t> book states using them is “not recommended”  because 1) too  much  fluorescein gets instilled</a:t>
            </a:r>
            <a:r>
              <a:rPr lang="en-US" sz="1400" dirty="0">
                <a:solidFill>
                  <a:schemeClr val="accent1">
                    <a:lumMod val="40000"/>
                    <a:lumOff val="60000"/>
                  </a:schemeClr>
                </a:solidFill>
              </a:rPr>
              <a:t>; and 2) they contain an  anesthetic , which could influence the results. (In fact, TBUT assessment should occur prior to instillation of </a:t>
            </a:r>
            <a:r>
              <a:rPr lang="en-US" sz="1400" b="1" dirty="0">
                <a:solidFill>
                  <a:schemeClr val="accent1">
                    <a:lumMod val="40000"/>
                    <a:lumOff val="60000"/>
                  </a:schemeClr>
                </a:solidFill>
              </a:rPr>
              <a:t>any</a:t>
            </a:r>
            <a:r>
              <a:rPr lang="en-US" sz="1400" dirty="0">
                <a:solidFill>
                  <a:schemeClr val="accent1">
                    <a:lumMod val="40000"/>
                    <a:lumOff val="60000"/>
                  </a:schemeClr>
                </a:solidFill>
              </a:rPr>
              <a:t> drops.)</a:t>
            </a:r>
          </a:p>
        </p:txBody>
      </p:sp>
      <p:sp>
        <p:nvSpPr>
          <p:cNvPr id="3" name="Oval 2">
            <a:extLst>
              <a:ext uri="{FF2B5EF4-FFF2-40B4-BE49-F238E27FC236}">
                <a16:creationId xmlns:a16="http://schemas.microsoft.com/office/drawing/2014/main" id="{E46DEB68-058E-95B5-46A5-AE4ADDCA73B3}"/>
              </a:ext>
            </a:extLst>
          </p:cNvPr>
          <p:cNvSpPr/>
          <p:nvPr/>
        </p:nvSpPr>
        <p:spPr>
          <a:xfrm>
            <a:off x="733954" y="2847296"/>
            <a:ext cx="3200400" cy="602159"/>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697ABA7-7F77-7989-068C-F9B6E7EFC7B8}"/>
              </a:ext>
            </a:extLst>
          </p:cNvPr>
          <p:cNvSpPr/>
          <p:nvPr/>
        </p:nvSpPr>
        <p:spPr>
          <a:xfrm>
            <a:off x="1450012" y="3897409"/>
            <a:ext cx="550100" cy="2068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much v little</a:t>
            </a:r>
          </a:p>
        </p:txBody>
      </p:sp>
    </p:spTree>
    <p:extLst>
      <p:ext uri="{BB962C8B-B14F-4D97-AF65-F5344CB8AC3E}">
        <p14:creationId xmlns:p14="http://schemas.microsoft.com/office/powerpoint/2010/main" val="630114984"/>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38200" y="1755844"/>
            <a:ext cx="7417904" cy="2800767"/>
          </a:xfrm>
          <a:prstGeom prst="rect">
            <a:avLst/>
          </a:prstGeom>
          <a:solidFill>
            <a:srgbClr val="D5E3E3"/>
          </a:solidFill>
        </p:spPr>
        <p:txBody>
          <a:bodyPr wrap="square" rtlCol="0">
            <a:spAutoFit/>
          </a:bodyPr>
          <a:lstStyle/>
          <a:p>
            <a:r>
              <a:rPr lang="en-US" sz="1600" i="1" dirty="0">
                <a:solidFill>
                  <a:schemeClr val="bg1">
                    <a:lumMod val="75000"/>
                  </a:schemeClr>
                </a:solidFill>
              </a:rPr>
              <a:t>How is tear-film instability quantified, </a:t>
            </a:r>
            <a:r>
              <a:rPr lang="en-US" sz="1600" i="1" dirty="0" err="1">
                <a:solidFill>
                  <a:schemeClr val="bg1">
                    <a:lumMod val="75000"/>
                  </a:schemeClr>
                </a:solidFill>
              </a:rPr>
              <a:t>ie</a:t>
            </a:r>
            <a:r>
              <a:rPr lang="en-US" sz="1600" i="1" dirty="0">
                <a:solidFill>
                  <a:schemeClr val="bg1">
                    <a:lumMod val="75000"/>
                  </a:schemeClr>
                </a:solidFill>
              </a:rPr>
              <a:t>, what clinical exam maneuver is used to measure it?</a:t>
            </a:r>
          </a:p>
          <a:p>
            <a:r>
              <a:rPr lang="en-US" sz="1600" dirty="0">
                <a:solidFill>
                  <a:schemeClr val="bg1">
                    <a:lumMod val="75000"/>
                  </a:schemeClr>
                </a:solidFill>
              </a:rPr>
              <a:t>The</a:t>
            </a:r>
            <a:r>
              <a:rPr lang="en-US" sz="1600" b="1" dirty="0">
                <a:solidFill>
                  <a:schemeClr val="bg1">
                    <a:lumMod val="75000"/>
                  </a:schemeClr>
                </a:solidFill>
              </a:rPr>
              <a:t> tear-film break-up time </a:t>
            </a:r>
            <a:r>
              <a:rPr lang="en-US" sz="1600" dirty="0">
                <a:solidFill>
                  <a:schemeClr val="bg1">
                    <a:lumMod val="75000"/>
                  </a:schemeClr>
                </a:solidFill>
              </a:rPr>
              <a:t>(</a:t>
            </a:r>
            <a:r>
              <a:rPr lang="en-US" sz="1600" i="1" dirty="0">
                <a:solidFill>
                  <a:schemeClr val="bg1">
                    <a:lumMod val="75000"/>
                  </a:schemeClr>
                </a:solidFill>
              </a:rPr>
              <a:t>TBUT </a:t>
            </a:r>
            <a:r>
              <a:rPr lang="en-US" sz="1600" dirty="0">
                <a:solidFill>
                  <a:schemeClr val="bg1">
                    <a:lumMod val="75000"/>
                  </a:schemeClr>
                </a:solidFill>
              </a:rPr>
              <a:t>or</a:t>
            </a:r>
            <a:r>
              <a:rPr lang="en-US" sz="1600" i="1" dirty="0">
                <a:solidFill>
                  <a:schemeClr val="bg1">
                    <a:lumMod val="75000"/>
                  </a:schemeClr>
                </a:solidFill>
              </a:rPr>
              <a:t> TFBUT</a:t>
            </a:r>
            <a:r>
              <a:rPr lang="en-US" sz="1600" dirty="0">
                <a:solidFill>
                  <a:schemeClr val="bg1">
                    <a:lumMod val="75000"/>
                  </a:schemeClr>
                </a:solidFill>
              </a:rPr>
              <a:t>) assessment</a:t>
            </a:r>
          </a:p>
          <a:p>
            <a:endParaRPr lang="en-US" sz="1600" i="1" dirty="0">
              <a:solidFill>
                <a:schemeClr val="bg1">
                  <a:lumMod val="75000"/>
                </a:schemeClr>
              </a:solidFill>
            </a:endParaRPr>
          </a:p>
          <a:p>
            <a:r>
              <a:rPr lang="en-US" sz="1600" i="1" dirty="0">
                <a:solidFill>
                  <a:schemeClr val="bg1">
                    <a:lumMod val="75000"/>
                  </a:schemeClr>
                </a:solidFill>
              </a:rPr>
              <a:t>How is TBUT assessed, </a:t>
            </a:r>
            <a:r>
              <a:rPr lang="en-US" sz="1600" i="1" dirty="0" err="1">
                <a:solidFill>
                  <a:schemeClr val="bg1">
                    <a:lumMod val="75000"/>
                  </a:schemeClr>
                </a:solidFill>
              </a:rPr>
              <a:t>ie</a:t>
            </a:r>
            <a:r>
              <a:rPr lang="en-US" sz="1600" i="1" dirty="0">
                <a:solidFill>
                  <a:schemeClr val="bg1">
                    <a:lumMod val="75000"/>
                  </a:schemeClr>
                </a:solidFill>
              </a:rPr>
              <a:t>, what are the steps involved?</a:t>
            </a:r>
          </a:p>
          <a:p>
            <a:r>
              <a:rPr lang="en-US" sz="1600" b="1" dirty="0"/>
              <a:t>A little fluorescein is instilled</a:t>
            </a:r>
            <a:r>
              <a:rPr lang="en-US" sz="1600" dirty="0">
                <a:solidFill>
                  <a:schemeClr val="bg1">
                    <a:lumMod val="75000"/>
                  </a:schemeClr>
                </a:solidFill>
              </a:rPr>
              <a:t>, and the pt is asked to hold their eyes open after blinking a couple of times. The tear film is observed with the  cobalt-blue  filter in place, and the length of time that passes until a dry spot appears is noted.</a:t>
            </a:r>
          </a:p>
          <a:p>
            <a:endParaRPr lang="en-US" sz="1600" dirty="0">
              <a:solidFill>
                <a:schemeClr val="bg1">
                  <a:lumMod val="75000"/>
                </a:schemeClr>
              </a:solidFill>
            </a:endParaRPr>
          </a:p>
          <a:p>
            <a:r>
              <a:rPr lang="en-US" sz="1600" i="1" dirty="0">
                <a:solidFill>
                  <a:schemeClr val="bg1">
                    <a:lumMod val="75000"/>
                  </a:schemeClr>
                </a:solidFill>
              </a:rPr>
              <a:t>A TBUT of less than how long is considered abnormal?</a:t>
            </a:r>
          </a:p>
          <a:p>
            <a:r>
              <a:rPr lang="en-US" sz="1600" dirty="0">
                <a:solidFill>
                  <a:schemeClr val="bg1">
                    <a:lumMod val="75000"/>
                  </a:schemeClr>
                </a:solidFill>
              </a:rPr>
              <a:t>10 seconds</a:t>
            </a:r>
          </a:p>
        </p:txBody>
      </p:sp>
      <p:sp>
        <p:nvSpPr>
          <p:cNvPr id="4" name="TextBox 3">
            <a:extLst>
              <a:ext uri="{FF2B5EF4-FFF2-40B4-BE49-F238E27FC236}">
                <a16:creationId xmlns:a16="http://schemas.microsoft.com/office/drawing/2014/main" id="{274D2731-CE38-4502-2F8A-6AD7F0F3ED63}"/>
              </a:ext>
            </a:extLst>
          </p:cNvPr>
          <p:cNvSpPr txBox="1"/>
          <p:nvPr/>
        </p:nvSpPr>
        <p:spPr>
          <a:xfrm>
            <a:off x="157583" y="3418258"/>
            <a:ext cx="6788427" cy="1169551"/>
          </a:xfrm>
          <a:prstGeom prst="rect">
            <a:avLst/>
          </a:prstGeom>
          <a:solidFill>
            <a:schemeClr val="accent1">
              <a:lumMod val="40000"/>
              <a:lumOff val="60000"/>
            </a:schemeClr>
          </a:solidFill>
        </p:spPr>
        <p:txBody>
          <a:bodyPr wrap="square" rtlCol="0">
            <a:spAutoFit/>
          </a:bodyPr>
          <a:lstStyle/>
          <a:p>
            <a:r>
              <a:rPr lang="en-US" sz="1400" i="1" dirty="0"/>
              <a:t>I assume </a:t>
            </a:r>
            <a:r>
              <a:rPr lang="en-US" sz="1400" i="1" dirty="0" err="1"/>
              <a:t>Fluress</a:t>
            </a:r>
            <a:r>
              <a:rPr lang="en-US" sz="1400" i="1" dirty="0"/>
              <a:t> drops are the way to go?</a:t>
            </a:r>
          </a:p>
          <a:p>
            <a:r>
              <a:rPr lang="en-US" sz="1400" dirty="0"/>
              <a:t>You’d think so, but no. The </a:t>
            </a:r>
            <a:r>
              <a:rPr lang="en-US" sz="1400" i="1" dirty="0"/>
              <a:t>Cornea</a:t>
            </a:r>
            <a:r>
              <a:rPr lang="en-US" sz="1400" dirty="0"/>
              <a:t> book states using them is “not recommended”  because 1) too  much  fluorescein gets instilled</a:t>
            </a:r>
            <a:r>
              <a:rPr lang="en-US" sz="1400" dirty="0">
                <a:solidFill>
                  <a:schemeClr val="accent1">
                    <a:lumMod val="40000"/>
                    <a:lumOff val="60000"/>
                  </a:schemeClr>
                </a:solidFill>
              </a:rPr>
              <a:t>; and 2) they contain an  anesthetic , which could influence the results. (In fact, TBUT assessment should occur prior to instillation of </a:t>
            </a:r>
            <a:r>
              <a:rPr lang="en-US" sz="1400" b="1" dirty="0">
                <a:solidFill>
                  <a:schemeClr val="accent1">
                    <a:lumMod val="40000"/>
                    <a:lumOff val="60000"/>
                  </a:schemeClr>
                </a:solidFill>
              </a:rPr>
              <a:t>any</a:t>
            </a:r>
            <a:r>
              <a:rPr lang="en-US" sz="1400" dirty="0">
                <a:solidFill>
                  <a:schemeClr val="accent1">
                    <a:lumMod val="40000"/>
                    <a:lumOff val="60000"/>
                  </a:schemeClr>
                </a:solidFill>
              </a:rPr>
              <a:t> drops.)</a:t>
            </a:r>
          </a:p>
        </p:txBody>
      </p:sp>
      <p:sp>
        <p:nvSpPr>
          <p:cNvPr id="3" name="Oval 2">
            <a:extLst>
              <a:ext uri="{FF2B5EF4-FFF2-40B4-BE49-F238E27FC236}">
                <a16:creationId xmlns:a16="http://schemas.microsoft.com/office/drawing/2014/main" id="{E46DEB68-058E-95B5-46A5-AE4ADDCA73B3}"/>
              </a:ext>
            </a:extLst>
          </p:cNvPr>
          <p:cNvSpPr/>
          <p:nvPr/>
        </p:nvSpPr>
        <p:spPr>
          <a:xfrm>
            <a:off x="733954" y="2847296"/>
            <a:ext cx="3200400" cy="602159"/>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414672"/>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38200" y="1755844"/>
            <a:ext cx="7417904" cy="2800767"/>
          </a:xfrm>
          <a:prstGeom prst="rect">
            <a:avLst/>
          </a:prstGeom>
          <a:solidFill>
            <a:srgbClr val="D5E3E3"/>
          </a:solidFill>
        </p:spPr>
        <p:txBody>
          <a:bodyPr wrap="square" rtlCol="0">
            <a:spAutoFit/>
          </a:bodyPr>
          <a:lstStyle/>
          <a:p>
            <a:r>
              <a:rPr lang="en-US" sz="1600" i="1" dirty="0">
                <a:solidFill>
                  <a:schemeClr val="bg1">
                    <a:lumMod val="75000"/>
                  </a:schemeClr>
                </a:solidFill>
              </a:rPr>
              <a:t>How is tear-film instability quantified, </a:t>
            </a:r>
            <a:r>
              <a:rPr lang="en-US" sz="1600" i="1" dirty="0" err="1">
                <a:solidFill>
                  <a:schemeClr val="bg1">
                    <a:lumMod val="75000"/>
                  </a:schemeClr>
                </a:solidFill>
              </a:rPr>
              <a:t>ie</a:t>
            </a:r>
            <a:r>
              <a:rPr lang="en-US" sz="1600" i="1" dirty="0">
                <a:solidFill>
                  <a:schemeClr val="bg1">
                    <a:lumMod val="75000"/>
                  </a:schemeClr>
                </a:solidFill>
              </a:rPr>
              <a:t>, what clinical exam maneuver is used to measure it?</a:t>
            </a:r>
          </a:p>
          <a:p>
            <a:r>
              <a:rPr lang="en-US" sz="1600" dirty="0">
                <a:solidFill>
                  <a:schemeClr val="bg1">
                    <a:lumMod val="75000"/>
                  </a:schemeClr>
                </a:solidFill>
              </a:rPr>
              <a:t>The</a:t>
            </a:r>
            <a:r>
              <a:rPr lang="en-US" sz="1600" b="1" dirty="0">
                <a:solidFill>
                  <a:schemeClr val="bg1">
                    <a:lumMod val="75000"/>
                  </a:schemeClr>
                </a:solidFill>
              </a:rPr>
              <a:t> tear-film break-up time </a:t>
            </a:r>
            <a:r>
              <a:rPr lang="en-US" sz="1600" dirty="0">
                <a:solidFill>
                  <a:schemeClr val="bg1">
                    <a:lumMod val="75000"/>
                  </a:schemeClr>
                </a:solidFill>
              </a:rPr>
              <a:t>(</a:t>
            </a:r>
            <a:r>
              <a:rPr lang="en-US" sz="1600" i="1" dirty="0">
                <a:solidFill>
                  <a:schemeClr val="bg1">
                    <a:lumMod val="75000"/>
                  </a:schemeClr>
                </a:solidFill>
              </a:rPr>
              <a:t>TBUT </a:t>
            </a:r>
            <a:r>
              <a:rPr lang="en-US" sz="1600" dirty="0">
                <a:solidFill>
                  <a:schemeClr val="bg1">
                    <a:lumMod val="75000"/>
                  </a:schemeClr>
                </a:solidFill>
              </a:rPr>
              <a:t>or</a:t>
            </a:r>
            <a:r>
              <a:rPr lang="en-US" sz="1600" i="1" dirty="0">
                <a:solidFill>
                  <a:schemeClr val="bg1">
                    <a:lumMod val="75000"/>
                  </a:schemeClr>
                </a:solidFill>
              </a:rPr>
              <a:t> TFBUT</a:t>
            </a:r>
            <a:r>
              <a:rPr lang="en-US" sz="1600" dirty="0">
                <a:solidFill>
                  <a:schemeClr val="bg1">
                    <a:lumMod val="75000"/>
                  </a:schemeClr>
                </a:solidFill>
              </a:rPr>
              <a:t>) assessment</a:t>
            </a:r>
          </a:p>
          <a:p>
            <a:endParaRPr lang="en-US" sz="1600" i="1" dirty="0">
              <a:solidFill>
                <a:schemeClr val="bg1">
                  <a:lumMod val="75000"/>
                </a:schemeClr>
              </a:solidFill>
            </a:endParaRPr>
          </a:p>
          <a:p>
            <a:r>
              <a:rPr lang="en-US" sz="1600" i="1" dirty="0">
                <a:solidFill>
                  <a:schemeClr val="bg1">
                    <a:lumMod val="75000"/>
                  </a:schemeClr>
                </a:solidFill>
              </a:rPr>
              <a:t>How is TBUT assessed, </a:t>
            </a:r>
            <a:r>
              <a:rPr lang="en-US" sz="1600" i="1" dirty="0" err="1">
                <a:solidFill>
                  <a:schemeClr val="bg1">
                    <a:lumMod val="75000"/>
                  </a:schemeClr>
                </a:solidFill>
              </a:rPr>
              <a:t>ie</a:t>
            </a:r>
            <a:r>
              <a:rPr lang="en-US" sz="1600" i="1" dirty="0">
                <a:solidFill>
                  <a:schemeClr val="bg1">
                    <a:lumMod val="75000"/>
                  </a:schemeClr>
                </a:solidFill>
              </a:rPr>
              <a:t>, what are the steps involved?</a:t>
            </a:r>
          </a:p>
          <a:p>
            <a:r>
              <a:rPr lang="en-US" sz="1600" b="1" dirty="0"/>
              <a:t>A little fluorescein is instilled</a:t>
            </a:r>
            <a:r>
              <a:rPr lang="en-US" sz="1600" dirty="0">
                <a:solidFill>
                  <a:schemeClr val="bg1">
                    <a:lumMod val="75000"/>
                  </a:schemeClr>
                </a:solidFill>
              </a:rPr>
              <a:t>, and the pt is asked to hold their eyes open after blinking a couple of times. The tear film is observed with the  cobalt-blue  filter in place, and the length of time that passes until a dry spot appears is noted.</a:t>
            </a:r>
          </a:p>
          <a:p>
            <a:endParaRPr lang="en-US" sz="1600" dirty="0">
              <a:solidFill>
                <a:schemeClr val="bg1">
                  <a:lumMod val="75000"/>
                </a:schemeClr>
              </a:solidFill>
            </a:endParaRPr>
          </a:p>
          <a:p>
            <a:r>
              <a:rPr lang="en-US" sz="1600" i="1" dirty="0">
                <a:solidFill>
                  <a:schemeClr val="bg1">
                    <a:lumMod val="75000"/>
                  </a:schemeClr>
                </a:solidFill>
              </a:rPr>
              <a:t>A TBUT of less than how long is considered abnormal?</a:t>
            </a:r>
          </a:p>
          <a:p>
            <a:r>
              <a:rPr lang="en-US" sz="1600" dirty="0">
                <a:solidFill>
                  <a:schemeClr val="bg1">
                    <a:lumMod val="75000"/>
                  </a:schemeClr>
                </a:solidFill>
              </a:rPr>
              <a:t>10 seconds</a:t>
            </a:r>
          </a:p>
        </p:txBody>
      </p:sp>
      <p:sp>
        <p:nvSpPr>
          <p:cNvPr id="4" name="TextBox 3">
            <a:extLst>
              <a:ext uri="{FF2B5EF4-FFF2-40B4-BE49-F238E27FC236}">
                <a16:creationId xmlns:a16="http://schemas.microsoft.com/office/drawing/2014/main" id="{274D2731-CE38-4502-2F8A-6AD7F0F3ED63}"/>
              </a:ext>
            </a:extLst>
          </p:cNvPr>
          <p:cNvSpPr txBox="1"/>
          <p:nvPr/>
        </p:nvSpPr>
        <p:spPr>
          <a:xfrm>
            <a:off x="157583" y="3418258"/>
            <a:ext cx="6788427" cy="1169551"/>
          </a:xfrm>
          <a:prstGeom prst="rect">
            <a:avLst/>
          </a:prstGeom>
          <a:solidFill>
            <a:schemeClr val="accent1">
              <a:lumMod val="40000"/>
              <a:lumOff val="60000"/>
            </a:schemeClr>
          </a:solidFill>
        </p:spPr>
        <p:txBody>
          <a:bodyPr wrap="square" rtlCol="0">
            <a:spAutoFit/>
          </a:bodyPr>
          <a:lstStyle/>
          <a:p>
            <a:r>
              <a:rPr lang="en-US" sz="1400" i="1" dirty="0"/>
              <a:t>I assume </a:t>
            </a:r>
            <a:r>
              <a:rPr lang="en-US" sz="1400" i="1" dirty="0" err="1"/>
              <a:t>Fluress</a:t>
            </a:r>
            <a:r>
              <a:rPr lang="en-US" sz="1400" i="1" dirty="0"/>
              <a:t> drops are the way to go?</a:t>
            </a:r>
          </a:p>
          <a:p>
            <a:r>
              <a:rPr lang="en-US" sz="1400" dirty="0"/>
              <a:t>You’d think so, but no. The </a:t>
            </a:r>
            <a:r>
              <a:rPr lang="en-US" sz="1400" i="1" dirty="0"/>
              <a:t>Cornea</a:t>
            </a:r>
            <a:r>
              <a:rPr lang="en-US" sz="1400" dirty="0"/>
              <a:t> book states using them is “not recommended”  because 1) too  much  fluorescein gets instilled; </a:t>
            </a:r>
            <a:r>
              <a:rPr lang="en-US" sz="1400" dirty="0">
                <a:solidFill>
                  <a:srgbClr val="0000FF"/>
                </a:solidFill>
              </a:rPr>
              <a:t>and 2) they contain an  anesthetic , which could influence the results</a:t>
            </a:r>
            <a:r>
              <a:rPr lang="en-US" sz="1400" dirty="0">
                <a:solidFill>
                  <a:schemeClr val="accent1">
                    <a:lumMod val="40000"/>
                    <a:lumOff val="60000"/>
                  </a:schemeClr>
                </a:solidFill>
              </a:rPr>
              <a:t>. (In fact, TBUT assessment should occur prior to instillation of </a:t>
            </a:r>
            <a:r>
              <a:rPr lang="en-US" sz="1400" b="1" dirty="0">
                <a:solidFill>
                  <a:schemeClr val="accent1">
                    <a:lumMod val="40000"/>
                    <a:lumOff val="60000"/>
                  </a:schemeClr>
                </a:solidFill>
              </a:rPr>
              <a:t>any</a:t>
            </a:r>
            <a:r>
              <a:rPr lang="en-US" sz="1400" dirty="0">
                <a:solidFill>
                  <a:schemeClr val="accent1">
                    <a:lumMod val="40000"/>
                    <a:lumOff val="60000"/>
                  </a:schemeClr>
                </a:solidFill>
              </a:rPr>
              <a:t> drops.)</a:t>
            </a:r>
          </a:p>
        </p:txBody>
      </p:sp>
      <p:sp>
        <p:nvSpPr>
          <p:cNvPr id="3" name="Oval 2">
            <a:extLst>
              <a:ext uri="{FF2B5EF4-FFF2-40B4-BE49-F238E27FC236}">
                <a16:creationId xmlns:a16="http://schemas.microsoft.com/office/drawing/2014/main" id="{E46DEB68-058E-95B5-46A5-AE4ADDCA73B3}"/>
              </a:ext>
            </a:extLst>
          </p:cNvPr>
          <p:cNvSpPr/>
          <p:nvPr/>
        </p:nvSpPr>
        <p:spPr>
          <a:xfrm>
            <a:off x="733954" y="2847296"/>
            <a:ext cx="3200400" cy="602159"/>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1D70769-9AB6-E223-B204-1CEDFA3BFBE1}"/>
              </a:ext>
            </a:extLst>
          </p:cNvPr>
          <p:cNvSpPr/>
          <p:nvPr/>
        </p:nvSpPr>
        <p:spPr>
          <a:xfrm>
            <a:off x="5830958" y="3882887"/>
            <a:ext cx="874642" cy="2385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700"/>
              </a:lnSpc>
            </a:pPr>
            <a:endParaRPr lang="en-US" sz="800" dirty="0">
              <a:solidFill>
                <a:schemeClr val="tx1"/>
              </a:solidFill>
            </a:endParaRPr>
          </a:p>
        </p:txBody>
      </p:sp>
    </p:spTree>
    <p:extLst>
      <p:ext uri="{BB962C8B-B14F-4D97-AF65-F5344CB8AC3E}">
        <p14:creationId xmlns:p14="http://schemas.microsoft.com/office/powerpoint/2010/main" val="2486067759"/>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38200" y="1755844"/>
            <a:ext cx="7417904" cy="2800767"/>
          </a:xfrm>
          <a:prstGeom prst="rect">
            <a:avLst/>
          </a:prstGeom>
          <a:solidFill>
            <a:srgbClr val="D5E3E3"/>
          </a:solidFill>
        </p:spPr>
        <p:txBody>
          <a:bodyPr wrap="square" rtlCol="0">
            <a:spAutoFit/>
          </a:bodyPr>
          <a:lstStyle/>
          <a:p>
            <a:r>
              <a:rPr lang="en-US" sz="1600" i="1" dirty="0">
                <a:solidFill>
                  <a:schemeClr val="bg1">
                    <a:lumMod val="75000"/>
                  </a:schemeClr>
                </a:solidFill>
              </a:rPr>
              <a:t>How is tear-film instability quantified, </a:t>
            </a:r>
            <a:r>
              <a:rPr lang="en-US" sz="1600" i="1" dirty="0" err="1">
                <a:solidFill>
                  <a:schemeClr val="bg1">
                    <a:lumMod val="75000"/>
                  </a:schemeClr>
                </a:solidFill>
              </a:rPr>
              <a:t>ie</a:t>
            </a:r>
            <a:r>
              <a:rPr lang="en-US" sz="1600" i="1" dirty="0">
                <a:solidFill>
                  <a:schemeClr val="bg1">
                    <a:lumMod val="75000"/>
                  </a:schemeClr>
                </a:solidFill>
              </a:rPr>
              <a:t>, what clinical exam maneuver is used to measure it?</a:t>
            </a:r>
          </a:p>
          <a:p>
            <a:r>
              <a:rPr lang="en-US" sz="1600" dirty="0">
                <a:solidFill>
                  <a:schemeClr val="bg1">
                    <a:lumMod val="75000"/>
                  </a:schemeClr>
                </a:solidFill>
              </a:rPr>
              <a:t>The</a:t>
            </a:r>
            <a:r>
              <a:rPr lang="en-US" sz="1600" b="1" dirty="0">
                <a:solidFill>
                  <a:schemeClr val="bg1">
                    <a:lumMod val="75000"/>
                  </a:schemeClr>
                </a:solidFill>
              </a:rPr>
              <a:t> tear-film break-up time </a:t>
            </a:r>
            <a:r>
              <a:rPr lang="en-US" sz="1600" dirty="0">
                <a:solidFill>
                  <a:schemeClr val="bg1">
                    <a:lumMod val="75000"/>
                  </a:schemeClr>
                </a:solidFill>
              </a:rPr>
              <a:t>(</a:t>
            </a:r>
            <a:r>
              <a:rPr lang="en-US" sz="1600" i="1" dirty="0">
                <a:solidFill>
                  <a:schemeClr val="bg1">
                    <a:lumMod val="75000"/>
                  </a:schemeClr>
                </a:solidFill>
              </a:rPr>
              <a:t>TBUT </a:t>
            </a:r>
            <a:r>
              <a:rPr lang="en-US" sz="1600" dirty="0">
                <a:solidFill>
                  <a:schemeClr val="bg1">
                    <a:lumMod val="75000"/>
                  </a:schemeClr>
                </a:solidFill>
              </a:rPr>
              <a:t>or</a:t>
            </a:r>
            <a:r>
              <a:rPr lang="en-US" sz="1600" i="1" dirty="0">
                <a:solidFill>
                  <a:schemeClr val="bg1">
                    <a:lumMod val="75000"/>
                  </a:schemeClr>
                </a:solidFill>
              </a:rPr>
              <a:t> TFBUT</a:t>
            </a:r>
            <a:r>
              <a:rPr lang="en-US" sz="1600" dirty="0">
                <a:solidFill>
                  <a:schemeClr val="bg1">
                    <a:lumMod val="75000"/>
                  </a:schemeClr>
                </a:solidFill>
              </a:rPr>
              <a:t>) assessment</a:t>
            </a:r>
          </a:p>
          <a:p>
            <a:endParaRPr lang="en-US" sz="1600" i="1" dirty="0">
              <a:solidFill>
                <a:schemeClr val="bg1">
                  <a:lumMod val="75000"/>
                </a:schemeClr>
              </a:solidFill>
            </a:endParaRPr>
          </a:p>
          <a:p>
            <a:r>
              <a:rPr lang="en-US" sz="1600" i="1" dirty="0">
                <a:solidFill>
                  <a:schemeClr val="bg1">
                    <a:lumMod val="75000"/>
                  </a:schemeClr>
                </a:solidFill>
              </a:rPr>
              <a:t>How is TBUT assessed, </a:t>
            </a:r>
            <a:r>
              <a:rPr lang="en-US" sz="1600" i="1" dirty="0" err="1">
                <a:solidFill>
                  <a:schemeClr val="bg1">
                    <a:lumMod val="75000"/>
                  </a:schemeClr>
                </a:solidFill>
              </a:rPr>
              <a:t>ie</a:t>
            </a:r>
            <a:r>
              <a:rPr lang="en-US" sz="1600" i="1" dirty="0">
                <a:solidFill>
                  <a:schemeClr val="bg1">
                    <a:lumMod val="75000"/>
                  </a:schemeClr>
                </a:solidFill>
              </a:rPr>
              <a:t>, what are the steps involved?</a:t>
            </a:r>
          </a:p>
          <a:p>
            <a:r>
              <a:rPr lang="en-US" sz="1600" b="1" dirty="0"/>
              <a:t>A little fluorescein is instilled</a:t>
            </a:r>
            <a:r>
              <a:rPr lang="en-US" sz="1600" dirty="0">
                <a:solidFill>
                  <a:schemeClr val="bg1">
                    <a:lumMod val="75000"/>
                  </a:schemeClr>
                </a:solidFill>
              </a:rPr>
              <a:t>, and the pt is asked to hold their eyes open after blinking a couple of times. The tear film is observed with the  cobalt-blue  filter in place, and the length of time that passes until a dry spot appears is noted.</a:t>
            </a:r>
          </a:p>
          <a:p>
            <a:endParaRPr lang="en-US" sz="1600" dirty="0">
              <a:solidFill>
                <a:schemeClr val="bg1">
                  <a:lumMod val="75000"/>
                </a:schemeClr>
              </a:solidFill>
            </a:endParaRPr>
          </a:p>
          <a:p>
            <a:r>
              <a:rPr lang="en-US" sz="1600" i="1" dirty="0">
                <a:solidFill>
                  <a:schemeClr val="bg1">
                    <a:lumMod val="75000"/>
                  </a:schemeClr>
                </a:solidFill>
              </a:rPr>
              <a:t>A TBUT of less than how long is considered abnormal?</a:t>
            </a:r>
          </a:p>
          <a:p>
            <a:r>
              <a:rPr lang="en-US" sz="1600" dirty="0">
                <a:solidFill>
                  <a:schemeClr val="bg1">
                    <a:lumMod val="75000"/>
                  </a:schemeClr>
                </a:solidFill>
              </a:rPr>
              <a:t>10 seconds</a:t>
            </a:r>
          </a:p>
        </p:txBody>
      </p:sp>
      <p:sp>
        <p:nvSpPr>
          <p:cNvPr id="4" name="TextBox 3">
            <a:extLst>
              <a:ext uri="{FF2B5EF4-FFF2-40B4-BE49-F238E27FC236}">
                <a16:creationId xmlns:a16="http://schemas.microsoft.com/office/drawing/2014/main" id="{274D2731-CE38-4502-2F8A-6AD7F0F3ED63}"/>
              </a:ext>
            </a:extLst>
          </p:cNvPr>
          <p:cNvSpPr txBox="1"/>
          <p:nvPr/>
        </p:nvSpPr>
        <p:spPr>
          <a:xfrm>
            <a:off x="157583" y="3418258"/>
            <a:ext cx="6788427" cy="1169551"/>
          </a:xfrm>
          <a:prstGeom prst="rect">
            <a:avLst/>
          </a:prstGeom>
          <a:solidFill>
            <a:schemeClr val="accent1">
              <a:lumMod val="40000"/>
              <a:lumOff val="60000"/>
            </a:schemeClr>
          </a:solidFill>
        </p:spPr>
        <p:txBody>
          <a:bodyPr wrap="square" rtlCol="0">
            <a:spAutoFit/>
          </a:bodyPr>
          <a:lstStyle/>
          <a:p>
            <a:r>
              <a:rPr lang="en-US" sz="1400" i="1" dirty="0"/>
              <a:t>I assume </a:t>
            </a:r>
            <a:r>
              <a:rPr lang="en-US" sz="1400" i="1" dirty="0" err="1"/>
              <a:t>Fluress</a:t>
            </a:r>
            <a:r>
              <a:rPr lang="en-US" sz="1400" i="1" dirty="0"/>
              <a:t> drops are the way to go?</a:t>
            </a:r>
          </a:p>
          <a:p>
            <a:r>
              <a:rPr lang="en-US" sz="1400" dirty="0"/>
              <a:t>You’d think so, but no. The </a:t>
            </a:r>
            <a:r>
              <a:rPr lang="en-US" sz="1400" i="1" dirty="0"/>
              <a:t>Cornea</a:t>
            </a:r>
            <a:r>
              <a:rPr lang="en-US" sz="1400" dirty="0"/>
              <a:t> book states using them is “not recommended”  because 1) too  much  fluorescein gets instilled; </a:t>
            </a:r>
            <a:r>
              <a:rPr lang="en-US" sz="1400" dirty="0">
                <a:solidFill>
                  <a:srgbClr val="0000FF"/>
                </a:solidFill>
              </a:rPr>
              <a:t>and 2) they contain an  anesthetic , which could influence the results</a:t>
            </a:r>
            <a:r>
              <a:rPr lang="en-US" sz="1400" dirty="0">
                <a:solidFill>
                  <a:schemeClr val="accent1">
                    <a:lumMod val="40000"/>
                    <a:lumOff val="60000"/>
                  </a:schemeClr>
                </a:solidFill>
              </a:rPr>
              <a:t>. (In fact, TBUT assessment should occur prior to instillation of </a:t>
            </a:r>
            <a:r>
              <a:rPr lang="en-US" sz="1400" b="1" dirty="0">
                <a:solidFill>
                  <a:schemeClr val="accent1">
                    <a:lumMod val="40000"/>
                    <a:lumOff val="60000"/>
                  </a:schemeClr>
                </a:solidFill>
              </a:rPr>
              <a:t>any</a:t>
            </a:r>
            <a:r>
              <a:rPr lang="en-US" sz="1400" dirty="0">
                <a:solidFill>
                  <a:schemeClr val="accent1">
                    <a:lumMod val="40000"/>
                    <a:lumOff val="60000"/>
                  </a:schemeClr>
                </a:solidFill>
              </a:rPr>
              <a:t> drops.)</a:t>
            </a:r>
          </a:p>
        </p:txBody>
      </p:sp>
      <p:sp>
        <p:nvSpPr>
          <p:cNvPr id="3" name="Oval 2">
            <a:extLst>
              <a:ext uri="{FF2B5EF4-FFF2-40B4-BE49-F238E27FC236}">
                <a16:creationId xmlns:a16="http://schemas.microsoft.com/office/drawing/2014/main" id="{E46DEB68-058E-95B5-46A5-AE4ADDCA73B3}"/>
              </a:ext>
            </a:extLst>
          </p:cNvPr>
          <p:cNvSpPr/>
          <p:nvPr/>
        </p:nvSpPr>
        <p:spPr>
          <a:xfrm>
            <a:off x="733954" y="2847296"/>
            <a:ext cx="3200400" cy="602159"/>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003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38</a:t>
            </a:fld>
            <a:endParaRPr lang="en-US" altLang="en-US"/>
          </a:p>
        </p:txBody>
      </p:sp>
      <p:sp>
        <p:nvSpPr>
          <p:cNvPr id="2" name="TextBox 1">
            <a:extLst>
              <a:ext uri="{FF2B5EF4-FFF2-40B4-BE49-F238E27FC236}">
                <a16:creationId xmlns:a16="http://schemas.microsoft.com/office/drawing/2014/main" id="{34AC0B19-0878-9639-55BB-6BF046A3D8B9}"/>
              </a:ext>
            </a:extLst>
          </p:cNvPr>
          <p:cNvSpPr txBox="1"/>
          <p:nvPr/>
        </p:nvSpPr>
        <p:spPr>
          <a:xfrm>
            <a:off x="381000" y="914400"/>
            <a:ext cx="7606643" cy="2554545"/>
          </a:xfrm>
          <a:prstGeom prst="rect">
            <a:avLst/>
          </a:prstGeom>
          <a:noFill/>
        </p:spPr>
        <p:txBody>
          <a:bodyPr wrap="square" rtlCol="0">
            <a:spAutoFit/>
          </a:bodyPr>
          <a:lstStyle/>
          <a:p>
            <a:r>
              <a:rPr lang="en-US" sz="1600" i="1" dirty="0"/>
              <a:t>What roles does the tear film play in ocular health and function?</a:t>
            </a:r>
          </a:p>
          <a:p>
            <a:r>
              <a:rPr lang="en-US" sz="1600" dirty="0"/>
              <a:t>There are three:</a:t>
            </a:r>
          </a:p>
          <a:p>
            <a:r>
              <a:rPr lang="en-US" sz="1600" dirty="0"/>
              <a:t>--Facilitates diffusion of  oxygen  to the  avascular  cornea</a:t>
            </a:r>
          </a:p>
          <a:p>
            <a:r>
              <a:rPr lang="en-US" sz="1600" dirty="0"/>
              <a:t>--Assists in clearing debris from the corneal surface</a:t>
            </a:r>
          </a:p>
          <a:p>
            <a:r>
              <a:rPr lang="en-US" sz="1600" dirty="0"/>
              <a:t>--Provides a glassy-smooth refracting surface at the air-cornea interface (or more accurately, the air-tear film interface)</a:t>
            </a:r>
          </a:p>
          <a:p>
            <a:endParaRPr lang="en-US" sz="1600" dirty="0"/>
          </a:p>
          <a:p>
            <a:r>
              <a:rPr lang="en-US" sz="1600" i="1" dirty="0"/>
              <a:t>Where does the tear film reside? (The answer is </a:t>
            </a:r>
            <a:r>
              <a:rPr lang="en-US" sz="1600" dirty="0"/>
              <a:t>not</a:t>
            </a:r>
            <a:r>
              <a:rPr lang="en-US" sz="1600" i="1" dirty="0"/>
              <a:t> ‘on the surface of the eye.’)</a:t>
            </a:r>
          </a:p>
          <a:p>
            <a:r>
              <a:rPr lang="en-US" sz="1600" dirty="0"/>
              <a:t>The bulk of tear volume is in the tear strip or lake (aka the tear  </a:t>
            </a:r>
            <a:r>
              <a:rPr lang="en-US" sz="1600" i="1" dirty="0"/>
              <a:t>meniscus</a:t>
            </a:r>
            <a:r>
              <a:rPr lang="en-US" sz="1600" dirty="0"/>
              <a:t> ) resting on the lower-lid margin</a:t>
            </a:r>
          </a:p>
        </p:txBody>
      </p:sp>
      <p:sp>
        <p:nvSpPr>
          <p:cNvPr id="5" name="Rectangle 4">
            <a:extLst>
              <a:ext uri="{FF2B5EF4-FFF2-40B4-BE49-F238E27FC236}">
                <a16:creationId xmlns:a16="http://schemas.microsoft.com/office/drawing/2014/main" id="{5372BBB4-8699-AA28-3604-85C8408710F4}"/>
              </a:ext>
            </a:extLst>
          </p:cNvPr>
          <p:cNvSpPr/>
          <p:nvPr/>
        </p:nvSpPr>
        <p:spPr>
          <a:xfrm>
            <a:off x="6145696" y="2935356"/>
            <a:ext cx="940904"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36DAE4D-6928-F76F-3EFA-FC1CF8A2DF6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94645869"/>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38200" y="1755844"/>
            <a:ext cx="7417904" cy="2800767"/>
          </a:xfrm>
          <a:prstGeom prst="rect">
            <a:avLst/>
          </a:prstGeom>
          <a:solidFill>
            <a:srgbClr val="D5E3E3"/>
          </a:solidFill>
        </p:spPr>
        <p:txBody>
          <a:bodyPr wrap="square" rtlCol="0">
            <a:spAutoFit/>
          </a:bodyPr>
          <a:lstStyle/>
          <a:p>
            <a:r>
              <a:rPr lang="en-US" sz="1600" i="1" dirty="0">
                <a:solidFill>
                  <a:schemeClr val="bg1">
                    <a:lumMod val="75000"/>
                  </a:schemeClr>
                </a:solidFill>
              </a:rPr>
              <a:t>How is tear-film instability quantified, </a:t>
            </a:r>
            <a:r>
              <a:rPr lang="en-US" sz="1600" i="1" dirty="0" err="1">
                <a:solidFill>
                  <a:schemeClr val="bg1">
                    <a:lumMod val="75000"/>
                  </a:schemeClr>
                </a:solidFill>
              </a:rPr>
              <a:t>ie</a:t>
            </a:r>
            <a:r>
              <a:rPr lang="en-US" sz="1600" i="1" dirty="0">
                <a:solidFill>
                  <a:schemeClr val="bg1">
                    <a:lumMod val="75000"/>
                  </a:schemeClr>
                </a:solidFill>
              </a:rPr>
              <a:t>, what clinical exam maneuver is used to measure it?</a:t>
            </a:r>
          </a:p>
          <a:p>
            <a:r>
              <a:rPr lang="en-US" sz="1600" dirty="0">
                <a:solidFill>
                  <a:schemeClr val="bg1">
                    <a:lumMod val="75000"/>
                  </a:schemeClr>
                </a:solidFill>
              </a:rPr>
              <a:t>The</a:t>
            </a:r>
            <a:r>
              <a:rPr lang="en-US" sz="1600" b="1" dirty="0">
                <a:solidFill>
                  <a:schemeClr val="bg1">
                    <a:lumMod val="75000"/>
                  </a:schemeClr>
                </a:solidFill>
              </a:rPr>
              <a:t> tear-film break-up time </a:t>
            </a:r>
            <a:r>
              <a:rPr lang="en-US" sz="1600" dirty="0">
                <a:solidFill>
                  <a:schemeClr val="bg1">
                    <a:lumMod val="75000"/>
                  </a:schemeClr>
                </a:solidFill>
              </a:rPr>
              <a:t>(</a:t>
            </a:r>
            <a:r>
              <a:rPr lang="en-US" sz="1600" i="1" dirty="0">
                <a:solidFill>
                  <a:schemeClr val="bg1">
                    <a:lumMod val="75000"/>
                  </a:schemeClr>
                </a:solidFill>
              </a:rPr>
              <a:t>TBUT </a:t>
            </a:r>
            <a:r>
              <a:rPr lang="en-US" sz="1600" dirty="0">
                <a:solidFill>
                  <a:schemeClr val="bg1">
                    <a:lumMod val="75000"/>
                  </a:schemeClr>
                </a:solidFill>
              </a:rPr>
              <a:t>or</a:t>
            </a:r>
            <a:r>
              <a:rPr lang="en-US" sz="1600" i="1" dirty="0">
                <a:solidFill>
                  <a:schemeClr val="bg1">
                    <a:lumMod val="75000"/>
                  </a:schemeClr>
                </a:solidFill>
              </a:rPr>
              <a:t> TFBUT</a:t>
            </a:r>
            <a:r>
              <a:rPr lang="en-US" sz="1600" dirty="0">
                <a:solidFill>
                  <a:schemeClr val="bg1">
                    <a:lumMod val="75000"/>
                  </a:schemeClr>
                </a:solidFill>
              </a:rPr>
              <a:t>) assessment</a:t>
            </a:r>
          </a:p>
          <a:p>
            <a:endParaRPr lang="en-US" sz="1600" i="1" dirty="0">
              <a:solidFill>
                <a:schemeClr val="bg1">
                  <a:lumMod val="75000"/>
                </a:schemeClr>
              </a:solidFill>
            </a:endParaRPr>
          </a:p>
          <a:p>
            <a:r>
              <a:rPr lang="en-US" sz="1600" i="1" dirty="0">
                <a:solidFill>
                  <a:schemeClr val="bg1">
                    <a:lumMod val="75000"/>
                  </a:schemeClr>
                </a:solidFill>
              </a:rPr>
              <a:t>How is TBUT assessed, </a:t>
            </a:r>
            <a:r>
              <a:rPr lang="en-US" sz="1600" i="1" dirty="0" err="1">
                <a:solidFill>
                  <a:schemeClr val="bg1">
                    <a:lumMod val="75000"/>
                  </a:schemeClr>
                </a:solidFill>
              </a:rPr>
              <a:t>ie</a:t>
            </a:r>
            <a:r>
              <a:rPr lang="en-US" sz="1600" i="1" dirty="0">
                <a:solidFill>
                  <a:schemeClr val="bg1">
                    <a:lumMod val="75000"/>
                  </a:schemeClr>
                </a:solidFill>
              </a:rPr>
              <a:t>, what are the steps involved?</a:t>
            </a:r>
          </a:p>
          <a:p>
            <a:r>
              <a:rPr lang="en-US" sz="1600" b="1" dirty="0"/>
              <a:t>A little fluorescein is instilled</a:t>
            </a:r>
            <a:r>
              <a:rPr lang="en-US" sz="1600" dirty="0">
                <a:solidFill>
                  <a:schemeClr val="bg1">
                    <a:lumMod val="75000"/>
                  </a:schemeClr>
                </a:solidFill>
              </a:rPr>
              <a:t>, and the pt is asked to hold their eyes open after blinking a couple of times. The tear film is observed with the  cobalt-blue  filter in place, and the length of time that passes until a dry spot appears is noted.</a:t>
            </a:r>
          </a:p>
          <a:p>
            <a:endParaRPr lang="en-US" sz="1600" dirty="0">
              <a:solidFill>
                <a:schemeClr val="bg1">
                  <a:lumMod val="75000"/>
                </a:schemeClr>
              </a:solidFill>
            </a:endParaRPr>
          </a:p>
          <a:p>
            <a:r>
              <a:rPr lang="en-US" sz="1600" i="1" dirty="0">
                <a:solidFill>
                  <a:schemeClr val="bg1">
                    <a:lumMod val="75000"/>
                  </a:schemeClr>
                </a:solidFill>
              </a:rPr>
              <a:t>A TBUT of less than how long is considered abnormal?</a:t>
            </a:r>
          </a:p>
          <a:p>
            <a:r>
              <a:rPr lang="en-US" sz="1600" dirty="0">
                <a:solidFill>
                  <a:schemeClr val="bg1">
                    <a:lumMod val="75000"/>
                  </a:schemeClr>
                </a:solidFill>
              </a:rPr>
              <a:t>10 seconds</a:t>
            </a:r>
          </a:p>
        </p:txBody>
      </p:sp>
      <p:sp>
        <p:nvSpPr>
          <p:cNvPr id="4" name="TextBox 3">
            <a:extLst>
              <a:ext uri="{FF2B5EF4-FFF2-40B4-BE49-F238E27FC236}">
                <a16:creationId xmlns:a16="http://schemas.microsoft.com/office/drawing/2014/main" id="{274D2731-CE38-4502-2F8A-6AD7F0F3ED63}"/>
              </a:ext>
            </a:extLst>
          </p:cNvPr>
          <p:cNvSpPr txBox="1"/>
          <p:nvPr/>
        </p:nvSpPr>
        <p:spPr>
          <a:xfrm>
            <a:off x="157583" y="3418258"/>
            <a:ext cx="6788427" cy="1169551"/>
          </a:xfrm>
          <a:prstGeom prst="rect">
            <a:avLst/>
          </a:prstGeom>
          <a:solidFill>
            <a:schemeClr val="accent1">
              <a:lumMod val="40000"/>
              <a:lumOff val="60000"/>
            </a:schemeClr>
          </a:solidFill>
        </p:spPr>
        <p:txBody>
          <a:bodyPr wrap="square" rtlCol="0">
            <a:spAutoFit/>
          </a:bodyPr>
          <a:lstStyle/>
          <a:p>
            <a:r>
              <a:rPr lang="en-US" sz="1400" i="1" dirty="0"/>
              <a:t>I assume </a:t>
            </a:r>
            <a:r>
              <a:rPr lang="en-US" sz="1400" i="1" dirty="0" err="1"/>
              <a:t>Fluress</a:t>
            </a:r>
            <a:r>
              <a:rPr lang="en-US" sz="1400" i="1" dirty="0"/>
              <a:t> drops are the way to go?</a:t>
            </a:r>
          </a:p>
          <a:p>
            <a:r>
              <a:rPr lang="en-US" sz="1400" dirty="0"/>
              <a:t>You’d think so, but no. The </a:t>
            </a:r>
            <a:r>
              <a:rPr lang="en-US" sz="1400" i="1" dirty="0"/>
              <a:t>Cornea</a:t>
            </a:r>
            <a:r>
              <a:rPr lang="en-US" sz="1400" dirty="0"/>
              <a:t> book states using them is “not recommended”  because 1) too  much  fluorescein gets instilled; </a:t>
            </a:r>
            <a:r>
              <a:rPr lang="en-US" sz="1400" dirty="0">
                <a:solidFill>
                  <a:srgbClr val="0000FF"/>
                </a:solidFill>
              </a:rPr>
              <a:t>and 2) they contain an  anesthetic , which could influence the results. </a:t>
            </a:r>
            <a:r>
              <a:rPr lang="en-US" sz="1400" dirty="0"/>
              <a:t>(In fact, TBUT assessment should occur prior to instillation of </a:t>
            </a:r>
            <a:r>
              <a:rPr lang="en-US" sz="1400" b="1" dirty="0"/>
              <a:t>any</a:t>
            </a:r>
            <a:r>
              <a:rPr lang="en-US" sz="1400" dirty="0"/>
              <a:t> drops.)</a:t>
            </a:r>
          </a:p>
        </p:txBody>
      </p:sp>
      <p:sp>
        <p:nvSpPr>
          <p:cNvPr id="3" name="Oval 2">
            <a:extLst>
              <a:ext uri="{FF2B5EF4-FFF2-40B4-BE49-F238E27FC236}">
                <a16:creationId xmlns:a16="http://schemas.microsoft.com/office/drawing/2014/main" id="{E46DEB68-058E-95B5-46A5-AE4ADDCA73B3}"/>
              </a:ext>
            </a:extLst>
          </p:cNvPr>
          <p:cNvSpPr/>
          <p:nvPr/>
        </p:nvSpPr>
        <p:spPr>
          <a:xfrm>
            <a:off x="733954" y="2847296"/>
            <a:ext cx="3200400" cy="602159"/>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4142951"/>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flipH="1">
            <a:off x="4800600" y="3849708"/>
            <a:ext cx="1067696"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295401" y="2601242"/>
            <a:ext cx="7671532" cy="338554"/>
          </a:xfrm>
          <a:prstGeom prst="rect">
            <a:avLst/>
          </a:prstGeom>
          <a:noFill/>
        </p:spPr>
        <p:txBody>
          <a:bodyPr wrap="square" rtlCol="0">
            <a:spAutoFit/>
          </a:bodyPr>
          <a:lstStyle/>
          <a:p>
            <a:r>
              <a:rPr lang="en-US" sz="1600" i="1" dirty="0"/>
              <a:t>Three categories of conditions leading to TFI have been identified—what are they?</a:t>
            </a:r>
          </a:p>
        </p:txBody>
      </p: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Box 2">
            <a:extLst>
              <a:ext uri="{FF2B5EF4-FFF2-40B4-BE49-F238E27FC236}">
                <a16:creationId xmlns:a16="http://schemas.microsoft.com/office/drawing/2014/main" id="{DF49D375-1C23-9385-5003-1A4ACFCFB3C5}"/>
              </a:ext>
            </a:extLst>
          </p:cNvPr>
          <p:cNvSpPr txBox="1"/>
          <p:nvPr/>
        </p:nvSpPr>
        <p:spPr>
          <a:xfrm>
            <a:off x="4372839" y="3337387"/>
            <a:ext cx="372218" cy="461665"/>
          </a:xfrm>
          <a:prstGeom prst="rect">
            <a:avLst/>
          </a:prstGeom>
          <a:noFill/>
        </p:spPr>
        <p:txBody>
          <a:bodyPr wrap="none" rtlCol="0">
            <a:spAutoFit/>
          </a:bodyPr>
          <a:lstStyle/>
          <a:p>
            <a:r>
              <a:rPr lang="en-US" sz="2400" b="1" i="1" dirty="0"/>
              <a:t>?</a:t>
            </a:r>
          </a:p>
        </p:txBody>
      </p:sp>
      <p:sp>
        <p:nvSpPr>
          <p:cNvPr id="4" name="TextBox 3">
            <a:extLst>
              <a:ext uri="{FF2B5EF4-FFF2-40B4-BE49-F238E27FC236}">
                <a16:creationId xmlns:a16="http://schemas.microsoft.com/office/drawing/2014/main" id="{18376D12-5EE1-625A-01E3-D60EED72F23D}"/>
              </a:ext>
            </a:extLst>
          </p:cNvPr>
          <p:cNvSpPr txBox="1"/>
          <p:nvPr/>
        </p:nvSpPr>
        <p:spPr>
          <a:xfrm>
            <a:off x="5801435" y="3371993"/>
            <a:ext cx="372218" cy="461665"/>
          </a:xfrm>
          <a:prstGeom prst="rect">
            <a:avLst/>
          </a:prstGeom>
          <a:noFill/>
        </p:spPr>
        <p:txBody>
          <a:bodyPr wrap="none" rtlCol="0">
            <a:spAutoFit/>
          </a:bodyPr>
          <a:lstStyle/>
          <a:p>
            <a:r>
              <a:rPr lang="en-US" sz="2400" b="1" i="1" dirty="0"/>
              <a:t>?</a:t>
            </a:r>
          </a:p>
        </p:txBody>
      </p:sp>
      <p:sp>
        <p:nvSpPr>
          <p:cNvPr id="5" name="TextBox 4">
            <a:extLst>
              <a:ext uri="{FF2B5EF4-FFF2-40B4-BE49-F238E27FC236}">
                <a16:creationId xmlns:a16="http://schemas.microsoft.com/office/drawing/2014/main" id="{384BAE55-D18E-E732-C3B0-A4B3CC28BAAF}"/>
              </a:ext>
            </a:extLst>
          </p:cNvPr>
          <p:cNvSpPr txBox="1"/>
          <p:nvPr/>
        </p:nvSpPr>
        <p:spPr>
          <a:xfrm>
            <a:off x="7125051" y="3393121"/>
            <a:ext cx="372218" cy="461665"/>
          </a:xfrm>
          <a:prstGeom prst="rect">
            <a:avLst/>
          </a:prstGeom>
          <a:noFill/>
        </p:spPr>
        <p:txBody>
          <a:bodyPr wrap="none" rtlCol="0">
            <a:spAutoFit/>
          </a:bodyPr>
          <a:lstStyle/>
          <a:p>
            <a:r>
              <a:rPr lang="en-US" sz="2400" b="1" i="1" dirty="0"/>
              <a:t>?</a:t>
            </a:r>
          </a:p>
        </p:txBody>
      </p:sp>
    </p:spTree>
    <p:extLst>
      <p:ext uri="{BB962C8B-B14F-4D97-AF65-F5344CB8AC3E}">
        <p14:creationId xmlns:p14="http://schemas.microsoft.com/office/powerpoint/2010/main" val="2899828428"/>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t>Topical</a:t>
            </a:r>
          </a:p>
          <a:p>
            <a:pPr algn="ctr">
              <a:lnSpc>
                <a:spcPts val="1800"/>
              </a:lnSpc>
            </a:pPr>
            <a:r>
              <a:rPr lang="en-US" sz="1500" dirty="0"/>
              <a:t>preservatives</a:t>
            </a:r>
          </a:p>
        </p:txBody>
      </p:sp>
      <p:sp>
        <p:nvSpPr>
          <p:cNvPr id="19" name="TextBox 18"/>
          <p:cNvSpPr txBox="1"/>
          <p:nvPr/>
        </p:nvSpPr>
        <p:spPr>
          <a:xfrm>
            <a:off x="3820732" y="3426180"/>
            <a:ext cx="1428596" cy="323165"/>
          </a:xfrm>
          <a:prstGeom prst="rect">
            <a:avLst/>
          </a:prstGeom>
          <a:noFill/>
        </p:spPr>
        <p:txBody>
          <a:bodyPr wrap="none" rtlCol="0">
            <a:spAutoFit/>
          </a:bodyPr>
          <a:lstStyle/>
          <a:p>
            <a:pPr algn="ctr">
              <a:lnSpc>
                <a:spcPts val="1800"/>
              </a:lnSpc>
            </a:pPr>
            <a:r>
              <a:rPr lang="en-US" sz="1500"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t>Ocular</a:t>
            </a:r>
          </a:p>
          <a:p>
            <a:pPr algn="ctr">
              <a:lnSpc>
                <a:spcPts val="1800"/>
              </a:lnSpc>
            </a:pPr>
            <a:r>
              <a:rPr lang="en-US" sz="1500" dirty="0"/>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295401" y="2601242"/>
            <a:ext cx="7671532" cy="338554"/>
          </a:xfrm>
          <a:prstGeom prst="rect">
            <a:avLst/>
          </a:prstGeom>
          <a:noFill/>
        </p:spPr>
        <p:txBody>
          <a:bodyPr wrap="square" rtlCol="0">
            <a:spAutoFit/>
          </a:bodyPr>
          <a:lstStyle/>
          <a:p>
            <a:r>
              <a:rPr lang="en-US" sz="1600" i="1" dirty="0"/>
              <a:t>Three categories of conditions leading to TFI have been identified—what are they?</a:t>
            </a:r>
          </a:p>
        </p:txBody>
      </p: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Tree>
    <p:extLst>
      <p:ext uri="{BB962C8B-B14F-4D97-AF65-F5344CB8AC3E}">
        <p14:creationId xmlns:p14="http://schemas.microsoft.com/office/powerpoint/2010/main" val="3570885345"/>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40786BD9-7108-92C4-D487-53F11228350F}"/>
              </a:ext>
            </a:extLst>
          </p:cNvPr>
          <p:cNvSpPr txBox="1">
            <a:spLocks noChangeArrowheads="1"/>
          </p:cNvSpPr>
          <p:nvPr/>
        </p:nvSpPr>
        <p:spPr bwMode="auto">
          <a:xfrm>
            <a:off x="166960" y="1056106"/>
            <a:ext cx="3577829" cy="3754874"/>
          </a:xfrm>
          <a:prstGeom prst="rect">
            <a:avLst/>
          </a:prstGeom>
          <a:solidFill>
            <a:srgbClr val="FF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rgbClr val="3333FF"/>
                </a:solidFill>
              </a:rPr>
              <a:t>What nutritional deficiency is the leading cause of </a:t>
            </a:r>
            <a:r>
              <a:rPr lang="en-US" altLang="en-US" sz="1400" i="1" dirty="0" err="1">
                <a:solidFill>
                  <a:srgbClr val="3333FF"/>
                </a:solidFill>
              </a:rPr>
              <a:t>xerophthalmia</a:t>
            </a:r>
            <a:r>
              <a:rPr lang="en-US" altLang="en-US" sz="1400" i="1" dirty="0">
                <a:solidFill>
                  <a:srgbClr val="3333FF"/>
                </a:solidFill>
              </a:rPr>
              <a:t> worldwide?</a:t>
            </a:r>
          </a:p>
          <a:p>
            <a:pPr eaLnBrk="1" hangingPunct="1"/>
            <a:r>
              <a:rPr lang="en-US" altLang="en-US" sz="1400" dirty="0" err="1">
                <a:solidFill>
                  <a:srgbClr val="FFCCFF"/>
                </a:solidFill>
              </a:rPr>
              <a:t>Hypovitaminosis</a:t>
            </a:r>
            <a:r>
              <a:rPr lang="en-US" altLang="en-US" sz="1400" dirty="0">
                <a:solidFill>
                  <a:srgbClr val="FFCCFF"/>
                </a:solidFill>
              </a:rPr>
              <a:t> A</a:t>
            </a:r>
          </a:p>
          <a:p>
            <a:pPr eaLnBrk="1" hangingPunct="1"/>
            <a:endParaRPr lang="en-US" altLang="en-US" sz="1400" dirty="0">
              <a:solidFill>
                <a:srgbClr val="FFCCFF"/>
              </a:solidFill>
            </a:endParaRPr>
          </a:p>
          <a:p>
            <a:pPr eaLnBrk="1" hangingPunct="1"/>
            <a:r>
              <a:rPr lang="en-US" altLang="en-US" sz="1400" i="1" dirty="0" err="1">
                <a:solidFill>
                  <a:srgbClr val="FFCCFF"/>
                </a:solidFill>
              </a:rPr>
              <a:t>Hypovitaminosis</a:t>
            </a:r>
            <a:r>
              <a:rPr lang="en-US" altLang="en-US" sz="1400" i="1" dirty="0">
                <a:solidFill>
                  <a:srgbClr val="FFCCFF"/>
                </a:solidFill>
              </a:rPr>
              <a:t> A </a:t>
            </a:r>
            <a:r>
              <a:rPr lang="en-US" altLang="en-US" sz="1400" i="1" dirty="0" err="1">
                <a:solidFill>
                  <a:srgbClr val="FFCCFF"/>
                </a:solidFill>
              </a:rPr>
              <a:t>xerosis</a:t>
            </a:r>
            <a:r>
              <a:rPr lang="en-US" altLang="en-US" sz="1400" i="1" dirty="0">
                <a:solidFill>
                  <a:srgbClr val="FFCCFF"/>
                </a:solidFill>
              </a:rPr>
              <a:t> of the ocular surface produces what classic sign?</a:t>
            </a:r>
          </a:p>
          <a:p>
            <a:pPr eaLnBrk="1" hangingPunct="1"/>
            <a:r>
              <a:rPr lang="en-US" altLang="en-US" sz="1400" b="1" dirty="0" err="1">
                <a:solidFill>
                  <a:srgbClr val="FFCCFF"/>
                </a:solidFill>
              </a:rPr>
              <a:t>Bit</a:t>
            </a:r>
            <a:r>
              <a:rPr lang="en-US" altLang="en-US" sz="1400" b="1" dirty="0" err="1">
                <a:solidFill>
                  <a:srgbClr val="FFCCFF"/>
                </a:solidFill>
                <a:cs typeface="Arial" charset="0"/>
              </a:rPr>
              <a:t>ô</a:t>
            </a:r>
            <a:r>
              <a:rPr lang="en-US" altLang="en-US" sz="1400" b="1" dirty="0" err="1">
                <a:solidFill>
                  <a:srgbClr val="FFCCFF"/>
                </a:solidFill>
              </a:rPr>
              <a:t>t</a:t>
            </a:r>
            <a:r>
              <a:rPr lang="en-US" altLang="en-US" sz="1400" b="1" dirty="0">
                <a:solidFill>
                  <a:srgbClr val="FFCCFF"/>
                </a:solidFill>
              </a:rPr>
              <a:t> spot</a:t>
            </a:r>
            <a:r>
              <a:rPr lang="en-US" altLang="en-US" sz="1400" dirty="0">
                <a:solidFill>
                  <a:srgbClr val="FFCCFF"/>
                </a:solidFill>
              </a:rPr>
              <a:t>—a foamy, white/gray area on the interpalpebral conjunctiva</a:t>
            </a:r>
          </a:p>
          <a:p>
            <a:pPr eaLnBrk="1" hangingPunct="1"/>
            <a:endParaRPr lang="en-US" altLang="en-US" sz="1400" dirty="0">
              <a:solidFill>
                <a:srgbClr val="FFCCFF"/>
              </a:solidFill>
            </a:endParaRPr>
          </a:p>
          <a:p>
            <a:pPr eaLnBrk="1" hangingPunct="1"/>
            <a:r>
              <a:rPr lang="en-US" altLang="en-US" sz="1400" dirty="0">
                <a:solidFill>
                  <a:srgbClr val="FFCCFF"/>
                </a:solidFill>
              </a:rPr>
              <a:t>What bacteria is implicated in </a:t>
            </a:r>
            <a:r>
              <a:rPr lang="en-US" altLang="en-US" sz="1400" dirty="0" err="1">
                <a:solidFill>
                  <a:srgbClr val="FFCCFF"/>
                </a:solidFill>
              </a:rPr>
              <a:t>Bit</a:t>
            </a:r>
            <a:r>
              <a:rPr lang="en-US" altLang="en-US" sz="1400" dirty="0" err="1">
                <a:solidFill>
                  <a:srgbClr val="FFCCFF"/>
                </a:solidFill>
                <a:cs typeface="Arial" charset="0"/>
              </a:rPr>
              <a:t>ô</a:t>
            </a:r>
            <a:r>
              <a:rPr lang="en-US" altLang="en-US" sz="1400" dirty="0" err="1">
                <a:solidFill>
                  <a:srgbClr val="FFCCFF"/>
                </a:solidFill>
              </a:rPr>
              <a:t>t</a:t>
            </a:r>
            <a:r>
              <a:rPr lang="en-US" altLang="en-US" sz="1400" dirty="0">
                <a:solidFill>
                  <a:srgbClr val="FFCCFF"/>
                </a:solidFill>
              </a:rPr>
              <a:t> spot formation?</a:t>
            </a:r>
          </a:p>
          <a:p>
            <a:pPr eaLnBrk="1" hangingPunct="1"/>
            <a:r>
              <a:rPr lang="en-US" altLang="en-US" sz="1400" i="1" dirty="0" err="1">
                <a:solidFill>
                  <a:srgbClr val="FFCCFF"/>
                </a:solidFill>
              </a:rPr>
              <a:t>Corynebacterium</a:t>
            </a:r>
            <a:r>
              <a:rPr lang="en-US" altLang="en-US" sz="1400" i="1" dirty="0">
                <a:solidFill>
                  <a:srgbClr val="FFCCFF"/>
                </a:solidFill>
              </a:rPr>
              <a:t> </a:t>
            </a:r>
            <a:r>
              <a:rPr lang="en-US" altLang="en-US" sz="1400" i="1" dirty="0" err="1">
                <a:solidFill>
                  <a:srgbClr val="FFCCFF"/>
                </a:solidFill>
              </a:rPr>
              <a:t>xerosis</a:t>
            </a:r>
            <a:endParaRPr lang="en-US" altLang="en-US" sz="1400" i="1" dirty="0">
              <a:solidFill>
                <a:srgbClr val="FFCCFF"/>
              </a:solidFill>
            </a:endParaRPr>
          </a:p>
          <a:p>
            <a:pPr eaLnBrk="1" hangingPunct="1"/>
            <a:endParaRPr lang="en-US" altLang="en-US" sz="1400" dirty="0">
              <a:solidFill>
                <a:srgbClr val="FFCCFF"/>
              </a:solidFill>
            </a:endParaRPr>
          </a:p>
          <a:p>
            <a:pPr eaLnBrk="1" hangingPunct="1"/>
            <a:r>
              <a:rPr lang="en-US" altLang="en-US" sz="1400" i="1" dirty="0">
                <a:solidFill>
                  <a:srgbClr val="FFCCFF"/>
                </a:solidFill>
              </a:rPr>
              <a:t>With what conditions is </a:t>
            </a:r>
            <a:r>
              <a:rPr lang="en-US" altLang="en-US" sz="1400" i="1" dirty="0" err="1">
                <a:solidFill>
                  <a:srgbClr val="FFCCFF"/>
                </a:solidFill>
              </a:rPr>
              <a:t>xerophthalmia</a:t>
            </a:r>
            <a:r>
              <a:rPr lang="en-US" altLang="en-US" sz="1400" i="1" dirty="0">
                <a:solidFill>
                  <a:srgbClr val="FFCCFF"/>
                </a:solidFill>
              </a:rPr>
              <a:t> associated in the US?</a:t>
            </a:r>
          </a:p>
          <a:p>
            <a:pPr eaLnBrk="1" hangingPunct="1"/>
            <a:r>
              <a:rPr lang="en-US" altLang="en-US" sz="1400" dirty="0">
                <a:solidFill>
                  <a:srgbClr val="FFCCFF"/>
                </a:solidFill>
              </a:rPr>
              <a:t>--Dietary  deficiencies</a:t>
            </a:r>
          </a:p>
          <a:p>
            <a:pPr eaLnBrk="1" hangingPunct="1"/>
            <a:r>
              <a:rPr lang="en-US" altLang="en-US" sz="1400" dirty="0">
                <a:solidFill>
                  <a:srgbClr val="FFCCFF"/>
                </a:solidFill>
              </a:rPr>
              <a:t>--Chronic  alcoholism</a:t>
            </a:r>
          </a:p>
        </p:txBody>
      </p:sp>
    </p:spTree>
    <p:extLst>
      <p:ext uri="{BB962C8B-B14F-4D97-AF65-F5344CB8AC3E}">
        <p14:creationId xmlns:p14="http://schemas.microsoft.com/office/powerpoint/2010/main" val="1011210379"/>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40786BD9-7108-92C4-D487-53F11228350F}"/>
              </a:ext>
            </a:extLst>
          </p:cNvPr>
          <p:cNvSpPr txBox="1">
            <a:spLocks noChangeArrowheads="1"/>
          </p:cNvSpPr>
          <p:nvPr/>
        </p:nvSpPr>
        <p:spPr bwMode="auto">
          <a:xfrm>
            <a:off x="166960" y="1056106"/>
            <a:ext cx="3577829" cy="3754874"/>
          </a:xfrm>
          <a:prstGeom prst="rect">
            <a:avLst/>
          </a:prstGeom>
          <a:solidFill>
            <a:srgbClr val="FF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rgbClr val="3333FF"/>
                </a:solidFill>
              </a:rPr>
              <a:t>What nutritional deficiency is the leading cause of </a:t>
            </a:r>
            <a:r>
              <a:rPr lang="en-US" altLang="en-US" sz="1400" i="1" dirty="0" err="1">
                <a:solidFill>
                  <a:srgbClr val="3333FF"/>
                </a:solidFill>
              </a:rPr>
              <a:t>xerophthalmia</a:t>
            </a:r>
            <a:r>
              <a:rPr lang="en-US" altLang="en-US" sz="1400" i="1" dirty="0">
                <a:solidFill>
                  <a:srgbClr val="3333FF"/>
                </a:solidFill>
              </a:rPr>
              <a:t> worldwide?</a:t>
            </a:r>
          </a:p>
          <a:p>
            <a:pPr eaLnBrk="1" hangingPunct="1"/>
            <a:r>
              <a:rPr lang="en-US" altLang="en-US" sz="1400" dirty="0" err="1">
                <a:solidFill>
                  <a:srgbClr val="3333FF"/>
                </a:solidFill>
              </a:rPr>
              <a:t>Hypovitaminosis</a:t>
            </a:r>
            <a:r>
              <a:rPr lang="en-US" altLang="en-US" sz="1400" dirty="0">
                <a:solidFill>
                  <a:srgbClr val="3333FF"/>
                </a:solidFill>
              </a:rPr>
              <a:t> A</a:t>
            </a:r>
            <a:endParaRPr lang="en-US" altLang="en-US" sz="1400" dirty="0">
              <a:solidFill>
                <a:srgbClr val="FFCCFF"/>
              </a:solidFill>
            </a:endParaRPr>
          </a:p>
          <a:p>
            <a:pPr eaLnBrk="1" hangingPunct="1"/>
            <a:endParaRPr lang="en-US" altLang="en-US" sz="1400" dirty="0">
              <a:solidFill>
                <a:srgbClr val="FFCCFF"/>
              </a:solidFill>
            </a:endParaRPr>
          </a:p>
          <a:p>
            <a:pPr eaLnBrk="1" hangingPunct="1"/>
            <a:r>
              <a:rPr lang="en-US" altLang="en-US" sz="1400" i="1" dirty="0" err="1">
                <a:solidFill>
                  <a:srgbClr val="FFCCFF"/>
                </a:solidFill>
              </a:rPr>
              <a:t>Hypovitaminosis</a:t>
            </a:r>
            <a:r>
              <a:rPr lang="en-US" altLang="en-US" sz="1400" i="1" dirty="0">
                <a:solidFill>
                  <a:srgbClr val="FFCCFF"/>
                </a:solidFill>
              </a:rPr>
              <a:t> A </a:t>
            </a:r>
            <a:r>
              <a:rPr lang="en-US" altLang="en-US" sz="1400" i="1" dirty="0" err="1">
                <a:solidFill>
                  <a:srgbClr val="FFCCFF"/>
                </a:solidFill>
              </a:rPr>
              <a:t>xerosis</a:t>
            </a:r>
            <a:r>
              <a:rPr lang="en-US" altLang="en-US" sz="1400" i="1" dirty="0">
                <a:solidFill>
                  <a:srgbClr val="FFCCFF"/>
                </a:solidFill>
              </a:rPr>
              <a:t> of the ocular surface produces what classic sign?</a:t>
            </a:r>
          </a:p>
          <a:p>
            <a:pPr eaLnBrk="1" hangingPunct="1"/>
            <a:r>
              <a:rPr lang="en-US" altLang="en-US" sz="1400" b="1" dirty="0" err="1">
                <a:solidFill>
                  <a:srgbClr val="FFCCFF"/>
                </a:solidFill>
              </a:rPr>
              <a:t>Bit</a:t>
            </a:r>
            <a:r>
              <a:rPr lang="en-US" altLang="en-US" sz="1400" b="1" dirty="0" err="1">
                <a:solidFill>
                  <a:srgbClr val="FFCCFF"/>
                </a:solidFill>
                <a:cs typeface="Arial" charset="0"/>
              </a:rPr>
              <a:t>ô</a:t>
            </a:r>
            <a:r>
              <a:rPr lang="en-US" altLang="en-US" sz="1400" b="1" dirty="0" err="1">
                <a:solidFill>
                  <a:srgbClr val="FFCCFF"/>
                </a:solidFill>
              </a:rPr>
              <a:t>t</a:t>
            </a:r>
            <a:r>
              <a:rPr lang="en-US" altLang="en-US" sz="1400" b="1" dirty="0">
                <a:solidFill>
                  <a:srgbClr val="FFCCFF"/>
                </a:solidFill>
              </a:rPr>
              <a:t> spot</a:t>
            </a:r>
            <a:r>
              <a:rPr lang="en-US" altLang="en-US" sz="1400" dirty="0">
                <a:solidFill>
                  <a:srgbClr val="FFCCFF"/>
                </a:solidFill>
              </a:rPr>
              <a:t>—a foamy, white/gray area on the interpalpebral conjunctiva</a:t>
            </a:r>
          </a:p>
          <a:p>
            <a:pPr eaLnBrk="1" hangingPunct="1"/>
            <a:endParaRPr lang="en-US" altLang="en-US" sz="1400" dirty="0">
              <a:solidFill>
                <a:srgbClr val="FFCCFF"/>
              </a:solidFill>
            </a:endParaRPr>
          </a:p>
          <a:p>
            <a:pPr eaLnBrk="1" hangingPunct="1"/>
            <a:r>
              <a:rPr lang="en-US" altLang="en-US" sz="1400" dirty="0">
                <a:solidFill>
                  <a:srgbClr val="FFCCFF"/>
                </a:solidFill>
              </a:rPr>
              <a:t>What bacteria is implicated in </a:t>
            </a:r>
            <a:r>
              <a:rPr lang="en-US" altLang="en-US" sz="1400" dirty="0" err="1">
                <a:solidFill>
                  <a:srgbClr val="FFCCFF"/>
                </a:solidFill>
              </a:rPr>
              <a:t>Bit</a:t>
            </a:r>
            <a:r>
              <a:rPr lang="en-US" altLang="en-US" sz="1400" dirty="0" err="1">
                <a:solidFill>
                  <a:srgbClr val="FFCCFF"/>
                </a:solidFill>
                <a:cs typeface="Arial" charset="0"/>
              </a:rPr>
              <a:t>ô</a:t>
            </a:r>
            <a:r>
              <a:rPr lang="en-US" altLang="en-US" sz="1400" dirty="0" err="1">
                <a:solidFill>
                  <a:srgbClr val="FFCCFF"/>
                </a:solidFill>
              </a:rPr>
              <a:t>t</a:t>
            </a:r>
            <a:r>
              <a:rPr lang="en-US" altLang="en-US" sz="1400" dirty="0">
                <a:solidFill>
                  <a:srgbClr val="FFCCFF"/>
                </a:solidFill>
              </a:rPr>
              <a:t> spot formation?</a:t>
            </a:r>
          </a:p>
          <a:p>
            <a:pPr eaLnBrk="1" hangingPunct="1"/>
            <a:r>
              <a:rPr lang="en-US" altLang="en-US" sz="1400" i="1" dirty="0" err="1">
                <a:solidFill>
                  <a:srgbClr val="FFCCFF"/>
                </a:solidFill>
              </a:rPr>
              <a:t>Corynebacterium</a:t>
            </a:r>
            <a:r>
              <a:rPr lang="en-US" altLang="en-US" sz="1400" i="1" dirty="0">
                <a:solidFill>
                  <a:srgbClr val="FFCCFF"/>
                </a:solidFill>
              </a:rPr>
              <a:t> </a:t>
            </a:r>
            <a:r>
              <a:rPr lang="en-US" altLang="en-US" sz="1400" i="1" dirty="0" err="1">
                <a:solidFill>
                  <a:srgbClr val="FFCCFF"/>
                </a:solidFill>
              </a:rPr>
              <a:t>xerosis</a:t>
            </a:r>
            <a:endParaRPr lang="en-US" altLang="en-US" sz="1400" i="1" dirty="0">
              <a:solidFill>
                <a:srgbClr val="FFCCFF"/>
              </a:solidFill>
            </a:endParaRPr>
          </a:p>
          <a:p>
            <a:pPr eaLnBrk="1" hangingPunct="1"/>
            <a:endParaRPr lang="en-US" altLang="en-US" sz="1400" dirty="0">
              <a:solidFill>
                <a:srgbClr val="FFCCFF"/>
              </a:solidFill>
            </a:endParaRPr>
          </a:p>
          <a:p>
            <a:pPr eaLnBrk="1" hangingPunct="1"/>
            <a:r>
              <a:rPr lang="en-US" altLang="en-US" sz="1400" i="1" dirty="0">
                <a:solidFill>
                  <a:srgbClr val="FFCCFF"/>
                </a:solidFill>
              </a:rPr>
              <a:t>With what conditions is </a:t>
            </a:r>
            <a:r>
              <a:rPr lang="en-US" altLang="en-US" sz="1400" i="1" dirty="0" err="1">
                <a:solidFill>
                  <a:srgbClr val="FFCCFF"/>
                </a:solidFill>
              </a:rPr>
              <a:t>xerophthalmia</a:t>
            </a:r>
            <a:r>
              <a:rPr lang="en-US" altLang="en-US" sz="1400" i="1" dirty="0">
                <a:solidFill>
                  <a:srgbClr val="FFCCFF"/>
                </a:solidFill>
              </a:rPr>
              <a:t> associated in the US?</a:t>
            </a:r>
          </a:p>
          <a:p>
            <a:pPr eaLnBrk="1" hangingPunct="1"/>
            <a:r>
              <a:rPr lang="en-US" altLang="en-US" sz="1400" dirty="0">
                <a:solidFill>
                  <a:srgbClr val="FFCCFF"/>
                </a:solidFill>
              </a:rPr>
              <a:t>--Dietary  deficiencies</a:t>
            </a:r>
          </a:p>
          <a:p>
            <a:pPr eaLnBrk="1" hangingPunct="1"/>
            <a:r>
              <a:rPr lang="en-US" altLang="en-US" sz="1400" dirty="0">
                <a:solidFill>
                  <a:srgbClr val="FFCCFF"/>
                </a:solidFill>
              </a:rPr>
              <a:t>--Chronic  alcoholism</a:t>
            </a:r>
          </a:p>
        </p:txBody>
      </p:sp>
    </p:spTree>
    <p:extLst>
      <p:ext uri="{BB962C8B-B14F-4D97-AF65-F5344CB8AC3E}">
        <p14:creationId xmlns:p14="http://schemas.microsoft.com/office/powerpoint/2010/main" val="1755318784"/>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40786BD9-7108-92C4-D487-53F11228350F}"/>
              </a:ext>
            </a:extLst>
          </p:cNvPr>
          <p:cNvSpPr txBox="1">
            <a:spLocks noChangeArrowheads="1"/>
          </p:cNvSpPr>
          <p:nvPr/>
        </p:nvSpPr>
        <p:spPr bwMode="auto">
          <a:xfrm>
            <a:off x="166960" y="1056106"/>
            <a:ext cx="3577829" cy="3754874"/>
          </a:xfrm>
          <a:prstGeom prst="rect">
            <a:avLst/>
          </a:prstGeom>
          <a:solidFill>
            <a:srgbClr val="FF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75000"/>
                  </a:schemeClr>
                </a:solidFill>
              </a:rPr>
              <a:t>What nutritional deficiency is the leading cause of </a:t>
            </a:r>
            <a:r>
              <a:rPr lang="en-US" altLang="en-US" sz="1400" i="1" dirty="0" err="1">
                <a:solidFill>
                  <a:schemeClr val="bg1">
                    <a:lumMod val="75000"/>
                  </a:schemeClr>
                </a:solidFill>
              </a:rPr>
              <a:t>xerophthalmia</a:t>
            </a:r>
            <a:r>
              <a:rPr lang="en-US" altLang="en-US" sz="1400" i="1" dirty="0">
                <a:solidFill>
                  <a:schemeClr val="bg1">
                    <a:lumMod val="75000"/>
                  </a:schemeClr>
                </a:solidFill>
              </a:rPr>
              <a:t> worldwide?</a:t>
            </a:r>
          </a:p>
          <a:p>
            <a:pPr eaLnBrk="1" hangingPunct="1"/>
            <a:r>
              <a:rPr lang="en-US" altLang="en-US" sz="1400" b="1" dirty="0" err="1">
                <a:solidFill>
                  <a:srgbClr val="3333FF"/>
                </a:solidFill>
              </a:rPr>
              <a:t>Hypovitaminosis</a:t>
            </a:r>
            <a:r>
              <a:rPr lang="en-US" altLang="en-US" sz="1400" b="1" dirty="0">
                <a:solidFill>
                  <a:srgbClr val="3333FF"/>
                </a:solidFill>
              </a:rPr>
              <a:t> A</a:t>
            </a:r>
            <a:endParaRPr lang="en-US" altLang="en-US" sz="1400" b="1" dirty="0">
              <a:solidFill>
                <a:srgbClr val="FFCCFF"/>
              </a:solidFill>
            </a:endParaRPr>
          </a:p>
          <a:p>
            <a:pPr eaLnBrk="1" hangingPunct="1"/>
            <a:endParaRPr lang="en-US" altLang="en-US" sz="1400" dirty="0">
              <a:solidFill>
                <a:srgbClr val="FFCCFF"/>
              </a:solidFill>
            </a:endParaRPr>
          </a:p>
          <a:p>
            <a:pPr eaLnBrk="1" hangingPunct="1"/>
            <a:r>
              <a:rPr lang="en-US" altLang="en-US" sz="1400" i="1" dirty="0" err="1">
                <a:solidFill>
                  <a:srgbClr val="FFCCFF"/>
                </a:solidFill>
              </a:rPr>
              <a:t>Hypovitaminosis</a:t>
            </a:r>
            <a:r>
              <a:rPr lang="en-US" altLang="en-US" sz="1400" i="1" dirty="0">
                <a:solidFill>
                  <a:srgbClr val="FFCCFF"/>
                </a:solidFill>
              </a:rPr>
              <a:t> A </a:t>
            </a:r>
            <a:r>
              <a:rPr lang="en-US" altLang="en-US" sz="1400" i="1" dirty="0" err="1">
                <a:solidFill>
                  <a:srgbClr val="FFCCFF"/>
                </a:solidFill>
              </a:rPr>
              <a:t>xerosis</a:t>
            </a:r>
            <a:r>
              <a:rPr lang="en-US" altLang="en-US" sz="1400" i="1" dirty="0">
                <a:solidFill>
                  <a:srgbClr val="FFCCFF"/>
                </a:solidFill>
              </a:rPr>
              <a:t> of the ocular surface produces what classic sign?</a:t>
            </a:r>
          </a:p>
          <a:p>
            <a:pPr eaLnBrk="1" hangingPunct="1"/>
            <a:r>
              <a:rPr lang="en-US" altLang="en-US" sz="1400" b="1" dirty="0" err="1">
                <a:solidFill>
                  <a:srgbClr val="FFCCFF"/>
                </a:solidFill>
              </a:rPr>
              <a:t>Bit</a:t>
            </a:r>
            <a:r>
              <a:rPr lang="en-US" altLang="en-US" sz="1400" b="1" dirty="0" err="1">
                <a:solidFill>
                  <a:srgbClr val="FFCCFF"/>
                </a:solidFill>
                <a:cs typeface="Arial" charset="0"/>
              </a:rPr>
              <a:t>ô</a:t>
            </a:r>
            <a:r>
              <a:rPr lang="en-US" altLang="en-US" sz="1400" b="1" dirty="0" err="1">
                <a:solidFill>
                  <a:srgbClr val="FFCCFF"/>
                </a:solidFill>
              </a:rPr>
              <a:t>t</a:t>
            </a:r>
            <a:r>
              <a:rPr lang="en-US" altLang="en-US" sz="1400" b="1" dirty="0">
                <a:solidFill>
                  <a:srgbClr val="FFCCFF"/>
                </a:solidFill>
              </a:rPr>
              <a:t> spot</a:t>
            </a:r>
            <a:r>
              <a:rPr lang="en-US" altLang="en-US" sz="1400" dirty="0">
                <a:solidFill>
                  <a:srgbClr val="FFCCFF"/>
                </a:solidFill>
              </a:rPr>
              <a:t>—a foamy, white/gray area on the interpalpebral conjunctiva</a:t>
            </a:r>
          </a:p>
          <a:p>
            <a:pPr eaLnBrk="1" hangingPunct="1"/>
            <a:endParaRPr lang="en-US" altLang="en-US" sz="1400" dirty="0">
              <a:solidFill>
                <a:srgbClr val="FFCCFF"/>
              </a:solidFill>
            </a:endParaRPr>
          </a:p>
          <a:p>
            <a:pPr eaLnBrk="1" hangingPunct="1"/>
            <a:r>
              <a:rPr lang="en-US" altLang="en-US" sz="1400" dirty="0">
                <a:solidFill>
                  <a:srgbClr val="FFCCFF"/>
                </a:solidFill>
              </a:rPr>
              <a:t>What bacteria is implicated in </a:t>
            </a:r>
            <a:r>
              <a:rPr lang="en-US" altLang="en-US" sz="1400" dirty="0" err="1">
                <a:solidFill>
                  <a:srgbClr val="FFCCFF"/>
                </a:solidFill>
              </a:rPr>
              <a:t>Bit</a:t>
            </a:r>
            <a:r>
              <a:rPr lang="en-US" altLang="en-US" sz="1400" dirty="0" err="1">
                <a:solidFill>
                  <a:srgbClr val="FFCCFF"/>
                </a:solidFill>
                <a:cs typeface="Arial" charset="0"/>
              </a:rPr>
              <a:t>ô</a:t>
            </a:r>
            <a:r>
              <a:rPr lang="en-US" altLang="en-US" sz="1400" dirty="0" err="1">
                <a:solidFill>
                  <a:srgbClr val="FFCCFF"/>
                </a:solidFill>
              </a:rPr>
              <a:t>t</a:t>
            </a:r>
            <a:r>
              <a:rPr lang="en-US" altLang="en-US" sz="1400" dirty="0">
                <a:solidFill>
                  <a:srgbClr val="FFCCFF"/>
                </a:solidFill>
              </a:rPr>
              <a:t> spot formation?</a:t>
            </a:r>
          </a:p>
          <a:p>
            <a:pPr eaLnBrk="1" hangingPunct="1"/>
            <a:r>
              <a:rPr lang="en-US" altLang="en-US" sz="1400" i="1" dirty="0" err="1">
                <a:solidFill>
                  <a:srgbClr val="FFCCFF"/>
                </a:solidFill>
              </a:rPr>
              <a:t>Corynebacterium</a:t>
            </a:r>
            <a:r>
              <a:rPr lang="en-US" altLang="en-US" sz="1400" i="1" dirty="0">
                <a:solidFill>
                  <a:srgbClr val="FFCCFF"/>
                </a:solidFill>
              </a:rPr>
              <a:t> </a:t>
            </a:r>
            <a:r>
              <a:rPr lang="en-US" altLang="en-US" sz="1400" i="1" dirty="0" err="1">
                <a:solidFill>
                  <a:srgbClr val="FFCCFF"/>
                </a:solidFill>
              </a:rPr>
              <a:t>xerosis</a:t>
            </a:r>
            <a:endParaRPr lang="en-US" altLang="en-US" sz="1400" i="1" dirty="0">
              <a:solidFill>
                <a:srgbClr val="FFCCFF"/>
              </a:solidFill>
            </a:endParaRPr>
          </a:p>
          <a:p>
            <a:pPr eaLnBrk="1" hangingPunct="1"/>
            <a:endParaRPr lang="en-US" altLang="en-US" sz="1400" dirty="0">
              <a:solidFill>
                <a:srgbClr val="FFCCFF"/>
              </a:solidFill>
            </a:endParaRPr>
          </a:p>
          <a:p>
            <a:pPr eaLnBrk="1" hangingPunct="1"/>
            <a:r>
              <a:rPr lang="en-US" altLang="en-US" sz="1400" i="1" dirty="0">
                <a:solidFill>
                  <a:srgbClr val="FFCCFF"/>
                </a:solidFill>
              </a:rPr>
              <a:t>With what conditions is </a:t>
            </a:r>
            <a:r>
              <a:rPr lang="en-US" altLang="en-US" sz="1400" i="1" dirty="0" err="1">
                <a:solidFill>
                  <a:srgbClr val="FFCCFF"/>
                </a:solidFill>
              </a:rPr>
              <a:t>xerophthalmia</a:t>
            </a:r>
            <a:r>
              <a:rPr lang="en-US" altLang="en-US" sz="1400" i="1" dirty="0">
                <a:solidFill>
                  <a:srgbClr val="FFCCFF"/>
                </a:solidFill>
              </a:rPr>
              <a:t> associated in the US?</a:t>
            </a:r>
          </a:p>
          <a:p>
            <a:pPr eaLnBrk="1" hangingPunct="1"/>
            <a:r>
              <a:rPr lang="en-US" altLang="en-US" sz="1400" dirty="0">
                <a:solidFill>
                  <a:srgbClr val="FFCCFF"/>
                </a:solidFill>
              </a:rPr>
              <a:t>--Dietary  deficiencies</a:t>
            </a:r>
          </a:p>
          <a:p>
            <a:pPr eaLnBrk="1" hangingPunct="1"/>
            <a:r>
              <a:rPr lang="en-US" altLang="en-US" sz="1400" dirty="0">
                <a:solidFill>
                  <a:srgbClr val="FFCCFF"/>
                </a:solidFill>
              </a:rPr>
              <a:t>--Chronic  alcoholism</a:t>
            </a:r>
          </a:p>
        </p:txBody>
      </p:sp>
      <p:sp>
        <p:nvSpPr>
          <p:cNvPr id="5" name="Text Box 13">
            <a:extLst>
              <a:ext uri="{FF2B5EF4-FFF2-40B4-BE49-F238E27FC236}">
                <a16:creationId xmlns:a16="http://schemas.microsoft.com/office/drawing/2014/main" id="{B9B2D52A-D1CD-1487-C3B6-26065B0C71A5}"/>
              </a:ext>
            </a:extLst>
          </p:cNvPr>
          <p:cNvSpPr txBox="1">
            <a:spLocks noChangeArrowheads="1"/>
          </p:cNvSpPr>
          <p:nvPr/>
        </p:nvSpPr>
        <p:spPr bwMode="auto">
          <a:xfrm>
            <a:off x="548582" y="1873790"/>
            <a:ext cx="3446264" cy="1169551"/>
          </a:xfrm>
          <a:prstGeom prst="rect">
            <a:avLst/>
          </a:prstGeom>
          <a:solidFill>
            <a:schemeClr val="accent5">
              <a:lumMod val="60000"/>
              <a:lumOff val="40000"/>
            </a:schemeClr>
          </a:solid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rgbClr val="0000FF"/>
                </a:solidFill>
              </a:rPr>
              <a:t>How is </a:t>
            </a:r>
            <a:r>
              <a:rPr lang="en-US" altLang="en-US" sz="1400" i="1" dirty="0" err="1">
                <a:solidFill>
                  <a:srgbClr val="0000FF"/>
                </a:solidFill>
              </a:rPr>
              <a:t>hypovitaminosis</a:t>
            </a:r>
            <a:r>
              <a:rPr lang="en-US" altLang="en-US" sz="1400" i="1" dirty="0">
                <a:solidFill>
                  <a:srgbClr val="0000FF"/>
                </a:solidFill>
              </a:rPr>
              <a:t> A diagnosed?</a:t>
            </a:r>
          </a:p>
          <a:p>
            <a:pPr eaLnBrk="1" hangingPunct="1"/>
            <a:r>
              <a:rPr lang="en-US" altLang="en-US" sz="1400" dirty="0">
                <a:solidFill>
                  <a:schemeClr val="accent5">
                    <a:lumMod val="60000"/>
                    <a:lumOff val="40000"/>
                  </a:schemeClr>
                </a:solidFill>
              </a:rPr>
              <a:t>Via serum vitamin A levels</a:t>
            </a:r>
          </a:p>
          <a:p>
            <a:pPr eaLnBrk="1" hangingPunct="1"/>
            <a:endParaRPr lang="en-US" altLang="en-US" sz="1400" dirty="0">
              <a:solidFill>
                <a:schemeClr val="accent5">
                  <a:lumMod val="60000"/>
                  <a:lumOff val="40000"/>
                </a:schemeClr>
              </a:solidFill>
            </a:endParaRPr>
          </a:p>
          <a:p>
            <a:pPr eaLnBrk="1" hangingPunct="1"/>
            <a:r>
              <a:rPr lang="en-US" altLang="en-US" sz="1400" i="1" dirty="0">
                <a:solidFill>
                  <a:schemeClr val="accent5">
                    <a:lumMod val="60000"/>
                    <a:lumOff val="40000"/>
                  </a:schemeClr>
                </a:solidFill>
              </a:rPr>
              <a:t>Is </a:t>
            </a:r>
            <a:r>
              <a:rPr lang="en-US" altLang="en-US" sz="1400" i="1" dirty="0" err="1">
                <a:solidFill>
                  <a:schemeClr val="accent5">
                    <a:lumMod val="60000"/>
                    <a:lumOff val="40000"/>
                  </a:schemeClr>
                </a:solidFill>
              </a:rPr>
              <a:t>hypovitaminosis</a:t>
            </a:r>
            <a:r>
              <a:rPr lang="en-US" altLang="en-US" sz="1400" i="1" dirty="0">
                <a:solidFill>
                  <a:schemeClr val="accent5">
                    <a:lumMod val="60000"/>
                    <a:lumOff val="40000"/>
                  </a:schemeClr>
                </a:solidFill>
              </a:rPr>
              <a:t> A </a:t>
            </a:r>
            <a:r>
              <a:rPr lang="en-US" altLang="en-US" sz="1400" i="1" dirty="0" err="1">
                <a:solidFill>
                  <a:schemeClr val="accent5">
                    <a:lumMod val="60000"/>
                    <a:lumOff val="40000"/>
                  </a:schemeClr>
                </a:solidFill>
              </a:rPr>
              <a:t>a</a:t>
            </a:r>
            <a:r>
              <a:rPr lang="en-US" altLang="en-US" sz="1400" i="1" dirty="0">
                <a:solidFill>
                  <a:schemeClr val="accent5">
                    <a:lumMod val="60000"/>
                    <a:lumOff val="40000"/>
                  </a:schemeClr>
                </a:solidFill>
              </a:rPr>
              <a:t> serious condition?</a:t>
            </a:r>
          </a:p>
          <a:p>
            <a:pPr eaLnBrk="1" hangingPunct="1"/>
            <a:r>
              <a:rPr lang="en-US" altLang="en-US" sz="1400" dirty="0">
                <a:solidFill>
                  <a:schemeClr val="accent5">
                    <a:lumMod val="60000"/>
                    <a:lumOff val="40000"/>
                  </a:schemeClr>
                </a:solidFill>
              </a:rPr>
              <a:t>Yes! The mortality rate is about 50%</a:t>
            </a:r>
          </a:p>
        </p:txBody>
      </p:sp>
    </p:spTree>
    <p:extLst>
      <p:ext uri="{BB962C8B-B14F-4D97-AF65-F5344CB8AC3E}">
        <p14:creationId xmlns:p14="http://schemas.microsoft.com/office/powerpoint/2010/main" val="2544990737"/>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40786BD9-7108-92C4-D487-53F11228350F}"/>
              </a:ext>
            </a:extLst>
          </p:cNvPr>
          <p:cNvSpPr txBox="1">
            <a:spLocks noChangeArrowheads="1"/>
          </p:cNvSpPr>
          <p:nvPr/>
        </p:nvSpPr>
        <p:spPr bwMode="auto">
          <a:xfrm>
            <a:off x="166960" y="1056106"/>
            <a:ext cx="3577829" cy="3754874"/>
          </a:xfrm>
          <a:prstGeom prst="rect">
            <a:avLst/>
          </a:prstGeom>
          <a:solidFill>
            <a:srgbClr val="FF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75000"/>
                  </a:schemeClr>
                </a:solidFill>
              </a:rPr>
              <a:t>What nutritional deficiency is the leading cause of </a:t>
            </a:r>
            <a:r>
              <a:rPr lang="en-US" altLang="en-US" sz="1400" i="1" dirty="0" err="1">
                <a:solidFill>
                  <a:schemeClr val="bg1">
                    <a:lumMod val="75000"/>
                  </a:schemeClr>
                </a:solidFill>
              </a:rPr>
              <a:t>xerophthalmia</a:t>
            </a:r>
            <a:r>
              <a:rPr lang="en-US" altLang="en-US" sz="1400" i="1" dirty="0">
                <a:solidFill>
                  <a:schemeClr val="bg1">
                    <a:lumMod val="75000"/>
                  </a:schemeClr>
                </a:solidFill>
              </a:rPr>
              <a:t> worldwide?</a:t>
            </a:r>
          </a:p>
          <a:p>
            <a:pPr eaLnBrk="1" hangingPunct="1"/>
            <a:r>
              <a:rPr lang="en-US" altLang="en-US" sz="1400" b="1" dirty="0" err="1">
                <a:solidFill>
                  <a:srgbClr val="3333FF"/>
                </a:solidFill>
              </a:rPr>
              <a:t>Hypovitaminosis</a:t>
            </a:r>
            <a:r>
              <a:rPr lang="en-US" altLang="en-US" sz="1400" b="1" dirty="0">
                <a:solidFill>
                  <a:srgbClr val="3333FF"/>
                </a:solidFill>
              </a:rPr>
              <a:t> A</a:t>
            </a:r>
            <a:endParaRPr lang="en-US" altLang="en-US" sz="1400" b="1" dirty="0">
              <a:solidFill>
                <a:srgbClr val="FFCCFF"/>
              </a:solidFill>
            </a:endParaRPr>
          </a:p>
          <a:p>
            <a:pPr eaLnBrk="1" hangingPunct="1"/>
            <a:endParaRPr lang="en-US" altLang="en-US" sz="1400" dirty="0">
              <a:solidFill>
                <a:srgbClr val="FFCCFF"/>
              </a:solidFill>
            </a:endParaRPr>
          </a:p>
          <a:p>
            <a:pPr eaLnBrk="1" hangingPunct="1"/>
            <a:r>
              <a:rPr lang="en-US" altLang="en-US" sz="1400" i="1" dirty="0" err="1">
                <a:solidFill>
                  <a:srgbClr val="FFCCFF"/>
                </a:solidFill>
              </a:rPr>
              <a:t>Hypovitaminosis</a:t>
            </a:r>
            <a:r>
              <a:rPr lang="en-US" altLang="en-US" sz="1400" i="1" dirty="0">
                <a:solidFill>
                  <a:srgbClr val="FFCCFF"/>
                </a:solidFill>
              </a:rPr>
              <a:t> A </a:t>
            </a:r>
            <a:r>
              <a:rPr lang="en-US" altLang="en-US" sz="1400" i="1" dirty="0" err="1">
                <a:solidFill>
                  <a:srgbClr val="FFCCFF"/>
                </a:solidFill>
              </a:rPr>
              <a:t>xerosis</a:t>
            </a:r>
            <a:r>
              <a:rPr lang="en-US" altLang="en-US" sz="1400" i="1" dirty="0">
                <a:solidFill>
                  <a:srgbClr val="FFCCFF"/>
                </a:solidFill>
              </a:rPr>
              <a:t> of the ocular surface produces what classic sign?</a:t>
            </a:r>
          </a:p>
          <a:p>
            <a:pPr eaLnBrk="1" hangingPunct="1"/>
            <a:r>
              <a:rPr lang="en-US" altLang="en-US" sz="1400" b="1" dirty="0" err="1">
                <a:solidFill>
                  <a:srgbClr val="FFCCFF"/>
                </a:solidFill>
              </a:rPr>
              <a:t>Bit</a:t>
            </a:r>
            <a:r>
              <a:rPr lang="en-US" altLang="en-US" sz="1400" b="1" dirty="0" err="1">
                <a:solidFill>
                  <a:srgbClr val="FFCCFF"/>
                </a:solidFill>
                <a:cs typeface="Arial" charset="0"/>
              </a:rPr>
              <a:t>ô</a:t>
            </a:r>
            <a:r>
              <a:rPr lang="en-US" altLang="en-US" sz="1400" b="1" dirty="0" err="1">
                <a:solidFill>
                  <a:srgbClr val="FFCCFF"/>
                </a:solidFill>
              </a:rPr>
              <a:t>t</a:t>
            </a:r>
            <a:r>
              <a:rPr lang="en-US" altLang="en-US" sz="1400" b="1" dirty="0">
                <a:solidFill>
                  <a:srgbClr val="FFCCFF"/>
                </a:solidFill>
              </a:rPr>
              <a:t> spot</a:t>
            </a:r>
            <a:r>
              <a:rPr lang="en-US" altLang="en-US" sz="1400" dirty="0">
                <a:solidFill>
                  <a:srgbClr val="FFCCFF"/>
                </a:solidFill>
              </a:rPr>
              <a:t>—a foamy, white/gray area on the interpalpebral conjunctiva</a:t>
            </a:r>
          </a:p>
          <a:p>
            <a:pPr eaLnBrk="1" hangingPunct="1"/>
            <a:endParaRPr lang="en-US" altLang="en-US" sz="1400" dirty="0">
              <a:solidFill>
                <a:srgbClr val="FFCCFF"/>
              </a:solidFill>
            </a:endParaRPr>
          </a:p>
          <a:p>
            <a:pPr eaLnBrk="1" hangingPunct="1"/>
            <a:r>
              <a:rPr lang="en-US" altLang="en-US" sz="1400" dirty="0">
                <a:solidFill>
                  <a:srgbClr val="FFCCFF"/>
                </a:solidFill>
              </a:rPr>
              <a:t>What bacteria is implicated in </a:t>
            </a:r>
            <a:r>
              <a:rPr lang="en-US" altLang="en-US" sz="1400" dirty="0" err="1">
                <a:solidFill>
                  <a:srgbClr val="FFCCFF"/>
                </a:solidFill>
              </a:rPr>
              <a:t>Bit</a:t>
            </a:r>
            <a:r>
              <a:rPr lang="en-US" altLang="en-US" sz="1400" dirty="0" err="1">
                <a:solidFill>
                  <a:srgbClr val="FFCCFF"/>
                </a:solidFill>
                <a:cs typeface="Arial" charset="0"/>
              </a:rPr>
              <a:t>ô</a:t>
            </a:r>
            <a:r>
              <a:rPr lang="en-US" altLang="en-US" sz="1400" dirty="0" err="1">
                <a:solidFill>
                  <a:srgbClr val="FFCCFF"/>
                </a:solidFill>
              </a:rPr>
              <a:t>t</a:t>
            </a:r>
            <a:r>
              <a:rPr lang="en-US" altLang="en-US" sz="1400" dirty="0">
                <a:solidFill>
                  <a:srgbClr val="FFCCFF"/>
                </a:solidFill>
              </a:rPr>
              <a:t> spot formation?</a:t>
            </a:r>
          </a:p>
          <a:p>
            <a:pPr eaLnBrk="1" hangingPunct="1"/>
            <a:r>
              <a:rPr lang="en-US" altLang="en-US" sz="1400" i="1" dirty="0" err="1">
                <a:solidFill>
                  <a:srgbClr val="FFCCFF"/>
                </a:solidFill>
              </a:rPr>
              <a:t>Corynebacterium</a:t>
            </a:r>
            <a:r>
              <a:rPr lang="en-US" altLang="en-US" sz="1400" i="1" dirty="0">
                <a:solidFill>
                  <a:srgbClr val="FFCCFF"/>
                </a:solidFill>
              </a:rPr>
              <a:t> </a:t>
            </a:r>
            <a:r>
              <a:rPr lang="en-US" altLang="en-US" sz="1400" i="1" dirty="0" err="1">
                <a:solidFill>
                  <a:srgbClr val="FFCCFF"/>
                </a:solidFill>
              </a:rPr>
              <a:t>xerosis</a:t>
            </a:r>
            <a:endParaRPr lang="en-US" altLang="en-US" sz="1400" i="1" dirty="0">
              <a:solidFill>
                <a:srgbClr val="FFCCFF"/>
              </a:solidFill>
            </a:endParaRPr>
          </a:p>
          <a:p>
            <a:pPr eaLnBrk="1" hangingPunct="1"/>
            <a:endParaRPr lang="en-US" altLang="en-US" sz="1400" dirty="0">
              <a:solidFill>
                <a:srgbClr val="FFCCFF"/>
              </a:solidFill>
            </a:endParaRPr>
          </a:p>
          <a:p>
            <a:pPr eaLnBrk="1" hangingPunct="1"/>
            <a:r>
              <a:rPr lang="en-US" altLang="en-US" sz="1400" i="1" dirty="0">
                <a:solidFill>
                  <a:srgbClr val="FFCCFF"/>
                </a:solidFill>
              </a:rPr>
              <a:t>With what conditions is </a:t>
            </a:r>
            <a:r>
              <a:rPr lang="en-US" altLang="en-US" sz="1400" i="1" dirty="0" err="1">
                <a:solidFill>
                  <a:srgbClr val="FFCCFF"/>
                </a:solidFill>
              </a:rPr>
              <a:t>xerophthalmia</a:t>
            </a:r>
            <a:r>
              <a:rPr lang="en-US" altLang="en-US" sz="1400" i="1" dirty="0">
                <a:solidFill>
                  <a:srgbClr val="FFCCFF"/>
                </a:solidFill>
              </a:rPr>
              <a:t> associated in the US?</a:t>
            </a:r>
          </a:p>
          <a:p>
            <a:pPr eaLnBrk="1" hangingPunct="1"/>
            <a:r>
              <a:rPr lang="en-US" altLang="en-US" sz="1400" dirty="0">
                <a:solidFill>
                  <a:srgbClr val="FFCCFF"/>
                </a:solidFill>
              </a:rPr>
              <a:t>--Dietary  deficiencies</a:t>
            </a:r>
          </a:p>
          <a:p>
            <a:pPr eaLnBrk="1" hangingPunct="1"/>
            <a:r>
              <a:rPr lang="en-US" altLang="en-US" sz="1400" dirty="0">
                <a:solidFill>
                  <a:srgbClr val="FFCCFF"/>
                </a:solidFill>
              </a:rPr>
              <a:t>--Chronic  alcoholism</a:t>
            </a:r>
          </a:p>
        </p:txBody>
      </p:sp>
      <p:sp>
        <p:nvSpPr>
          <p:cNvPr id="5" name="Text Box 13">
            <a:extLst>
              <a:ext uri="{FF2B5EF4-FFF2-40B4-BE49-F238E27FC236}">
                <a16:creationId xmlns:a16="http://schemas.microsoft.com/office/drawing/2014/main" id="{B9B2D52A-D1CD-1487-C3B6-26065B0C71A5}"/>
              </a:ext>
            </a:extLst>
          </p:cNvPr>
          <p:cNvSpPr txBox="1">
            <a:spLocks noChangeArrowheads="1"/>
          </p:cNvSpPr>
          <p:nvPr/>
        </p:nvSpPr>
        <p:spPr bwMode="auto">
          <a:xfrm>
            <a:off x="548582" y="1873790"/>
            <a:ext cx="3446264" cy="1169551"/>
          </a:xfrm>
          <a:prstGeom prst="rect">
            <a:avLst/>
          </a:prstGeom>
          <a:solidFill>
            <a:schemeClr val="accent5">
              <a:lumMod val="60000"/>
              <a:lumOff val="40000"/>
            </a:schemeClr>
          </a:solid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rgbClr val="0000FF"/>
                </a:solidFill>
              </a:rPr>
              <a:t>How is </a:t>
            </a:r>
            <a:r>
              <a:rPr lang="en-US" altLang="en-US" sz="1400" i="1" dirty="0" err="1">
                <a:solidFill>
                  <a:srgbClr val="0000FF"/>
                </a:solidFill>
              </a:rPr>
              <a:t>hypovitaminosis</a:t>
            </a:r>
            <a:r>
              <a:rPr lang="en-US" altLang="en-US" sz="1400" i="1" dirty="0">
                <a:solidFill>
                  <a:srgbClr val="0000FF"/>
                </a:solidFill>
              </a:rPr>
              <a:t> A diagnosed?</a:t>
            </a:r>
          </a:p>
          <a:p>
            <a:pPr eaLnBrk="1" hangingPunct="1"/>
            <a:r>
              <a:rPr lang="en-US" altLang="en-US" sz="1400" dirty="0">
                <a:solidFill>
                  <a:srgbClr val="0000FF"/>
                </a:solidFill>
              </a:rPr>
              <a:t>Via serum vitamin A levels</a:t>
            </a:r>
            <a:endParaRPr lang="en-US" altLang="en-US" sz="1400" dirty="0">
              <a:solidFill>
                <a:schemeClr val="accent5">
                  <a:lumMod val="60000"/>
                  <a:lumOff val="40000"/>
                </a:schemeClr>
              </a:solidFill>
            </a:endParaRPr>
          </a:p>
          <a:p>
            <a:pPr eaLnBrk="1" hangingPunct="1"/>
            <a:endParaRPr lang="en-US" altLang="en-US" sz="1400" dirty="0">
              <a:solidFill>
                <a:schemeClr val="accent5">
                  <a:lumMod val="60000"/>
                  <a:lumOff val="40000"/>
                </a:schemeClr>
              </a:solidFill>
            </a:endParaRPr>
          </a:p>
          <a:p>
            <a:pPr eaLnBrk="1" hangingPunct="1"/>
            <a:r>
              <a:rPr lang="en-US" altLang="en-US" sz="1400" i="1" dirty="0">
                <a:solidFill>
                  <a:schemeClr val="accent5">
                    <a:lumMod val="60000"/>
                    <a:lumOff val="40000"/>
                  </a:schemeClr>
                </a:solidFill>
              </a:rPr>
              <a:t>Is </a:t>
            </a:r>
            <a:r>
              <a:rPr lang="en-US" altLang="en-US" sz="1400" i="1" dirty="0" err="1">
                <a:solidFill>
                  <a:schemeClr val="accent5">
                    <a:lumMod val="60000"/>
                    <a:lumOff val="40000"/>
                  </a:schemeClr>
                </a:solidFill>
              </a:rPr>
              <a:t>hypovitaminosis</a:t>
            </a:r>
            <a:r>
              <a:rPr lang="en-US" altLang="en-US" sz="1400" i="1" dirty="0">
                <a:solidFill>
                  <a:schemeClr val="accent5">
                    <a:lumMod val="60000"/>
                    <a:lumOff val="40000"/>
                  </a:schemeClr>
                </a:solidFill>
              </a:rPr>
              <a:t> A </a:t>
            </a:r>
            <a:r>
              <a:rPr lang="en-US" altLang="en-US" sz="1400" i="1" dirty="0" err="1">
                <a:solidFill>
                  <a:schemeClr val="accent5">
                    <a:lumMod val="60000"/>
                    <a:lumOff val="40000"/>
                  </a:schemeClr>
                </a:solidFill>
              </a:rPr>
              <a:t>a</a:t>
            </a:r>
            <a:r>
              <a:rPr lang="en-US" altLang="en-US" sz="1400" i="1" dirty="0">
                <a:solidFill>
                  <a:schemeClr val="accent5">
                    <a:lumMod val="60000"/>
                    <a:lumOff val="40000"/>
                  </a:schemeClr>
                </a:solidFill>
              </a:rPr>
              <a:t> serious condition?</a:t>
            </a:r>
          </a:p>
          <a:p>
            <a:pPr eaLnBrk="1" hangingPunct="1"/>
            <a:r>
              <a:rPr lang="en-US" altLang="en-US" sz="1400" dirty="0">
                <a:solidFill>
                  <a:schemeClr val="accent5">
                    <a:lumMod val="60000"/>
                    <a:lumOff val="40000"/>
                  </a:schemeClr>
                </a:solidFill>
              </a:rPr>
              <a:t>Yes! The mortality rate is about 50%</a:t>
            </a:r>
          </a:p>
        </p:txBody>
      </p:sp>
    </p:spTree>
    <p:extLst>
      <p:ext uri="{BB962C8B-B14F-4D97-AF65-F5344CB8AC3E}">
        <p14:creationId xmlns:p14="http://schemas.microsoft.com/office/powerpoint/2010/main" val="176151284"/>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40786BD9-7108-92C4-D487-53F11228350F}"/>
              </a:ext>
            </a:extLst>
          </p:cNvPr>
          <p:cNvSpPr txBox="1">
            <a:spLocks noChangeArrowheads="1"/>
          </p:cNvSpPr>
          <p:nvPr/>
        </p:nvSpPr>
        <p:spPr bwMode="auto">
          <a:xfrm>
            <a:off x="166960" y="1056106"/>
            <a:ext cx="3577829" cy="3754874"/>
          </a:xfrm>
          <a:prstGeom prst="rect">
            <a:avLst/>
          </a:prstGeom>
          <a:solidFill>
            <a:srgbClr val="FF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75000"/>
                  </a:schemeClr>
                </a:solidFill>
              </a:rPr>
              <a:t>What nutritional deficiency is the leading cause of </a:t>
            </a:r>
            <a:r>
              <a:rPr lang="en-US" altLang="en-US" sz="1400" i="1" dirty="0" err="1">
                <a:solidFill>
                  <a:schemeClr val="bg1">
                    <a:lumMod val="75000"/>
                  </a:schemeClr>
                </a:solidFill>
              </a:rPr>
              <a:t>xerophthalmia</a:t>
            </a:r>
            <a:r>
              <a:rPr lang="en-US" altLang="en-US" sz="1400" i="1" dirty="0">
                <a:solidFill>
                  <a:schemeClr val="bg1">
                    <a:lumMod val="75000"/>
                  </a:schemeClr>
                </a:solidFill>
              </a:rPr>
              <a:t> worldwide?</a:t>
            </a:r>
          </a:p>
          <a:p>
            <a:pPr eaLnBrk="1" hangingPunct="1"/>
            <a:r>
              <a:rPr lang="en-US" altLang="en-US" sz="1400" b="1" dirty="0" err="1">
                <a:solidFill>
                  <a:srgbClr val="3333FF"/>
                </a:solidFill>
              </a:rPr>
              <a:t>Hypovitaminosis</a:t>
            </a:r>
            <a:r>
              <a:rPr lang="en-US" altLang="en-US" sz="1400" b="1" dirty="0">
                <a:solidFill>
                  <a:srgbClr val="3333FF"/>
                </a:solidFill>
              </a:rPr>
              <a:t> A</a:t>
            </a:r>
            <a:endParaRPr lang="en-US" altLang="en-US" sz="1400" b="1" dirty="0">
              <a:solidFill>
                <a:srgbClr val="FFCCFF"/>
              </a:solidFill>
            </a:endParaRPr>
          </a:p>
          <a:p>
            <a:pPr eaLnBrk="1" hangingPunct="1"/>
            <a:endParaRPr lang="en-US" altLang="en-US" sz="1400" dirty="0">
              <a:solidFill>
                <a:srgbClr val="FFCCFF"/>
              </a:solidFill>
            </a:endParaRPr>
          </a:p>
          <a:p>
            <a:pPr eaLnBrk="1" hangingPunct="1"/>
            <a:r>
              <a:rPr lang="en-US" altLang="en-US" sz="1400" i="1" dirty="0" err="1">
                <a:solidFill>
                  <a:srgbClr val="FFCCFF"/>
                </a:solidFill>
              </a:rPr>
              <a:t>Hypovitaminosis</a:t>
            </a:r>
            <a:r>
              <a:rPr lang="en-US" altLang="en-US" sz="1400" i="1" dirty="0">
                <a:solidFill>
                  <a:srgbClr val="FFCCFF"/>
                </a:solidFill>
              </a:rPr>
              <a:t> A </a:t>
            </a:r>
            <a:r>
              <a:rPr lang="en-US" altLang="en-US" sz="1400" i="1" dirty="0" err="1">
                <a:solidFill>
                  <a:srgbClr val="FFCCFF"/>
                </a:solidFill>
              </a:rPr>
              <a:t>xerosis</a:t>
            </a:r>
            <a:r>
              <a:rPr lang="en-US" altLang="en-US" sz="1400" i="1" dirty="0">
                <a:solidFill>
                  <a:srgbClr val="FFCCFF"/>
                </a:solidFill>
              </a:rPr>
              <a:t> of the ocular surface produces what classic sign?</a:t>
            </a:r>
          </a:p>
          <a:p>
            <a:pPr eaLnBrk="1" hangingPunct="1"/>
            <a:r>
              <a:rPr lang="en-US" altLang="en-US" sz="1400" b="1" dirty="0" err="1">
                <a:solidFill>
                  <a:srgbClr val="FFCCFF"/>
                </a:solidFill>
              </a:rPr>
              <a:t>Bit</a:t>
            </a:r>
            <a:r>
              <a:rPr lang="en-US" altLang="en-US" sz="1400" b="1" dirty="0" err="1">
                <a:solidFill>
                  <a:srgbClr val="FFCCFF"/>
                </a:solidFill>
                <a:cs typeface="Arial" charset="0"/>
              </a:rPr>
              <a:t>ô</a:t>
            </a:r>
            <a:r>
              <a:rPr lang="en-US" altLang="en-US" sz="1400" b="1" dirty="0" err="1">
                <a:solidFill>
                  <a:srgbClr val="FFCCFF"/>
                </a:solidFill>
              </a:rPr>
              <a:t>t</a:t>
            </a:r>
            <a:r>
              <a:rPr lang="en-US" altLang="en-US" sz="1400" b="1" dirty="0">
                <a:solidFill>
                  <a:srgbClr val="FFCCFF"/>
                </a:solidFill>
              </a:rPr>
              <a:t> spot</a:t>
            </a:r>
            <a:r>
              <a:rPr lang="en-US" altLang="en-US" sz="1400" dirty="0">
                <a:solidFill>
                  <a:srgbClr val="FFCCFF"/>
                </a:solidFill>
              </a:rPr>
              <a:t>—a foamy, white/gray area on the interpalpebral conjunctiva</a:t>
            </a:r>
          </a:p>
          <a:p>
            <a:pPr eaLnBrk="1" hangingPunct="1"/>
            <a:endParaRPr lang="en-US" altLang="en-US" sz="1400" dirty="0">
              <a:solidFill>
                <a:srgbClr val="FFCCFF"/>
              </a:solidFill>
            </a:endParaRPr>
          </a:p>
          <a:p>
            <a:pPr eaLnBrk="1" hangingPunct="1"/>
            <a:r>
              <a:rPr lang="en-US" altLang="en-US" sz="1400" dirty="0">
                <a:solidFill>
                  <a:srgbClr val="FFCCFF"/>
                </a:solidFill>
              </a:rPr>
              <a:t>What bacteria is implicated in </a:t>
            </a:r>
            <a:r>
              <a:rPr lang="en-US" altLang="en-US" sz="1400" dirty="0" err="1">
                <a:solidFill>
                  <a:srgbClr val="FFCCFF"/>
                </a:solidFill>
              </a:rPr>
              <a:t>Bit</a:t>
            </a:r>
            <a:r>
              <a:rPr lang="en-US" altLang="en-US" sz="1400" dirty="0" err="1">
                <a:solidFill>
                  <a:srgbClr val="FFCCFF"/>
                </a:solidFill>
                <a:cs typeface="Arial" charset="0"/>
              </a:rPr>
              <a:t>ô</a:t>
            </a:r>
            <a:r>
              <a:rPr lang="en-US" altLang="en-US" sz="1400" dirty="0" err="1">
                <a:solidFill>
                  <a:srgbClr val="FFCCFF"/>
                </a:solidFill>
              </a:rPr>
              <a:t>t</a:t>
            </a:r>
            <a:r>
              <a:rPr lang="en-US" altLang="en-US" sz="1400" dirty="0">
                <a:solidFill>
                  <a:srgbClr val="FFCCFF"/>
                </a:solidFill>
              </a:rPr>
              <a:t> spot formation?</a:t>
            </a:r>
          </a:p>
          <a:p>
            <a:pPr eaLnBrk="1" hangingPunct="1"/>
            <a:r>
              <a:rPr lang="en-US" altLang="en-US" sz="1400" i="1" dirty="0" err="1">
                <a:solidFill>
                  <a:srgbClr val="FFCCFF"/>
                </a:solidFill>
              </a:rPr>
              <a:t>Corynebacterium</a:t>
            </a:r>
            <a:r>
              <a:rPr lang="en-US" altLang="en-US" sz="1400" i="1" dirty="0">
                <a:solidFill>
                  <a:srgbClr val="FFCCFF"/>
                </a:solidFill>
              </a:rPr>
              <a:t> </a:t>
            </a:r>
            <a:r>
              <a:rPr lang="en-US" altLang="en-US" sz="1400" i="1" dirty="0" err="1">
                <a:solidFill>
                  <a:srgbClr val="FFCCFF"/>
                </a:solidFill>
              </a:rPr>
              <a:t>xerosis</a:t>
            </a:r>
            <a:endParaRPr lang="en-US" altLang="en-US" sz="1400" i="1" dirty="0">
              <a:solidFill>
                <a:srgbClr val="FFCCFF"/>
              </a:solidFill>
            </a:endParaRPr>
          </a:p>
          <a:p>
            <a:pPr eaLnBrk="1" hangingPunct="1"/>
            <a:endParaRPr lang="en-US" altLang="en-US" sz="1400" dirty="0">
              <a:solidFill>
                <a:srgbClr val="FFCCFF"/>
              </a:solidFill>
            </a:endParaRPr>
          </a:p>
          <a:p>
            <a:pPr eaLnBrk="1" hangingPunct="1"/>
            <a:r>
              <a:rPr lang="en-US" altLang="en-US" sz="1400" i="1" dirty="0">
                <a:solidFill>
                  <a:srgbClr val="FFCCFF"/>
                </a:solidFill>
              </a:rPr>
              <a:t>With what conditions is </a:t>
            </a:r>
            <a:r>
              <a:rPr lang="en-US" altLang="en-US" sz="1400" i="1" dirty="0" err="1">
                <a:solidFill>
                  <a:srgbClr val="FFCCFF"/>
                </a:solidFill>
              </a:rPr>
              <a:t>xerophthalmia</a:t>
            </a:r>
            <a:r>
              <a:rPr lang="en-US" altLang="en-US" sz="1400" i="1" dirty="0">
                <a:solidFill>
                  <a:srgbClr val="FFCCFF"/>
                </a:solidFill>
              </a:rPr>
              <a:t> associated in the US?</a:t>
            </a:r>
          </a:p>
          <a:p>
            <a:pPr eaLnBrk="1" hangingPunct="1"/>
            <a:r>
              <a:rPr lang="en-US" altLang="en-US" sz="1400" dirty="0">
                <a:solidFill>
                  <a:srgbClr val="FFCCFF"/>
                </a:solidFill>
              </a:rPr>
              <a:t>--Dietary  deficiencies</a:t>
            </a:r>
          </a:p>
          <a:p>
            <a:pPr eaLnBrk="1" hangingPunct="1"/>
            <a:r>
              <a:rPr lang="en-US" altLang="en-US" sz="1400" dirty="0">
                <a:solidFill>
                  <a:srgbClr val="FFCCFF"/>
                </a:solidFill>
              </a:rPr>
              <a:t>--Chronic  alcoholism</a:t>
            </a:r>
          </a:p>
        </p:txBody>
      </p:sp>
      <p:sp>
        <p:nvSpPr>
          <p:cNvPr id="5" name="Text Box 13">
            <a:extLst>
              <a:ext uri="{FF2B5EF4-FFF2-40B4-BE49-F238E27FC236}">
                <a16:creationId xmlns:a16="http://schemas.microsoft.com/office/drawing/2014/main" id="{B9B2D52A-D1CD-1487-C3B6-26065B0C71A5}"/>
              </a:ext>
            </a:extLst>
          </p:cNvPr>
          <p:cNvSpPr txBox="1">
            <a:spLocks noChangeArrowheads="1"/>
          </p:cNvSpPr>
          <p:nvPr/>
        </p:nvSpPr>
        <p:spPr bwMode="auto">
          <a:xfrm>
            <a:off x="548582" y="1873790"/>
            <a:ext cx="3446264" cy="1169551"/>
          </a:xfrm>
          <a:prstGeom prst="rect">
            <a:avLst/>
          </a:prstGeom>
          <a:solidFill>
            <a:schemeClr val="accent5">
              <a:lumMod val="60000"/>
              <a:lumOff val="40000"/>
            </a:schemeClr>
          </a:solid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rgbClr val="0000FF"/>
                </a:solidFill>
              </a:rPr>
              <a:t>How is </a:t>
            </a:r>
            <a:r>
              <a:rPr lang="en-US" altLang="en-US" sz="1400" i="1" dirty="0" err="1">
                <a:solidFill>
                  <a:srgbClr val="0000FF"/>
                </a:solidFill>
              </a:rPr>
              <a:t>hypovitaminosis</a:t>
            </a:r>
            <a:r>
              <a:rPr lang="en-US" altLang="en-US" sz="1400" i="1" dirty="0">
                <a:solidFill>
                  <a:srgbClr val="0000FF"/>
                </a:solidFill>
              </a:rPr>
              <a:t> A diagnosed?</a:t>
            </a:r>
          </a:p>
          <a:p>
            <a:pPr eaLnBrk="1" hangingPunct="1"/>
            <a:r>
              <a:rPr lang="en-US" altLang="en-US" sz="1400" dirty="0">
                <a:solidFill>
                  <a:srgbClr val="0000FF"/>
                </a:solidFill>
              </a:rPr>
              <a:t>Via serum vitamin A levels</a:t>
            </a:r>
          </a:p>
          <a:p>
            <a:pPr eaLnBrk="1" hangingPunct="1"/>
            <a:endParaRPr lang="en-US" altLang="en-US" sz="1400" dirty="0">
              <a:solidFill>
                <a:srgbClr val="0000FF"/>
              </a:solidFill>
            </a:endParaRPr>
          </a:p>
          <a:p>
            <a:pPr eaLnBrk="1" hangingPunct="1"/>
            <a:r>
              <a:rPr lang="en-US" altLang="en-US" sz="1400" i="1" dirty="0">
                <a:solidFill>
                  <a:srgbClr val="0000FF"/>
                </a:solidFill>
              </a:rPr>
              <a:t>Is </a:t>
            </a:r>
            <a:r>
              <a:rPr lang="en-US" altLang="en-US" sz="1400" i="1" dirty="0" err="1">
                <a:solidFill>
                  <a:srgbClr val="0000FF"/>
                </a:solidFill>
              </a:rPr>
              <a:t>hypovitaminosis</a:t>
            </a:r>
            <a:r>
              <a:rPr lang="en-US" altLang="en-US" sz="1400" i="1" dirty="0">
                <a:solidFill>
                  <a:srgbClr val="0000FF"/>
                </a:solidFill>
              </a:rPr>
              <a:t> A </a:t>
            </a:r>
            <a:r>
              <a:rPr lang="en-US" altLang="en-US" sz="1400" i="1" dirty="0" err="1">
                <a:solidFill>
                  <a:srgbClr val="0000FF"/>
                </a:solidFill>
              </a:rPr>
              <a:t>a</a:t>
            </a:r>
            <a:r>
              <a:rPr lang="en-US" altLang="en-US" sz="1400" i="1" dirty="0">
                <a:solidFill>
                  <a:srgbClr val="0000FF"/>
                </a:solidFill>
              </a:rPr>
              <a:t> serious condition?</a:t>
            </a:r>
          </a:p>
          <a:p>
            <a:pPr eaLnBrk="1" hangingPunct="1"/>
            <a:r>
              <a:rPr lang="en-US" altLang="en-US" sz="1400" dirty="0">
                <a:solidFill>
                  <a:schemeClr val="accent5">
                    <a:lumMod val="60000"/>
                    <a:lumOff val="40000"/>
                  </a:schemeClr>
                </a:solidFill>
              </a:rPr>
              <a:t>Yes! The mortality rate is about 50%</a:t>
            </a:r>
          </a:p>
        </p:txBody>
      </p:sp>
    </p:spTree>
    <p:extLst>
      <p:ext uri="{BB962C8B-B14F-4D97-AF65-F5344CB8AC3E}">
        <p14:creationId xmlns:p14="http://schemas.microsoft.com/office/powerpoint/2010/main" val="1362930979"/>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40786BD9-7108-92C4-D487-53F11228350F}"/>
              </a:ext>
            </a:extLst>
          </p:cNvPr>
          <p:cNvSpPr txBox="1">
            <a:spLocks noChangeArrowheads="1"/>
          </p:cNvSpPr>
          <p:nvPr/>
        </p:nvSpPr>
        <p:spPr bwMode="auto">
          <a:xfrm>
            <a:off x="166960" y="1056106"/>
            <a:ext cx="3577829" cy="3754874"/>
          </a:xfrm>
          <a:prstGeom prst="rect">
            <a:avLst/>
          </a:prstGeom>
          <a:solidFill>
            <a:srgbClr val="FF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75000"/>
                  </a:schemeClr>
                </a:solidFill>
              </a:rPr>
              <a:t>What nutritional deficiency is the leading cause of </a:t>
            </a:r>
            <a:r>
              <a:rPr lang="en-US" altLang="en-US" sz="1400" i="1" dirty="0" err="1">
                <a:solidFill>
                  <a:schemeClr val="bg1">
                    <a:lumMod val="75000"/>
                  </a:schemeClr>
                </a:solidFill>
              </a:rPr>
              <a:t>xerophthalmia</a:t>
            </a:r>
            <a:r>
              <a:rPr lang="en-US" altLang="en-US" sz="1400" i="1" dirty="0">
                <a:solidFill>
                  <a:schemeClr val="bg1">
                    <a:lumMod val="75000"/>
                  </a:schemeClr>
                </a:solidFill>
              </a:rPr>
              <a:t> worldwide?</a:t>
            </a:r>
          </a:p>
          <a:p>
            <a:pPr eaLnBrk="1" hangingPunct="1"/>
            <a:r>
              <a:rPr lang="en-US" altLang="en-US" sz="1400" b="1" dirty="0" err="1">
                <a:solidFill>
                  <a:srgbClr val="3333FF"/>
                </a:solidFill>
              </a:rPr>
              <a:t>Hypovitaminosis</a:t>
            </a:r>
            <a:r>
              <a:rPr lang="en-US" altLang="en-US" sz="1400" b="1" dirty="0">
                <a:solidFill>
                  <a:srgbClr val="3333FF"/>
                </a:solidFill>
              </a:rPr>
              <a:t> A</a:t>
            </a:r>
            <a:endParaRPr lang="en-US" altLang="en-US" sz="1400" b="1" dirty="0">
              <a:solidFill>
                <a:srgbClr val="FFCCFF"/>
              </a:solidFill>
            </a:endParaRPr>
          </a:p>
          <a:p>
            <a:pPr eaLnBrk="1" hangingPunct="1"/>
            <a:endParaRPr lang="en-US" altLang="en-US" sz="1400" dirty="0">
              <a:solidFill>
                <a:srgbClr val="FFCCFF"/>
              </a:solidFill>
            </a:endParaRPr>
          </a:p>
          <a:p>
            <a:pPr eaLnBrk="1" hangingPunct="1"/>
            <a:r>
              <a:rPr lang="en-US" altLang="en-US" sz="1400" i="1" dirty="0" err="1">
                <a:solidFill>
                  <a:srgbClr val="FFCCFF"/>
                </a:solidFill>
              </a:rPr>
              <a:t>Hypovitaminosis</a:t>
            </a:r>
            <a:r>
              <a:rPr lang="en-US" altLang="en-US" sz="1400" i="1" dirty="0">
                <a:solidFill>
                  <a:srgbClr val="FFCCFF"/>
                </a:solidFill>
              </a:rPr>
              <a:t> A </a:t>
            </a:r>
            <a:r>
              <a:rPr lang="en-US" altLang="en-US" sz="1400" i="1" dirty="0" err="1">
                <a:solidFill>
                  <a:srgbClr val="FFCCFF"/>
                </a:solidFill>
              </a:rPr>
              <a:t>xerosis</a:t>
            </a:r>
            <a:r>
              <a:rPr lang="en-US" altLang="en-US" sz="1400" i="1" dirty="0">
                <a:solidFill>
                  <a:srgbClr val="FFCCFF"/>
                </a:solidFill>
              </a:rPr>
              <a:t> of the ocular surface produces what classic sign?</a:t>
            </a:r>
          </a:p>
          <a:p>
            <a:pPr eaLnBrk="1" hangingPunct="1"/>
            <a:r>
              <a:rPr lang="en-US" altLang="en-US" sz="1400" b="1" dirty="0" err="1">
                <a:solidFill>
                  <a:srgbClr val="FFCCFF"/>
                </a:solidFill>
              </a:rPr>
              <a:t>Bit</a:t>
            </a:r>
            <a:r>
              <a:rPr lang="en-US" altLang="en-US" sz="1400" b="1" dirty="0" err="1">
                <a:solidFill>
                  <a:srgbClr val="FFCCFF"/>
                </a:solidFill>
                <a:cs typeface="Arial" charset="0"/>
              </a:rPr>
              <a:t>ô</a:t>
            </a:r>
            <a:r>
              <a:rPr lang="en-US" altLang="en-US" sz="1400" b="1" dirty="0" err="1">
                <a:solidFill>
                  <a:srgbClr val="FFCCFF"/>
                </a:solidFill>
              </a:rPr>
              <a:t>t</a:t>
            </a:r>
            <a:r>
              <a:rPr lang="en-US" altLang="en-US" sz="1400" b="1" dirty="0">
                <a:solidFill>
                  <a:srgbClr val="FFCCFF"/>
                </a:solidFill>
              </a:rPr>
              <a:t> spot</a:t>
            </a:r>
            <a:r>
              <a:rPr lang="en-US" altLang="en-US" sz="1400" dirty="0">
                <a:solidFill>
                  <a:srgbClr val="FFCCFF"/>
                </a:solidFill>
              </a:rPr>
              <a:t>—a foamy, white/gray area on the interpalpebral conjunctiva</a:t>
            </a:r>
          </a:p>
          <a:p>
            <a:pPr eaLnBrk="1" hangingPunct="1"/>
            <a:endParaRPr lang="en-US" altLang="en-US" sz="1400" dirty="0">
              <a:solidFill>
                <a:srgbClr val="FFCCFF"/>
              </a:solidFill>
            </a:endParaRPr>
          </a:p>
          <a:p>
            <a:pPr eaLnBrk="1" hangingPunct="1"/>
            <a:r>
              <a:rPr lang="en-US" altLang="en-US" sz="1400" dirty="0">
                <a:solidFill>
                  <a:srgbClr val="FFCCFF"/>
                </a:solidFill>
              </a:rPr>
              <a:t>What bacteria is implicated in </a:t>
            </a:r>
            <a:r>
              <a:rPr lang="en-US" altLang="en-US" sz="1400" dirty="0" err="1">
                <a:solidFill>
                  <a:srgbClr val="FFCCFF"/>
                </a:solidFill>
              </a:rPr>
              <a:t>Bit</a:t>
            </a:r>
            <a:r>
              <a:rPr lang="en-US" altLang="en-US" sz="1400" dirty="0" err="1">
                <a:solidFill>
                  <a:srgbClr val="FFCCFF"/>
                </a:solidFill>
                <a:cs typeface="Arial" charset="0"/>
              </a:rPr>
              <a:t>ô</a:t>
            </a:r>
            <a:r>
              <a:rPr lang="en-US" altLang="en-US" sz="1400" dirty="0" err="1">
                <a:solidFill>
                  <a:srgbClr val="FFCCFF"/>
                </a:solidFill>
              </a:rPr>
              <a:t>t</a:t>
            </a:r>
            <a:r>
              <a:rPr lang="en-US" altLang="en-US" sz="1400" dirty="0">
                <a:solidFill>
                  <a:srgbClr val="FFCCFF"/>
                </a:solidFill>
              </a:rPr>
              <a:t> spot formation?</a:t>
            </a:r>
          </a:p>
          <a:p>
            <a:pPr eaLnBrk="1" hangingPunct="1"/>
            <a:r>
              <a:rPr lang="en-US" altLang="en-US" sz="1400" i="1" dirty="0" err="1">
                <a:solidFill>
                  <a:srgbClr val="FFCCFF"/>
                </a:solidFill>
              </a:rPr>
              <a:t>Corynebacterium</a:t>
            </a:r>
            <a:r>
              <a:rPr lang="en-US" altLang="en-US" sz="1400" i="1" dirty="0">
                <a:solidFill>
                  <a:srgbClr val="FFCCFF"/>
                </a:solidFill>
              </a:rPr>
              <a:t> </a:t>
            </a:r>
            <a:r>
              <a:rPr lang="en-US" altLang="en-US" sz="1400" i="1" dirty="0" err="1">
                <a:solidFill>
                  <a:srgbClr val="FFCCFF"/>
                </a:solidFill>
              </a:rPr>
              <a:t>xerosis</a:t>
            </a:r>
            <a:endParaRPr lang="en-US" altLang="en-US" sz="1400" i="1" dirty="0">
              <a:solidFill>
                <a:srgbClr val="FFCCFF"/>
              </a:solidFill>
            </a:endParaRPr>
          </a:p>
          <a:p>
            <a:pPr eaLnBrk="1" hangingPunct="1"/>
            <a:endParaRPr lang="en-US" altLang="en-US" sz="1400" dirty="0">
              <a:solidFill>
                <a:srgbClr val="FFCCFF"/>
              </a:solidFill>
            </a:endParaRPr>
          </a:p>
          <a:p>
            <a:pPr eaLnBrk="1" hangingPunct="1"/>
            <a:r>
              <a:rPr lang="en-US" altLang="en-US" sz="1400" i="1" dirty="0">
                <a:solidFill>
                  <a:srgbClr val="FFCCFF"/>
                </a:solidFill>
              </a:rPr>
              <a:t>With what conditions is </a:t>
            </a:r>
            <a:r>
              <a:rPr lang="en-US" altLang="en-US" sz="1400" i="1" dirty="0" err="1">
                <a:solidFill>
                  <a:srgbClr val="FFCCFF"/>
                </a:solidFill>
              </a:rPr>
              <a:t>xerophthalmia</a:t>
            </a:r>
            <a:r>
              <a:rPr lang="en-US" altLang="en-US" sz="1400" i="1" dirty="0">
                <a:solidFill>
                  <a:srgbClr val="FFCCFF"/>
                </a:solidFill>
              </a:rPr>
              <a:t> associated in the US?</a:t>
            </a:r>
          </a:p>
          <a:p>
            <a:pPr eaLnBrk="1" hangingPunct="1"/>
            <a:r>
              <a:rPr lang="en-US" altLang="en-US" sz="1400" dirty="0">
                <a:solidFill>
                  <a:srgbClr val="FFCCFF"/>
                </a:solidFill>
              </a:rPr>
              <a:t>--Dietary  deficiencies</a:t>
            </a:r>
          </a:p>
          <a:p>
            <a:pPr eaLnBrk="1" hangingPunct="1"/>
            <a:r>
              <a:rPr lang="en-US" altLang="en-US" sz="1400" dirty="0">
                <a:solidFill>
                  <a:srgbClr val="FFCCFF"/>
                </a:solidFill>
              </a:rPr>
              <a:t>--Chronic  alcoholism</a:t>
            </a:r>
          </a:p>
        </p:txBody>
      </p:sp>
      <p:sp>
        <p:nvSpPr>
          <p:cNvPr id="5" name="Text Box 13">
            <a:extLst>
              <a:ext uri="{FF2B5EF4-FFF2-40B4-BE49-F238E27FC236}">
                <a16:creationId xmlns:a16="http://schemas.microsoft.com/office/drawing/2014/main" id="{B9B2D52A-D1CD-1487-C3B6-26065B0C71A5}"/>
              </a:ext>
            </a:extLst>
          </p:cNvPr>
          <p:cNvSpPr txBox="1">
            <a:spLocks noChangeArrowheads="1"/>
          </p:cNvSpPr>
          <p:nvPr/>
        </p:nvSpPr>
        <p:spPr bwMode="auto">
          <a:xfrm>
            <a:off x="548582" y="1873790"/>
            <a:ext cx="3446264" cy="1169551"/>
          </a:xfrm>
          <a:prstGeom prst="rect">
            <a:avLst/>
          </a:prstGeom>
          <a:solidFill>
            <a:schemeClr val="accent5">
              <a:lumMod val="60000"/>
              <a:lumOff val="40000"/>
            </a:schemeClr>
          </a:solid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rgbClr val="0000FF"/>
                </a:solidFill>
              </a:rPr>
              <a:t>How is </a:t>
            </a:r>
            <a:r>
              <a:rPr lang="en-US" altLang="en-US" sz="1400" i="1" dirty="0" err="1">
                <a:solidFill>
                  <a:srgbClr val="0000FF"/>
                </a:solidFill>
              </a:rPr>
              <a:t>hypovitaminosis</a:t>
            </a:r>
            <a:r>
              <a:rPr lang="en-US" altLang="en-US" sz="1400" i="1" dirty="0">
                <a:solidFill>
                  <a:srgbClr val="0000FF"/>
                </a:solidFill>
              </a:rPr>
              <a:t> A diagnosed?</a:t>
            </a:r>
          </a:p>
          <a:p>
            <a:pPr eaLnBrk="1" hangingPunct="1"/>
            <a:r>
              <a:rPr lang="en-US" altLang="en-US" sz="1400" dirty="0">
                <a:solidFill>
                  <a:srgbClr val="0000FF"/>
                </a:solidFill>
              </a:rPr>
              <a:t>Via serum vitamin A levels</a:t>
            </a:r>
          </a:p>
          <a:p>
            <a:pPr eaLnBrk="1" hangingPunct="1"/>
            <a:endParaRPr lang="en-US" altLang="en-US" sz="1400" dirty="0">
              <a:solidFill>
                <a:srgbClr val="0000FF"/>
              </a:solidFill>
            </a:endParaRPr>
          </a:p>
          <a:p>
            <a:pPr eaLnBrk="1" hangingPunct="1"/>
            <a:r>
              <a:rPr lang="en-US" altLang="en-US" sz="1400" i="1" dirty="0">
                <a:solidFill>
                  <a:srgbClr val="0000FF"/>
                </a:solidFill>
              </a:rPr>
              <a:t>Is </a:t>
            </a:r>
            <a:r>
              <a:rPr lang="en-US" altLang="en-US" sz="1400" i="1" dirty="0" err="1">
                <a:solidFill>
                  <a:srgbClr val="0000FF"/>
                </a:solidFill>
              </a:rPr>
              <a:t>hypovitaminosis</a:t>
            </a:r>
            <a:r>
              <a:rPr lang="en-US" altLang="en-US" sz="1400" i="1" dirty="0">
                <a:solidFill>
                  <a:srgbClr val="0000FF"/>
                </a:solidFill>
              </a:rPr>
              <a:t> A </a:t>
            </a:r>
            <a:r>
              <a:rPr lang="en-US" altLang="en-US" sz="1400" i="1" dirty="0" err="1">
                <a:solidFill>
                  <a:srgbClr val="0000FF"/>
                </a:solidFill>
              </a:rPr>
              <a:t>a</a:t>
            </a:r>
            <a:r>
              <a:rPr lang="en-US" altLang="en-US" sz="1400" i="1" dirty="0">
                <a:solidFill>
                  <a:srgbClr val="0000FF"/>
                </a:solidFill>
              </a:rPr>
              <a:t> serious condition?</a:t>
            </a:r>
          </a:p>
          <a:p>
            <a:pPr eaLnBrk="1" hangingPunct="1"/>
            <a:r>
              <a:rPr lang="en-US" altLang="en-US" sz="1400" dirty="0">
                <a:solidFill>
                  <a:srgbClr val="0000FF"/>
                </a:solidFill>
              </a:rPr>
              <a:t>Yes! The mortality rate is about 50%</a:t>
            </a:r>
          </a:p>
        </p:txBody>
      </p:sp>
    </p:spTree>
    <p:extLst>
      <p:ext uri="{BB962C8B-B14F-4D97-AF65-F5344CB8AC3E}">
        <p14:creationId xmlns:p14="http://schemas.microsoft.com/office/powerpoint/2010/main" val="1934525364"/>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40786BD9-7108-92C4-D487-53F11228350F}"/>
              </a:ext>
            </a:extLst>
          </p:cNvPr>
          <p:cNvSpPr txBox="1">
            <a:spLocks noChangeArrowheads="1"/>
          </p:cNvSpPr>
          <p:nvPr/>
        </p:nvSpPr>
        <p:spPr bwMode="auto">
          <a:xfrm>
            <a:off x="166960" y="1056106"/>
            <a:ext cx="3577829" cy="3754874"/>
          </a:xfrm>
          <a:prstGeom prst="rect">
            <a:avLst/>
          </a:prstGeom>
          <a:solidFill>
            <a:srgbClr val="FF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75000"/>
                  </a:schemeClr>
                </a:solidFill>
              </a:rPr>
              <a:t>What nutritional deficiency is the leading cause of </a:t>
            </a:r>
            <a:r>
              <a:rPr lang="en-US" altLang="en-US" sz="1400" b="1" i="1" dirty="0" err="1">
                <a:solidFill>
                  <a:srgbClr val="0000FF"/>
                </a:solidFill>
              </a:rPr>
              <a:t>xerophthalmia</a:t>
            </a:r>
            <a:r>
              <a:rPr lang="en-US" altLang="en-US" sz="1400" i="1" dirty="0">
                <a:solidFill>
                  <a:schemeClr val="bg1">
                    <a:lumMod val="75000"/>
                  </a:schemeClr>
                </a:solidFill>
              </a:rPr>
              <a:t> worldwide?</a:t>
            </a:r>
          </a:p>
          <a:p>
            <a:pPr eaLnBrk="1" hangingPunct="1"/>
            <a:r>
              <a:rPr lang="en-US" altLang="en-US" sz="1400" b="1" dirty="0" err="1">
                <a:solidFill>
                  <a:schemeClr val="bg1">
                    <a:lumMod val="75000"/>
                  </a:schemeClr>
                </a:solidFill>
              </a:rPr>
              <a:t>Hypovitaminosis</a:t>
            </a:r>
            <a:r>
              <a:rPr lang="en-US" altLang="en-US" sz="1400" b="1" dirty="0">
                <a:solidFill>
                  <a:schemeClr val="bg1">
                    <a:lumMod val="75000"/>
                  </a:schemeClr>
                </a:solidFill>
              </a:rPr>
              <a:t> A</a:t>
            </a:r>
          </a:p>
          <a:p>
            <a:pPr eaLnBrk="1" hangingPunct="1"/>
            <a:endParaRPr lang="en-US" altLang="en-US" sz="1400" dirty="0">
              <a:solidFill>
                <a:srgbClr val="FFCCFF"/>
              </a:solidFill>
            </a:endParaRPr>
          </a:p>
          <a:p>
            <a:pPr eaLnBrk="1" hangingPunct="1"/>
            <a:r>
              <a:rPr lang="en-US" altLang="en-US" sz="1400" i="1" dirty="0" err="1">
                <a:solidFill>
                  <a:srgbClr val="FFCCFF"/>
                </a:solidFill>
              </a:rPr>
              <a:t>Hypovitaminosis</a:t>
            </a:r>
            <a:r>
              <a:rPr lang="en-US" altLang="en-US" sz="1400" i="1" dirty="0">
                <a:solidFill>
                  <a:srgbClr val="FFCCFF"/>
                </a:solidFill>
              </a:rPr>
              <a:t> A </a:t>
            </a:r>
            <a:r>
              <a:rPr lang="en-US" altLang="en-US" sz="1400" i="1" dirty="0" err="1">
                <a:solidFill>
                  <a:srgbClr val="FFCCFF"/>
                </a:solidFill>
              </a:rPr>
              <a:t>xerosis</a:t>
            </a:r>
            <a:r>
              <a:rPr lang="en-US" altLang="en-US" sz="1400" i="1" dirty="0">
                <a:solidFill>
                  <a:srgbClr val="FFCCFF"/>
                </a:solidFill>
              </a:rPr>
              <a:t> of the ocular surface produces what classic sign?</a:t>
            </a:r>
          </a:p>
          <a:p>
            <a:pPr eaLnBrk="1" hangingPunct="1"/>
            <a:r>
              <a:rPr lang="en-US" altLang="en-US" sz="1400" b="1" dirty="0" err="1">
                <a:solidFill>
                  <a:srgbClr val="FFCCFF"/>
                </a:solidFill>
              </a:rPr>
              <a:t>Bit</a:t>
            </a:r>
            <a:r>
              <a:rPr lang="en-US" altLang="en-US" sz="1400" b="1" dirty="0" err="1">
                <a:solidFill>
                  <a:srgbClr val="FFCCFF"/>
                </a:solidFill>
                <a:cs typeface="Arial" charset="0"/>
              </a:rPr>
              <a:t>ô</a:t>
            </a:r>
            <a:r>
              <a:rPr lang="en-US" altLang="en-US" sz="1400" b="1" dirty="0" err="1">
                <a:solidFill>
                  <a:srgbClr val="FFCCFF"/>
                </a:solidFill>
              </a:rPr>
              <a:t>t</a:t>
            </a:r>
            <a:r>
              <a:rPr lang="en-US" altLang="en-US" sz="1400" b="1" dirty="0">
                <a:solidFill>
                  <a:srgbClr val="FFCCFF"/>
                </a:solidFill>
              </a:rPr>
              <a:t> spot</a:t>
            </a:r>
            <a:r>
              <a:rPr lang="en-US" altLang="en-US" sz="1400" dirty="0">
                <a:solidFill>
                  <a:srgbClr val="FFCCFF"/>
                </a:solidFill>
              </a:rPr>
              <a:t>—a foamy, white/gray area on the interpalpebral conjunctiva</a:t>
            </a:r>
          </a:p>
          <a:p>
            <a:pPr eaLnBrk="1" hangingPunct="1"/>
            <a:endParaRPr lang="en-US" altLang="en-US" sz="1400" dirty="0">
              <a:solidFill>
                <a:srgbClr val="FFCCFF"/>
              </a:solidFill>
            </a:endParaRPr>
          </a:p>
          <a:p>
            <a:pPr eaLnBrk="1" hangingPunct="1"/>
            <a:r>
              <a:rPr lang="en-US" altLang="en-US" sz="1400" dirty="0">
                <a:solidFill>
                  <a:srgbClr val="FFCCFF"/>
                </a:solidFill>
              </a:rPr>
              <a:t>What bacteria is implicated in </a:t>
            </a:r>
            <a:r>
              <a:rPr lang="en-US" altLang="en-US" sz="1400" dirty="0" err="1">
                <a:solidFill>
                  <a:srgbClr val="FFCCFF"/>
                </a:solidFill>
              </a:rPr>
              <a:t>Bit</a:t>
            </a:r>
            <a:r>
              <a:rPr lang="en-US" altLang="en-US" sz="1400" dirty="0" err="1">
                <a:solidFill>
                  <a:srgbClr val="FFCCFF"/>
                </a:solidFill>
                <a:cs typeface="Arial" charset="0"/>
              </a:rPr>
              <a:t>ô</a:t>
            </a:r>
            <a:r>
              <a:rPr lang="en-US" altLang="en-US" sz="1400" dirty="0" err="1">
                <a:solidFill>
                  <a:srgbClr val="FFCCFF"/>
                </a:solidFill>
              </a:rPr>
              <a:t>t</a:t>
            </a:r>
            <a:r>
              <a:rPr lang="en-US" altLang="en-US" sz="1400" dirty="0">
                <a:solidFill>
                  <a:srgbClr val="FFCCFF"/>
                </a:solidFill>
              </a:rPr>
              <a:t> spot formation?</a:t>
            </a:r>
          </a:p>
          <a:p>
            <a:pPr eaLnBrk="1" hangingPunct="1"/>
            <a:r>
              <a:rPr lang="en-US" altLang="en-US" sz="1400" i="1" dirty="0" err="1">
                <a:solidFill>
                  <a:srgbClr val="FFCCFF"/>
                </a:solidFill>
              </a:rPr>
              <a:t>Corynebacterium</a:t>
            </a:r>
            <a:r>
              <a:rPr lang="en-US" altLang="en-US" sz="1400" i="1" dirty="0">
                <a:solidFill>
                  <a:srgbClr val="FFCCFF"/>
                </a:solidFill>
              </a:rPr>
              <a:t> </a:t>
            </a:r>
            <a:r>
              <a:rPr lang="en-US" altLang="en-US" sz="1400" i="1" dirty="0" err="1">
                <a:solidFill>
                  <a:srgbClr val="FFCCFF"/>
                </a:solidFill>
              </a:rPr>
              <a:t>xerosis</a:t>
            </a:r>
            <a:endParaRPr lang="en-US" altLang="en-US" sz="1400" i="1" dirty="0">
              <a:solidFill>
                <a:srgbClr val="FFCCFF"/>
              </a:solidFill>
            </a:endParaRPr>
          </a:p>
          <a:p>
            <a:pPr eaLnBrk="1" hangingPunct="1"/>
            <a:endParaRPr lang="en-US" altLang="en-US" sz="1400" dirty="0">
              <a:solidFill>
                <a:srgbClr val="FFCCFF"/>
              </a:solidFill>
            </a:endParaRPr>
          </a:p>
          <a:p>
            <a:pPr eaLnBrk="1" hangingPunct="1"/>
            <a:r>
              <a:rPr lang="en-US" altLang="en-US" sz="1400" i="1" dirty="0">
                <a:solidFill>
                  <a:srgbClr val="FFCCFF"/>
                </a:solidFill>
              </a:rPr>
              <a:t>With what conditions is </a:t>
            </a:r>
            <a:r>
              <a:rPr lang="en-US" altLang="en-US" sz="1400" i="1" dirty="0" err="1">
                <a:solidFill>
                  <a:srgbClr val="FFCCFF"/>
                </a:solidFill>
              </a:rPr>
              <a:t>xerophthalmia</a:t>
            </a:r>
            <a:r>
              <a:rPr lang="en-US" altLang="en-US" sz="1400" i="1" dirty="0">
                <a:solidFill>
                  <a:srgbClr val="FFCCFF"/>
                </a:solidFill>
              </a:rPr>
              <a:t> associated in the US?</a:t>
            </a:r>
          </a:p>
          <a:p>
            <a:pPr eaLnBrk="1" hangingPunct="1"/>
            <a:r>
              <a:rPr lang="en-US" altLang="en-US" sz="1400" dirty="0">
                <a:solidFill>
                  <a:srgbClr val="FFCCFF"/>
                </a:solidFill>
              </a:rPr>
              <a:t>--Dietary  deficiencies</a:t>
            </a:r>
          </a:p>
          <a:p>
            <a:pPr eaLnBrk="1" hangingPunct="1"/>
            <a:r>
              <a:rPr lang="en-US" altLang="en-US" sz="1400" dirty="0">
                <a:solidFill>
                  <a:srgbClr val="FFCCFF"/>
                </a:solidFill>
              </a:rPr>
              <a:t>--Chronic  alcoholism</a:t>
            </a:r>
          </a:p>
        </p:txBody>
      </p:sp>
      <p:sp>
        <p:nvSpPr>
          <p:cNvPr id="5" name="Text Box 13">
            <a:extLst>
              <a:ext uri="{FF2B5EF4-FFF2-40B4-BE49-F238E27FC236}">
                <a16:creationId xmlns:a16="http://schemas.microsoft.com/office/drawing/2014/main" id="{B9B2D52A-D1CD-1487-C3B6-26065B0C71A5}"/>
              </a:ext>
            </a:extLst>
          </p:cNvPr>
          <p:cNvSpPr txBox="1">
            <a:spLocks noChangeArrowheads="1"/>
          </p:cNvSpPr>
          <p:nvPr/>
        </p:nvSpPr>
        <p:spPr bwMode="auto">
          <a:xfrm>
            <a:off x="548582" y="1873790"/>
            <a:ext cx="3446264" cy="1169551"/>
          </a:xfrm>
          <a:prstGeom prst="rect">
            <a:avLst/>
          </a:prstGeom>
          <a:solidFill>
            <a:schemeClr val="accent5">
              <a:lumMod val="60000"/>
              <a:lumOff val="40000"/>
            </a:schemeClr>
          </a:solid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75000"/>
                  </a:schemeClr>
                </a:solidFill>
              </a:rPr>
              <a:t>How is </a:t>
            </a:r>
            <a:r>
              <a:rPr lang="en-US" altLang="en-US" sz="1400" i="1" dirty="0" err="1">
                <a:solidFill>
                  <a:schemeClr val="bg1">
                    <a:lumMod val="75000"/>
                  </a:schemeClr>
                </a:solidFill>
              </a:rPr>
              <a:t>hypovitaminosis</a:t>
            </a:r>
            <a:r>
              <a:rPr lang="en-US" altLang="en-US" sz="1400" i="1" dirty="0">
                <a:solidFill>
                  <a:schemeClr val="bg1">
                    <a:lumMod val="75000"/>
                  </a:schemeClr>
                </a:solidFill>
              </a:rPr>
              <a:t> A diagnosed?</a:t>
            </a:r>
          </a:p>
          <a:p>
            <a:pPr eaLnBrk="1" hangingPunct="1"/>
            <a:r>
              <a:rPr lang="en-US" altLang="en-US" sz="1400" dirty="0">
                <a:solidFill>
                  <a:schemeClr val="bg1">
                    <a:lumMod val="75000"/>
                  </a:schemeClr>
                </a:solidFill>
              </a:rPr>
              <a:t>Via serum vitamin A levels</a:t>
            </a:r>
          </a:p>
          <a:p>
            <a:pPr eaLnBrk="1" hangingPunct="1"/>
            <a:endParaRPr lang="en-US" altLang="en-US" sz="1400" dirty="0">
              <a:solidFill>
                <a:schemeClr val="bg1">
                  <a:lumMod val="75000"/>
                </a:schemeClr>
              </a:solidFill>
            </a:endParaRPr>
          </a:p>
          <a:p>
            <a:pPr eaLnBrk="1" hangingPunct="1"/>
            <a:r>
              <a:rPr lang="en-US" altLang="en-US" sz="1400" i="1" dirty="0">
                <a:solidFill>
                  <a:schemeClr val="bg1">
                    <a:lumMod val="75000"/>
                  </a:schemeClr>
                </a:solidFill>
              </a:rPr>
              <a:t>Is </a:t>
            </a:r>
            <a:r>
              <a:rPr lang="en-US" altLang="en-US" sz="1400" i="1" dirty="0" err="1">
                <a:solidFill>
                  <a:schemeClr val="bg1">
                    <a:lumMod val="75000"/>
                  </a:schemeClr>
                </a:solidFill>
              </a:rPr>
              <a:t>hypovitaminosis</a:t>
            </a:r>
            <a:r>
              <a:rPr lang="en-US" altLang="en-US" sz="1400" i="1" dirty="0">
                <a:solidFill>
                  <a:schemeClr val="bg1">
                    <a:lumMod val="75000"/>
                  </a:schemeClr>
                </a:solidFill>
              </a:rPr>
              <a:t> A </a:t>
            </a:r>
            <a:r>
              <a:rPr lang="en-US" altLang="en-US" sz="1400" i="1" dirty="0" err="1">
                <a:solidFill>
                  <a:schemeClr val="bg1">
                    <a:lumMod val="75000"/>
                  </a:schemeClr>
                </a:solidFill>
              </a:rPr>
              <a:t>a</a:t>
            </a:r>
            <a:r>
              <a:rPr lang="en-US" altLang="en-US" sz="1400" i="1" dirty="0">
                <a:solidFill>
                  <a:schemeClr val="bg1">
                    <a:lumMod val="75000"/>
                  </a:schemeClr>
                </a:solidFill>
              </a:rPr>
              <a:t> serious condition?</a:t>
            </a:r>
          </a:p>
          <a:p>
            <a:pPr eaLnBrk="1" hangingPunct="1"/>
            <a:r>
              <a:rPr lang="en-US" altLang="en-US" sz="1400" dirty="0">
                <a:solidFill>
                  <a:schemeClr val="bg1">
                    <a:lumMod val="75000"/>
                  </a:schemeClr>
                </a:solidFill>
              </a:rPr>
              <a:t>Yes! The mortality rate is about 50%</a:t>
            </a:r>
          </a:p>
        </p:txBody>
      </p:sp>
      <p:sp>
        <p:nvSpPr>
          <p:cNvPr id="4" name="Text Box 12">
            <a:extLst>
              <a:ext uri="{FF2B5EF4-FFF2-40B4-BE49-F238E27FC236}">
                <a16:creationId xmlns:a16="http://schemas.microsoft.com/office/drawing/2014/main" id="{4EE6BF22-5E18-A83D-1B11-850939B11B72}"/>
              </a:ext>
            </a:extLst>
          </p:cNvPr>
          <p:cNvSpPr txBox="1">
            <a:spLocks noChangeArrowheads="1"/>
          </p:cNvSpPr>
          <p:nvPr/>
        </p:nvSpPr>
        <p:spPr bwMode="auto">
          <a:xfrm>
            <a:off x="548582" y="509809"/>
            <a:ext cx="3751455" cy="738664"/>
          </a:xfrm>
          <a:prstGeom prst="rect">
            <a:avLst/>
          </a:prstGeom>
          <a:solidFill>
            <a:schemeClr val="accent5"/>
          </a:solid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rgbClr val="3333FF"/>
                </a:solidFill>
              </a:rPr>
              <a:t>Xerophthalmia is typically </a:t>
            </a:r>
            <a:r>
              <a:rPr lang="en-US" altLang="en-US" sz="1400" dirty="0">
                <a:solidFill>
                  <a:srgbClr val="3333FF"/>
                </a:solidFill>
              </a:rPr>
              <a:t>not</a:t>
            </a:r>
            <a:r>
              <a:rPr lang="en-US" altLang="en-US" sz="1400" i="1" dirty="0">
                <a:solidFill>
                  <a:srgbClr val="3333FF"/>
                </a:solidFill>
              </a:rPr>
              <a:t> the first ocular manifestation of hypovitaminosis A. What is?</a:t>
            </a:r>
          </a:p>
          <a:p>
            <a:pPr eaLnBrk="1" hangingPunct="1"/>
            <a:r>
              <a:rPr lang="en-US" altLang="en-US" sz="1400" dirty="0" err="1">
                <a:solidFill>
                  <a:schemeClr val="accent5"/>
                </a:solidFill>
              </a:rPr>
              <a:t>Nyctalopia</a:t>
            </a:r>
            <a:endParaRPr lang="en-US" altLang="en-US" sz="1400" dirty="0">
              <a:solidFill>
                <a:schemeClr val="accent5"/>
              </a:solidFill>
            </a:endParaRPr>
          </a:p>
        </p:txBody>
      </p:sp>
    </p:spTree>
    <p:extLst>
      <p:ext uri="{BB962C8B-B14F-4D97-AF65-F5344CB8AC3E}">
        <p14:creationId xmlns:p14="http://schemas.microsoft.com/office/powerpoint/2010/main" val="1438416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39</a:t>
            </a:fld>
            <a:endParaRPr lang="en-US" altLang="en-US"/>
          </a:p>
        </p:txBody>
      </p:sp>
      <p:sp>
        <p:nvSpPr>
          <p:cNvPr id="2" name="TextBox 1">
            <a:extLst>
              <a:ext uri="{FF2B5EF4-FFF2-40B4-BE49-F238E27FC236}">
                <a16:creationId xmlns:a16="http://schemas.microsoft.com/office/drawing/2014/main" id="{34AC0B19-0878-9639-55BB-6BF046A3D8B9}"/>
              </a:ext>
            </a:extLst>
          </p:cNvPr>
          <p:cNvSpPr txBox="1"/>
          <p:nvPr/>
        </p:nvSpPr>
        <p:spPr>
          <a:xfrm>
            <a:off x="381000" y="914400"/>
            <a:ext cx="7606643" cy="2554545"/>
          </a:xfrm>
          <a:prstGeom prst="rect">
            <a:avLst/>
          </a:prstGeom>
          <a:noFill/>
        </p:spPr>
        <p:txBody>
          <a:bodyPr wrap="square" rtlCol="0">
            <a:spAutoFit/>
          </a:bodyPr>
          <a:lstStyle/>
          <a:p>
            <a:r>
              <a:rPr lang="en-US" sz="1600" i="1" dirty="0"/>
              <a:t>What roles does the tear film play in ocular health and function?</a:t>
            </a:r>
          </a:p>
          <a:p>
            <a:r>
              <a:rPr lang="en-US" sz="1600" dirty="0"/>
              <a:t>There are three:</a:t>
            </a:r>
          </a:p>
          <a:p>
            <a:r>
              <a:rPr lang="en-US" sz="1600" dirty="0"/>
              <a:t>--Facilitates diffusion of  oxygen  to the  avascular  cornea</a:t>
            </a:r>
          </a:p>
          <a:p>
            <a:r>
              <a:rPr lang="en-US" sz="1600" dirty="0"/>
              <a:t>--Assists in clearing debris from the corneal surface</a:t>
            </a:r>
          </a:p>
          <a:p>
            <a:r>
              <a:rPr lang="en-US" sz="1600" dirty="0"/>
              <a:t>--Provides a glassy-smooth refracting surface at the air-cornea interface (or more accurately, the air-tear film interface)</a:t>
            </a:r>
          </a:p>
          <a:p>
            <a:endParaRPr lang="en-US" sz="1600" dirty="0"/>
          </a:p>
          <a:p>
            <a:r>
              <a:rPr lang="en-US" sz="1600" i="1" dirty="0"/>
              <a:t>Where does the tear film reside? (The answer is </a:t>
            </a:r>
            <a:r>
              <a:rPr lang="en-US" sz="1600" dirty="0"/>
              <a:t>not</a:t>
            </a:r>
            <a:r>
              <a:rPr lang="en-US" sz="1600" i="1" dirty="0"/>
              <a:t> ‘on the surface of the eye.’)</a:t>
            </a:r>
          </a:p>
          <a:p>
            <a:r>
              <a:rPr lang="en-US" sz="1600" dirty="0"/>
              <a:t>The bulk of tear volume is in the tear strip or lake (aka the tear  </a:t>
            </a:r>
            <a:r>
              <a:rPr lang="en-US" sz="1600" i="1" dirty="0"/>
              <a:t>meniscus</a:t>
            </a:r>
            <a:r>
              <a:rPr lang="en-US" sz="1600" dirty="0"/>
              <a:t> ) resting on the lower-lid margin</a:t>
            </a:r>
          </a:p>
        </p:txBody>
      </p:sp>
      <p:sp>
        <p:nvSpPr>
          <p:cNvPr id="9" name="TextBox 8">
            <a:extLst>
              <a:ext uri="{FF2B5EF4-FFF2-40B4-BE49-F238E27FC236}">
                <a16:creationId xmlns:a16="http://schemas.microsoft.com/office/drawing/2014/main" id="{236DAE4D-6928-F76F-3EFA-FC1CF8A2DF6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672356697"/>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40786BD9-7108-92C4-D487-53F11228350F}"/>
              </a:ext>
            </a:extLst>
          </p:cNvPr>
          <p:cNvSpPr txBox="1">
            <a:spLocks noChangeArrowheads="1"/>
          </p:cNvSpPr>
          <p:nvPr/>
        </p:nvSpPr>
        <p:spPr bwMode="auto">
          <a:xfrm>
            <a:off x="166960" y="1056106"/>
            <a:ext cx="3577829" cy="3754874"/>
          </a:xfrm>
          <a:prstGeom prst="rect">
            <a:avLst/>
          </a:prstGeom>
          <a:solidFill>
            <a:srgbClr val="FF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75000"/>
                  </a:schemeClr>
                </a:solidFill>
              </a:rPr>
              <a:t>What nutritional deficiency is the leading cause of </a:t>
            </a:r>
            <a:r>
              <a:rPr lang="en-US" altLang="en-US" sz="1400" b="1" i="1" dirty="0" err="1">
                <a:solidFill>
                  <a:srgbClr val="0000FF"/>
                </a:solidFill>
              </a:rPr>
              <a:t>xerophthalmia</a:t>
            </a:r>
            <a:r>
              <a:rPr lang="en-US" altLang="en-US" sz="1400" i="1" dirty="0">
                <a:solidFill>
                  <a:schemeClr val="bg1">
                    <a:lumMod val="75000"/>
                  </a:schemeClr>
                </a:solidFill>
              </a:rPr>
              <a:t> worldwide?</a:t>
            </a:r>
          </a:p>
          <a:p>
            <a:pPr eaLnBrk="1" hangingPunct="1"/>
            <a:r>
              <a:rPr lang="en-US" altLang="en-US" sz="1400" b="1" dirty="0" err="1">
                <a:solidFill>
                  <a:schemeClr val="bg1">
                    <a:lumMod val="75000"/>
                  </a:schemeClr>
                </a:solidFill>
              </a:rPr>
              <a:t>Hypovitaminosis</a:t>
            </a:r>
            <a:r>
              <a:rPr lang="en-US" altLang="en-US" sz="1400" b="1" dirty="0">
                <a:solidFill>
                  <a:schemeClr val="bg1">
                    <a:lumMod val="75000"/>
                  </a:schemeClr>
                </a:solidFill>
              </a:rPr>
              <a:t> A</a:t>
            </a:r>
          </a:p>
          <a:p>
            <a:pPr eaLnBrk="1" hangingPunct="1"/>
            <a:endParaRPr lang="en-US" altLang="en-US" sz="1400" dirty="0">
              <a:solidFill>
                <a:srgbClr val="FFCCFF"/>
              </a:solidFill>
            </a:endParaRPr>
          </a:p>
          <a:p>
            <a:pPr eaLnBrk="1" hangingPunct="1"/>
            <a:r>
              <a:rPr lang="en-US" altLang="en-US" sz="1400" i="1" dirty="0" err="1">
                <a:solidFill>
                  <a:srgbClr val="FFCCFF"/>
                </a:solidFill>
              </a:rPr>
              <a:t>Hypovitaminosis</a:t>
            </a:r>
            <a:r>
              <a:rPr lang="en-US" altLang="en-US" sz="1400" i="1" dirty="0">
                <a:solidFill>
                  <a:srgbClr val="FFCCFF"/>
                </a:solidFill>
              </a:rPr>
              <a:t> A </a:t>
            </a:r>
            <a:r>
              <a:rPr lang="en-US" altLang="en-US" sz="1400" i="1" dirty="0" err="1">
                <a:solidFill>
                  <a:srgbClr val="FFCCFF"/>
                </a:solidFill>
              </a:rPr>
              <a:t>xerosis</a:t>
            </a:r>
            <a:r>
              <a:rPr lang="en-US" altLang="en-US" sz="1400" i="1" dirty="0">
                <a:solidFill>
                  <a:srgbClr val="FFCCFF"/>
                </a:solidFill>
              </a:rPr>
              <a:t> of the ocular surface produces what classic sign?</a:t>
            </a:r>
          </a:p>
          <a:p>
            <a:pPr eaLnBrk="1" hangingPunct="1"/>
            <a:r>
              <a:rPr lang="en-US" altLang="en-US" sz="1400" b="1" dirty="0" err="1">
                <a:solidFill>
                  <a:srgbClr val="FFCCFF"/>
                </a:solidFill>
              </a:rPr>
              <a:t>Bit</a:t>
            </a:r>
            <a:r>
              <a:rPr lang="en-US" altLang="en-US" sz="1400" b="1" dirty="0" err="1">
                <a:solidFill>
                  <a:srgbClr val="FFCCFF"/>
                </a:solidFill>
                <a:cs typeface="Arial" charset="0"/>
              </a:rPr>
              <a:t>ô</a:t>
            </a:r>
            <a:r>
              <a:rPr lang="en-US" altLang="en-US" sz="1400" b="1" dirty="0" err="1">
                <a:solidFill>
                  <a:srgbClr val="FFCCFF"/>
                </a:solidFill>
              </a:rPr>
              <a:t>t</a:t>
            </a:r>
            <a:r>
              <a:rPr lang="en-US" altLang="en-US" sz="1400" b="1" dirty="0">
                <a:solidFill>
                  <a:srgbClr val="FFCCFF"/>
                </a:solidFill>
              </a:rPr>
              <a:t> spot</a:t>
            </a:r>
            <a:r>
              <a:rPr lang="en-US" altLang="en-US" sz="1400" dirty="0">
                <a:solidFill>
                  <a:srgbClr val="FFCCFF"/>
                </a:solidFill>
              </a:rPr>
              <a:t>—a foamy, white/gray area on the interpalpebral conjunctiva</a:t>
            </a:r>
          </a:p>
          <a:p>
            <a:pPr eaLnBrk="1" hangingPunct="1"/>
            <a:endParaRPr lang="en-US" altLang="en-US" sz="1400" dirty="0">
              <a:solidFill>
                <a:srgbClr val="FFCCFF"/>
              </a:solidFill>
            </a:endParaRPr>
          </a:p>
          <a:p>
            <a:pPr eaLnBrk="1" hangingPunct="1"/>
            <a:r>
              <a:rPr lang="en-US" altLang="en-US" sz="1400" dirty="0">
                <a:solidFill>
                  <a:srgbClr val="FFCCFF"/>
                </a:solidFill>
              </a:rPr>
              <a:t>What bacteria is implicated in </a:t>
            </a:r>
            <a:r>
              <a:rPr lang="en-US" altLang="en-US" sz="1400" dirty="0" err="1">
                <a:solidFill>
                  <a:srgbClr val="FFCCFF"/>
                </a:solidFill>
              </a:rPr>
              <a:t>Bit</a:t>
            </a:r>
            <a:r>
              <a:rPr lang="en-US" altLang="en-US" sz="1400" dirty="0" err="1">
                <a:solidFill>
                  <a:srgbClr val="FFCCFF"/>
                </a:solidFill>
                <a:cs typeface="Arial" charset="0"/>
              </a:rPr>
              <a:t>ô</a:t>
            </a:r>
            <a:r>
              <a:rPr lang="en-US" altLang="en-US" sz="1400" dirty="0" err="1">
                <a:solidFill>
                  <a:srgbClr val="FFCCFF"/>
                </a:solidFill>
              </a:rPr>
              <a:t>t</a:t>
            </a:r>
            <a:r>
              <a:rPr lang="en-US" altLang="en-US" sz="1400" dirty="0">
                <a:solidFill>
                  <a:srgbClr val="FFCCFF"/>
                </a:solidFill>
              </a:rPr>
              <a:t> spot formation?</a:t>
            </a:r>
          </a:p>
          <a:p>
            <a:pPr eaLnBrk="1" hangingPunct="1"/>
            <a:r>
              <a:rPr lang="en-US" altLang="en-US" sz="1400" i="1" dirty="0" err="1">
                <a:solidFill>
                  <a:srgbClr val="FFCCFF"/>
                </a:solidFill>
              </a:rPr>
              <a:t>Corynebacterium</a:t>
            </a:r>
            <a:r>
              <a:rPr lang="en-US" altLang="en-US" sz="1400" i="1" dirty="0">
                <a:solidFill>
                  <a:srgbClr val="FFCCFF"/>
                </a:solidFill>
              </a:rPr>
              <a:t> </a:t>
            </a:r>
            <a:r>
              <a:rPr lang="en-US" altLang="en-US" sz="1400" i="1" dirty="0" err="1">
                <a:solidFill>
                  <a:srgbClr val="FFCCFF"/>
                </a:solidFill>
              </a:rPr>
              <a:t>xerosis</a:t>
            </a:r>
            <a:endParaRPr lang="en-US" altLang="en-US" sz="1400" i="1" dirty="0">
              <a:solidFill>
                <a:srgbClr val="FFCCFF"/>
              </a:solidFill>
            </a:endParaRPr>
          </a:p>
          <a:p>
            <a:pPr eaLnBrk="1" hangingPunct="1"/>
            <a:endParaRPr lang="en-US" altLang="en-US" sz="1400" dirty="0">
              <a:solidFill>
                <a:srgbClr val="FFCCFF"/>
              </a:solidFill>
            </a:endParaRPr>
          </a:p>
          <a:p>
            <a:pPr eaLnBrk="1" hangingPunct="1"/>
            <a:r>
              <a:rPr lang="en-US" altLang="en-US" sz="1400" i="1" dirty="0">
                <a:solidFill>
                  <a:srgbClr val="FFCCFF"/>
                </a:solidFill>
              </a:rPr>
              <a:t>With what conditions is </a:t>
            </a:r>
            <a:r>
              <a:rPr lang="en-US" altLang="en-US" sz="1400" i="1" dirty="0" err="1">
                <a:solidFill>
                  <a:srgbClr val="FFCCFF"/>
                </a:solidFill>
              </a:rPr>
              <a:t>xerophthalmia</a:t>
            </a:r>
            <a:r>
              <a:rPr lang="en-US" altLang="en-US" sz="1400" i="1" dirty="0">
                <a:solidFill>
                  <a:srgbClr val="FFCCFF"/>
                </a:solidFill>
              </a:rPr>
              <a:t> associated in the US?</a:t>
            </a:r>
          </a:p>
          <a:p>
            <a:pPr eaLnBrk="1" hangingPunct="1"/>
            <a:r>
              <a:rPr lang="en-US" altLang="en-US" sz="1400" dirty="0">
                <a:solidFill>
                  <a:srgbClr val="FFCCFF"/>
                </a:solidFill>
              </a:rPr>
              <a:t>--Dietary  deficiencies</a:t>
            </a:r>
          </a:p>
          <a:p>
            <a:pPr eaLnBrk="1" hangingPunct="1"/>
            <a:r>
              <a:rPr lang="en-US" altLang="en-US" sz="1400" dirty="0">
                <a:solidFill>
                  <a:srgbClr val="FFCCFF"/>
                </a:solidFill>
              </a:rPr>
              <a:t>--Chronic  alcoholism</a:t>
            </a:r>
          </a:p>
        </p:txBody>
      </p:sp>
      <p:sp>
        <p:nvSpPr>
          <p:cNvPr id="5" name="Text Box 13">
            <a:extLst>
              <a:ext uri="{FF2B5EF4-FFF2-40B4-BE49-F238E27FC236}">
                <a16:creationId xmlns:a16="http://schemas.microsoft.com/office/drawing/2014/main" id="{B9B2D52A-D1CD-1487-C3B6-26065B0C71A5}"/>
              </a:ext>
            </a:extLst>
          </p:cNvPr>
          <p:cNvSpPr txBox="1">
            <a:spLocks noChangeArrowheads="1"/>
          </p:cNvSpPr>
          <p:nvPr/>
        </p:nvSpPr>
        <p:spPr bwMode="auto">
          <a:xfrm>
            <a:off x="548582" y="1873790"/>
            <a:ext cx="3446264" cy="1169551"/>
          </a:xfrm>
          <a:prstGeom prst="rect">
            <a:avLst/>
          </a:prstGeom>
          <a:solidFill>
            <a:schemeClr val="accent5">
              <a:lumMod val="60000"/>
              <a:lumOff val="40000"/>
            </a:schemeClr>
          </a:solid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75000"/>
                  </a:schemeClr>
                </a:solidFill>
              </a:rPr>
              <a:t>How is </a:t>
            </a:r>
            <a:r>
              <a:rPr lang="en-US" altLang="en-US" sz="1400" i="1" dirty="0" err="1">
                <a:solidFill>
                  <a:schemeClr val="bg1">
                    <a:lumMod val="75000"/>
                  </a:schemeClr>
                </a:solidFill>
              </a:rPr>
              <a:t>hypovitaminosis</a:t>
            </a:r>
            <a:r>
              <a:rPr lang="en-US" altLang="en-US" sz="1400" i="1" dirty="0">
                <a:solidFill>
                  <a:schemeClr val="bg1">
                    <a:lumMod val="75000"/>
                  </a:schemeClr>
                </a:solidFill>
              </a:rPr>
              <a:t> A diagnosed?</a:t>
            </a:r>
          </a:p>
          <a:p>
            <a:pPr eaLnBrk="1" hangingPunct="1"/>
            <a:r>
              <a:rPr lang="en-US" altLang="en-US" sz="1400" dirty="0">
                <a:solidFill>
                  <a:schemeClr val="bg1">
                    <a:lumMod val="75000"/>
                  </a:schemeClr>
                </a:solidFill>
              </a:rPr>
              <a:t>Via serum vitamin A levels</a:t>
            </a:r>
          </a:p>
          <a:p>
            <a:pPr eaLnBrk="1" hangingPunct="1"/>
            <a:endParaRPr lang="en-US" altLang="en-US" sz="1400" dirty="0">
              <a:solidFill>
                <a:schemeClr val="bg1">
                  <a:lumMod val="75000"/>
                </a:schemeClr>
              </a:solidFill>
            </a:endParaRPr>
          </a:p>
          <a:p>
            <a:pPr eaLnBrk="1" hangingPunct="1"/>
            <a:r>
              <a:rPr lang="en-US" altLang="en-US" sz="1400" i="1" dirty="0">
                <a:solidFill>
                  <a:schemeClr val="bg1">
                    <a:lumMod val="75000"/>
                  </a:schemeClr>
                </a:solidFill>
              </a:rPr>
              <a:t>Is </a:t>
            </a:r>
            <a:r>
              <a:rPr lang="en-US" altLang="en-US" sz="1400" i="1" dirty="0" err="1">
                <a:solidFill>
                  <a:schemeClr val="bg1">
                    <a:lumMod val="75000"/>
                  </a:schemeClr>
                </a:solidFill>
              </a:rPr>
              <a:t>hypovitaminosis</a:t>
            </a:r>
            <a:r>
              <a:rPr lang="en-US" altLang="en-US" sz="1400" i="1" dirty="0">
                <a:solidFill>
                  <a:schemeClr val="bg1">
                    <a:lumMod val="75000"/>
                  </a:schemeClr>
                </a:solidFill>
              </a:rPr>
              <a:t> A </a:t>
            </a:r>
            <a:r>
              <a:rPr lang="en-US" altLang="en-US" sz="1400" i="1" dirty="0" err="1">
                <a:solidFill>
                  <a:schemeClr val="bg1">
                    <a:lumMod val="75000"/>
                  </a:schemeClr>
                </a:solidFill>
              </a:rPr>
              <a:t>a</a:t>
            </a:r>
            <a:r>
              <a:rPr lang="en-US" altLang="en-US" sz="1400" i="1" dirty="0">
                <a:solidFill>
                  <a:schemeClr val="bg1">
                    <a:lumMod val="75000"/>
                  </a:schemeClr>
                </a:solidFill>
              </a:rPr>
              <a:t> serious condition?</a:t>
            </a:r>
          </a:p>
          <a:p>
            <a:pPr eaLnBrk="1" hangingPunct="1"/>
            <a:r>
              <a:rPr lang="en-US" altLang="en-US" sz="1400" dirty="0">
                <a:solidFill>
                  <a:schemeClr val="bg1">
                    <a:lumMod val="75000"/>
                  </a:schemeClr>
                </a:solidFill>
              </a:rPr>
              <a:t>Yes! The mortality rate is about 50%</a:t>
            </a:r>
          </a:p>
        </p:txBody>
      </p:sp>
      <p:sp>
        <p:nvSpPr>
          <p:cNvPr id="4" name="Text Box 12">
            <a:extLst>
              <a:ext uri="{FF2B5EF4-FFF2-40B4-BE49-F238E27FC236}">
                <a16:creationId xmlns:a16="http://schemas.microsoft.com/office/drawing/2014/main" id="{4EE6BF22-5E18-A83D-1B11-850939B11B72}"/>
              </a:ext>
            </a:extLst>
          </p:cNvPr>
          <p:cNvSpPr txBox="1">
            <a:spLocks noChangeArrowheads="1"/>
          </p:cNvSpPr>
          <p:nvPr/>
        </p:nvSpPr>
        <p:spPr bwMode="auto">
          <a:xfrm>
            <a:off x="548582" y="509809"/>
            <a:ext cx="3751455" cy="738664"/>
          </a:xfrm>
          <a:prstGeom prst="rect">
            <a:avLst/>
          </a:prstGeom>
          <a:solidFill>
            <a:schemeClr val="accent5"/>
          </a:solid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rgbClr val="3333FF"/>
                </a:solidFill>
              </a:rPr>
              <a:t>Xerophthalmia is typically </a:t>
            </a:r>
            <a:r>
              <a:rPr lang="en-US" altLang="en-US" sz="1400" dirty="0">
                <a:solidFill>
                  <a:srgbClr val="3333FF"/>
                </a:solidFill>
              </a:rPr>
              <a:t>not</a:t>
            </a:r>
            <a:r>
              <a:rPr lang="en-US" altLang="en-US" sz="1400" i="1" dirty="0">
                <a:solidFill>
                  <a:srgbClr val="3333FF"/>
                </a:solidFill>
              </a:rPr>
              <a:t> the first ocular manifestation of hypovitaminosis A. What is?</a:t>
            </a:r>
          </a:p>
          <a:p>
            <a:pPr eaLnBrk="1" hangingPunct="1"/>
            <a:r>
              <a:rPr lang="en-US" altLang="en-US" sz="1400" dirty="0" err="1">
                <a:solidFill>
                  <a:srgbClr val="3333FF"/>
                </a:solidFill>
              </a:rPr>
              <a:t>Nyctalopia</a:t>
            </a:r>
            <a:endParaRPr lang="en-US" altLang="en-US" sz="1400" dirty="0">
              <a:solidFill>
                <a:srgbClr val="3333FF"/>
              </a:solidFill>
            </a:endParaRPr>
          </a:p>
        </p:txBody>
      </p:sp>
    </p:spTree>
    <p:extLst>
      <p:ext uri="{BB962C8B-B14F-4D97-AF65-F5344CB8AC3E}">
        <p14:creationId xmlns:p14="http://schemas.microsoft.com/office/powerpoint/2010/main" val="2683186851"/>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40786BD9-7108-92C4-D487-53F11228350F}"/>
              </a:ext>
            </a:extLst>
          </p:cNvPr>
          <p:cNvSpPr txBox="1">
            <a:spLocks noChangeArrowheads="1"/>
          </p:cNvSpPr>
          <p:nvPr/>
        </p:nvSpPr>
        <p:spPr bwMode="auto">
          <a:xfrm>
            <a:off x="166960" y="1056106"/>
            <a:ext cx="3577829" cy="3754874"/>
          </a:xfrm>
          <a:prstGeom prst="rect">
            <a:avLst/>
          </a:prstGeom>
          <a:solidFill>
            <a:srgbClr val="FF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rgbClr val="3333FF"/>
                </a:solidFill>
              </a:rPr>
              <a:t>What nutritional deficiency is the leading cause of </a:t>
            </a:r>
            <a:r>
              <a:rPr lang="en-US" altLang="en-US" sz="1400" i="1" dirty="0" err="1">
                <a:solidFill>
                  <a:srgbClr val="3333FF"/>
                </a:solidFill>
              </a:rPr>
              <a:t>xerophthalmia</a:t>
            </a:r>
            <a:r>
              <a:rPr lang="en-US" altLang="en-US" sz="1400" i="1" dirty="0">
                <a:solidFill>
                  <a:srgbClr val="3333FF"/>
                </a:solidFill>
              </a:rPr>
              <a:t> worldwide?</a:t>
            </a:r>
          </a:p>
          <a:p>
            <a:pPr eaLnBrk="1" hangingPunct="1"/>
            <a:r>
              <a:rPr lang="en-US" altLang="en-US" sz="1400" dirty="0" err="1">
                <a:solidFill>
                  <a:srgbClr val="3333FF"/>
                </a:solidFill>
              </a:rPr>
              <a:t>Hypovitaminosis</a:t>
            </a:r>
            <a:r>
              <a:rPr lang="en-US" altLang="en-US" sz="1400" dirty="0">
                <a:solidFill>
                  <a:srgbClr val="3333FF"/>
                </a:solidFill>
              </a:rPr>
              <a:t> A</a:t>
            </a:r>
          </a:p>
          <a:p>
            <a:pPr eaLnBrk="1" hangingPunct="1"/>
            <a:endParaRPr lang="en-US" altLang="en-US" sz="1400" dirty="0">
              <a:solidFill>
                <a:srgbClr val="3333FF"/>
              </a:solidFill>
            </a:endParaRPr>
          </a:p>
          <a:p>
            <a:pPr eaLnBrk="1" hangingPunct="1"/>
            <a:r>
              <a:rPr lang="en-US" altLang="en-US" sz="1400" i="1" dirty="0" err="1">
                <a:solidFill>
                  <a:srgbClr val="3333FF"/>
                </a:solidFill>
              </a:rPr>
              <a:t>Hypovitaminosis</a:t>
            </a:r>
            <a:r>
              <a:rPr lang="en-US" altLang="en-US" sz="1400" i="1" dirty="0">
                <a:solidFill>
                  <a:srgbClr val="3333FF"/>
                </a:solidFill>
              </a:rPr>
              <a:t> A </a:t>
            </a:r>
            <a:r>
              <a:rPr lang="en-US" altLang="en-US" sz="1400" i="1" dirty="0" err="1">
                <a:solidFill>
                  <a:srgbClr val="3333FF"/>
                </a:solidFill>
              </a:rPr>
              <a:t>xerosis</a:t>
            </a:r>
            <a:r>
              <a:rPr lang="en-US" altLang="en-US" sz="1400" i="1" dirty="0">
                <a:solidFill>
                  <a:srgbClr val="3333FF"/>
                </a:solidFill>
              </a:rPr>
              <a:t> of the ocular surface produces what classic sign?</a:t>
            </a:r>
          </a:p>
          <a:p>
            <a:pPr eaLnBrk="1" hangingPunct="1"/>
            <a:r>
              <a:rPr lang="en-US" altLang="en-US" sz="1400" b="1" dirty="0" err="1">
                <a:solidFill>
                  <a:srgbClr val="FFCCFF"/>
                </a:solidFill>
              </a:rPr>
              <a:t>Bit</a:t>
            </a:r>
            <a:r>
              <a:rPr lang="en-US" altLang="en-US" sz="1400" b="1" dirty="0" err="1">
                <a:solidFill>
                  <a:srgbClr val="FFCCFF"/>
                </a:solidFill>
                <a:cs typeface="Arial" charset="0"/>
              </a:rPr>
              <a:t>ô</a:t>
            </a:r>
            <a:r>
              <a:rPr lang="en-US" altLang="en-US" sz="1400" b="1" dirty="0" err="1">
                <a:solidFill>
                  <a:srgbClr val="FFCCFF"/>
                </a:solidFill>
              </a:rPr>
              <a:t>t</a:t>
            </a:r>
            <a:r>
              <a:rPr lang="en-US" altLang="en-US" sz="1400" b="1" dirty="0">
                <a:solidFill>
                  <a:srgbClr val="FFCCFF"/>
                </a:solidFill>
              </a:rPr>
              <a:t> spot</a:t>
            </a:r>
            <a:r>
              <a:rPr lang="en-US" altLang="en-US" sz="1400" dirty="0">
                <a:solidFill>
                  <a:srgbClr val="FFCCFF"/>
                </a:solidFill>
              </a:rPr>
              <a:t>—a foamy, white/gray area on the interpalpebral conjunctiva</a:t>
            </a:r>
          </a:p>
          <a:p>
            <a:pPr eaLnBrk="1" hangingPunct="1"/>
            <a:endParaRPr lang="en-US" altLang="en-US" sz="1400" dirty="0">
              <a:solidFill>
                <a:srgbClr val="FFCCFF"/>
              </a:solidFill>
            </a:endParaRPr>
          </a:p>
          <a:p>
            <a:pPr eaLnBrk="1" hangingPunct="1"/>
            <a:r>
              <a:rPr lang="en-US" altLang="en-US" sz="1400" dirty="0">
                <a:solidFill>
                  <a:srgbClr val="FFCCFF"/>
                </a:solidFill>
              </a:rPr>
              <a:t>What bacteria is implicated in </a:t>
            </a:r>
            <a:r>
              <a:rPr lang="en-US" altLang="en-US" sz="1400" dirty="0" err="1">
                <a:solidFill>
                  <a:srgbClr val="FFCCFF"/>
                </a:solidFill>
              </a:rPr>
              <a:t>Bit</a:t>
            </a:r>
            <a:r>
              <a:rPr lang="en-US" altLang="en-US" sz="1400" dirty="0" err="1">
                <a:solidFill>
                  <a:srgbClr val="FFCCFF"/>
                </a:solidFill>
                <a:cs typeface="Arial" charset="0"/>
              </a:rPr>
              <a:t>ô</a:t>
            </a:r>
            <a:r>
              <a:rPr lang="en-US" altLang="en-US" sz="1400" dirty="0" err="1">
                <a:solidFill>
                  <a:srgbClr val="FFCCFF"/>
                </a:solidFill>
              </a:rPr>
              <a:t>t</a:t>
            </a:r>
            <a:r>
              <a:rPr lang="en-US" altLang="en-US" sz="1400" dirty="0">
                <a:solidFill>
                  <a:srgbClr val="FFCCFF"/>
                </a:solidFill>
              </a:rPr>
              <a:t> spot formation?</a:t>
            </a:r>
          </a:p>
          <a:p>
            <a:pPr eaLnBrk="1" hangingPunct="1"/>
            <a:r>
              <a:rPr lang="en-US" altLang="en-US" sz="1400" i="1" dirty="0" err="1">
                <a:solidFill>
                  <a:srgbClr val="FFCCFF"/>
                </a:solidFill>
              </a:rPr>
              <a:t>Corynebacterium</a:t>
            </a:r>
            <a:r>
              <a:rPr lang="en-US" altLang="en-US" sz="1400" i="1" dirty="0">
                <a:solidFill>
                  <a:srgbClr val="FFCCFF"/>
                </a:solidFill>
              </a:rPr>
              <a:t> </a:t>
            </a:r>
            <a:r>
              <a:rPr lang="en-US" altLang="en-US" sz="1400" i="1" dirty="0" err="1">
                <a:solidFill>
                  <a:srgbClr val="FFCCFF"/>
                </a:solidFill>
              </a:rPr>
              <a:t>xerosis</a:t>
            </a:r>
            <a:endParaRPr lang="en-US" altLang="en-US" sz="1400" i="1" dirty="0">
              <a:solidFill>
                <a:srgbClr val="FFCCFF"/>
              </a:solidFill>
            </a:endParaRPr>
          </a:p>
          <a:p>
            <a:pPr eaLnBrk="1" hangingPunct="1"/>
            <a:endParaRPr lang="en-US" altLang="en-US" sz="1400" dirty="0">
              <a:solidFill>
                <a:srgbClr val="FFCCFF"/>
              </a:solidFill>
            </a:endParaRPr>
          </a:p>
          <a:p>
            <a:pPr eaLnBrk="1" hangingPunct="1"/>
            <a:r>
              <a:rPr lang="en-US" altLang="en-US" sz="1400" i="1" dirty="0">
                <a:solidFill>
                  <a:srgbClr val="FFCCFF"/>
                </a:solidFill>
              </a:rPr>
              <a:t>With what conditions is </a:t>
            </a:r>
            <a:r>
              <a:rPr lang="en-US" altLang="en-US" sz="1400" i="1" dirty="0" err="1">
                <a:solidFill>
                  <a:srgbClr val="FFCCFF"/>
                </a:solidFill>
              </a:rPr>
              <a:t>xerophthalmia</a:t>
            </a:r>
            <a:r>
              <a:rPr lang="en-US" altLang="en-US" sz="1400" i="1" dirty="0">
                <a:solidFill>
                  <a:srgbClr val="FFCCFF"/>
                </a:solidFill>
              </a:rPr>
              <a:t> associated in the US?</a:t>
            </a:r>
          </a:p>
          <a:p>
            <a:pPr eaLnBrk="1" hangingPunct="1"/>
            <a:r>
              <a:rPr lang="en-US" altLang="en-US" sz="1400" dirty="0">
                <a:solidFill>
                  <a:srgbClr val="FFCCFF"/>
                </a:solidFill>
              </a:rPr>
              <a:t>--Dietary  deficiencies</a:t>
            </a:r>
          </a:p>
          <a:p>
            <a:pPr eaLnBrk="1" hangingPunct="1"/>
            <a:r>
              <a:rPr lang="en-US" altLang="en-US" sz="1400" dirty="0">
                <a:solidFill>
                  <a:srgbClr val="FFCCFF"/>
                </a:solidFill>
              </a:rPr>
              <a:t>--Chronic  alcoholism</a:t>
            </a:r>
          </a:p>
        </p:txBody>
      </p:sp>
    </p:spTree>
    <p:extLst>
      <p:ext uri="{BB962C8B-B14F-4D97-AF65-F5344CB8AC3E}">
        <p14:creationId xmlns:p14="http://schemas.microsoft.com/office/powerpoint/2010/main" val="2870298098"/>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40786BD9-7108-92C4-D487-53F11228350F}"/>
              </a:ext>
            </a:extLst>
          </p:cNvPr>
          <p:cNvSpPr txBox="1">
            <a:spLocks noChangeArrowheads="1"/>
          </p:cNvSpPr>
          <p:nvPr/>
        </p:nvSpPr>
        <p:spPr bwMode="auto">
          <a:xfrm>
            <a:off x="166960" y="1056106"/>
            <a:ext cx="3577829" cy="3754874"/>
          </a:xfrm>
          <a:prstGeom prst="rect">
            <a:avLst/>
          </a:prstGeom>
          <a:solidFill>
            <a:srgbClr val="FF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rgbClr val="3333FF"/>
                </a:solidFill>
              </a:rPr>
              <a:t>What nutritional deficiency is the leading cause of </a:t>
            </a:r>
            <a:r>
              <a:rPr lang="en-US" altLang="en-US" sz="1400" i="1" dirty="0" err="1">
                <a:solidFill>
                  <a:srgbClr val="3333FF"/>
                </a:solidFill>
              </a:rPr>
              <a:t>xerophthalmia</a:t>
            </a:r>
            <a:r>
              <a:rPr lang="en-US" altLang="en-US" sz="1400" i="1" dirty="0">
                <a:solidFill>
                  <a:srgbClr val="3333FF"/>
                </a:solidFill>
              </a:rPr>
              <a:t> worldwide?</a:t>
            </a:r>
          </a:p>
          <a:p>
            <a:pPr eaLnBrk="1" hangingPunct="1"/>
            <a:r>
              <a:rPr lang="en-US" altLang="en-US" sz="1400" dirty="0" err="1">
                <a:solidFill>
                  <a:srgbClr val="3333FF"/>
                </a:solidFill>
              </a:rPr>
              <a:t>Hypovitaminosis</a:t>
            </a:r>
            <a:r>
              <a:rPr lang="en-US" altLang="en-US" sz="1400" dirty="0">
                <a:solidFill>
                  <a:srgbClr val="3333FF"/>
                </a:solidFill>
              </a:rPr>
              <a:t> A</a:t>
            </a:r>
          </a:p>
          <a:p>
            <a:pPr eaLnBrk="1" hangingPunct="1"/>
            <a:endParaRPr lang="en-US" altLang="en-US" sz="1400" dirty="0">
              <a:solidFill>
                <a:srgbClr val="3333FF"/>
              </a:solidFill>
            </a:endParaRPr>
          </a:p>
          <a:p>
            <a:pPr eaLnBrk="1" hangingPunct="1"/>
            <a:r>
              <a:rPr lang="en-US" altLang="en-US" sz="1400" i="1" dirty="0" err="1">
                <a:solidFill>
                  <a:srgbClr val="3333FF"/>
                </a:solidFill>
              </a:rPr>
              <a:t>Hypovitaminosis</a:t>
            </a:r>
            <a:r>
              <a:rPr lang="en-US" altLang="en-US" sz="1400" i="1" dirty="0">
                <a:solidFill>
                  <a:srgbClr val="3333FF"/>
                </a:solidFill>
              </a:rPr>
              <a:t> A </a:t>
            </a:r>
            <a:r>
              <a:rPr lang="en-US" altLang="en-US" sz="1400" i="1" dirty="0" err="1">
                <a:solidFill>
                  <a:srgbClr val="3333FF"/>
                </a:solidFill>
              </a:rPr>
              <a:t>xerosis</a:t>
            </a:r>
            <a:r>
              <a:rPr lang="en-US" altLang="en-US" sz="1400" i="1" dirty="0">
                <a:solidFill>
                  <a:srgbClr val="3333FF"/>
                </a:solidFill>
              </a:rPr>
              <a:t> of the ocular surface produces what classic sign?</a:t>
            </a:r>
          </a:p>
          <a:p>
            <a:pPr eaLnBrk="1" hangingPunct="1"/>
            <a:r>
              <a:rPr lang="en-US" altLang="en-US" sz="1400" b="1" dirty="0" err="1">
                <a:solidFill>
                  <a:srgbClr val="3333FF"/>
                </a:solidFill>
              </a:rPr>
              <a:t>Bit</a:t>
            </a:r>
            <a:r>
              <a:rPr lang="en-US" altLang="en-US" sz="1400" b="1" dirty="0" err="1">
                <a:solidFill>
                  <a:srgbClr val="3333FF"/>
                </a:solidFill>
                <a:cs typeface="Arial" charset="0"/>
              </a:rPr>
              <a:t>ô</a:t>
            </a:r>
            <a:r>
              <a:rPr lang="en-US" altLang="en-US" sz="1400" b="1" dirty="0" err="1">
                <a:solidFill>
                  <a:srgbClr val="3333FF"/>
                </a:solidFill>
              </a:rPr>
              <a:t>t</a:t>
            </a:r>
            <a:r>
              <a:rPr lang="en-US" altLang="en-US" sz="1400" b="1" dirty="0">
                <a:solidFill>
                  <a:srgbClr val="3333FF"/>
                </a:solidFill>
              </a:rPr>
              <a:t> spot</a:t>
            </a:r>
            <a:r>
              <a:rPr lang="en-US" altLang="en-US" sz="1400" dirty="0">
                <a:solidFill>
                  <a:srgbClr val="3333FF"/>
                </a:solidFill>
              </a:rPr>
              <a:t>—a foamy, white/gray area on the interpalpebral conjunctiva</a:t>
            </a:r>
          </a:p>
          <a:p>
            <a:pPr eaLnBrk="1" hangingPunct="1"/>
            <a:endParaRPr lang="en-US" altLang="en-US" sz="1400" dirty="0">
              <a:solidFill>
                <a:srgbClr val="FFCCFF"/>
              </a:solidFill>
            </a:endParaRPr>
          </a:p>
          <a:p>
            <a:pPr eaLnBrk="1" hangingPunct="1"/>
            <a:r>
              <a:rPr lang="en-US" altLang="en-US" sz="1400" dirty="0">
                <a:solidFill>
                  <a:srgbClr val="FFCCFF"/>
                </a:solidFill>
              </a:rPr>
              <a:t>What bacteria is implicated in </a:t>
            </a:r>
            <a:r>
              <a:rPr lang="en-US" altLang="en-US" sz="1400" dirty="0" err="1">
                <a:solidFill>
                  <a:srgbClr val="FFCCFF"/>
                </a:solidFill>
              </a:rPr>
              <a:t>Bit</a:t>
            </a:r>
            <a:r>
              <a:rPr lang="en-US" altLang="en-US" sz="1400" dirty="0" err="1">
                <a:solidFill>
                  <a:srgbClr val="FFCCFF"/>
                </a:solidFill>
                <a:cs typeface="Arial" charset="0"/>
              </a:rPr>
              <a:t>ô</a:t>
            </a:r>
            <a:r>
              <a:rPr lang="en-US" altLang="en-US" sz="1400" dirty="0" err="1">
                <a:solidFill>
                  <a:srgbClr val="FFCCFF"/>
                </a:solidFill>
              </a:rPr>
              <a:t>t</a:t>
            </a:r>
            <a:r>
              <a:rPr lang="en-US" altLang="en-US" sz="1400" dirty="0">
                <a:solidFill>
                  <a:srgbClr val="FFCCFF"/>
                </a:solidFill>
              </a:rPr>
              <a:t> spot formation?</a:t>
            </a:r>
          </a:p>
          <a:p>
            <a:pPr eaLnBrk="1" hangingPunct="1"/>
            <a:r>
              <a:rPr lang="en-US" altLang="en-US" sz="1400" i="1" dirty="0" err="1">
                <a:solidFill>
                  <a:srgbClr val="FFCCFF"/>
                </a:solidFill>
              </a:rPr>
              <a:t>Corynebacterium</a:t>
            </a:r>
            <a:r>
              <a:rPr lang="en-US" altLang="en-US" sz="1400" i="1" dirty="0">
                <a:solidFill>
                  <a:srgbClr val="FFCCFF"/>
                </a:solidFill>
              </a:rPr>
              <a:t> </a:t>
            </a:r>
            <a:r>
              <a:rPr lang="en-US" altLang="en-US" sz="1400" i="1" dirty="0" err="1">
                <a:solidFill>
                  <a:srgbClr val="FFCCFF"/>
                </a:solidFill>
              </a:rPr>
              <a:t>xerosis</a:t>
            </a:r>
            <a:endParaRPr lang="en-US" altLang="en-US" sz="1400" i="1" dirty="0">
              <a:solidFill>
                <a:srgbClr val="FFCCFF"/>
              </a:solidFill>
            </a:endParaRPr>
          </a:p>
          <a:p>
            <a:pPr eaLnBrk="1" hangingPunct="1"/>
            <a:endParaRPr lang="en-US" altLang="en-US" sz="1400" dirty="0">
              <a:solidFill>
                <a:srgbClr val="FFCCFF"/>
              </a:solidFill>
            </a:endParaRPr>
          </a:p>
          <a:p>
            <a:pPr eaLnBrk="1" hangingPunct="1"/>
            <a:r>
              <a:rPr lang="en-US" altLang="en-US" sz="1400" i="1" dirty="0">
                <a:solidFill>
                  <a:srgbClr val="FFCCFF"/>
                </a:solidFill>
              </a:rPr>
              <a:t>With what conditions is </a:t>
            </a:r>
            <a:r>
              <a:rPr lang="en-US" altLang="en-US" sz="1400" i="1" dirty="0" err="1">
                <a:solidFill>
                  <a:srgbClr val="FFCCFF"/>
                </a:solidFill>
              </a:rPr>
              <a:t>xerophthalmia</a:t>
            </a:r>
            <a:r>
              <a:rPr lang="en-US" altLang="en-US" sz="1400" i="1" dirty="0">
                <a:solidFill>
                  <a:srgbClr val="FFCCFF"/>
                </a:solidFill>
              </a:rPr>
              <a:t> associated in the US?</a:t>
            </a:r>
          </a:p>
          <a:p>
            <a:pPr eaLnBrk="1" hangingPunct="1"/>
            <a:r>
              <a:rPr lang="en-US" altLang="en-US" sz="1400" dirty="0">
                <a:solidFill>
                  <a:srgbClr val="FFCCFF"/>
                </a:solidFill>
              </a:rPr>
              <a:t>--Dietary  deficiencies</a:t>
            </a:r>
          </a:p>
          <a:p>
            <a:pPr eaLnBrk="1" hangingPunct="1"/>
            <a:r>
              <a:rPr lang="en-US" altLang="en-US" sz="1400" dirty="0">
                <a:solidFill>
                  <a:srgbClr val="FFCCFF"/>
                </a:solidFill>
              </a:rPr>
              <a:t>--Chronic  alcoholism</a:t>
            </a:r>
          </a:p>
        </p:txBody>
      </p:sp>
    </p:spTree>
    <p:extLst>
      <p:ext uri="{BB962C8B-B14F-4D97-AF65-F5344CB8AC3E}">
        <p14:creationId xmlns:p14="http://schemas.microsoft.com/office/powerpoint/2010/main" val="3851890997"/>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1114A8-563E-682A-C67B-6A5318772A3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pic>
        <p:nvPicPr>
          <p:cNvPr id="1026" name="Picture 2" descr="Management of Bitot's Spots - American Academy of Ophthalmology">
            <a:extLst>
              <a:ext uri="{FF2B5EF4-FFF2-40B4-BE49-F238E27FC236}">
                <a16:creationId xmlns:a16="http://schemas.microsoft.com/office/drawing/2014/main" id="{5448B364-7674-220C-6EB4-8B0DB71BDF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72853"/>
            <a:ext cx="3961102" cy="31122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7E2482F-3541-104B-8EA7-EC1304FEF057}"/>
              </a:ext>
            </a:extLst>
          </p:cNvPr>
          <p:cNvSpPr txBox="1"/>
          <p:nvPr/>
        </p:nvSpPr>
        <p:spPr>
          <a:xfrm>
            <a:off x="511688" y="6116129"/>
            <a:ext cx="8120621" cy="338554"/>
          </a:xfrm>
          <a:prstGeom prst="rect">
            <a:avLst/>
          </a:prstGeom>
          <a:noFill/>
        </p:spPr>
        <p:txBody>
          <a:bodyPr wrap="none" rtlCol="0">
            <a:spAutoFit/>
          </a:bodyPr>
          <a:lstStyle/>
          <a:p>
            <a:pPr algn="ctr"/>
            <a:r>
              <a:rPr lang="en-US" sz="1600" i="0" dirty="0" err="1">
                <a:effectLst/>
              </a:rPr>
              <a:t>Bitôt</a:t>
            </a:r>
            <a:r>
              <a:rPr lang="en-US" sz="1600" i="0" dirty="0">
                <a:effectLst/>
              </a:rPr>
              <a:t> spots: </a:t>
            </a:r>
            <a:r>
              <a:rPr lang="en-US" sz="1600" b="0" i="0" dirty="0">
                <a:effectLst/>
              </a:rPr>
              <a:t>Conj lesion temporal to the cornea, shows typical dry/foamy appearance</a:t>
            </a:r>
            <a:endParaRPr lang="en-US" sz="1600" dirty="0"/>
          </a:p>
        </p:txBody>
      </p:sp>
      <p:pic>
        <p:nvPicPr>
          <p:cNvPr id="1028" name="Picture 4">
            <a:extLst>
              <a:ext uri="{FF2B5EF4-FFF2-40B4-BE49-F238E27FC236}">
                <a16:creationId xmlns:a16="http://schemas.microsoft.com/office/drawing/2014/main" id="{07C391F8-DA86-5D54-1293-D109BCCB2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3363" y="415715"/>
            <a:ext cx="4645411" cy="25114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ADA69C0-B1DE-F1FD-DBD4-8C26D6BB92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3052" y="3139594"/>
            <a:ext cx="3666031" cy="2678744"/>
          </a:xfrm>
          <a:prstGeom prst="rect">
            <a:avLst/>
          </a:prstGeom>
        </p:spPr>
      </p:pic>
    </p:spTree>
    <p:extLst>
      <p:ext uri="{BB962C8B-B14F-4D97-AF65-F5344CB8AC3E}">
        <p14:creationId xmlns:p14="http://schemas.microsoft.com/office/powerpoint/2010/main" val="2786020174"/>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40786BD9-7108-92C4-D487-53F11228350F}"/>
              </a:ext>
            </a:extLst>
          </p:cNvPr>
          <p:cNvSpPr txBox="1">
            <a:spLocks noChangeArrowheads="1"/>
          </p:cNvSpPr>
          <p:nvPr/>
        </p:nvSpPr>
        <p:spPr bwMode="auto">
          <a:xfrm>
            <a:off x="166960" y="1056106"/>
            <a:ext cx="3577829" cy="3754874"/>
          </a:xfrm>
          <a:prstGeom prst="rect">
            <a:avLst/>
          </a:prstGeom>
          <a:solidFill>
            <a:srgbClr val="FF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rgbClr val="3333FF"/>
                </a:solidFill>
              </a:rPr>
              <a:t>What nutritional deficiency is the leading cause of </a:t>
            </a:r>
            <a:r>
              <a:rPr lang="en-US" altLang="en-US" sz="1400" i="1" dirty="0" err="1">
                <a:solidFill>
                  <a:srgbClr val="3333FF"/>
                </a:solidFill>
              </a:rPr>
              <a:t>xerophthalmia</a:t>
            </a:r>
            <a:r>
              <a:rPr lang="en-US" altLang="en-US" sz="1400" i="1" dirty="0">
                <a:solidFill>
                  <a:srgbClr val="3333FF"/>
                </a:solidFill>
              </a:rPr>
              <a:t> worldwide?</a:t>
            </a:r>
          </a:p>
          <a:p>
            <a:pPr eaLnBrk="1" hangingPunct="1"/>
            <a:r>
              <a:rPr lang="en-US" altLang="en-US" sz="1400" dirty="0" err="1">
                <a:solidFill>
                  <a:srgbClr val="3333FF"/>
                </a:solidFill>
              </a:rPr>
              <a:t>Hypovitaminosis</a:t>
            </a:r>
            <a:r>
              <a:rPr lang="en-US" altLang="en-US" sz="1400" dirty="0">
                <a:solidFill>
                  <a:srgbClr val="3333FF"/>
                </a:solidFill>
              </a:rPr>
              <a:t> A</a:t>
            </a:r>
          </a:p>
          <a:p>
            <a:pPr eaLnBrk="1" hangingPunct="1"/>
            <a:endParaRPr lang="en-US" altLang="en-US" sz="1400" dirty="0">
              <a:solidFill>
                <a:srgbClr val="3333FF"/>
              </a:solidFill>
            </a:endParaRPr>
          </a:p>
          <a:p>
            <a:pPr eaLnBrk="1" hangingPunct="1"/>
            <a:r>
              <a:rPr lang="en-US" altLang="en-US" sz="1400" i="1" dirty="0" err="1">
                <a:solidFill>
                  <a:srgbClr val="3333FF"/>
                </a:solidFill>
              </a:rPr>
              <a:t>Hypovitaminosis</a:t>
            </a:r>
            <a:r>
              <a:rPr lang="en-US" altLang="en-US" sz="1400" i="1" dirty="0">
                <a:solidFill>
                  <a:srgbClr val="3333FF"/>
                </a:solidFill>
              </a:rPr>
              <a:t> A </a:t>
            </a:r>
            <a:r>
              <a:rPr lang="en-US" altLang="en-US" sz="1400" i="1" dirty="0" err="1">
                <a:solidFill>
                  <a:srgbClr val="3333FF"/>
                </a:solidFill>
              </a:rPr>
              <a:t>xerosis</a:t>
            </a:r>
            <a:r>
              <a:rPr lang="en-US" altLang="en-US" sz="1400" i="1" dirty="0">
                <a:solidFill>
                  <a:srgbClr val="3333FF"/>
                </a:solidFill>
              </a:rPr>
              <a:t> of the ocular surface produces what classic sign?</a:t>
            </a:r>
          </a:p>
          <a:p>
            <a:pPr eaLnBrk="1" hangingPunct="1"/>
            <a:r>
              <a:rPr lang="en-US" altLang="en-US" sz="1400" b="1" dirty="0" err="1">
                <a:solidFill>
                  <a:srgbClr val="3333FF"/>
                </a:solidFill>
              </a:rPr>
              <a:t>Bit</a:t>
            </a:r>
            <a:r>
              <a:rPr lang="en-US" altLang="en-US" sz="1400" b="1" dirty="0" err="1">
                <a:solidFill>
                  <a:srgbClr val="3333FF"/>
                </a:solidFill>
                <a:cs typeface="Arial" charset="0"/>
              </a:rPr>
              <a:t>ô</a:t>
            </a:r>
            <a:r>
              <a:rPr lang="en-US" altLang="en-US" sz="1400" b="1" dirty="0" err="1">
                <a:solidFill>
                  <a:srgbClr val="3333FF"/>
                </a:solidFill>
              </a:rPr>
              <a:t>t</a:t>
            </a:r>
            <a:r>
              <a:rPr lang="en-US" altLang="en-US" sz="1400" b="1" dirty="0">
                <a:solidFill>
                  <a:srgbClr val="3333FF"/>
                </a:solidFill>
              </a:rPr>
              <a:t> spot</a:t>
            </a:r>
            <a:r>
              <a:rPr lang="en-US" altLang="en-US" sz="1400" dirty="0">
                <a:solidFill>
                  <a:srgbClr val="3333FF"/>
                </a:solidFill>
              </a:rPr>
              <a:t>—a foamy, white/gray area on the interpalpebral conjunctiva</a:t>
            </a:r>
          </a:p>
          <a:p>
            <a:pPr eaLnBrk="1" hangingPunct="1"/>
            <a:endParaRPr lang="en-US" altLang="en-US" sz="1400" dirty="0">
              <a:solidFill>
                <a:srgbClr val="3333FF"/>
              </a:solidFill>
            </a:endParaRPr>
          </a:p>
          <a:p>
            <a:pPr eaLnBrk="1" hangingPunct="1"/>
            <a:r>
              <a:rPr lang="en-US" altLang="en-US" sz="1400" dirty="0">
                <a:solidFill>
                  <a:srgbClr val="3333FF"/>
                </a:solidFill>
              </a:rPr>
              <a:t>What bacteria is implicated in </a:t>
            </a:r>
            <a:r>
              <a:rPr lang="en-US" altLang="en-US" sz="1400" dirty="0" err="1">
                <a:solidFill>
                  <a:srgbClr val="3333FF"/>
                </a:solidFill>
              </a:rPr>
              <a:t>Bit</a:t>
            </a:r>
            <a:r>
              <a:rPr lang="en-US" altLang="en-US" sz="1400" dirty="0" err="1">
                <a:solidFill>
                  <a:srgbClr val="3333FF"/>
                </a:solidFill>
                <a:cs typeface="Arial" charset="0"/>
              </a:rPr>
              <a:t>ô</a:t>
            </a:r>
            <a:r>
              <a:rPr lang="en-US" altLang="en-US" sz="1400" dirty="0" err="1">
                <a:solidFill>
                  <a:srgbClr val="3333FF"/>
                </a:solidFill>
              </a:rPr>
              <a:t>t</a:t>
            </a:r>
            <a:r>
              <a:rPr lang="en-US" altLang="en-US" sz="1400" dirty="0">
                <a:solidFill>
                  <a:srgbClr val="3333FF"/>
                </a:solidFill>
              </a:rPr>
              <a:t> spot formation?</a:t>
            </a:r>
            <a:endParaRPr lang="en-US" altLang="en-US" sz="1400" dirty="0">
              <a:solidFill>
                <a:srgbClr val="FFCCFF"/>
              </a:solidFill>
            </a:endParaRPr>
          </a:p>
          <a:p>
            <a:pPr eaLnBrk="1" hangingPunct="1"/>
            <a:r>
              <a:rPr lang="en-US" altLang="en-US" sz="1400" i="1" dirty="0" err="1">
                <a:solidFill>
                  <a:srgbClr val="FFCCFF"/>
                </a:solidFill>
              </a:rPr>
              <a:t>Corynebacterium</a:t>
            </a:r>
            <a:r>
              <a:rPr lang="en-US" altLang="en-US" sz="1400" i="1" dirty="0">
                <a:solidFill>
                  <a:srgbClr val="FFCCFF"/>
                </a:solidFill>
              </a:rPr>
              <a:t> </a:t>
            </a:r>
            <a:r>
              <a:rPr lang="en-US" altLang="en-US" sz="1400" i="1" dirty="0" err="1">
                <a:solidFill>
                  <a:srgbClr val="FFCCFF"/>
                </a:solidFill>
              </a:rPr>
              <a:t>xerosis</a:t>
            </a:r>
            <a:endParaRPr lang="en-US" altLang="en-US" sz="1400" i="1" dirty="0">
              <a:solidFill>
                <a:srgbClr val="FFCCFF"/>
              </a:solidFill>
            </a:endParaRPr>
          </a:p>
          <a:p>
            <a:pPr eaLnBrk="1" hangingPunct="1"/>
            <a:endParaRPr lang="en-US" altLang="en-US" sz="1400" dirty="0">
              <a:solidFill>
                <a:srgbClr val="FFCCFF"/>
              </a:solidFill>
            </a:endParaRPr>
          </a:p>
          <a:p>
            <a:pPr eaLnBrk="1" hangingPunct="1"/>
            <a:r>
              <a:rPr lang="en-US" altLang="en-US" sz="1400" i="1" dirty="0">
                <a:solidFill>
                  <a:srgbClr val="FFCCFF"/>
                </a:solidFill>
              </a:rPr>
              <a:t>With what conditions is </a:t>
            </a:r>
            <a:r>
              <a:rPr lang="en-US" altLang="en-US" sz="1400" i="1" dirty="0" err="1">
                <a:solidFill>
                  <a:srgbClr val="FFCCFF"/>
                </a:solidFill>
              </a:rPr>
              <a:t>xerophthalmia</a:t>
            </a:r>
            <a:r>
              <a:rPr lang="en-US" altLang="en-US" sz="1400" i="1" dirty="0">
                <a:solidFill>
                  <a:srgbClr val="FFCCFF"/>
                </a:solidFill>
              </a:rPr>
              <a:t> associated in the US?</a:t>
            </a:r>
          </a:p>
          <a:p>
            <a:pPr eaLnBrk="1" hangingPunct="1"/>
            <a:r>
              <a:rPr lang="en-US" altLang="en-US" sz="1400" dirty="0">
                <a:solidFill>
                  <a:srgbClr val="FFCCFF"/>
                </a:solidFill>
              </a:rPr>
              <a:t>--Dietary  deficiencies</a:t>
            </a:r>
          </a:p>
          <a:p>
            <a:pPr eaLnBrk="1" hangingPunct="1"/>
            <a:r>
              <a:rPr lang="en-US" altLang="en-US" sz="1400" dirty="0">
                <a:solidFill>
                  <a:srgbClr val="FFCCFF"/>
                </a:solidFill>
              </a:rPr>
              <a:t>--Chronic  alcoholism</a:t>
            </a:r>
          </a:p>
        </p:txBody>
      </p:sp>
    </p:spTree>
    <p:extLst>
      <p:ext uri="{BB962C8B-B14F-4D97-AF65-F5344CB8AC3E}">
        <p14:creationId xmlns:p14="http://schemas.microsoft.com/office/powerpoint/2010/main" val="3392072737"/>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40786BD9-7108-92C4-D487-53F11228350F}"/>
              </a:ext>
            </a:extLst>
          </p:cNvPr>
          <p:cNvSpPr txBox="1">
            <a:spLocks noChangeArrowheads="1"/>
          </p:cNvSpPr>
          <p:nvPr/>
        </p:nvSpPr>
        <p:spPr bwMode="auto">
          <a:xfrm>
            <a:off x="166960" y="1056106"/>
            <a:ext cx="3577829" cy="3754874"/>
          </a:xfrm>
          <a:prstGeom prst="rect">
            <a:avLst/>
          </a:prstGeom>
          <a:solidFill>
            <a:srgbClr val="FF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rgbClr val="3333FF"/>
                </a:solidFill>
              </a:rPr>
              <a:t>What nutritional deficiency is the leading cause of </a:t>
            </a:r>
            <a:r>
              <a:rPr lang="en-US" altLang="en-US" sz="1400" i="1" dirty="0" err="1">
                <a:solidFill>
                  <a:srgbClr val="3333FF"/>
                </a:solidFill>
              </a:rPr>
              <a:t>xerophthalmia</a:t>
            </a:r>
            <a:r>
              <a:rPr lang="en-US" altLang="en-US" sz="1400" i="1" dirty="0">
                <a:solidFill>
                  <a:srgbClr val="3333FF"/>
                </a:solidFill>
              </a:rPr>
              <a:t> worldwide?</a:t>
            </a:r>
          </a:p>
          <a:p>
            <a:pPr eaLnBrk="1" hangingPunct="1"/>
            <a:r>
              <a:rPr lang="en-US" altLang="en-US" sz="1400" dirty="0" err="1">
                <a:solidFill>
                  <a:srgbClr val="3333FF"/>
                </a:solidFill>
              </a:rPr>
              <a:t>Hypovitaminosis</a:t>
            </a:r>
            <a:r>
              <a:rPr lang="en-US" altLang="en-US" sz="1400" dirty="0">
                <a:solidFill>
                  <a:srgbClr val="3333FF"/>
                </a:solidFill>
              </a:rPr>
              <a:t> A</a:t>
            </a:r>
          </a:p>
          <a:p>
            <a:pPr eaLnBrk="1" hangingPunct="1"/>
            <a:endParaRPr lang="en-US" altLang="en-US" sz="1400" dirty="0">
              <a:solidFill>
                <a:srgbClr val="3333FF"/>
              </a:solidFill>
            </a:endParaRPr>
          </a:p>
          <a:p>
            <a:pPr eaLnBrk="1" hangingPunct="1"/>
            <a:r>
              <a:rPr lang="en-US" altLang="en-US" sz="1400" i="1" dirty="0" err="1">
                <a:solidFill>
                  <a:srgbClr val="3333FF"/>
                </a:solidFill>
              </a:rPr>
              <a:t>Hypovitaminosis</a:t>
            </a:r>
            <a:r>
              <a:rPr lang="en-US" altLang="en-US" sz="1400" i="1" dirty="0">
                <a:solidFill>
                  <a:srgbClr val="3333FF"/>
                </a:solidFill>
              </a:rPr>
              <a:t> A </a:t>
            </a:r>
            <a:r>
              <a:rPr lang="en-US" altLang="en-US" sz="1400" i="1" dirty="0" err="1">
                <a:solidFill>
                  <a:srgbClr val="3333FF"/>
                </a:solidFill>
              </a:rPr>
              <a:t>xerosis</a:t>
            </a:r>
            <a:r>
              <a:rPr lang="en-US" altLang="en-US" sz="1400" i="1" dirty="0">
                <a:solidFill>
                  <a:srgbClr val="3333FF"/>
                </a:solidFill>
              </a:rPr>
              <a:t> of the ocular surface produces what classic sign?</a:t>
            </a:r>
          </a:p>
          <a:p>
            <a:pPr eaLnBrk="1" hangingPunct="1"/>
            <a:r>
              <a:rPr lang="en-US" altLang="en-US" sz="1400" b="1" dirty="0" err="1">
                <a:solidFill>
                  <a:srgbClr val="3333FF"/>
                </a:solidFill>
              </a:rPr>
              <a:t>Bit</a:t>
            </a:r>
            <a:r>
              <a:rPr lang="en-US" altLang="en-US" sz="1400" b="1" dirty="0" err="1">
                <a:solidFill>
                  <a:srgbClr val="3333FF"/>
                </a:solidFill>
                <a:cs typeface="Arial" charset="0"/>
              </a:rPr>
              <a:t>ô</a:t>
            </a:r>
            <a:r>
              <a:rPr lang="en-US" altLang="en-US" sz="1400" b="1" dirty="0" err="1">
                <a:solidFill>
                  <a:srgbClr val="3333FF"/>
                </a:solidFill>
              </a:rPr>
              <a:t>t</a:t>
            </a:r>
            <a:r>
              <a:rPr lang="en-US" altLang="en-US" sz="1400" b="1" dirty="0">
                <a:solidFill>
                  <a:srgbClr val="3333FF"/>
                </a:solidFill>
              </a:rPr>
              <a:t> spot</a:t>
            </a:r>
            <a:r>
              <a:rPr lang="en-US" altLang="en-US" sz="1400" dirty="0">
                <a:solidFill>
                  <a:srgbClr val="3333FF"/>
                </a:solidFill>
              </a:rPr>
              <a:t>—a foamy, white/gray area on the interpalpebral conjunctiva</a:t>
            </a:r>
          </a:p>
          <a:p>
            <a:pPr eaLnBrk="1" hangingPunct="1"/>
            <a:endParaRPr lang="en-US" altLang="en-US" sz="1400" dirty="0">
              <a:solidFill>
                <a:srgbClr val="3333FF"/>
              </a:solidFill>
            </a:endParaRPr>
          </a:p>
          <a:p>
            <a:pPr eaLnBrk="1" hangingPunct="1"/>
            <a:r>
              <a:rPr lang="en-US" altLang="en-US" sz="1400" dirty="0">
                <a:solidFill>
                  <a:srgbClr val="3333FF"/>
                </a:solidFill>
              </a:rPr>
              <a:t>What bacteria is implicated in </a:t>
            </a:r>
            <a:r>
              <a:rPr lang="en-US" altLang="en-US" sz="1400" dirty="0" err="1">
                <a:solidFill>
                  <a:srgbClr val="3333FF"/>
                </a:solidFill>
              </a:rPr>
              <a:t>Bit</a:t>
            </a:r>
            <a:r>
              <a:rPr lang="en-US" altLang="en-US" sz="1400" dirty="0" err="1">
                <a:solidFill>
                  <a:srgbClr val="3333FF"/>
                </a:solidFill>
                <a:cs typeface="Arial" charset="0"/>
              </a:rPr>
              <a:t>ô</a:t>
            </a:r>
            <a:r>
              <a:rPr lang="en-US" altLang="en-US" sz="1400" dirty="0" err="1">
                <a:solidFill>
                  <a:srgbClr val="3333FF"/>
                </a:solidFill>
              </a:rPr>
              <a:t>t</a:t>
            </a:r>
            <a:r>
              <a:rPr lang="en-US" altLang="en-US" sz="1400" dirty="0">
                <a:solidFill>
                  <a:srgbClr val="3333FF"/>
                </a:solidFill>
              </a:rPr>
              <a:t> spot formation?</a:t>
            </a:r>
          </a:p>
          <a:p>
            <a:pPr eaLnBrk="1" hangingPunct="1"/>
            <a:r>
              <a:rPr lang="en-US" altLang="en-US" sz="1400" i="1" dirty="0" err="1">
                <a:solidFill>
                  <a:srgbClr val="3333FF"/>
                </a:solidFill>
              </a:rPr>
              <a:t>Corynebacterium</a:t>
            </a:r>
            <a:r>
              <a:rPr lang="en-US" altLang="en-US" sz="1400" i="1" dirty="0">
                <a:solidFill>
                  <a:srgbClr val="3333FF"/>
                </a:solidFill>
              </a:rPr>
              <a:t> </a:t>
            </a:r>
            <a:r>
              <a:rPr lang="en-US" altLang="en-US" sz="1400" i="1" dirty="0" err="1">
                <a:solidFill>
                  <a:srgbClr val="3333FF"/>
                </a:solidFill>
              </a:rPr>
              <a:t>xerosis</a:t>
            </a:r>
            <a:endParaRPr lang="en-US" altLang="en-US" sz="1400" i="1" dirty="0">
              <a:solidFill>
                <a:srgbClr val="FFCCFF"/>
              </a:solidFill>
            </a:endParaRPr>
          </a:p>
          <a:p>
            <a:pPr eaLnBrk="1" hangingPunct="1"/>
            <a:endParaRPr lang="en-US" altLang="en-US" sz="1400" dirty="0">
              <a:solidFill>
                <a:srgbClr val="FFCCFF"/>
              </a:solidFill>
            </a:endParaRPr>
          </a:p>
          <a:p>
            <a:pPr eaLnBrk="1" hangingPunct="1"/>
            <a:r>
              <a:rPr lang="en-US" altLang="en-US" sz="1400" i="1" dirty="0">
                <a:solidFill>
                  <a:srgbClr val="FFCCFF"/>
                </a:solidFill>
              </a:rPr>
              <a:t>With what conditions is </a:t>
            </a:r>
            <a:r>
              <a:rPr lang="en-US" altLang="en-US" sz="1400" i="1" dirty="0" err="1">
                <a:solidFill>
                  <a:srgbClr val="FFCCFF"/>
                </a:solidFill>
              </a:rPr>
              <a:t>xerophthalmia</a:t>
            </a:r>
            <a:r>
              <a:rPr lang="en-US" altLang="en-US" sz="1400" i="1" dirty="0">
                <a:solidFill>
                  <a:srgbClr val="FFCCFF"/>
                </a:solidFill>
              </a:rPr>
              <a:t> associated in the US?</a:t>
            </a:r>
          </a:p>
          <a:p>
            <a:pPr eaLnBrk="1" hangingPunct="1"/>
            <a:r>
              <a:rPr lang="en-US" altLang="en-US" sz="1400" dirty="0">
                <a:solidFill>
                  <a:srgbClr val="FFCCFF"/>
                </a:solidFill>
              </a:rPr>
              <a:t>--Dietary  deficiencies</a:t>
            </a:r>
          </a:p>
          <a:p>
            <a:pPr eaLnBrk="1" hangingPunct="1"/>
            <a:r>
              <a:rPr lang="en-US" altLang="en-US" sz="1400" dirty="0">
                <a:solidFill>
                  <a:srgbClr val="FFCCFF"/>
                </a:solidFill>
              </a:rPr>
              <a:t>--Chronic  alcoholism</a:t>
            </a:r>
          </a:p>
        </p:txBody>
      </p:sp>
    </p:spTree>
    <p:extLst>
      <p:ext uri="{BB962C8B-B14F-4D97-AF65-F5344CB8AC3E}">
        <p14:creationId xmlns:p14="http://schemas.microsoft.com/office/powerpoint/2010/main" val="2331041610"/>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40786BD9-7108-92C4-D487-53F11228350F}"/>
              </a:ext>
            </a:extLst>
          </p:cNvPr>
          <p:cNvSpPr txBox="1">
            <a:spLocks noChangeArrowheads="1"/>
          </p:cNvSpPr>
          <p:nvPr/>
        </p:nvSpPr>
        <p:spPr bwMode="auto">
          <a:xfrm>
            <a:off x="166960" y="1056106"/>
            <a:ext cx="3577829" cy="3754874"/>
          </a:xfrm>
          <a:prstGeom prst="rect">
            <a:avLst/>
          </a:prstGeom>
          <a:solidFill>
            <a:srgbClr val="FF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rgbClr val="3333FF"/>
                </a:solidFill>
              </a:rPr>
              <a:t>What nutritional deficiency is the leading cause of </a:t>
            </a:r>
            <a:r>
              <a:rPr lang="en-US" altLang="en-US" sz="1400" i="1" dirty="0" err="1">
                <a:solidFill>
                  <a:srgbClr val="3333FF"/>
                </a:solidFill>
              </a:rPr>
              <a:t>xerophthalmia</a:t>
            </a:r>
            <a:r>
              <a:rPr lang="en-US" altLang="en-US" sz="1400" i="1" dirty="0">
                <a:solidFill>
                  <a:srgbClr val="3333FF"/>
                </a:solidFill>
              </a:rPr>
              <a:t> worldwide?</a:t>
            </a:r>
          </a:p>
          <a:p>
            <a:pPr eaLnBrk="1" hangingPunct="1"/>
            <a:r>
              <a:rPr lang="en-US" altLang="en-US" sz="1400" dirty="0" err="1">
                <a:solidFill>
                  <a:srgbClr val="3333FF"/>
                </a:solidFill>
              </a:rPr>
              <a:t>Hypovitaminosis</a:t>
            </a:r>
            <a:r>
              <a:rPr lang="en-US" altLang="en-US" sz="1400" dirty="0">
                <a:solidFill>
                  <a:srgbClr val="3333FF"/>
                </a:solidFill>
              </a:rPr>
              <a:t> A</a:t>
            </a:r>
          </a:p>
          <a:p>
            <a:pPr eaLnBrk="1" hangingPunct="1"/>
            <a:endParaRPr lang="en-US" altLang="en-US" sz="1400" dirty="0">
              <a:solidFill>
                <a:srgbClr val="3333FF"/>
              </a:solidFill>
            </a:endParaRPr>
          </a:p>
          <a:p>
            <a:pPr eaLnBrk="1" hangingPunct="1"/>
            <a:r>
              <a:rPr lang="en-US" altLang="en-US" sz="1400" i="1" dirty="0" err="1">
                <a:solidFill>
                  <a:srgbClr val="3333FF"/>
                </a:solidFill>
              </a:rPr>
              <a:t>Hypovitaminosis</a:t>
            </a:r>
            <a:r>
              <a:rPr lang="en-US" altLang="en-US" sz="1400" i="1" dirty="0">
                <a:solidFill>
                  <a:srgbClr val="3333FF"/>
                </a:solidFill>
              </a:rPr>
              <a:t> A </a:t>
            </a:r>
            <a:r>
              <a:rPr lang="en-US" altLang="en-US" sz="1400" i="1" dirty="0" err="1">
                <a:solidFill>
                  <a:srgbClr val="3333FF"/>
                </a:solidFill>
              </a:rPr>
              <a:t>xerosis</a:t>
            </a:r>
            <a:r>
              <a:rPr lang="en-US" altLang="en-US" sz="1400" i="1" dirty="0">
                <a:solidFill>
                  <a:srgbClr val="3333FF"/>
                </a:solidFill>
              </a:rPr>
              <a:t> of the ocular surface produces what classic sign?</a:t>
            </a:r>
          </a:p>
          <a:p>
            <a:pPr eaLnBrk="1" hangingPunct="1"/>
            <a:r>
              <a:rPr lang="en-US" altLang="en-US" sz="1400" b="1" dirty="0" err="1">
                <a:solidFill>
                  <a:srgbClr val="3333FF"/>
                </a:solidFill>
              </a:rPr>
              <a:t>Bit</a:t>
            </a:r>
            <a:r>
              <a:rPr lang="en-US" altLang="en-US" sz="1400" b="1" dirty="0" err="1">
                <a:solidFill>
                  <a:srgbClr val="3333FF"/>
                </a:solidFill>
                <a:cs typeface="Arial" charset="0"/>
              </a:rPr>
              <a:t>ô</a:t>
            </a:r>
            <a:r>
              <a:rPr lang="en-US" altLang="en-US" sz="1400" b="1" dirty="0" err="1">
                <a:solidFill>
                  <a:srgbClr val="3333FF"/>
                </a:solidFill>
              </a:rPr>
              <a:t>t</a:t>
            </a:r>
            <a:r>
              <a:rPr lang="en-US" altLang="en-US" sz="1400" b="1" dirty="0">
                <a:solidFill>
                  <a:srgbClr val="3333FF"/>
                </a:solidFill>
              </a:rPr>
              <a:t> spot</a:t>
            </a:r>
            <a:r>
              <a:rPr lang="en-US" altLang="en-US" sz="1400" dirty="0">
                <a:solidFill>
                  <a:srgbClr val="3333FF"/>
                </a:solidFill>
              </a:rPr>
              <a:t>—a foamy, white/gray area on the interpalpebral conjunctiva</a:t>
            </a:r>
          </a:p>
          <a:p>
            <a:pPr eaLnBrk="1" hangingPunct="1"/>
            <a:endParaRPr lang="en-US" altLang="en-US" sz="1400" dirty="0">
              <a:solidFill>
                <a:srgbClr val="3333FF"/>
              </a:solidFill>
            </a:endParaRPr>
          </a:p>
          <a:p>
            <a:pPr eaLnBrk="1" hangingPunct="1"/>
            <a:r>
              <a:rPr lang="en-US" altLang="en-US" sz="1400" dirty="0">
                <a:solidFill>
                  <a:srgbClr val="3333FF"/>
                </a:solidFill>
              </a:rPr>
              <a:t>What bacteria is implicated in </a:t>
            </a:r>
            <a:r>
              <a:rPr lang="en-US" altLang="en-US" sz="1400" dirty="0" err="1">
                <a:solidFill>
                  <a:srgbClr val="3333FF"/>
                </a:solidFill>
              </a:rPr>
              <a:t>Bit</a:t>
            </a:r>
            <a:r>
              <a:rPr lang="en-US" altLang="en-US" sz="1400" dirty="0" err="1">
                <a:solidFill>
                  <a:srgbClr val="3333FF"/>
                </a:solidFill>
                <a:cs typeface="Arial" charset="0"/>
              </a:rPr>
              <a:t>ô</a:t>
            </a:r>
            <a:r>
              <a:rPr lang="en-US" altLang="en-US" sz="1400" dirty="0" err="1">
                <a:solidFill>
                  <a:srgbClr val="3333FF"/>
                </a:solidFill>
              </a:rPr>
              <a:t>t</a:t>
            </a:r>
            <a:r>
              <a:rPr lang="en-US" altLang="en-US" sz="1400" dirty="0">
                <a:solidFill>
                  <a:srgbClr val="3333FF"/>
                </a:solidFill>
              </a:rPr>
              <a:t> spot formation?</a:t>
            </a:r>
          </a:p>
          <a:p>
            <a:pPr eaLnBrk="1" hangingPunct="1"/>
            <a:r>
              <a:rPr lang="en-US" altLang="en-US" sz="1400" i="1" dirty="0" err="1">
                <a:solidFill>
                  <a:srgbClr val="3333FF"/>
                </a:solidFill>
              </a:rPr>
              <a:t>Corynebacterium</a:t>
            </a:r>
            <a:r>
              <a:rPr lang="en-US" altLang="en-US" sz="1400" i="1" dirty="0">
                <a:solidFill>
                  <a:srgbClr val="3333FF"/>
                </a:solidFill>
              </a:rPr>
              <a:t> </a:t>
            </a:r>
            <a:r>
              <a:rPr lang="en-US" altLang="en-US" sz="1400" i="1" dirty="0" err="1">
                <a:solidFill>
                  <a:srgbClr val="3333FF"/>
                </a:solidFill>
              </a:rPr>
              <a:t>xerosis</a:t>
            </a:r>
            <a:endParaRPr lang="en-US" altLang="en-US" sz="1400" i="1" dirty="0">
              <a:solidFill>
                <a:srgbClr val="3333FF"/>
              </a:solidFill>
            </a:endParaRPr>
          </a:p>
          <a:p>
            <a:pPr eaLnBrk="1" hangingPunct="1"/>
            <a:endParaRPr lang="en-US" altLang="en-US" sz="1400" dirty="0">
              <a:solidFill>
                <a:srgbClr val="3333FF"/>
              </a:solidFill>
            </a:endParaRPr>
          </a:p>
          <a:p>
            <a:pPr eaLnBrk="1" hangingPunct="1"/>
            <a:r>
              <a:rPr lang="en-US" altLang="en-US" sz="1400" i="1" dirty="0">
                <a:solidFill>
                  <a:srgbClr val="3333FF"/>
                </a:solidFill>
              </a:rPr>
              <a:t>With what conditions is </a:t>
            </a:r>
            <a:r>
              <a:rPr lang="en-US" altLang="en-US" sz="1400" i="1" dirty="0" err="1">
                <a:solidFill>
                  <a:srgbClr val="3333FF"/>
                </a:solidFill>
              </a:rPr>
              <a:t>xerophthalmia</a:t>
            </a:r>
            <a:r>
              <a:rPr lang="en-US" altLang="en-US" sz="1400" i="1" dirty="0">
                <a:solidFill>
                  <a:srgbClr val="3333FF"/>
                </a:solidFill>
              </a:rPr>
              <a:t> associated in the US?</a:t>
            </a:r>
          </a:p>
          <a:p>
            <a:pPr eaLnBrk="1" hangingPunct="1"/>
            <a:r>
              <a:rPr lang="en-US" altLang="en-US" sz="1400" dirty="0">
                <a:solidFill>
                  <a:srgbClr val="3333FF"/>
                </a:solidFill>
              </a:rPr>
              <a:t>--</a:t>
            </a:r>
            <a:r>
              <a:rPr lang="en-US" altLang="en-US" sz="1400" b="1" i="1" dirty="0">
                <a:solidFill>
                  <a:srgbClr val="3333FF"/>
                </a:solidFill>
              </a:rPr>
              <a:t>?</a:t>
            </a:r>
          </a:p>
          <a:p>
            <a:pPr eaLnBrk="1" hangingPunct="1"/>
            <a:r>
              <a:rPr lang="en-US" altLang="en-US" sz="1400" dirty="0">
                <a:solidFill>
                  <a:srgbClr val="3333FF"/>
                </a:solidFill>
              </a:rPr>
              <a:t>--</a:t>
            </a:r>
            <a:r>
              <a:rPr lang="en-US" altLang="en-US" sz="1400" b="1" i="1" dirty="0">
                <a:solidFill>
                  <a:srgbClr val="3333FF"/>
                </a:solidFill>
              </a:rPr>
              <a:t>?</a:t>
            </a:r>
          </a:p>
        </p:txBody>
      </p:sp>
    </p:spTree>
    <p:extLst>
      <p:ext uri="{BB962C8B-B14F-4D97-AF65-F5344CB8AC3E}">
        <p14:creationId xmlns:p14="http://schemas.microsoft.com/office/powerpoint/2010/main" val="3603477233"/>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40786BD9-7108-92C4-D487-53F11228350F}"/>
              </a:ext>
            </a:extLst>
          </p:cNvPr>
          <p:cNvSpPr txBox="1">
            <a:spLocks noChangeArrowheads="1"/>
          </p:cNvSpPr>
          <p:nvPr/>
        </p:nvSpPr>
        <p:spPr bwMode="auto">
          <a:xfrm>
            <a:off x="166960" y="1056106"/>
            <a:ext cx="3577829" cy="3754874"/>
          </a:xfrm>
          <a:prstGeom prst="rect">
            <a:avLst/>
          </a:prstGeom>
          <a:solidFill>
            <a:srgbClr val="FF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rgbClr val="3333FF"/>
                </a:solidFill>
              </a:rPr>
              <a:t>What nutritional deficiency is the leading cause of </a:t>
            </a:r>
            <a:r>
              <a:rPr lang="en-US" altLang="en-US" sz="1400" i="1" dirty="0" err="1">
                <a:solidFill>
                  <a:srgbClr val="3333FF"/>
                </a:solidFill>
              </a:rPr>
              <a:t>xerophthalmia</a:t>
            </a:r>
            <a:r>
              <a:rPr lang="en-US" altLang="en-US" sz="1400" i="1" dirty="0">
                <a:solidFill>
                  <a:srgbClr val="3333FF"/>
                </a:solidFill>
              </a:rPr>
              <a:t> worldwide?</a:t>
            </a:r>
          </a:p>
          <a:p>
            <a:pPr eaLnBrk="1" hangingPunct="1"/>
            <a:r>
              <a:rPr lang="en-US" altLang="en-US" sz="1400" dirty="0" err="1">
                <a:solidFill>
                  <a:srgbClr val="3333FF"/>
                </a:solidFill>
              </a:rPr>
              <a:t>Hypovitaminosis</a:t>
            </a:r>
            <a:r>
              <a:rPr lang="en-US" altLang="en-US" sz="1400" dirty="0">
                <a:solidFill>
                  <a:srgbClr val="3333FF"/>
                </a:solidFill>
              </a:rPr>
              <a:t> A</a:t>
            </a:r>
          </a:p>
          <a:p>
            <a:pPr eaLnBrk="1" hangingPunct="1"/>
            <a:endParaRPr lang="en-US" altLang="en-US" sz="1400" dirty="0">
              <a:solidFill>
                <a:srgbClr val="3333FF"/>
              </a:solidFill>
            </a:endParaRPr>
          </a:p>
          <a:p>
            <a:pPr eaLnBrk="1" hangingPunct="1"/>
            <a:r>
              <a:rPr lang="en-US" altLang="en-US" sz="1400" i="1" dirty="0" err="1">
                <a:solidFill>
                  <a:srgbClr val="3333FF"/>
                </a:solidFill>
              </a:rPr>
              <a:t>Hypovitaminosis</a:t>
            </a:r>
            <a:r>
              <a:rPr lang="en-US" altLang="en-US" sz="1400" i="1" dirty="0">
                <a:solidFill>
                  <a:srgbClr val="3333FF"/>
                </a:solidFill>
              </a:rPr>
              <a:t> A </a:t>
            </a:r>
            <a:r>
              <a:rPr lang="en-US" altLang="en-US" sz="1400" i="1" dirty="0" err="1">
                <a:solidFill>
                  <a:srgbClr val="3333FF"/>
                </a:solidFill>
              </a:rPr>
              <a:t>xerosis</a:t>
            </a:r>
            <a:r>
              <a:rPr lang="en-US" altLang="en-US" sz="1400" i="1" dirty="0">
                <a:solidFill>
                  <a:srgbClr val="3333FF"/>
                </a:solidFill>
              </a:rPr>
              <a:t> of the ocular surface produces what classic sign?</a:t>
            </a:r>
          </a:p>
          <a:p>
            <a:pPr eaLnBrk="1" hangingPunct="1"/>
            <a:r>
              <a:rPr lang="en-US" altLang="en-US" sz="1400" b="1" dirty="0" err="1">
                <a:solidFill>
                  <a:srgbClr val="3333FF"/>
                </a:solidFill>
              </a:rPr>
              <a:t>Bit</a:t>
            </a:r>
            <a:r>
              <a:rPr lang="en-US" altLang="en-US" sz="1400" b="1" dirty="0" err="1">
                <a:solidFill>
                  <a:srgbClr val="3333FF"/>
                </a:solidFill>
                <a:cs typeface="Arial" charset="0"/>
              </a:rPr>
              <a:t>ô</a:t>
            </a:r>
            <a:r>
              <a:rPr lang="en-US" altLang="en-US" sz="1400" b="1" dirty="0" err="1">
                <a:solidFill>
                  <a:srgbClr val="3333FF"/>
                </a:solidFill>
              </a:rPr>
              <a:t>t</a:t>
            </a:r>
            <a:r>
              <a:rPr lang="en-US" altLang="en-US" sz="1400" b="1" dirty="0">
                <a:solidFill>
                  <a:srgbClr val="3333FF"/>
                </a:solidFill>
              </a:rPr>
              <a:t> spot</a:t>
            </a:r>
            <a:r>
              <a:rPr lang="en-US" altLang="en-US" sz="1400" dirty="0">
                <a:solidFill>
                  <a:srgbClr val="3333FF"/>
                </a:solidFill>
              </a:rPr>
              <a:t>—a foamy, white/gray area on the interpalpebral conjunctiva</a:t>
            </a:r>
          </a:p>
          <a:p>
            <a:pPr eaLnBrk="1" hangingPunct="1"/>
            <a:endParaRPr lang="en-US" altLang="en-US" sz="1400" dirty="0">
              <a:solidFill>
                <a:srgbClr val="3333FF"/>
              </a:solidFill>
            </a:endParaRPr>
          </a:p>
          <a:p>
            <a:pPr eaLnBrk="1" hangingPunct="1"/>
            <a:r>
              <a:rPr lang="en-US" altLang="en-US" sz="1400" dirty="0">
                <a:solidFill>
                  <a:srgbClr val="3333FF"/>
                </a:solidFill>
              </a:rPr>
              <a:t>What bacteria is implicated in </a:t>
            </a:r>
            <a:r>
              <a:rPr lang="en-US" altLang="en-US" sz="1400" dirty="0" err="1">
                <a:solidFill>
                  <a:srgbClr val="3333FF"/>
                </a:solidFill>
              </a:rPr>
              <a:t>Bit</a:t>
            </a:r>
            <a:r>
              <a:rPr lang="en-US" altLang="en-US" sz="1400" dirty="0" err="1">
                <a:solidFill>
                  <a:srgbClr val="3333FF"/>
                </a:solidFill>
                <a:cs typeface="Arial" charset="0"/>
              </a:rPr>
              <a:t>ô</a:t>
            </a:r>
            <a:r>
              <a:rPr lang="en-US" altLang="en-US" sz="1400" dirty="0" err="1">
                <a:solidFill>
                  <a:srgbClr val="3333FF"/>
                </a:solidFill>
              </a:rPr>
              <a:t>t</a:t>
            </a:r>
            <a:r>
              <a:rPr lang="en-US" altLang="en-US" sz="1400" dirty="0">
                <a:solidFill>
                  <a:srgbClr val="3333FF"/>
                </a:solidFill>
              </a:rPr>
              <a:t> spot formation?</a:t>
            </a:r>
          </a:p>
          <a:p>
            <a:pPr eaLnBrk="1" hangingPunct="1"/>
            <a:r>
              <a:rPr lang="en-US" altLang="en-US" sz="1400" i="1" dirty="0" err="1">
                <a:solidFill>
                  <a:srgbClr val="3333FF"/>
                </a:solidFill>
              </a:rPr>
              <a:t>Corynebacterium</a:t>
            </a:r>
            <a:r>
              <a:rPr lang="en-US" altLang="en-US" sz="1400" i="1" dirty="0">
                <a:solidFill>
                  <a:srgbClr val="3333FF"/>
                </a:solidFill>
              </a:rPr>
              <a:t> </a:t>
            </a:r>
            <a:r>
              <a:rPr lang="en-US" altLang="en-US" sz="1400" i="1" dirty="0" err="1">
                <a:solidFill>
                  <a:srgbClr val="3333FF"/>
                </a:solidFill>
              </a:rPr>
              <a:t>xerosis</a:t>
            </a:r>
            <a:endParaRPr lang="en-US" altLang="en-US" sz="1400" i="1" dirty="0">
              <a:solidFill>
                <a:srgbClr val="3333FF"/>
              </a:solidFill>
            </a:endParaRPr>
          </a:p>
          <a:p>
            <a:pPr eaLnBrk="1" hangingPunct="1"/>
            <a:endParaRPr lang="en-US" altLang="en-US" sz="1400" dirty="0">
              <a:solidFill>
                <a:srgbClr val="3333FF"/>
              </a:solidFill>
            </a:endParaRPr>
          </a:p>
          <a:p>
            <a:pPr eaLnBrk="1" hangingPunct="1"/>
            <a:r>
              <a:rPr lang="en-US" altLang="en-US" sz="1400" i="1" dirty="0">
                <a:solidFill>
                  <a:srgbClr val="3333FF"/>
                </a:solidFill>
              </a:rPr>
              <a:t>With what conditions is </a:t>
            </a:r>
            <a:r>
              <a:rPr lang="en-US" altLang="en-US" sz="1400" i="1" dirty="0" err="1">
                <a:solidFill>
                  <a:srgbClr val="3333FF"/>
                </a:solidFill>
              </a:rPr>
              <a:t>xerophthalmia</a:t>
            </a:r>
            <a:r>
              <a:rPr lang="en-US" altLang="en-US" sz="1400" i="1" dirty="0">
                <a:solidFill>
                  <a:srgbClr val="3333FF"/>
                </a:solidFill>
              </a:rPr>
              <a:t> associated in the US?</a:t>
            </a:r>
          </a:p>
          <a:p>
            <a:pPr eaLnBrk="1" hangingPunct="1"/>
            <a:r>
              <a:rPr lang="en-US" altLang="en-US" sz="1400" dirty="0">
                <a:solidFill>
                  <a:srgbClr val="3333FF"/>
                </a:solidFill>
              </a:rPr>
              <a:t>--Dietary deficiencies</a:t>
            </a:r>
          </a:p>
          <a:p>
            <a:pPr eaLnBrk="1" hangingPunct="1"/>
            <a:r>
              <a:rPr lang="en-US" altLang="en-US" sz="1400" dirty="0">
                <a:solidFill>
                  <a:schemeClr val="bg1">
                    <a:lumMod val="75000"/>
                  </a:schemeClr>
                </a:solidFill>
              </a:rPr>
              <a:t>--</a:t>
            </a:r>
            <a:r>
              <a:rPr lang="en-US" altLang="en-US" sz="1400" b="1" i="1" dirty="0">
                <a:solidFill>
                  <a:schemeClr val="bg1">
                    <a:lumMod val="75000"/>
                  </a:schemeClr>
                </a:solidFill>
              </a:rPr>
              <a:t>?</a:t>
            </a:r>
          </a:p>
        </p:txBody>
      </p:sp>
      <p:sp>
        <p:nvSpPr>
          <p:cNvPr id="4" name="Oval 3">
            <a:extLst>
              <a:ext uri="{FF2B5EF4-FFF2-40B4-BE49-F238E27FC236}">
                <a16:creationId xmlns:a16="http://schemas.microsoft.com/office/drawing/2014/main" id="{701C60D0-2934-17E1-DB3F-AB9BAC2273CB}"/>
              </a:ext>
            </a:extLst>
          </p:cNvPr>
          <p:cNvSpPr/>
          <p:nvPr/>
        </p:nvSpPr>
        <p:spPr>
          <a:xfrm>
            <a:off x="517002" y="1013936"/>
            <a:ext cx="1921398" cy="400110"/>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6" name="Connector: Elbow 5">
            <a:extLst>
              <a:ext uri="{FF2B5EF4-FFF2-40B4-BE49-F238E27FC236}">
                <a16:creationId xmlns:a16="http://schemas.microsoft.com/office/drawing/2014/main" id="{01C57103-2E4E-14AB-9399-639D331244AE}"/>
              </a:ext>
            </a:extLst>
          </p:cNvPr>
          <p:cNvCxnSpPr>
            <a:cxnSpLocks/>
          </p:cNvCxnSpPr>
          <p:nvPr/>
        </p:nvCxnSpPr>
        <p:spPr>
          <a:xfrm rot="5400000" flipH="1" flipV="1">
            <a:off x="1396203" y="1875029"/>
            <a:ext cx="3227188" cy="1888265"/>
          </a:xfrm>
          <a:prstGeom prst="bentConnector3">
            <a:avLst>
              <a:gd name="adj1" fmla="val -98"/>
            </a:avLst>
          </a:prstGeom>
          <a:ln w="25400">
            <a:tailEnd type="non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DA3BAE47-A815-7375-99FD-4F9460C9BC42}"/>
              </a:ext>
            </a:extLst>
          </p:cNvPr>
          <p:cNvCxnSpPr/>
          <p:nvPr/>
        </p:nvCxnSpPr>
        <p:spPr>
          <a:xfrm flipH="1">
            <a:off x="2438400" y="1213991"/>
            <a:ext cx="1515530"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8992111"/>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40786BD9-7108-92C4-D487-53F11228350F}"/>
              </a:ext>
            </a:extLst>
          </p:cNvPr>
          <p:cNvSpPr txBox="1">
            <a:spLocks noChangeArrowheads="1"/>
          </p:cNvSpPr>
          <p:nvPr/>
        </p:nvSpPr>
        <p:spPr bwMode="auto">
          <a:xfrm>
            <a:off x="166960" y="1056106"/>
            <a:ext cx="3577829" cy="3754874"/>
          </a:xfrm>
          <a:prstGeom prst="rect">
            <a:avLst/>
          </a:prstGeom>
          <a:solidFill>
            <a:srgbClr val="FF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rgbClr val="3333FF"/>
                </a:solidFill>
              </a:rPr>
              <a:t>What nutritional deficiency is the leading cause of </a:t>
            </a:r>
            <a:r>
              <a:rPr lang="en-US" altLang="en-US" sz="1400" i="1" dirty="0" err="1">
                <a:solidFill>
                  <a:srgbClr val="3333FF"/>
                </a:solidFill>
              </a:rPr>
              <a:t>xerophthalmia</a:t>
            </a:r>
            <a:r>
              <a:rPr lang="en-US" altLang="en-US" sz="1400" i="1" dirty="0">
                <a:solidFill>
                  <a:srgbClr val="3333FF"/>
                </a:solidFill>
              </a:rPr>
              <a:t> worldwide?</a:t>
            </a:r>
          </a:p>
          <a:p>
            <a:pPr eaLnBrk="1" hangingPunct="1"/>
            <a:r>
              <a:rPr lang="en-US" altLang="en-US" sz="1400" dirty="0" err="1">
                <a:solidFill>
                  <a:srgbClr val="3333FF"/>
                </a:solidFill>
              </a:rPr>
              <a:t>Hypovitaminosis</a:t>
            </a:r>
            <a:r>
              <a:rPr lang="en-US" altLang="en-US" sz="1400" dirty="0">
                <a:solidFill>
                  <a:srgbClr val="3333FF"/>
                </a:solidFill>
              </a:rPr>
              <a:t> A</a:t>
            </a:r>
          </a:p>
          <a:p>
            <a:pPr eaLnBrk="1" hangingPunct="1"/>
            <a:endParaRPr lang="en-US" altLang="en-US" sz="1400" dirty="0">
              <a:solidFill>
                <a:srgbClr val="3333FF"/>
              </a:solidFill>
            </a:endParaRPr>
          </a:p>
          <a:p>
            <a:pPr eaLnBrk="1" hangingPunct="1"/>
            <a:r>
              <a:rPr lang="en-US" altLang="en-US" sz="1400" i="1" dirty="0" err="1">
                <a:solidFill>
                  <a:srgbClr val="3333FF"/>
                </a:solidFill>
              </a:rPr>
              <a:t>Hypovitaminosis</a:t>
            </a:r>
            <a:r>
              <a:rPr lang="en-US" altLang="en-US" sz="1400" i="1" dirty="0">
                <a:solidFill>
                  <a:srgbClr val="3333FF"/>
                </a:solidFill>
              </a:rPr>
              <a:t> A </a:t>
            </a:r>
            <a:r>
              <a:rPr lang="en-US" altLang="en-US" sz="1400" i="1" dirty="0" err="1">
                <a:solidFill>
                  <a:srgbClr val="3333FF"/>
                </a:solidFill>
              </a:rPr>
              <a:t>xerosis</a:t>
            </a:r>
            <a:r>
              <a:rPr lang="en-US" altLang="en-US" sz="1400" i="1" dirty="0">
                <a:solidFill>
                  <a:srgbClr val="3333FF"/>
                </a:solidFill>
              </a:rPr>
              <a:t> of the ocular surface produces what classic sign?</a:t>
            </a:r>
          </a:p>
          <a:p>
            <a:pPr eaLnBrk="1" hangingPunct="1"/>
            <a:r>
              <a:rPr lang="en-US" altLang="en-US" sz="1400" b="1" dirty="0" err="1">
                <a:solidFill>
                  <a:srgbClr val="3333FF"/>
                </a:solidFill>
              </a:rPr>
              <a:t>Bit</a:t>
            </a:r>
            <a:r>
              <a:rPr lang="en-US" altLang="en-US" sz="1400" b="1" dirty="0" err="1">
                <a:solidFill>
                  <a:srgbClr val="3333FF"/>
                </a:solidFill>
                <a:cs typeface="Arial" charset="0"/>
              </a:rPr>
              <a:t>ô</a:t>
            </a:r>
            <a:r>
              <a:rPr lang="en-US" altLang="en-US" sz="1400" b="1" dirty="0" err="1">
                <a:solidFill>
                  <a:srgbClr val="3333FF"/>
                </a:solidFill>
              </a:rPr>
              <a:t>t</a:t>
            </a:r>
            <a:r>
              <a:rPr lang="en-US" altLang="en-US" sz="1400" b="1" dirty="0">
                <a:solidFill>
                  <a:srgbClr val="3333FF"/>
                </a:solidFill>
              </a:rPr>
              <a:t> spot</a:t>
            </a:r>
            <a:r>
              <a:rPr lang="en-US" altLang="en-US" sz="1400" dirty="0">
                <a:solidFill>
                  <a:srgbClr val="3333FF"/>
                </a:solidFill>
              </a:rPr>
              <a:t>—a foamy, white/gray area on the interpalpebral conjunctiva</a:t>
            </a:r>
          </a:p>
          <a:p>
            <a:pPr eaLnBrk="1" hangingPunct="1"/>
            <a:endParaRPr lang="en-US" altLang="en-US" sz="1400" dirty="0">
              <a:solidFill>
                <a:srgbClr val="3333FF"/>
              </a:solidFill>
            </a:endParaRPr>
          </a:p>
          <a:p>
            <a:pPr eaLnBrk="1" hangingPunct="1"/>
            <a:r>
              <a:rPr lang="en-US" altLang="en-US" sz="1400" dirty="0">
                <a:solidFill>
                  <a:srgbClr val="3333FF"/>
                </a:solidFill>
              </a:rPr>
              <a:t>What bacteria is implicated in </a:t>
            </a:r>
            <a:r>
              <a:rPr lang="en-US" altLang="en-US" sz="1400" dirty="0" err="1">
                <a:solidFill>
                  <a:srgbClr val="3333FF"/>
                </a:solidFill>
              </a:rPr>
              <a:t>Bit</a:t>
            </a:r>
            <a:r>
              <a:rPr lang="en-US" altLang="en-US" sz="1400" dirty="0" err="1">
                <a:solidFill>
                  <a:srgbClr val="3333FF"/>
                </a:solidFill>
                <a:cs typeface="Arial" charset="0"/>
              </a:rPr>
              <a:t>ô</a:t>
            </a:r>
            <a:r>
              <a:rPr lang="en-US" altLang="en-US" sz="1400" dirty="0" err="1">
                <a:solidFill>
                  <a:srgbClr val="3333FF"/>
                </a:solidFill>
              </a:rPr>
              <a:t>t</a:t>
            </a:r>
            <a:r>
              <a:rPr lang="en-US" altLang="en-US" sz="1400" dirty="0">
                <a:solidFill>
                  <a:srgbClr val="3333FF"/>
                </a:solidFill>
              </a:rPr>
              <a:t> spot formation?</a:t>
            </a:r>
          </a:p>
          <a:p>
            <a:pPr eaLnBrk="1" hangingPunct="1"/>
            <a:r>
              <a:rPr lang="en-US" altLang="en-US" sz="1400" i="1" dirty="0" err="1">
                <a:solidFill>
                  <a:srgbClr val="3333FF"/>
                </a:solidFill>
              </a:rPr>
              <a:t>Corynebacterium</a:t>
            </a:r>
            <a:r>
              <a:rPr lang="en-US" altLang="en-US" sz="1400" i="1" dirty="0">
                <a:solidFill>
                  <a:srgbClr val="3333FF"/>
                </a:solidFill>
              </a:rPr>
              <a:t> </a:t>
            </a:r>
            <a:r>
              <a:rPr lang="en-US" altLang="en-US" sz="1400" i="1" dirty="0" err="1">
                <a:solidFill>
                  <a:srgbClr val="3333FF"/>
                </a:solidFill>
              </a:rPr>
              <a:t>xerosis</a:t>
            </a:r>
            <a:endParaRPr lang="en-US" altLang="en-US" sz="1400" i="1" dirty="0">
              <a:solidFill>
                <a:srgbClr val="3333FF"/>
              </a:solidFill>
            </a:endParaRPr>
          </a:p>
          <a:p>
            <a:pPr eaLnBrk="1" hangingPunct="1"/>
            <a:endParaRPr lang="en-US" altLang="en-US" sz="1400" dirty="0">
              <a:solidFill>
                <a:srgbClr val="3333FF"/>
              </a:solidFill>
            </a:endParaRPr>
          </a:p>
          <a:p>
            <a:pPr eaLnBrk="1" hangingPunct="1"/>
            <a:r>
              <a:rPr lang="en-US" altLang="en-US" sz="1400" i="1" dirty="0">
                <a:solidFill>
                  <a:srgbClr val="3333FF"/>
                </a:solidFill>
              </a:rPr>
              <a:t>With what conditions is </a:t>
            </a:r>
            <a:r>
              <a:rPr lang="en-US" altLang="en-US" sz="1400" i="1" dirty="0" err="1">
                <a:solidFill>
                  <a:srgbClr val="3333FF"/>
                </a:solidFill>
              </a:rPr>
              <a:t>xerophthalmia</a:t>
            </a:r>
            <a:r>
              <a:rPr lang="en-US" altLang="en-US" sz="1400" i="1" dirty="0">
                <a:solidFill>
                  <a:srgbClr val="3333FF"/>
                </a:solidFill>
              </a:rPr>
              <a:t> associated in the US?</a:t>
            </a:r>
          </a:p>
          <a:p>
            <a:pPr eaLnBrk="1" hangingPunct="1"/>
            <a:r>
              <a:rPr lang="en-US" altLang="en-US" sz="1400" dirty="0">
                <a:solidFill>
                  <a:srgbClr val="3333FF"/>
                </a:solidFill>
              </a:rPr>
              <a:t>--Dietary deficiencies</a:t>
            </a:r>
          </a:p>
          <a:p>
            <a:pPr eaLnBrk="1" hangingPunct="1"/>
            <a:r>
              <a:rPr lang="en-US" altLang="en-US" sz="1400" dirty="0">
                <a:solidFill>
                  <a:srgbClr val="3333FF"/>
                </a:solidFill>
              </a:rPr>
              <a:t>--Chronic  alcoholism</a:t>
            </a:r>
          </a:p>
        </p:txBody>
      </p:sp>
      <p:sp>
        <p:nvSpPr>
          <p:cNvPr id="5" name="Rectangle 4">
            <a:extLst>
              <a:ext uri="{FF2B5EF4-FFF2-40B4-BE49-F238E27FC236}">
                <a16:creationId xmlns:a16="http://schemas.microsoft.com/office/drawing/2014/main" id="{06EE9D3C-6246-595A-1FD1-D7DD6818D1A4}"/>
              </a:ext>
            </a:extLst>
          </p:cNvPr>
          <p:cNvSpPr/>
          <p:nvPr/>
        </p:nvSpPr>
        <p:spPr>
          <a:xfrm>
            <a:off x="1048598" y="4528931"/>
            <a:ext cx="944606" cy="2138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1788268"/>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40786BD9-7108-92C4-D487-53F11228350F}"/>
              </a:ext>
            </a:extLst>
          </p:cNvPr>
          <p:cNvSpPr txBox="1">
            <a:spLocks noChangeArrowheads="1"/>
          </p:cNvSpPr>
          <p:nvPr/>
        </p:nvSpPr>
        <p:spPr bwMode="auto">
          <a:xfrm>
            <a:off x="166960" y="1056106"/>
            <a:ext cx="3577829" cy="3754874"/>
          </a:xfrm>
          <a:prstGeom prst="rect">
            <a:avLst/>
          </a:prstGeom>
          <a:solidFill>
            <a:srgbClr val="FF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rgbClr val="3333FF"/>
                </a:solidFill>
              </a:rPr>
              <a:t>What nutritional deficiency is the leading cause of </a:t>
            </a:r>
            <a:r>
              <a:rPr lang="en-US" altLang="en-US" sz="1400" i="1" dirty="0" err="1">
                <a:solidFill>
                  <a:srgbClr val="3333FF"/>
                </a:solidFill>
              </a:rPr>
              <a:t>xerophthalmia</a:t>
            </a:r>
            <a:r>
              <a:rPr lang="en-US" altLang="en-US" sz="1400" i="1" dirty="0">
                <a:solidFill>
                  <a:srgbClr val="3333FF"/>
                </a:solidFill>
              </a:rPr>
              <a:t> worldwide?</a:t>
            </a:r>
          </a:p>
          <a:p>
            <a:pPr eaLnBrk="1" hangingPunct="1"/>
            <a:r>
              <a:rPr lang="en-US" altLang="en-US" sz="1400" dirty="0" err="1">
                <a:solidFill>
                  <a:srgbClr val="3333FF"/>
                </a:solidFill>
              </a:rPr>
              <a:t>Hypovitaminosis</a:t>
            </a:r>
            <a:r>
              <a:rPr lang="en-US" altLang="en-US" sz="1400" dirty="0">
                <a:solidFill>
                  <a:srgbClr val="3333FF"/>
                </a:solidFill>
              </a:rPr>
              <a:t> A</a:t>
            </a:r>
          </a:p>
          <a:p>
            <a:pPr eaLnBrk="1" hangingPunct="1"/>
            <a:endParaRPr lang="en-US" altLang="en-US" sz="1400" dirty="0">
              <a:solidFill>
                <a:srgbClr val="3333FF"/>
              </a:solidFill>
            </a:endParaRPr>
          </a:p>
          <a:p>
            <a:pPr eaLnBrk="1" hangingPunct="1"/>
            <a:r>
              <a:rPr lang="en-US" altLang="en-US" sz="1400" i="1" dirty="0" err="1">
                <a:solidFill>
                  <a:srgbClr val="3333FF"/>
                </a:solidFill>
              </a:rPr>
              <a:t>Hypovitaminosis</a:t>
            </a:r>
            <a:r>
              <a:rPr lang="en-US" altLang="en-US" sz="1400" i="1" dirty="0">
                <a:solidFill>
                  <a:srgbClr val="3333FF"/>
                </a:solidFill>
              </a:rPr>
              <a:t> A </a:t>
            </a:r>
            <a:r>
              <a:rPr lang="en-US" altLang="en-US" sz="1400" i="1" dirty="0" err="1">
                <a:solidFill>
                  <a:srgbClr val="3333FF"/>
                </a:solidFill>
              </a:rPr>
              <a:t>xerosis</a:t>
            </a:r>
            <a:r>
              <a:rPr lang="en-US" altLang="en-US" sz="1400" i="1" dirty="0">
                <a:solidFill>
                  <a:srgbClr val="3333FF"/>
                </a:solidFill>
              </a:rPr>
              <a:t> of the ocular surface produces what classic sign?</a:t>
            </a:r>
          </a:p>
          <a:p>
            <a:pPr eaLnBrk="1" hangingPunct="1"/>
            <a:r>
              <a:rPr lang="en-US" altLang="en-US" sz="1400" b="1" dirty="0" err="1">
                <a:solidFill>
                  <a:srgbClr val="3333FF"/>
                </a:solidFill>
              </a:rPr>
              <a:t>Bit</a:t>
            </a:r>
            <a:r>
              <a:rPr lang="en-US" altLang="en-US" sz="1400" b="1" dirty="0" err="1">
                <a:solidFill>
                  <a:srgbClr val="3333FF"/>
                </a:solidFill>
                <a:cs typeface="Arial" charset="0"/>
              </a:rPr>
              <a:t>ô</a:t>
            </a:r>
            <a:r>
              <a:rPr lang="en-US" altLang="en-US" sz="1400" b="1" dirty="0" err="1">
                <a:solidFill>
                  <a:srgbClr val="3333FF"/>
                </a:solidFill>
              </a:rPr>
              <a:t>t</a:t>
            </a:r>
            <a:r>
              <a:rPr lang="en-US" altLang="en-US" sz="1400" b="1" dirty="0">
                <a:solidFill>
                  <a:srgbClr val="3333FF"/>
                </a:solidFill>
              </a:rPr>
              <a:t> spot</a:t>
            </a:r>
            <a:r>
              <a:rPr lang="en-US" altLang="en-US" sz="1400" dirty="0">
                <a:solidFill>
                  <a:srgbClr val="3333FF"/>
                </a:solidFill>
              </a:rPr>
              <a:t>—a foamy, white/gray area on the interpalpebral conjunctiva</a:t>
            </a:r>
          </a:p>
          <a:p>
            <a:pPr eaLnBrk="1" hangingPunct="1"/>
            <a:endParaRPr lang="en-US" altLang="en-US" sz="1400" dirty="0">
              <a:solidFill>
                <a:srgbClr val="3333FF"/>
              </a:solidFill>
            </a:endParaRPr>
          </a:p>
          <a:p>
            <a:pPr eaLnBrk="1" hangingPunct="1"/>
            <a:r>
              <a:rPr lang="en-US" altLang="en-US" sz="1400" dirty="0">
                <a:solidFill>
                  <a:srgbClr val="3333FF"/>
                </a:solidFill>
              </a:rPr>
              <a:t>What bacteria is implicated in </a:t>
            </a:r>
            <a:r>
              <a:rPr lang="en-US" altLang="en-US" sz="1400" dirty="0" err="1">
                <a:solidFill>
                  <a:srgbClr val="3333FF"/>
                </a:solidFill>
              </a:rPr>
              <a:t>Bit</a:t>
            </a:r>
            <a:r>
              <a:rPr lang="en-US" altLang="en-US" sz="1400" dirty="0" err="1">
                <a:solidFill>
                  <a:srgbClr val="3333FF"/>
                </a:solidFill>
                <a:cs typeface="Arial" charset="0"/>
              </a:rPr>
              <a:t>ô</a:t>
            </a:r>
            <a:r>
              <a:rPr lang="en-US" altLang="en-US" sz="1400" dirty="0" err="1">
                <a:solidFill>
                  <a:srgbClr val="3333FF"/>
                </a:solidFill>
              </a:rPr>
              <a:t>t</a:t>
            </a:r>
            <a:r>
              <a:rPr lang="en-US" altLang="en-US" sz="1400" dirty="0">
                <a:solidFill>
                  <a:srgbClr val="3333FF"/>
                </a:solidFill>
              </a:rPr>
              <a:t> spot formation?</a:t>
            </a:r>
          </a:p>
          <a:p>
            <a:pPr eaLnBrk="1" hangingPunct="1"/>
            <a:r>
              <a:rPr lang="en-US" altLang="en-US" sz="1400" i="1" dirty="0" err="1">
                <a:solidFill>
                  <a:srgbClr val="3333FF"/>
                </a:solidFill>
              </a:rPr>
              <a:t>Corynebacterium</a:t>
            </a:r>
            <a:r>
              <a:rPr lang="en-US" altLang="en-US" sz="1400" i="1" dirty="0">
                <a:solidFill>
                  <a:srgbClr val="3333FF"/>
                </a:solidFill>
              </a:rPr>
              <a:t> </a:t>
            </a:r>
            <a:r>
              <a:rPr lang="en-US" altLang="en-US" sz="1400" i="1" dirty="0" err="1">
                <a:solidFill>
                  <a:srgbClr val="3333FF"/>
                </a:solidFill>
              </a:rPr>
              <a:t>xerosis</a:t>
            </a:r>
            <a:endParaRPr lang="en-US" altLang="en-US" sz="1400" i="1" dirty="0">
              <a:solidFill>
                <a:srgbClr val="3333FF"/>
              </a:solidFill>
            </a:endParaRPr>
          </a:p>
          <a:p>
            <a:pPr eaLnBrk="1" hangingPunct="1"/>
            <a:endParaRPr lang="en-US" altLang="en-US" sz="1400" dirty="0">
              <a:solidFill>
                <a:srgbClr val="3333FF"/>
              </a:solidFill>
            </a:endParaRPr>
          </a:p>
          <a:p>
            <a:pPr eaLnBrk="1" hangingPunct="1"/>
            <a:r>
              <a:rPr lang="en-US" altLang="en-US" sz="1400" i="1" dirty="0">
                <a:solidFill>
                  <a:srgbClr val="3333FF"/>
                </a:solidFill>
              </a:rPr>
              <a:t>With what conditions is </a:t>
            </a:r>
            <a:r>
              <a:rPr lang="en-US" altLang="en-US" sz="1400" i="1" dirty="0" err="1">
                <a:solidFill>
                  <a:srgbClr val="3333FF"/>
                </a:solidFill>
              </a:rPr>
              <a:t>xerophthalmia</a:t>
            </a:r>
            <a:r>
              <a:rPr lang="en-US" altLang="en-US" sz="1400" i="1" dirty="0">
                <a:solidFill>
                  <a:srgbClr val="3333FF"/>
                </a:solidFill>
              </a:rPr>
              <a:t> associated in the US?</a:t>
            </a:r>
          </a:p>
          <a:p>
            <a:pPr eaLnBrk="1" hangingPunct="1"/>
            <a:r>
              <a:rPr lang="en-US" altLang="en-US" sz="1400" dirty="0">
                <a:solidFill>
                  <a:srgbClr val="3333FF"/>
                </a:solidFill>
              </a:rPr>
              <a:t>--Dietary deficiencies</a:t>
            </a:r>
          </a:p>
          <a:p>
            <a:pPr eaLnBrk="1" hangingPunct="1"/>
            <a:r>
              <a:rPr lang="en-US" altLang="en-US" sz="1400" dirty="0">
                <a:solidFill>
                  <a:srgbClr val="3333FF"/>
                </a:solidFill>
              </a:rPr>
              <a:t>--Chronic  alcoholism</a:t>
            </a:r>
          </a:p>
        </p:txBody>
      </p:sp>
    </p:spTree>
    <p:extLst>
      <p:ext uri="{BB962C8B-B14F-4D97-AF65-F5344CB8AC3E}">
        <p14:creationId xmlns:p14="http://schemas.microsoft.com/office/powerpoint/2010/main" val="2277142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7" name="Rectangle 6"/>
          <p:cNvSpPr/>
          <p:nvPr/>
        </p:nvSpPr>
        <p:spPr>
          <a:xfrm>
            <a:off x="67056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5" name="TextBox 4"/>
          <p:cNvSpPr txBox="1"/>
          <p:nvPr/>
        </p:nvSpPr>
        <p:spPr>
          <a:xfrm>
            <a:off x="479449" y="1488281"/>
            <a:ext cx="8131151" cy="1200329"/>
          </a:xfrm>
          <a:prstGeom prst="rect">
            <a:avLst/>
          </a:prstGeom>
          <a:noFill/>
        </p:spPr>
        <p:txBody>
          <a:bodyPr wrap="square" rtlCol="0">
            <a:spAutoFit/>
          </a:bodyPr>
          <a:lstStyle/>
          <a:p>
            <a:r>
              <a:rPr lang="en-US" i="1" dirty="0">
                <a:solidFill>
                  <a:srgbClr val="0000FF"/>
                </a:solidFill>
              </a:rPr>
              <a:t>How common is DES?</a:t>
            </a:r>
          </a:p>
          <a:p>
            <a:r>
              <a:rPr lang="en-US" dirty="0">
                <a:solidFill>
                  <a:srgbClr val="0000FF"/>
                </a:solidFill>
              </a:rPr>
              <a:t>Very. It is estimated to affect  10%  of adults age 30-60, and  15%  of adults age 65 and older.</a:t>
            </a:r>
          </a:p>
          <a:p>
            <a:endParaRPr lang="en-US" dirty="0">
              <a:solidFill>
                <a:srgbClr val="0000FF"/>
              </a:solidFill>
            </a:endParaRPr>
          </a:p>
        </p:txBody>
      </p:sp>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35106634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9: Assessment of tear meniscus on slit-lamp examination | Download  Scientific Diagram">
            <a:extLst>
              <a:ext uri="{FF2B5EF4-FFF2-40B4-BE49-F238E27FC236}">
                <a16:creationId xmlns:a16="http://schemas.microsoft.com/office/drawing/2014/main" id="{26FBD1B2-B337-1112-9E2E-876825323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33" y="2124059"/>
            <a:ext cx="4503867" cy="26051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2DA4496-6A5D-36D9-3D4E-B7503FCFD5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128837"/>
            <a:ext cx="3894267" cy="26003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A06BF7C-6CBC-544E-FC39-D8D06BDD5F16}"/>
              </a:ext>
            </a:extLst>
          </p:cNvPr>
          <p:cNvSpPr txBox="1"/>
          <p:nvPr/>
        </p:nvSpPr>
        <p:spPr>
          <a:xfrm>
            <a:off x="3139524" y="6183868"/>
            <a:ext cx="2864951" cy="369332"/>
          </a:xfrm>
          <a:prstGeom prst="rect">
            <a:avLst/>
          </a:prstGeom>
          <a:noFill/>
        </p:spPr>
        <p:txBody>
          <a:bodyPr wrap="none" rtlCol="0">
            <a:spAutoFit/>
          </a:bodyPr>
          <a:lstStyle/>
          <a:p>
            <a:pPr algn="ctr"/>
            <a:r>
              <a:rPr lang="en-US" dirty="0"/>
              <a:t>Tear lake (strip; meniscus)</a:t>
            </a:r>
          </a:p>
        </p:txBody>
      </p:sp>
      <p:sp>
        <p:nvSpPr>
          <p:cNvPr id="4" name="TextBox 3">
            <a:extLst>
              <a:ext uri="{FF2B5EF4-FFF2-40B4-BE49-F238E27FC236}">
                <a16:creationId xmlns:a16="http://schemas.microsoft.com/office/drawing/2014/main" id="{D7BEC223-54ED-2B75-CEEC-E1A8B1AC843B}"/>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172734393"/>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40786BD9-7108-92C4-D487-53F11228350F}"/>
              </a:ext>
            </a:extLst>
          </p:cNvPr>
          <p:cNvSpPr txBox="1">
            <a:spLocks noChangeArrowheads="1"/>
          </p:cNvSpPr>
          <p:nvPr/>
        </p:nvSpPr>
        <p:spPr bwMode="auto">
          <a:xfrm>
            <a:off x="166960" y="1056106"/>
            <a:ext cx="3577829" cy="3754874"/>
          </a:xfrm>
          <a:prstGeom prst="rect">
            <a:avLst/>
          </a:prstGeom>
          <a:solidFill>
            <a:srgbClr val="FF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rgbClr val="3333FF"/>
                </a:solidFill>
              </a:rPr>
              <a:t>What nutritional deficiency is the leading cause of </a:t>
            </a:r>
            <a:r>
              <a:rPr lang="en-US" altLang="en-US" sz="1400" i="1" dirty="0" err="1">
                <a:solidFill>
                  <a:srgbClr val="3333FF"/>
                </a:solidFill>
              </a:rPr>
              <a:t>xerophthalmia</a:t>
            </a:r>
            <a:r>
              <a:rPr lang="en-US" altLang="en-US" sz="1400" i="1" dirty="0">
                <a:solidFill>
                  <a:srgbClr val="3333FF"/>
                </a:solidFill>
              </a:rPr>
              <a:t> worldwide?</a:t>
            </a:r>
          </a:p>
          <a:p>
            <a:pPr eaLnBrk="1" hangingPunct="1"/>
            <a:r>
              <a:rPr lang="en-US" altLang="en-US" sz="1400" dirty="0" err="1">
                <a:solidFill>
                  <a:srgbClr val="3333FF"/>
                </a:solidFill>
              </a:rPr>
              <a:t>Hypovitaminosis</a:t>
            </a:r>
            <a:r>
              <a:rPr lang="en-US" altLang="en-US" sz="1400" dirty="0">
                <a:solidFill>
                  <a:srgbClr val="3333FF"/>
                </a:solidFill>
              </a:rPr>
              <a:t> A</a:t>
            </a:r>
          </a:p>
          <a:p>
            <a:pPr eaLnBrk="1" hangingPunct="1"/>
            <a:endParaRPr lang="en-US" altLang="en-US" sz="1400" dirty="0">
              <a:solidFill>
                <a:srgbClr val="3333FF"/>
              </a:solidFill>
            </a:endParaRPr>
          </a:p>
          <a:p>
            <a:pPr eaLnBrk="1" hangingPunct="1"/>
            <a:r>
              <a:rPr lang="en-US" altLang="en-US" sz="1400" i="1" dirty="0" err="1">
                <a:solidFill>
                  <a:srgbClr val="3333FF"/>
                </a:solidFill>
              </a:rPr>
              <a:t>Hypovitaminosis</a:t>
            </a:r>
            <a:r>
              <a:rPr lang="en-US" altLang="en-US" sz="1400" i="1" dirty="0">
                <a:solidFill>
                  <a:srgbClr val="3333FF"/>
                </a:solidFill>
              </a:rPr>
              <a:t> A </a:t>
            </a:r>
            <a:r>
              <a:rPr lang="en-US" altLang="en-US" sz="1400" i="1" dirty="0" err="1">
                <a:solidFill>
                  <a:srgbClr val="3333FF"/>
                </a:solidFill>
              </a:rPr>
              <a:t>xerosis</a:t>
            </a:r>
            <a:r>
              <a:rPr lang="en-US" altLang="en-US" sz="1400" i="1" dirty="0">
                <a:solidFill>
                  <a:srgbClr val="3333FF"/>
                </a:solidFill>
              </a:rPr>
              <a:t> of the ocular surface produces what classic sign?</a:t>
            </a:r>
          </a:p>
          <a:p>
            <a:pPr eaLnBrk="1" hangingPunct="1"/>
            <a:r>
              <a:rPr lang="en-US" altLang="en-US" sz="1400" b="1" dirty="0" err="1">
                <a:solidFill>
                  <a:srgbClr val="3333FF"/>
                </a:solidFill>
              </a:rPr>
              <a:t>Bit</a:t>
            </a:r>
            <a:r>
              <a:rPr lang="en-US" altLang="en-US" sz="1400" b="1" dirty="0" err="1">
                <a:solidFill>
                  <a:srgbClr val="3333FF"/>
                </a:solidFill>
                <a:cs typeface="Arial" charset="0"/>
              </a:rPr>
              <a:t>ô</a:t>
            </a:r>
            <a:r>
              <a:rPr lang="en-US" altLang="en-US" sz="1400" b="1" dirty="0" err="1">
                <a:solidFill>
                  <a:srgbClr val="3333FF"/>
                </a:solidFill>
              </a:rPr>
              <a:t>t</a:t>
            </a:r>
            <a:r>
              <a:rPr lang="en-US" altLang="en-US" sz="1400" b="1" dirty="0">
                <a:solidFill>
                  <a:srgbClr val="3333FF"/>
                </a:solidFill>
              </a:rPr>
              <a:t> spot</a:t>
            </a:r>
            <a:r>
              <a:rPr lang="en-US" altLang="en-US" sz="1400" dirty="0">
                <a:solidFill>
                  <a:srgbClr val="3333FF"/>
                </a:solidFill>
              </a:rPr>
              <a:t>—a foamy, white/gray area on the interpalpebral conjunctiva</a:t>
            </a:r>
          </a:p>
          <a:p>
            <a:pPr eaLnBrk="1" hangingPunct="1"/>
            <a:endParaRPr lang="en-US" altLang="en-US" sz="1400" dirty="0">
              <a:solidFill>
                <a:srgbClr val="3333FF"/>
              </a:solidFill>
            </a:endParaRPr>
          </a:p>
          <a:p>
            <a:pPr eaLnBrk="1" hangingPunct="1"/>
            <a:r>
              <a:rPr lang="en-US" altLang="en-US" sz="1400" dirty="0">
                <a:solidFill>
                  <a:srgbClr val="3333FF"/>
                </a:solidFill>
              </a:rPr>
              <a:t>What bacteria is implicated in </a:t>
            </a:r>
            <a:r>
              <a:rPr lang="en-US" altLang="en-US" sz="1400" dirty="0" err="1">
                <a:solidFill>
                  <a:srgbClr val="3333FF"/>
                </a:solidFill>
              </a:rPr>
              <a:t>Bit</a:t>
            </a:r>
            <a:r>
              <a:rPr lang="en-US" altLang="en-US" sz="1400" dirty="0" err="1">
                <a:solidFill>
                  <a:srgbClr val="3333FF"/>
                </a:solidFill>
                <a:cs typeface="Arial" charset="0"/>
              </a:rPr>
              <a:t>ô</a:t>
            </a:r>
            <a:r>
              <a:rPr lang="en-US" altLang="en-US" sz="1400" dirty="0" err="1">
                <a:solidFill>
                  <a:srgbClr val="3333FF"/>
                </a:solidFill>
              </a:rPr>
              <a:t>t</a:t>
            </a:r>
            <a:r>
              <a:rPr lang="en-US" altLang="en-US" sz="1400" dirty="0">
                <a:solidFill>
                  <a:srgbClr val="3333FF"/>
                </a:solidFill>
              </a:rPr>
              <a:t> spot formation?</a:t>
            </a:r>
          </a:p>
          <a:p>
            <a:pPr eaLnBrk="1" hangingPunct="1"/>
            <a:r>
              <a:rPr lang="en-US" altLang="en-US" sz="1400" i="1" dirty="0" err="1">
                <a:solidFill>
                  <a:srgbClr val="3333FF"/>
                </a:solidFill>
              </a:rPr>
              <a:t>Corynebacterium</a:t>
            </a:r>
            <a:r>
              <a:rPr lang="en-US" altLang="en-US" sz="1400" i="1" dirty="0">
                <a:solidFill>
                  <a:srgbClr val="3333FF"/>
                </a:solidFill>
              </a:rPr>
              <a:t> </a:t>
            </a:r>
            <a:r>
              <a:rPr lang="en-US" altLang="en-US" sz="1400" i="1" dirty="0" err="1">
                <a:solidFill>
                  <a:srgbClr val="3333FF"/>
                </a:solidFill>
              </a:rPr>
              <a:t>xerosis</a:t>
            </a:r>
            <a:endParaRPr lang="en-US" altLang="en-US" sz="1400" i="1" dirty="0">
              <a:solidFill>
                <a:srgbClr val="3333FF"/>
              </a:solidFill>
            </a:endParaRPr>
          </a:p>
          <a:p>
            <a:pPr eaLnBrk="1" hangingPunct="1"/>
            <a:endParaRPr lang="en-US" altLang="en-US" sz="1400" dirty="0">
              <a:solidFill>
                <a:srgbClr val="3333FF"/>
              </a:solidFill>
            </a:endParaRPr>
          </a:p>
          <a:p>
            <a:pPr eaLnBrk="1" hangingPunct="1"/>
            <a:r>
              <a:rPr lang="en-US" altLang="en-US" sz="1400" i="1" dirty="0">
                <a:solidFill>
                  <a:srgbClr val="3333FF"/>
                </a:solidFill>
              </a:rPr>
              <a:t>With what conditions is </a:t>
            </a:r>
            <a:r>
              <a:rPr lang="en-US" altLang="en-US" sz="1400" i="1" dirty="0" err="1">
                <a:solidFill>
                  <a:srgbClr val="3333FF"/>
                </a:solidFill>
              </a:rPr>
              <a:t>xerophthalmia</a:t>
            </a:r>
            <a:r>
              <a:rPr lang="en-US" altLang="en-US" sz="1400" i="1" dirty="0">
                <a:solidFill>
                  <a:srgbClr val="3333FF"/>
                </a:solidFill>
              </a:rPr>
              <a:t> associated in the US?</a:t>
            </a:r>
          </a:p>
          <a:p>
            <a:pPr eaLnBrk="1" hangingPunct="1"/>
            <a:r>
              <a:rPr lang="en-US" altLang="en-US" sz="1400" dirty="0">
                <a:solidFill>
                  <a:srgbClr val="3333FF"/>
                </a:solidFill>
              </a:rPr>
              <a:t>--</a:t>
            </a:r>
            <a:r>
              <a:rPr lang="en-US" altLang="en-US" sz="1400" b="1" dirty="0">
                <a:solidFill>
                  <a:srgbClr val="3333FF"/>
                </a:solidFill>
              </a:rPr>
              <a:t>Dietary deficiencies</a:t>
            </a:r>
          </a:p>
          <a:p>
            <a:pPr eaLnBrk="1" hangingPunct="1"/>
            <a:r>
              <a:rPr lang="en-US" altLang="en-US" sz="1400" dirty="0">
                <a:solidFill>
                  <a:srgbClr val="3333FF"/>
                </a:solidFill>
              </a:rPr>
              <a:t>--</a:t>
            </a:r>
            <a:r>
              <a:rPr lang="en-US" altLang="en-US" sz="1400" b="1" dirty="0">
                <a:solidFill>
                  <a:srgbClr val="3333FF"/>
                </a:solidFill>
              </a:rPr>
              <a:t>Chronic  alcoholism</a:t>
            </a:r>
          </a:p>
        </p:txBody>
      </p:sp>
      <p:sp>
        <p:nvSpPr>
          <p:cNvPr id="4" name="Right Brace 3">
            <a:extLst>
              <a:ext uri="{FF2B5EF4-FFF2-40B4-BE49-F238E27FC236}">
                <a16:creationId xmlns:a16="http://schemas.microsoft.com/office/drawing/2014/main" id="{359BC822-B6B4-8BF1-96CC-05F124F9B2F7}"/>
              </a:ext>
            </a:extLst>
          </p:cNvPr>
          <p:cNvSpPr/>
          <p:nvPr/>
        </p:nvSpPr>
        <p:spPr>
          <a:xfrm>
            <a:off x="2080444" y="4306760"/>
            <a:ext cx="179243" cy="483513"/>
          </a:xfrm>
          <a:prstGeom prst="rightBrace">
            <a:avLst/>
          </a:prstGeom>
          <a:ln w="2222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D65BBB89-9C5B-92D7-AB23-48FD8683FA8B}"/>
              </a:ext>
            </a:extLst>
          </p:cNvPr>
          <p:cNvSpPr txBox="1"/>
          <p:nvPr/>
        </p:nvSpPr>
        <p:spPr>
          <a:xfrm>
            <a:off x="2324100" y="4343978"/>
            <a:ext cx="4185761" cy="369332"/>
          </a:xfrm>
          <a:prstGeom prst="rect">
            <a:avLst/>
          </a:prstGeom>
          <a:solidFill>
            <a:schemeClr val="bg1"/>
          </a:solidFill>
          <a:ln>
            <a:solidFill>
              <a:schemeClr val="tx1"/>
            </a:solidFill>
          </a:ln>
        </p:spPr>
        <p:txBody>
          <a:bodyPr wrap="none" rtlCol="0">
            <a:spAutoFit/>
          </a:bodyPr>
          <a:lstStyle/>
          <a:p>
            <a:r>
              <a:rPr lang="en-US" i="1" dirty="0">
                <a:effectLst>
                  <a:outerShdw blurRad="38100" dist="38100" dir="2700000" algn="tl">
                    <a:srgbClr val="000000">
                      <a:alpha val="43137"/>
                    </a:srgbClr>
                  </a:outerShdw>
                </a:effectLst>
              </a:rPr>
              <a:t>Press your xerosis pts on these issues!</a:t>
            </a:r>
          </a:p>
        </p:txBody>
      </p:sp>
    </p:spTree>
    <p:extLst>
      <p:ext uri="{BB962C8B-B14F-4D97-AF65-F5344CB8AC3E}">
        <p14:creationId xmlns:p14="http://schemas.microsoft.com/office/powerpoint/2010/main" val="841353973"/>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40786BD9-7108-92C4-D487-53F11228350F}"/>
              </a:ext>
            </a:extLst>
          </p:cNvPr>
          <p:cNvSpPr txBox="1">
            <a:spLocks noChangeArrowheads="1"/>
          </p:cNvSpPr>
          <p:nvPr/>
        </p:nvSpPr>
        <p:spPr bwMode="auto">
          <a:xfrm>
            <a:off x="166960" y="1056106"/>
            <a:ext cx="3577829" cy="3754874"/>
          </a:xfrm>
          <a:prstGeom prst="rect">
            <a:avLst/>
          </a:prstGeom>
          <a:solidFill>
            <a:srgbClr val="FF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75000"/>
                  </a:schemeClr>
                </a:solidFill>
              </a:rPr>
              <a:t>What nutritional deficiency is the leading cause of </a:t>
            </a:r>
            <a:r>
              <a:rPr lang="en-US" altLang="en-US" sz="1400" i="1" dirty="0" err="1">
                <a:solidFill>
                  <a:schemeClr val="bg1">
                    <a:lumMod val="75000"/>
                  </a:schemeClr>
                </a:solidFill>
              </a:rPr>
              <a:t>xerophthalmia</a:t>
            </a:r>
            <a:r>
              <a:rPr lang="en-US" altLang="en-US" sz="1400" i="1" dirty="0">
                <a:solidFill>
                  <a:schemeClr val="bg1">
                    <a:lumMod val="75000"/>
                  </a:schemeClr>
                </a:solidFill>
              </a:rPr>
              <a:t> worldwide?</a:t>
            </a:r>
          </a:p>
          <a:p>
            <a:pPr eaLnBrk="1" hangingPunct="1"/>
            <a:r>
              <a:rPr lang="en-US" altLang="en-US" sz="1400" dirty="0" err="1">
                <a:solidFill>
                  <a:schemeClr val="bg1">
                    <a:lumMod val="75000"/>
                  </a:schemeClr>
                </a:solidFill>
              </a:rPr>
              <a:t>Hypovitaminosis</a:t>
            </a:r>
            <a:r>
              <a:rPr lang="en-US" altLang="en-US" sz="1400" dirty="0">
                <a:solidFill>
                  <a:schemeClr val="bg1">
                    <a:lumMod val="75000"/>
                  </a:schemeClr>
                </a:solidFill>
              </a:rPr>
              <a:t> A</a:t>
            </a:r>
          </a:p>
          <a:p>
            <a:pPr eaLnBrk="1" hangingPunct="1"/>
            <a:endParaRPr lang="en-US" altLang="en-US" sz="1400" dirty="0">
              <a:solidFill>
                <a:schemeClr val="bg1">
                  <a:lumMod val="75000"/>
                </a:schemeClr>
              </a:solidFill>
            </a:endParaRPr>
          </a:p>
          <a:p>
            <a:pPr eaLnBrk="1" hangingPunct="1"/>
            <a:r>
              <a:rPr lang="en-US" altLang="en-US" sz="1400" i="1" dirty="0" err="1">
                <a:solidFill>
                  <a:schemeClr val="bg1">
                    <a:lumMod val="75000"/>
                  </a:schemeClr>
                </a:solidFill>
              </a:rPr>
              <a:t>Hypovitaminosis</a:t>
            </a:r>
            <a:r>
              <a:rPr lang="en-US" altLang="en-US" sz="1400" i="1" dirty="0">
                <a:solidFill>
                  <a:schemeClr val="bg1">
                    <a:lumMod val="75000"/>
                  </a:schemeClr>
                </a:solidFill>
              </a:rPr>
              <a:t> A </a:t>
            </a:r>
            <a:r>
              <a:rPr lang="en-US" altLang="en-US" sz="1400" i="1" dirty="0" err="1">
                <a:solidFill>
                  <a:schemeClr val="bg1">
                    <a:lumMod val="75000"/>
                  </a:schemeClr>
                </a:solidFill>
              </a:rPr>
              <a:t>xerosis</a:t>
            </a:r>
            <a:r>
              <a:rPr lang="en-US" altLang="en-US" sz="1400" i="1" dirty="0">
                <a:solidFill>
                  <a:schemeClr val="bg1">
                    <a:lumMod val="75000"/>
                  </a:schemeClr>
                </a:solidFill>
              </a:rPr>
              <a:t> of the ocular surface produces what classic sign?</a:t>
            </a:r>
          </a:p>
          <a:p>
            <a:pPr eaLnBrk="1" hangingPunct="1"/>
            <a:r>
              <a:rPr lang="en-US" altLang="en-US" sz="1400" b="1" dirty="0" err="1">
                <a:solidFill>
                  <a:schemeClr val="bg1">
                    <a:lumMod val="75000"/>
                  </a:schemeClr>
                </a:solidFill>
              </a:rPr>
              <a:t>Bit</a:t>
            </a:r>
            <a:r>
              <a:rPr lang="en-US" altLang="en-US" sz="1400" b="1" dirty="0" err="1">
                <a:solidFill>
                  <a:schemeClr val="bg1">
                    <a:lumMod val="75000"/>
                  </a:schemeClr>
                </a:solidFill>
                <a:cs typeface="Arial" charset="0"/>
              </a:rPr>
              <a:t>ô</a:t>
            </a:r>
            <a:r>
              <a:rPr lang="en-US" altLang="en-US" sz="1400" b="1" dirty="0" err="1">
                <a:solidFill>
                  <a:schemeClr val="bg1">
                    <a:lumMod val="75000"/>
                  </a:schemeClr>
                </a:solidFill>
              </a:rPr>
              <a:t>t</a:t>
            </a:r>
            <a:r>
              <a:rPr lang="en-US" altLang="en-US" sz="1400" b="1" dirty="0">
                <a:solidFill>
                  <a:schemeClr val="bg1">
                    <a:lumMod val="75000"/>
                  </a:schemeClr>
                </a:solidFill>
              </a:rPr>
              <a:t> spot</a:t>
            </a:r>
            <a:r>
              <a:rPr lang="en-US" altLang="en-US" sz="1400" dirty="0">
                <a:solidFill>
                  <a:schemeClr val="bg1">
                    <a:lumMod val="75000"/>
                  </a:schemeClr>
                </a:solidFill>
              </a:rPr>
              <a:t>—a foamy, white/gray area on the interpalpebral conjunctiva</a:t>
            </a:r>
          </a:p>
          <a:p>
            <a:pPr eaLnBrk="1" hangingPunct="1"/>
            <a:endParaRPr lang="en-US" altLang="en-US" sz="1400" dirty="0">
              <a:solidFill>
                <a:schemeClr val="bg1">
                  <a:lumMod val="75000"/>
                </a:schemeClr>
              </a:solidFill>
            </a:endParaRPr>
          </a:p>
          <a:p>
            <a:pPr eaLnBrk="1" hangingPunct="1"/>
            <a:r>
              <a:rPr lang="en-US" altLang="en-US" sz="1400" dirty="0">
                <a:solidFill>
                  <a:schemeClr val="bg1">
                    <a:lumMod val="75000"/>
                  </a:schemeClr>
                </a:solidFill>
              </a:rPr>
              <a:t>What bacteria is implicated in </a:t>
            </a:r>
            <a:r>
              <a:rPr lang="en-US" altLang="en-US" sz="1400" dirty="0" err="1">
                <a:solidFill>
                  <a:schemeClr val="bg1">
                    <a:lumMod val="75000"/>
                  </a:schemeClr>
                </a:solidFill>
              </a:rPr>
              <a:t>Bit</a:t>
            </a:r>
            <a:r>
              <a:rPr lang="en-US" altLang="en-US" sz="1400" dirty="0" err="1">
                <a:solidFill>
                  <a:schemeClr val="bg1">
                    <a:lumMod val="75000"/>
                  </a:schemeClr>
                </a:solidFill>
                <a:cs typeface="Arial" charset="0"/>
              </a:rPr>
              <a:t>ô</a:t>
            </a:r>
            <a:r>
              <a:rPr lang="en-US" altLang="en-US" sz="1400" dirty="0" err="1">
                <a:solidFill>
                  <a:schemeClr val="bg1">
                    <a:lumMod val="75000"/>
                  </a:schemeClr>
                </a:solidFill>
              </a:rPr>
              <a:t>t</a:t>
            </a:r>
            <a:r>
              <a:rPr lang="en-US" altLang="en-US" sz="1400" dirty="0">
                <a:solidFill>
                  <a:schemeClr val="bg1">
                    <a:lumMod val="75000"/>
                  </a:schemeClr>
                </a:solidFill>
              </a:rPr>
              <a:t> spot formation?</a:t>
            </a:r>
          </a:p>
          <a:p>
            <a:pPr eaLnBrk="1" hangingPunct="1"/>
            <a:r>
              <a:rPr lang="en-US" altLang="en-US" sz="1400" i="1" dirty="0" err="1">
                <a:solidFill>
                  <a:schemeClr val="bg1">
                    <a:lumMod val="75000"/>
                  </a:schemeClr>
                </a:solidFill>
              </a:rPr>
              <a:t>Corynebacterium</a:t>
            </a:r>
            <a:r>
              <a:rPr lang="en-US" altLang="en-US" sz="1400" i="1" dirty="0">
                <a:solidFill>
                  <a:schemeClr val="bg1">
                    <a:lumMod val="75000"/>
                  </a:schemeClr>
                </a:solidFill>
              </a:rPr>
              <a:t> </a:t>
            </a:r>
            <a:r>
              <a:rPr lang="en-US" altLang="en-US" sz="1400" i="1" dirty="0" err="1">
                <a:solidFill>
                  <a:schemeClr val="bg1">
                    <a:lumMod val="75000"/>
                  </a:schemeClr>
                </a:solidFill>
              </a:rPr>
              <a:t>xerosis</a:t>
            </a:r>
            <a:endParaRPr lang="en-US" altLang="en-US" sz="1400" i="1" dirty="0">
              <a:solidFill>
                <a:schemeClr val="bg1">
                  <a:lumMod val="75000"/>
                </a:schemeClr>
              </a:solidFill>
            </a:endParaRPr>
          </a:p>
          <a:p>
            <a:pPr eaLnBrk="1" hangingPunct="1"/>
            <a:endParaRPr lang="en-US" altLang="en-US" sz="1400" dirty="0">
              <a:solidFill>
                <a:schemeClr val="bg1">
                  <a:lumMod val="75000"/>
                </a:schemeClr>
              </a:solidFill>
            </a:endParaRPr>
          </a:p>
          <a:p>
            <a:pPr eaLnBrk="1" hangingPunct="1"/>
            <a:r>
              <a:rPr lang="en-US" altLang="en-US" sz="1400" i="1" dirty="0">
                <a:solidFill>
                  <a:schemeClr val="bg1">
                    <a:lumMod val="75000"/>
                  </a:schemeClr>
                </a:solidFill>
              </a:rPr>
              <a:t>With what conditions is </a:t>
            </a:r>
            <a:r>
              <a:rPr lang="en-US" altLang="en-US" sz="1400" i="1" dirty="0" err="1">
                <a:solidFill>
                  <a:schemeClr val="bg1">
                    <a:lumMod val="75000"/>
                  </a:schemeClr>
                </a:solidFill>
              </a:rPr>
              <a:t>xerophthalmia</a:t>
            </a:r>
            <a:r>
              <a:rPr lang="en-US" altLang="en-US" sz="1400" i="1" dirty="0">
                <a:solidFill>
                  <a:schemeClr val="bg1">
                    <a:lumMod val="75000"/>
                  </a:schemeClr>
                </a:solidFill>
              </a:rPr>
              <a:t> associated in the US?</a:t>
            </a:r>
          </a:p>
          <a:p>
            <a:pPr eaLnBrk="1" hangingPunct="1"/>
            <a:r>
              <a:rPr lang="en-US" altLang="en-US" sz="1400" dirty="0">
                <a:solidFill>
                  <a:schemeClr val="bg1">
                    <a:lumMod val="75000"/>
                  </a:schemeClr>
                </a:solidFill>
              </a:rPr>
              <a:t>--</a:t>
            </a:r>
            <a:r>
              <a:rPr lang="en-US" altLang="en-US" sz="1400" b="1" dirty="0">
                <a:solidFill>
                  <a:schemeClr val="bg1">
                    <a:lumMod val="75000"/>
                  </a:schemeClr>
                </a:solidFill>
              </a:rPr>
              <a:t>Dietary deficiencies</a:t>
            </a:r>
          </a:p>
          <a:p>
            <a:pPr eaLnBrk="1" hangingPunct="1"/>
            <a:r>
              <a:rPr lang="en-US" altLang="en-US" sz="1400" dirty="0">
                <a:solidFill>
                  <a:schemeClr val="bg1">
                    <a:lumMod val="75000"/>
                  </a:schemeClr>
                </a:solidFill>
              </a:rPr>
              <a:t>--</a:t>
            </a:r>
            <a:r>
              <a:rPr lang="en-US" altLang="en-US" sz="1400" b="1" dirty="0">
                <a:solidFill>
                  <a:schemeClr val="bg1">
                    <a:lumMod val="75000"/>
                  </a:schemeClr>
                </a:solidFill>
              </a:rPr>
              <a:t>Chronic  alcoholism</a:t>
            </a:r>
          </a:p>
        </p:txBody>
      </p:sp>
      <p:sp>
        <p:nvSpPr>
          <p:cNvPr id="6" name="Text Box 13">
            <a:extLst>
              <a:ext uri="{FF2B5EF4-FFF2-40B4-BE49-F238E27FC236}">
                <a16:creationId xmlns:a16="http://schemas.microsoft.com/office/drawing/2014/main" id="{12781A97-50B0-8BDB-1F73-3D7E6E7D3880}"/>
              </a:ext>
            </a:extLst>
          </p:cNvPr>
          <p:cNvSpPr txBox="1">
            <a:spLocks noChangeArrowheads="1"/>
          </p:cNvSpPr>
          <p:nvPr/>
        </p:nvSpPr>
        <p:spPr bwMode="auto">
          <a:xfrm>
            <a:off x="128019" y="1914438"/>
            <a:ext cx="6586330" cy="1815882"/>
          </a:xfrm>
          <a:prstGeom prst="rect">
            <a:avLst/>
          </a:prstGeom>
          <a:solidFill>
            <a:srgbClr val="ADF709"/>
          </a:solid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rgbClr val="3333FF"/>
                </a:solidFill>
              </a:rPr>
              <a:t>With what genetic disease manifesting in childhood is xerophthalmia associated?</a:t>
            </a:r>
          </a:p>
          <a:p>
            <a:pPr eaLnBrk="1" hangingPunct="1"/>
            <a:r>
              <a:rPr lang="en-US" altLang="en-US" sz="1400" dirty="0">
                <a:solidFill>
                  <a:srgbClr val="ADF709"/>
                </a:solidFill>
              </a:rPr>
              <a:t>Cystic fibrosis</a:t>
            </a:r>
          </a:p>
          <a:p>
            <a:pPr eaLnBrk="1" hangingPunct="1"/>
            <a:endParaRPr lang="en-US" altLang="en-US" sz="1400" i="1" dirty="0">
              <a:solidFill>
                <a:srgbClr val="ADF709"/>
              </a:solidFill>
            </a:endParaRPr>
          </a:p>
          <a:p>
            <a:pPr eaLnBrk="1" hangingPunct="1"/>
            <a:r>
              <a:rPr lang="en-US" altLang="en-US" sz="1400" i="1" dirty="0" err="1">
                <a:solidFill>
                  <a:srgbClr val="ADF709"/>
                </a:solidFill>
              </a:rPr>
              <a:t>Wiggity</a:t>
            </a:r>
            <a:r>
              <a:rPr lang="en-US" altLang="en-US" sz="1400" i="1" dirty="0">
                <a:solidFill>
                  <a:srgbClr val="ADF709"/>
                </a:solidFill>
              </a:rPr>
              <a:t> what? Why would pts with a disease hallmarked by lung abnormalities be at risk for </a:t>
            </a:r>
            <a:r>
              <a:rPr lang="en-US" altLang="en-US" sz="1400" i="1" dirty="0" err="1">
                <a:solidFill>
                  <a:srgbClr val="ADF709"/>
                </a:solidFill>
              </a:rPr>
              <a:t>hypovitaminosis</a:t>
            </a:r>
            <a:r>
              <a:rPr lang="en-US" altLang="en-US" sz="1400" i="1" dirty="0">
                <a:solidFill>
                  <a:srgbClr val="ADF709"/>
                </a:solidFill>
              </a:rPr>
              <a:t> A?</a:t>
            </a:r>
          </a:p>
          <a:p>
            <a:pPr eaLnBrk="1" hangingPunct="1"/>
            <a:r>
              <a:rPr lang="en-US" altLang="en-US" sz="1400" dirty="0">
                <a:solidFill>
                  <a:srgbClr val="ADF709"/>
                </a:solidFill>
              </a:rPr>
              <a:t>Recall that CF is also associated with  pancreatic  insufficiency, and thereby with Vit A malabsorption. Undiagnosed CF infants may present with xerophthalmia severe enough to produce a PUK-like picture with associated hypopyon!</a:t>
            </a:r>
          </a:p>
        </p:txBody>
      </p:sp>
    </p:spTree>
    <p:extLst>
      <p:ext uri="{BB962C8B-B14F-4D97-AF65-F5344CB8AC3E}">
        <p14:creationId xmlns:p14="http://schemas.microsoft.com/office/powerpoint/2010/main" val="565959618"/>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40786BD9-7108-92C4-D487-53F11228350F}"/>
              </a:ext>
            </a:extLst>
          </p:cNvPr>
          <p:cNvSpPr txBox="1">
            <a:spLocks noChangeArrowheads="1"/>
          </p:cNvSpPr>
          <p:nvPr/>
        </p:nvSpPr>
        <p:spPr bwMode="auto">
          <a:xfrm>
            <a:off x="166960" y="1056106"/>
            <a:ext cx="3577829" cy="3754874"/>
          </a:xfrm>
          <a:prstGeom prst="rect">
            <a:avLst/>
          </a:prstGeom>
          <a:solidFill>
            <a:srgbClr val="FF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75000"/>
                  </a:schemeClr>
                </a:solidFill>
              </a:rPr>
              <a:t>What nutritional deficiency is the leading cause of </a:t>
            </a:r>
            <a:r>
              <a:rPr lang="en-US" altLang="en-US" sz="1400" i="1" dirty="0" err="1">
                <a:solidFill>
                  <a:schemeClr val="bg1">
                    <a:lumMod val="75000"/>
                  </a:schemeClr>
                </a:solidFill>
              </a:rPr>
              <a:t>xerophthalmia</a:t>
            </a:r>
            <a:r>
              <a:rPr lang="en-US" altLang="en-US" sz="1400" i="1" dirty="0">
                <a:solidFill>
                  <a:schemeClr val="bg1">
                    <a:lumMod val="75000"/>
                  </a:schemeClr>
                </a:solidFill>
              </a:rPr>
              <a:t> worldwide?</a:t>
            </a:r>
          </a:p>
          <a:p>
            <a:pPr eaLnBrk="1" hangingPunct="1"/>
            <a:r>
              <a:rPr lang="en-US" altLang="en-US" sz="1400" dirty="0" err="1">
                <a:solidFill>
                  <a:schemeClr val="bg1">
                    <a:lumMod val="75000"/>
                  </a:schemeClr>
                </a:solidFill>
              </a:rPr>
              <a:t>Hypovitaminosis</a:t>
            </a:r>
            <a:r>
              <a:rPr lang="en-US" altLang="en-US" sz="1400" dirty="0">
                <a:solidFill>
                  <a:schemeClr val="bg1">
                    <a:lumMod val="75000"/>
                  </a:schemeClr>
                </a:solidFill>
              </a:rPr>
              <a:t> A</a:t>
            </a:r>
          </a:p>
          <a:p>
            <a:pPr eaLnBrk="1" hangingPunct="1"/>
            <a:endParaRPr lang="en-US" altLang="en-US" sz="1400" dirty="0">
              <a:solidFill>
                <a:schemeClr val="bg1">
                  <a:lumMod val="75000"/>
                </a:schemeClr>
              </a:solidFill>
            </a:endParaRPr>
          </a:p>
          <a:p>
            <a:pPr eaLnBrk="1" hangingPunct="1"/>
            <a:r>
              <a:rPr lang="en-US" altLang="en-US" sz="1400" i="1" dirty="0" err="1">
                <a:solidFill>
                  <a:schemeClr val="bg1">
                    <a:lumMod val="75000"/>
                  </a:schemeClr>
                </a:solidFill>
              </a:rPr>
              <a:t>Hypovitaminosis</a:t>
            </a:r>
            <a:r>
              <a:rPr lang="en-US" altLang="en-US" sz="1400" i="1" dirty="0">
                <a:solidFill>
                  <a:schemeClr val="bg1">
                    <a:lumMod val="75000"/>
                  </a:schemeClr>
                </a:solidFill>
              </a:rPr>
              <a:t> A </a:t>
            </a:r>
            <a:r>
              <a:rPr lang="en-US" altLang="en-US" sz="1400" i="1" dirty="0" err="1">
                <a:solidFill>
                  <a:schemeClr val="bg1">
                    <a:lumMod val="75000"/>
                  </a:schemeClr>
                </a:solidFill>
              </a:rPr>
              <a:t>xerosis</a:t>
            </a:r>
            <a:r>
              <a:rPr lang="en-US" altLang="en-US" sz="1400" i="1" dirty="0">
                <a:solidFill>
                  <a:schemeClr val="bg1">
                    <a:lumMod val="75000"/>
                  </a:schemeClr>
                </a:solidFill>
              </a:rPr>
              <a:t> of the ocular surface produces what classic sign?</a:t>
            </a:r>
          </a:p>
          <a:p>
            <a:pPr eaLnBrk="1" hangingPunct="1"/>
            <a:r>
              <a:rPr lang="en-US" altLang="en-US" sz="1400" b="1" dirty="0" err="1">
                <a:solidFill>
                  <a:schemeClr val="bg1">
                    <a:lumMod val="75000"/>
                  </a:schemeClr>
                </a:solidFill>
              </a:rPr>
              <a:t>Bit</a:t>
            </a:r>
            <a:r>
              <a:rPr lang="en-US" altLang="en-US" sz="1400" b="1" dirty="0" err="1">
                <a:solidFill>
                  <a:schemeClr val="bg1">
                    <a:lumMod val="75000"/>
                  </a:schemeClr>
                </a:solidFill>
                <a:cs typeface="Arial" charset="0"/>
              </a:rPr>
              <a:t>ô</a:t>
            </a:r>
            <a:r>
              <a:rPr lang="en-US" altLang="en-US" sz="1400" b="1" dirty="0" err="1">
                <a:solidFill>
                  <a:schemeClr val="bg1">
                    <a:lumMod val="75000"/>
                  </a:schemeClr>
                </a:solidFill>
              </a:rPr>
              <a:t>t</a:t>
            </a:r>
            <a:r>
              <a:rPr lang="en-US" altLang="en-US" sz="1400" b="1" dirty="0">
                <a:solidFill>
                  <a:schemeClr val="bg1">
                    <a:lumMod val="75000"/>
                  </a:schemeClr>
                </a:solidFill>
              </a:rPr>
              <a:t> spot</a:t>
            </a:r>
            <a:r>
              <a:rPr lang="en-US" altLang="en-US" sz="1400" dirty="0">
                <a:solidFill>
                  <a:schemeClr val="bg1">
                    <a:lumMod val="75000"/>
                  </a:schemeClr>
                </a:solidFill>
              </a:rPr>
              <a:t>—a foamy, white/gray area on the interpalpebral conjunctiva</a:t>
            </a:r>
          </a:p>
          <a:p>
            <a:pPr eaLnBrk="1" hangingPunct="1"/>
            <a:endParaRPr lang="en-US" altLang="en-US" sz="1400" dirty="0">
              <a:solidFill>
                <a:schemeClr val="bg1">
                  <a:lumMod val="75000"/>
                </a:schemeClr>
              </a:solidFill>
            </a:endParaRPr>
          </a:p>
          <a:p>
            <a:pPr eaLnBrk="1" hangingPunct="1"/>
            <a:r>
              <a:rPr lang="en-US" altLang="en-US" sz="1400" dirty="0">
                <a:solidFill>
                  <a:schemeClr val="bg1">
                    <a:lumMod val="75000"/>
                  </a:schemeClr>
                </a:solidFill>
              </a:rPr>
              <a:t>What bacteria is implicated in </a:t>
            </a:r>
            <a:r>
              <a:rPr lang="en-US" altLang="en-US" sz="1400" dirty="0" err="1">
                <a:solidFill>
                  <a:schemeClr val="bg1">
                    <a:lumMod val="75000"/>
                  </a:schemeClr>
                </a:solidFill>
              </a:rPr>
              <a:t>Bit</a:t>
            </a:r>
            <a:r>
              <a:rPr lang="en-US" altLang="en-US" sz="1400" dirty="0" err="1">
                <a:solidFill>
                  <a:schemeClr val="bg1">
                    <a:lumMod val="75000"/>
                  </a:schemeClr>
                </a:solidFill>
                <a:cs typeface="Arial" charset="0"/>
              </a:rPr>
              <a:t>ô</a:t>
            </a:r>
            <a:r>
              <a:rPr lang="en-US" altLang="en-US" sz="1400" dirty="0" err="1">
                <a:solidFill>
                  <a:schemeClr val="bg1">
                    <a:lumMod val="75000"/>
                  </a:schemeClr>
                </a:solidFill>
              </a:rPr>
              <a:t>t</a:t>
            </a:r>
            <a:r>
              <a:rPr lang="en-US" altLang="en-US" sz="1400" dirty="0">
                <a:solidFill>
                  <a:schemeClr val="bg1">
                    <a:lumMod val="75000"/>
                  </a:schemeClr>
                </a:solidFill>
              </a:rPr>
              <a:t> spot formation?</a:t>
            </a:r>
          </a:p>
          <a:p>
            <a:pPr eaLnBrk="1" hangingPunct="1"/>
            <a:r>
              <a:rPr lang="en-US" altLang="en-US" sz="1400" i="1" dirty="0" err="1">
                <a:solidFill>
                  <a:schemeClr val="bg1">
                    <a:lumMod val="75000"/>
                  </a:schemeClr>
                </a:solidFill>
              </a:rPr>
              <a:t>Corynebacterium</a:t>
            </a:r>
            <a:r>
              <a:rPr lang="en-US" altLang="en-US" sz="1400" i="1" dirty="0">
                <a:solidFill>
                  <a:schemeClr val="bg1">
                    <a:lumMod val="75000"/>
                  </a:schemeClr>
                </a:solidFill>
              </a:rPr>
              <a:t> </a:t>
            </a:r>
            <a:r>
              <a:rPr lang="en-US" altLang="en-US" sz="1400" i="1" dirty="0" err="1">
                <a:solidFill>
                  <a:schemeClr val="bg1">
                    <a:lumMod val="75000"/>
                  </a:schemeClr>
                </a:solidFill>
              </a:rPr>
              <a:t>xerosis</a:t>
            </a:r>
            <a:endParaRPr lang="en-US" altLang="en-US" sz="1400" i="1" dirty="0">
              <a:solidFill>
                <a:schemeClr val="bg1">
                  <a:lumMod val="75000"/>
                </a:schemeClr>
              </a:solidFill>
            </a:endParaRPr>
          </a:p>
          <a:p>
            <a:pPr eaLnBrk="1" hangingPunct="1"/>
            <a:endParaRPr lang="en-US" altLang="en-US" sz="1400" dirty="0">
              <a:solidFill>
                <a:schemeClr val="bg1">
                  <a:lumMod val="75000"/>
                </a:schemeClr>
              </a:solidFill>
            </a:endParaRPr>
          </a:p>
          <a:p>
            <a:pPr eaLnBrk="1" hangingPunct="1"/>
            <a:r>
              <a:rPr lang="en-US" altLang="en-US" sz="1400" i="1" dirty="0">
                <a:solidFill>
                  <a:schemeClr val="bg1">
                    <a:lumMod val="75000"/>
                  </a:schemeClr>
                </a:solidFill>
              </a:rPr>
              <a:t>With what conditions is </a:t>
            </a:r>
            <a:r>
              <a:rPr lang="en-US" altLang="en-US" sz="1400" i="1" dirty="0" err="1">
                <a:solidFill>
                  <a:schemeClr val="bg1">
                    <a:lumMod val="75000"/>
                  </a:schemeClr>
                </a:solidFill>
              </a:rPr>
              <a:t>xerophthalmia</a:t>
            </a:r>
            <a:r>
              <a:rPr lang="en-US" altLang="en-US" sz="1400" i="1" dirty="0">
                <a:solidFill>
                  <a:schemeClr val="bg1">
                    <a:lumMod val="75000"/>
                  </a:schemeClr>
                </a:solidFill>
              </a:rPr>
              <a:t> associated in the US?</a:t>
            </a:r>
          </a:p>
          <a:p>
            <a:pPr eaLnBrk="1" hangingPunct="1"/>
            <a:r>
              <a:rPr lang="en-US" altLang="en-US" sz="1400" dirty="0">
                <a:solidFill>
                  <a:schemeClr val="bg1">
                    <a:lumMod val="75000"/>
                  </a:schemeClr>
                </a:solidFill>
              </a:rPr>
              <a:t>--</a:t>
            </a:r>
            <a:r>
              <a:rPr lang="en-US" altLang="en-US" sz="1400" b="1" dirty="0">
                <a:solidFill>
                  <a:schemeClr val="bg1">
                    <a:lumMod val="75000"/>
                  </a:schemeClr>
                </a:solidFill>
              </a:rPr>
              <a:t>Dietary deficiencies</a:t>
            </a:r>
          </a:p>
          <a:p>
            <a:pPr eaLnBrk="1" hangingPunct="1"/>
            <a:r>
              <a:rPr lang="en-US" altLang="en-US" sz="1400" dirty="0">
                <a:solidFill>
                  <a:schemeClr val="bg1">
                    <a:lumMod val="75000"/>
                  </a:schemeClr>
                </a:solidFill>
              </a:rPr>
              <a:t>--</a:t>
            </a:r>
            <a:r>
              <a:rPr lang="en-US" altLang="en-US" sz="1400" b="1" dirty="0">
                <a:solidFill>
                  <a:schemeClr val="bg1">
                    <a:lumMod val="75000"/>
                  </a:schemeClr>
                </a:solidFill>
              </a:rPr>
              <a:t>Chronic  alcoholism</a:t>
            </a:r>
          </a:p>
        </p:txBody>
      </p:sp>
      <p:sp>
        <p:nvSpPr>
          <p:cNvPr id="6" name="Text Box 13">
            <a:extLst>
              <a:ext uri="{FF2B5EF4-FFF2-40B4-BE49-F238E27FC236}">
                <a16:creationId xmlns:a16="http://schemas.microsoft.com/office/drawing/2014/main" id="{12781A97-50B0-8BDB-1F73-3D7E6E7D3880}"/>
              </a:ext>
            </a:extLst>
          </p:cNvPr>
          <p:cNvSpPr txBox="1">
            <a:spLocks noChangeArrowheads="1"/>
          </p:cNvSpPr>
          <p:nvPr/>
        </p:nvSpPr>
        <p:spPr bwMode="auto">
          <a:xfrm>
            <a:off x="128019" y="1914438"/>
            <a:ext cx="6586330" cy="1815882"/>
          </a:xfrm>
          <a:prstGeom prst="rect">
            <a:avLst/>
          </a:prstGeom>
          <a:solidFill>
            <a:srgbClr val="ADF709"/>
          </a:solid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rgbClr val="3333FF"/>
                </a:solidFill>
              </a:rPr>
              <a:t>With what genetic disease manifesting in childhood is xerophthalmia associated?</a:t>
            </a:r>
          </a:p>
          <a:p>
            <a:pPr eaLnBrk="1" hangingPunct="1"/>
            <a:r>
              <a:rPr lang="en-US" altLang="en-US" sz="1400" dirty="0">
                <a:solidFill>
                  <a:srgbClr val="3333FF"/>
                </a:solidFill>
              </a:rPr>
              <a:t>Cystic fibrosis</a:t>
            </a:r>
            <a:endParaRPr lang="en-US" altLang="en-US" sz="1400" dirty="0">
              <a:solidFill>
                <a:srgbClr val="ADF709"/>
              </a:solidFill>
            </a:endParaRPr>
          </a:p>
          <a:p>
            <a:pPr eaLnBrk="1" hangingPunct="1"/>
            <a:endParaRPr lang="en-US" altLang="en-US" sz="1400" i="1" dirty="0">
              <a:solidFill>
                <a:srgbClr val="ADF709"/>
              </a:solidFill>
            </a:endParaRPr>
          </a:p>
          <a:p>
            <a:pPr eaLnBrk="1" hangingPunct="1"/>
            <a:r>
              <a:rPr lang="en-US" altLang="en-US" sz="1400" i="1" dirty="0" err="1">
                <a:solidFill>
                  <a:srgbClr val="ADF709"/>
                </a:solidFill>
              </a:rPr>
              <a:t>Wiggity</a:t>
            </a:r>
            <a:r>
              <a:rPr lang="en-US" altLang="en-US" sz="1400" i="1" dirty="0">
                <a:solidFill>
                  <a:srgbClr val="ADF709"/>
                </a:solidFill>
              </a:rPr>
              <a:t> what? Why would pts with a disease hallmarked by lung abnormalities be at risk for </a:t>
            </a:r>
            <a:r>
              <a:rPr lang="en-US" altLang="en-US" sz="1400" i="1" dirty="0" err="1">
                <a:solidFill>
                  <a:srgbClr val="ADF709"/>
                </a:solidFill>
              </a:rPr>
              <a:t>hypovitaminosis</a:t>
            </a:r>
            <a:r>
              <a:rPr lang="en-US" altLang="en-US" sz="1400" i="1" dirty="0">
                <a:solidFill>
                  <a:srgbClr val="ADF709"/>
                </a:solidFill>
              </a:rPr>
              <a:t> A?</a:t>
            </a:r>
          </a:p>
          <a:p>
            <a:pPr eaLnBrk="1" hangingPunct="1"/>
            <a:r>
              <a:rPr lang="en-US" altLang="en-US" sz="1400" dirty="0">
                <a:solidFill>
                  <a:srgbClr val="ADF709"/>
                </a:solidFill>
              </a:rPr>
              <a:t>Recall that CF is also associated with  pancreatic  insufficiency, and thereby with Vit A malabsorption. Undiagnosed CF infants may present with xerophthalmia severe enough to produce a PUK-like picture with associated hypopyon!</a:t>
            </a:r>
          </a:p>
        </p:txBody>
      </p:sp>
    </p:spTree>
    <p:extLst>
      <p:ext uri="{BB962C8B-B14F-4D97-AF65-F5344CB8AC3E}">
        <p14:creationId xmlns:p14="http://schemas.microsoft.com/office/powerpoint/2010/main" val="1117324425"/>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40786BD9-7108-92C4-D487-53F11228350F}"/>
              </a:ext>
            </a:extLst>
          </p:cNvPr>
          <p:cNvSpPr txBox="1">
            <a:spLocks noChangeArrowheads="1"/>
          </p:cNvSpPr>
          <p:nvPr/>
        </p:nvSpPr>
        <p:spPr bwMode="auto">
          <a:xfrm>
            <a:off x="166960" y="1056106"/>
            <a:ext cx="3577829" cy="3754874"/>
          </a:xfrm>
          <a:prstGeom prst="rect">
            <a:avLst/>
          </a:prstGeom>
          <a:solidFill>
            <a:srgbClr val="FF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75000"/>
                  </a:schemeClr>
                </a:solidFill>
              </a:rPr>
              <a:t>What nutritional deficiency is the leading cause of </a:t>
            </a:r>
            <a:r>
              <a:rPr lang="en-US" altLang="en-US" sz="1400" i="1" dirty="0" err="1">
                <a:solidFill>
                  <a:schemeClr val="bg1">
                    <a:lumMod val="75000"/>
                  </a:schemeClr>
                </a:solidFill>
              </a:rPr>
              <a:t>xerophthalmia</a:t>
            </a:r>
            <a:r>
              <a:rPr lang="en-US" altLang="en-US" sz="1400" i="1" dirty="0">
                <a:solidFill>
                  <a:schemeClr val="bg1">
                    <a:lumMod val="75000"/>
                  </a:schemeClr>
                </a:solidFill>
              </a:rPr>
              <a:t> worldwide?</a:t>
            </a:r>
          </a:p>
          <a:p>
            <a:pPr eaLnBrk="1" hangingPunct="1"/>
            <a:r>
              <a:rPr lang="en-US" altLang="en-US" sz="1400" dirty="0" err="1">
                <a:solidFill>
                  <a:schemeClr val="bg1">
                    <a:lumMod val="75000"/>
                  </a:schemeClr>
                </a:solidFill>
              </a:rPr>
              <a:t>Hypovitaminosis</a:t>
            </a:r>
            <a:r>
              <a:rPr lang="en-US" altLang="en-US" sz="1400" dirty="0">
                <a:solidFill>
                  <a:schemeClr val="bg1">
                    <a:lumMod val="75000"/>
                  </a:schemeClr>
                </a:solidFill>
              </a:rPr>
              <a:t> A</a:t>
            </a:r>
          </a:p>
          <a:p>
            <a:pPr eaLnBrk="1" hangingPunct="1"/>
            <a:endParaRPr lang="en-US" altLang="en-US" sz="1400" dirty="0">
              <a:solidFill>
                <a:schemeClr val="bg1">
                  <a:lumMod val="75000"/>
                </a:schemeClr>
              </a:solidFill>
            </a:endParaRPr>
          </a:p>
          <a:p>
            <a:pPr eaLnBrk="1" hangingPunct="1"/>
            <a:r>
              <a:rPr lang="en-US" altLang="en-US" sz="1400" i="1" dirty="0" err="1">
                <a:solidFill>
                  <a:schemeClr val="bg1">
                    <a:lumMod val="75000"/>
                  </a:schemeClr>
                </a:solidFill>
              </a:rPr>
              <a:t>Hypovitaminosis</a:t>
            </a:r>
            <a:r>
              <a:rPr lang="en-US" altLang="en-US" sz="1400" i="1" dirty="0">
                <a:solidFill>
                  <a:schemeClr val="bg1">
                    <a:lumMod val="75000"/>
                  </a:schemeClr>
                </a:solidFill>
              </a:rPr>
              <a:t> A </a:t>
            </a:r>
            <a:r>
              <a:rPr lang="en-US" altLang="en-US" sz="1400" i="1" dirty="0" err="1">
                <a:solidFill>
                  <a:schemeClr val="bg1">
                    <a:lumMod val="75000"/>
                  </a:schemeClr>
                </a:solidFill>
              </a:rPr>
              <a:t>xerosis</a:t>
            </a:r>
            <a:r>
              <a:rPr lang="en-US" altLang="en-US" sz="1400" i="1" dirty="0">
                <a:solidFill>
                  <a:schemeClr val="bg1">
                    <a:lumMod val="75000"/>
                  </a:schemeClr>
                </a:solidFill>
              </a:rPr>
              <a:t> of the ocular surface produces what classic sign?</a:t>
            </a:r>
          </a:p>
          <a:p>
            <a:pPr eaLnBrk="1" hangingPunct="1"/>
            <a:r>
              <a:rPr lang="en-US" altLang="en-US" sz="1400" b="1" dirty="0" err="1">
                <a:solidFill>
                  <a:schemeClr val="bg1">
                    <a:lumMod val="75000"/>
                  </a:schemeClr>
                </a:solidFill>
              </a:rPr>
              <a:t>Bit</a:t>
            </a:r>
            <a:r>
              <a:rPr lang="en-US" altLang="en-US" sz="1400" b="1" dirty="0" err="1">
                <a:solidFill>
                  <a:schemeClr val="bg1">
                    <a:lumMod val="75000"/>
                  </a:schemeClr>
                </a:solidFill>
                <a:cs typeface="Arial" charset="0"/>
              </a:rPr>
              <a:t>ô</a:t>
            </a:r>
            <a:r>
              <a:rPr lang="en-US" altLang="en-US" sz="1400" b="1" dirty="0" err="1">
                <a:solidFill>
                  <a:schemeClr val="bg1">
                    <a:lumMod val="75000"/>
                  </a:schemeClr>
                </a:solidFill>
              </a:rPr>
              <a:t>t</a:t>
            </a:r>
            <a:r>
              <a:rPr lang="en-US" altLang="en-US" sz="1400" b="1" dirty="0">
                <a:solidFill>
                  <a:schemeClr val="bg1">
                    <a:lumMod val="75000"/>
                  </a:schemeClr>
                </a:solidFill>
              </a:rPr>
              <a:t> spot</a:t>
            </a:r>
            <a:r>
              <a:rPr lang="en-US" altLang="en-US" sz="1400" dirty="0">
                <a:solidFill>
                  <a:schemeClr val="bg1">
                    <a:lumMod val="75000"/>
                  </a:schemeClr>
                </a:solidFill>
              </a:rPr>
              <a:t>—a foamy, white/gray area on the interpalpebral conjunctiva</a:t>
            </a:r>
          </a:p>
          <a:p>
            <a:pPr eaLnBrk="1" hangingPunct="1"/>
            <a:endParaRPr lang="en-US" altLang="en-US" sz="1400" dirty="0">
              <a:solidFill>
                <a:schemeClr val="bg1">
                  <a:lumMod val="75000"/>
                </a:schemeClr>
              </a:solidFill>
            </a:endParaRPr>
          </a:p>
          <a:p>
            <a:pPr eaLnBrk="1" hangingPunct="1"/>
            <a:r>
              <a:rPr lang="en-US" altLang="en-US" sz="1400" dirty="0">
                <a:solidFill>
                  <a:schemeClr val="bg1">
                    <a:lumMod val="75000"/>
                  </a:schemeClr>
                </a:solidFill>
              </a:rPr>
              <a:t>What bacteria is implicated in </a:t>
            </a:r>
            <a:r>
              <a:rPr lang="en-US" altLang="en-US" sz="1400" dirty="0" err="1">
                <a:solidFill>
                  <a:schemeClr val="bg1">
                    <a:lumMod val="75000"/>
                  </a:schemeClr>
                </a:solidFill>
              </a:rPr>
              <a:t>Bit</a:t>
            </a:r>
            <a:r>
              <a:rPr lang="en-US" altLang="en-US" sz="1400" dirty="0" err="1">
                <a:solidFill>
                  <a:schemeClr val="bg1">
                    <a:lumMod val="75000"/>
                  </a:schemeClr>
                </a:solidFill>
                <a:cs typeface="Arial" charset="0"/>
              </a:rPr>
              <a:t>ô</a:t>
            </a:r>
            <a:r>
              <a:rPr lang="en-US" altLang="en-US" sz="1400" dirty="0" err="1">
                <a:solidFill>
                  <a:schemeClr val="bg1">
                    <a:lumMod val="75000"/>
                  </a:schemeClr>
                </a:solidFill>
              </a:rPr>
              <a:t>t</a:t>
            </a:r>
            <a:r>
              <a:rPr lang="en-US" altLang="en-US" sz="1400" dirty="0">
                <a:solidFill>
                  <a:schemeClr val="bg1">
                    <a:lumMod val="75000"/>
                  </a:schemeClr>
                </a:solidFill>
              </a:rPr>
              <a:t> spot formation?</a:t>
            </a:r>
          </a:p>
          <a:p>
            <a:pPr eaLnBrk="1" hangingPunct="1"/>
            <a:r>
              <a:rPr lang="en-US" altLang="en-US" sz="1400" i="1" dirty="0" err="1">
                <a:solidFill>
                  <a:schemeClr val="bg1">
                    <a:lumMod val="75000"/>
                  </a:schemeClr>
                </a:solidFill>
              </a:rPr>
              <a:t>Corynebacterium</a:t>
            </a:r>
            <a:r>
              <a:rPr lang="en-US" altLang="en-US" sz="1400" i="1" dirty="0">
                <a:solidFill>
                  <a:schemeClr val="bg1">
                    <a:lumMod val="75000"/>
                  </a:schemeClr>
                </a:solidFill>
              </a:rPr>
              <a:t> </a:t>
            </a:r>
            <a:r>
              <a:rPr lang="en-US" altLang="en-US" sz="1400" i="1" dirty="0" err="1">
                <a:solidFill>
                  <a:schemeClr val="bg1">
                    <a:lumMod val="75000"/>
                  </a:schemeClr>
                </a:solidFill>
              </a:rPr>
              <a:t>xerosis</a:t>
            </a:r>
            <a:endParaRPr lang="en-US" altLang="en-US" sz="1400" i="1" dirty="0">
              <a:solidFill>
                <a:schemeClr val="bg1">
                  <a:lumMod val="75000"/>
                </a:schemeClr>
              </a:solidFill>
            </a:endParaRPr>
          </a:p>
          <a:p>
            <a:pPr eaLnBrk="1" hangingPunct="1"/>
            <a:endParaRPr lang="en-US" altLang="en-US" sz="1400" dirty="0">
              <a:solidFill>
                <a:schemeClr val="bg1">
                  <a:lumMod val="75000"/>
                </a:schemeClr>
              </a:solidFill>
            </a:endParaRPr>
          </a:p>
          <a:p>
            <a:pPr eaLnBrk="1" hangingPunct="1"/>
            <a:r>
              <a:rPr lang="en-US" altLang="en-US" sz="1400" i="1" dirty="0">
                <a:solidFill>
                  <a:schemeClr val="bg1">
                    <a:lumMod val="75000"/>
                  </a:schemeClr>
                </a:solidFill>
              </a:rPr>
              <a:t>With what conditions is </a:t>
            </a:r>
            <a:r>
              <a:rPr lang="en-US" altLang="en-US" sz="1400" i="1" dirty="0" err="1">
                <a:solidFill>
                  <a:schemeClr val="bg1">
                    <a:lumMod val="75000"/>
                  </a:schemeClr>
                </a:solidFill>
              </a:rPr>
              <a:t>xerophthalmia</a:t>
            </a:r>
            <a:r>
              <a:rPr lang="en-US" altLang="en-US" sz="1400" i="1" dirty="0">
                <a:solidFill>
                  <a:schemeClr val="bg1">
                    <a:lumMod val="75000"/>
                  </a:schemeClr>
                </a:solidFill>
              </a:rPr>
              <a:t> associated in the US?</a:t>
            </a:r>
          </a:p>
          <a:p>
            <a:pPr eaLnBrk="1" hangingPunct="1"/>
            <a:r>
              <a:rPr lang="en-US" altLang="en-US" sz="1400" dirty="0">
                <a:solidFill>
                  <a:schemeClr val="bg1">
                    <a:lumMod val="75000"/>
                  </a:schemeClr>
                </a:solidFill>
              </a:rPr>
              <a:t>--</a:t>
            </a:r>
            <a:r>
              <a:rPr lang="en-US" altLang="en-US" sz="1400" b="1" dirty="0">
                <a:solidFill>
                  <a:schemeClr val="bg1">
                    <a:lumMod val="75000"/>
                  </a:schemeClr>
                </a:solidFill>
              </a:rPr>
              <a:t>Dietary deficiencies</a:t>
            </a:r>
          </a:p>
          <a:p>
            <a:pPr eaLnBrk="1" hangingPunct="1"/>
            <a:r>
              <a:rPr lang="en-US" altLang="en-US" sz="1400" dirty="0">
                <a:solidFill>
                  <a:schemeClr val="bg1">
                    <a:lumMod val="75000"/>
                  </a:schemeClr>
                </a:solidFill>
              </a:rPr>
              <a:t>--</a:t>
            </a:r>
            <a:r>
              <a:rPr lang="en-US" altLang="en-US" sz="1400" b="1" dirty="0">
                <a:solidFill>
                  <a:schemeClr val="bg1">
                    <a:lumMod val="75000"/>
                  </a:schemeClr>
                </a:solidFill>
              </a:rPr>
              <a:t>Chronic  alcoholism</a:t>
            </a:r>
          </a:p>
        </p:txBody>
      </p:sp>
      <p:sp>
        <p:nvSpPr>
          <p:cNvPr id="6" name="Text Box 13">
            <a:extLst>
              <a:ext uri="{FF2B5EF4-FFF2-40B4-BE49-F238E27FC236}">
                <a16:creationId xmlns:a16="http://schemas.microsoft.com/office/drawing/2014/main" id="{12781A97-50B0-8BDB-1F73-3D7E6E7D3880}"/>
              </a:ext>
            </a:extLst>
          </p:cNvPr>
          <p:cNvSpPr txBox="1">
            <a:spLocks noChangeArrowheads="1"/>
          </p:cNvSpPr>
          <p:nvPr/>
        </p:nvSpPr>
        <p:spPr bwMode="auto">
          <a:xfrm>
            <a:off x="128019" y="1914438"/>
            <a:ext cx="6586330" cy="1815882"/>
          </a:xfrm>
          <a:prstGeom prst="rect">
            <a:avLst/>
          </a:prstGeom>
          <a:solidFill>
            <a:srgbClr val="ADF709"/>
          </a:solid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rgbClr val="3333FF"/>
                </a:solidFill>
              </a:rPr>
              <a:t>With what genetic disease manifesting in childhood is xerophthalmia associated?</a:t>
            </a:r>
          </a:p>
          <a:p>
            <a:pPr eaLnBrk="1" hangingPunct="1"/>
            <a:r>
              <a:rPr lang="en-US" altLang="en-US" sz="1400" dirty="0">
                <a:solidFill>
                  <a:srgbClr val="3333FF"/>
                </a:solidFill>
              </a:rPr>
              <a:t>Cystic fibrosis</a:t>
            </a:r>
          </a:p>
          <a:p>
            <a:pPr eaLnBrk="1" hangingPunct="1"/>
            <a:endParaRPr lang="en-US" altLang="en-US" sz="1400" i="1" dirty="0">
              <a:solidFill>
                <a:srgbClr val="0000FF"/>
              </a:solidFill>
            </a:endParaRPr>
          </a:p>
          <a:p>
            <a:pPr eaLnBrk="1" hangingPunct="1"/>
            <a:r>
              <a:rPr lang="en-US" altLang="en-US" sz="1400" i="1" dirty="0" err="1">
                <a:solidFill>
                  <a:srgbClr val="0000FF"/>
                </a:solidFill>
              </a:rPr>
              <a:t>Wiggity</a:t>
            </a:r>
            <a:r>
              <a:rPr lang="en-US" altLang="en-US" sz="1400" i="1" dirty="0">
                <a:solidFill>
                  <a:srgbClr val="0000FF"/>
                </a:solidFill>
              </a:rPr>
              <a:t> what? Why would pts with a disease hallmarked by lung abnormalities be at risk for </a:t>
            </a:r>
            <a:r>
              <a:rPr lang="en-US" altLang="en-US" sz="1400" i="1" dirty="0" err="1">
                <a:solidFill>
                  <a:srgbClr val="0000FF"/>
                </a:solidFill>
              </a:rPr>
              <a:t>hypovitaminosis</a:t>
            </a:r>
            <a:r>
              <a:rPr lang="en-US" altLang="en-US" sz="1400" i="1" dirty="0">
                <a:solidFill>
                  <a:srgbClr val="0000FF"/>
                </a:solidFill>
              </a:rPr>
              <a:t> A?</a:t>
            </a:r>
            <a:endParaRPr lang="en-US" altLang="en-US" sz="1400" i="1" dirty="0">
              <a:solidFill>
                <a:srgbClr val="ADF709"/>
              </a:solidFill>
            </a:endParaRPr>
          </a:p>
          <a:p>
            <a:pPr eaLnBrk="1" hangingPunct="1"/>
            <a:r>
              <a:rPr lang="en-US" altLang="en-US" sz="1400" dirty="0">
                <a:solidFill>
                  <a:srgbClr val="ADF709"/>
                </a:solidFill>
              </a:rPr>
              <a:t>Recall that CF is also associated with  pancreatic  insufficiency, and thereby with Vit A malabsorption. Undiagnosed CF infants may present with xerophthalmia severe enough to produce a PUK-like picture with associated hypopyon!</a:t>
            </a:r>
          </a:p>
        </p:txBody>
      </p:sp>
    </p:spTree>
    <p:extLst>
      <p:ext uri="{BB962C8B-B14F-4D97-AF65-F5344CB8AC3E}">
        <p14:creationId xmlns:p14="http://schemas.microsoft.com/office/powerpoint/2010/main" val="4272688904"/>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40786BD9-7108-92C4-D487-53F11228350F}"/>
              </a:ext>
            </a:extLst>
          </p:cNvPr>
          <p:cNvSpPr txBox="1">
            <a:spLocks noChangeArrowheads="1"/>
          </p:cNvSpPr>
          <p:nvPr/>
        </p:nvSpPr>
        <p:spPr bwMode="auto">
          <a:xfrm>
            <a:off x="166960" y="1056106"/>
            <a:ext cx="3577829" cy="3754874"/>
          </a:xfrm>
          <a:prstGeom prst="rect">
            <a:avLst/>
          </a:prstGeom>
          <a:solidFill>
            <a:srgbClr val="FF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75000"/>
                  </a:schemeClr>
                </a:solidFill>
              </a:rPr>
              <a:t>What nutritional deficiency is the leading cause of </a:t>
            </a:r>
            <a:r>
              <a:rPr lang="en-US" altLang="en-US" sz="1400" i="1" dirty="0" err="1">
                <a:solidFill>
                  <a:schemeClr val="bg1">
                    <a:lumMod val="75000"/>
                  </a:schemeClr>
                </a:solidFill>
              </a:rPr>
              <a:t>xerophthalmia</a:t>
            </a:r>
            <a:r>
              <a:rPr lang="en-US" altLang="en-US" sz="1400" i="1" dirty="0">
                <a:solidFill>
                  <a:schemeClr val="bg1">
                    <a:lumMod val="75000"/>
                  </a:schemeClr>
                </a:solidFill>
              </a:rPr>
              <a:t> worldwide?</a:t>
            </a:r>
          </a:p>
          <a:p>
            <a:pPr eaLnBrk="1" hangingPunct="1"/>
            <a:r>
              <a:rPr lang="en-US" altLang="en-US" sz="1400" dirty="0" err="1">
                <a:solidFill>
                  <a:schemeClr val="bg1">
                    <a:lumMod val="75000"/>
                  </a:schemeClr>
                </a:solidFill>
              </a:rPr>
              <a:t>Hypovitaminosis</a:t>
            </a:r>
            <a:r>
              <a:rPr lang="en-US" altLang="en-US" sz="1400" dirty="0">
                <a:solidFill>
                  <a:schemeClr val="bg1">
                    <a:lumMod val="75000"/>
                  </a:schemeClr>
                </a:solidFill>
              </a:rPr>
              <a:t> A</a:t>
            </a:r>
          </a:p>
          <a:p>
            <a:pPr eaLnBrk="1" hangingPunct="1"/>
            <a:endParaRPr lang="en-US" altLang="en-US" sz="1400" dirty="0">
              <a:solidFill>
                <a:schemeClr val="bg1">
                  <a:lumMod val="75000"/>
                </a:schemeClr>
              </a:solidFill>
            </a:endParaRPr>
          </a:p>
          <a:p>
            <a:pPr eaLnBrk="1" hangingPunct="1"/>
            <a:r>
              <a:rPr lang="en-US" altLang="en-US" sz="1400" i="1" dirty="0" err="1">
                <a:solidFill>
                  <a:schemeClr val="bg1">
                    <a:lumMod val="75000"/>
                  </a:schemeClr>
                </a:solidFill>
              </a:rPr>
              <a:t>Hypovitaminosis</a:t>
            </a:r>
            <a:r>
              <a:rPr lang="en-US" altLang="en-US" sz="1400" i="1" dirty="0">
                <a:solidFill>
                  <a:schemeClr val="bg1">
                    <a:lumMod val="75000"/>
                  </a:schemeClr>
                </a:solidFill>
              </a:rPr>
              <a:t> A </a:t>
            </a:r>
            <a:r>
              <a:rPr lang="en-US" altLang="en-US" sz="1400" i="1" dirty="0" err="1">
                <a:solidFill>
                  <a:schemeClr val="bg1">
                    <a:lumMod val="75000"/>
                  </a:schemeClr>
                </a:solidFill>
              </a:rPr>
              <a:t>xerosis</a:t>
            </a:r>
            <a:r>
              <a:rPr lang="en-US" altLang="en-US" sz="1400" i="1" dirty="0">
                <a:solidFill>
                  <a:schemeClr val="bg1">
                    <a:lumMod val="75000"/>
                  </a:schemeClr>
                </a:solidFill>
              </a:rPr>
              <a:t> of the ocular surface produces what classic sign?</a:t>
            </a:r>
          </a:p>
          <a:p>
            <a:pPr eaLnBrk="1" hangingPunct="1"/>
            <a:r>
              <a:rPr lang="en-US" altLang="en-US" sz="1400" b="1" dirty="0" err="1">
                <a:solidFill>
                  <a:schemeClr val="bg1">
                    <a:lumMod val="75000"/>
                  </a:schemeClr>
                </a:solidFill>
              </a:rPr>
              <a:t>Bit</a:t>
            </a:r>
            <a:r>
              <a:rPr lang="en-US" altLang="en-US" sz="1400" b="1" dirty="0" err="1">
                <a:solidFill>
                  <a:schemeClr val="bg1">
                    <a:lumMod val="75000"/>
                  </a:schemeClr>
                </a:solidFill>
                <a:cs typeface="Arial" charset="0"/>
              </a:rPr>
              <a:t>ô</a:t>
            </a:r>
            <a:r>
              <a:rPr lang="en-US" altLang="en-US" sz="1400" b="1" dirty="0" err="1">
                <a:solidFill>
                  <a:schemeClr val="bg1">
                    <a:lumMod val="75000"/>
                  </a:schemeClr>
                </a:solidFill>
              </a:rPr>
              <a:t>t</a:t>
            </a:r>
            <a:r>
              <a:rPr lang="en-US" altLang="en-US" sz="1400" b="1" dirty="0">
                <a:solidFill>
                  <a:schemeClr val="bg1">
                    <a:lumMod val="75000"/>
                  </a:schemeClr>
                </a:solidFill>
              </a:rPr>
              <a:t> spot</a:t>
            </a:r>
            <a:r>
              <a:rPr lang="en-US" altLang="en-US" sz="1400" dirty="0">
                <a:solidFill>
                  <a:schemeClr val="bg1">
                    <a:lumMod val="75000"/>
                  </a:schemeClr>
                </a:solidFill>
              </a:rPr>
              <a:t>—a foamy, white/gray area on the interpalpebral conjunctiva</a:t>
            </a:r>
          </a:p>
          <a:p>
            <a:pPr eaLnBrk="1" hangingPunct="1"/>
            <a:endParaRPr lang="en-US" altLang="en-US" sz="1400" dirty="0">
              <a:solidFill>
                <a:schemeClr val="bg1">
                  <a:lumMod val="75000"/>
                </a:schemeClr>
              </a:solidFill>
            </a:endParaRPr>
          </a:p>
          <a:p>
            <a:pPr eaLnBrk="1" hangingPunct="1"/>
            <a:r>
              <a:rPr lang="en-US" altLang="en-US" sz="1400" dirty="0">
                <a:solidFill>
                  <a:schemeClr val="bg1">
                    <a:lumMod val="75000"/>
                  </a:schemeClr>
                </a:solidFill>
              </a:rPr>
              <a:t>What bacteria is implicated in </a:t>
            </a:r>
            <a:r>
              <a:rPr lang="en-US" altLang="en-US" sz="1400" dirty="0" err="1">
                <a:solidFill>
                  <a:schemeClr val="bg1">
                    <a:lumMod val="75000"/>
                  </a:schemeClr>
                </a:solidFill>
              </a:rPr>
              <a:t>Bit</a:t>
            </a:r>
            <a:r>
              <a:rPr lang="en-US" altLang="en-US" sz="1400" dirty="0" err="1">
                <a:solidFill>
                  <a:schemeClr val="bg1">
                    <a:lumMod val="75000"/>
                  </a:schemeClr>
                </a:solidFill>
                <a:cs typeface="Arial" charset="0"/>
              </a:rPr>
              <a:t>ô</a:t>
            </a:r>
            <a:r>
              <a:rPr lang="en-US" altLang="en-US" sz="1400" dirty="0" err="1">
                <a:solidFill>
                  <a:schemeClr val="bg1">
                    <a:lumMod val="75000"/>
                  </a:schemeClr>
                </a:solidFill>
              </a:rPr>
              <a:t>t</a:t>
            </a:r>
            <a:r>
              <a:rPr lang="en-US" altLang="en-US" sz="1400" dirty="0">
                <a:solidFill>
                  <a:schemeClr val="bg1">
                    <a:lumMod val="75000"/>
                  </a:schemeClr>
                </a:solidFill>
              </a:rPr>
              <a:t> spot formation?</a:t>
            </a:r>
          </a:p>
          <a:p>
            <a:pPr eaLnBrk="1" hangingPunct="1"/>
            <a:r>
              <a:rPr lang="en-US" altLang="en-US" sz="1400" i="1" dirty="0" err="1">
                <a:solidFill>
                  <a:schemeClr val="bg1">
                    <a:lumMod val="75000"/>
                  </a:schemeClr>
                </a:solidFill>
              </a:rPr>
              <a:t>Corynebacterium</a:t>
            </a:r>
            <a:r>
              <a:rPr lang="en-US" altLang="en-US" sz="1400" i="1" dirty="0">
                <a:solidFill>
                  <a:schemeClr val="bg1">
                    <a:lumMod val="75000"/>
                  </a:schemeClr>
                </a:solidFill>
              </a:rPr>
              <a:t> </a:t>
            </a:r>
            <a:r>
              <a:rPr lang="en-US" altLang="en-US" sz="1400" i="1" dirty="0" err="1">
                <a:solidFill>
                  <a:schemeClr val="bg1">
                    <a:lumMod val="75000"/>
                  </a:schemeClr>
                </a:solidFill>
              </a:rPr>
              <a:t>xerosis</a:t>
            </a:r>
            <a:endParaRPr lang="en-US" altLang="en-US" sz="1400" i="1" dirty="0">
              <a:solidFill>
                <a:schemeClr val="bg1">
                  <a:lumMod val="75000"/>
                </a:schemeClr>
              </a:solidFill>
            </a:endParaRPr>
          </a:p>
          <a:p>
            <a:pPr eaLnBrk="1" hangingPunct="1"/>
            <a:endParaRPr lang="en-US" altLang="en-US" sz="1400" dirty="0">
              <a:solidFill>
                <a:schemeClr val="bg1">
                  <a:lumMod val="75000"/>
                </a:schemeClr>
              </a:solidFill>
            </a:endParaRPr>
          </a:p>
          <a:p>
            <a:pPr eaLnBrk="1" hangingPunct="1"/>
            <a:r>
              <a:rPr lang="en-US" altLang="en-US" sz="1400" i="1" dirty="0">
                <a:solidFill>
                  <a:schemeClr val="bg1">
                    <a:lumMod val="75000"/>
                  </a:schemeClr>
                </a:solidFill>
              </a:rPr>
              <a:t>With what conditions is </a:t>
            </a:r>
            <a:r>
              <a:rPr lang="en-US" altLang="en-US" sz="1400" i="1" dirty="0" err="1">
                <a:solidFill>
                  <a:schemeClr val="bg1">
                    <a:lumMod val="75000"/>
                  </a:schemeClr>
                </a:solidFill>
              </a:rPr>
              <a:t>xerophthalmia</a:t>
            </a:r>
            <a:r>
              <a:rPr lang="en-US" altLang="en-US" sz="1400" i="1" dirty="0">
                <a:solidFill>
                  <a:schemeClr val="bg1">
                    <a:lumMod val="75000"/>
                  </a:schemeClr>
                </a:solidFill>
              </a:rPr>
              <a:t> associated in the US?</a:t>
            </a:r>
          </a:p>
          <a:p>
            <a:pPr eaLnBrk="1" hangingPunct="1"/>
            <a:r>
              <a:rPr lang="en-US" altLang="en-US" sz="1400" dirty="0">
                <a:solidFill>
                  <a:schemeClr val="bg1">
                    <a:lumMod val="75000"/>
                  </a:schemeClr>
                </a:solidFill>
              </a:rPr>
              <a:t>--</a:t>
            </a:r>
            <a:r>
              <a:rPr lang="en-US" altLang="en-US" sz="1400" b="1" dirty="0">
                <a:solidFill>
                  <a:schemeClr val="bg1">
                    <a:lumMod val="75000"/>
                  </a:schemeClr>
                </a:solidFill>
              </a:rPr>
              <a:t>Dietary deficiencies</a:t>
            </a:r>
          </a:p>
          <a:p>
            <a:pPr eaLnBrk="1" hangingPunct="1"/>
            <a:r>
              <a:rPr lang="en-US" altLang="en-US" sz="1400" dirty="0">
                <a:solidFill>
                  <a:schemeClr val="bg1">
                    <a:lumMod val="75000"/>
                  </a:schemeClr>
                </a:solidFill>
              </a:rPr>
              <a:t>--</a:t>
            </a:r>
            <a:r>
              <a:rPr lang="en-US" altLang="en-US" sz="1400" b="1" dirty="0">
                <a:solidFill>
                  <a:schemeClr val="bg1">
                    <a:lumMod val="75000"/>
                  </a:schemeClr>
                </a:solidFill>
              </a:rPr>
              <a:t>Chronic  alcoholism</a:t>
            </a:r>
          </a:p>
        </p:txBody>
      </p:sp>
      <p:sp>
        <p:nvSpPr>
          <p:cNvPr id="6" name="Text Box 13">
            <a:extLst>
              <a:ext uri="{FF2B5EF4-FFF2-40B4-BE49-F238E27FC236}">
                <a16:creationId xmlns:a16="http://schemas.microsoft.com/office/drawing/2014/main" id="{12781A97-50B0-8BDB-1F73-3D7E6E7D3880}"/>
              </a:ext>
            </a:extLst>
          </p:cNvPr>
          <p:cNvSpPr txBox="1">
            <a:spLocks noChangeArrowheads="1"/>
          </p:cNvSpPr>
          <p:nvPr/>
        </p:nvSpPr>
        <p:spPr bwMode="auto">
          <a:xfrm>
            <a:off x="128019" y="1914438"/>
            <a:ext cx="6586330" cy="1815882"/>
          </a:xfrm>
          <a:prstGeom prst="rect">
            <a:avLst/>
          </a:prstGeom>
          <a:solidFill>
            <a:srgbClr val="ADF709"/>
          </a:solid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rgbClr val="3333FF"/>
                </a:solidFill>
              </a:rPr>
              <a:t>With what genetic disease manifesting in childhood is xerophthalmia associated?</a:t>
            </a:r>
          </a:p>
          <a:p>
            <a:pPr eaLnBrk="1" hangingPunct="1"/>
            <a:r>
              <a:rPr lang="en-US" altLang="en-US" sz="1400" dirty="0">
                <a:solidFill>
                  <a:srgbClr val="3333FF"/>
                </a:solidFill>
              </a:rPr>
              <a:t>Cystic fibrosis</a:t>
            </a:r>
          </a:p>
          <a:p>
            <a:pPr eaLnBrk="1" hangingPunct="1"/>
            <a:endParaRPr lang="en-US" altLang="en-US" sz="1400" i="1" dirty="0">
              <a:solidFill>
                <a:srgbClr val="0000FF"/>
              </a:solidFill>
            </a:endParaRPr>
          </a:p>
          <a:p>
            <a:pPr eaLnBrk="1" hangingPunct="1"/>
            <a:r>
              <a:rPr lang="en-US" altLang="en-US" sz="1400" i="1" dirty="0" err="1">
                <a:solidFill>
                  <a:srgbClr val="0000FF"/>
                </a:solidFill>
              </a:rPr>
              <a:t>Wiggity</a:t>
            </a:r>
            <a:r>
              <a:rPr lang="en-US" altLang="en-US" sz="1400" i="1" dirty="0">
                <a:solidFill>
                  <a:srgbClr val="0000FF"/>
                </a:solidFill>
              </a:rPr>
              <a:t> what? Why would pts with a disease hallmarked by lung abnormalities be at risk for </a:t>
            </a:r>
            <a:r>
              <a:rPr lang="en-US" altLang="en-US" sz="1400" i="1" dirty="0" err="1">
                <a:solidFill>
                  <a:srgbClr val="0000FF"/>
                </a:solidFill>
              </a:rPr>
              <a:t>hypovitaminosis</a:t>
            </a:r>
            <a:r>
              <a:rPr lang="en-US" altLang="en-US" sz="1400" i="1" dirty="0">
                <a:solidFill>
                  <a:srgbClr val="0000FF"/>
                </a:solidFill>
              </a:rPr>
              <a:t> A?</a:t>
            </a:r>
          </a:p>
          <a:p>
            <a:pPr eaLnBrk="1" hangingPunct="1"/>
            <a:r>
              <a:rPr lang="en-US" altLang="en-US" sz="1400" dirty="0">
                <a:solidFill>
                  <a:srgbClr val="0000FF"/>
                </a:solidFill>
              </a:rPr>
              <a:t>Recall that CF is also associated with  pancreatic  insufficiency, and thereby with Vit A malabsorption</a:t>
            </a:r>
            <a:r>
              <a:rPr lang="en-US" altLang="en-US" sz="1400" dirty="0">
                <a:solidFill>
                  <a:srgbClr val="ADF709"/>
                </a:solidFill>
              </a:rPr>
              <a:t>. Undiagnosed CF infants may present with xerophthalmia severe enough to produce a PUK-like picture with associated hypopyon!</a:t>
            </a:r>
          </a:p>
        </p:txBody>
      </p:sp>
      <p:sp>
        <p:nvSpPr>
          <p:cNvPr id="7" name="Rectangle 6">
            <a:extLst>
              <a:ext uri="{FF2B5EF4-FFF2-40B4-BE49-F238E27FC236}">
                <a16:creationId xmlns:a16="http://schemas.microsoft.com/office/drawing/2014/main" id="{A4D321C1-B410-7C01-80DC-46801C2987FE}"/>
              </a:ext>
            </a:extLst>
          </p:cNvPr>
          <p:cNvSpPr/>
          <p:nvPr/>
        </p:nvSpPr>
        <p:spPr>
          <a:xfrm>
            <a:off x="3207084" y="3031196"/>
            <a:ext cx="909839" cy="231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organ</a:t>
            </a:r>
          </a:p>
        </p:txBody>
      </p:sp>
    </p:spTree>
    <p:extLst>
      <p:ext uri="{BB962C8B-B14F-4D97-AF65-F5344CB8AC3E}">
        <p14:creationId xmlns:p14="http://schemas.microsoft.com/office/powerpoint/2010/main" val="1656652652"/>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40786BD9-7108-92C4-D487-53F11228350F}"/>
              </a:ext>
            </a:extLst>
          </p:cNvPr>
          <p:cNvSpPr txBox="1">
            <a:spLocks noChangeArrowheads="1"/>
          </p:cNvSpPr>
          <p:nvPr/>
        </p:nvSpPr>
        <p:spPr bwMode="auto">
          <a:xfrm>
            <a:off x="166960" y="1056106"/>
            <a:ext cx="3577829" cy="3754874"/>
          </a:xfrm>
          <a:prstGeom prst="rect">
            <a:avLst/>
          </a:prstGeom>
          <a:solidFill>
            <a:srgbClr val="FF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75000"/>
                  </a:schemeClr>
                </a:solidFill>
              </a:rPr>
              <a:t>What nutritional deficiency is the leading cause of </a:t>
            </a:r>
            <a:r>
              <a:rPr lang="en-US" altLang="en-US" sz="1400" i="1" dirty="0" err="1">
                <a:solidFill>
                  <a:schemeClr val="bg1">
                    <a:lumMod val="75000"/>
                  </a:schemeClr>
                </a:solidFill>
              </a:rPr>
              <a:t>xerophthalmia</a:t>
            </a:r>
            <a:r>
              <a:rPr lang="en-US" altLang="en-US" sz="1400" i="1" dirty="0">
                <a:solidFill>
                  <a:schemeClr val="bg1">
                    <a:lumMod val="75000"/>
                  </a:schemeClr>
                </a:solidFill>
              </a:rPr>
              <a:t> worldwide?</a:t>
            </a:r>
          </a:p>
          <a:p>
            <a:pPr eaLnBrk="1" hangingPunct="1"/>
            <a:r>
              <a:rPr lang="en-US" altLang="en-US" sz="1400" dirty="0" err="1">
                <a:solidFill>
                  <a:schemeClr val="bg1">
                    <a:lumMod val="75000"/>
                  </a:schemeClr>
                </a:solidFill>
              </a:rPr>
              <a:t>Hypovitaminosis</a:t>
            </a:r>
            <a:r>
              <a:rPr lang="en-US" altLang="en-US" sz="1400" dirty="0">
                <a:solidFill>
                  <a:schemeClr val="bg1">
                    <a:lumMod val="75000"/>
                  </a:schemeClr>
                </a:solidFill>
              </a:rPr>
              <a:t> A</a:t>
            </a:r>
          </a:p>
          <a:p>
            <a:pPr eaLnBrk="1" hangingPunct="1"/>
            <a:endParaRPr lang="en-US" altLang="en-US" sz="1400" dirty="0">
              <a:solidFill>
                <a:schemeClr val="bg1">
                  <a:lumMod val="75000"/>
                </a:schemeClr>
              </a:solidFill>
            </a:endParaRPr>
          </a:p>
          <a:p>
            <a:pPr eaLnBrk="1" hangingPunct="1"/>
            <a:r>
              <a:rPr lang="en-US" altLang="en-US" sz="1400" i="1" dirty="0" err="1">
                <a:solidFill>
                  <a:schemeClr val="bg1">
                    <a:lumMod val="75000"/>
                  </a:schemeClr>
                </a:solidFill>
              </a:rPr>
              <a:t>Hypovitaminosis</a:t>
            </a:r>
            <a:r>
              <a:rPr lang="en-US" altLang="en-US" sz="1400" i="1" dirty="0">
                <a:solidFill>
                  <a:schemeClr val="bg1">
                    <a:lumMod val="75000"/>
                  </a:schemeClr>
                </a:solidFill>
              </a:rPr>
              <a:t> A </a:t>
            </a:r>
            <a:r>
              <a:rPr lang="en-US" altLang="en-US" sz="1400" i="1" dirty="0" err="1">
                <a:solidFill>
                  <a:schemeClr val="bg1">
                    <a:lumMod val="75000"/>
                  </a:schemeClr>
                </a:solidFill>
              </a:rPr>
              <a:t>xerosis</a:t>
            </a:r>
            <a:r>
              <a:rPr lang="en-US" altLang="en-US" sz="1400" i="1" dirty="0">
                <a:solidFill>
                  <a:schemeClr val="bg1">
                    <a:lumMod val="75000"/>
                  </a:schemeClr>
                </a:solidFill>
              </a:rPr>
              <a:t> of the ocular surface produces what classic sign?</a:t>
            </a:r>
          </a:p>
          <a:p>
            <a:pPr eaLnBrk="1" hangingPunct="1"/>
            <a:r>
              <a:rPr lang="en-US" altLang="en-US" sz="1400" b="1" dirty="0" err="1">
                <a:solidFill>
                  <a:schemeClr val="bg1">
                    <a:lumMod val="75000"/>
                  </a:schemeClr>
                </a:solidFill>
              </a:rPr>
              <a:t>Bit</a:t>
            </a:r>
            <a:r>
              <a:rPr lang="en-US" altLang="en-US" sz="1400" b="1" dirty="0" err="1">
                <a:solidFill>
                  <a:schemeClr val="bg1">
                    <a:lumMod val="75000"/>
                  </a:schemeClr>
                </a:solidFill>
                <a:cs typeface="Arial" charset="0"/>
              </a:rPr>
              <a:t>ô</a:t>
            </a:r>
            <a:r>
              <a:rPr lang="en-US" altLang="en-US" sz="1400" b="1" dirty="0" err="1">
                <a:solidFill>
                  <a:schemeClr val="bg1">
                    <a:lumMod val="75000"/>
                  </a:schemeClr>
                </a:solidFill>
              </a:rPr>
              <a:t>t</a:t>
            </a:r>
            <a:r>
              <a:rPr lang="en-US" altLang="en-US" sz="1400" b="1" dirty="0">
                <a:solidFill>
                  <a:schemeClr val="bg1">
                    <a:lumMod val="75000"/>
                  </a:schemeClr>
                </a:solidFill>
              </a:rPr>
              <a:t> spot</a:t>
            </a:r>
            <a:r>
              <a:rPr lang="en-US" altLang="en-US" sz="1400" dirty="0">
                <a:solidFill>
                  <a:schemeClr val="bg1">
                    <a:lumMod val="75000"/>
                  </a:schemeClr>
                </a:solidFill>
              </a:rPr>
              <a:t>—a foamy, white/gray area on the interpalpebral conjunctiva</a:t>
            </a:r>
          </a:p>
          <a:p>
            <a:pPr eaLnBrk="1" hangingPunct="1"/>
            <a:endParaRPr lang="en-US" altLang="en-US" sz="1400" dirty="0">
              <a:solidFill>
                <a:schemeClr val="bg1">
                  <a:lumMod val="75000"/>
                </a:schemeClr>
              </a:solidFill>
            </a:endParaRPr>
          </a:p>
          <a:p>
            <a:pPr eaLnBrk="1" hangingPunct="1"/>
            <a:r>
              <a:rPr lang="en-US" altLang="en-US" sz="1400" dirty="0">
                <a:solidFill>
                  <a:schemeClr val="bg1">
                    <a:lumMod val="75000"/>
                  </a:schemeClr>
                </a:solidFill>
              </a:rPr>
              <a:t>What bacteria is implicated in </a:t>
            </a:r>
            <a:r>
              <a:rPr lang="en-US" altLang="en-US" sz="1400" dirty="0" err="1">
                <a:solidFill>
                  <a:schemeClr val="bg1">
                    <a:lumMod val="75000"/>
                  </a:schemeClr>
                </a:solidFill>
              </a:rPr>
              <a:t>Bit</a:t>
            </a:r>
            <a:r>
              <a:rPr lang="en-US" altLang="en-US" sz="1400" dirty="0" err="1">
                <a:solidFill>
                  <a:schemeClr val="bg1">
                    <a:lumMod val="75000"/>
                  </a:schemeClr>
                </a:solidFill>
                <a:cs typeface="Arial" charset="0"/>
              </a:rPr>
              <a:t>ô</a:t>
            </a:r>
            <a:r>
              <a:rPr lang="en-US" altLang="en-US" sz="1400" dirty="0" err="1">
                <a:solidFill>
                  <a:schemeClr val="bg1">
                    <a:lumMod val="75000"/>
                  </a:schemeClr>
                </a:solidFill>
              </a:rPr>
              <a:t>t</a:t>
            </a:r>
            <a:r>
              <a:rPr lang="en-US" altLang="en-US" sz="1400" dirty="0">
                <a:solidFill>
                  <a:schemeClr val="bg1">
                    <a:lumMod val="75000"/>
                  </a:schemeClr>
                </a:solidFill>
              </a:rPr>
              <a:t> spot formation?</a:t>
            </a:r>
          </a:p>
          <a:p>
            <a:pPr eaLnBrk="1" hangingPunct="1"/>
            <a:r>
              <a:rPr lang="en-US" altLang="en-US" sz="1400" i="1" dirty="0" err="1">
                <a:solidFill>
                  <a:schemeClr val="bg1">
                    <a:lumMod val="75000"/>
                  </a:schemeClr>
                </a:solidFill>
              </a:rPr>
              <a:t>Corynebacterium</a:t>
            </a:r>
            <a:r>
              <a:rPr lang="en-US" altLang="en-US" sz="1400" i="1" dirty="0">
                <a:solidFill>
                  <a:schemeClr val="bg1">
                    <a:lumMod val="75000"/>
                  </a:schemeClr>
                </a:solidFill>
              </a:rPr>
              <a:t> </a:t>
            </a:r>
            <a:r>
              <a:rPr lang="en-US" altLang="en-US" sz="1400" i="1" dirty="0" err="1">
                <a:solidFill>
                  <a:schemeClr val="bg1">
                    <a:lumMod val="75000"/>
                  </a:schemeClr>
                </a:solidFill>
              </a:rPr>
              <a:t>xerosis</a:t>
            </a:r>
            <a:endParaRPr lang="en-US" altLang="en-US" sz="1400" i="1" dirty="0">
              <a:solidFill>
                <a:schemeClr val="bg1">
                  <a:lumMod val="75000"/>
                </a:schemeClr>
              </a:solidFill>
            </a:endParaRPr>
          </a:p>
          <a:p>
            <a:pPr eaLnBrk="1" hangingPunct="1"/>
            <a:endParaRPr lang="en-US" altLang="en-US" sz="1400" dirty="0">
              <a:solidFill>
                <a:schemeClr val="bg1">
                  <a:lumMod val="75000"/>
                </a:schemeClr>
              </a:solidFill>
            </a:endParaRPr>
          </a:p>
          <a:p>
            <a:pPr eaLnBrk="1" hangingPunct="1"/>
            <a:r>
              <a:rPr lang="en-US" altLang="en-US" sz="1400" i="1" dirty="0">
                <a:solidFill>
                  <a:schemeClr val="bg1">
                    <a:lumMod val="75000"/>
                  </a:schemeClr>
                </a:solidFill>
              </a:rPr>
              <a:t>With what conditions is </a:t>
            </a:r>
            <a:r>
              <a:rPr lang="en-US" altLang="en-US" sz="1400" i="1" dirty="0" err="1">
                <a:solidFill>
                  <a:schemeClr val="bg1">
                    <a:lumMod val="75000"/>
                  </a:schemeClr>
                </a:solidFill>
              </a:rPr>
              <a:t>xerophthalmia</a:t>
            </a:r>
            <a:r>
              <a:rPr lang="en-US" altLang="en-US" sz="1400" i="1" dirty="0">
                <a:solidFill>
                  <a:schemeClr val="bg1">
                    <a:lumMod val="75000"/>
                  </a:schemeClr>
                </a:solidFill>
              </a:rPr>
              <a:t> associated in the US?</a:t>
            </a:r>
          </a:p>
          <a:p>
            <a:pPr eaLnBrk="1" hangingPunct="1"/>
            <a:r>
              <a:rPr lang="en-US" altLang="en-US" sz="1400" dirty="0">
                <a:solidFill>
                  <a:schemeClr val="bg1">
                    <a:lumMod val="75000"/>
                  </a:schemeClr>
                </a:solidFill>
              </a:rPr>
              <a:t>--</a:t>
            </a:r>
            <a:r>
              <a:rPr lang="en-US" altLang="en-US" sz="1400" b="1" dirty="0">
                <a:solidFill>
                  <a:schemeClr val="bg1">
                    <a:lumMod val="75000"/>
                  </a:schemeClr>
                </a:solidFill>
              </a:rPr>
              <a:t>Dietary deficiencies</a:t>
            </a:r>
          </a:p>
          <a:p>
            <a:pPr eaLnBrk="1" hangingPunct="1"/>
            <a:r>
              <a:rPr lang="en-US" altLang="en-US" sz="1400" dirty="0">
                <a:solidFill>
                  <a:schemeClr val="bg1">
                    <a:lumMod val="75000"/>
                  </a:schemeClr>
                </a:solidFill>
              </a:rPr>
              <a:t>--</a:t>
            </a:r>
            <a:r>
              <a:rPr lang="en-US" altLang="en-US" sz="1400" b="1" dirty="0">
                <a:solidFill>
                  <a:schemeClr val="bg1">
                    <a:lumMod val="75000"/>
                  </a:schemeClr>
                </a:solidFill>
              </a:rPr>
              <a:t>Chronic  alcoholism</a:t>
            </a:r>
          </a:p>
        </p:txBody>
      </p:sp>
      <p:sp>
        <p:nvSpPr>
          <p:cNvPr id="6" name="Text Box 13">
            <a:extLst>
              <a:ext uri="{FF2B5EF4-FFF2-40B4-BE49-F238E27FC236}">
                <a16:creationId xmlns:a16="http://schemas.microsoft.com/office/drawing/2014/main" id="{12781A97-50B0-8BDB-1F73-3D7E6E7D3880}"/>
              </a:ext>
            </a:extLst>
          </p:cNvPr>
          <p:cNvSpPr txBox="1">
            <a:spLocks noChangeArrowheads="1"/>
          </p:cNvSpPr>
          <p:nvPr/>
        </p:nvSpPr>
        <p:spPr bwMode="auto">
          <a:xfrm>
            <a:off x="128019" y="1914438"/>
            <a:ext cx="6586330" cy="1815882"/>
          </a:xfrm>
          <a:prstGeom prst="rect">
            <a:avLst/>
          </a:prstGeom>
          <a:solidFill>
            <a:srgbClr val="ADF709"/>
          </a:solid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rgbClr val="3333FF"/>
                </a:solidFill>
              </a:rPr>
              <a:t>With what genetic disease manifesting in childhood is xerophthalmia associated?</a:t>
            </a:r>
          </a:p>
          <a:p>
            <a:pPr eaLnBrk="1" hangingPunct="1"/>
            <a:r>
              <a:rPr lang="en-US" altLang="en-US" sz="1400" dirty="0">
                <a:solidFill>
                  <a:srgbClr val="3333FF"/>
                </a:solidFill>
              </a:rPr>
              <a:t>Cystic fibrosis</a:t>
            </a:r>
          </a:p>
          <a:p>
            <a:pPr eaLnBrk="1" hangingPunct="1"/>
            <a:endParaRPr lang="en-US" altLang="en-US" sz="1400" i="1" dirty="0">
              <a:solidFill>
                <a:srgbClr val="0000FF"/>
              </a:solidFill>
            </a:endParaRPr>
          </a:p>
          <a:p>
            <a:pPr eaLnBrk="1" hangingPunct="1"/>
            <a:r>
              <a:rPr lang="en-US" altLang="en-US" sz="1400" i="1" dirty="0" err="1">
                <a:solidFill>
                  <a:srgbClr val="0000FF"/>
                </a:solidFill>
              </a:rPr>
              <a:t>Wiggity</a:t>
            </a:r>
            <a:r>
              <a:rPr lang="en-US" altLang="en-US" sz="1400" i="1" dirty="0">
                <a:solidFill>
                  <a:srgbClr val="0000FF"/>
                </a:solidFill>
              </a:rPr>
              <a:t> what? Why would pts with a disease hallmarked by lung abnormalities be at risk for </a:t>
            </a:r>
            <a:r>
              <a:rPr lang="en-US" altLang="en-US" sz="1400" i="1" dirty="0" err="1">
                <a:solidFill>
                  <a:srgbClr val="0000FF"/>
                </a:solidFill>
              </a:rPr>
              <a:t>hypovitaminosis</a:t>
            </a:r>
            <a:r>
              <a:rPr lang="en-US" altLang="en-US" sz="1400" i="1" dirty="0">
                <a:solidFill>
                  <a:srgbClr val="0000FF"/>
                </a:solidFill>
              </a:rPr>
              <a:t> A?</a:t>
            </a:r>
          </a:p>
          <a:p>
            <a:pPr eaLnBrk="1" hangingPunct="1"/>
            <a:r>
              <a:rPr lang="en-US" altLang="en-US" sz="1400" dirty="0">
                <a:solidFill>
                  <a:srgbClr val="0000FF"/>
                </a:solidFill>
              </a:rPr>
              <a:t>Recall that CF is also associated with  pancreatic  insufficiency, and thereby with Vit A malabsorption</a:t>
            </a:r>
            <a:r>
              <a:rPr lang="en-US" altLang="en-US" sz="1400" dirty="0">
                <a:solidFill>
                  <a:srgbClr val="ADF709"/>
                </a:solidFill>
              </a:rPr>
              <a:t>. Undiagnosed CF infants may present with xerophthalmia severe enough to produce a PUK-like picture with associated hypopyon!</a:t>
            </a:r>
          </a:p>
        </p:txBody>
      </p:sp>
    </p:spTree>
    <p:extLst>
      <p:ext uri="{BB962C8B-B14F-4D97-AF65-F5344CB8AC3E}">
        <p14:creationId xmlns:p14="http://schemas.microsoft.com/office/powerpoint/2010/main" val="3493705297"/>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40786BD9-7108-92C4-D487-53F11228350F}"/>
              </a:ext>
            </a:extLst>
          </p:cNvPr>
          <p:cNvSpPr txBox="1">
            <a:spLocks noChangeArrowheads="1"/>
          </p:cNvSpPr>
          <p:nvPr/>
        </p:nvSpPr>
        <p:spPr bwMode="auto">
          <a:xfrm>
            <a:off x="166960" y="1056106"/>
            <a:ext cx="3577829" cy="3754874"/>
          </a:xfrm>
          <a:prstGeom prst="rect">
            <a:avLst/>
          </a:prstGeom>
          <a:solidFill>
            <a:srgbClr val="FF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75000"/>
                  </a:schemeClr>
                </a:solidFill>
              </a:rPr>
              <a:t>What nutritional deficiency is the leading cause of </a:t>
            </a:r>
            <a:r>
              <a:rPr lang="en-US" altLang="en-US" sz="1400" i="1" dirty="0" err="1">
                <a:solidFill>
                  <a:schemeClr val="bg1">
                    <a:lumMod val="75000"/>
                  </a:schemeClr>
                </a:solidFill>
              </a:rPr>
              <a:t>xerophthalmia</a:t>
            </a:r>
            <a:r>
              <a:rPr lang="en-US" altLang="en-US" sz="1400" i="1" dirty="0">
                <a:solidFill>
                  <a:schemeClr val="bg1">
                    <a:lumMod val="75000"/>
                  </a:schemeClr>
                </a:solidFill>
              </a:rPr>
              <a:t> worldwide?</a:t>
            </a:r>
          </a:p>
          <a:p>
            <a:pPr eaLnBrk="1" hangingPunct="1"/>
            <a:r>
              <a:rPr lang="en-US" altLang="en-US" sz="1400" dirty="0" err="1">
                <a:solidFill>
                  <a:schemeClr val="bg1">
                    <a:lumMod val="75000"/>
                  </a:schemeClr>
                </a:solidFill>
              </a:rPr>
              <a:t>Hypovitaminosis</a:t>
            </a:r>
            <a:r>
              <a:rPr lang="en-US" altLang="en-US" sz="1400" dirty="0">
                <a:solidFill>
                  <a:schemeClr val="bg1">
                    <a:lumMod val="75000"/>
                  </a:schemeClr>
                </a:solidFill>
              </a:rPr>
              <a:t> A</a:t>
            </a:r>
          </a:p>
          <a:p>
            <a:pPr eaLnBrk="1" hangingPunct="1"/>
            <a:endParaRPr lang="en-US" altLang="en-US" sz="1400" dirty="0">
              <a:solidFill>
                <a:schemeClr val="bg1">
                  <a:lumMod val="75000"/>
                </a:schemeClr>
              </a:solidFill>
            </a:endParaRPr>
          </a:p>
          <a:p>
            <a:pPr eaLnBrk="1" hangingPunct="1"/>
            <a:r>
              <a:rPr lang="en-US" altLang="en-US" sz="1400" i="1" dirty="0" err="1">
                <a:solidFill>
                  <a:schemeClr val="bg1">
                    <a:lumMod val="75000"/>
                  </a:schemeClr>
                </a:solidFill>
              </a:rPr>
              <a:t>Hypovitaminosis</a:t>
            </a:r>
            <a:r>
              <a:rPr lang="en-US" altLang="en-US" sz="1400" i="1" dirty="0">
                <a:solidFill>
                  <a:schemeClr val="bg1">
                    <a:lumMod val="75000"/>
                  </a:schemeClr>
                </a:solidFill>
              </a:rPr>
              <a:t> A </a:t>
            </a:r>
            <a:r>
              <a:rPr lang="en-US" altLang="en-US" sz="1400" i="1" dirty="0" err="1">
                <a:solidFill>
                  <a:schemeClr val="bg1">
                    <a:lumMod val="75000"/>
                  </a:schemeClr>
                </a:solidFill>
              </a:rPr>
              <a:t>xerosis</a:t>
            </a:r>
            <a:r>
              <a:rPr lang="en-US" altLang="en-US" sz="1400" i="1" dirty="0">
                <a:solidFill>
                  <a:schemeClr val="bg1">
                    <a:lumMod val="75000"/>
                  </a:schemeClr>
                </a:solidFill>
              </a:rPr>
              <a:t> of the ocular surface produces what classic sign?</a:t>
            </a:r>
          </a:p>
          <a:p>
            <a:pPr eaLnBrk="1" hangingPunct="1"/>
            <a:r>
              <a:rPr lang="en-US" altLang="en-US" sz="1400" b="1" dirty="0" err="1">
                <a:solidFill>
                  <a:schemeClr val="bg1">
                    <a:lumMod val="75000"/>
                  </a:schemeClr>
                </a:solidFill>
              </a:rPr>
              <a:t>Bit</a:t>
            </a:r>
            <a:r>
              <a:rPr lang="en-US" altLang="en-US" sz="1400" b="1" dirty="0" err="1">
                <a:solidFill>
                  <a:schemeClr val="bg1">
                    <a:lumMod val="75000"/>
                  </a:schemeClr>
                </a:solidFill>
                <a:cs typeface="Arial" charset="0"/>
              </a:rPr>
              <a:t>ô</a:t>
            </a:r>
            <a:r>
              <a:rPr lang="en-US" altLang="en-US" sz="1400" b="1" dirty="0" err="1">
                <a:solidFill>
                  <a:schemeClr val="bg1">
                    <a:lumMod val="75000"/>
                  </a:schemeClr>
                </a:solidFill>
              </a:rPr>
              <a:t>t</a:t>
            </a:r>
            <a:r>
              <a:rPr lang="en-US" altLang="en-US" sz="1400" b="1" dirty="0">
                <a:solidFill>
                  <a:schemeClr val="bg1">
                    <a:lumMod val="75000"/>
                  </a:schemeClr>
                </a:solidFill>
              </a:rPr>
              <a:t> spot</a:t>
            </a:r>
            <a:r>
              <a:rPr lang="en-US" altLang="en-US" sz="1400" dirty="0">
                <a:solidFill>
                  <a:schemeClr val="bg1">
                    <a:lumMod val="75000"/>
                  </a:schemeClr>
                </a:solidFill>
              </a:rPr>
              <a:t>—a foamy, white/gray area on the interpalpebral conjunctiva</a:t>
            </a:r>
          </a:p>
          <a:p>
            <a:pPr eaLnBrk="1" hangingPunct="1"/>
            <a:endParaRPr lang="en-US" altLang="en-US" sz="1400" dirty="0">
              <a:solidFill>
                <a:schemeClr val="bg1">
                  <a:lumMod val="75000"/>
                </a:schemeClr>
              </a:solidFill>
            </a:endParaRPr>
          </a:p>
          <a:p>
            <a:pPr eaLnBrk="1" hangingPunct="1"/>
            <a:r>
              <a:rPr lang="en-US" altLang="en-US" sz="1400" dirty="0">
                <a:solidFill>
                  <a:schemeClr val="bg1">
                    <a:lumMod val="75000"/>
                  </a:schemeClr>
                </a:solidFill>
              </a:rPr>
              <a:t>What bacteria is implicated in </a:t>
            </a:r>
            <a:r>
              <a:rPr lang="en-US" altLang="en-US" sz="1400" dirty="0" err="1">
                <a:solidFill>
                  <a:schemeClr val="bg1">
                    <a:lumMod val="75000"/>
                  </a:schemeClr>
                </a:solidFill>
              </a:rPr>
              <a:t>Bit</a:t>
            </a:r>
            <a:r>
              <a:rPr lang="en-US" altLang="en-US" sz="1400" dirty="0" err="1">
                <a:solidFill>
                  <a:schemeClr val="bg1">
                    <a:lumMod val="75000"/>
                  </a:schemeClr>
                </a:solidFill>
                <a:cs typeface="Arial" charset="0"/>
              </a:rPr>
              <a:t>ô</a:t>
            </a:r>
            <a:r>
              <a:rPr lang="en-US" altLang="en-US" sz="1400" dirty="0" err="1">
                <a:solidFill>
                  <a:schemeClr val="bg1">
                    <a:lumMod val="75000"/>
                  </a:schemeClr>
                </a:solidFill>
              </a:rPr>
              <a:t>t</a:t>
            </a:r>
            <a:r>
              <a:rPr lang="en-US" altLang="en-US" sz="1400" dirty="0">
                <a:solidFill>
                  <a:schemeClr val="bg1">
                    <a:lumMod val="75000"/>
                  </a:schemeClr>
                </a:solidFill>
              </a:rPr>
              <a:t> spot formation?</a:t>
            </a:r>
          </a:p>
          <a:p>
            <a:pPr eaLnBrk="1" hangingPunct="1"/>
            <a:r>
              <a:rPr lang="en-US" altLang="en-US" sz="1400" i="1" dirty="0" err="1">
                <a:solidFill>
                  <a:schemeClr val="bg1">
                    <a:lumMod val="75000"/>
                  </a:schemeClr>
                </a:solidFill>
              </a:rPr>
              <a:t>Corynebacterium</a:t>
            </a:r>
            <a:r>
              <a:rPr lang="en-US" altLang="en-US" sz="1400" i="1" dirty="0">
                <a:solidFill>
                  <a:schemeClr val="bg1">
                    <a:lumMod val="75000"/>
                  </a:schemeClr>
                </a:solidFill>
              </a:rPr>
              <a:t> </a:t>
            </a:r>
            <a:r>
              <a:rPr lang="en-US" altLang="en-US" sz="1400" i="1" dirty="0" err="1">
                <a:solidFill>
                  <a:schemeClr val="bg1">
                    <a:lumMod val="75000"/>
                  </a:schemeClr>
                </a:solidFill>
              </a:rPr>
              <a:t>xerosis</a:t>
            </a:r>
            <a:endParaRPr lang="en-US" altLang="en-US" sz="1400" i="1" dirty="0">
              <a:solidFill>
                <a:schemeClr val="bg1">
                  <a:lumMod val="75000"/>
                </a:schemeClr>
              </a:solidFill>
            </a:endParaRPr>
          </a:p>
          <a:p>
            <a:pPr eaLnBrk="1" hangingPunct="1"/>
            <a:endParaRPr lang="en-US" altLang="en-US" sz="1400" dirty="0">
              <a:solidFill>
                <a:schemeClr val="bg1">
                  <a:lumMod val="75000"/>
                </a:schemeClr>
              </a:solidFill>
            </a:endParaRPr>
          </a:p>
          <a:p>
            <a:pPr eaLnBrk="1" hangingPunct="1"/>
            <a:r>
              <a:rPr lang="en-US" altLang="en-US" sz="1400" i="1" dirty="0">
                <a:solidFill>
                  <a:schemeClr val="bg1">
                    <a:lumMod val="75000"/>
                  </a:schemeClr>
                </a:solidFill>
              </a:rPr>
              <a:t>With what conditions is </a:t>
            </a:r>
            <a:r>
              <a:rPr lang="en-US" altLang="en-US" sz="1400" i="1" dirty="0" err="1">
                <a:solidFill>
                  <a:schemeClr val="bg1">
                    <a:lumMod val="75000"/>
                  </a:schemeClr>
                </a:solidFill>
              </a:rPr>
              <a:t>xerophthalmia</a:t>
            </a:r>
            <a:r>
              <a:rPr lang="en-US" altLang="en-US" sz="1400" i="1" dirty="0">
                <a:solidFill>
                  <a:schemeClr val="bg1">
                    <a:lumMod val="75000"/>
                  </a:schemeClr>
                </a:solidFill>
              </a:rPr>
              <a:t> associated in the US?</a:t>
            </a:r>
          </a:p>
          <a:p>
            <a:pPr eaLnBrk="1" hangingPunct="1"/>
            <a:r>
              <a:rPr lang="en-US" altLang="en-US" sz="1400" dirty="0">
                <a:solidFill>
                  <a:schemeClr val="bg1">
                    <a:lumMod val="75000"/>
                  </a:schemeClr>
                </a:solidFill>
              </a:rPr>
              <a:t>--</a:t>
            </a:r>
            <a:r>
              <a:rPr lang="en-US" altLang="en-US" sz="1400" b="1" dirty="0">
                <a:solidFill>
                  <a:schemeClr val="bg1">
                    <a:lumMod val="75000"/>
                  </a:schemeClr>
                </a:solidFill>
              </a:rPr>
              <a:t>Dietary deficiencies</a:t>
            </a:r>
          </a:p>
          <a:p>
            <a:pPr eaLnBrk="1" hangingPunct="1"/>
            <a:r>
              <a:rPr lang="en-US" altLang="en-US" sz="1400" dirty="0">
                <a:solidFill>
                  <a:schemeClr val="bg1">
                    <a:lumMod val="75000"/>
                  </a:schemeClr>
                </a:solidFill>
              </a:rPr>
              <a:t>--</a:t>
            </a:r>
            <a:r>
              <a:rPr lang="en-US" altLang="en-US" sz="1400" b="1" dirty="0">
                <a:solidFill>
                  <a:schemeClr val="bg1">
                    <a:lumMod val="75000"/>
                  </a:schemeClr>
                </a:solidFill>
              </a:rPr>
              <a:t>Chronic  alcoholism</a:t>
            </a:r>
          </a:p>
        </p:txBody>
      </p:sp>
      <p:sp>
        <p:nvSpPr>
          <p:cNvPr id="6" name="Text Box 13">
            <a:extLst>
              <a:ext uri="{FF2B5EF4-FFF2-40B4-BE49-F238E27FC236}">
                <a16:creationId xmlns:a16="http://schemas.microsoft.com/office/drawing/2014/main" id="{12781A97-50B0-8BDB-1F73-3D7E6E7D3880}"/>
              </a:ext>
            </a:extLst>
          </p:cNvPr>
          <p:cNvSpPr txBox="1">
            <a:spLocks noChangeArrowheads="1"/>
          </p:cNvSpPr>
          <p:nvPr/>
        </p:nvSpPr>
        <p:spPr bwMode="auto">
          <a:xfrm>
            <a:off x="128019" y="1914438"/>
            <a:ext cx="6586330" cy="1815882"/>
          </a:xfrm>
          <a:prstGeom prst="rect">
            <a:avLst/>
          </a:prstGeom>
          <a:solidFill>
            <a:srgbClr val="ADF709"/>
          </a:solid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rgbClr val="3333FF"/>
                </a:solidFill>
              </a:rPr>
              <a:t>With what genetic disease manifesting in childhood is xerophthalmia associated?</a:t>
            </a:r>
          </a:p>
          <a:p>
            <a:pPr eaLnBrk="1" hangingPunct="1"/>
            <a:r>
              <a:rPr lang="en-US" altLang="en-US" sz="1400" dirty="0">
                <a:solidFill>
                  <a:srgbClr val="3333FF"/>
                </a:solidFill>
              </a:rPr>
              <a:t>Cystic fibrosis</a:t>
            </a:r>
          </a:p>
          <a:p>
            <a:pPr eaLnBrk="1" hangingPunct="1"/>
            <a:endParaRPr lang="en-US" altLang="en-US" sz="1400" i="1" dirty="0">
              <a:solidFill>
                <a:srgbClr val="0000FF"/>
              </a:solidFill>
            </a:endParaRPr>
          </a:p>
          <a:p>
            <a:pPr eaLnBrk="1" hangingPunct="1"/>
            <a:r>
              <a:rPr lang="en-US" altLang="en-US" sz="1400" i="1" dirty="0" err="1">
                <a:solidFill>
                  <a:srgbClr val="0000FF"/>
                </a:solidFill>
              </a:rPr>
              <a:t>Wiggity</a:t>
            </a:r>
            <a:r>
              <a:rPr lang="en-US" altLang="en-US" sz="1400" i="1" dirty="0">
                <a:solidFill>
                  <a:srgbClr val="0000FF"/>
                </a:solidFill>
              </a:rPr>
              <a:t> what? Why would pts with a disease hallmarked by lung abnormalities be at risk for </a:t>
            </a:r>
            <a:r>
              <a:rPr lang="en-US" altLang="en-US" sz="1400" i="1" dirty="0" err="1">
                <a:solidFill>
                  <a:srgbClr val="0000FF"/>
                </a:solidFill>
              </a:rPr>
              <a:t>hypovitaminosis</a:t>
            </a:r>
            <a:r>
              <a:rPr lang="en-US" altLang="en-US" sz="1400" i="1" dirty="0">
                <a:solidFill>
                  <a:srgbClr val="0000FF"/>
                </a:solidFill>
              </a:rPr>
              <a:t> A?</a:t>
            </a:r>
          </a:p>
          <a:p>
            <a:pPr eaLnBrk="1" hangingPunct="1"/>
            <a:r>
              <a:rPr lang="en-US" altLang="en-US" sz="1400" dirty="0">
                <a:solidFill>
                  <a:srgbClr val="0000FF"/>
                </a:solidFill>
              </a:rPr>
              <a:t>Recall that CF is also associated with  pancreatic  insufficiency, and thereby with Vit A malabsorption. </a:t>
            </a:r>
            <a:r>
              <a:rPr lang="en-US" altLang="en-US" sz="1400" dirty="0"/>
              <a:t>Undiagnosed CF infants may present with xerophthalmia severe enough to produce a PUK-like picture with associated hypopyon!</a:t>
            </a:r>
          </a:p>
        </p:txBody>
      </p:sp>
    </p:spTree>
    <p:extLst>
      <p:ext uri="{BB962C8B-B14F-4D97-AF65-F5344CB8AC3E}">
        <p14:creationId xmlns:p14="http://schemas.microsoft.com/office/powerpoint/2010/main" val="2488986010"/>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40786BD9-7108-92C4-D487-53F11228350F}"/>
              </a:ext>
            </a:extLst>
          </p:cNvPr>
          <p:cNvSpPr txBox="1">
            <a:spLocks noChangeArrowheads="1"/>
          </p:cNvSpPr>
          <p:nvPr/>
        </p:nvSpPr>
        <p:spPr bwMode="auto">
          <a:xfrm>
            <a:off x="166960" y="1056106"/>
            <a:ext cx="3577829" cy="3754874"/>
          </a:xfrm>
          <a:prstGeom prst="rect">
            <a:avLst/>
          </a:prstGeom>
          <a:solidFill>
            <a:srgbClr val="FF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75000"/>
                  </a:schemeClr>
                </a:solidFill>
              </a:rPr>
              <a:t>What nutritional deficiency is the leading cause of </a:t>
            </a:r>
            <a:r>
              <a:rPr lang="en-US" altLang="en-US" sz="1400" i="1" dirty="0" err="1">
                <a:solidFill>
                  <a:schemeClr val="bg1">
                    <a:lumMod val="75000"/>
                  </a:schemeClr>
                </a:solidFill>
              </a:rPr>
              <a:t>xerophthalmia</a:t>
            </a:r>
            <a:r>
              <a:rPr lang="en-US" altLang="en-US" sz="1400" i="1" dirty="0">
                <a:solidFill>
                  <a:schemeClr val="bg1">
                    <a:lumMod val="75000"/>
                  </a:schemeClr>
                </a:solidFill>
              </a:rPr>
              <a:t> worldwide?</a:t>
            </a:r>
          </a:p>
          <a:p>
            <a:pPr eaLnBrk="1" hangingPunct="1"/>
            <a:r>
              <a:rPr lang="en-US" altLang="en-US" sz="1400" dirty="0" err="1">
                <a:solidFill>
                  <a:schemeClr val="bg1">
                    <a:lumMod val="75000"/>
                  </a:schemeClr>
                </a:solidFill>
              </a:rPr>
              <a:t>Hypovitaminosis</a:t>
            </a:r>
            <a:r>
              <a:rPr lang="en-US" altLang="en-US" sz="1400" dirty="0">
                <a:solidFill>
                  <a:schemeClr val="bg1">
                    <a:lumMod val="75000"/>
                  </a:schemeClr>
                </a:solidFill>
              </a:rPr>
              <a:t> A</a:t>
            </a:r>
          </a:p>
          <a:p>
            <a:pPr eaLnBrk="1" hangingPunct="1"/>
            <a:endParaRPr lang="en-US" altLang="en-US" sz="1400" dirty="0">
              <a:solidFill>
                <a:schemeClr val="bg1">
                  <a:lumMod val="75000"/>
                </a:schemeClr>
              </a:solidFill>
            </a:endParaRPr>
          </a:p>
          <a:p>
            <a:pPr eaLnBrk="1" hangingPunct="1"/>
            <a:r>
              <a:rPr lang="en-US" altLang="en-US" sz="1400" i="1" dirty="0" err="1">
                <a:solidFill>
                  <a:schemeClr val="bg1">
                    <a:lumMod val="75000"/>
                  </a:schemeClr>
                </a:solidFill>
              </a:rPr>
              <a:t>Hypovitaminosis</a:t>
            </a:r>
            <a:r>
              <a:rPr lang="en-US" altLang="en-US" sz="1400" i="1" dirty="0">
                <a:solidFill>
                  <a:schemeClr val="bg1">
                    <a:lumMod val="75000"/>
                  </a:schemeClr>
                </a:solidFill>
              </a:rPr>
              <a:t> A </a:t>
            </a:r>
            <a:r>
              <a:rPr lang="en-US" altLang="en-US" sz="1400" i="1" dirty="0" err="1">
                <a:solidFill>
                  <a:schemeClr val="bg1">
                    <a:lumMod val="75000"/>
                  </a:schemeClr>
                </a:solidFill>
              </a:rPr>
              <a:t>xerosis</a:t>
            </a:r>
            <a:r>
              <a:rPr lang="en-US" altLang="en-US" sz="1400" i="1" dirty="0">
                <a:solidFill>
                  <a:schemeClr val="bg1">
                    <a:lumMod val="75000"/>
                  </a:schemeClr>
                </a:solidFill>
              </a:rPr>
              <a:t> of the ocular surface produces what classic sign?</a:t>
            </a:r>
          </a:p>
          <a:p>
            <a:pPr eaLnBrk="1" hangingPunct="1"/>
            <a:r>
              <a:rPr lang="en-US" altLang="en-US" sz="1400" b="1" dirty="0" err="1">
                <a:solidFill>
                  <a:schemeClr val="bg1">
                    <a:lumMod val="75000"/>
                  </a:schemeClr>
                </a:solidFill>
              </a:rPr>
              <a:t>Bit</a:t>
            </a:r>
            <a:r>
              <a:rPr lang="en-US" altLang="en-US" sz="1400" b="1" dirty="0" err="1">
                <a:solidFill>
                  <a:schemeClr val="bg1">
                    <a:lumMod val="75000"/>
                  </a:schemeClr>
                </a:solidFill>
                <a:cs typeface="Arial" charset="0"/>
              </a:rPr>
              <a:t>ô</a:t>
            </a:r>
            <a:r>
              <a:rPr lang="en-US" altLang="en-US" sz="1400" b="1" dirty="0" err="1">
                <a:solidFill>
                  <a:schemeClr val="bg1">
                    <a:lumMod val="75000"/>
                  </a:schemeClr>
                </a:solidFill>
              </a:rPr>
              <a:t>t</a:t>
            </a:r>
            <a:r>
              <a:rPr lang="en-US" altLang="en-US" sz="1400" b="1" dirty="0">
                <a:solidFill>
                  <a:schemeClr val="bg1">
                    <a:lumMod val="75000"/>
                  </a:schemeClr>
                </a:solidFill>
              </a:rPr>
              <a:t> spot</a:t>
            </a:r>
            <a:r>
              <a:rPr lang="en-US" altLang="en-US" sz="1400" dirty="0">
                <a:solidFill>
                  <a:schemeClr val="bg1">
                    <a:lumMod val="75000"/>
                  </a:schemeClr>
                </a:solidFill>
              </a:rPr>
              <a:t>—a foamy, white/gray area on the interpalpebral conjunctiva</a:t>
            </a:r>
          </a:p>
          <a:p>
            <a:pPr eaLnBrk="1" hangingPunct="1"/>
            <a:endParaRPr lang="en-US" altLang="en-US" sz="1400" dirty="0">
              <a:solidFill>
                <a:schemeClr val="bg1">
                  <a:lumMod val="75000"/>
                </a:schemeClr>
              </a:solidFill>
            </a:endParaRPr>
          </a:p>
          <a:p>
            <a:pPr eaLnBrk="1" hangingPunct="1"/>
            <a:r>
              <a:rPr lang="en-US" altLang="en-US" sz="1400" dirty="0">
                <a:solidFill>
                  <a:schemeClr val="bg1">
                    <a:lumMod val="75000"/>
                  </a:schemeClr>
                </a:solidFill>
              </a:rPr>
              <a:t>What bacteria is implicated in </a:t>
            </a:r>
            <a:r>
              <a:rPr lang="en-US" altLang="en-US" sz="1400" dirty="0" err="1">
                <a:solidFill>
                  <a:schemeClr val="bg1">
                    <a:lumMod val="75000"/>
                  </a:schemeClr>
                </a:solidFill>
              </a:rPr>
              <a:t>Bit</a:t>
            </a:r>
            <a:r>
              <a:rPr lang="en-US" altLang="en-US" sz="1400" dirty="0" err="1">
                <a:solidFill>
                  <a:schemeClr val="bg1">
                    <a:lumMod val="75000"/>
                  </a:schemeClr>
                </a:solidFill>
                <a:cs typeface="Arial" charset="0"/>
              </a:rPr>
              <a:t>ô</a:t>
            </a:r>
            <a:r>
              <a:rPr lang="en-US" altLang="en-US" sz="1400" dirty="0" err="1">
                <a:solidFill>
                  <a:schemeClr val="bg1">
                    <a:lumMod val="75000"/>
                  </a:schemeClr>
                </a:solidFill>
              </a:rPr>
              <a:t>t</a:t>
            </a:r>
            <a:r>
              <a:rPr lang="en-US" altLang="en-US" sz="1400" dirty="0">
                <a:solidFill>
                  <a:schemeClr val="bg1">
                    <a:lumMod val="75000"/>
                  </a:schemeClr>
                </a:solidFill>
              </a:rPr>
              <a:t> spot formation?</a:t>
            </a:r>
          </a:p>
          <a:p>
            <a:pPr eaLnBrk="1" hangingPunct="1"/>
            <a:r>
              <a:rPr lang="en-US" altLang="en-US" sz="1400" i="1" dirty="0" err="1">
                <a:solidFill>
                  <a:schemeClr val="bg1">
                    <a:lumMod val="75000"/>
                  </a:schemeClr>
                </a:solidFill>
              </a:rPr>
              <a:t>Corynebacterium</a:t>
            </a:r>
            <a:r>
              <a:rPr lang="en-US" altLang="en-US" sz="1400" i="1" dirty="0">
                <a:solidFill>
                  <a:schemeClr val="bg1">
                    <a:lumMod val="75000"/>
                  </a:schemeClr>
                </a:solidFill>
              </a:rPr>
              <a:t> </a:t>
            </a:r>
            <a:r>
              <a:rPr lang="en-US" altLang="en-US" sz="1400" i="1" dirty="0" err="1">
                <a:solidFill>
                  <a:schemeClr val="bg1">
                    <a:lumMod val="75000"/>
                  </a:schemeClr>
                </a:solidFill>
              </a:rPr>
              <a:t>xerosis</a:t>
            </a:r>
            <a:endParaRPr lang="en-US" altLang="en-US" sz="1400" i="1" dirty="0">
              <a:solidFill>
                <a:schemeClr val="bg1">
                  <a:lumMod val="75000"/>
                </a:schemeClr>
              </a:solidFill>
            </a:endParaRPr>
          </a:p>
          <a:p>
            <a:pPr eaLnBrk="1" hangingPunct="1"/>
            <a:endParaRPr lang="en-US" altLang="en-US" sz="1400" dirty="0">
              <a:solidFill>
                <a:schemeClr val="bg1">
                  <a:lumMod val="75000"/>
                </a:schemeClr>
              </a:solidFill>
            </a:endParaRPr>
          </a:p>
          <a:p>
            <a:pPr eaLnBrk="1" hangingPunct="1"/>
            <a:r>
              <a:rPr lang="en-US" altLang="en-US" sz="1400" i="1" dirty="0">
                <a:solidFill>
                  <a:schemeClr val="bg1">
                    <a:lumMod val="75000"/>
                  </a:schemeClr>
                </a:solidFill>
              </a:rPr>
              <a:t>With what conditions is </a:t>
            </a:r>
            <a:r>
              <a:rPr lang="en-US" altLang="en-US" sz="1400" i="1" dirty="0" err="1">
                <a:solidFill>
                  <a:schemeClr val="bg1">
                    <a:lumMod val="75000"/>
                  </a:schemeClr>
                </a:solidFill>
              </a:rPr>
              <a:t>xerophthalmia</a:t>
            </a:r>
            <a:r>
              <a:rPr lang="en-US" altLang="en-US" sz="1400" i="1" dirty="0">
                <a:solidFill>
                  <a:schemeClr val="bg1">
                    <a:lumMod val="75000"/>
                  </a:schemeClr>
                </a:solidFill>
              </a:rPr>
              <a:t> associated in the US?</a:t>
            </a:r>
          </a:p>
          <a:p>
            <a:pPr eaLnBrk="1" hangingPunct="1"/>
            <a:r>
              <a:rPr lang="en-US" altLang="en-US" sz="1400" dirty="0">
                <a:solidFill>
                  <a:schemeClr val="bg1">
                    <a:lumMod val="75000"/>
                  </a:schemeClr>
                </a:solidFill>
              </a:rPr>
              <a:t>--</a:t>
            </a:r>
            <a:r>
              <a:rPr lang="en-US" altLang="en-US" sz="1400" b="1" dirty="0">
                <a:solidFill>
                  <a:srgbClr val="3333FF"/>
                </a:solidFill>
              </a:rPr>
              <a:t>Dietary deficiencies</a:t>
            </a:r>
            <a:endParaRPr lang="en-US" altLang="en-US" sz="1400" b="1" dirty="0">
              <a:solidFill>
                <a:schemeClr val="bg1">
                  <a:lumMod val="75000"/>
                </a:schemeClr>
              </a:solidFill>
            </a:endParaRPr>
          </a:p>
          <a:p>
            <a:pPr eaLnBrk="1" hangingPunct="1"/>
            <a:r>
              <a:rPr lang="en-US" altLang="en-US" sz="1400" dirty="0">
                <a:solidFill>
                  <a:schemeClr val="bg1">
                    <a:lumMod val="75000"/>
                  </a:schemeClr>
                </a:solidFill>
              </a:rPr>
              <a:t>--</a:t>
            </a:r>
            <a:r>
              <a:rPr lang="en-US" altLang="en-US" sz="1400" b="1" dirty="0">
                <a:solidFill>
                  <a:schemeClr val="bg1">
                    <a:lumMod val="75000"/>
                  </a:schemeClr>
                </a:solidFill>
              </a:rPr>
              <a:t>Chronic  alcoholism</a:t>
            </a:r>
          </a:p>
        </p:txBody>
      </p:sp>
      <p:sp>
        <p:nvSpPr>
          <p:cNvPr id="4" name="Oval 3">
            <a:extLst>
              <a:ext uri="{FF2B5EF4-FFF2-40B4-BE49-F238E27FC236}">
                <a16:creationId xmlns:a16="http://schemas.microsoft.com/office/drawing/2014/main" id="{03ABFDEE-9575-9683-3298-113895EE9741}"/>
              </a:ext>
            </a:extLst>
          </p:cNvPr>
          <p:cNvSpPr/>
          <p:nvPr/>
        </p:nvSpPr>
        <p:spPr>
          <a:xfrm>
            <a:off x="166960" y="4191000"/>
            <a:ext cx="2074497" cy="483513"/>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 Box 13">
            <a:extLst>
              <a:ext uri="{FF2B5EF4-FFF2-40B4-BE49-F238E27FC236}">
                <a16:creationId xmlns:a16="http://schemas.microsoft.com/office/drawing/2014/main" id="{C7B607A0-9842-5F6C-BD8F-3F75ECDA7AA8}"/>
              </a:ext>
            </a:extLst>
          </p:cNvPr>
          <p:cNvSpPr txBox="1">
            <a:spLocks noChangeArrowheads="1"/>
          </p:cNvSpPr>
          <p:nvPr/>
        </p:nvSpPr>
        <p:spPr bwMode="auto">
          <a:xfrm>
            <a:off x="145537" y="4787733"/>
            <a:ext cx="2883413" cy="1169551"/>
          </a:xfrm>
          <a:prstGeom prst="rect">
            <a:avLst/>
          </a:prstGeom>
          <a:solidFill>
            <a:schemeClr val="accent5"/>
          </a:solid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rgbClr val="0000FF"/>
                </a:solidFill>
              </a:rPr>
              <a:t>What foods are rich in vitamin A?</a:t>
            </a:r>
          </a:p>
          <a:p>
            <a:pPr eaLnBrk="1" hangingPunct="1"/>
            <a:r>
              <a:rPr lang="en-US" altLang="en-US" sz="1400" dirty="0">
                <a:solidFill>
                  <a:srgbClr val="0000FF"/>
                </a:solidFill>
              </a:rPr>
              <a:t>--</a:t>
            </a:r>
            <a:r>
              <a:rPr lang="en-US" altLang="en-US" sz="1400" b="1" i="1" dirty="0">
                <a:solidFill>
                  <a:srgbClr val="0000FF"/>
                </a:solidFill>
              </a:rPr>
              <a:t>?</a:t>
            </a:r>
          </a:p>
          <a:p>
            <a:pPr eaLnBrk="1" hangingPunct="1"/>
            <a:r>
              <a:rPr lang="en-US" altLang="en-US" sz="1400" dirty="0">
                <a:solidFill>
                  <a:srgbClr val="0000FF"/>
                </a:solidFill>
              </a:rPr>
              <a:t>--</a:t>
            </a:r>
            <a:r>
              <a:rPr lang="en-US" altLang="en-US" sz="1400" b="1" i="1" dirty="0">
                <a:solidFill>
                  <a:srgbClr val="0000FF"/>
                </a:solidFill>
              </a:rPr>
              <a:t>?</a:t>
            </a:r>
          </a:p>
          <a:p>
            <a:pPr eaLnBrk="1" hangingPunct="1"/>
            <a:r>
              <a:rPr lang="en-US" altLang="en-US" sz="1400" dirty="0">
                <a:solidFill>
                  <a:srgbClr val="0000FF"/>
                </a:solidFill>
              </a:rPr>
              <a:t>--</a:t>
            </a:r>
            <a:r>
              <a:rPr lang="en-US" altLang="en-US" sz="1400" b="1" i="1" dirty="0">
                <a:solidFill>
                  <a:srgbClr val="0000FF"/>
                </a:solidFill>
              </a:rPr>
              <a:t>?</a:t>
            </a:r>
          </a:p>
          <a:p>
            <a:pPr eaLnBrk="1" hangingPunct="1"/>
            <a:r>
              <a:rPr lang="en-US" altLang="en-US" sz="1400" dirty="0">
                <a:solidFill>
                  <a:srgbClr val="0000FF"/>
                </a:solidFill>
              </a:rPr>
              <a:t>--</a:t>
            </a:r>
            <a:r>
              <a:rPr lang="en-US" altLang="en-US" sz="1400" b="1" i="1" dirty="0">
                <a:solidFill>
                  <a:srgbClr val="0000FF"/>
                </a:solidFill>
              </a:rPr>
              <a:t>?</a:t>
            </a:r>
          </a:p>
        </p:txBody>
      </p:sp>
    </p:spTree>
    <p:extLst>
      <p:ext uri="{BB962C8B-B14F-4D97-AF65-F5344CB8AC3E}">
        <p14:creationId xmlns:p14="http://schemas.microsoft.com/office/powerpoint/2010/main" val="3578035458"/>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40786BD9-7108-92C4-D487-53F11228350F}"/>
              </a:ext>
            </a:extLst>
          </p:cNvPr>
          <p:cNvSpPr txBox="1">
            <a:spLocks noChangeArrowheads="1"/>
          </p:cNvSpPr>
          <p:nvPr/>
        </p:nvSpPr>
        <p:spPr bwMode="auto">
          <a:xfrm>
            <a:off x="166960" y="1056106"/>
            <a:ext cx="3577829" cy="3754874"/>
          </a:xfrm>
          <a:prstGeom prst="rect">
            <a:avLst/>
          </a:prstGeom>
          <a:solidFill>
            <a:srgbClr val="FF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75000"/>
                  </a:schemeClr>
                </a:solidFill>
              </a:rPr>
              <a:t>What nutritional deficiency is the leading cause of </a:t>
            </a:r>
            <a:r>
              <a:rPr lang="en-US" altLang="en-US" sz="1400" i="1" dirty="0" err="1">
                <a:solidFill>
                  <a:schemeClr val="bg1">
                    <a:lumMod val="75000"/>
                  </a:schemeClr>
                </a:solidFill>
              </a:rPr>
              <a:t>xerophthalmia</a:t>
            </a:r>
            <a:r>
              <a:rPr lang="en-US" altLang="en-US" sz="1400" i="1" dirty="0">
                <a:solidFill>
                  <a:schemeClr val="bg1">
                    <a:lumMod val="75000"/>
                  </a:schemeClr>
                </a:solidFill>
              </a:rPr>
              <a:t> worldwide?</a:t>
            </a:r>
          </a:p>
          <a:p>
            <a:pPr eaLnBrk="1" hangingPunct="1"/>
            <a:r>
              <a:rPr lang="en-US" altLang="en-US" sz="1400" dirty="0" err="1">
                <a:solidFill>
                  <a:schemeClr val="bg1">
                    <a:lumMod val="75000"/>
                  </a:schemeClr>
                </a:solidFill>
              </a:rPr>
              <a:t>Hypovitaminosis</a:t>
            </a:r>
            <a:r>
              <a:rPr lang="en-US" altLang="en-US" sz="1400" dirty="0">
                <a:solidFill>
                  <a:schemeClr val="bg1">
                    <a:lumMod val="75000"/>
                  </a:schemeClr>
                </a:solidFill>
              </a:rPr>
              <a:t> A</a:t>
            </a:r>
          </a:p>
          <a:p>
            <a:pPr eaLnBrk="1" hangingPunct="1"/>
            <a:endParaRPr lang="en-US" altLang="en-US" sz="1400" dirty="0">
              <a:solidFill>
                <a:schemeClr val="bg1">
                  <a:lumMod val="75000"/>
                </a:schemeClr>
              </a:solidFill>
            </a:endParaRPr>
          </a:p>
          <a:p>
            <a:pPr eaLnBrk="1" hangingPunct="1"/>
            <a:r>
              <a:rPr lang="en-US" altLang="en-US" sz="1400" i="1" dirty="0" err="1">
                <a:solidFill>
                  <a:schemeClr val="bg1">
                    <a:lumMod val="75000"/>
                  </a:schemeClr>
                </a:solidFill>
              </a:rPr>
              <a:t>Hypovitaminosis</a:t>
            </a:r>
            <a:r>
              <a:rPr lang="en-US" altLang="en-US" sz="1400" i="1" dirty="0">
                <a:solidFill>
                  <a:schemeClr val="bg1">
                    <a:lumMod val="75000"/>
                  </a:schemeClr>
                </a:solidFill>
              </a:rPr>
              <a:t> A </a:t>
            </a:r>
            <a:r>
              <a:rPr lang="en-US" altLang="en-US" sz="1400" i="1" dirty="0" err="1">
                <a:solidFill>
                  <a:schemeClr val="bg1">
                    <a:lumMod val="75000"/>
                  </a:schemeClr>
                </a:solidFill>
              </a:rPr>
              <a:t>xerosis</a:t>
            </a:r>
            <a:r>
              <a:rPr lang="en-US" altLang="en-US" sz="1400" i="1" dirty="0">
                <a:solidFill>
                  <a:schemeClr val="bg1">
                    <a:lumMod val="75000"/>
                  </a:schemeClr>
                </a:solidFill>
              </a:rPr>
              <a:t> of the ocular surface produces what classic sign?</a:t>
            </a:r>
          </a:p>
          <a:p>
            <a:pPr eaLnBrk="1" hangingPunct="1"/>
            <a:r>
              <a:rPr lang="en-US" altLang="en-US" sz="1400" b="1" dirty="0" err="1">
                <a:solidFill>
                  <a:schemeClr val="bg1">
                    <a:lumMod val="75000"/>
                  </a:schemeClr>
                </a:solidFill>
              </a:rPr>
              <a:t>Bit</a:t>
            </a:r>
            <a:r>
              <a:rPr lang="en-US" altLang="en-US" sz="1400" b="1" dirty="0" err="1">
                <a:solidFill>
                  <a:schemeClr val="bg1">
                    <a:lumMod val="75000"/>
                  </a:schemeClr>
                </a:solidFill>
                <a:cs typeface="Arial" charset="0"/>
              </a:rPr>
              <a:t>ô</a:t>
            </a:r>
            <a:r>
              <a:rPr lang="en-US" altLang="en-US" sz="1400" b="1" dirty="0" err="1">
                <a:solidFill>
                  <a:schemeClr val="bg1">
                    <a:lumMod val="75000"/>
                  </a:schemeClr>
                </a:solidFill>
              </a:rPr>
              <a:t>t</a:t>
            </a:r>
            <a:r>
              <a:rPr lang="en-US" altLang="en-US" sz="1400" b="1" dirty="0">
                <a:solidFill>
                  <a:schemeClr val="bg1">
                    <a:lumMod val="75000"/>
                  </a:schemeClr>
                </a:solidFill>
              </a:rPr>
              <a:t> spot</a:t>
            </a:r>
            <a:r>
              <a:rPr lang="en-US" altLang="en-US" sz="1400" dirty="0">
                <a:solidFill>
                  <a:schemeClr val="bg1">
                    <a:lumMod val="75000"/>
                  </a:schemeClr>
                </a:solidFill>
              </a:rPr>
              <a:t>—a foamy, white/gray area on the interpalpebral conjunctiva</a:t>
            </a:r>
          </a:p>
          <a:p>
            <a:pPr eaLnBrk="1" hangingPunct="1"/>
            <a:endParaRPr lang="en-US" altLang="en-US" sz="1400" dirty="0">
              <a:solidFill>
                <a:schemeClr val="bg1">
                  <a:lumMod val="75000"/>
                </a:schemeClr>
              </a:solidFill>
            </a:endParaRPr>
          </a:p>
          <a:p>
            <a:pPr eaLnBrk="1" hangingPunct="1"/>
            <a:r>
              <a:rPr lang="en-US" altLang="en-US" sz="1400" dirty="0">
                <a:solidFill>
                  <a:schemeClr val="bg1">
                    <a:lumMod val="75000"/>
                  </a:schemeClr>
                </a:solidFill>
              </a:rPr>
              <a:t>What bacteria is implicated in </a:t>
            </a:r>
            <a:r>
              <a:rPr lang="en-US" altLang="en-US" sz="1400" dirty="0" err="1">
                <a:solidFill>
                  <a:schemeClr val="bg1">
                    <a:lumMod val="75000"/>
                  </a:schemeClr>
                </a:solidFill>
              </a:rPr>
              <a:t>Bit</a:t>
            </a:r>
            <a:r>
              <a:rPr lang="en-US" altLang="en-US" sz="1400" dirty="0" err="1">
                <a:solidFill>
                  <a:schemeClr val="bg1">
                    <a:lumMod val="75000"/>
                  </a:schemeClr>
                </a:solidFill>
                <a:cs typeface="Arial" charset="0"/>
              </a:rPr>
              <a:t>ô</a:t>
            </a:r>
            <a:r>
              <a:rPr lang="en-US" altLang="en-US" sz="1400" dirty="0" err="1">
                <a:solidFill>
                  <a:schemeClr val="bg1">
                    <a:lumMod val="75000"/>
                  </a:schemeClr>
                </a:solidFill>
              </a:rPr>
              <a:t>t</a:t>
            </a:r>
            <a:r>
              <a:rPr lang="en-US" altLang="en-US" sz="1400" dirty="0">
                <a:solidFill>
                  <a:schemeClr val="bg1">
                    <a:lumMod val="75000"/>
                  </a:schemeClr>
                </a:solidFill>
              </a:rPr>
              <a:t> spot formation?</a:t>
            </a:r>
          </a:p>
          <a:p>
            <a:pPr eaLnBrk="1" hangingPunct="1"/>
            <a:r>
              <a:rPr lang="en-US" altLang="en-US" sz="1400" i="1" dirty="0" err="1">
                <a:solidFill>
                  <a:schemeClr val="bg1">
                    <a:lumMod val="75000"/>
                  </a:schemeClr>
                </a:solidFill>
              </a:rPr>
              <a:t>Corynebacterium</a:t>
            </a:r>
            <a:r>
              <a:rPr lang="en-US" altLang="en-US" sz="1400" i="1" dirty="0">
                <a:solidFill>
                  <a:schemeClr val="bg1">
                    <a:lumMod val="75000"/>
                  </a:schemeClr>
                </a:solidFill>
              </a:rPr>
              <a:t> </a:t>
            </a:r>
            <a:r>
              <a:rPr lang="en-US" altLang="en-US" sz="1400" i="1" dirty="0" err="1">
                <a:solidFill>
                  <a:schemeClr val="bg1">
                    <a:lumMod val="75000"/>
                  </a:schemeClr>
                </a:solidFill>
              </a:rPr>
              <a:t>xerosis</a:t>
            </a:r>
            <a:endParaRPr lang="en-US" altLang="en-US" sz="1400" i="1" dirty="0">
              <a:solidFill>
                <a:schemeClr val="bg1">
                  <a:lumMod val="75000"/>
                </a:schemeClr>
              </a:solidFill>
            </a:endParaRPr>
          </a:p>
          <a:p>
            <a:pPr eaLnBrk="1" hangingPunct="1"/>
            <a:endParaRPr lang="en-US" altLang="en-US" sz="1400" dirty="0">
              <a:solidFill>
                <a:schemeClr val="bg1">
                  <a:lumMod val="75000"/>
                </a:schemeClr>
              </a:solidFill>
            </a:endParaRPr>
          </a:p>
          <a:p>
            <a:pPr eaLnBrk="1" hangingPunct="1"/>
            <a:r>
              <a:rPr lang="en-US" altLang="en-US" sz="1400" i="1" dirty="0">
                <a:solidFill>
                  <a:schemeClr val="bg1">
                    <a:lumMod val="75000"/>
                  </a:schemeClr>
                </a:solidFill>
              </a:rPr>
              <a:t>With what conditions is </a:t>
            </a:r>
            <a:r>
              <a:rPr lang="en-US" altLang="en-US" sz="1400" i="1" dirty="0" err="1">
                <a:solidFill>
                  <a:schemeClr val="bg1">
                    <a:lumMod val="75000"/>
                  </a:schemeClr>
                </a:solidFill>
              </a:rPr>
              <a:t>xerophthalmia</a:t>
            </a:r>
            <a:r>
              <a:rPr lang="en-US" altLang="en-US" sz="1400" i="1" dirty="0">
                <a:solidFill>
                  <a:schemeClr val="bg1">
                    <a:lumMod val="75000"/>
                  </a:schemeClr>
                </a:solidFill>
              </a:rPr>
              <a:t> associated in the US?</a:t>
            </a:r>
          </a:p>
          <a:p>
            <a:pPr eaLnBrk="1" hangingPunct="1"/>
            <a:r>
              <a:rPr lang="en-US" altLang="en-US" sz="1400" dirty="0">
                <a:solidFill>
                  <a:schemeClr val="bg1">
                    <a:lumMod val="75000"/>
                  </a:schemeClr>
                </a:solidFill>
              </a:rPr>
              <a:t>--</a:t>
            </a:r>
            <a:r>
              <a:rPr lang="en-US" altLang="en-US" sz="1400" b="1" dirty="0">
                <a:solidFill>
                  <a:srgbClr val="3333FF"/>
                </a:solidFill>
              </a:rPr>
              <a:t>Dietary deficiencies</a:t>
            </a:r>
            <a:endParaRPr lang="en-US" altLang="en-US" sz="1400" b="1" dirty="0">
              <a:solidFill>
                <a:schemeClr val="bg1">
                  <a:lumMod val="75000"/>
                </a:schemeClr>
              </a:solidFill>
            </a:endParaRPr>
          </a:p>
          <a:p>
            <a:pPr eaLnBrk="1" hangingPunct="1"/>
            <a:r>
              <a:rPr lang="en-US" altLang="en-US" sz="1400" dirty="0">
                <a:solidFill>
                  <a:schemeClr val="bg1">
                    <a:lumMod val="75000"/>
                  </a:schemeClr>
                </a:solidFill>
              </a:rPr>
              <a:t>--</a:t>
            </a:r>
            <a:r>
              <a:rPr lang="en-US" altLang="en-US" sz="1400" b="1" dirty="0">
                <a:solidFill>
                  <a:schemeClr val="bg1">
                    <a:lumMod val="75000"/>
                  </a:schemeClr>
                </a:solidFill>
              </a:rPr>
              <a:t>Chronic  alcoholism</a:t>
            </a:r>
          </a:p>
        </p:txBody>
      </p:sp>
      <p:sp>
        <p:nvSpPr>
          <p:cNvPr id="4" name="Oval 3">
            <a:extLst>
              <a:ext uri="{FF2B5EF4-FFF2-40B4-BE49-F238E27FC236}">
                <a16:creationId xmlns:a16="http://schemas.microsoft.com/office/drawing/2014/main" id="{03ABFDEE-9575-9683-3298-113895EE9741}"/>
              </a:ext>
            </a:extLst>
          </p:cNvPr>
          <p:cNvSpPr/>
          <p:nvPr/>
        </p:nvSpPr>
        <p:spPr>
          <a:xfrm>
            <a:off x="166960" y="4191000"/>
            <a:ext cx="2074497" cy="483513"/>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 Box 13">
            <a:extLst>
              <a:ext uri="{FF2B5EF4-FFF2-40B4-BE49-F238E27FC236}">
                <a16:creationId xmlns:a16="http://schemas.microsoft.com/office/drawing/2014/main" id="{C7B607A0-9842-5F6C-BD8F-3F75ECDA7AA8}"/>
              </a:ext>
            </a:extLst>
          </p:cNvPr>
          <p:cNvSpPr txBox="1">
            <a:spLocks noChangeArrowheads="1"/>
          </p:cNvSpPr>
          <p:nvPr/>
        </p:nvSpPr>
        <p:spPr bwMode="auto">
          <a:xfrm>
            <a:off x="145537" y="4787733"/>
            <a:ext cx="2883413" cy="1169551"/>
          </a:xfrm>
          <a:prstGeom prst="rect">
            <a:avLst/>
          </a:prstGeom>
          <a:solidFill>
            <a:schemeClr val="accent5"/>
          </a:solid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rgbClr val="0000FF"/>
                </a:solidFill>
              </a:rPr>
              <a:t>What foods are rich in vitamin A?</a:t>
            </a:r>
          </a:p>
          <a:p>
            <a:pPr eaLnBrk="1" hangingPunct="1"/>
            <a:r>
              <a:rPr lang="en-US" altLang="en-US" sz="1400" dirty="0">
                <a:solidFill>
                  <a:srgbClr val="0000FF"/>
                </a:solidFill>
              </a:rPr>
              <a:t>--Organ meat</a:t>
            </a:r>
          </a:p>
          <a:p>
            <a:pPr eaLnBrk="1" hangingPunct="1"/>
            <a:r>
              <a:rPr lang="en-US" altLang="en-US" sz="1400" dirty="0">
                <a:solidFill>
                  <a:srgbClr val="0000FF"/>
                </a:solidFill>
              </a:rPr>
              <a:t>--Oily fish</a:t>
            </a:r>
          </a:p>
          <a:p>
            <a:pPr eaLnBrk="1" hangingPunct="1"/>
            <a:r>
              <a:rPr lang="en-US" altLang="en-US" sz="1400" dirty="0">
                <a:solidFill>
                  <a:srgbClr val="0000FF"/>
                </a:solidFill>
              </a:rPr>
              <a:t>--Carrots</a:t>
            </a:r>
          </a:p>
          <a:p>
            <a:pPr eaLnBrk="1" hangingPunct="1"/>
            <a:r>
              <a:rPr lang="en-US" altLang="en-US" sz="1400" dirty="0">
                <a:solidFill>
                  <a:srgbClr val="0000FF"/>
                </a:solidFill>
              </a:rPr>
              <a:t>--Dark green leafy veggies</a:t>
            </a:r>
          </a:p>
        </p:txBody>
      </p:sp>
    </p:spTree>
    <p:extLst>
      <p:ext uri="{BB962C8B-B14F-4D97-AF65-F5344CB8AC3E}">
        <p14:creationId xmlns:p14="http://schemas.microsoft.com/office/powerpoint/2010/main" val="3360162267"/>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40786BD9-7108-92C4-D487-53F11228350F}"/>
              </a:ext>
            </a:extLst>
          </p:cNvPr>
          <p:cNvSpPr txBox="1">
            <a:spLocks noChangeArrowheads="1"/>
          </p:cNvSpPr>
          <p:nvPr/>
        </p:nvSpPr>
        <p:spPr bwMode="auto">
          <a:xfrm>
            <a:off x="166960" y="1056106"/>
            <a:ext cx="3577829" cy="3754874"/>
          </a:xfrm>
          <a:prstGeom prst="rect">
            <a:avLst/>
          </a:prstGeom>
          <a:solidFill>
            <a:srgbClr val="FF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75000"/>
                  </a:schemeClr>
                </a:solidFill>
              </a:rPr>
              <a:t>What nutritional deficiency is the leading cause of </a:t>
            </a:r>
            <a:r>
              <a:rPr lang="en-US" altLang="en-US" sz="1400" i="1" dirty="0" err="1">
                <a:solidFill>
                  <a:schemeClr val="bg1">
                    <a:lumMod val="75000"/>
                  </a:schemeClr>
                </a:solidFill>
              </a:rPr>
              <a:t>xerophthalmia</a:t>
            </a:r>
            <a:r>
              <a:rPr lang="en-US" altLang="en-US" sz="1400" i="1" dirty="0">
                <a:solidFill>
                  <a:schemeClr val="bg1">
                    <a:lumMod val="75000"/>
                  </a:schemeClr>
                </a:solidFill>
              </a:rPr>
              <a:t> worldwide?</a:t>
            </a:r>
          </a:p>
          <a:p>
            <a:pPr eaLnBrk="1" hangingPunct="1"/>
            <a:r>
              <a:rPr lang="en-US" altLang="en-US" sz="1400" dirty="0" err="1">
                <a:solidFill>
                  <a:schemeClr val="bg1">
                    <a:lumMod val="75000"/>
                  </a:schemeClr>
                </a:solidFill>
              </a:rPr>
              <a:t>Hypovitaminosis</a:t>
            </a:r>
            <a:r>
              <a:rPr lang="en-US" altLang="en-US" sz="1400" dirty="0">
                <a:solidFill>
                  <a:schemeClr val="bg1">
                    <a:lumMod val="75000"/>
                  </a:schemeClr>
                </a:solidFill>
              </a:rPr>
              <a:t> A</a:t>
            </a:r>
          </a:p>
          <a:p>
            <a:pPr eaLnBrk="1" hangingPunct="1"/>
            <a:endParaRPr lang="en-US" altLang="en-US" sz="1400" dirty="0">
              <a:solidFill>
                <a:schemeClr val="bg1">
                  <a:lumMod val="75000"/>
                </a:schemeClr>
              </a:solidFill>
            </a:endParaRPr>
          </a:p>
          <a:p>
            <a:pPr eaLnBrk="1" hangingPunct="1"/>
            <a:r>
              <a:rPr lang="en-US" altLang="en-US" sz="1400" i="1" dirty="0" err="1">
                <a:solidFill>
                  <a:schemeClr val="bg1">
                    <a:lumMod val="75000"/>
                  </a:schemeClr>
                </a:solidFill>
              </a:rPr>
              <a:t>Hypovitaminosis</a:t>
            </a:r>
            <a:r>
              <a:rPr lang="en-US" altLang="en-US" sz="1400" i="1" dirty="0">
                <a:solidFill>
                  <a:schemeClr val="bg1">
                    <a:lumMod val="75000"/>
                  </a:schemeClr>
                </a:solidFill>
              </a:rPr>
              <a:t> A </a:t>
            </a:r>
            <a:r>
              <a:rPr lang="en-US" altLang="en-US" sz="1400" i="1" dirty="0" err="1">
                <a:solidFill>
                  <a:schemeClr val="bg1">
                    <a:lumMod val="75000"/>
                  </a:schemeClr>
                </a:solidFill>
              </a:rPr>
              <a:t>xerosis</a:t>
            </a:r>
            <a:r>
              <a:rPr lang="en-US" altLang="en-US" sz="1400" i="1" dirty="0">
                <a:solidFill>
                  <a:schemeClr val="bg1">
                    <a:lumMod val="75000"/>
                  </a:schemeClr>
                </a:solidFill>
              </a:rPr>
              <a:t> of the ocular surface produces what classic sign?</a:t>
            </a:r>
          </a:p>
          <a:p>
            <a:pPr eaLnBrk="1" hangingPunct="1"/>
            <a:r>
              <a:rPr lang="en-US" altLang="en-US" sz="1400" b="1" dirty="0" err="1">
                <a:solidFill>
                  <a:schemeClr val="bg1">
                    <a:lumMod val="75000"/>
                  </a:schemeClr>
                </a:solidFill>
              </a:rPr>
              <a:t>Bit</a:t>
            </a:r>
            <a:r>
              <a:rPr lang="en-US" altLang="en-US" sz="1400" b="1" dirty="0" err="1">
                <a:solidFill>
                  <a:schemeClr val="bg1">
                    <a:lumMod val="75000"/>
                  </a:schemeClr>
                </a:solidFill>
                <a:cs typeface="Arial" charset="0"/>
              </a:rPr>
              <a:t>ô</a:t>
            </a:r>
            <a:r>
              <a:rPr lang="en-US" altLang="en-US" sz="1400" b="1" dirty="0" err="1">
                <a:solidFill>
                  <a:schemeClr val="bg1">
                    <a:lumMod val="75000"/>
                  </a:schemeClr>
                </a:solidFill>
              </a:rPr>
              <a:t>t</a:t>
            </a:r>
            <a:r>
              <a:rPr lang="en-US" altLang="en-US" sz="1400" b="1" dirty="0">
                <a:solidFill>
                  <a:schemeClr val="bg1">
                    <a:lumMod val="75000"/>
                  </a:schemeClr>
                </a:solidFill>
              </a:rPr>
              <a:t> spot</a:t>
            </a:r>
            <a:r>
              <a:rPr lang="en-US" altLang="en-US" sz="1400" dirty="0">
                <a:solidFill>
                  <a:schemeClr val="bg1">
                    <a:lumMod val="75000"/>
                  </a:schemeClr>
                </a:solidFill>
              </a:rPr>
              <a:t>—a foamy, white/gray area on the interpalpebral conjunctiva</a:t>
            </a:r>
          </a:p>
          <a:p>
            <a:pPr eaLnBrk="1" hangingPunct="1"/>
            <a:endParaRPr lang="en-US" altLang="en-US" sz="1400" dirty="0">
              <a:solidFill>
                <a:schemeClr val="bg1">
                  <a:lumMod val="75000"/>
                </a:schemeClr>
              </a:solidFill>
            </a:endParaRPr>
          </a:p>
          <a:p>
            <a:pPr eaLnBrk="1" hangingPunct="1"/>
            <a:r>
              <a:rPr lang="en-US" altLang="en-US" sz="1400" dirty="0">
                <a:solidFill>
                  <a:schemeClr val="bg1">
                    <a:lumMod val="75000"/>
                  </a:schemeClr>
                </a:solidFill>
              </a:rPr>
              <a:t>What bacteria is implicated in </a:t>
            </a:r>
            <a:r>
              <a:rPr lang="en-US" altLang="en-US" sz="1400" dirty="0" err="1">
                <a:solidFill>
                  <a:schemeClr val="bg1">
                    <a:lumMod val="75000"/>
                  </a:schemeClr>
                </a:solidFill>
              </a:rPr>
              <a:t>Bit</a:t>
            </a:r>
            <a:r>
              <a:rPr lang="en-US" altLang="en-US" sz="1400" dirty="0" err="1">
                <a:solidFill>
                  <a:schemeClr val="bg1">
                    <a:lumMod val="75000"/>
                  </a:schemeClr>
                </a:solidFill>
                <a:cs typeface="Arial" charset="0"/>
              </a:rPr>
              <a:t>ô</a:t>
            </a:r>
            <a:r>
              <a:rPr lang="en-US" altLang="en-US" sz="1400" dirty="0" err="1">
                <a:solidFill>
                  <a:schemeClr val="bg1">
                    <a:lumMod val="75000"/>
                  </a:schemeClr>
                </a:solidFill>
              </a:rPr>
              <a:t>t</a:t>
            </a:r>
            <a:r>
              <a:rPr lang="en-US" altLang="en-US" sz="1400" dirty="0">
                <a:solidFill>
                  <a:schemeClr val="bg1">
                    <a:lumMod val="75000"/>
                  </a:schemeClr>
                </a:solidFill>
              </a:rPr>
              <a:t> spot formation?</a:t>
            </a:r>
          </a:p>
          <a:p>
            <a:pPr eaLnBrk="1" hangingPunct="1"/>
            <a:r>
              <a:rPr lang="en-US" altLang="en-US" sz="1400" i="1" dirty="0" err="1">
                <a:solidFill>
                  <a:schemeClr val="bg1">
                    <a:lumMod val="75000"/>
                  </a:schemeClr>
                </a:solidFill>
              </a:rPr>
              <a:t>Corynebacterium</a:t>
            </a:r>
            <a:r>
              <a:rPr lang="en-US" altLang="en-US" sz="1400" i="1" dirty="0">
                <a:solidFill>
                  <a:schemeClr val="bg1">
                    <a:lumMod val="75000"/>
                  </a:schemeClr>
                </a:solidFill>
              </a:rPr>
              <a:t> </a:t>
            </a:r>
            <a:r>
              <a:rPr lang="en-US" altLang="en-US" sz="1400" i="1" dirty="0" err="1">
                <a:solidFill>
                  <a:schemeClr val="bg1">
                    <a:lumMod val="75000"/>
                  </a:schemeClr>
                </a:solidFill>
              </a:rPr>
              <a:t>xerosis</a:t>
            </a:r>
            <a:endParaRPr lang="en-US" altLang="en-US" sz="1400" i="1" dirty="0">
              <a:solidFill>
                <a:schemeClr val="bg1">
                  <a:lumMod val="75000"/>
                </a:schemeClr>
              </a:solidFill>
            </a:endParaRPr>
          </a:p>
          <a:p>
            <a:pPr eaLnBrk="1" hangingPunct="1"/>
            <a:endParaRPr lang="en-US" altLang="en-US" sz="1400" dirty="0">
              <a:solidFill>
                <a:schemeClr val="bg1">
                  <a:lumMod val="75000"/>
                </a:schemeClr>
              </a:solidFill>
            </a:endParaRPr>
          </a:p>
          <a:p>
            <a:pPr eaLnBrk="1" hangingPunct="1"/>
            <a:r>
              <a:rPr lang="en-US" altLang="en-US" sz="1400" i="1" dirty="0">
                <a:solidFill>
                  <a:schemeClr val="bg1">
                    <a:lumMod val="75000"/>
                  </a:schemeClr>
                </a:solidFill>
              </a:rPr>
              <a:t>With what conditions is </a:t>
            </a:r>
            <a:r>
              <a:rPr lang="en-US" altLang="en-US" sz="1400" i="1" dirty="0" err="1">
                <a:solidFill>
                  <a:schemeClr val="bg1">
                    <a:lumMod val="75000"/>
                  </a:schemeClr>
                </a:solidFill>
              </a:rPr>
              <a:t>xerophthalmia</a:t>
            </a:r>
            <a:r>
              <a:rPr lang="en-US" altLang="en-US" sz="1400" i="1" dirty="0">
                <a:solidFill>
                  <a:schemeClr val="bg1">
                    <a:lumMod val="75000"/>
                  </a:schemeClr>
                </a:solidFill>
              </a:rPr>
              <a:t> associated in the US?</a:t>
            </a:r>
          </a:p>
          <a:p>
            <a:pPr eaLnBrk="1" hangingPunct="1"/>
            <a:r>
              <a:rPr lang="en-US" altLang="en-US" sz="1400" dirty="0">
                <a:solidFill>
                  <a:schemeClr val="bg1">
                    <a:lumMod val="75000"/>
                  </a:schemeClr>
                </a:solidFill>
              </a:rPr>
              <a:t>--</a:t>
            </a:r>
            <a:r>
              <a:rPr lang="en-US" altLang="en-US" sz="1400" b="1" dirty="0">
                <a:solidFill>
                  <a:srgbClr val="3333FF"/>
                </a:solidFill>
              </a:rPr>
              <a:t>Dietary deficiencies</a:t>
            </a:r>
            <a:endParaRPr lang="en-US" altLang="en-US" sz="1400" b="1" dirty="0">
              <a:solidFill>
                <a:schemeClr val="bg1">
                  <a:lumMod val="75000"/>
                </a:schemeClr>
              </a:solidFill>
            </a:endParaRPr>
          </a:p>
          <a:p>
            <a:pPr eaLnBrk="1" hangingPunct="1"/>
            <a:r>
              <a:rPr lang="en-US" altLang="en-US" sz="1400" dirty="0">
                <a:solidFill>
                  <a:schemeClr val="bg1">
                    <a:lumMod val="75000"/>
                  </a:schemeClr>
                </a:solidFill>
              </a:rPr>
              <a:t>--</a:t>
            </a:r>
            <a:r>
              <a:rPr lang="en-US" altLang="en-US" sz="1400" b="1" dirty="0">
                <a:solidFill>
                  <a:schemeClr val="bg1">
                    <a:lumMod val="75000"/>
                  </a:schemeClr>
                </a:solidFill>
              </a:rPr>
              <a:t>Chronic  alcoholism</a:t>
            </a:r>
          </a:p>
        </p:txBody>
      </p:sp>
      <p:sp>
        <p:nvSpPr>
          <p:cNvPr id="4" name="Oval 3">
            <a:extLst>
              <a:ext uri="{FF2B5EF4-FFF2-40B4-BE49-F238E27FC236}">
                <a16:creationId xmlns:a16="http://schemas.microsoft.com/office/drawing/2014/main" id="{03ABFDEE-9575-9683-3298-113895EE9741}"/>
              </a:ext>
            </a:extLst>
          </p:cNvPr>
          <p:cNvSpPr/>
          <p:nvPr/>
        </p:nvSpPr>
        <p:spPr>
          <a:xfrm>
            <a:off x="166960" y="4191000"/>
            <a:ext cx="2074497" cy="483513"/>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 Box 13">
            <a:extLst>
              <a:ext uri="{FF2B5EF4-FFF2-40B4-BE49-F238E27FC236}">
                <a16:creationId xmlns:a16="http://schemas.microsoft.com/office/drawing/2014/main" id="{C7B607A0-9842-5F6C-BD8F-3F75ECDA7AA8}"/>
              </a:ext>
            </a:extLst>
          </p:cNvPr>
          <p:cNvSpPr txBox="1">
            <a:spLocks noChangeArrowheads="1"/>
          </p:cNvSpPr>
          <p:nvPr/>
        </p:nvSpPr>
        <p:spPr bwMode="auto">
          <a:xfrm>
            <a:off x="145537" y="4787733"/>
            <a:ext cx="2883413" cy="1169551"/>
          </a:xfrm>
          <a:prstGeom prst="rect">
            <a:avLst/>
          </a:prstGeom>
          <a:solidFill>
            <a:schemeClr val="accent5"/>
          </a:solid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rgbClr val="0000FF"/>
                </a:solidFill>
              </a:rPr>
              <a:t>What foods are rich in vitamin A?</a:t>
            </a:r>
          </a:p>
          <a:p>
            <a:pPr eaLnBrk="1" hangingPunct="1"/>
            <a:r>
              <a:rPr lang="en-US" altLang="en-US" sz="1400" dirty="0">
                <a:solidFill>
                  <a:srgbClr val="0000FF"/>
                </a:solidFill>
              </a:rPr>
              <a:t>--Organ meat, </a:t>
            </a:r>
            <a:r>
              <a:rPr lang="en-US" altLang="en-US" sz="1400" dirty="0"/>
              <a:t>especially</a:t>
            </a:r>
            <a:r>
              <a:rPr lang="en-US" altLang="en-US" sz="1400" b="1" dirty="0"/>
              <a:t>  liver</a:t>
            </a:r>
          </a:p>
          <a:p>
            <a:pPr eaLnBrk="1" hangingPunct="1"/>
            <a:r>
              <a:rPr lang="en-US" altLang="en-US" sz="1400" dirty="0">
                <a:solidFill>
                  <a:schemeClr val="bg1">
                    <a:lumMod val="75000"/>
                  </a:schemeClr>
                </a:solidFill>
              </a:rPr>
              <a:t>--Oily fish</a:t>
            </a:r>
          </a:p>
          <a:p>
            <a:pPr eaLnBrk="1" hangingPunct="1"/>
            <a:r>
              <a:rPr lang="en-US" altLang="en-US" sz="1400" dirty="0">
                <a:solidFill>
                  <a:schemeClr val="bg1">
                    <a:lumMod val="75000"/>
                  </a:schemeClr>
                </a:solidFill>
              </a:rPr>
              <a:t>--Carrots</a:t>
            </a:r>
          </a:p>
          <a:p>
            <a:pPr eaLnBrk="1" hangingPunct="1"/>
            <a:r>
              <a:rPr lang="en-US" altLang="en-US" sz="1400" dirty="0">
                <a:solidFill>
                  <a:schemeClr val="bg1">
                    <a:lumMod val="75000"/>
                  </a:schemeClr>
                </a:solidFill>
              </a:rPr>
              <a:t>--Dark green leafy veggies</a:t>
            </a:r>
          </a:p>
        </p:txBody>
      </p:sp>
      <p:sp>
        <p:nvSpPr>
          <p:cNvPr id="6" name="Rectangle 5">
            <a:extLst>
              <a:ext uri="{FF2B5EF4-FFF2-40B4-BE49-F238E27FC236}">
                <a16:creationId xmlns:a16="http://schemas.microsoft.com/office/drawing/2014/main" id="{043E1FCF-DBEB-ED5E-4A62-DBC628FAB90E}"/>
              </a:ext>
            </a:extLst>
          </p:cNvPr>
          <p:cNvSpPr/>
          <p:nvPr/>
        </p:nvSpPr>
        <p:spPr>
          <a:xfrm>
            <a:off x="2271714" y="5065644"/>
            <a:ext cx="757236" cy="20872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Tree>
    <p:extLst>
      <p:ext uri="{BB962C8B-B14F-4D97-AF65-F5344CB8AC3E}">
        <p14:creationId xmlns:p14="http://schemas.microsoft.com/office/powerpoint/2010/main" val="4133963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41</a:t>
            </a:fld>
            <a:endParaRPr lang="en-US" altLang="en-US"/>
          </a:p>
        </p:txBody>
      </p:sp>
      <p:sp>
        <p:nvSpPr>
          <p:cNvPr id="2" name="TextBox 1">
            <a:extLst>
              <a:ext uri="{FF2B5EF4-FFF2-40B4-BE49-F238E27FC236}">
                <a16:creationId xmlns:a16="http://schemas.microsoft.com/office/drawing/2014/main" id="{34AC0B19-0878-9639-55BB-6BF046A3D8B9}"/>
              </a:ext>
            </a:extLst>
          </p:cNvPr>
          <p:cNvSpPr txBox="1"/>
          <p:nvPr/>
        </p:nvSpPr>
        <p:spPr>
          <a:xfrm>
            <a:off x="381000" y="914400"/>
            <a:ext cx="7606643" cy="3293209"/>
          </a:xfrm>
          <a:prstGeom prst="rect">
            <a:avLst/>
          </a:prstGeom>
          <a:noFill/>
        </p:spPr>
        <p:txBody>
          <a:bodyPr wrap="square" rtlCol="0">
            <a:spAutoFit/>
          </a:bodyPr>
          <a:lstStyle/>
          <a:p>
            <a:r>
              <a:rPr lang="en-US" sz="1600" i="1" dirty="0"/>
              <a:t>What roles does the tear film play in ocular health and function?</a:t>
            </a:r>
          </a:p>
          <a:p>
            <a:r>
              <a:rPr lang="en-US" sz="1600" dirty="0"/>
              <a:t>There are three:</a:t>
            </a:r>
          </a:p>
          <a:p>
            <a:r>
              <a:rPr lang="en-US" sz="1600" dirty="0"/>
              <a:t>--Facilitates diffusion of  oxygen  to the  avascular  cornea</a:t>
            </a:r>
          </a:p>
          <a:p>
            <a:r>
              <a:rPr lang="en-US" sz="1600" dirty="0"/>
              <a:t>--Assists in clearing debris from the corneal surface</a:t>
            </a:r>
          </a:p>
          <a:p>
            <a:r>
              <a:rPr lang="en-US" sz="1600" dirty="0"/>
              <a:t>--Provides a glassy-smooth refracting surface at the air-cornea interface (or more accurately, the air-tear film interface)</a:t>
            </a:r>
          </a:p>
          <a:p>
            <a:endParaRPr lang="en-US" sz="1600" dirty="0"/>
          </a:p>
          <a:p>
            <a:r>
              <a:rPr lang="en-US" sz="1600" i="1" dirty="0"/>
              <a:t>Where does the tear film reside? (The answer is </a:t>
            </a:r>
            <a:r>
              <a:rPr lang="en-US" sz="1600" dirty="0"/>
              <a:t>not</a:t>
            </a:r>
            <a:r>
              <a:rPr lang="en-US" sz="1600" i="1" dirty="0"/>
              <a:t> ‘on the surface of the eye.’)</a:t>
            </a:r>
          </a:p>
          <a:p>
            <a:r>
              <a:rPr lang="en-US" sz="1600" dirty="0"/>
              <a:t>The bulk of tear volume is in the tear strip or lake (aka the tear  </a:t>
            </a:r>
            <a:r>
              <a:rPr lang="en-US" sz="1600" i="1" dirty="0"/>
              <a:t>meniscus</a:t>
            </a:r>
            <a:r>
              <a:rPr lang="en-US" sz="1600" dirty="0"/>
              <a:t> ) resting on the lower-lid margin</a:t>
            </a:r>
          </a:p>
          <a:p>
            <a:endParaRPr lang="en-US" sz="1600" i="1" dirty="0"/>
          </a:p>
          <a:p>
            <a:r>
              <a:rPr lang="en-US" sz="1600" i="1" dirty="0"/>
              <a:t>How does the tear volume get from the tear strip up onto the ocular surface where it’s needed?</a:t>
            </a:r>
            <a:endParaRPr lang="en-US" sz="1600" dirty="0"/>
          </a:p>
        </p:txBody>
      </p:sp>
      <p:sp>
        <p:nvSpPr>
          <p:cNvPr id="9" name="TextBox 8">
            <a:extLst>
              <a:ext uri="{FF2B5EF4-FFF2-40B4-BE49-F238E27FC236}">
                <a16:creationId xmlns:a16="http://schemas.microsoft.com/office/drawing/2014/main" id="{236DAE4D-6928-F76F-3EFA-FC1CF8A2DF6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3491877684"/>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40786BD9-7108-92C4-D487-53F11228350F}"/>
              </a:ext>
            </a:extLst>
          </p:cNvPr>
          <p:cNvSpPr txBox="1">
            <a:spLocks noChangeArrowheads="1"/>
          </p:cNvSpPr>
          <p:nvPr/>
        </p:nvSpPr>
        <p:spPr bwMode="auto">
          <a:xfrm>
            <a:off x="166960" y="1056106"/>
            <a:ext cx="3577829" cy="3754874"/>
          </a:xfrm>
          <a:prstGeom prst="rect">
            <a:avLst/>
          </a:prstGeom>
          <a:solidFill>
            <a:srgbClr val="FF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75000"/>
                  </a:schemeClr>
                </a:solidFill>
              </a:rPr>
              <a:t>What nutritional deficiency is the leading cause of </a:t>
            </a:r>
            <a:r>
              <a:rPr lang="en-US" altLang="en-US" sz="1400" i="1" dirty="0" err="1">
                <a:solidFill>
                  <a:schemeClr val="bg1">
                    <a:lumMod val="75000"/>
                  </a:schemeClr>
                </a:solidFill>
              </a:rPr>
              <a:t>xerophthalmia</a:t>
            </a:r>
            <a:r>
              <a:rPr lang="en-US" altLang="en-US" sz="1400" i="1" dirty="0">
                <a:solidFill>
                  <a:schemeClr val="bg1">
                    <a:lumMod val="75000"/>
                  </a:schemeClr>
                </a:solidFill>
              </a:rPr>
              <a:t> worldwide?</a:t>
            </a:r>
          </a:p>
          <a:p>
            <a:pPr eaLnBrk="1" hangingPunct="1"/>
            <a:r>
              <a:rPr lang="en-US" altLang="en-US" sz="1400" dirty="0" err="1">
                <a:solidFill>
                  <a:schemeClr val="bg1">
                    <a:lumMod val="75000"/>
                  </a:schemeClr>
                </a:solidFill>
              </a:rPr>
              <a:t>Hypovitaminosis</a:t>
            </a:r>
            <a:r>
              <a:rPr lang="en-US" altLang="en-US" sz="1400" dirty="0">
                <a:solidFill>
                  <a:schemeClr val="bg1">
                    <a:lumMod val="75000"/>
                  </a:schemeClr>
                </a:solidFill>
              </a:rPr>
              <a:t> A</a:t>
            </a:r>
          </a:p>
          <a:p>
            <a:pPr eaLnBrk="1" hangingPunct="1"/>
            <a:endParaRPr lang="en-US" altLang="en-US" sz="1400" dirty="0">
              <a:solidFill>
                <a:schemeClr val="bg1">
                  <a:lumMod val="75000"/>
                </a:schemeClr>
              </a:solidFill>
            </a:endParaRPr>
          </a:p>
          <a:p>
            <a:pPr eaLnBrk="1" hangingPunct="1"/>
            <a:r>
              <a:rPr lang="en-US" altLang="en-US" sz="1400" i="1" dirty="0" err="1">
                <a:solidFill>
                  <a:schemeClr val="bg1">
                    <a:lumMod val="75000"/>
                  </a:schemeClr>
                </a:solidFill>
              </a:rPr>
              <a:t>Hypovitaminosis</a:t>
            </a:r>
            <a:r>
              <a:rPr lang="en-US" altLang="en-US" sz="1400" i="1" dirty="0">
                <a:solidFill>
                  <a:schemeClr val="bg1">
                    <a:lumMod val="75000"/>
                  </a:schemeClr>
                </a:solidFill>
              </a:rPr>
              <a:t> A </a:t>
            </a:r>
            <a:r>
              <a:rPr lang="en-US" altLang="en-US" sz="1400" i="1" dirty="0" err="1">
                <a:solidFill>
                  <a:schemeClr val="bg1">
                    <a:lumMod val="75000"/>
                  </a:schemeClr>
                </a:solidFill>
              </a:rPr>
              <a:t>xerosis</a:t>
            </a:r>
            <a:r>
              <a:rPr lang="en-US" altLang="en-US" sz="1400" i="1" dirty="0">
                <a:solidFill>
                  <a:schemeClr val="bg1">
                    <a:lumMod val="75000"/>
                  </a:schemeClr>
                </a:solidFill>
              </a:rPr>
              <a:t> of the ocular surface produces what classic sign?</a:t>
            </a:r>
          </a:p>
          <a:p>
            <a:pPr eaLnBrk="1" hangingPunct="1"/>
            <a:r>
              <a:rPr lang="en-US" altLang="en-US" sz="1400" b="1" dirty="0" err="1">
                <a:solidFill>
                  <a:schemeClr val="bg1">
                    <a:lumMod val="75000"/>
                  </a:schemeClr>
                </a:solidFill>
              </a:rPr>
              <a:t>Bit</a:t>
            </a:r>
            <a:r>
              <a:rPr lang="en-US" altLang="en-US" sz="1400" b="1" dirty="0" err="1">
                <a:solidFill>
                  <a:schemeClr val="bg1">
                    <a:lumMod val="75000"/>
                  </a:schemeClr>
                </a:solidFill>
                <a:cs typeface="Arial" charset="0"/>
              </a:rPr>
              <a:t>ô</a:t>
            </a:r>
            <a:r>
              <a:rPr lang="en-US" altLang="en-US" sz="1400" b="1" dirty="0" err="1">
                <a:solidFill>
                  <a:schemeClr val="bg1">
                    <a:lumMod val="75000"/>
                  </a:schemeClr>
                </a:solidFill>
              </a:rPr>
              <a:t>t</a:t>
            </a:r>
            <a:r>
              <a:rPr lang="en-US" altLang="en-US" sz="1400" b="1" dirty="0">
                <a:solidFill>
                  <a:schemeClr val="bg1">
                    <a:lumMod val="75000"/>
                  </a:schemeClr>
                </a:solidFill>
              </a:rPr>
              <a:t> spot</a:t>
            </a:r>
            <a:r>
              <a:rPr lang="en-US" altLang="en-US" sz="1400" dirty="0">
                <a:solidFill>
                  <a:schemeClr val="bg1">
                    <a:lumMod val="75000"/>
                  </a:schemeClr>
                </a:solidFill>
              </a:rPr>
              <a:t>—a foamy, white/gray area on the interpalpebral conjunctiva</a:t>
            </a:r>
          </a:p>
          <a:p>
            <a:pPr eaLnBrk="1" hangingPunct="1"/>
            <a:endParaRPr lang="en-US" altLang="en-US" sz="1400" dirty="0">
              <a:solidFill>
                <a:schemeClr val="bg1">
                  <a:lumMod val="75000"/>
                </a:schemeClr>
              </a:solidFill>
            </a:endParaRPr>
          </a:p>
          <a:p>
            <a:pPr eaLnBrk="1" hangingPunct="1"/>
            <a:r>
              <a:rPr lang="en-US" altLang="en-US" sz="1400" dirty="0">
                <a:solidFill>
                  <a:schemeClr val="bg1">
                    <a:lumMod val="75000"/>
                  </a:schemeClr>
                </a:solidFill>
              </a:rPr>
              <a:t>What bacteria is implicated in </a:t>
            </a:r>
            <a:r>
              <a:rPr lang="en-US" altLang="en-US" sz="1400" dirty="0" err="1">
                <a:solidFill>
                  <a:schemeClr val="bg1">
                    <a:lumMod val="75000"/>
                  </a:schemeClr>
                </a:solidFill>
              </a:rPr>
              <a:t>Bit</a:t>
            </a:r>
            <a:r>
              <a:rPr lang="en-US" altLang="en-US" sz="1400" dirty="0" err="1">
                <a:solidFill>
                  <a:schemeClr val="bg1">
                    <a:lumMod val="75000"/>
                  </a:schemeClr>
                </a:solidFill>
                <a:cs typeface="Arial" charset="0"/>
              </a:rPr>
              <a:t>ô</a:t>
            </a:r>
            <a:r>
              <a:rPr lang="en-US" altLang="en-US" sz="1400" dirty="0" err="1">
                <a:solidFill>
                  <a:schemeClr val="bg1">
                    <a:lumMod val="75000"/>
                  </a:schemeClr>
                </a:solidFill>
              </a:rPr>
              <a:t>t</a:t>
            </a:r>
            <a:r>
              <a:rPr lang="en-US" altLang="en-US" sz="1400" dirty="0">
                <a:solidFill>
                  <a:schemeClr val="bg1">
                    <a:lumMod val="75000"/>
                  </a:schemeClr>
                </a:solidFill>
              </a:rPr>
              <a:t> spot formation?</a:t>
            </a:r>
          </a:p>
          <a:p>
            <a:pPr eaLnBrk="1" hangingPunct="1"/>
            <a:r>
              <a:rPr lang="en-US" altLang="en-US" sz="1400" i="1" dirty="0" err="1">
                <a:solidFill>
                  <a:schemeClr val="bg1">
                    <a:lumMod val="75000"/>
                  </a:schemeClr>
                </a:solidFill>
              </a:rPr>
              <a:t>Corynebacterium</a:t>
            </a:r>
            <a:r>
              <a:rPr lang="en-US" altLang="en-US" sz="1400" i="1" dirty="0">
                <a:solidFill>
                  <a:schemeClr val="bg1">
                    <a:lumMod val="75000"/>
                  </a:schemeClr>
                </a:solidFill>
              </a:rPr>
              <a:t> </a:t>
            </a:r>
            <a:r>
              <a:rPr lang="en-US" altLang="en-US" sz="1400" i="1" dirty="0" err="1">
                <a:solidFill>
                  <a:schemeClr val="bg1">
                    <a:lumMod val="75000"/>
                  </a:schemeClr>
                </a:solidFill>
              </a:rPr>
              <a:t>xerosis</a:t>
            </a:r>
            <a:endParaRPr lang="en-US" altLang="en-US" sz="1400" i="1" dirty="0">
              <a:solidFill>
                <a:schemeClr val="bg1">
                  <a:lumMod val="75000"/>
                </a:schemeClr>
              </a:solidFill>
            </a:endParaRPr>
          </a:p>
          <a:p>
            <a:pPr eaLnBrk="1" hangingPunct="1"/>
            <a:endParaRPr lang="en-US" altLang="en-US" sz="1400" dirty="0">
              <a:solidFill>
                <a:schemeClr val="bg1">
                  <a:lumMod val="75000"/>
                </a:schemeClr>
              </a:solidFill>
            </a:endParaRPr>
          </a:p>
          <a:p>
            <a:pPr eaLnBrk="1" hangingPunct="1"/>
            <a:r>
              <a:rPr lang="en-US" altLang="en-US" sz="1400" i="1" dirty="0">
                <a:solidFill>
                  <a:schemeClr val="bg1">
                    <a:lumMod val="75000"/>
                  </a:schemeClr>
                </a:solidFill>
              </a:rPr>
              <a:t>With what conditions is </a:t>
            </a:r>
            <a:r>
              <a:rPr lang="en-US" altLang="en-US" sz="1400" i="1" dirty="0" err="1">
                <a:solidFill>
                  <a:schemeClr val="bg1">
                    <a:lumMod val="75000"/>
                  </a:schemeClr>
                </a:solidFill>
              </a:rPr>
              <a:t>xerophthalmia</a:t>
            </a:r>
            <a:r>
              <a:rPr lang="en-US" altLang="en-US" sz="1400" i="1" dirty="0">
                <a:solidFill>
                  <a:schemeClr val="bg1">
                    <a:lumMod val="75000"/>
                  </a:schemeClr>
                </a:solidFill>
              </a:rPr>
              <a:t> associated in the US?</a:t>
            </a:r>
          </a:p>
          <a:p>
            <a:pPr eaLnBrk="1" hangingPunct="1"/>
            <a:r>
              <a:rPr lang="en-US" altLang="en-US" sz="1400" dirty="0">
                <a:solidFill>
                  <a:schemeClr val="bg1">
                    <a:lumMod val="75000"/>
                  </a:schemeClr>
                </a:solidFill>
              </a:rPr>
              <a:t>--</a:t>
            </a:r>
            <a:r>
              <a:rPr lang="en-US" altLang="en-US" sz="1400" b="1" dirty="0">
                <a:solidFill>
                  <a:srgbClr val="3333FF"/>
                </a:solidFill>
              </a:rPr>
              <a:t>Dietary deficiencies</a:t>
            </a:r>
            <a:endParaRPr lang="en-US" altLang="en-US" sz="1400" b="1" dirty="0">
              <a:solidFill>
                <a:schemeClr val="bg1">
                  <a:lumMod val="75000"/>
                </a:schemeClr>
              </a:solidFill>
            </a:endParaRPr>
          </a:p>
          <a:p>
            <a:pPr eaLnBrk="1" hangingPunct="1"/>
            <a:r>
              <a:rPr lang="en-US" altLang="en-US" sz="1400" dirty="0">
                <a:solidFill>
                  <a:schemeClr val="bg1">
                    <a:lumMod val="75000"/>
                  </a:schemeClr>
                </a:solidFill>
              </a:rPr>
              <a:t>--</a:t>
            </a:r>
            <a:r>
              <a:rPr lang="en-US" altLang="en-US" sz="1400" b="1" dirty="0">
                <a:solidFill>
                  <a:schemeClr val="bg1">
                    <a:lumMod val="75000"/>
                  </a:schemeClr>
                </a:solidFill>
              </a:rPr>
              <a:t>Chronic  alcoholism</a:t>
            </a:r>
          </a:p>
        </p:txBody>
      </p:sp>
      <p:sp>
        <p:nvSpPr>
          <p:cNvPr id="4" name="Oval 3">
            <a:extLst>
              <a:ext uri="{FF2B5EF4-FFF2-40B4-BE49-F238E27FC236}">
                <a16:creationId xmlns:a16="http://schemas.microsoft.com/office/drawing/2014/main" id="{03ABFDEE-9575-9683-3298-113895EE9741}"/>
              </a:ext>
            </a:extLst>
          </p:cNvPr>
          <p:cNvSpPr/>
          <p:nvPr/>
        </p:nvSpPr>
        <p:spPr>
          <a:xfrm>
            <a:off x="166960" y="4191000"/>
            <a:ext cx="2074497" cy="483513"/>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 Box 13">
            <a:extLst>
              <a:ext uri="{FF2B5EF4-FFF2-40B4-BE49-F238E27FC236}">
                <a16:creationId xmlns:a16="http://schemas.microsoft.com/office/drawing/2014/main" id="{C7B607A0-9842-5F6C-BD8F-3F75ECDA7AA8}"/>
              </a:ext>
            </a:extLst>
          </p:cNvPr>
          <p:cNvSpPr txBox="1">
            <a:spLocks noChangeArrowheads="1"/>
          </p:cNvSpPr>
          <p:nvPr/>
        </p:nvSpPr>
        <p:spPr bwMode="auto">
          <a:xfrm>
            <a:off x="145537" y="4787733"/>
            <a:ext cx="2883413" cy="1169551"/>
          </a:xfrm>
          <a:prstGeom prst="rect">
            <a:avLst/>
          </a:prstGeom>
          <a:solidFill>
            <a:schemeClr val="accent5"/>
          </a:solid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rgbClr val="0000FF"/>
                </a:solidFill>
              </a:rPr>
              <a:t>What foods are rich in vitamin A?</a:t>
            </a:r>
          </a:p>
          <a:p>
            <a:pPr eaLnBrk="1" hangingPunct="1"/>
            <a:r>
              <a:rPr lang="en-US" altLang="en-US" sz="1400" dirty="0">
                <a:solidFill>
                  <a:srgbClr val="0000FF"/>
                </a:solidFill>
              </a:rPr>
              <a:t>--Organ meat, </a:t>
            </a:r>
            <a:r>
              <a:rPr lang="en-US" altLang="en-US" sz="1400" dirty="0"/>
              <a:t>especially  liver</a:t>
            </a:r>
          </a:p>
          <a:p>
            <a:pPr eaLnBrk="1" hangingPunct="1"/>
            <a:r>
              <a:rPr lang="en-US" altLang="en-US" sz="1400" dirty="0">
                <a:solidFill>
                  <a:schemeClr val="bg1">
                    <a:lumMod val="75000"/>
                  </a:schemeClr>
                </a:solidFill>
              </a:rPr>
              <a:t>--Oily fish</a:t>
            </a:r>
          </a:p>
          <a:p>
            <a:pPr eaLnBrk="1" hangingPunct="1"/>
            <a:r>
              <a:rPr lang="en-US" altLang="en-US" sz="1400" dirty="0">
                <a:solidFill>
                  <a:schemeClr val="bg1">
                    <a:lumMod val="75000"/>
                  </a:schemeClr>
                </a:solidFill>
              </a:rPr>
              <a:t>--Carrots</a:t>
            </a:r>
          </a:p>
          <a:p>
            <a:pPr eaLnBrk="1" hangingPunct="1"/>
            <a:r>
              <a:rPr lang="en-US" altLang="en-US" sz="1400" dirty="0">
                <a:solidFill>
                  <a:schemeClr val="bg1">
                    <a:lumMod val="75000"/>
                  </a:schemeClr>
                </a:solidFill>
              </a:rPr>
              <a:t>--Dark green leafy veggies</a:t>
            </a:r>
          </a:p>
        </p:txBody>
      </p:sp>
    </p:spTree>
    <p:extLst>
      <p:ext uri="{BB962C8B-B14F-4D97-AF65-F5344CB8AC3E}">
        <p14:creationId xmlns:p14="http://schemas.microsoft.com/office/powerpoint/2010/main" val="3276748431"/>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solidFill>
                  <a:schemeClr val="bg1">
                    <a:lumMod val="75000"/>
                  </a:schemeClr>
                </a:solidFill>
              </a:rPr>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40786BD9-7108-92C4-D487-53F11228350F}"/>
              </a:ext>
            </a:extLst>
          </p:cNvPr>
          <p:cNvSpPr txBox="1">
            <a:spLocks noChangeArrowheads="1"/>
          </p:cNvSpPr>
          <p:nvPr/>
        </p:nvSpPr>
        <p:spPr bwMode="auto">
          <a:xfrm>
            <a:off x="166960" y="1056106"/>
            <a:ext cx="3577829" cy="3754874"/>
          </a:xfrm>
          <a:prstGeom prst="rect">
            <a:avLst/>
          </a:prstGeom>
          <a:solidFill>
            <a:srgbClr val="FF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75000"/>
                  </a:schemeClr>
                </a:solidFill>
              </a:rPr>
              <a:t>What nutritional deficiency is the leading cause of </a:t>
            </a:r>
            <a:r>
              <a:rPr lang="en-US" altLang="en-US" sz="1400" i="1" dirty="0" err="1">
                <a:solidFill>
                  <a:schemeClr val="bg1">
                    <a:lumMod val="75000"/>
                  </a:schemeClr>
                </a:solidFill>
              </a:rPr>
              <a:t>xerophthalmia</a:t>
            </a:r>
            <a:r>
              <a:rPr lang="en-US" altLang="en-US" sz="1400" i="1" dirty="0">
                <a:solidFill>
                  <a:schemeClr val="bg1">
                    <a:lumMod val="75000"/>
                  </a:schemeClr>
                </a:solidFill>
              </a:rPr>
              <a:t> worldwide?</a:t>
            </a:r>
          </a:p>
          <a:p>
            <a:pPr eaLnBrk="1" hangingPunct="1"/>
            <a:r>
              <a:rPr lang="en-US" altLang="en-US" sz="1400" dirty="0" err="1">
                <a:solidFill>
                  <a:schemeClr val="bg1">
                    <a:lumMod val="75000"/>
                  </a:schemeClr>
                </a:solidFill>
              </a:rPr>
              <a:t>Hypovitaminosis</a:t>
            </a:r>
            <a:r>
              <a:rPr lang="en-US" altLang="en-US" sz="1400" dirty="0">
                <a:solidFill>
                  <a:schemeClr val="bg1">
                    <a:lumMod val="75000"/>
                  </a:schemeClr>
                </a:solidFill>
              </a:rPr>
              <a:t> A</a:t>
            </a:r>
          </a:p>
          <a:p>
            <a:pPr eaLnBrk="1" hangingPunct="1"/>
            <a:endParaRPr lang="en-US" altLang="en-US" sz="1400" dirty="0">
              <a:solidFill>
                <a:schemeClr val="bg1">
                  <a:lumMod val="75000"/>
                </a:schemeClr>
              </a:solidFill>
            </a:endParaRPr>
          </a:p>
          <a:p>
            <a:pPr eaLnBrk="1" hangingPunct="1"/>
            <a:r>
              <a:rPr lang="en-US" altLang="en-US" sz="1400" i="1" dirty="0" err="1">
                <a:solidFill>
                  <a:schemeClr val="bg1">
                    <a:lumMod val="75000"/>
                  </a:schemeClr>
                </a:solidFill>
              </a:rPr>
              <a:t>Hypovitaminosis</a:t>
            </a:r>
            <a:r>
              <a:rPr lang="en-US" altLang="en-US" sz="1400" i="1" dirty="0">
                <a:solidFill>
                  <a:schemeClr val="bg1">
                    <a:lumMod val="75000"/>
                  </a:schemeClr>
                </a:solidFill>
              </a:rPr>
              <a:t> A </a:t>
            </a:r>
            <a:r>
              <a:rPr lang="en-US" altLang="en-US" sz="1400" i="1" dirty="0" err="1">
                <a:solidFill>
                  <a:schemeClr val="bg1">
                    <a:lumMod val="75000"/>
                  </a:schemeClr>
                </a:solidFill>
              </a:rPr>
              <a:t>xerosis</a:t>
            </a:r>
            <a:r>
              <a:rPr lang="en-US" altLang="en-US" sz="1400" i="1" dirty="0">
                <a:solidFill>
                  <a:schemeClr val="bg1">
                    <a:lumMod val="75000"/>
                  </a:schemeClr>
                </a:solidFill>
              </a:rPr>
              <a:t> of the ocular surface produces what classic sign?</a:t>
            </a:r>
          </a:p>
          <a:p>
            <a:pPr eaLnBrk="1" hangingPunct="1"/>
            <a:r>
              <a:rPr lang="en-US" altLang="en-US" sz="1400" b="1" dirty="0" err="1">
                <a:solidFill>
                  <a:schemeClr val="bg1">
                    <a:lumMod val="75000"/>
                  </a:schemeClr>
                </a:solidFill>
              </a:rPr>
              <a:t>Bit</a:t>
            </a:r>
            <a:r>
              <a:rPr lang="en-US" altLang="en-US" sz="1400" b="1" dirty="0" err="1">
                <a:solidFill>
                  <a:schemeClr val="bg1">
                    <a:lumMod val="75000"/>
                  </a:schemeClr>
                </a:solidFill>
                <a:cs typeface="Arial" charset="0"/>
              </a:rPr>
              <a:t>ô</a:t>
            </a:r>
            <a:r>
              <a:rPr lang="en-US" altLang="en-US" sz="1400" b="1" dirty="0" err="1">
                <a:solidFill>
                  <a:schemeClr val="bg1">
                    <a:lumMod val="75000"/>
                  </a:schemeClr>
                </a:solidFill>
              </a:rPr>
              <a:t>t</a:t>
            </a:r>
            <a:r>
              <a:rPr lang="en-US" altLang="en-US" sz="1400" b="1" dirty="0">
                <a:solidFill>
                  <a:schemeClr val="bg1">
                    <a:lumMod val="75000"/>
                  </a:schemeClr>
                </a:solidFill>
              </a:rPr>
              <a:t> spot</a:t>
            </a:r>
            <a:r>
              <a:rPr lang="en-US" altLang="en-US" sz="1400" dirty="0">
                <a:solidFill>
                  <a:schemeClr val="bg1">
                    <a:lumMod val="75000"/>
                  </a:schemeClr>
                </a:solidFill>
              </a:rPr>
              <a:t>—a foamy, white/gray area on the interpalpebral conjunctiva</a:t>
            </a:r>
          </a:p>
          <a:p>
            <a:pPr eaLnBrk="1" hangingPunct="1"/>
            <a:endParaRPr lang="en-US" altLang="en-US" sz="1400" dirty="0">
              <a:solidFill>
                <a:schemeClr val="bg1">
                  <a:lumMod val="75000"/>
                </a:schemeClr>
              </a:solidFill>
            </a:endParaRPr>
          </a:p>
          <a:p>
            <a:pPr eaLnBrk="1" hangingPunct="1"/>
            <a:r>
              <a:rPr lang="en-US" altLang="en-US" sz="1400" dirty="0">
                <a:solidFill>
                  <a:schemeClr val="bg1">
                    <a:lumMod val="75000"/>
                  </a:schemeClr>
                </a:solidFill>
              </a:rPr>
              <a:t>What bacteria is implicated in </a:t>
            </a:r>
            <a:r>
              <a:rPr lang="en-US" altLang="en-US" sz="1400" dirty="0" err="1">
                <a:solidFill>
                  <a:schemeClr val="bg1">
                    <a:lumMod val="75000"/>
                  </a:schemeClr>
                </a:solidFill>
              </a:rPr>
              <a:t>Bit</a:t>
            </a:r>
            <a:r>
              <a:rPr lang="en-US" altLang="en-US" sz="1400" dirty="0" err="1">
                <a:solidFill>
                  <a:schemeClr val="bg1">
                    <a:lumMod val="75000"/>
                  </a:schemeClr>
                </a:solidFill>
                <a:cs typeface="Arial" charset="0"/>
              </a:rPr>
              <a:t>ô</a:t>
            </a:r>
            <a:r>
              <a:rPr lang="en-US" altLang="en-US" sz="1400" dirty="0" err="1">
                <a:solidFill>
                  <a:schemeClr val="bg1">
                    <a:lumMod val="75000"/>
                  </a:schemeClr>
                </a:solidFill>
              </a:rPr>
              <a:t>t</a:t>
            </a:r>
            <a:r>
              <a:rPr lang="en-US" altLang="en-US" sz="1400" dirty="0">
                <a:solidFill>
                  <a:schemeClr val="bg1">
                    <a:lumMod val="75000"/>
                  </a:schemeClr>
                </a:solidFill>
              </a:rPr>
              <a:t> spot formation?</a:t>
            </a:r>
          </a:p>
          <a:p>
            <a:pPr eaLnBrk="1" hangingPunct="1"/>
            <a:r>
              <a:rPr lang="en-US" altLang="en-US" sz="1400" i="1" dirty="0" err="1">
                <a:solidFill>
                  <a:schemeClr val="bg1">
                    <a:lumMod val="75000"/>
                  </a:schemeClr>
                </a:solidFill>
              </a:rPr>
              <a:t>Corynebacterium</a:t>
            </a:r>
            <a:r>
              <a:rPr lang="en-US" altLang="en-US" sz="1400" i="1" dirty="0">
                <a:solidFill>
                  <a:schemeClr val="bg1">
                    <a:lumMod val="75000"/>
                  </a:schemeClr>
                </a:solidFill>
              </a:rPr>
              <a:t> </a:t>
            </a:r>
            <a:r>
              <a:rPr lang="en-US" altLang="en-US" sz="1400" i="1" dirty="0" err="1">
                <a:solidFill>
                  <a:schemeClr val="bg1">
                    <a:lumMod val="75000"/>
                  </a:schemeClr>
                </a:solidFill>
              </a:rPr>
              <a:t>xerosis</a:t>
            </a:r>
            <a:endParaRPr lang="en-US" altLang="en-US" sz="1400" i="1" dirty="0">
              <a:solidFill>
                <a:schemeClr val="bg1">
                  <a:lumMod val="75000"/>
                </a:schemeClr>
              </a:solidFill>
            </a:endParaRPr>
          </a:p>
          <a:p>
            <a:pPr eaLnBrk="1" hangingPunct="1"/>
            <a:endParaRPr lang="en-US" altLang="en-US" sz="1400" dirty="0">
              <a:solidFill>
                <a:schemeClr val="bg1">
                  <a:lumMod val="75000"/>
                </a:schemeClr>
              </a:solidFill>
            </a:endParaRPr>
          </a:p>
          <a:p>
            <a:pPr eaLnBrk="1" hangingPunct="1"/>
            <a:r>
              <a:rPr lang="en-US" altLang="en-US" sz="1400" i="1" dirty="0">
                <a:solidFill>
                  <a:schemeClr val="bg1">
                    <a:lumMod val="75000"/>
                  </a:schemeClr>
                </a:solidFill>
              </a:rPr>
              <a:t>With what conditions is </a:t>
            </a:r>
            <a:r>
              <a:rPr lang="en-US" altLang="en-US" sz="1400" i="1" dirty="0" err="1">
                <a:solidFill>
                  <a:schemeClr val="bg1">
                    <a:lumMod val="75000"/>
                  </a:schemeClr>
                </a:solidFill>
              </a:rPr>
              <a:t>xerophthalmia</a:t>
            </a:r>
            <a:r>
              <a:rPr lang="en-US" altLang="en-US" sz="1400" i="1" dirty="0">
                <a:solidFill>
                  <a:schemeClr val="bg1">
                    <a:lumMod val="75000"/>
                  </a:schemeClr>
                </a:solidFill>
              </a:rPr>
              <a:t> associated in the US?</a:t>
            </a:r>
          </a:p>
          <a:p>
            <a:pPr eaLnBrk="1" hangingPunct="1"/>
            <a:r>
              <a:rPr lang="en-US" altLang="en-US" sz="1400" dirty="0">
                <a:solidFill>
                  <a:schemeClr val="bg1">
                    <a:lumMod val="75000"/>
                  </a:schemeClr>
                </a:solidFill>
              </a:rPr>
              <a:t>--</a:t>
            </a:r>
            <a:r>
              <a:rPr lang="en-US" altLang="en-US" sz="1400" b="1" dirty="0">
                <a:solidFill>
                  <a:schemeClr val="bg1">
                    <a:lumMod val="75000"/>
                  </a:schemeClr>
                </a:solidFill>
              </a:rPr>
              <a:t>Dietary deficiencies</a:t>
            </a:r>
          </a:p>
          <a:p>
            <a:pPr eaLnBrk="1" hangingPunct="1"/>
            <a:r>
              <a:rPr lang="en-US" altLang="en-US" sz="1400" dirty="0">
                <a:solidFill>
                  <a:schemeClr val="bg1">
                    <a:lumMod val="75000"/>
                  </a:schemeClr>
                </a:solidFill>
              </a:rPr>
              <a:t>--</a:t>
            </a:r>
            <a:r>
              <a:rPr lang="en-US" altLang="en-US" sz="1400" b="1" dirty="0">
                <a:solidFill>
                  <a:schemeClr val="bg1">
                    <a:lumMod val="75000"/>
                  </a:schemeClr>
                </a:solidFill>
              </a:rPr>
              <a:t>Chronic  alcoholism</a:t>
            </a:r>
          </a:p>
        </p:txBody>
      </p:sp>
      <p:sp>
        <p:nvSpPr>
          <p:cNvPr id="4" name="Oval 3">
            <a:extLst>
              <a:ext uri="{FF2B5EF4-FFF2-40B4-BE49-F238E27FC236}">
                <a16:creationId xmlns:a16="http://schemas.microsoft.com/office/drawing/2014/main" id="{03ABFDEE-9575-9683-3298-113895EE9741}"/>
              </a:ext>
            </a:extLst>
          </p:cNvPr>
          <p:cNvSpPr/>
          <p:nvPr/>
        </p:nvSpPr>
        <p:spPr>
          <a:xfrm>
            <a:off x="166960" y="4191000"/>
            <a:ext cx="2074497" cy="483513"/>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 Box 13">
            <a:extLst>
              <a:ext uri="{FF2B5EF4-FFF2-40B4-BE49-F238E27FC236}">
                <a16:creationId xmlns:a16="http://schemas.microsoft.com/office/drawing/2014/main" id="{C7B607A0-9842-5F6C-BD8F-3F75ECDA7AA8}"/>
              </a:ext>
            </a:extLst>
          </p:cNvPr>
          <p:cNvSpPr txBox="1">
            <a:spLocks noChangeArrowheads="1"/>
          </p:cNvSpPr>
          <p:nvPr/>
        </p:nvSpPr>
        <p:spPr bwMode="auto">
          <a:xfrm>
            <a:off x="145537" y="4787733"/>
            <a:ext cx="2883413" cy="1169551"/>
          </a:xfrm>
          <a:prstGeom prst="rect">
            <a:avLst/>
          </a:prstGeom>
          <a:solidFill>
            <a:schemeClr val="accent5"/>
          </a:solid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75000"/>
                  </a:schemeClr>
                </a:solidFill>
              </a:rPr>
              <a:t>What foods are rich in vitamin A?</a:t>
            </a:r>
          </a:p>
          <a:p>
            <a:pPr eaLnBrk="1" hangingPunct="1"/>
            <a:r>
              <a:rPr lang="en-US" altLang="en-US" sz="1400" dirty="0">
                <a:solidFill>
                  <a:schemeClr val="bg1">
                    <a:lumMod val="75000"/>
                  </a:schemeClr>
                </a:solidFill>
              </a:rPr>
              <a:t>--Organ meat, especially  liver</a:t>
            </a:r>
          </a:p>
          <a:p>
            <a:pPr eaLnBrk="1" hangingPunct="1"/>
            <a:r>
              <a:rPr lang="en-US" altLang="en-US" sz="1400" dirty="0">
                <a:solidFill>
                  <a:schemeClr val="bg1">
                    <a:lumMod val="75000"/>
                  </a:schemeClr>
                </a:solidFill>
              </a:rPr>
              <a:t>--Oily fish</a:t>
            </a:r>
          </a:p>
          <a:p>
            <a:pPr eaLnBrk="1" hangingPunct="1"/>
            <a:r>
              <a:rPr lang="en-US" altLang="en-US" sz="1400" dirty="0">
                <a:solidFill>
                  <a:schemeClr val="bg1">
                    <a:lumMod val="75000"/>
                  </a:schemeClr>
                </a:solidFill>
              </a:rPr>
              <a:t>--Carrots</a:t>
            </a:r>
          </a:p>
          <a:p>
            <a:pPr eaLnBrk="1" hangingPunct="1"/>
            <a:r>
              <a:rPr lang="en-US" altLang="en-US" sz="1400" dirty="0">
                <a:solidFill>
                  <a:schemeClr val="bg1">
                    <a:lumMod val="75000"/>
                  </a:schemeClr>
                </a:solidFill>
              </a:rPr>
              <a:t>--Dark green leafy veggies</a:t>
            </a:r>
          </a:p>
        </p:txBody>
      </p:sp>
      <p:sp>
        <p:nvSpPr>
          <p:cNvPr id="6" name="Text Box 13">
            <a:extLst>
              <a:ext uri="{FF2B5EF4-FFF2-40B4-BE49-F238E27FC236}">
                <a16:creationId xmlns:a16="http://schemas.microsoft.com/office/drawing/2014/main" id="{038FD378-5FFF-DE31-DBEE-E7C7B3829830}"/>
              </a:ext>
            </a:extLst>
          </p:cNvPr>
          <p:cNvSpPr txBox="1">
            <a:spLocks noChangeArrowheads="1"/>
          </p:cNvSpPr>
          <p:nvPr/>
        </p:nvSpPr>
        <p:spPr bwMode="auto">
          <a:xfrm>
            <a:off x="2425197" y="2305125"/>
            <a:ext cx="5671930" cy="2462213"/>
          </a:xfrm>
          <a:prstGeom prst="rect">
            <a:avLst/>
          </a:prstGeom>
          <a:solidFill>
            <a:srgbClr val="EAF288"/>
          </a:solid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t>Is </a:t>
            </a:r>
            <a:r>
              <a:rPr lang="en-US" altLang="en-US" sz="1400" b="1" dirty="0" err="1"/>
              <a:t>hyper</a:t>
            </a:r>
            <a:r>
              <a:rPr lang="en-US" altLang="en-US" sz="1400" i="1" dirty="0" err="1"/>
              <a:t>vitaminosis</a:t>
            </a:r>
            <a:r>
              <a:rPr lang="en-US" altLang="en-US" sz="1400" i="1" dirty="0"/>
              <a:t> A </a:t>
            </a:r>
            <a:r>
              <a:rPr lang="en-US" altLang="en-US" sz="1400" i="1" dirty="0" err="1"/>
              <a:t>a</a:t>
            </a:r>
            <a:r>
              <a:rPr lang="en-US" altLang="en-US" sz="1400" i="1" dirty="0"/>
              <a:t> thing, </a:t>
            </a:r>
            <a:r>
              <a:rPr lang="en-US" altLang="en-US" sz="1400" i="1" dirty="0" err="1"/>
              <a:t>ie</a:t>
            </a:r>
            <a:r>
              <a:rPr lang="en-US" altLang="en-US" sz="1400" i="1" dirty="0"/>
              <a:t>, a clinically important condition?</a:t>
            </a:r>
          </a:p>
          <a:p>
            <a:pPr eaLnBrk="1" hangingPunct="1"/>
            <a:r>
              <a:rPr lang="en-US" altLang="en-US" sz="1400" dirty="0">
                <a:solidFill>
                  <a:srgbClr val="EAF288"/>
                </a:solidFill>
              </a:rPr>
              <a:t>It is indeed</a:t>
            </a:r>
          </a:p>
          <a:p>
            <a:pPr eaLnBrk="1" hangingPunct="1"/>
            <a:endParaRPr lang="en-US" altLang="en-US" sz="1400" dirty="0">
              <a:solidFill>
                <a:srgbClr val="EAF288"/>
              </a:solidFill>
            </a:endParaRPr>
          </a:p>
          <a:p>
            <a:pPr eaLnBrk="1" hangingPunct="1"/>
            <a:r>
              <a:rPr lang="en-US" altLang="en-US" sz="1400" i="1" dirty="0">
                <a:solidFill>
                  <a:srgbClr val="EAF288"/>
                </a:solidFill>
              </a:rPr>
              <a:t>There is a condition of significant ophthalmic consequence—one with which you are likely familiar—that has a strong association with hypervitaminosis A. What is it?</a:t>
            </a:r>
          </a:p>
          <a:p>
            <a:pPr eaLnBrk="1" hangingPunct="1"/>
            <a:r>
              <a:rPr lang="en-US" altLang="en-US" sz="1400" dirty="0">
                <a:solidFill>
                  <a:srgbClr val="EAF288"/>
                </a:solidFill>
              </a:rPr>
              <a:t>Idiopathic* intracranial hypertension (aka  </a:t>
            </a:r>
            <a:r>
              <a:rPr lang="en-US" altLang="en-US" sz="1400" i="1" dirty="0">
                <a:solidFill>
                  <a:srgbClr val="EAF288"/>
                </a:solidFill>
              </a:rPr>
              <a:t>pseudotumor cerebri </a:t>
            </a:r>
            <a:r>
              <a:rPr lang="en-US" altLang="en-US" sz="1400" dirty="0">
                <a:solidFill>
                  <a:srgbClr val="EAF288"/>
                </a:solidFill>
              </a:rPr>
              <a:t>)</a:t>
            </a:r>
          </a:p>
          <a:p>
            <a:pPr eaLnBrk="1" hangingPunct="1"/>
            <a:endParaRPr lang="en-US" altLang="en-US" sz="1400" i="1" dirty="0">
              <a:solidFill>
                <a:srgbClr val="EAF288"/>
              </a:solidFill>
            </a:endParaRPr>
          </a:p>
          <a:p>
            <a:pPr eaLnBrk="1" hangingPunct="1"/>
            <a:r>
              <a:rPr lang="en-US" altLang="en-US" sz="1400" i="1" dirty="0">
                <a:solidFill>
                  <a:srgbClr val="EAF288"/>
                </a:solidFill>
              </a:rPr>
              <a:t>There is a classic (albeit far-fetched) dietary scenario associated with the development of pseudotumor cerebri—what is it?</a:t>
            </a:r>
          </a:p>
          <a:p>
            <a:pPr eaLnBrk="1" hangingPunct="1"/>
            <a:r>
              <a:rPr lang="en-US" altLang="en-US" sz="1400" dirty="0">
                <a:solidFill>
                  <a:srgbClr val="EAF288"/>
                </a:solidFill>
              </a:rPr>
              <a:t>Consumption of  polar bear  liver</a:t>
            </a:r>
          </a:p>
        </p:txBody>
      </p:sp>
    </p:spTree>
    <p:extLst>
      <p:ext uri="{BB962C8B-B14F-4D97-AF65-F5344CB8AC3E}">
        <p14:creationId xmlns:p14="http://schemas.microsoft.com/office/powerpoint/2010/main" val="1408493271"/>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solidFill>
                  <a:schemeClr val="bg1">
                    <a:lumMod val="75000"/>
                  </a:schemeClr>
                </a:solidFill>
              </a:rPr>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40786BD9-7108-92C4-D487-53F11228350F}"/>
              </a:ext>
            </a:extLst>
          </p:cNvPr>
          <p:cNvSpPr txBox="1">
            <a:spLocks noChangeArrowheads="1"/>
          </p:cNvSpPr>
          <p:nvPr/>
        </p:nvSpPr>
        <p:spPr bwMode="auto">
          <a:xfrm>
            <a:off x="166960" y="1056106"/>
            <a:ext cx="3577829" cy="3754874"/>
          </a:xfrm>
          <a:prstGeom prst="rect">
            <a:avLst/>
          </a:prstGeom>
          <a:solidFill>
            <a:srgbClr val="FF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75000"/>
                  </a:schemeClr>
                </a:solidFill>
              </a:rPr>
              <a:t>What nutritional deficiency is the leading cause of </a:t>
            </a:r>
            <a:r>
              <a:rPr lang="en-US" altLang="en-US" sz="1400" i="1" dirty="0" err="1">
                <a:solidFill>
                  <a:schemeClr val="bg1">
                    <a:lumMod val="75000"/>
                  </a:schemeClr>
                </a:solidFill>
              </a:rPr>
              <a:t>xerophthalmia</a:t>
            </a:r>
            <a:r>
              <a:rPr lang="en-US" altLang="en-US" sz="1400" i="1" dirty="0">
                <a:solidFill>
                  <a:schemeClr val="bg1">
                    <a:lumMod val="75000"/>
                  </a:schemeClr>
                </a:solidFill>
              </a:rPr>
              <a:t> worldwide?</a:t>
            </a:r>
          </a:p>
          <a:p>
            <a:pPr eaLnBrk="1" hangingPunct="1"/>
            <a:r>
              <a:rPr lang="en-US" altLang="en-US" sz="1400" dirty="0" err="1">
                <a:solidFill>
                  <a:schemeClr val="bg1">
                    <a:lumMod val="75000"/>
                  </a:schemeClr>
                </a:solidFill>
              </a:rPr>
              <a:t>Hypovitaminosis</a:t>
            </a:r>
            <a:r>
              <a:rPr lang="en-US" altLang="en-US" sz="1400" dirty="0">
                <a:solidFill>
                  <a:schemeClr val="bg1">
                    <a:lumMod val="75000"/>
                  </a:schemeClr>
                </a:solidFill>
              </a:rPr>
              <a:t> A</a:t>
            </a:r>
          </a:p>
          <a:p>
            <a:pPr eaLnBrk="1" hangingPunct="1"/>
            <a:endParaRPr lang="en-US" altLang="en-US" sz="1400" dirty="0">
              <a:solidFill>
                <a:schemeClr val="bg1">
                  <a:lumMod val="75000"/>
                </a:schemeClr>
              </a:solidFill>
            </a:endParaRPr>
          </a:p>
          <a:p>
            <a:pPr eaLnBrk="1" hangingPunct="1"/>
            <a:r>
              <a:rPr lang="en-US" altLang="en-US" sz="1400" i="1" dirty="0" err="1">
                <a:solidFill>
                  <a:schemeClr val="bg1">
                    <a:lumMod val="75000"/>
                  </a:schemeClr>
                </a:solidFill>
              </a:rPr>
              <a:t>Hypovitaminosis</a:t>
            </a:r>
            <a:r>
              <a:rPr lang="en-US" altLang="en-US" sz="1400" i="1" dirty="0">
                <a:solidFill>
                  <a:schemeClr val="bg1">
                    <a:lumMod val="75000"/>
                  </a:schemeClr>
                </a:solidFill>
              </a:rPr>
              <a:t> A </a:t>
            </a:r>
            <a:r>
              <a:rPr lang="en-US" altLang="en-US" sz="1400" i="1" dirty="0" err="1">
                <a:solidFill>
                  <a:schemeClr val="bg1">
                    <a:lumMod val="75000"/>
                  </a:schemeClr>
                </a:solidFill>
              </a:rPr>
              <a:t>xerosis</a:t>
            </a:r>
            <a:r>
              <a:rPr lang="en-US" altLang="en-US" sz="1400" i="1" dirty="0">
                <a:solidFill>
                  <a:schemeClr val="bg1">
                    <a:lumMod val="75000"/>
                  </a:schemeClr>
                </a:solidFill>
              </a:rPr>
              <a:t> of the ocular surface produces what classic sign?</a:t>
            </a:r>
          </a:p>
          <a:p>
            <a:pPr eaLnBrk="1" hangingPunct="1"/>
            <a:r>
              <a:rPr lang="en-US" altLang="en-US" sz="1400" b="1" dirty="0" err="1">
                <a:solidFill>
                  <a:schemeClr val="bg1">
                    <a:lumMod val="75000"/>
                  </a:schemeClr>
                </a:solidFill>
              </a:rPr>
              <a:t>Bit</a:t>
            </a:r>
            <a:r>
              <a:rPr lang="en-US" altLang="en-US" sz="1400" b="1" dirty="0" err="1">
                <a:solidFill>
                  <a:schemeClr val="bg1">
                    <a:lumMod val="75000"/>
                  </a:schemeClr>
                </a:solidFill>
                <a:cs typeface="Arial" charset="0"/>
              </a:rPr>
              <a:t>ô</a:t>
            </a:r>
            <a:r>
              <a:rPr lang="en-US" altLang="en-US" sz="1400" b="1" dirty="0" err="1">
                <a:solidFill>
                  <a:schemeClr val="bg1">
                    <a:lumMod val="75000"/>
                  </a:schemeClr>
                </a:solidFill>
              </a:rPr>
              <a:t>t</a:t>
            </a:r>
            <a:r>
              <a:rPr lang="en-US" altLang="en-US" sz="1400" b="1" dirty="0">
                <a:solidFill>
                  <a:schemeClr val="bg1">
                    <a:lumMod val="75000"/>
                  </a:schemeClr>
                </a:solidFill>
              </a:rPr>
              <a:t> spot</a:t>
            </a:r>
            <a:r>
              <a:rPr lang="en-US" altLang="en-US" sz="1400" dirty="0">
                <a:solidFill>
                  <a:schemeClr val="bg1">
                    <a:lumMod val="75000"/>
                  </a:schemeClr>
                </a:solidFill>
              </a:rPr>
              <a:t>—a foamy, white/gray area on the interpalpebral conjunctiva</a:t>
            </a:r>
          </a:p>
          <a:p>
            <a:pPr eaLnBrk="1" hangingPunct="1"/>
            <a:endParaRPr lang="en-US" altLang="en-US" sz="1400" dirty="0">
              <a:solidFill>
                <a:schemeClr val="bg1">
                  <a:lumMod val="75000"/>
                </a:schemeClr>
              </a:solidFill>
            </a:endParaRPr>
          </a:p>
          <a:p>
            <a:pPr eaLnBrk="1" hangingPunct="1"/>
            <a:r>
              <a:rPr lang="en-US" altLang="en-US" sz="1400" dirty="0">
                <a:solidFill>
                  <a:schemeClr val="bg1">
                    <a:lumMod val="75000"/>
                  </a:schemeClr>
                </a:solidFill>
              </a:rPr>
              <a:t>What bacteria is implicated in </a:t>
            </a:r>
            <a:r>
              <a:rPr lang="en-US" altLang="en-US" sz="1400" dirty="0" err="1">
                <a:solidFill>
                  <a:schemeClr val="bg1">
                    <a:lumMod val="75000"/>
                  </a:schemeClr>
                </a:solidFill>
              </a:rPr>
              <a:t>Bit</a:t>
            </a:r>
            <a:r>
              <a:rPr lang="en-US" altLang="en-US" sz="1400" dirty="0" err="1">
                <a:solidFill>
                  <a:schemeClr val="bg1">
                    <a:lumMod val="75000"/>
                  </a:schemeClr>
                </a:solidFill>
                <a:cs typeface="Arial" charset="0"/>
              </a:rPr>
              <a:t>ô</a:t>
            </a:r>
            <a:r>
              <a:rPr lang="en-US" altLang="en-US" sz="1400" dirty="0" err="1">
                <a:solidFill>
                  <a:schemeClr val="bg1">
                    <a:lumMod val="75000"/>
                  </a:schemeClr>
                </a:solidFill>
              </a:rPr>
              <a:t>t</a:t>
            </a:r>
            <a:r>
              <a:rPr lang="en-US" altLang="en-US" sz="1400" dirty="0">
                <a:solidFill>
                  <a:schemeClr val="bg1">
                    <a:lumMod val="75000"/>
                  </a:schemeClr>
                </a:solidFill>
              </a:rPr>
              <a:t> spot formation?</a:t>
            </a:r>
          </a:p>
          <a:p>
            <a:pPr eaLnBrk="1" hangingPunct="1"/>
            <a:r>
              <a:rPr lang="en-US" altLang="en-US" sz="1400" i="1" dirty="0" err="1">
                <a:solidFill>
                  <a:schemeClr val="bg1">
                    <a:lumMod val="75000"/>
                  </a:schemeClr>
                </a:solidFill>
              </a:rPr>
              <a:t>Corynebacterium</a:t>
            </a:r>
            <a:r>
              <a:rPr lang="en-US" altLang="en-US" sz="1400" i="1" dirty="0">
                <a:solidFill>
                  <a:schemeClr val="bg1">
                    <a:lumMod val="75000"/>
                  </a:schemeClr>
                </a:solidFill>
              </a:rPr>
              <a:t> </a:t>
            </a:r>
            <a:r>
              <a:rPr lang="en-US" altLang="en-US" sz="1400" i="1" dirty="0" err="1">
                <a:solidFill>
                  <a:schemeClr val="bg1">
                    <a:lumMod val="75000"/>
                  </a:schemeClr>
                </a:solidFill>
              </a:rPr>
              <a:t>xerosis</a:t>
            </a:r>
            <a:endParaRPr lang="en-US" altLang="en-US" sz="1400" i="1" dirty="0">
              <a:solidFill>
                <a:schemeClr val="bg1">
                  <a:lumMod val="75000"/>
                </a:schemeClr>
              </a:solidFill>
            </a:endParaRPr>
          </a:p>
          <a:p>
            <a:pPr eaLnBrk="1" hangingPunct="1"/>
            <a:endParaRPr lang="en-US" altLang="en-US" sz="1400" dirty="0">
              <a:solidFill>
                <a:schemeClr val="bg1">
                  <a:lumMod val="75000"/>
                </a:schemeClr>
              </a:solidFill>
            </a:endParaRPr>
          </a:p>
          <a:p>
            <a:pPr eaLnBrk="1" hangingPunct="1"/>
            <a:r>
              <a:rPr lang="en-US" altLang="en-US" sz="1400" i="1" dirty="0">
                <a:solidFill>
                  <a:schemeClr val="bg1">
                    <a:lumMod val="75000"/>
                  </a:schemeClr>
                </a:solidFill>
              </a:rPr>
              <a:t>With what conditions is </a:t>
            </a:r>
            <a:r>
              <a:rPr lang="en-US" altLang="en-US" sz="1400" i="1" dirty="0" err="1">
                <a:solidFill>
                  <a:schemeClr val="bg1">
                    <a:lumMod val="75000"/>
                  </a:schemeClr>
                </a:solidFill>
              </a:rPr>
              <a:t>xerophthalmia</a:t>
            </a:r>
            <a:r>
              <a:rPr lang="en-US" altLang="en-US" sz="1400" i="1" dirty="0">
                <a:solidFill>
                  <a:schemeClr val="bg1">
                    <a:lumMod val="75000"/>
                  </a:schemeClr>
                </a:solidFill>
              </a:rPr>
              <a:t> associated in the US?</a:t>
            </a:r>
          </a:p>
          <a:p>
            <a:pPr eaLnBrk="1" hangingPunct="1"/>
            <a:r>
              <a:rPr lang="en-US" altLang="en-US" sz="1400" dirty="0">
                <a:solidFill>
                  <a:schemeClr val="bg1">
                    <a:lumMod val="75000"/>
                  </a:schemeClr>
                </a:solidFill>
              </a:rPr>
              <a:t>--</a:t>
            </a:r>
            <a:r>
              <a:rPr lang="en-US" altLang="en-US" sz="1400" b="1" dirty="0">
                <a:solidFill>
                  <a:schemeClr val="bg1">
                    <a:lumMod val="75000"/>
                  </a:schemeClr>
                </a:solidFill>
              </a:rPr>
              <a:t>Dietary deficiencies</a:t>
            </a:r>
          </a:p>
          <a:p>
            <a:pPr eaLnBrk="1" hangingPunct="1"/>
            <a:r>
              <a:rPr lang="en-US" altLang="en-US" sz="1400" dirty="0">
                <a:solidFill>
                  <a:schemeClr val="bg1">
                    <a:lumMod val="75000"/>
                  </a:schemeClr>
                </a:solidFill>
              </a:rPr>
              <a:t>--</a:t>
            </a:r>
            <a:r>
              <a:rPr lang="en-US" altLang="en-US" sz="1400" b="1" dirty="0">
                <a:solidFill>
                  <a:schemeClr val="bg1">
                    <a:lumMod val="75000"/>
                  </a:schemeClr>
                </a:solidFill>
              </a:rPr>
              <a:t>Chronic  alcoholism</a:t>
            </a:r>
          </a:p>
        </p:txBody>
      </p:sp>
      <p:sp>
        <p:nvSpPr>
          <p:cNvPr id="5" name="Text Box 13">
            <a:extLst>
              <a:ext uri="{FF2B5EF4-FFF2-40B4-BE49-F238E27FC236}">
                <a16:creationId xmlns:a16="http://schemas.microsoft.com/office/drawing/2014/main" id="{C7B607A0-9842-5F6C-BD8F-3F75ECDA7AA8}"/>
              </a:ext>
            </a:extLst>
          </p:cNvPr>
          <p:cNvSpPr txBox="1">
            <a:spLocks noChangeArrowheads="1"/>
          </p:cNvSpPr>
          <p:nvPr/>
        </p:nvSpPr>
        <p:spPr bwMode="auto">
          <a:xfrm>
            <a:off x="145537" y="4787733"/>
            <a:ext cx="2883413" cy="1169551"/>
          </a:xfrm>
          <a:prstGeom prst="rect">
            <a:avLst/>
          </a:prstGeom>
          <a:solidFill>
            <a:schemeClr val="accent5"/>
          </a:solid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75000"/>
                  </a:schemeClr>
                </a:solidFill>
              </a:rPr>
              <a:t>What foods are rich in vitamin A?</a:t>
            </a:r>
          </a:p>
          <a:p>
            <a:pPr eaLnBrk="1" hangingPunct="1"/>
            <a:r>
              <a:rPr lang="en-US" altLang="en-US" sz="1400" dirty="0">
                <a:solidFill>
                  <a:schemeClr val="bg1">
                    <a:lumMod val="75000"/>
                  </a:schemeClr>
                </a:solidFill>
              </a:rPr>
              <a:t>--Organ meat, especially  liver</a:t>
            </a:r>
          </a:p>
          <a:p>
            <a:pPr eaLnBrk="1" hangingPunct="1"/>
            <a:r>
              <a:rPr lang="en-US" altLang="en-US" sz="1400" dirty="0">
                <a:solidFill>
                  <a:schemeClr val="bg1">
                    <a:lumMod val="75000"/>
                  </a:schemeClr>
                </a:solidFill>
              </a:rPr>
              <a:t>--Oily fish</a:t>
            </a:r>
          </a:p>
          <a:p>
            <a:pPr eaLnBrk="1" hangingPunct="1"/>
            <a:r>
              <a:rPr lang="en-US" altLang="en-US" sz="1400" dirty="0">
                <a:solidFill>
                  <a:schemeClr val="bg1">
                    <a:lumMod val="75000"/>
                  </a:schemeClr>
                </a:solidFill>
              </a:rPr>
              <a:t>--Carrots</a:t>
            </a:r>
          </a:p>
          <a:p>
            <a:pPr eaLnBrk="1" hangingPunct="1"/>
            <a:r>
              <a:rPr lang="en-US" altLang="en-US" sz="1400" dirty="0">
                <a:solidFill>
                  <a:schemeClr val="bg1">
                    <a:lumMod val="75000"/>
                  </a:schemeClr>
                </a:solidFill>
              </a:rPr>
              <a:t>--Dark green leafy veggies</a:t>
            </a:r>
          </a:p>
        </p:txBody>
      </p:sp>
      <p:sp>
        <p:nvSpPr>
          <p:cNvPr id="6" name="Text Box 13">
            <a:extLst>
              <a:ext uri="{FF2B5EF4-FFF2-40B4-BE49-F238E27FC236}">
                <a16:creationId xmlns:a16="http://schemas.microsoft.com/office/drawing/2014/main" id="{038FD378-5FFF-DE31-DBEE-E7C7B3829830}"/>
              </a:ext>
            </a:extLst>
          </p:cNvPr>
          <p:cNvSpPr txBox="1">
            <a:spLocks noChangeArrowheads="1"/>
          </p:cNvSpPr>
          <p:nvPr/>
        </p:nvSpPr>
        <p:spPr bwMode="auto">
          <a:xfrm>
            <a:off x="2425197" y="2305125"/>
            <a:ext cx="5671930" cy="2462213"/>
          </a:xfrm>
          <a:prstGeom prst="rect">
            <a:avLst/>
          </a:prstGeom>
          <a:solidFill>
            <a:srgbClr val="EAF288"/>
          </a:solid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t>Is </a:t>
            </a:r>
            <a:r>
              <a:rPr lang="en-US" altLang="en-US" sz="1400" b="1" dirty="0" err="1"/>
              <a:t>hyper</a:t>
            </a:r>
            <a:r>
              <a:rPr lang="en-US" altLang="en-US" sz="1400" i="1" dirty="0" err="1"/>
              <a:t>vitaminosis</a:t>
            </a:r>
            <a:r>
              <a:rPr lang="en-US" altLang="en-US" sz="1400" i="1" dirty="0"/>
              <a:t> A </a:t>
            </a:r>
            <a:r>
              <a:rPr lang="en-US" altLang="en-US" sz="1400" i="1" dirty="0" err="1"/>
              <a:t>a</a:t>
            </a:r>
            <a:r>
              <a:rPr lang="en-US" altLang="en-US" sz="1400" i="1" dirty="0"/>
              <a:t> thing, </a:t>
            </a:r>
            <a:r>
              <a:rPr lang="en-US" altLang="en-US" sz="1400" i="1" dirty="0" err="1"/>
              <a:t>ie</a:t>
            </a:r>
            <a:r>
              <a:rPr lang="en-US" altLang="en-US" sz="1400" i="1" dirty="0"/>
              <a:t>, a clinically important condition?</a:t>
            </a:r>
          </a:p>
          <a:p>
            <a:pPr eaLnBrk="1" hangingPunct="1"/>
            <a:r>
              <a:rPr lang="en-US" altLang="en-US" sz="1400" dirty="0"/>
              <a:t>It is indeed</a:t>
            </a:r>
          </a:p>
          <a:p>
            <a:pPr eaLnBrk="1" hangingPunct="1"/>
            <a:endParaRPr lang="en-US" altLang="en-US" sz="1400" dirty="0">
              <a:solidFill>
                <a:srgbClr val="EAF288"/>
              </a:solidFill>
            </a:endParaRPr>
          </a:p>
          <a:p>
            <a:pPr eaLnBrk="1" hangingPunct="1"/>
            <a:r>
              <a:rPr lang="en-US" altLang="en-US" sz="1400" i="1" dirty="0">
                <a:solidFill>
                  <a:srgbClr val="EAF288"/>
                </a:solidFill>
              </a:rPr>
              <a:t>There is a condition of significant ophthalmic consequence—one with which you are likely familiar—that has a strong association with hypervitaminosis A. What is it?</a:t>
            </a:r>
          </a:p>
          <a:p>
            <a:pPr eaLnBrk="1" hangingPunct="1"/>
            <a:r>
              <a:rPr lang="en-US" altLang="en-US" sz="1400" dirty="0">
                <a:solidFill>
                  <a:srgbClr val="EAF288"/>
                </a:solidFill>
              </a:rPr>
              <a:t>Idiopathic* intracranial hypertension (aka  </a:t>
            </a:r>
            <a:r>
              <a:rPr lang="en-US" altLang="en-US" sz="1400" i="1" dirty="0">
                <a:solidFill>
                  <a:srgbClr val="EAF288"/>
                </a:solidFill>
              </a:rPr>
              <a:t>pseudotumor cerebri </a:t>
            </a:r>
            <a:r>
              <a:rPr lang="en-US" altLang="en-US" sz="1400" dirty="0">
                <a:solidFill>
                  <a:srgbClr val="EAF288"/>
                </a:solidFill>
              </a:rPr>
              <a:t>)</a:t>
            </a:r>
          </a:p>
          <a:p>
            <a:pPr eaLnBrk="1" hangingPunct="1"/>
            <a:endParaRPr lang="en-US" altLang="en-US" sz="1400" i="1" dirty="0">
              <a:solidFill>
                <a:srgbClr val="EAF288"/>
              </a:solidFill>
            </a:endParaRPr>
          </a:p>
          <a:p>
            <a:pPr eaLnBrk="1" hangingPunct="1"/>
            <a:r>
              <a:rPr lang="en-US" altLang="en-US" sz="1400" i="1" dirty="0">
                <a:solidFill>
                  <a:srgbClr val="EAF288"/>
                </a:solidFill>
              </a:rPr>
              <a:t>There is a classic (albeit far-fetched) dietary scenario associated with the development of pseudotumor cerebri—what is it?</a:t>
            </a:r>
          </a:p>
          <a:p>
            <a:pPr eaLnBrk="1" hangingPunct="1"/>
            <a:r>
              <a:rPr lang="en-US" altLang="en-US" sz="1400" dirty="0">
                <a:solidFill>
                  <a:srgbClr val="EAF288"/>
                </a:solidFill>
              </a:rPr>
              <a:t>Consumption of  polar bear  liver</a:t>
            </a:r>
          </a:p>
        </p:txBody>
      </p:sp>
      <p:sp>
        <p:nvSpPr>
          <p:cNvPr id="7" name="Oval 6">
            <a:extLst>
              <a:ext uri="{FF2B5EF4-FFF2-40B4-BE49-F238E27FC236}">
                <a16:creationId xmlns:a16="http://schemas.microsoft.com/office/drawing/2014/main" id="{7DD5AAA8-EDA7-89CC-0FDD-A2DAE4E227E8}"/>
              </a:ext>
            </a:extLst>
          </p:cNvPr>
          <p:cNvSpPr/>
          <p:nvPr/>
        </p:nvSpPr>
        <p:spPr>
          <a:xfrm>
            <a:off x="166960" y="4191000"/>
            <a:ext cx="2074497" cy="483513"/>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2984581"/>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solidFill>
                  <a:schemeClr val="bg1">
                    <a:lumMod val="75000"/>
                  </a:schemeClr>
                </a:solidFill>
              </a:rPr>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40786BD9-7108-92C4-D487-53F11228350F}"/>
              </a:ext>
            </a:extLst>
          </p:cNvPr>
          <p:cNvSpPr txBox="1">
            <a:spLocks noChangeArrowheads="1"/>
          </p:cNvSpPr>
          <p:nvPr/>
        </p:nvSpPr>
        <p:spPr bwMode="auto">
          <a:xfrm>
            <a:off x="166960" y="1056106"/>
            <a:ext cx="3577829" cy="3754874"/>
          </a:xfrm>
          <a:prstGeom prst="rect">
            <a:avLst/>
          </a:prstGeom>
          <a:solidFill>
            <a:srgbClr val="FF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75000"/>
                  </a:schemeClr>
                </a:solidFill>
              </a:rPr>
              <a:t>What nutritional deficiency is the leading cause of </a:t>
            </a:r>
            <a:r>
              <a:rPr lang="en-US" altLang="en-US" sz="1400" i="1" dirty="0" err="1">
                <a:solidFill>
                  <a:schemeClr val="bg1">
                    <a:lumMod val="75000"/>
                  </a:schemeClr>
                </a:solidFill>
              </a:rPr>
              <a:t>xerophthalmia</a:t>
            </a:r>
            <a:r>
              <a:rPr lang="en-US" altLang="en-US" sz="1400" i="1" dirty="0">
                <a:solidFill>
                  <a:schemeClr val="bg1">
                    <a:lumMod val="75000"/>
                  </a:schemeClr>
                </a:solidFill>
              </a:rPr>
              <a:t> worldwide?</a:t>
            </a:r>
          </a:p>
          <a:p>
            <a:pPr eaLnBrk="1" hangingPunct="1"/>
            <a:r>
              <a:rPr lang="en-US" altLang="en-US" sz="1400" dirty="0" err="1">
                <a:solidFill>
                  <a:schemeClr val="bg1">
                    <a:lumMod val="75000"/>
                  </a:schemeClr>
                </a:solidFill>
              </a:rPr>
              <a:t>Hypovitaminosis</a:t>
            </a:r>
            <a:r>
              <a:rPr lang="en-US" altLang="en-US" sz="1400" dirty="0">
                <a:solidFill>
                  <a:schemeClr val="bg1">
                    <a:lumMod val="75000"/>
                  </a:schemeClr>
                </a:solidFill>
              </a:rPr>
              <a:t> A</a:t>
            </a:r>
          </a:p>
          <a:p>
            <a:pPr eaLnBrk="1" hangingPunct="1"/>
            <a:endParaRPr lang="en-US" altLang="en-US" sz="1400" dirty="0">
              <a:solidFill>
                <a:schemeClr val="bg1">
                  <a:lumMod val="75000"/>
                </a:schemeClr>
              </a:solidFill>
            </a:endParaRPr>
          </a:p>
          <a:p>
            <a:pPr eaLnBrk="1" hangingPunct="1"/>
            <a:r>
              <a:rPr lang="en-US" altLang="en-US" sz="1400" i="1" dirty="0" err="1">
                <a:solidFill>
                  <a:schemeClr val="bg1">
                    <a:lumMod val="75000"/>
                  </a:schemeClr>
                </a:solidFill>
              </a:rPr>
              <a:t>Hypovitaminosis</a:t>
            </a:r>
            <a:r>
              <a:rPr lang="en-US" altLang="en-US" sz="1400" i="1" dirty="0">
                <a:solidFill>
                  <a:schemeClr val="bg1">
                    <a:lumMod val="75000"/>
                  </a:schemeClr>
                </a:solidFill>
              </a:rPr>
              <a:t> A </a:t>
            </a:r>
            <a:r>
              <a:rPr lang="en-US" altLang="en-US" sz="1400" i="1" dirty="0" err="1">
                <a:solidFill>
                  <a:schemeClr val="bg1">
                    <a:lumMod val="75000"/>
                  </a:schemeClr>
                </a:solidFill>
              </a:rPr>
              <a:t>xerosis</a:t>
            </a:r>
            <a:r>
              <a:rPr lang="en-US" altLang="en-US" sz="1400" i="1" dirty="0">
                <a:solidFill>
                  <a:schemeClr val="bg1">
                    <a:lumMod val="75000"/>
                  </a:schemeClr>
                </a:solidFill>
              </a:rPr>
              <a:t> of the ocular surface produces what classic sign?</a:t>
            </a:r>
          </a:p>
          <a:p>
            <a:pPr eaLnBrk="1" hangingPunct="1"/>
            <a:r>
              <a:rPr lang="en-US" altLang="en-US" sz="1400" b="1" dirty="0" err="1">
                <a:solidFill>
                  <a:schemeClr val="bg1">
                    <a:lumMod val="75000"/>
                  </a:schemeClr>
                </a:solidFill>
              </a:rPr>
              <a:t>Bit</a:t>
            </a:r>
            <a:r>
              <a:rPr lang="en-US" altLang="en-US" sz="1400" b="1" dirty="0" err="1">
                <a:solidFill>
                  <a:schemeClr val="bg1">
                    <a:lumMod val="75000"/>
                  </a:schemeClr>
                </a:solidFill>
                <a:cs typeface="Arial" charset="0"/>
              </a:rPr>
              <a:t>ô</a:t>
            </a:r>
            <a:r>
              <a:rPr lang="en-US" altLang="en-US" sz="1400" b="1" dirty="0" err="1">
                <a:solidFill>
                  <a:schemeClr val="bg1">
                    <a:lumMod val="75000"/>
                  </a:schemeClr>
                </a:solidFill>
              </a:rPr>
              <a:t>t</a:t>
            </a:r>
            <a:r>
              <a:rPr lang="en-US" altLang="en-US" sz="1400" b="1" dirty="0">
                <a:solidFill>
                  <a:schemeClr val="bg1">
                    <a:lumMod val="75000"/>
                  </a:schemeClr>
                </a:solidFill>
              </a:rPr>
              <a:t> spot</a:t>
            </a:r>
            <a:r>
              <a:rPr lang="en-US" altLang="en-US" sz="1400" dirty="0">
                <a:solidFill>
                  <a:schemeClr val="bg1">
                    <a:lumMod val="75000"/>
                  </a:schemeClr>
                </a:solidFill>
              </a:rPr>
              <a:t>—a foamy, white/gray area on the interpalpebral conjunctiva</a:t>
            </a:r>
          </a:p>
          <a:p>
            <a:pPr eaLnBrk="1" hangingPunct="1"/>
            <a:endParaRPr lang="en-US" altLang="en-US" sz="1400" dirty="0">
              <a:solidFill>
                <a:schemeClr val="bg1">
                  <a:lumMod val="75000"/>
                </a:schemeClr>
              </a:solidFill>
            </a:endParaRPr>
          </a:p>
          <a:p>
            <a:pPr eaLnBrk="1" hangingPunct="1"/>
            <a:r>
              <a:rPr lang="en-US" altLang="en-US" sz="1400" dirty="0">
                <a:solidFill>
                  <a:schemeClr val="bg1">
                    <a:lumMod val="75000"/>
                  </a:schemeClr>
                </a:solidFill>
              </a:rPr>
              <a:t>What bacteria is implicated in </a:t>
            </a:r>
            <a:r>
              <a:rPr lang="en-US" altLang="en-US" sz="1400" dirty="0" err="1">
                <a:solidFill>
                  <a:schemeClr val="bg1">
                    <a:lumMod val="75000"/>
                  </a:schemeClr>
                </a:solidFill>
              </a:rPr>
              <a:t>Bit</a:t>
            </a:r>
            <a:r>
              <a:rPr lang="en-US" altLang="en-US" sz="1400" dirty="0" err="1">
                <a:solidFill>
                  <a:schemeClr val="bg1">
                    <a:lumMod val="75000"/>
                  </a:schemeClr>
                </a:solidFill>
                <a:cs typeface="Arial" charset="0"/>
              </a:rPr>
              <a:t>ô</a:t>
            </a:r>
            <a:r>
              <a:rPr lang="en-US" altLang="en-US" sz="1400" dirty="0" err="1">
                <a:solidFill>
                  <a:schemeClr val="bg1">
                    <a:lumMod val="75000"/>
                  </a:schemeClr>
                </a:solidFill>
              </a:rPr>
              <a:t>t</a:t>
            </a:r>
            <a:r>
              <a:rPr lang="en-US" altLang="en-US" sz="1400" dirty="0">
                <a:solidFill>
                  <a:schemeClr val="bg1">
                    <a:lumMod val="75000"/>
                  </a:schemeClr>
                </a:solidFill>
              </a:rPr>
              <a:t> spot formation?</a:t>
            </a:r>
          </a:p>
          <a:p>
            <a:pPr eaLnBrk="1" hangingPunct="1"/>
            <a:r>
              <a:rPr lang="en-US" altLang="en-US" sz="1400" i="1" dirty="0" err="1">
                <a:solidFill>
                  <a:schemeClr val="bg1">
                    <a:lumMod val="75000"/>
                  </a:schemeClr>
                </a:solidFill>
              </a:rPr>
              <a:t>Corynebacterium</a:t>
            </a:r>
            <a:r>
              <a:rPr lang="en-US" altLang="en-US" sz="1400" i="1" dirty="0">
                <a:solidFill>
                  <a:schemeClr val="bg1">
                    <a:lumMod val="75000"/>
                  </a:schemeClr>
                </a:solidFill>
              </a:rPr>
              <a:t> </a:t>
            </a:r>
            <a:r>
              <a:rPr lang="en-US" altLang="en-US" sz="1400" i="1" dirty="0" err="1">
                <a:solidFill>
                  <a:schemeClr val="bg1">
                    <a:lumMod val="75000"/>
                  </a:schemeClr>
                </a:solidFill>
              </a:rPr>
              <a:t>xerosis</a:t>
            </a:r>
            <a:endParaRPr lang="en-US" altLang="en-US" sz="1400" i="1" dirty="0">
              <a:solidFill>
                <a:schemeClr val="bg1">
                  <a:lumMod val="75000"/>
                </a:schemeClr>
              </a:solidFill>
            </a:endParaRPr>
          </a:p>
          <a:p>
            <a:pPr eaLnBrk="1" hangingPunct="1"/>
            <a:endParaRPr lang="en-US" altLang="en-US" sz="1400" dirty="0">
              <a:solidFill>
                <a:schemeClr val="bg1">
                  <a:lumMod val="75000"/>
                </a:schemeClr>
              </a:solidFill>
            </a:endParaRPr>
          </a:p>
          <a:p>
            <a:pPr eaLnBrk="1" hangingPunct="1"/>
            <a:r>
              <a:rPr lang="en-US" altLang="en-US" sz="1400" i="1" dirty="0">
                <a:solidFill>
                  <a:schemeClr val="bg1">
                    <a:lumMod val="75000"/>
                  </a:schemeClr>
                </a:solidFill>
              </a:rPr>
              <a:t>With what conditions is </a:t>
            </a:r>
            <a:r>
              <a:rPr lang="en-US" altLang="en-US" sz="1400" i="1" dirty="0" err="1">
                <a:solidFill>
                  <a:schemeClr val="bg1">
                    <a:lumMod val="75000"/>
                  </a:schemeClr>
                </a:solidFill>
              </a:rPr>
              <a:t>xerophthalmia</a:t>
            </a:r>
            <a:r>
              <a:rPr lang="en-US" altLang="en-US" sz="1400" i="1" dirty="0">
                <a:solidFill>
                  <a:schemeClr val="bg1">
                    <a:lumMod val="75000"/>
                  </a:schemeClr>
                </a:solidFill>
              </a:rPr>
              <a:t> associated in the US?</a:t>
            </a:r>
          </a:p>
          <a:p>
            <a:pPr eaLnBrk="1" hangingPunct="1"/>
            <a:r>
              <a:rPr lang="en-US" altLang="en-US" sz="1400" dirty="0">
                <a:solidFill>
                  <a:schemeClr val="bg1">
                    <a:lumMod val="75000"/>
                  </a:schemeClr>
                </a:solidFill>
              </a:rPr>
              <a:t>--</a:t>
            </a:r>
            <a:r>
              <a:rPr lang="en-US" altLang="en-US" sz="1400" b="1" dirty="0">
                <a:solidFill>
                  <a:schemeClr val="bg1">
                    <a:lumMod val="75000"/>
                  </a:schemeClr>
                </a:solidFill>
              </a:rPr>
              <a:t>Dietary deficiencies</a:t>
            </a:r>
          </a:p>
          <a:p>
            <a:pPr eaLnBrk="1" hangingPunct="1"/>
            <a:r>
              <a:rPr lang="en-US" altLang="en-US" sz="1400" dirty="0">
                <a:solidFill>
                  <a:schemeClr val="bg1">
                    <a:lumMod val="75000"/>
                  </a:schemeClr>
                </a:solidFill>
              </a:rPr>
              <a:t>--</a:t>
            </a:r>
            <a:r>
              <a:rPr lang="en-US" altLang="en-US" sz="1400" b="1" dirty="0">
                <a:solidFill>
                  <a:schemeClr val="bg1">
                    <a:lumMod val="75000"/>
                  </a:schemeClr>
                </a:solidFill>
              </a:rPr>
              <a:t>Chronic  alcoholism</a:t>
            </a:r>
          </a:p>
        </p:txBody>
      </p:sp>
      <p:sp>
        <p:nvSpPr>
          <p:cNvPr id="5" name="Text Box 13">
            <a:extLst>
              <a:ext uri="{FF2B5EF4-FFF2-40B4-BE49-F238E27FC236}">
                <a16:creationId xmlns:a16="http://schemas.microsoft.com/office/drawing/2014/main" id="{C7B607A0-9842-5F6C-BD8F-3F75ECDA7AA8}"/>
              </a:ext>
            </a:extLst>
          </p:cNvPr>
          <p:cNvSpPr txBox="1">
            <a:spLocks noChangeArrowheads="1"/>
          </p:cNvSpPr>
          <p:nvPr/>
        </p:nvSpPr>
        <p:spPr bwMode="auto">
          <a:xfrm>
            <a:off x="145537" y="4787733"/>
            <a:ext cx="2883413" cy="1169551"/>
          </a:xfrm>
          <a:prstGeom prst="rect">
            <a:avLst/>
          </a:prstGeom>
          <a:solidFill>
            <a:schemeClr val="accent5"/>
          </a:solid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75000"/>
                  </a:schemeClr>
                </a:solidFill>
              </a:rPr>
              <a:t>What foods are rich in vitamin A?</a:t>
            </a:r>
          </a:p>
          <a:p>
            <a:pPr eaLnBrk="1" hangingPunct="1"/>
            <a:r>
              <a:rPr lang="en-US" altLang="en-US" sz="1400" dirty="0">
                <a:solidFill>
                  <a:schemeClr val="bg1">
                    <a:lumMod val="75000"/>
                  </a:schemeClr>
                </a:solidFill>
              </a:rPr>
              <a:t>--Organ meat, especially  liver</a:t>
            </a:r>
          </a:p>
          <a:p>
            <a:pPr eaLnBrk="1" hangingPunct="1"/>
            <a:r>
              <a:rPr lang="en-US" altLang="en-US" sz="1400" dirty="0">
                <a:solidFill>
                  <a:schemeClr val="bg1">
                    <a:lumMod val="75000"/>
                  </a:schemeClr>
                </a:solidFill>
              </a:rPr>
              <a:t>--Oily fish</a:t>
            </a:r>
          </a:p>
          <a:p>
            <a:pPr eaLnBrk="1" hangingPunct="1"/>
            <a:r>
              <a:rPr lang="en-US" altLang="en-US" sz="1400" dirty="0">
                <a:solidFill>
                  <a:schemeClr val="bg1">
                    <a:lumMod val="75000"/>
                  </a:schemeClr>
                </a:solidFill>
              </a:rPr>
              <a:t>--Carrots</a:t>
            </a:r>
          </a:p>
          <a:p>
            <a:pPr eaLnBrk="1" hangingPunct="1"/>
            <a:r>
              <a:rPr lang="en-US" altLang="en-US" sz="1400" dirty="0">
                <a:solidFill>
                  <a:schemeClr val="bg1">
                    <a:lumMod val="75000"/>
                  </a:schemeClr>
                </a:solidFill>
              </a:rPr>
              <a:t>--Dark green leafy veggies</a:t>
            </a:r>
          </a:p>
        </p:txBody>
      </p:sp>
      <p:sp>
        <p:nvSpPr>
          <p:cNvPr id="6" name="Text Box 13">
            <a:extLst>
              <a:ext uri="{FF2B5EF4-FFF2-40B4-BE49-F238E27FC236}">
                <a16:creationId xmlns:a16="http://schemas.microsoft.com/office/drawing/2014/main" id="{038FD378-5FFF-DE31-DBEE-E7C7B3829830}"/>
              </a:ext>
            </a:extLst>
          </p:cNvPr>
          <p:cNvSpPr txBox="1">
            <a:spLocks noChangeArrowheads="1"/>
          </p:cNvSpPr>
          <p:nvPr/>
        </p:nvSpPr>
        <p:spPr bwMode="auto">
          <a:xfrm>
            <a:off x="2425197" y="2305125"/>
            <a:ext cx="5671930" cy="2462213"/>
          </a:xfrm>
          <a:prstGeom prst="rect">
            <a:avLst/>
          </a:prstGeom>
          <a:solidFill>
            <a:srgbClr val="EAF288"/>
          </a:solid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t>Is </a:t>
            </a:r>
            <a:r>
              <a:rPr lang="en-US" altLang="en-US" sz="1400" b="1" dirty="0" err="1"/>
              <a:t>hyper</a:t>
            </a:r>
            <a:r>
              <a:rPr lang="en-US" altLang="en-US" sz="1400" i="1" dirty="0" err="1"/>
              <a:t>vitaminosis</a:t>
            </a:r>
            <a:r>
              <a:rPr lang="en-US" altLang="en-US" sz="1400" i="1" dirty="0"/>
              <a:t> A </a:t>
            </a:r>
            <a:r>
              <a:rPr lang="en-US" altLang="en-US" sz="1400" i="1" dirty="0" err="1"/>
              <a:t>a</a:t>
            </a:r>
            <a:r>
              <a:rPr lang="en-US" altLang="en-US" sz="1400" i="1" dirty="0"/>
              <a:t> thing, </a:t>
            </a:r>
            <a:r>
              <a:rPr lang="en-US" altLang="en-US" sz="1400" i="1" dirty="0" err="1"/>
              <a:t>ie</a:t>
            </a:r>
            <a:r>
              <a:rPr lang="en-US" altLang="en-US" sz="1400" i="1" dirty="0"/>
              <a:t>, a clinically important condition?</a:t>
            </a:r>
          </a:p>
          <a:p>
            <a:pPr eaLnBrk="1" hangingPunct="1"/>
            <a:r>
              <a:rPr lang="en-US" altLang="en-US" sz="1400" dirty="0"/>
              <a:t>It is indeed</a:t>
            </a:r>
          </a:p>
          <a:p>
            <a:pPr eaLnBrk="1" hangingPunct="1"/>
            <a:endParaRPr lang="en-US" altLang="en-US" sz="1400" dirty="0"/>
          </a:p>
          <a:p>
            <a:pPr eaLnBrk="1" hangingPunct="1"/>
            <a:r>
              <a:rPr lang="en-US" altLang="en-US" sz="1400" i="1" dirty="0"/>
              <a:t>There is a condition of significant ophthalmic consequence—one with which you are likely familiar—that has a strong association with hypervitaminosis A. What is it?</a:t>
            </a:r>
            <a:endParaRPr lang="en-US" altLang="en-US" sz="1400" i="1" dirty="0">
              <a:solidFill>
                <a:srgbClr val="EAF288"/>
              </a:solidFill>
            </a:endParaRPr>
          </a:p>
          <a:p>
            <a:pPr eaLnBrk="1" hangingPunct="1"/>
            <a:r>
              <a:rPr lang="en-US" altLang="en-US" sz="1400" dirty="0">
                <a:solidFill>
                  <a:srgbClr val="EAF288"/>
                </a:solidFill>
              </a:rPr>
              <a:t>Idiopathic* intracranial hypertension (aka  </a:t>
            </a:r>
            <a:r>
              <a:rPr lang="en-US" altLang="en-US" sz="1400" i="1" dirty="0">
                <a:solidFill>
                  <a:srgbClr val="EAF288"/>
                </a:solidFill>
              </a:rPr>
              <a:t>pseudotumor cerebri </a:t>
            </a:r>
            <a:r>
              <a:rPr lang="en-US" altLang="en-US" sz="1400" dirty="0">
                <a:solidFill>
                  <a:srgbClr val="EAF288"/>
                </a:solidFill>
              </a:rPr>
              <a:t>)</a:t>
            </a:r>
          </a:p>
          <a:p>
            <a:pPr eaLnBrk="1" hangingPunct="1"/>
            <a:endParaRPr lang="en-US" altLang="en-US" sz="1400" i="1" dirty="0">
              <a:solidFill>
                <a:srgbClr val="EAF288"/>
              </a:solidFill>
            </a:endParaRPr>
          </a:p>
          <a:p>
            <a:pPr eaLnBrk="1" hangingPunct="1"/>
            <a:r>
              <a:rPr lang="en-US" altLang="en-US" sz="1400" i="1" dirty="0">
                <a:solidFill>
                  <a:srgbClr val="EAF288"/>
                </a:solidFill>
              </a:rPr>
              <a:t>There is a classic (albeit far-fetched) dietary scenario associated with the development of pseudotumor cerebri—what is it?</a:t>
            </a:r>
          </a:p>
          <a:p>
            <a:pPr eaLnBrk="1" hangingPunct="1"/>
            <a:r>
              <a:rPr lang="en-US" altLang="en-US" sz="1400" dirty="0">
                <a:solidFill>
                  <a:srgbClr val="EAF288"/>
                </a:solidFill>
              </a:rPr>
              <a:t>Consumption of  polar bear  liver</a:t>
            </a:r>
          </a:p>
        </p:txBody>
      </p:sp>
      <p:sp>
        <p:nvSpPr>
          <p:cNvPr id="7" name="Oval 6">
            <a:extLst>
              <a:ext uri="{FF2B5EF4-FFF2-40B4-BE49-F238E27FC236}">
                <a16:creationId xmlns:a16="http://schemas.microsoft.com/office/drawing/2014/main" id="{E481FEFE-8A31-9C9C-13E6-EC8D376823D1}"/>
              </a:ext>
            </a:extLst>
          </p:cNvPr>
          <p:cNvSpPr/>
          <p:nvPr/>
        </p:nvSpPr>
        <p:spPr>
          <a:xfrm>
            <a:off x="166960" y="4191000"/>
            <a:ext cx="2074497" cy="483513"/>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251957"/>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solidFill>
                  <a:schemeClr val="bg1">
                    <a:lumMod val="75000"/>
                  </a:schemeClr>
                </a:solidFill>
              </a:rPr>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40786BD9-7108-92C4-D487-53F11228350F}"/>
              </a:ext>
            </a:extLst>
          </p:cNvPr>
          <p:cNvSpPr txBox="1">
            <a:spLocks noChangeArrowheads="1"/>
          </p:cNvSpPr>
          <p:nvPr/>
        </p:nvSpPr>
        <p:spPr bwMode="auto">
          <a:xfrm>
            <a:off x="166960" y="1056106"/>
            <a:ext cx="3577829" cy="3754874"/>
          </a:xfrm>
          <a:prstGeom prst="rect">
            <a:avLst/>
          </a:prstGeom>
          <a:solidFill>
            <a:srgbClr val="FF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75000"/>
                  </a:schemeClr>
                </a:solidFill>
              </a:rPr>
              <a:t>What nutritional deficiency is the leading cause of </a:t>
            </a:r>
            <a:r>
              <a:rPr lang="en-US" altLang="en-US" sz="1400" i="1" dirty="0" err="1">
                <a:solidFill>
                  <a:schemeClr val="bg1">
                    <a:lumMod val="75000"/>
                  </a:schemeClr>
                </a:solidFill>
              </a:rPr>
              <a:t>xerophthalmia</a:t>
            </a:r>
            <a:r>
              <a:rPr lang="en-US" altLang="en-US" sz="1400" i="1" dirty="0">
                <a:solidFill>
                  <a:schemeClr val="bg1">
                    <a:lumMod val="75000"/>
                  </a:schemeClr>
                </a:solidFill>
              </a:rPr>
              <a:t> worldwide?</a:t>
            </a:r>
          </a:p>
          <a:p>
            <a:pPr eaLnBrk="1" hangingPunct="1"/>
            <a:r>
              <a:rPr lang="en-US" altLang="en-US" sz="1400" dirty="0" err="1">
                <a:solidFill>
                  <a:schemeClr val="bg1">
                    <a:lumMod val="75000"/>
                  </a:schemeClr>
                </a:solidFill>
              </a:rPr>
              <a:t>Hypovitaminosis</a:t>
            </a:r>
            <a:r>
              <a:rPr lang="en-US" altLang="en-US" sz="1400" dirty="0">
                <a:solidFill>
                  <a:schemeClr val="bg1">
                    <a:lumMod val="75000"/>
                  </a:schemeClr>
                </a:solidFill>
              </a:rPr>
              <a:t> A</a:t>
            </a:r>
          </a:p>
          <a:p>
            <a:pPr eaLnBrk="1" hangingPunct="1"/>
            <a:endParaRPr lang="en-US" altLang="en-US" sz="1400" dirty="0">
              <a:solidFill>
                <a:schemeClr val="bg1">
                  <a:lumMod val="75000"/>
                </a:schemeClr>
              </a:solidFill>
            </a:endParaRPr>
          </a:p>
          <a:p>
            <a:pPr eaLnBrk="1" hangingPunct="1"/>
            <a:r>
              <a:rPr lang="en-US" altLang="en-US" sz="1400" i="1" dirty="0" err="1">
                <a:solidFill>
                  <a:schemeClr val="bg1">
                    <a:lumMod val="75000"/>
                  </a:schemeClr>
                </a:solidFill>
              </a:rPr>
              <a:t>Hypovitaminosis</a:t>
            </a:r>
            <a:r>
              <a:rPr lang="en-US" altLang="en-US" sz="1400" i="1" dirty="0">
                <a:solidFill>
                  <a:schemeClr val="bg1">
                    <a:lumMod val="75000"/>
                  </a:schemeClr>
                </a:solidFill>
              </a:rPr>
              <a:t> A </a:t>
            </a:r>
            <a:r>
              <a:rPr lang="en-US" altLang="en-US" sz="1400" i="1" dirty="0" err="1">
                <a:solidFill>
                  <a:schemeClr val="bg1">
                    <a:lumMod val="75000"/>
                  </a:schemeClr>
                </a:solidFill>
              </a:rPr>
              <a:t>xerosis</a:t>
            </a:r>
            <a:r>
              <a:rPr lang="en-US" altLang="en-US" sz="1400" i="1" dirty="0">
                <a:solidFill>
                  <a:schemeClr val="bg1">
                    <a:lumMod val="75000"/>
                  </a:schemeClr>
                </a:solidFill>
              </a:rPr>
              <a:t> of the ocular surface produces what classic sign?</a:t>
            </a:r>
          </a:p>
          <a:p>
            <a:pPr eaLnBrk="1" hangingPunct="1"/>
            <a:r>
              <a:rPr lang="en-US" altLang="en-US" sz="1400" b="1" dirty="0" err="1">
                <a:solidFill>
                  <a:schemeClr val="bg1">
                    <a:lumMod val="75000"/>
                  </a:schemeClr>
                </a:solidFill>
              </a:rPr>
              <a:t>Bit</a:t>
            </a:r>
            <a:r>
              <a:rPr lang="en-US" altLang="en-US" sz="1400" b="1" dirty="0" err="1">
                <a:solidFill>
                  <a:schemeClr val="bg1">
                    <a:lumMod val="75000"/>
                  </a:schemeClr>
                </a:solidFill>
                <a:cs typeface="Arial" charset="0"/>
              </a:rPr>
              <a:t>ô</a:t>
            </a:r>
            <a:r>
              <a:rPr lang="en-US" altLang="en-US" sz="1400" b="1" dirty="0" err="1">
                <a:solidFill>
                  <a:schemeClr val="bg1">
                    <a:lumMod val="75000"/>
                  </a:schemeClr>
                </a:solidFill>
              </a:rPr>
              <a:t>t</a:t>
            </a:r>
            <a:r>
              <a:rPr lang="en-US" altLang="en-US" sz="1400" b="1" dirty="0">
                <a:solidFill>
                  <a:schemeClr val="bg1">
                    <a:lumMod val="75000"/>
                  </a:schemeClr>
                </a:solidFill>
              </a:rPr>
              <a:t> spot</a:t>
            </a:r>
            <a:r>
              <a:rPr lang="en-US" altLang="en-US" sz="1400" dirty="0">
                <a:solidFill>
                  <a:schemeClr val="bg1">
                    <a:lumMod val="75000"/>
                  </a:schemeClr>
                </a:solidFill>
              </a:rPr>
              <a:t>—a foamy, white/gray area on the interpalpebral conjunctiva</a:t>
            </a:r>
          </a:p>
          <a:p>
            <a:pPr eaLnBrk="1" hangingPunct="1"/>
            <a:endParaRPr lang="en-US" altLang="en-US" sz="1400" dirty="0">
              <a:solidFill>
                <a:schemeClr val="bg1">
                  <a:lumMod val="75000"/>
                </a:schemeClr>
              </a:solidFill>
            </a:endParaRPr>
          </a:p>
          <a:p>
            <a:pPr eaLnBrk="1" hangingPunct="1"/>
            <a:r>
              <a:rPr lang="en-US" altLang="en-US" sz="1400" dirty="0">
                <a:solidFill>
                  <a:schemeClr val="bg1">
                    <a:lumMod val="75000"/>
                  </a:schemeClr>
                </a:solidFill>
              </a:rPr>
              <a:t>What bacteria is implicated in </a:t>
            </a:r>
            <a:r>
              <a:rPr lang="en-US" altLang="en-US" sz="1400" dirty="0" err="1">
                <a:solidFill>
                  <a:schemeClr val="bg1">
                    <a:lumMod val="75000"/>
                  </a:schemeClr>
                </a:solidFill>
              </a:rPr>
              <a:t>Bit</a:t>
            </a:r>
            <a:r>
              <a:rPr lang="en-US" altLang="en-US" sz="1400" dirty="0" err="1">
                <a:solidFill>
                  <a:schemeClr val="bg1">
                    <a:lumMod val="75000"/>
                  </a:schemeClr>
                </a:solidFill>
                <a:cs typeface="Arial" charset="0"/>
              </a:rPr>
              <a:t>ô</a:t>
            </a:r>
            <a:r>
              <a:rPr lang="en-US" altLang="en-US" sz="1400" dirty="0" err="1">
                <a:solidFill>
                  <a:schemeClr val="bg1">
                    <a:lumMod val="75000"/>
                  </a:schemeClr>
                </a:solidFill>
              </a:rPr>
              <a:t>t</a:t>
            </a:r>
            <a:r>
              <a:rPr lang="en-US" altLang="en-US" sz="1400" dirty="0">
                <a:solidFill>
                  <a:schemeClr val="bg1">
                    <a:lumMod val="75000"/>
                  </a:schemeClr>
                </a:solidFill>
              </a:rPr>
              <a:t> spot formation?</a:t>
            </a:r>
          </a:p>
          <a:p>
            <a:pPr eaLnBrk="1" hangingPunct="1"/>
            <a:r>
              <a:rPr lang="en-US" altLang="en-US" sz="1400" i="1" dirty="0" err="1">
                <a:solidFill>
                  <a:schemeClr val="bg1">
                    <a:lumMod val="75000"/>
                  </a:schemeClr>
                </a:solidFill>
              </a:rPr>
              <a:t>Corynebacterium</a:t>
            </a:r>
            <a:r>
              <a:rPr lang="en-US" altLang="en-US" sz="1400" i="1" dirty="0">
                <a:solidFill>
                  <a:schemeClr val="bg1">
                    <a:lumMod val="75000"/>
                  </a:schemeClr>
                </a:solidFill>
              </a:rPr>
              <a:t> </a:t>
            </a:r>
            <a:r>
              <a:rPr lang="en-US" altLang="en-US" sz="1400" i="1" dirty="0" err="1">
                <a:solidFill>
                  <a:schemeClr val="bg1">
                    <a:lumMod val="75000"/>
                  </a:schemeClr>
                </a:solidFill>
              </a:rPr>
              <a:t>xerosis</a:t>
            </a:r>
            <a:endParaRPr lang="en-US" altLang="en-US" sz="1400" i="1" dirty="0">
              <a:solidFill>
                <a:schemeClr val="bg1">
                  <a:lumMod val="75000"/>
                </a:schemeClr>
              </a:solidFill>
            </a:endParaRPr>
          </a:p>
          <a:p>
            <a:pPr eaLnBrk="1" hangingPunct="1"/>
            <a:endParaRPr lang="en-US" altLang="en-US" sz="1400" dirty="0">
              <a:solidFill>
                <a:schemeClr val="bg1">
                  <a:lumMod val="75000"/>
                </a:schemeClr>
              </a:solidFill>
            </a:endParaRPr>
          </a:p>
          <a:p>
            <a:pPr eaLnBrk="1" hangingPunct="1"/>
            <a:r>
              <a:rPr lang="en-US" altLang="en-US" sz="1400" i="1" dirty="0">
                <a:solidFill>
                  <a:schemeClr val="bg1">
                    <a:lumMod val="75000"/>
                  </a:schemeClr>
                </a:solidFill>
              </a:rPr>
              <a:t>With what conditions is </a:t>
            </a:r>
            <a:r>
              <a:rPr lang="en-US" altLang="en-US" sz="1400" i="1" dirty="0" err="1">
                <a:solidFill>
                  <a:schemeClr val="bg1">
                    <a:lumMod val="75000"/>
                  </a:schemeClr>
                </a:solidFill>
              </a:rPr>
              <a:t>xerophthalmia</a:t>
            </a:r>
            <a:r>
              <a:rPr lang="en-US" altLang="en-US" sz="1400" i="1" dirty="0">
                <a:solidFill>
                  <a:schemeClr val="bg1">
                    <a:lumMod val="75000"/>
                  </a:schemeClr>
                </a:solidFill>
              </a:rPr>
              <a:t> associated in the US?</a:t>
            </a:r>
          </a:p>
          <a:p>
            <a:pPr eaLnBrk="1" hangingPunct="1"/>
            <a:r>
              <a:rPr lang="en-US" altLang="en-US" sz="1400" dirty="0">
                <a:solidFill>
                  <a:schemeClr val="bg1">
                    <a:lumMod val="75000"/>
                  </a:schemeClr>
                </a:solidFill>
              </a:rPr>
              <a:t>--</a:t>
            </a:r>
            <a:r>
              <a:rPr lang="en-US" altLang="en-US" sz="1400" b="1" dirty="0">
                <a:solidFill>
                  <a:schemeClr val="bg1">
                    <a:lumMod val="75000"/>
                  </a:schemeClr>
                </a:solidFill>
              </a:rPr>
              <a:t>Dietary deficiencies</a:t>
            </a:r>
          </a:p>
          <a:p>
            <a:pPr eaLnBrk="1" hangingPunct="1"/>
            <a:r>
              <a:rPr lang="en-US" altLang="en-US" sz="1400" dirty="0">
                <a:solidFill>
                  <a:schemeClr val="bg1">
                    <a:lumMod val="75000"/>
                  </a:schemeClr>
                </a:solidFill>
              </a:rPr>
              <a:t>--</a:t>
            </a:r>
            <a:r>
              <a:rPr lang="en-US" altLang="en-US" sz="1400" b="1" dirty="0">
                <a:solidFill>
                  <a:schemeClr val="bg1">
                    <a:lumMod val="75000"/>
                  </a:schemeClr>
                </a:solidFill>
              </a:rPr>
              <a:t>Chronic  alcoholism</a:t>
            </a:r>
          </a:p>
        </p:txBody>
      </p:sp>
      <p:sp>
        <p:nvSpPr>
          <p:cNvPr id="5" name="Text Box 13">
            <a:extLst>
              <a:ext uri="{FF2B5EF4-FFF2-40B4-BE49-F238E27FC236}">
                <a16:creationId xmlns:a16="http://schemas.microsoft.com/office/drawing/2014/main" id="{C7B607A0-9842-5F6C-BD8F-3F75ECDA7AA8}"/>
              </a:ext>
            </a:extLst>
          </p:cNvPr>
          <p:cNvSpPr txBox="1">
            <a:spLocks noChangeArrowheads="1"/>
          </p:cNvSpPr>
          <p:nvPr/>
        </p:nvSpPr>
        <p:spPr bwMode="auto">
          <a:xfrm>
            <a:off x="145537" y="4787733"/>
            <a:ext cx="2883413" cy="1169551"/>
          </a:xfrm>
          <a:prstGeom prst="rect">
            <a:avLst/>
          </a:prstGeom>
          <a:solidFill>
            <a:schemeClr val="accent5"/>
          </a:solid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75000"/>
                  </a:schemeClr>
                </a:solidFill>
              </a:rPr>
              <a:t>What foods are rich in vitamin A?</a:t>
            </a:r>
          </a:p>
          <a:p>
            <a:pPr eaLnBrk="1" hangingPunct="1"/>
            <a:r>
              <a:rPr lang="en-US" altLang="en-US" sz="1400" dirty="0">
                <a:solidFill>
                  <a:schemeClr val="bg1">
                    <a:lumMod val="75000"/>
                  </a:schemeClr>
                </a:solidFill>
              </a:rPr>
              <a:t>--Organ meat, especially  liver</a:t>
            </a:r>
          </a:p>
          <a:p>
            <a:pPr eaLnBrk="1" hangingPunct="1"/>
            <a:r>
              <a:rPr lang="en-US" altLang="en-US" sz="1400" dirty="0">
                <a:solidFill>
                  <a:schemeClr val="bg1">
                    <a:lumMod val="75000"/>
                  </a:schemeClr>
                </a:solidFill>
              </a:rPr>
              <a:t>--Oily fish</a:t>
            </a:r>
          </a:p>
          <a:p>
            <a:pPr eaLnBrk="1" hangingPunct="1"/>
            <a:r>
              <a:rPr lang="en-US" altLang="en-US" sz="1400" dirty="0">
                <a:solidFill>
                  <a:schemeClr val="bg1">
                    <a:lumMod val="75000"/>
                  </a:schemeClr>
                </a:solidFill>
              </a:rPr>
              <a:t>--Carrots</a:t>
            </a:r>
          </a:p>
          <a:p>
            <a:pPr eaLnBrk="1" hangingPunct="1"/>
            <a:r>
              <a:rPr lang="en-US" altLang="en-US" sz="1400" dirty="0">
                <a:solidFill>
                  <a:schemeClr val="bg1">
                    <a:lumMod val="75000"/>
                  </a:schemeClr>
                </a:solidFill>
              </a:rPr>
              <a:t>--Dark green leafy veggies</a:t>
            </a:r>
          </a:p>
        </p:txBody>
      </p:sp>
      <p:sp>
        <p:nvSpPr>
          <p:cNvPr id="6" name="Text Box 13">
            <a:extLst>
              <a:ext uri="{FF2B5EF4-FFF2-40B4-BE49-F238E27FC236}">
                <a16:creationId xmlns:a16="http://schemas.microsoft.com/office/drawing/2014/main" id="{038FD378-5FFF-DE31-DBEE-E7C7B3829830}"/>
              </a:ext>
            </a:extLst>
          </p:cNvPr>
          <p:cNvSpPr txBox="1">
            <a:spLocks noChangeArrowheads="1"/>
          </p:cNvSpPr>
          <p:nvPr/>
        </p:nvSpPr>
        <p:spPr bwMode="auto">
          <a:xfrm>
            <a:off x="2425197" y="2305125"/>
            <a:ext cx="5671930" cy="2462213"/>
          </a:xfrm>
          <a:prstGeom prst="rect">
            <a:avLst/>
          </a:prstGeom>
          <a:solidFill>
            <a:srgbClr val="EAF288"/>
          </a:solid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t>Is </a:t>
            </a:r>
            <a:r>
              <a:rPr lang="en-US" altLang="en-US" sz="1400" b="1" dirty="0" err="1"/>
              <a:t>hyper</a:t>
            </a:r>
            <a:r>
              <a:rPr lang="en-US" altLang="en-US" sz="1400" i="1" dirty="0" err="1"/>
              <a:t>vitaminosis</a:t>
            </a:r>
            <a:r>
              <a:rPr lang="en-US" altLang="en-US" sz="1400" i="1" dirty="0"/>
              <a:t> A </a:t>
            </a:r>
            <a:r>
              <a:rPr lang="en-US" altLang="en-US" sz="1400" i="1" dirty="0" err="1"/>
              <a:t>a</a:t>
            </a:r>
            <a:r>
              <a:rPr lang="en-US" altLang="en-US" sz="1400" i="1" dirty="0"/>
              <a:t> thing, </a:t>
            </a:r>
            <a:r>
              <a:rPr lang="en-US" altLang="en-US" sz="1400" i="1" dirty="0" err="1"/>
              <a:t>ie</a:t>
            </a:r>
            <a:r>
              <a:rPr lang="en-US" altLang="en-US" sz="1400" i="1" dirty="0"/>
              <a:t>, a clinically important condition?</a:t>
            </a:r>
          </a:p>
          <a:p>
            <a:pPr eaLnBrk="1" hangingPunct="1"/>
            <a:r>
              <a:rPr lang="en-US" altLang="en-US" sz="1400" dirty="0"/>
              <a:t>It is indeed</a:t>
            </a:r>
          </a:p>
          <a:p>
            <a:pPr eaLnBrk="1" hangingPunct="1"/>
            <a:endParaRPr lang="en-US" altLang="en-US" sz="1400" dirty="0"/>
          </a:p>
          <a:p>
            <a:pPr eaLnBrk="1" hangingPunct="1"/>
            <a:r>
              <a:rPr lang="en-US" altLang="en-US" sz="1400" i="1" dirty="0"/>
              <a:t>There is a condition of significant ophthalmic consequence—one with which you are likely familiar—that has a strong association with hypervitaminosis A. What is it?</a:t>
            </a:r>
          </a:p>
          <a:p>
            <a:pPr eaLnBrk="1" hangingPunct="1"/>
            <a:r>
              <a:rPr lang="en-US" altLang="en-US" sz="1400" dirty="0"/>
              <a:t>Idiopathic* intracranial hypertension </a:t>
            </a:r>
            <a:r>
              <a:rPr lang="en-US" altLang="en-US" sz="1400" dirty="0">
                <a:solidFill>
                  <a:srgbClr val="EAF288"/>
                </a:solidFill>
              </a:rPr>
              <a:t>(aka  </a:t>
            </a:r>
            <a:r>
              <a:rPr lang="en-US" altLang="en-US" sz="1400" i="1" dirty="0">
                <a:solidFill>
                  <a:srgbClr val="EAF288"/>
                </a:solidFill>
              </a:rPr>
              <a:t>pseudotumor cerebri </a:t>
            </a:r>
            <a:r>
              <a:rPr lang="en-US" altLang="en-US" sz="1400" dirty="0">
                <a:solidFill>
                  <a:srgbClr val="EAF288"/>
                </a:solidFill>
              </a:rPr>
              <a:t>)</a:t>
            </a:r>
          </a:p>
          <a:p>
            <a:pPr eaLnBrk="1" hangingPunct="1"/>
            <a:endParaRPr lang="en-US" altLang="en-US" sz="1400" i="1" dirty="0">
              <a:solidFill>
                <a:srgbClr val="EAF288"/>
              </a:solidFill>
            </a:endParaRPr>
          </a:p>
          <a:p>
            <a:pPr eaLnBrk="1" hangingPunct="1"/>
            <a:r>
              <a:rPr lang="en-US" altLang="en-US" sz="1400" i="1" dirty="0">
                <a:solidFill>
                  <a:srgbClr val="EAF288"/>
                </a:solidFill>
              </a:rPr>
              <a:t>There is a classic (albeit far-fetched) dietary scenario associated with the development of pseudotumor cerebri—what is it?</a:t>
            </a:r>
          </a:p>
          <a:p>
            <a:pPr eaLnBrk="1" hangingPunct="1"/>
            <a:r>
              <a:rPr lang="en-US" altLang="en-US" sz="1400" dirty="0">
                <a:solidFill>
                  <a:srgbClr val="EAF288"/>
                </a:solidFill>
              </a:rPr>
              <a:t>Consumption of  polar bear  liver</a:t>
            </a:r>
          </a:p>
        </p:txBody>
      </p:sp>
      <p:sp>
        <p:nvSpPr>
          <p:cNvPr id="7" name="TextBox 6">
            <a:extLst>
              <a:ext uri="{FF2B5EF4-FFF2-40B4-BE49-F238E27FC236}">
                <a16:creationId xmlns:a16="http://schemas.microsoft.com/office/drawing/2014/main" id="{481EFEA4-6C95-84C5-CD7D-A3E7184F2B38}"/>
              </a:ext>
            </a:extLst>
          </p:cNvPr>
          <p:cNvSpPr txBox="1"/>
          <p:nvPr/>
        </p:nvSpPr>
        <p:spPr>
          <a:xfrm>
            <a:off x="6041109" y="5915621"/>
            <a:ext cx="3002779" cy="830997"/>
          </a:xfrm>
          <a:prstGeom prst="rect">
            <a:avLst/>
          </a:prstGeom>
          <a:noFill/>
        </p:spPr>
        <p:txBody>
          <a:bodyPr wrap="square" rtlCol="0">
            <a:spAutoFit/>
          </a:bodyPr>
          <a:lstStyle/>
          <a:p>
            <a:r>
              <a:rPr lang="en-US" sz="1200" dirty="0"/>
              <a:t>*It is not clear to me whether expert consensus would hold that Vit A-induced intracranial hypertension would be considered </a:t>
            </a:r>
            <a:r>
              <a:rPr lang="en-US" sz="1200" i="1" dirty="0"/>
              <a:t>idiopathic</a:t>
            </a:r>
            <a:r>
              <a:rPr lang="en-US" sz="1200" dirty="0"/>
              <a:t>, or </a:t>
            </a:r>
            <a:r>
              <a:rPr lang="en-US" sz="1200" i="1" dirty="0"/>
              <a:t>secondary</a:t>
            </a:r>
          </a:p>
        </p:txBody>
      </p:sp>
      <p:sp>
        <p:nvSpPr>
          <p:cNvPr id="11" name="Oval 10">
            <a:extLst>
              <a:ext uri="{FF2B5EF4-FFF2-40B4-BE49-F238E27FC236}">
                <a16:creationId xmlns:a16="http://schemas.microsoft.com/office/drawing/2014/main" id="{ABEBEC55-C017-FED5-F3B0-419DA29F67D8}"/>
              </a:ext>
            </a:extLst>
          </p:cNvPr>
          <p:cNvSpPr/>
          <p:nvPr/>
        </p:nvSpPr>
        <p:spPr>
          <a:xfrm>
            <a:off x="166960" y="4191000"/>
            <a:ext cx="2074497" cy="483513"/>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918625"/>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solidFill>
                  <a:schemeClr val="bg1">
                    <a:lumMod val="75000"/>
                  </a:schemeClr>
                </a:solidFill>
              </a:rPr>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40786BD9-7108-92C4-D487-53F11228350F}"/>
              </a:ext>
            </a:extLst>
          </p:cNvPr>
          <p:cNvSpPr txBox="1">
            <a:spLocks noChangeArrowheads="1"/>
          </p:cNvSpPr>
          <p:nvPr/>
        </p:nvSpPr>
        <p:spPr bwMode="auto">
          <a:xfrm>
            <a:off x="166960" y="1056106"/>
            <a:ext cx="3577829" cy="3754874"/>
          </a:xfrm>
          <a:prstGeom prst="rect">
            <a:avLst/>
          </a:prstGeom>
          <a:solidFill>
            <a:srgbClr val="FF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75000"/>
                  </a:schemeClr>
                </a:solidFill>
              </a:rPr>
              <a:t>What nutritional deficiency is the leading cause of </a:t>
            </a:r>
            <a:r>
              <a:rPr lang="en-US" altLang="en-US" sz="1400" i="1" dirty="0" err="1">
                <a:solidFill>
                  <a:schemeClr val="bg1">
                    <a:lumMod val="75000"/>
                  </a:schemeClr>
                </a:solidFill>
              </a:rPr>
              <a:t>xerophthalmia</a:t>
            </a:r>
            <a:r>
              <a:rPr lang="en-US" altLang="en-US" sz="1400" i="1" dirty="0">
                <a:solidFill>
                  <a:schemeClr val="bg1">
                    <a:lumMod val="75000"/>
                  </a:schemeClr>
                </a:solidFill>
              </a:rPr>
              <a:t> worldwide?</a:t>
            </a:r>
          </a:p>
          <a:p>
            <a:pPr eaLnBrk="1" hangingPunct="1"/>
            <a:r>
              <a:rPr lang="en-US" altLang="en-US" sz="1400" dirty="0" err="1">
                <a:solidFill>
                  <a:schemeClr val="bg1">
                    <a:lumMod val="75000"/>
                  </a:schemeClr>
                </a:solidFill>
              </a:rPr>
              <a:t>Hypovitaminosis</a:t>
            </a:r>
            <a:r>
              <a:rPr lang="en-US" altLang="en-US" sz="1400" dirty="0">
                <a:solidFill>
                  <a:schemeClr val="bg1">
                    <a:lumMod val="75000"/>
                  </a:schemeClr>
                </a:solidFill>
              </a:rPr>
              <a:t> A</a:t>
            </a:r>
          </a:p>
          <a:p>
            <a:pPr eaLnBrk="1" hangingPunct="1"/>
            <a:endParaRPr lang="en-US" altLang="en-US" sz="1400" dirty="0">
              <a:solidFill>
                <a:schemeClr val="bg1">
                  <a:lumMod val="75000"/>
                </a:schemeClr>
              </a:solidFill>
            </a:endParaRPr>
          </a:p>
          <a:p>
            <a:pPr eaLnBrk="1" hangingPunct="1"/>
            <a:r>
              <a:rPr lang="en-US" altLang="en-US" sz="1400" i="1" dirty="0" err="1">
                <a:solidFill>
                  <a:schemeClr val="bg1">
                    <a:lumMod val="75000"/>
                  </a:schemeClr>
                </a:solidFill>
              </a:rPr>
              <a:t>Hypovitaminosis</a:t>
            </a:r>
            <a:r>
              <a:rPr lang="en-US" altLang="en-US" sz="1400" i="1" dirty="0">
                <a:solidFill>
                  <a:schemeClr val="bg1">
                    <a:lumMod val="75000"/>
                  </a:schemeClr>
                </a:solidFill>
              </a:rPr>
              <a:t> A </a:t>
            </a:r>
            <a:r>
              <a:rPr lang="en-US" altLang="en-US" sz="1400" i="1" dirty="0" err="1">
                <a:solidFill>
                  <a:schemeClr val="bg1">
                    <a:lumMod val="75000"/>
                  </a:schemeClr>
                </a:solidFill>
              </a:rPr>
              <a:t>xerosis</a:t>
            </a:r>
            <a:r>
              <a:rPr lang="en-US" altLang="en-US" sz="1400" i="1" dirty="0">
                <a:solidFill>
                  <a:schemeClr val="bg1">
                    <a:lumMod val="75000"/>
                  </a:schemeClr>
                </a:solidFill>
              </a:rPr>
              <a:t> of the ocular surface produces what classic sign?</a:t>
            </a:r>
          </a:p>
          <a:p>
            <a:pPr eaLnBrk="1" hangingPunct="1"/>
            <a:r>
              <a:rPr lang="en-US" altLang="en-US" sz="1400" b="1" dirty="0" err="1">
                <a:solidFill>
                  <a:schemeClr val="bg1">
                    <a:lumMod val="75000"/>
                  </a:schemeClr>
                </a:solidFill>
              </a:rPr>
              <a:t>Bit</a:t>
            </a:r>
            <a:r>
              <a:rPr lang="en-US" altLang="en-US" sz="1400" b="1" dirty="0" err="1">
                <a:solidFill>
                  <a:schemeClr val="bg1">
                    <a:lumMod val="75000"/>
                  </a:schemeClr>
                </a:solidFill>
                <a:cs typeface="Arial" charset="0"/>
              </a:rPr>
              <a:t>ô</a:t>
            </a:r>
            <a:r>
              <a:rPr lang="en-US" altLang="en-US" sz="1400" b="1" dirty="0" err="1">
                <a:solidFill>
                  <a:schemeClr val="bg1">
                    <a:lumMod val="75000"/>
                  </a:schemeClr>
                </a:solidFill>
              </a:rPr>
              <a:t>t</a:t>
            </a:r>
            <a:r>
              <a:rPr lang="en-US" altLang="en-US" sz="1400" b="1" dirty="0">
                <a:solidFill>
                  <a:schemeClr val="bg1">
                    <a:lumMod val="75000"/>
                  </a:schemeClr>
                </a:solidFill>
              </a:rPr>
              <a:t> spot</a:t>
            </a:r>
            <a:r>
              <a:rPr lang="en-US" altLang="en-US" sz="1400" dirty="0">
                <a:solidFill>
                  <a:schemeClr val="bg1">
                    <a:lumMod val="75000"/>
                  </a:schemeClr>
                </a:solidFill>
              </a:rPr>
              <a:t>—a foamy, white/gray area on the interpalpebral conjunctiva</a:t>
            </a:r>
          </a:p>
          <a:p>
            <a:pPr eaLnBrk="1" hangingPunct="1"/>
            <a:endParaRPr lang="en-US" altLang="en-US" sz="1400" dirty="0">
              <a:solidFill>
                <a:schemeClr val="bg1">
                  <a:lumMod val="75000"/>
                </a:schemeClr>
              </a:solidFill>
            </a:endParaRPr>
          </a:p>
          <a:p>
            <a:pPr eaLnBrk="1" hangingPunct="1"/>
            <a:r>
              <a:rPr lang="en-US" altLang="en-US" sz="1400" dirty="0">
                <a:solidFill>
                  <a:schemeClr val="bg1">
                    <a:lumMod val="75000"/>
                  </a:schemeClr>
                </a:solidFill>
              </a:rPr>
              <a:t>What bacteria is implicated in </a:t>
            </a:r>
            <a:r>
              <a:rPr lang="en-US" altLang="en-US" sz="1400" dirty="0" err="1">
                <a:solidFill>
                  <a:schemeClr val="bg1">
                    <a:lumMod val="75000"/>
                  </a:schemeClr>
                </a:solidFill>
              </a:rPr>
              <a:t>Bit</a:t>
            </a:r>
            <a:r>
              <a:rPr lang="en-US" altLang="en-US" sz="1400" dirty="0" err="1">
                <a:solidFill>
                  <a:schemeClr val="bg1">
                    <a:lumMod val="75000"/>
                  </a:schemeClr>
                </a:solidFill>
                <a:cs typeface="Arial" charset="0"/>
              </a:rPr>
              <a:t>ô</a:t>
            </a:r>
            <a:r>
              <a:rPr lang="en-US" altLang="en-US" sz="1400" dirty="0" err="1">
                <a:solidFill>
                  <a:schemeClr val="bg1">
                    <a:lumMod val="75000"/>
                  </a:schemeClr>
                </a:solidFill>
              </a:rPr>
              <a:t>t</a:t>
            </a:r>
            <a:r>
              <a:rPr lang="en-US" altLang="en-US" sz="1400" dirty="0">
                <a:solidFill>
                  <a:schemeClr val="bg1">
                    <a:lumMod val="75000"/>
                  </a:schemeClr>
                </a:solidFill>
              </a:rPr>
              <a:t> spot formation?</a:t>
            </a:r>
          </a:p>
          <a:p>
            <a:pPr eaLnBrk="1" hangingPunct="1"/>
            <a:r>
              <a:rPr lang="en-US" altLang="en-US" sz="1400" i="1" dirty="0" err="1">
                <a:solidFill>
                  <a:schemeClr val="bg1">
                    <a:lumMod val="75000"/>
                  </a:schemeClr>
                </a:solidFill>
              </a:rPr>
              <a:t>Corynebacterium</a:t>
            </a:r>
            <a:r>
              <a:rPr lang="en-US" altLang="en-US" sz="1400" i="1" dirty="0">
                <a:solidFill>
                  <a:schemeClr val="bg1">
                    <a:lumMod val="75000"/>
                  </a:schemeClr>
                </a:solidFill>
              </a:rPr>
              <a:t> </a:t>
            </a:r>
            <a:r>
              <a:rPr lang="en-US" altLang="en-US" sz="1400" i="1" dirty="0" err="1">
                <a:solidFill>
                  <a:schemeClr val="bg1">
                    <a:lumMod val="75000"/>
                  </a:schemeClr>
                </a:solidFill>
              </a:rPr>
              <a:t>xerosis</a:t>
            </a:r>
            <a:endParaRPr lang="en-US" altLang="en-US" sz="1400" i="1" dirty="0">
              <a:solidFill>
                <a:schemeClr val="bg1">
                  <a:lumMod val="75000"/>
                </a:schemeClr>
              </a:solidFill>
            </a:endParaRPr>
          </a:p>
          <a:p>
            <a:pPr eaLnBrk="1" hangingPunct="1"/>
            <a:endParaRPr lang="en-US" altLang="en-US" sz="1400" dirty="0">
              <a:solidFill>
                <a:schemeClr val="bg1">
                  <a:lumMod val="75000"/>
                </a:schemeClr>
              </a:solidFill>
            </a:endParaRPr>
          </a:p>
          <a:p>
            <a:pPr eaLnBrk="1" hangingPunct="1"/>
            <a:r>
              <a:rPr lang="en-US" altLang="en-US" sz="1400" i="1" dirty="0">
                <a:solidFill>
                  <a:schemeClr val="bg1">
                    <a:lumMod val="75000"/>
                  </a:schemeClr>
                </a:solidFill>
              </a:rPr>
              <a:t>With what conditions is </a:t>
            </a:r>
            <a:r>
              <a:rPr lang="en-US" altLang="en-US" sz="1400" i="1" dirty="0" err="1">
                <a:solidFill>
                  <a:schemeClr val="bg1">
                    <a:lumMod val="75000"/>
                  </a:schemeClr>
                </a:solidFill>
              </a:rPr>
              <a:t>xerophthalmia</a:t>
            </a:r>
            <a:r>
              <a:rPr lang="en-US" altLang="en-US" sz="1400" i="1" dirty="0">
                <a:solidFill>
                  <a:schemeClr val="bg1">
                    <a:lumMod val="75000"/>
                  </a:schemeClr>
                </a:solidFill>
              </a:rPr>
              <a:t> associated in the US?</a:t>
            </a:r>
          </a:p>
          <a:p>
            <a:pPr eaLnBrk="1" hangingPunct="1"/>
            <a:r>
              <a:rPr lang="en-US" altLang="en-US" sz="1400" dirty="0">
                <a:solidFill>
                  <a:schemeClr val="bg1">
                    <a:lumMod val="75000"/>
                  </a:schemeClr>
                </a:solidFill>
              </a:rPr>
              <a:t>--</a:t>
            </a:r>
            <a:r>
              <a:rPr lang="en-US" altLang="en-US" sz="1400" b="1" dirty="0">
                <a:solidFill>
                  <a:schemeClr val="bg1">
                    <a:lumMod val="75000"/>
                  </a:schemeClr>
                </a:solidFill>
              </a:rPr>
              <a:t>Dietary deficiencies</a:t>
            </a:r>
          </a:p>
          <a:p>
            <a:pPr eaLnBrk="1" hangingPunct="1"/>
            <a:r>
              <a:rPr lang="en-US" altLang="en-US" sz="1400" dirty="0">
                <a:solidFill>
                  <a:schemeClr val="bg1">
                    <a:lumMod val="75000"/>
                  </a:schemeClr>
                </a:solidFill>
              </a:rPr>
              <a:t>--</a:t>
            </a:r>
            <a:r>
              <a:rPr lang="en-US" altLang="en-US" sz="1400" b="1" dirty="0">
                <a:solidFill>
                  <a:schemeClr val="bg1">
                    <a:lumMod val="75000"/>
                  </a:schemeClr>
                </a:solidFill>
              </a:rPr>
              <a:t>Chronic  alcoholism</a:t>
            </a:r>
          </a:p>
        </p:txBody>
      </p:sp>
      <p:sp>
        <p:nvSpPr>
          <p:cNvPr id="5" name="Text Box 13">
            <a:extLst>
              <a:ext uri="{FF2B5EF4-FFF2-40B4-BE49-F238E27FC236}">
                <a16:creationId xmlns:a16="http://schemas.microsoft.com/office/drawing/2014/main" id="{C7B607A0-9842-5F6C-BD8F-3F75ECDA7AA8}"/>
              </a:ext>
            </a:extLst>
          </p:cNvPr>
          <p:cNvSpPr txBox="1">
            <a:spLocks noChangeArrowheads="1"/>
          </p:cNvSpPr>
          <p:nvPr/>
        </p:nvSpPr>
        <p:spPr bwMode="auto">
          <a:xfrm>
            <a:off x="145537" y="4787733"/>
            <a:ext cx="2883413" cy="1169551"/>
          </a:xfrm>
          <a:prstGeom prst="rect">
            <a:avLst/>
          </a:prstGeom>
          <a:solidFill>
            <a:schemeClr val="accent5"/>
          </a:solid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75000"/>
                  </a:schemeClr>
                </a:solidFill>
              </a:rPr>
              <a:t>What foods are rich in vitamin A?</a:t>
            </a:r>
          </a:p>
          <a:p>
            <a:pPr eaLnBrk="1" hangingPunct="1"/>
            <a:r>
              <a:rPr lang="en-US" altLang="en-US" sz="1400" dirty="0">
                <a:solidFill>
                  <a:schemeClr val="bg1">
                    <a:lumMod val="75000"/>
                  </a:schemeClr>
                </a:solidFill>
              </a:rPr>
              <a:t>--Organ meat, especially  liver</a:t>
            </a:r>
          </a:p>
          <a:p>
            <a:pPr eaLnBrk="1" hangingPunct="1"/>
            <a:r>
              <a:rPr lang="en-US" altLang="en-US" sz="1400" dirty="0">
                <a:solidFill>
                  <a:schemeClr val="bg1">
                    <a:lumMod val="75000"/>
                  </a:schemeClr>
                </a:solidFill>
              </a:rPr>
              <a:t>--Oily fish</a:t>
            </a:r>
          </a:p>
          <a:p>
            <a:pPr eaLnBrk="1" hangingPunct="1"/>
            <a:r>
              <a:rPr lang="en-US" altLang="en-US" sz="1400" dirty="0">
                <a:solidFill>
                  <a:schemeClr val="bg1">
                    <a:lumMod val="75000"/>
                  </a:schemeClr>
                </a:solidFill>
              </a:rPr>
              <a:t>--Carrots</a:t>
            </a:r>
          </a:p>
          <a:p>
            <a:pPr eaLnBrk="1" hangingPunct="1"/>
            <a:r>
              <a:rPr lang="en-US" altLang="en-US" sz="1400" dirty="0">
                <a:solidFill>
                  <a:schemeClr val="bg1">
                    <a:lumMod val="75000"/>
                  </a:schemeClr>
                </a:solidFill>
              </a:rPr>
              <a:t>--Dark green leafy veggies</a:t>
            </a:r>
          </a:p>
        </p:txBody>
      </p:sp>
      <p:sp>
        <p:nvSpPr>
          <p:cNvPr id="6" name="Text Box 13">
            <a:extLst>
              <a:ext uri="{FF2B5EF4-FFF2-40B4-BE49-F238E27FC236}">
                <a16:creationId xmlns:a16="http://schemas.microsoft.com/office/drawing/2014/main" id="{038FD378-5FFF-DE31-DBEE-E7C7B3829830}"/>
              </a:ext>
            </a:extLst>
          </p:cNvPr>
          <p:cNvSpPr txBox="1">
            <a:spLocks noChangeArrowheads="1"/>
          </p:cNvSpPr>
          <p:nvPr/>
        </p:nvSpPr>
        <p:spPr bwMode="auto">
          <a:xfrm>
            <a:off x="2425197" y="2305125"/>
            <a:ext cx="5671930" cy="2462213"/>
          </a:xfrm>
          <a:prstGeom prst="rect">
            <a:avLst/>
          </a:prstGeom>
          <a:solidFill>
            <a:srgbClr val="EAF288"/>
          </a:solid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t>Is </a:t>
            </a:r>
            <a:r>
              <a:rPr lang="en-US" altLang="en-US" sz="1400" b="1" dirty="0" err="1"/>
              <a:t>hyper</a:t>
            </a:r>
            <a:r>
              <a:rPr lang="en-US" altLang="en-US" sz="1400" i="1" dirty="0" err="1"/>
              <a:t>vitaminosis</a:t>
            </a:r>
            <a:r>
              <a:rPr lang="en-US" altLang="en-US" sz="1400" i="1" dirty="0"/>
              <a:t> A </a:t>
            </a:r>
            <a:r>
              <a:rPr lang="en-US" altLang="en-US" sz="1400" i="1" dirty="0" err="1"/>
              <a:t>a</a:t>
            </a:r>
            <a:r>
              <a:rPr lang="en-US" altLang="en-US" sz="1400" i="1" dirty="0"/>
              <a:t> thing, </a:t>
            </a:r>
            <a:r>
              <a:rPr lang="en-US" altLang="en-US" sz="1400" i="1" dirty="0" err="1"/>
              <a:t>ie</a:t>
            </a:r>
            <a:r>
              <a:rPr lang="en-US" altLang="en-US" sz="1400" i="1" dirty="0"/>
              <a:t>, a clinically important condition?</a:t>
            </a:r>
          </a:p>
          <a:p>
            <a:pPr eaLnBrk="1" hangingPunct="1"/>
            <a:r>
              <a:rPr lang="en-US" altLang="en-US" sz="1400" dirty="0"/>
              <a:t>It is indeed</a:t>
            </a:r>
          </a:p>
          <a:p>
            <a:pPr eaLnBrk="1" hangingPunct="1"/>
            <a:endParaRPr lang="en-US" altLang="en-US" sz="1400" dirty="0"/>
          </a:p>
          <a:p>
            <a:pPr eaLnBrk="1" hangingPunct="1"/>
            <a:r>
              <a:rPr lang="en-US" altLang="en-US" sz="1400" i="1" dirty="0"/>
              <a:t>There is a condition of significant ophthalmic consequence—one with which you are likely familiar—that has a strong association with hypervitaminosis A. What is it?</a:t>
            </a:r>
          </a:p>
          <a:p>
            <a:pPr eaLnBrk="1" hangingPunct="1"/>
            <a:r>
              <a:rPr lang="en-US" altLang="en-US" sz="1400" dirty="0"/>
              <a:t>Idiopathic* intracranial hypertension </a:t>
            </a:r>
            <a:r>
              <a:rPr lang="en-US" altLang="en-US" sz="1400" dirty="0">
                <a:solidFill>
                  <a:srgbClr val="0000FF"/>
                </a:solidFill>
              </a:rPr>
              <a:t>(aka  </a:t>
            </a:r>
            <a:r>
              <a:rPr lang="en-US" altLang="en-US" sz="1400" i="1" dirty="0">
                <a:solidFill>
                  <a:srgbClr val="0000FF"/>
                </a:solidFill>
              </a:rPr>
              <a:t>pseudotumor cerebri </a:t>
            </a:r>
            <a:r>
              <a:rPr lang="en-US" altLang="en-US" sz="1400" dirty="0">
                <a:solidFill>
                  <a:srgbClr val="0000FF"/>
                </a:solidFill>
              </a:rPr>
              <a:t>)</a:t>
            </a:r>
          </a:p>
          <a:p>
            <a:pPr eaLnBrk="1" hangingPunct="1"/>
            <a:endParaRPr lang="en-US" altLang="en-US" sz="1400" i="1" dirty="0">
              <a:solidFill>
                <a:srgbClr val="EAF288"/>
              </a:solidFill>
            </a:endParaRPr>
          </a:p>
          <a:p>
            <a:pPr eaLnBrk="1" hangingPunct="1"/>
            <a:r>
              <a:rPr lang="en-US" altLang="en-US" sz="1400" i="1" dirty="0">
                <a:solidFill>
                  <a:srgbClr val="EAF288"/>
                </a:solidFill>
              </a:rPr>
              <a:t>There is a classic (albeit far-fetched) dietary scenario associated with the development of pseudotumor cerebri—what is it?</a:t>
            </a:r>
          </a:p>
          <a:p>
            <a:pPr eaLnBrk="1" hangingPunct="1"/>
            <a:r>
              <a:rPr lang="en-US" altLang="en-US" sz="1400" dirty="0">
                <a:solidFill>
                  <a:srgbClr val="EAF288"/>
                </a:solidFill>
              </a:rPr>
              <a:t>Consumption of  polar bear  liver</a:t>
            </a:r>
          </a:p>
        </p:txBody>
      </p:sp>
      <p:sp>
        <p:nvSpPr>
          <p:cNvPr id="8" name="Rectangle 7">
            <a:extLst>
              <a:ext uri="{FF2B5EF4-FFF2-40B4-BE49-F238E27FC236}">
                <a16:creationId xmlns:a16="http://schemas.microsoft.com/office/drawing/2014/main" id="{681C6CF5-BC01-EB6B-5B37-7EAA68EACBB7}"/>
              </a:ext>
            </a:extLst>
          </p:cNvPr>
          <p:cNvSpPr/>
          <p:nvPr/>
        </p:nvSpPr>
        <p:spPr>
          <a:xfrm>
            <a:off x="5754756" y="3611492"/>
            <a:ext cx="1718348" cy="2769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11" name="Oval 10">
            <a:extLst>
              <a:ext uri="{FF2B5EF4-FFF2-40B4-BE49-F238E27FC236}">
                <a16:creationId xmlns:a16="http://schemas.microsoft.com/office/drawing/2014/main" id="{17396FEF-8C86-261D-5F8D-28B4C7DAB173}"/>
              </a:ext>
            </a:extLst>
          </p:cNvPr>
          <p:cNvSpPr/>
          <p:nvPr/>
        </p:nvSpPr>
        <p:spPr>
          <a:xfrm>
            <a:off x="166960" y="4191000"/>
            <a:ext cx="2074497" cy="483513"/>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5554898"/>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solidFill>
                  <a:schemeClr val="bg1">
                    <a:lumMod val="75000"/>
                  </a:schemeClr>
                </a:solidFill>
              </a:rPr>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40786BD9-7108-92C4-D487-53F11228350F}"/>
              </a:ext>
            </a:extLst>
          </p:cNvPr>
          <p:cNvSpPr txBox="1">
            <a:spLocks noChangeArrowheads="1"/>
          </p:cNvSpPr>
          <p:nvPr/>
        </p:nvSpPr>
        <p:spPr bwMode="auto">
          <a:xfrm>
            <a:off x="166960" y="1056106"/>
            <a:ext cx="3577829" cy="3754874"/>
          </a:xfrm>
          <a:prstGeom prst="rect">
            <a:avLst/>
          </a:prstGeom>
          <a:solidFill>
            <a:srgbClr val="FF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75000"/>
                  </a:schemeClr>
                </a:solidFill>
              </a:rPr>
              <a:t>What nutritional deficiency is the leading cause of </a:t>
            </a:r>
            <a:r>
              <a:rPr lang="en-US" altLang="en-US" sz="1400" i="1" dirty="0" err="1">
                <a:solidFill>
                  <a:schemeClr val="bg1">
                    <a:lumMod val="75000"/>
                  </a:schemeClr>
                </a:solidFill>
              </a:rPr>
              <a:t>xerophthalmia</a:t>
            </a:r>
            <a:r>
              <a:rPr lang="en-US" altLang="en-US" sz="1400" i="1" dirty="0">
                <a:solidFill>
                  <a:schemeClr val="bg1">
                    <a:lumMod val="75000"/>
                  </a:schemeClr>
                </a:solidFill>
              </a:rPr>
              <a:t> worldwide?</a:t>
            </a:r>
          </a:p>
          <a:p>
            <a:pPr eaLnBrk="1" hangingPunct="1"/>
            <a:r>
              <a:rPr lang="en-US" altLang="en-US" sz="1400" dirty="0" err="1">
                <a:solidFill>
                  <a:schemeClr val="bg1">
                    <a:lumMod val="75000"/>
                  </a:schemeClr>
                </a:solidFill>
              </a:rPr>
              <a:t>Hypovitaminosis</a:t>
            </a:r>
            <a:r>
              <a:rPr lang="en-US" altLang="en-US" sz="1400" dirty="0">
                <a:solidFill>
                  <a:schemeClr val="bg1">
                    <a:lumMod val="75000"/>
                  </a:schemeClr>
                </a:solidFill>
              </a:rPr>
              <a:t> A</a:t>
            </a:r>
          </a:p>
          <a:p>
            <a:pPr eaLnBrk="1" hangingPunct="1"/>
            <a:endParaRPr lang="en-US" altLang="en-US" sz="1400" dirty="0">
              <a:solidFill>
                <a:schemeClr val="bg1">
                  <a:lumMod val="75000"/>
                </a:schemeClr>
              </a:solidFill>
            </a:endParaRPr>
          </a:p>
          <a:p>
            <a:pPr eaLnBrk="1" hangingPunct="1"/>
            <a:r>
              <a:rPr lang="en-US" altLang="en-US" sz="1400" i="1" dirty="0" err="1">
                <a:solidFill>
                  <a:schemeClr val="bg1">
                    <a:lumMod val="75000"/>
                  </a:schemeClr>
                </a:solidFill>
              </a:rPr>
              <a:t>Hypovitaminosis</a:t>
            </a:r>
            <a:r>
              <a:rPr lang="en-US" altLang="en-US" sz="1400" i="1" dirty="0">
                <a:solidFill>
                  <a:schemeClr val="bg1">
                    <a:lumMod val="75000"/>
                  </a:schemeClr>
                </a:solidFill>
              </a:rPr>
              <a:t> A </a:t>
            </a:r>
            <a:r>
              <a:rPr lang="en-US" altLang="en-US" sz="1400" i="1" dirty="0" err="1">
                <a:solidFill>
                  <a:schemeClr val="bg1">
                    <a:lumMod val="75000"/>
                  </a:schemeClr>
                </a:solidFill>
              </a:rPr>
              <a:t>xerosis</a:t>
            </a:r>
            <a:r>
              <a:rPr lang="en-US" altLang="en-US" sz="1400" i="1" dirty="0">
                <a:solidFill>
                  <a:schemeClr val="bg1">
                    <a:lumMod val="75000"/>
                  </a:schemeClr>
                </a:solidFill>
              </a:rPr>
              <a:t> of the ocular surface produces what classic sign?</a:t>
            </a:r>
          </a:p>
          <a:p>
            <a:pPr eaLnBrk="1" hangingPunct="1"/>
            <a:r>
              <a:rPr lang="en-US" altLang="en-US" sz="1400" b="1" dirty="0" err="1">
                <a:solidFill>
                  <a:schemeClr val="bg1">
                    <a:lumMod val="75000"/>
                  </a:schemeClr>
                </a:solidFill>
              </a:rPr>
              <a:t>Bit</a:t>
            </a:r>
            <a:r>
              <a:rPr lang="en-US" altLang="en-US" sz="1400" b="1" dirty="0" err="1">
                <a:solidFill>
                  <a:schemeClr val="bg1">
                    <a:lumMod val="75000"/>
                  </a:schemeClr>
                </a:solidFill>
                <a:cs typeface="Arial" charset="0"/>
              </a:rPr>
              <a:t>ô</a:t>
            </a:r>
            <a:r>
              <a:rPr lang="en-US" altLang="en-US" sz="1400" b="1" dirty="0" err="1">
                <a:solidFill>
                  <a:schemeClr val="bg1">
                    <a:lumMod val="75000"/>
                  </a:schemeClr>
                </a:solidFill>
              </a:rPr>
              <a:t>t</a:t>
            </a:r>
            <a:r>
              <a:rPr lang="en-US" altLang="en-US" sz="1400" b="1" dirty="0">
                <a:solidFill>
                  <a:schemeClr val="bg1">
                    <a:lumMod val="75000"/>
                  </a:schemeClr>
                </a:solidFill>
              </a:rPr>
              <a:t> spot</a:t>
            </a:r>
            <a:r>
              <a:rPr lang="en-US" altLang="en-US" sz="1400" dirty="0">
                <a:solidFill>
                  <a:schemeClr val="bg1">
                    <a:lumMod val="75000"/>
                  </a:schemeClr>
                </a:solidFill>
              </a:rPr>
              <a:t>—a foamy, white/gray area on the interpalpebral conjunctiva</a:t>
            </a:r>
          </a:p>
          <a:p>
            <a:pPr eaLnBrk="1" hangingPunct="1"/>
            <a:endParaRPr lang="en-US" altLang="en-US" sz="1400" dirty="0">
              <a:solidFill>
                <a:schemeClr val="bg1">
                  <a:lumMod val="75000"/>
                </a:schemeClr>
              </a:solidFill>
            </a:endParaRPr>
          </a:p>
          <a:p>
            <a:pPr eaLnBrk="1" hangingPunct="1"/>
            <a:r>
              <a:rPr lang="en-US" altLang="en-US" sz="1400" dirty="0">
                <a:solidFill>
                  <a:schemeClr val="bg1">
                    <a:lumMod val="75000"/>
                  </a:schemeClr>
                </a:solidFill>
              </a:rPr>
              <a:t>What bacteria is implicated in </a:t>
            </a:r>
            <a:r>
              <a:rPr lang="en-US" altLang="en-US" sz="1400" dirty="0" err="1">
                <a:solidFill>
                  <a:schemeClr val="bg1">
                    <a:lumMod val="75000"/>
                  </a:schemeClr>
                </a:solidFill>
              </a:rPr>
              <a:t>Bit</a:t>
            </a:r>
            <a:r>
              <a:rPr lang="en-US" altLang="en-US" sz="1400" dirty="0" err="1">
                <a:solidFill>
                  <a:schemeClr val="bg1">
                    <a:lumMod val="75000"/>
                  </a:schemeClr>
                </a:solidFill>
                <a:cs typeface="Arial" charset="0"/>
              </a:rPr>
              <a:t>ô</a:t>
            </a:r>
            <a:r>
              <a:rPr lang="en-US" altLang="en-US" sz="1400" dirty="0" err="1">
                <a:solidFill>
                  <a:schemeClr val="bg1">
                    <a:lumMod val="75000"/>
                  </a:schemeClr>
                </a:solidFill>
              </a:rPr>
              <a:t>t</a:t>
            </a:r>
            <a:r>
              <a:rPr lang="en-US" altLang="en-US" sz="1400" dirty="0">
                <a:solidFill>
                  <a:schemeClr val="bg1">
                    <a:lumMod val="75000"/>
                  </a:schemeClr>
                </a:solidFill>
              </a:rPr>
              <a:t> spot formation?</a:t>
            </a:r>
          </a:p>
          <a:p>
            <a:pPr eaLnBrk="1" hangingPunct="1"/>
            <a:r>
              <a:rPr lang="en-US" altLang="en-US" sz="1400" i="1" dirty="0" err="1">
                <a:solidFill>
                  <a:schemeClr val="bg1">
                    <a:lumMod val="75000"/>
                  </a:schemeClr>
                </a:solidFill>
              </a:rPr>
              <a:t>Corynebacterium</a:t>
            </a:r>
            <a:r>
              <a:rPr lang="en-US" altLang="en-US" sz="1400" i="1" dirty="0">
                <a:solidFill>
                  <a:schemeClr val="bg1">
                    <a:lumMod val="75000"/>
                  </a:schemeClr>
                </a:solidFill>
              </a:rPr>
              <a:t> </a:t>
            </a:r>
            <a:r>
              <a:rPr lang="en-US" altLang="en-US" sz="1400" i="1" dirty="0" err="1">
                <a:solidFill>
                  <a:schemeClr val="bg1">
                    <a:lumMod val="75000"/>
                  </a:schemeClr>
                </a:solidFill>
              </a:rPr>
              <a:t>xerosis</a:t>
            </a:r>
            <a:endParaRPr lang="en-US" altLang="en-US" sz="1400" i="1" dirty="0">
              <a:solidFill>
                <a:schemeClr val="bg1">
                  <a:lumMod val="75000"/>
                </a:schemeClr>
              </a:solidFill>
            </a:endParaRPr>
          </a:p>
          <a:p>
            <a:pPr eaLnBrk="1" hangingPunct="1"/>
            <a:endParaRPr lang="en-US" altLang="en-US" sz="1400" dirty="0">
              <a:solidFill>
                <a:schemeClr val="bg1">
                  <a:lumMod val="75000"/>
                </a:schemeClr>
              </a:solidFill>
            </a:endParaRPr>
          </a:p>
          <a:p>
            <a:pPr eaLnBrk="1" hangingPunct="1"/>
            <a:r>
              <a:rPr lang="en-US" altLang="en-US" sz="1400" i="1" dirty="0">
                <a:solidFill>
                  <a:schemeClr val="bg1">
                    <a:lumMod val="75000"/>
                  </a:schemeClr>
                </a:solidFill>
              </a:rPr>
              <a:t>With what conditions is </a:t>
            </a:r>
            <a:r>
              <a:rPr lang="en-US" altLang="en-US" sz="1400" i="1" dirty="0" err="1">
                <a:solidFill>
                  <a:schemeClr val="bg1">
                    <a:lumMod val="75000"/>
                  </a:schemeClr>
                </a:solidFill>
              </a:rPr>
              <a:t>xerophthalmia</a:t>
            </a:r>
            <a:r>
              <a:rPr lang="en-US" altLang="en-US" sz="1400" i="1" dirty="0">
                <a:solidFill>
                  <a:schemeClr val="bg1">
                    <a:lumMod val="75000"/>
                  </a:schemeClr>
                </a:solidFill>
              </a:rPr>
              <a:t> associated in the US?</a:t>
            </a:r>
          </a:p>
          <a:p>
            <a:pPr eaLnBrk="1" hangingPunct="1"/>
            <a:r>
              <a:rPr lang="en-US" altLang="en-US" sz="1400" dirty="0">
                <a:solidFill>
                  <a:schemeClr val="bg1">
                    <a:lumMod val="75000"/>
                  </a:schemeClr>
                </a:solidFill>
              </a:rPr>
              <a:t>--</a:t>
            </a:r>
            <a:r>
              <a:rPr lang="en-US" altLang="en-US" sz="1400" b="1" dirty="0">
                <a:solidFill>
                  <a:schemeClr val="bg1">
                    <a:lumMod val="75000"/>
                  </a:schemeClr>
                </a:solidFill>
              </a:rPr>
              <a:t>Dietary deficiencies</a:t>
            </a:r>
          </a:p>
          <a:p>
            <a:pPr eaLnBrk="1" hangingPunct="1"/>
            <a:r>
              <a:rPr lang="en-US" altLang="en-US" sz="1400" dirty="0">
                <a:solidFill>
                  <a:schemeClr val="bg1">
                    <a:lumMod val="75000"/>
                  </a:schemeClr>
                </a:solidFill>
              </a:rPr>
              <a:t>--</a:t>
            </a:r>
            <a:r>
              <a:rPr lang="en-US" altLang="en-US" sz="1400" b="1" dirty="0">
                <a:solidFill>
                  <a:schemeClr val="bg1">
                    <a:lumMod val="75000"/>
                  </a:schemeClr>
                </a:solidFill>
              </a:rPr>
              <a:t>Chronic  alcoholism</a:t>
            </a:r>
          </a:p>
        </p:txBody>
      </p:sp>
      <p:sp>
        <p:nvSpPr>
          <p:cNvPr id="5" name="Text Box 13">
            <a:extLst>
              <a:ext uri="{FF2B5EF4-FFF2-40B4-BE49-F238E27FC236}">
                <a16:creationId xmlns:a16="http://schemas.microsoft.com/office/drawing/2014/main" id="{C7B607A0-9842-5F6C-BD8F-3F75ECDA7AA8}"/>
              </a:ext>
            </a:extLst>
          </p:cNvPr>
          <p:cNvSpPr txBox="1">
            <a:spLocks noChangeArrowheads="1"/>
          </p:cNvSpPr>
          <p:nvPr/>
        </p:nvSpPr>
        <p:spPr bwMode="auto">
          <a:xfrm>
            <a:off x="145537" y="4787733"/>
            <a:ext cx="2883413" cy="1169551"/>
          </a:xfrm>
          <a:prstGeom prst="rect">
            <a:avLst/>
          </a:prstGeom>
          <a:solidFill>
            <a:schemeClr val="accent5"/>
          </a:solid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75000"/>
                  </a:schemeClr>
                </a:solidFill>
              </a:rPr>
              <a:t>What foods are rich in vitamin A?</a:t>
            </a:r>
          </a:p>
          <a:p>
            <a:pPr eaLnBrk="1" hangingPunct="1"/>
            <a:r>
              <a:rPr lang="en-US" altLang="en-US" sz="1400" dirty="0">
                <a:solidFill>
                  <a:schemeClr val="bg1">
                    <a:lumMod val="75000"/>
                  </a:schemeClr>
                </a:solidFill>
              </a:rPr>
              <a:t>--Organ meat, especially  liver</a:t>
            </a:r>
          </a:p>
          <a:p>
            <a:pPr eaLnBrk="1" hangingPunct="1"/>
            <a:r>
              <a:rPr lang="en-US" altLang="en-US" sz="1400" dirty="0">
                <a:solidFill>
                  <a:schemeClr val="bg1">
                    <a:lumMod val="75000"/>
                  </a:schemeClr>
                </a:solidFill>
              </a:rPr>
              <a:t>--Oily fish</a:t>
            </a:r>
          </a:p>
          <a:p>
            <a:pPr eaLnBrk="1" hangingPunct="1"/>
            <a:r>
              <a:rPr lang="en-US" altLang="en-US" sz="1400" dirty="0">
                <a:solidFill>
                  <a:schemeClr val="bg1">
                    <a:lumMod val="75000"/>
                  </a:schemeClr>
                </a:solidFill>
              </a:rPr>
              <a:t>--Carrots</a:t>
            </a:r>
          </a:p>
          <a:p>
            <a:pPr eaLnBrk="1" hangingPunct="1"/>
            <a:r>
              <a:rPr lang="en-US" altLang="en-US" sz="1400" dirty="0">
                <a:solidFill>
                  <a:schemeClr val="bg1">
                    <a:lumMod val="75000"/>
                  </a:schemeClr>
                </a:solidFill>
              </a:rPr>
              <a:t>--Dark green leafy veggies</a:t>
            </a:r>
          </a:p>
        </p:txBody>
      </p:sp>
      <p:sp>
        <p:nvSpPr>
          <p:cNvPr id="6" name="Text Box 13">
            <a:extLst>
              <a:ext uri="{FF2B5EF4-FFF2-40B4-BE49-F238E27FC236}">
                <a16:creationId xmlns:a16="http://schemas.microsoft.com/office/drawing/2014/main" id="{038FD378-5FFF-DE31-DBEE-E7C7B3829830}"/>
              </a:ext>
            </a:extLst>
          </p:cNvPr>
          <p:cNvSpPr txBox="1">
            <a:spLocks noChangeArrowheads="1"/>
          </p:cNvSpPr>
          <p:nvPr/>
        </p:nvSpPr>
        <p:spPr bwMode="auto">
          <a:xfrm>
            <a:off x="2425197" y="2305125"/>
            <a:ext cx="5671930" cy="2462213"/>
          </a:xfrm>
          <a:prstGeom prst="rect">
            <a:avLst/>
          </a:prstGeom>
          <a:solidFill>
            <a:srgbClr val="EAF288"/>
          </a:solid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t>Is </a:t>
            </a:r>
            <a:r>
              <a:rPr lang="en-US" altLang="en-US" sz="1400" b="1" dirty="0" err="1"/>
              <a:t>hyper</a:t>
            </a:r>
            <a:r>
              <a:rPr lang="en-US" altLang="en-US" sz="1400" i="1" dirty="0" err="1"/>
              <a:t>vitaminosis</a:t>
            </a:r>
            <a:r>
              <a:rPr lang="en-US" altLang="en-US" sz="1400" i="1" dirty="0"/>
              <a:t> A </a:t>
            </a:r>
            <a:r>
              <a:rPr lang="en-US" altLang="en-US" sz="1400" i="1" dirty="0" err="1"/>
              <a:t>a</a:t>
            </a:r>
            <a:r>
              <a:rPr lang="en-US" altLang="en-US" sz="1400" i="1" dirty="0"/>
              <a:t> thing, </a:t>
            </a:r>
            <a:r>
              <a:rPr lang="en-US" altLang="en-US" sz="1400" i="1" dirty="0" err="1"/>
              <a:t>ie</a:t>
            </a:r>
            <a:r>
              <a:rPr lang="en-US" altLang="en-US" sz="1400" i="1" dirty="0"/>
              <a:t>, a clinically important condition?</a:t>
            </a:r>
          </a:p>
          <a:p>
            <a:pPr eaLnBrk="1" hangingPunct="1"/>
            <a:r>
              <a:rPr lang="en-US" altLang="en-US" sz="1400" dirty="0"/>
              <a:t>It is indeed</a:t>
            </a:r>
          </a:p>
          <a:p>
            <a:pPr eaLnBrk="1" hangingPunct="1"/>
            <a:endParaRPr lang="en-US" altLang="en-US" sz="1400" dirty="0"/>
          </a:p>
          <a:p>
            <a:pPr eaLnBrk="1" hangingPunct="1"/>
            <a:r>
              <a:rPr lang="en-US" altLang="en-US" sz="1400" i="1" dirty="0"/>
              <a:t>There is a condition of significant ophthalmic consequence—one with which you are likely familiar—that has a strong association with hypervitaminosis A. What is it?</a:t>
            </a:r>
          </a:p>
          <a:p>
            <a:pPr eaLnBrk="1" hangingPunct="1"/>
            <a:r>
              <a:rPr lang="en-US" altLang="en-US" sz="1400" dirty="0"/>
              <a:t>Idiopathic* intracranial hypertension </a:t>
            </a:r>
            <a:r>
              <a:rPr lang="en-US" altLang="en-US" sz="1400" dirty="0">
                <a:solidFill>
                  <a:srgbClr val="0000FF"/>
                </a:solidFill>
              </a:rPr>
              <a:t>(aka  </a:t>
            </a:r>
            <a:r>
              <a:rPr lang="en-US" altLang="en-US" sz="1400" i="1" dirty="0">
                <a:solidFill>
                  <a:srgbClr val="0000FF"/>
                </a:solidFill>
              </a:rPr>
              <a:t>pseudotumor cerebri </a:t>
            </a:r>
            <a:r>
              <a:rPr lang="en-US" altLang="en-US" sz="1400" dirty="0">
                <a:solidFill>
                  <a:srgbClr val="0000FF"/>
                </a:solidFill>
              </a:rPr>
              <a:t>)</a:t>
            </a:r>
          </a:p>
          <a:p>
            <a:pPr eaLnBrk="1" hangingPunct="1"/>
            <a:endParaRPr lang="en-US" altLang="en-US" sz="1400" i="1" dirty="0">
              <a:solidFill>
                <a:srgbClr val="EAF288"/>
              </a:solidFill>
            </a:endParaRPr>
          </a:p>
          <a:p>
            <a:pPr eaLnBrk="1" hangingPunct="1"/>
            <a:r>
              <a:rPr lang="en-US" altLang="en-US" sz="1400" i="1" dirty="0">
                <a:solidFill>
                  <a:srgbClr val="EAF288"/>
                </a:solidFill>
              </a:rPr>
              <a:t>There is a classic (albeit far-fetched) dietary scenario associated with the development of pseudotumor cerebri—what is it?</a:t>
            </a:r>
          </a:p>
          <a:p>
            <a:pPr eaLnBrk="1" hangingPunct="1"/>
            <a:r>
              <a:rPr lang="en-US" altLang="en-US" sz="1400" dirty="0">
                <a:solidFill>
                  <a:srgbClr val="EAF288"/>
                </a:solidFill>
              </a:rPr>
              <a:t>Consumption of  polar bear  liver</a:t>
            </a:r>
          </a:p>
        </p:txBody>
      </p:sp>
      <p:sp>
        <p:nvSpPr>
          <p:cNvPr id="7" name="Oval 6">
            <a:extLst>
              <a:ext uri="{FF2B5EF4-FFF2-40B4-BE49-F238E27FC236}">
                <a16:creationId xmlns:a16="http://schemas.microsoft.com/office/drawing/2014/main" id="{CD87790A-50A8-FB2D-6977-BF7DB51F8D16}"/>
              </a:ext>
            </a:extLst>
          </p:cNvPr>
          <p:cNvSpPr/>
          <p:nvPr/>
        </p:nvSpPr>
        <p:spPr>
          <a:xfrm>
            <a:off x="166960" y="4191000"/>
            <a:ext cx="2074497" cy="483513"/>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816810"/>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solidFill>
                  <a:schemeClr val="bg1">
                    <a:lumMod val="75000"/>
                  </a:schemeClr>
                </a:solidFill>
              </a:rPr>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40786BD9-7108-92C4-D487-53F11228350F}"/>
              </a:ext>
            </a:extLst>
          </p:cNvPr>
          <p:cNvSpPr txBox="1">
            <a:spLocks noChangeArrowheads="1"/>
          </p:cNvSpPr>
          <p:nvPr/>
        </p:nvSpPr>
        <p:spPr bwMode="auto">
          <a:xfrm>
            <a:off x="166960" y="1056106"/>
            <a:ext cx="3577829" cy="3754874"/>
          </a:xfrm>
          <a:prstGeom prst="rect">
            <a:avLst/>
          </a:prstGeom>
          <a:solidFill>
            <a:srgbClr val="FF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75000"/>
                  </a:schemeClr>
                </a:solidFill>
              </a:rPr>
              <a:t>What nutritional deficiency is the leading cause of </a:t>
            </a:r>
            <a:r>
              <a:rPr lang="en-US" altLang="en-US" sz="1400" i="1" dirty="0" err="1">
                <a:solidFill>
                  <a:schemeClr val="bg1">
                    <a:lumMod val="75000"/>
                  </a:schemeClr>
                </a:solidFill>
              </a:rPr>
              <a:t>xerophthalmia</a:t>
            </a:r>
            <a:r>
              <a:rPr lang="en-US" altLang="en-US" sz="1400" i="1" dirty="0">
                <a:solidFill>
                  <a:schemeClr val="bg1">
                    <a:lumMod val="75000"/>
                  </a:schemeClr>
                </a:solidFill>
              </a:rPr>
              <a:t> worldwide?</a:t>
            </a:r>
          </a:p>
          <a:p>
            <a:pPr eaLnBrk="1" hangingPunct="1"/>
            <a:r>
              <a:rPr lang="en-US" altLang="en-US" sz="1400" dirty="0" err="1">
                <a:solidFill>
                  <a:schemeClr val="bg1">
                    <a:lumMod val="75000"/>
                  </a:schemeClr>
                </a:solidFill>
              </a:rPr>
              <a:t>Hypovitaminosis</a:t>
            </a:r>
            <a:r>
              <a:rPr lang="en-US" altLang="en-US" sz="1400" dirty="0">
                <a:solidFill>
                  <a:schemeClr val="bg1">
                    <a:lumMod val="75000"/>
                  </a:schemeClr>
                </a:solidFill>
              </a:rPr>
              <a:t> A</a:t>
            </a:r>
          </a:p>
          <a:p>
            <a:pPr eaLnBrk="1" hangingPunct="1"/>
            <a:endParaRPr lang="en-US" altLang="en-US" sz="1400" dirty="0">
              <a:solidFill>
                <a:schemeClr val="bg1">
                  <a:lumMod val="75000"/>
                </a:schemeClr>
              </a:solidFill>
            </a:endParaRPr>
          </a:p>
          <a:p>
            <a:pPr eaLnBrk="1" hangingPunct="1"/>
            <a:r>
              <a:rPr lang="en-US" altLang="en-US" sz="1400" i="1" dirty="0" err="1">
                <a:solidFill>
                  <a:schemeClr val="bg1">
                    <a:lumMod val="75000"/>
                  </a:schemeClr>
                </a:solidFill>
              </a:rPr>
              <a:t>Hypovitaminosis</a:t>
            </a:r>
            <a:r>
              <a:rPr lang="en-US" altLang="en-US" sz="1400" i="1" dirty="0">
                <a:solidFill>
                  <a:schemeClr val="bg1">
                    <a:lumMod val="75000"/>
                  </a:schemeClr>
                </a:solidFill>
              </a:rPr>
              <a:t> A </a:t>
            </a:r>
            <a:r>
              <a:rPr lang="en-US" altLang="en-US" sz="1400" i="1" dirty="0" err="1">
                <a:solidFill>
                  <a:schemeClr val="bg1">
                    <a:lumMod val="75000"/>
                  </a:schemeClr>
                </a:solidFill>
              </a:rPr>
              <a:t>xerosis</a:t>
            </a:r>
            <a:r>
              <a:rPr lang="en-US" altLang="en-US" sz="1400" i="1" dirty="0">
                <a:solidFill>
                  <a:schemeClr val="bg1">
                    <a:lumMod val="75000"/>
                  </a:schemeClr>
                </a:solidFill>
              </a:rPr>
              <a:t> of the ocular surface produces what classic sign?</a:t>
            </a:r>
          </a:p>
          <a:p>
            <a:pPr eaLnBrk="1" hangingPunct="1"/>
            <a:r>
              <a:rPr lang="en-US" altLang="en-US" sz="1400" b="1" dirty="0" err="1">
                <a:solidFill>
                  <a:schemeClr val="bg1">
                    <a:lumMod val="75000"/>
                  </a:schemeClr>
                </a:solidFill>
              </a:rPr>
              <a:t>Bit</a:t>
            </a:r>
            <a:r>
              <a:rPr lang="en-US" altLang="en-US" sz="1400" b="1" dirty="0" err="1">
                <a:solidFill>
                  <a:schemeClr val="bg1">
                    <a:lumMod val="75000"/>
                  </a:schemeClr>
                </a:solidFill>
                <a:cs typeface="Arial" charset="0"/>
              </a:rPr>
              <a:t>ô</a:t>
            </a:r>
            <a:r>
              <a:rPr lang="en-US" altLang="en-US" sz="1400" b="1" dirty="0" err="1">
                <a:solidFill>
                  <a:schemeClr val="bg1">
                    <a:lumMod val="75000"/>
                  </a:schemeClr>
                </a:solidFill>
              </a:rPr>
              <a:t>t</a:t>
            </a:r>
            <a:r>
              <a:rPr lang="en-US" altLang="en-US" sz="1400" b="1" dirty="0">
                <a:solidFill>
                  <a:schemeClr val="bg1">
                    <a:lumMod val="75000"/>
                  </a:schemeClr>
                </a:solidFill>
              </a:rPr>
              <a:t> spot</a:t>
            </a:r>
            <a:r>
              <a:rPr lang="en-US" altLang="en-US" sz="1400" dirty="0">
                <a:solidFill>
                  <a:schemeClr val="bg1">
                    <a:lumMod val="75000"/>
                  </a:schemeClr>
                </a:solidFill>
              </a:rPr>
              <a:t>—a foamy, white/gray area on the interpalpebral conjunctiva</a:t>
            </a:r>
          </a:p>
          <a:p>
            <a:pPr eaLnBrk="1" hangingPunct="1"/>
            <a:endParaRPr lang="en-US" altLang="en-US" sz="1400" dirty="0">
              <a:solidFill>
                <a:schemeClr val="bg1">
                  <a:lumMod val="75000"/>
                </a:schemeClr>
              </a:solidFill>
            </a:endParaRPr>
          </a:p>
          <a:p>
            <a:pPr eaLnBrk="1" hangingPunct="1"/>
            <a:r>
              <a:rPr lang="en-US" altLang="en-US" sz="1400" dirty="0">
                <a:solidFill>
                  <a:schemeClr val="bg1">
                    <a:lumMod val="75000"/>
                  </a:schemeClr>
                </a:solidFill>
              </a:rPr>
              <a:t>What bacteria is implicated in </a:t>
            </a:r>
            <a:r>
              <a:rPr lang="en-US" altLang="en-US" sz="1400" dirty="0" err="1">
                <a:solidFill>
                  <a:schemeClr val="bg1">
                    <a:lumMod val="75000"/>
                  </a:schemeClr>
                </a:solidFill>
              </a:rPr>
              <a:t>Bit</a:t>
            </a:r>
            <a:r>
              <a:rPr lang="en-US" altLang="en-US" sz="1400" dirty="0" err="1">
                <a:solidFill>
                  <a:schemeClr val="bg1">
                    <a:lumMod val="75000"/>
                  </a:schemeClr>
                </a:solidFill>
                <a:cs typeface="Arial" charset="0"/>
              </a:rPr>
              <a:t>ô</a:t>
            </a:r>
            <a:r>
              <a:rPr lang="en-US" altLang="en-US" sz="1400" dirty="0" err="1">
                <a:solidFill>
                  <a:schemeClr val="bg1">
                    <a:lumMod val="75000"/>
                  </a:schemeClr>
                </a:solidFill>
              </a:rPr>
              <a:t>t</a:t>
            </a:r>
            <a:r>
              <a:rPr lang="en-US" altLang="en-US" sz="1400" dirty="0">
                <a:solidFill>
                  <a:schemeClr val="bg1">
                    <a:lumMod val="75000"/>
                  </a:schemeClr>
                </a:solidFill>
              </a:rPr>
              <a:t> spot formation?</a:t>
            </a:r>
          </a:p>
          <a:p>
            <a:pPr eaLnBrk="1" hangingPunct="1"/>
            <a:r>
              <a:rPr lang="en-US" altLang="en-US" sz="1400" i="1" dirty="0" err="1">
                <a:solidFill>
                  <a:schemeClr val="bg1">
                    <a:lumMod val="75000"/>
                  </a:schemeClr>
                </a:solidFill>
              </a:rPr>
              <a:t>Corynebacterium</a:t>
            </a:r>
            <a:r>
              <a:rPr lang="en-US" altLang="en-US" sz="1400" i="1" dirty="0">
                <a:solidFill>
                  <a:schemeClr val="bg1">
                    <a:lumMod val="75000"/>
                  </a:schemeClr>
                </a:solidFill>
              </a:rPr>
              <a:t> </a:t>
            </a:r>
            <a:r>
              <a:rPr lang="en-US" altLang="en-US" sz="1400" i="1" dirty="0" err="1">
                <a:solidFill>
                  <a:schemeClr val="bg1">
                    <a:lumMod val="75000"/>
                  </a:schemeClr>
                </a:solidFill>
              </a:rPr>
              <a:t>xerosis</a:t>
            </a:r>
            <a:endParaRPr lang="en-US" altLang="en-US" sz="1400" i="1" dirty="0">
              <a:solidFill>
                <a:schemeClr val="bg1">
                  <a:lumMod val="75000"/>
                </a:schemeClr>
              </a:solidFill>
            </a:endParaRPr>
          </a:p>
          <a:p>
            <a:pPr eaLnBrk="1" hangingPunct="1"/>
            <a:endParaRPr lang="en-US" altLang="en-US" sz="1400" dirty="0">
              <a:solidFill>
                <a:schemeClr val="bg1">
                  <a:lumMod val="75000"/>
                </a:schemeClr>
              </a:solidFill>
            </a:endParaRPr>
          </a:p>
          <a:p>
            <a:pPr eaLnBrk="1" hangingPunct="1"/>
            <a:r>
              <a:rPr lang="en-US" altLang="en-US" sz="1400" i="1" dirty="0">
                <a:solidFill>
                  <a:schemeClr val="bg1">
                    <a:lumMod val="75000"/>
                  </a:schemeClr>
                </a:solidFill>
              </a:rPr>
              <a:t>With what conditions is </a:t>
            </a:r>
            <a:r>
              <a:rPr lang="en-US" altLang="en-US" sz="1400" i="1" dirty="0" err="1">
                <a:solidFill>
                  <a:schemeClr val="bg1">
                    <a:lumMod val="75000"/>
                  </a:schemeClr>
                </a:solidFill>
              </a:rPr>
              <a:t>xerophthalmia</a:t>
            </a:r>
            <a:r>
              <a:rPr lang="en-US" altLang="en-US" sz="1400" i="1" dirty="0">
                <a:solidFill>
                  <a:schemeClr val="bg1">
                    <a:lumMod val="75000"/>
                  </a:schemeClr>
                </a:solidFill>
              </a:rPr>
              <a:t> associated in the US?</a:t>
            </a:r>
          </a:p>
          <a:p>
            <a:pPr eaLnBrk="1" hangingPunct="1"/>
            <a:r>
              <a:rPr lang="en-US" altLang="en-US" sz="1400" dirty="0">
                <a:solidFill>
                  <a:schemeClr val="bg1">
                    <a:lumMod val="75000"/>
                  </a:schemeClr>
                </a:solidFill>
              </a:rPr>
              <a:t>--</a:t>
            </a:r>
            <a:r>
              <a:rPr lang="en-US" altLang="en-US" sz="1400" b="1" dirty="0">
                <a:solidFill>
                  <a:schemeClr val="bg1">
                    <a:lumMod val="75000"/>
                  </a:schemeClr>
                </a:solidFill>
              </a:rPr>
              <a:t>Dietary deficiencies</a:t>
            </a:r>
          </a:p>
          <a:p>
            <a:pPr eaLnBrk="1" hangingPunct="1"/>
            <a:r>
              <a:rPr lang="en-US" altLang="en-US" sz="1400" dirty="0">
                <a:solidFill>
                  <a:schemeClr val="bg1">
                    <a:lumMod val="75000"/>
                  </a:schemeClr>
                </a:solidFill>
              </a:rPr>
              <a:t>--</a:t>
            </a:r>
            <a:r>
              <a:rPr lang="en-US" altLang="en-US" sz="1400" b="1" dirty="0">
                <a:solidFill>
                  <a:schemeClr val="bg1">
                    <a:lumMod val="75000"/>
                  </a:schemeClr>
                </a:solidFill>
              </a:rPr>
              <a:t>Chronic  alcoholism</a:t>
            </a:r>
          </a:p>
        </p:txBody>
      </p:sp>
      <p:sp>
        <p:nvSpPr>
          <p:cNvPr id="5" name="Text Box 13">
            <a:extLst>
              <a:ext uri="{FF2B5EF4-FFF2-40B4-BE49-F238E27FC236}">
                <a16:creationId xmlns:a16="http://schemas.microsoft.com/office/drawing/2014/main" id="{C7B607A0-9842-5F6C-BD8F-3F75ECDA7AA8}"/>
              </a:ext>
            </a:extLst>
          </p:cNvPr>
          <p:cNvSpPr txBox="1">
            <a:spLocks noChangeArrowheads="1"/>
          </p:cNvSpPr>
          <p:nvPr/>
        </p:nvSpPr>
        <p:spPr bwMode="auto">
          <a:xfrm>
            <a:off x="145537" y="4787733"/>
            <a:ext cx="2883413" cy="1169551"/>
          </a:xfrm>
          <a:prstGeom prst="rect">
            <a:avLst/>
          </a:prstGeom>
          <a:solidFill>
            <a:schemeClr val="accent5"/>
          </a:solid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75000"/>
                  </a:schemeClr>
                </a:solidFill>
              </a:rPr>
              <a:t>What foods are rich in vitamin A?</a:t>
            </a:r>
          </a:p>
          <a:p>
            <a:pPr eaLnBrk="1" hangingPunct="1"/>
            <a:r>
              <a:rPr lang="en-US" altLang="en-US" sz="1400" dirty="0">
                <a:solidFill>
                  <a:schemeClr val="bg1">
                    <a:lumMod val="75000"/>
                  </a:schemeClr>
                </a:solidFill>
              </a:rPr>
              <a:t>--Organ meat, especially  liver</a:t>
            </a:r>
          </a:p>
          <a:p>
            <a:pPr eaLnBrk="1" hangingPunct="1"/>
            <a:r>
              <a:rPr lang="en-US" altLang="en-US" sz="1400" dirty="0">
                <a:solidFill>
                  <a:schemeClr val="bg1">
                    <a:lumMod val="75000"/>
                  </a:schemeClr>
                </a:solidFill>
              </a:rPr>
              <a:t>--Oily fish</a:t>
            </a:r>
          </a:p>
          <a:p>
            <a:pPr eaLnBrk="1" hangingPunct="1"/>
            <a:r>
              <a:rPr lang="en-US" altLang="en-US" sz="1400" dirty="0">
                <a:solidFill>
                  <a:schemeClr val="bg1">
                    <a:lumMod val="75000"/>
                  </a:schemeClr>
                </a:solidFill>
              </a:rPr>
              <a:t>--Carrots</a:t>
            </a:r>
          </a:p>
          <a:p>
            <a:pPr eaLnBrk="1" hangingPunct="1"/>
            <a:r>
              <a:rPr lang="en-US" altLang="en-US" sz="1400" dirty="0">
                <a:solidFill>
                  <a:schemeClr val="bg1">
                    <a:lumMod val="75000"/>
                  </a:schemeClr>
                </a:solidFill>
              </a:rPr>
              <a:t>--Dark green leafy veggies</a:t>
            </a:r>
          </a:p>
        </p:txBody>
      </p:sp>
      <p:sp>
        <p:nvSpPr>
          <p:cNvPr id="6" name="Text Box 13">
            <a:extLst>
              <a:ext uri="{FF2B5EF4-FFF2-40B4-BE49-F238E27FC236}">
                <a16:creationId xmlns:a16="http://schemas.microsoft.com/office/drawing/2014/main" id="{038FD378-5FFF-DE31-DBEE-E7C7B3829830}"/>
              </a:ext>
            </a:extLst>
          </p:cNvPr>
          <p:cNvSpPr txBox="1">
            <a:spLocks noChangeArrowheads="1"/>
          </p:cNvSpPr>
          <p:nvPr/>
        </p:nvSpPr>
        <p:spPr bwMode="auto">
          <a:xfrm>
            <a:off x="2425197" y="2305125"/>
            <a:ext cx="5671930" cy="2462213"/>
          </a:xfrm>
          <a:prstGeom prst="rect">
            <a:avLst/>
          </a:prstGeom>
          <a:solidFill>
            <a:srgbClr val="EAF288"/>
          </a:solid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t>Is </a:t>
            </a:r>
            <a:r>
              <a:rPr lang="en-US" altLang="en-US" sz="1400" b="1" dirty="0" err="1"/>
              <a:t>hyper</a:t>
            </a:r>
            <a:r>
              <a:rPr lang="en-US" altLang="en-US" sz="1400" i="1" dirty="0" err="1"/>
              <a:t>vitaminosis</a:t>
            </a:r>
            <a:r>
              <a:rPr lang="en-US" altLang="en-US" sz="1400" i="1" dirty="0"/>
              <a:t> A </a:t>
            </a:r>
            <a:r>
              <a:rPr lang="en-US" altLang="en-US" sz="1400" i="1" dirty="0" err="1"/>
              <a:t>a</a:t>
            </a:r>
            <a:r>
              <a:rPr lang="en-US" altLang="en-US" sz="1400" i="1" dirty="0"/>
              <a:t> thing, </a:t>
            </a:r>
            <a:r>
              <a:rPr lang="en-US" altLang="en-US" sz="1400" i="1" dirty="0" err="1"/>
              <a:t>ie</a:t>
            </a:r>
            <a:r>
              <a:rPr lang="en-US" altLang="en-US" sz="1400" i="1" dirty="0"/>
              <a:t>, a clinically important condition?</a:t>
            </a:r>
          </a:p>
          <a:p>
            <a:pPr eaLnBrk="1" hangingPunct="1"/>
            <a:r>
              <a:rPr lang="en-US" altLang="en-US" sz="1400" dirty="0"/>
              <a:t>It is indeed</a:t>
            </a:r>
          </a:p>
          <a:p>
            <a:pPr eaLnBrk="1" hangingPunct="1"/>
            <a:endParaRPr lang="en-US" altLang="en-US" sz="1400" dirty="0"/>
          </a:p>
          <a:p>
            <a:pPr eaLnBrk="1" hangingPunct="1"/>
            <a:r>
              <a:rPr lang="en-US" altLang="en-US" sz="1400" i="1" dirty="0"/>
              <a:t>There is a condition of significant ophthalmic consequence—one with which you are likely familiar—that has a strong association with hypervitaminosis A. What is it?</a:t>
            </a:r>
          </a:p>
          <a:p>
            <a:pPr eaLnBrk="1" hangingPunct="1"/>
            <a:r>
              <a:rPr lang="en-US" altLang="en-US" sz="1400" dirty="0"/>
              <a:t>Idiopathic* intracranial hypertension </a:t>
            </a:r>
            <a:r>
              <a:rPr lang="en-US" altLang="en-US" sz="1400" dirty="0">
                <a:solidFill>
                  <a:srgbClr val="0000FF"/>
                </a:solidFill>
              </a:rPr>
              <a:t>(aka  </a:t>
            </a:r>
            <a:r>
              <a:rPr lang="en-US" altLang="en-US" sz="1400" i="1" dirty="0">
                <a:solidFill>
                  <a:srgbClr val="0000FF"/>
                </a:solidFill>
              </a:rPr>
              <a:t>pseudotumor cerebri </a:t>
            </a:r>
            <a:r>
              <a:rPr lang="en-US" altLang="en-US" sz="1400" dirty="0">
                <a:solidFill>
                  <a:srgbClr val="0000FF"/>
                </a:solidFill>
              </a:rPr>
              <a:t>)</a:t>
            </a:r>
          </a:p>
          <a:p>
            <a:pPr eaLnBrk="1" hangingPunct="1"/>
            <a:endParaRPr lang="en-US" altLang="en-US" sz="1400" i="1" dirty="0"/>
          </a:p>
          <a:p>
            <a:pPr eaLnBrk="1" hangingPunct="1"/>
            <a:r>
              <a:rPr lang="en-US" altLang="en-US" sz="1400" i="1" dirty="0"/>
              <a:t>There is a classic (albeit far-fetched) dietary scenario associated with the development of pseudotumor cerebri—what is it?</a:t>
            </a:r>
            <a:endParaRPr lang="en-US" altLang="en-US" sz="1400" i="1" dirty="0">
              <a:solidFill>
                <a:srgbClr val="EAF288"/>
              </a:solidFill>
            </a:endParaRPr>
          </a:p>
          <a:p>
            <a:pPr eaLnBrk="1" hangingPunct="1"/>
            <a:r>
              <a:rPr lang="en-US" altLang="en-US" sz="1400" dirty="0">
                <a:solidFill>
                  <a:srgbClr val="EAF288"/>
                </a:solidFill>
              </a:rPr>
              <a:t>Consumption of  polar bear  liver</a:t>
            </a:r>
          </a:p>
        </p:txBody>
      </p:sp>
      <p:sp>
        <p:nvSpPr>
          <p:cNvPr id="11" name="Oval 10">
            <a:extLst>
              <a:ext uri="{FF2B5EF4-FFF2-40B4-BE49-F238E27FC236}">
                <a16:creationId xmlns:a16="http://schemas.microsoft.com/office/drawing/2014/main" id="{972A8355-04BD-94EC-740C-1114083DAD3A}"/>
              </a:ext>
            </a:extLst>
          </p:cNvPr>
          <p:cNvSpPr/>
          <p:nvPr/>
        </p:nvSpPr>
        <p:spPr>
          <a:xfrm>
            <a:off x="166960" y="4191000"/>
            <a:ext cx="2074497" cy="483513"/>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3325721"/>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solidFill>
                  <a:schemeClr val="bg1">
                    <a:lumMod val="75000"/>
                  </a:schemeClr>
                </a:solidFill>
              </a:rPr>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40786BD9-7108-92C4-D487-53F11228350F}"/>
              </a:ext>
            </a:extLst>
          </p:cNvPr>
          <p:cNvSpPr txBox="1">
            <a:spLocks noChangeArrowheads="1"/>
          </p:cNvSpPr>
          <p:nvPr/>
        </p:nvSpPr>
        <p:spPr bwMode="auto">
          <a:xfrm>
            <a:off x="166960" y="1056106"/>
            <a:ext cx="3577829" cy="3754874"/>
          </a:xfrm>
          <a:prstGeom prst="rect">
            <a:avLst/>
          </a:prstGeom>
          <a:solidFill>
            <a:srgbClr val="FF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75000"/>
                  </a:schemeClr>
                </a:solidFill>
              </a:rPr>
              <a:t>What nutritional deficiency is the leading cause of </a:t>
            </a:r>
            <a:r>
              <a:rPr lang="en-US" altLang="en-US" sz="1400" i="1" dirty="0" err="1">
                <a:solidFill>
                  <a:schemeClr val="bg1">
                    <a:lumMod val="75000"/>
                  </a:schemeClr>
                </a:solidFill>
              </a:rPr>
              <a:t>xerophthalmia</a:t>
            </a:r>
            <a:r>
              <a:rPr lang="en-US" altLang="en-US" sz="1400" i="1" dirty="0">
                <a:solidFill>
                  <a:schemeClr val="bg1">
                    <a:lumMod val="75000"/>
                  </a:schemeClr>
                </a:solidFill>
              </a:rPr>
              <a:t> worldwide?</a:t>
            </a:r>
          </a:p>
          <a:p>
            <a:pPr eaLnBrk="1" hangingPunct="1"/>
            <a:r>
              <a:rPr lang="en-US" altLang="en-US" sz="1400" dirty="0" err="1">
                <a:solidFill>
                  <a:schemeClr val="bg1">
                    <a:lumMod val="75000"/>
                  </a:schemeClr>
                </a:solidFill>
              </a:rPr>
              <a:t>Hypovitaminosis</a:t>
            </a:r>
            <a:r>
              <a:rPr lang="en-US" altLang="en-US" sz="1400" dirty="0">
                <a:solidFill>
                  <a:schemeClr val="bg1">
                    <a:lumMod val="75000"/>
                  </a:schemeClr>
                </a:solidFill>
              </a:rPr>
              <a:t> A</a:t>
            </a:r>
          </a:p>
          <a:p>
            <a:pPr eaLnBrk="1" hangingPunct="1"/>
            <a:endParaRPr lang="en-US" altLang="en-US" sz="1400" dirty="0">
              <a:solidFill>
                <a:schemeClr val="bg1">
                  <a:lumMod val="75000"/>
                </a:schemeClr>
              </a:solidFill>
            </a:endParaRPr>
          </a:p>
          <a:p>
            <a:pPr eaLnBrk="1" hangingPunct="1"/>
            <a:r>
              <a:rPr lang="en-US" altLang="en-US" sz="1400" i="1" dirty="0" err="1">
                <a:solidFill>
                  <a:schemeClr val="bg1">
                    <a:lumMod val="75000"/>
                  </a:schemeClr>
                </a:solidFill>
              </a:rPr>
              <a:t>Hypovitaminosis</a:t>
            </a:r>
            <a:r>
              <a:rPr lang="en-US" altLang="en-US" sz="1400" i="1" dirty="0">
                <a:solidFill>
                  <a:schemeClr val="bg1">
                    <a:lumMod val="75000"/>
                  </a:schemeClr>
                </a:solidFill>
              </a:rPr>
              <a:t> A </a:t>
            </a:r>
            <a:r>
              <a:rPr lang="en-US" altLang="en-US" sz="1400" i="1" dirty="0" err="1">
                <a:solidFill>
                  <a:schemeClr val="bg1">
                    <a:lumMod val="75000"/>
                  </a:schemeClr>
                </a:solidFill>
              </a:rPr>
              <a:t>xerosis</a:t>
            </a:r>
            <a:r>
              <a:rPr lang="en-US" altLang="en-US" sz="1400" i="1" dirty="0">
                <a:solidFill>
                  <a:schemeClr val="bg1">
                    <a:lumMod val="75000"/>
                  </a:schemeClr>
                </a:solidFill>
              </a:rPr>
              <a:t> of the ocular surface produces what classic sign?</a:t>
            </a:r>
          </a:p>
          <a:p>
            <a:pPr eaLnBrk="1" hangingPunct="1"/>
            <a:r>
              <a:rPr lang="en-US" altLang="en-US" sz="1400" b="1" dirty="0" err="1">
                <a:solidFill>
                  <a:schemeClr val="bg1">
                    <a:lumMod val="75000"/>
                  </a:schemeClr>
                </a:solidFill>
              </a:rPr>
              <a:t>Bit</a:t>
            </a:r>
            <a:r>
              <a:rPr lang="en-US" altLang="en-US" sz="1400" b="1" dirty="0" err="1">
                <a:solidFill>
                  <a:schemeClr val="bg1">
                    <a:lumMod val="75000"/>
                  </a:schemeClr>
                </a:solidFill>
                <a:cs typeface="Arial" charset="0"/>
              </a:rPr>
              <a:t>ô</a:t>
            </a:r>
            <a:r>
              <a:rPr lang="en-US" altLang="en-US" sz="1400" b="1" dirty="0" err="1">
                <a:solidFill>
                  <a:schemeClr val="bg1">
                    <a:lumMod val="75000"/>
                  </a:schemeClr>
                </a:solidFill>
              </a:rPr>
              <a:t>t</a:t>
            </a:r>
            <a:r>
              <a:rPr lang="en-US" altLang="en-US" sz="1400" b="1" dirty="0">
                <a:solidFill>
                  <a:schemeClr val="bg1">
                    <a:lumMod val="75000"/>
                  </a:schemeClr>
                </a:solidFill>
              </a:rPr>
              <a:t> spot</a:t>
            </a:r>
            <a:r>
              <a:rPr lang="en-US" altLang="en-US" sz="1400" dirty="0">
                <a:solidFill>
                  <a:schemeClr val="bg1">
                    <a:lumMod val="75000"/>
                  </a:schemeClr>
                </a:solidFill>
              </a:rPr>
              <a:t>—a foamy, white/gray area on the interpalpebral conjunctiva</a:t>
            </a:r>
          </a:p>
          <a:p>
            <a:pPr eaLnBrk="1" hangingPunct="1"/>
            <a:endParaRPr lang="en-US" altLang="en-US" sz="1400" dirty="0">
              <a:solidFill>
                <a:schemeClr val="bg1">
                  <a:lumMod val="75000"/>
                </a:schemeClr>
              </a:solidFill>
            </a:endParaRPr>
          </a:p>
          <a:p>
            <a:pPr eaLnBrk="1" hangingPunct="1"/>
            <a:r>
              <a:rPr lang="en-US" altLang="en-US" sz="1400" dirty="0">
                <a:solidFill>
                  <a:schemeClr val="bg1">
                    <a:lumMod val="75000"/>
                  </a:schemeClr>
                </a:solidFill>
              </a:rPr>
              <a:t>What bacteria is implicated in </a:t>
            </a:r>
            <a:r>
              <a:rPr lang="en-US" altLang="en-US" sz="1400" dirty="0" err="1">
                <a:solidFill>
                  <a:schemeClr val="bg1">
                    <a:lumMod val="75000"/>
                  </a:schemeClr>
                </a:solidFill>
              </a:rPr>
              <a:t>Bit</a:t>
            </a:r>
            <a:r>
              <a:rPr lang="en-US" altLang="en-US" sz="1400" dirty="0" err="1">
                <a:solidFill>
                  <a:schemeClr val="bg1">
                    <a:lumMod val="75000"/>
                  </a:schemeClr>
                </a:solidFill>
                <a:cs typeface="Arial" charset="0"/>
              </a:rPr>
              <a:t>ô</a:t>
            </a:r>
            <a:r>
              <a:rPr lang="en-US" altLang="en-US" sz="1400" dirty="0" err="1">
                <a:solidFill>
                  <a:schemeClr val="bg1">
                    <a:lumMod val="75000"/>
                  </a:schemeClr>
                </a:solidFill>
              </a:rPr>
              <a:t>t</a:t>
            </a:r>
            <a:r>
              <a:rPr lang="en-US" altLang="en-US" sz="1400" dirty="0">
                <a:solidFill>
                  <a:schemeClr val="bg1">
                    <a:lumMod val="75000"/>
                  </a:schemeClr>
                </a:solidFill>
              </a:rPr>
              <a:t> spot formation?</a:t>
            </a:r>
          </a:p>
          <a:p>
            <a:pPr eaLnBrk="1" hangingPunct="1"/>
            <a:r>
              <a:rPr lang="en-US" altLang="en-US" sz="1400" i="1" dirty="0" err="1">
                <a:solidFill>
                  <a:schemeClr val="bg1">
                    <a:lumMod val="75000"/>
                  </a:schemeClr>
                </a:solidFill>
              </a:rPr>
              <a:t>Corynebacterium</a:t>
            </a:r>
            <a:r>
              <a:rPr lang="en-US" altLang="en-US" sz="1400" i="1" dirty="0">
                <a:solidFill>
                  <a:schemeClr val="bg1">
                    <a:lumMod val="75000"/>
                  </a:schemeClr>
                </a:solidFill>
              </a:rPr>
              <a:t> </a:t>
            </a:r>
            <a:r>
              <a:rPr lang="en-US" altLang="en-US" sz="1400" i="1" dirty="0" err="1">
                <a:solidFill>
                  <a:schemeClr val="bg1">
                    <a:lumMod val="75000"/>
                  </a:schemeClr>
                </a:solidFill>
              </a:rPr>
              <a:t>xerosis</a:t>
            </a:r>
            <a:endParaRPr lang="en-US" altLang="en-US" sz="1400" i="1" dirty="0">
              <a:solidFill>
                <a:schemeClr val="bg1">
                  <a:lumMod val="75000"/>
                </a:schemeClr>
              </a:solidFill>
            </a:endParaRPr>
          </a:p>
          <a:p>
            <a:pPr eaLnBrk="1" hangingPunct="1"/>
            <a:endParaRPr lang="en-US" altLang="en-US" sz="1400" dirty="0">
              <a:solidFill>
                <a:schemeClr val="bg1">
                  <a:lumMod val="75000"/>
                </a:schemeClr>
              </a:solidFill>
            </a:endParaRPr>
          </a:p>
          <a:p>
            <a:pPr eaLnBrk="1" hangingPunct="1"/>
            <a:r>
              <a:rPr lang="en-US" altLang="en-US" sz="1400" i="1" dirty="0">
                <a:solidFill>
                  <a:schemeClr val="bg1">
                    <a:lumMod val="75000"/>
                  </a:schemeClr>
                </a:solidFill>
              </a:rPr>
              <a:t>With what conditions is </a:t>
            </a:r>
            <a:r>
              <a:rPr lang="en-US" altLang="en-US" sz="1400" i="1" dirty="0" err="1">
                <a:solidFill>
                  <a:schemeClr val="bg1">
                    <a:lumMod val="75000"/>
                  </a:schemeClr>
                </a:solidFill>
              </a:rPr>
              <a:t>xerophthalmia</a:t>
            </a:r>
            <a:r>
              <a:rPr lang="en-US" altLang="en-US" sz="1400" i="1" dirty="0">
                <a:solidFill>
                  <a:schemeClr val="bg1">
                    <a:lumMod val="75000"/>
                  </a:schemeClr>
                </a:solidFill>
              </a:rPr>
              <a:t> associated in the US?</a:t>
            </a:r>
          </a:p>
          <a:p>
            <a:pPr eaLnBrk="1" hangingPunct="1"/>
            <a:r>
              <a:rPr lang="en-US" altLang="en-US" sz="1400" dirty="0">
                <a:solidFill>
                  <a:schemeClr val="bg1">
                    <a:lumMod val="75000"/>
                  </a:schemeClr>
                </a:solidFill>
              </a:rPr>
              <a:t>--</a:t>
            </a:r>
            <a:r>
              <a:rPr lang="en-US" altLang="en-US" sz="1400" b="1" dirty="0">
                <a:solidFill>
                  <a:schemeClr val="bg1">
                    <a:lumMod val="75000"/>
                  </a:schemeClr>
                </a:solidFill>
              </a:rPr>
              <a:t>Dietary deficiencies</a:t>
            </a:r>
          </a:p>
          <a:p>
            <a:pPr eaLnBrk="1" hangingPunct="1"/>
            <a:r>
              <a:rPr lang="en-US" altLang="en-US" sz="1400" dirty="0">
                <a:solidFill>
                  <a:schemeClr val="bg1">
                    <a:lumMod val="75000"/>
                  </a:schemeClr>
                </a:solidFill>
              </a:rPr>
              <a:t>--</a:t>
            </a:r>
            <a:r>
              <a:rPr lang="en-US" altLang="en-US" sz="1400" b="1" dirty="0">
                <a:solidFill>
                  <a:schemeClr val="bg1">
                    <a:lumMod val="75000"/>
                  </a:schemeClr>
                </a:solidFill>
              </a:rPr>
              <a:t>Chronic  alcoholism</a:t>
            </a:r>
          </a:p>
        </p:txBody>
      </p:sp>
      <p:sp>
        <p:nvSpPr>
          <p:cNvPr id="5" name="Text Box 13">
            <a:extLst>
              <a:ext uri="{FF2B5EF4-FFF2-40B4-BE49-F238E27FC236}">
                <a16:creationId xmlns:a16="http://schemas.microsoft.com/office/drawing/2014/main" id="{C7B607A0-9842-5F6C-BD8F-3F75ECDA7AA8}"/>
              </a:ext>
            </a:extLst>
          </p:cNvPr>
          <p:cNvSpPr txBox="1">
            <a:spLocks noChangeArrowheads="1"/>
          </p:cNvSpPr>
          <p:nvPr/>
        </p:nvSpPr>
        <p:spPr bwMode="auto">
          <a:xfrm>
            <a:off x="145537" y="4787733"/>
            <a:ext cx="2883413" cy="1169551"/>
          </a:xfrm>
          <a:prstGeom prst="rect">
            <a:avLst/>
          </a:prstGeom>
          <a:solidFill>
            <a:schemeClr val="accent5"/>
          </a:solid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75000"/>
                  </a:schemeClr>
                </a:solidFill>
              </a:rPr>
              <a:t>What foods are rich in vitamin A?</a:t>
            </a:r>
          </a:p>
          <a:p>
            <a:pPr eaLnBrk="1" hangingPunct="1"/>
            <a:r>
              <a:rPr lang="en-US" altLang="en-US" sz="1400" dirty="0">
                <a:solidFill>
                  <a:schemeClr val="bg1">
                    <a:lumMod val="75000"/>
                  </a:schemeClr>
                </a:solidFill>
              </a:rPr>
              <a:t>--Organ meat, especially  liver</a:t>
            </a:r>
          </a:p>
          <a:p>
            <a:pPr eaLnBrk="1" hangingPunct="1"/>
            <a:r>
              <a:rPr lang="en-US" altLang="en-US" sz="1400" dirty="0">
                <a:solidFill>
                  <a:schemeClr val="bg1">
                    <a:lumMod val="75000"/>
                  </a:schemeClr>
                </a:solidFill>
              </a:rPr>
              <a:t>--Oily fish</a:t>
            </a:r>
          </a:p>
          <a:p>
            <a:pPr eaLnBrk="1" hangingPunct="1"/>
            <a:r>
              <a:rPr lang="en-US" altLang="en-US" sz="1400" dirty="0">
                <a:solidFill>
                  <a:schemeClr val="bg1">
                    <a:lumMod val="75000"/>
                  </a:schemeClr>
                </a:solidFill>
              </a:rPr>
              <a:t>--Carrots</a:t>
            </a:r>
          </a:p>
          <a:p>
            <a:pPr eaLnBrk="1" hangingPunct="1"/>
            <a:r>
              <a:rPr lang="en-US" altLang="en-US" sz="1400" dirty="0">
                <a:solidFill>
                  <a:schemeClr val="bg1">
                    <a:lumMod val="75000"/>
                  </a:schemeClr>
                </a:solidFill>
              </a:rPr>
              <a:t>--Dark green leafy veggies</a:t>
            </a:r>
          </a:p>
        </p:txBody>
      </p:sp>
      <p:sp>
        <p:nvSpPr>
          <p:cNvPr id="6" name="Text Box 13">
            <a:extLst>
              <a:ext uri="{FF2B5EF4-FFF2-40B4-BE49-F238E27FC236}">
                <a16:creationId xmlns:a16="http://schemas.microsoft.com/office/drawing/2014/main" id="{038FD378-5FFF-DE31-DBEE-E7C7B3829830}"/>
              </a:ext>
            </a:extLst>
          </p:cNvPr>
          <p:cNvSpPr txBox="1">
            <a:spLocks noChangeArrowheads="1"/>
          </p:cNvSpPr>
          <p:nvPr/>
        </p:nvSpPr>
        <p:spPr bwMode="auto">
          <a:xfrm>
            <a:off x="2425197" y="2305125"/>
            <a:ext cx="5671930" cy="2462213"/>
          </a:xfrm>
          <a:prstGeom prst="rect">
            <a:avLst/>
          </a:prstGeom>
          <a:solidFill>
            <a:srgbClr val="EAF288"/>
          </a:solid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t>Is </a:t>
            </a:r>
            <a:r>
              <a:rPr lang="en-US" altLang="en-US" sz="1400" b="1" dirty="0" err="1"/>
              <a:t>hyper</a:t>
            </a:r>
            <a:r>
              <a:rPr lang="en-US" altLang="en-US" sz="1400" i="1" dirty="0" err="1"/>
              <a:t>vitaminosis</a:t>
            </a:r>
            <a:r>
              <a:rPr lang="en-US" altLang="en-US" sz="1400" i="1" dirty="0"/>
              <a:t> A </a:t>
            </a:r>
            <a:r>
              <a:rPr lang="en-US" altLang="en-US" sz="1400" i="1" dirty="0" err="1"/>
              <a:t>a</a:t>
            </a:r>
            <a:r>
              <a:rPr lang="en-US" altLang="en-US" sz="1400" i="1" dirty="0"/>
              <a:t> thing, </a:t>
            </a:r>
            <a:r>
              <a:rPr lang="en-US" altLang="en-US" sz="1400" i="1" dirty="0" err="1"/>
              <a:t>ie</a:t>
            </a:r>
            <a:r>
              <a:rPr lang="en-US" altLang="en-US" sz="1400" i="1" dirty="0"/>
              <a:t>, a clinically important condition?</a:t>
            </a:r>
          </a:p>
          <a:p>
            <a:pPr eaLnBrk="1" hangingPunct="1"/>
            <a:r>
              <a:rPr lang="en-US" altLang="en-US" sz="1400" dirty="0"/>
              <a:t>It is indeed</a:t>
            </a:r>
          </a:p>
          <a:p>
            <a:pPr eaLnBrk="1" hangingPunct="1"/>
            <a:endParaRPr lang="en-US" altLang="en-US" sz="1400" dirty="0"/>
          </a:p>
          <a:p>
            <a:pPr eaLnBrk="1" hangingPunct="1"/>
            <a:r>
              <a:rPr lang="en-US" altLang="en-US" sz="1400" i="1" dirty="0"/>
              <a:t>There is a condition of significant ophthalmic consequence—one with which you are likely familiar—that has a strong association with hypervitaminosis A. What is it?</a:t>
            </a:r>
          </a:p>
          <a:p>
            <a:pPr eaLnBrk="1" hangingPunct="1"/>
            <a:r>
              <a:rPr lang="en-US" altLang="en-US" sz="1400" dirty="0"/>
              <a:t>Idiopathic* intracranial hypertension </a:t>
            </a:r>
            <a:r>
              <a:rPr lang="en-US" altLang="en-US" sz="1400" dirty="0">
                <a:solidFill>
                  <a:srgbClr val="0000FF"/>
                </a:solidFill>
              </a:rPr>
              <a:t>(aka  </a:t>
            </a:r>
            <a:r>
              <a:rPr lang="en-US" altLang="en-US" sz="1400" i="1" dirty="0">
                <a:solidFill>
                  <a:srgbClr val="0000FF"/>
                </a:solidFill>
              </a:rPr>
              <a:t>pseudotumor cerebri </a:t>
            </a:r>
            <a:r>
              <a:rPr lang="en-US" altLang="en-US" sz="1400" dirty="0">
                <a:solidFill>
                  <a:srgbClr val="0000FF"/>
                </a:solidFill>
              </a:rPr>
              <a:t>)</a:t>
            </a:r>
          </a:p>
          <a:p>
            <a:pPr eaLnBrk="1" hangingPunct="1"/>
            <a:endParaRPr lang="en-US" altLang="en-US" sz="1400" i="1" dirty="0"/>
          </a:p>
          <a:p>
            <a:pPr eaLnBrk="1" hangingPunct="1"/>
            <a:r>
              <a:rPr lang="en-US" altLang="en-US" sz="1400" i="1" dirty="0"/>
              <a:t>There is a classic (albeit far-fetched) dietary scenario associated with the development of pseudotumor cerebri—what is it?</a:t>
            </a:r>
          </a:p>
          <a:p>
            <a:pPr eaLnBrk="1" hangingPunct="1"/>
            <a:r>
              <a:rPr lang="en-US" altLang="en-US" sz="1400" dirty="0"/>
              <a:t>Consumption of  polar bear liver</a:t>
            </a:r>
          </a:p>
        </p:txBody>
      </p:sp>
      <p:sp>
        <p:nvSpPr>
          <p:cNvPr id="10" name="Rectangle 9">
            <a:extLst>
              <a:ext uri="{FF2B5EF4-FFF2-40B4-BE49-F238E27FC236}">
                <a16:creationId xmlns:a16="http://schemas.microsoft.com/office/drawing/2014/main" id="{40AE45A5-7D5A-6F1E-0D5B-7AF48E111697}"/>
              </a:ext>
            </a:extLst>
          </p:cNvPr>
          <p:cNvSpPr/>
          <p:nvPr/>
        </p:nvSpPr>
        <p:spPr>
          <a:xfrm>
            <a:off x="3839454" y="4481141"/>
            <a:ext cx="1254894" cy="2358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three words</a:t>
            </a:r>
          </a:p>
        </p:txBody>
      </p:sp>
      <p:sp>
        <p:nvSpPr>
          <p:cNvPr id="7" name="Oval 6">
            <a:extLst>
              <a:ext uri="{FF2B5EF4-FFF2-40B4-BE49-F238E27FC236}">
                <a16:creationId xmlns:a16="http://schemas.microsoft.com/office/drawing/2014/main" id="{969ED3BD-A5D3-3C97-A2FC-18D2FC410FF7}"/>
              </a:ext>
            </a:extLst>
          </p:cNvPr>
          <p:cNvSpPr/>
          <p:nvPr/>
        </p:nvSpPr>
        <p:spPr>
          <a:xfrm>
            <a:off x="166960" y="4191000"/>
            <a:ext cx="2074497" cy="483513"/>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34257"/>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solidFill>
                  <a:schemeClr val="bg1">
                    <a:lumMod val="75000"/>
                  </a:schemeClr>
                </a:solidFill>
              </a:rPr>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a:endCxn id="30" idx="0"/>
          </p:cNvCxnSpPr>
          <p:nvPr/>
        </p:nvCxnSpPr>
        <p:spPr>
          <a:xfrm>
            <a:off x="4553352" y="3849708"/>
            <a:ext cx="0" cy="8415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40786BD9-7108-92C4-D487-53F11228350F}"/>
              </a:ext>
            </a:extLst>
          </p:cNvPr>
          <p:cNvSpPr txBox="1">
            <a:spLocks noChangeArrowheads="1"/>
          </p:cNvSpPr>
          <p:nvPr/>
        </p:nvSpPr>
        <p:spPr bwMode="auto">
          <a:xfrm>
            <a:off x="166960" y="1056106"/>
            <a:ext cx="3577829" cy="3754874"/>
          </a:xfrm>
          <a:prstGeom prst="rect">
            <a:avLst/>
          </a:prstGeom>
          <a:solidFill>
            <a:srgbClr val="FF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75000"/>
                  </a:schemeClr>
                </a:solidFill>
              </a:rPr>
              <a:t>What nutritional deficiency is the leading cause of </a:t>
            </a:r>
            <a:r>
              <a:rPr lang="en-US" altLang="en-US" sz="1400" i="1" dirty="0" err="1">
                <a:solidFill>
                  <a:schemeClr val="bg1">
                    <a:lumMod val="75000"/>
                  </a:schemeClr>
                </a:solidFill>
              </a:rPr>
              <a:t>xerophthalmia</a:t>
            </a:r>
            <a:r>
              <a:rPr lang="en-US" altLang="en-US" sz="1400" i="1" dirty="0">
                <a:solidFill>
                  <a:schemeClr val="bg1">
                    <a:lumMod val="75000"/>
                  </a:schemeClr>
                </a:solidFill>
              </a:rPr>
              <a:t> worldwide?</a:t>
            </a:r>
          </a:p>
          <a:p>
            <a:pPr eaLnBrk="1" hangingPunct="1"/>
            <a:r>
              <a:rPr lang="en-US" altLang="en-US" sz="1400" dirty="0" err="1">
                <a:solidFill>
                  <a:schemeClr val="bg1">
                    <a:lumMod val="75000"/>
                  </a:schemeClr>
                </a:solidFill>
              </a:rPr>
              <a:t>Hypovitaminosis</a:t>
            </a:r>
            <a:r>
              <a:rPr lang="en-US" altLang="en-US" sz="1400" dirty="0">
                <a:solidFill>
                  <a:schemeClr val="bg1">
                    <a:lumMod val="75000"/>
                  </a:schemeClr>
                </a:solidFill>
              </a:rPr>
              <a:t> A</a:t>
            </a:r>
          </a:p>
          <a:p>
            <a:pPr eaLnBrk="1" hangingPunct="1"/>
            <a:endParaRPr lang="en-US" altLang="en-US" sz="1400" dirty="0">
              <a:solidFill>
                <a:schemeClr val="bg1">
                  <a:lumMod val="75000"/>
                </a:schemeClr>
              </a:solidFill>
            </a:endParaRPr>
          </a:p>
          <a:p>
            <a:pPr eaLnBrk="1" hangingPunct="1"/>
            <a:r>
              <a:rPr lang="en-US" altLang="en-US" sz="1400" i="1" dirty="0" err="1">
                <a:solidFill>
                  <a:schemeClr val="bg1">
                    <a:lumMod val="75000"/>
                  </a:schemeClr>
                </a:solidFill>
              </a:rPr>
              <a:t>Hypovitaminosis</a:t>
            </a:r>
            <a:r>
              <a:rPr lang="en-US" altLang="en-US" sz="1400" i="1" dirty="0">
                <a:solidFill>
                  <a:schemeClr val="bg1">
                    <a:lumMod val="75000"/>
                  </a:schemeClr>
                </a:solidFill>
              </a:rPr>
              <a:t> A </a:t>
            </a:r>
            <a:r>
              <a:rPr lang="en-US" altLang="en-US" sz="1400" i="1" dirty="0" err="1">
                <a:solidFill>
                  <a:schemeClr val="bg1">
                    <a:lumMod val="75000"/>
                  </a:schemeClr>
                </a:solidFill>
              </a:rPr>
              <a:t>xerosis</a:t>
            </a:r>
            <a:r>
              <a:rPr lang="en-US" altLang="en-US" sz="1400" i="1" dirty="0">
                <a:solidFill>
                  <a:schemeClr val="bg1">
                    <a:lumMod val="75000"/>
                  </a:schemeClr>
                </a:solidFill>
              </a:rPr>
              <a:t> of the ocular surface produces what classic sign?</a:t>
            </a:r>
          </a:p>
          <a:p>
            <a:pPr eaLnBrk="1" hangingPunct="1"/>
            <a:r>
              <a:rPr lang="en-US" altLang="en-US" sz="1400" b="1" dirty="0" err="1">
                <a:solidFill>
                  <a:schemeClr val="bg1">
                    <a:lumMod val="75000"/>
                  </a:schemeClr>
                </a:solidFill>
              </a:rPr>
              <a:t>Bit</a:t>
            </a:r>
            <a:r>
              <a:rPr lang="en-US" altLang="en-US" sz="1400" b="1" dirty="0" err="1">
                <a:solidFill>
                  <a:schemeClr val="bg1">
                    <a:lumMod val="75000"/>
                  </a:schemeClr>
                </a:solidFill>
                <a:cs typeface="Arial" charset="0"/>
              </a:rPr>
              <a:t>ô</a:t>
            </a:r>
            <a:r>
              <a:rPr lang="en-US" altLang="en-US" sz="1400" b="1" dirty="0" err="1">
                <a:solidFill>
                  <a:schemeClr val="bg1">
                    <a:lumMod val="75000"/>
                  </a:schemeClr>
                </a:solidFill>
              </a:rPr>
              <a:t>t</a:t>
            </a:r>
            <a:r>
              <a:rPr lang="en-US" altLang="en-US" sz="1400" b="1" dirty="0">
                <a:solidFill>
                  <a:schemeClr val="bg1">
                    <a:lumMod val="75000"/>
                  </a:schemeClr>
                </a:solidFill>
              </a:rPr>
              <a:t> spot</a:t>
            </a:r>
            <a:r>
              <a:rPr lang="en-US" altLang="en-US" sz="1400" dirty="0">
                <a:solidFill>
                  <a:schemeClr val="bg1">
                    <a:lumMod val="75000"/>
                  </a:schemeClr>
                </a:solidFill>
              </a:rPr>
              <a:t>—a foamy, white/gray area on the interpalpebral conjunctiva</a:t>
            </a:r>
          </a:p>
          <a:p>
            <a:pPr eaLnBrk="1" hangingPunct="1"/>
            <a:endParaRPr lang="en-US" altLang="en-US" sz="1400" dirty="0">
              <a:solidFill>
                <a:schemeClr val="bg1">
                  <a:lumMod val="75000"/>
                </a:schemeClr>
              </a:solidFill>
            </a:endParaRPr>
          </a:p>
          <a:p>
            <a:pPr eaLnBrk="1" hangingPunct="1"/>
            <a:r>
              <a:rPr lang="en-US" altLang="en-US" sz="1400" dirty="0">
                <a:solidFill>
                  <a:schemeClr val="bg1">
                    <a:lumMod val="75000"/>
                  </a:schemeClr>
                </a:solidFill>
              </a:rPr>
              <a:t>What bacteria is implicated in </a:t>
            </a:r>
            <a:r>
              <a:rPr lang="en-US" altLang="en-US" sz="1400" dirty="0" err="1">
                <a:solidFill>
                  <a:schemeClr val="bg1">
                    <a:lumMod val="75000"/>
                  </a:schemeClr>
                </a:solidFill>
              </a:rPr>
              <a:t>Bit</a:t>
            </a:r>
            <a:r>
              <a:rPr lang="en-US" altLang="en-US" sz="1400" dirty="0" err="1">
                <a:solidFill>
                  <a:schemeClr val="bg1">
                    <a:lumMod val="75000"/>
                  </a:schemeClr>
                </a:solidFill>
                <a:cs typeface="Arial" charset="0"/>
              </a:rPr>
              <a:t>ô</a:t>
            </a:r>
            <a:r>
              <a:rPr lang="en-US" altLang="en-US" sz="1400" dirty="0" err="1">
                <a:solidFill>
                  <a:schemeClr val="bg1">
                    <a:lumMod val="75000"/>
                  </a:schemeClr>
                </a:solidFill>
              </a:rPr>
              <a:t>t</a:t>
            </a:r>
            <a:r>
              <a:rPr lang="en-US" altLang="en-US" sz="1400" dirty="0">
                <a:solidFill>
                  <a:schemeClr val="bg1">
                    <a:lumMod val="75000"/>
                  </a:schemeClr>
                </a:solidFill>
              </a:rPr>
              <a:t> spot formation?</a:t>
            </a:r>
          </a:p>
          <a:p>
            <a:pPr eaLnBrk="1" hangingPunct="1"/>
            <a:r>
              <a:rPr lang="en-US" altLang="en-US" sz="1400" i="1" dirty="0" err="1">
                <a:solidFill>
                  <a:schemeClr val="bg1">
                    <a:lumMod val="75000"/>
                  </a:schemeClr>
                </a:solidFill>
              </a:rPr>
              <a:t>Corynebacterium</a:t>
            </a:r>
            <a:r>
              <a:rPr lang="en-US" altLang="en-US" sz="1400" i="1" dirty="0">
                <a:solidFill>
                  <a:schemeClr val="bg1">
                    <a:lumMod val="75000"/>
                  </a:schemeClr>
                </a:solidFill>
              </a:rPr>
              <a:t> </a:t>
            </a:r>
            <a:r>
              <a:rPr lang="en-US" altLang="en-US" sz="1400" i="1" dirty="0" err="1">
                <a:solidFill>
                  <a:schemeClr val="bg1">
                    <a:lumMod val="75000"/>
                  </a:schemeClr>
                </a:solidFill>
              </a:rPr>
              <a:t>xerosis</a:t>
            </a:r>
            <a:endParaRPr lang="en-US" altLang="en-US" sz="1400" i="1" dirty="0">
              <a:solidFill>
                <a:schemeClr val="bg1">
                  <a:lumMod val="75000"/>
                </a:schemeClr>
              </a:solidFill>
            </a:endParaRPr>
          </a:p>
          <a:p>
            <a:pPr eaLnBrk="1" hangingPunct="1"/>
            <a:endParaRPr lang="en-US" altLang="en-US" sz="1400" dirty="0">
              <a:solidFill>
                <a:schemeClr val="bg1">
                  <a:lumMod val="75000"/>
                </a:schemeClr>
              </a:solidFill>
            </a:endParaRPr>
          </a:p>
          <a:p>
            <a:pPr eaLnBrk="1" hangingPunct="1"/>
            <a:r>
              <a:rPr lang="en-US" altLang="en-US" sz="1400" i="1" dirty="0">
                <a:solidFill>
                  <a:schemeClr val="bg1">
                    <a:lumMod val="75000"/>
                  </a:schemeClr>
                </a:solidFill>
              </a:rPr>
              <a:t>With what conditions is </a:t>
            </a:r>
            <a:r>
              <a:rPr lang="en-US" altLang="en-US" sz="1400" i="1" dirty="0" err="1">
                <a:solidFill>
                  <a:schemeClr val="bg1">
                    <a:lumMod val="75000"/>
                  </a:schemeClr>
                </a:solidFill>
              </a:rPr>
              <a:t>xerophthalmia</a:t>
            </a:r>
            <a:r>
              <a:rPr lang="en-US" altLang="en-US" sz="1400" i="1" dirty="0">
                <a:solidFill>
                  <a:schemeClr val="bg1">
                    <a:lumMod val="75000"/>
                  </a:schemeClr>
                </a:solidFill>
              </a:rPr>
              <a:t> associated in the US?</a:t>
            </a:r>
          </a:p>
          <a:p>
            <a:pPr eaLnBrk="1" hangingPunct="1"/>
            <a:r>
              <a:rPr lang="en-US" altLang="en-US" sz="1400" dirty="0">
                <a:solidFill>
                  <a:schemeClr val="bg1">
                    <a:lumMod val="75000"/>
                  </a:schemeClr>
                </a:solidFill>
              </a:rPr>
              <a:t>--</a:t>
            </a:r>
            <a:r>
              <a:rPr lang="en-US" altLang="en-US" sz="1400" b="1" dirty="0">
                <a:solidFill>
                  <a:schemeClr val="bg1">
                    <a:lumMod val="75000"/>
                  </a:schemeClr>
                </a:solidFill>
              </a:rPr>
              <a:t>Dietary deficiencies</a:t>
            </a:r>
          </a:p>
          <a:p>
            <a:pPr eaLnBrk="1" hangingPunct="1"/>
            <a:r>
              <a:rPr lang="en-US" altLang="en-US" sz="1400" dirty="0">
                <a:solidFill>
                  <a:schemeClr val="bg1">
                    <a:lumMod val="75000"/>
                  </a:schemeClr>
                </a:solidFill>
              </a:rPr>
              <a:t>--</a:t>
            </a:r>
            <a:r>
              <a:rPr lang="en-US" altLang="en-US" sz="1400" b="1" dirty="0">
                <a:solidFill>
                  <a:schemeClr val="bg1">
                    <a:lumMod val="75000"/>
                  </a:schemeClr>
                </a:solidFill>
              </a:rPr>
              <a:t>Chronic  alcoholism</a:t>
            </a:r>
          </a:p>
        </p:txBody>
      </p:sp>
      <p:sp>
        <p:nvSpPr>
          <p:cNvPr id="5" name="Text Box 13">
            <a:extLst>
              <a:ext uri="{FF2B5EF4-FFF2-40B4-BE49-F238E27FC236}">
                <a16:creationId xmlns:a16="http://schemas.microsoft.com/office/drawing/2014/main" id="{C7B607A0-9842-5F6C-BD8F-3F75ECDA7AA8}"/>
              </a:ext>
            </a:extLst>
          </p:cNvPr>
          <p:cNvSpPr txBox="1">
            <a:spLocks noChangeArrowheads="1"/>
          </p:cNvSpPr>
          <p:nvPr/>
        </p:nvSpPr>
        <p:spPr bwMode="auto">
          <a:xfrm>
            <a:off x="145537" y="4787733"/>
            <a:ext cx="2883413" cy="1169551"/>
          </a:xfrm>
          <a:prstGeom prst="rect">
            <a:avLst/>
          </a:prstGeom>
          <a:solidFill>
            <a:schemeClr val="accent5"/>
          </a:solid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rgbClr val="0000FF"/>
                </a:solidFill>
              </a:rPr>
              <a:t>What foods are rich in vitamin A?</a:t>
            </a:r>
          </a:p>
          <a:p>
            <a:pPr eaLnBrk="1" hangingPunct="1"/>
            <a:r>
              <a:rPr lang="en-US" altLang="en-US" sz="1400" dirty="0">
                <a:solidFill>
                  <a:schemeClr val="bg1">
                    <a:lumMod val="75000"/>
                  </a:schemeClr>
                </a:solidFill>
              </a:rPr>
              <a:t>--Organ meat, </a:t>
            </a:r>
            <a:r>
              <a:rPr lang="en-US" altLang="en-US" sz="1400" b="1" dirty="0"/>
              <a:t>especially  liver</a:t>
            </a:r>
          </a:p>
          <a:p>
            <a:pPr eaLnBrk="1" hangingPunct="1"/>
            <a:r>
              <a:rPr lang="en-US" altLang="en-US" sz="1400" dirty="0">
                <a:solidFill>
                  <a:schemeClr val="bg1">
                    <a:lumMod val="75000"/>
                  </a:schemeClr>
                </a:solidFill>
              </a:rPr>
              <a:t>--Oily fish</a:t>
            </a:r>
          </a:p>
          <a:p>
            <a:pPr eaLnBrk="1" hangingPunct="1"/>
            <a:r>
              <a:rPr lang="en-US" altLang="en-US" sz="1400" dirty="0">
                <a:solidFill>
                  <a:schemeClr val="bg1">
                    <a:lumMod val="75000"/>
                  </a:schemeClr>
                </a:solidFill>
              </a:rPr>
              <a:t>--Carrots</a:t>
            </a:r>
          </a:p>
          <a:p>
            <a:pPr eaLnBrk="1" hangingPunct="1"/>
            <a:r>
              <a:rPr lang="en-US" altLang="en-US" sz="1400" dirty="0">
                <a:solidFill>
                  <a:schemeClr val="bg1">
                    <a:lumMod val="75000"/>
                  </a:schemeClr>
                </a:solidFill>
              </a:rPr>
              <a:t>--Dark green leafy veggies</a:t>
            </a:r>
          </a:p>
        </p:txBody>
      </p:sp>
      <p:sp>
        <p:nvSpPr>
          <p:cNvPr id="6" name="Text Box 13">
            <a:extLst>
              <a:ext uri="{FF2B5EF4-FFF2-40B4-BE49-F238E27FC236}">
                <a16:creationId xmlns:a16="http://schemas.microsoft.com/office/drawing/2014/main" id="{038FD378-5FFF-DE31-DBEE-E7C7B3829830}"/>
              </a:ext>
            </a:extLst>
          </p:cNvPr>
          <p:cNvSpPr txBox="1">
            <a:spLocks noChangeArrowheads="1"/>
          </p:cNvSpPr>
          <p:nvPr/>
        </p:nvSpPr>
        <p:spPr bwMode="auto">
          <a:xfrm>
            <a:off x="2425197" y="2305125"/>
            <a:ext cx="5671930" cy="2462213"/>
          </a:xfrm>
          <a:prstGeom prst="rect">
            <a:avLst/>
          </a:prstGeom>
          <a:solidFill>
            <a:srgbClr val="EAF288"/>
          </a:solid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t>Is </a:t>
            </a:r>
            <a:r>
              <a:rPr lang="en-US" altLang="en-US" sz="1400" b="1" dirty="0" err="1"/>
              <a:t>hyper</a:t>
            </a:r>
            <a:r>
              <a:rPr lang="en-US" altLang="en-US" sz="1400" i="1" dirty="0" err="1"/>
              <a:t>vitaminosis</a:t>
            </a:r>
            <a:r>
              <a:rPr lang="en-US" altLang="en-US" sz="1400" i="1" dirty="0"/>
              <a:t> A </a:t>
            </a:r>
            <a:r>
              <a:rPr lang="en-US" altLang="en-US" sz="1400" i="1" dirty="0" err="1"/>
              <a:t>a</a:t>
            </a:r>
            <a:r>
              <a:rPr lang="en-US" altLang="en-US" sz="1400" i="1" dirty="0"/>
              <a:t> thing, </a:t>
            </a:r>
            <a:r>
              <a:rPr lang="en-US" altLang="en-US" sz="1400" i="1" dirty="0" err="1"/>
              <a:t>ie</a:t>
            </a:r>
            <a:r>
              <a:rPr lang="en-US" altLang="en-US" sz="1400" i="1" dirty="0"/>
              <a:t>, a clinically important condition?</a:t>
            </a:r>
          </a:p>
          <a:p>
            <a:pPr eaLnBrk="1" hangingPunct="1"/>
            <a:r>
              <a:rPr lang="en-US" altLang="en-US" sz="1400" dirty="0"/>
              <a:t>It is indeed</a:t>
            </a:r>
          </a:p>
          <a:p>
            <a:pPr eaLnBrk="1" hangingPunct="1"/>
            <a:endParaRPr lang="en-US" altLang="en-US" sz="1400" dirty="0"/>
          </a:p>
          <a:p>
            <a:pPr eaLnBrk="1" hangingPunct="1"/>
            <a:r>
              <a:rPr lang="en-US" altLang="en-US" sz="1400" i="1" dirty="0"/>
              <a:t>There is a condition of significant ophthalmic consequence—one with which you are likely familiar—that has a strong association with hypervitaminosis A. What is it?</a:t>
            </a:r>
          </a:p>
          <a:p>
            <a:pPr eaLnBrk="1" hangingPunct="1"/>
            <a:r>
              <a:rPr lang="en-US" altLang="en-US" sz="1400" dirty="0"/>
              <a:t>Idiopathic* intracranial hypertension </a:t>
            </a:r>
            <a:r>
              <a:rPr lang="en-US" altLang="en-US" sz="1400" dirty="0">
                <a:solidFill>
                  <a:srgbClr val="0000FF"/>
                </a:solidFill>
              </a:rPr>
              <a:t>(aka  </a:t>
            </a:r>
            <a:r>
              <a:rPr lang="en-US" altLang="en-US" sz="1400" i="1" dirty="0">
                <a:solidFill>
                  <a:srgbClr val="0000FF"/>
                </a:solidFill>
              </a:rPr>
              <a:t>pseudotumor cerebri </a:t>
            </a:r>
            <a:r>
              <a:rPr lang="en-US" altLang="en-US" sz="1400" dirty="0">
                <a:solidFill>
                  <a:srgbClr val="0000FF"/>
                </a:solidFill>
              </a:rPr>
              <a:t>)</a:t>
            </a:r>
          </a:p>
          <a:p>
            <a:pPr eaLnBrk="1" hangingPunct="1"/>
            <a:endParaRPr lang="en-US" altLang="en-US" sz="1400" i="1" dirty="0"/>
          </a:p>
          <a:p>
            <a:pPr eaLnBrk="1" hangingPunct="1"/>
            <a:r>
              <a:rPr lang="en-US" altLang="en-US" sz="1400" i="1" dirty="0"/>
              <a:t>There is a classic (albeit far-fetched) dietary scenario associated with the development of pseudotumor cerebri—what is it?</a:t>
            </a:r>
          </a:p>
          <a:p>
            <a:pPr eaLnBrk="1" hangingPunct="1"/>
            <a:r>
              <a:rPr lang="en-US" altLang="en-US" sz="1400" dirty="0"/>
              <a:t>Consumption of  </a:t>
            </a:r>
            <a:r>
              <a:rPr lang="en-US" altLang="en-US" sz="1400" u="sng" dirty="0"/>
              <a:t>polar bear liver</a:t>
            </a:r>
          </a:p>
        </p:txBody>
      </p:sp>
      <p:sp>
        <p:nvSpPr>
          <p:cNvPr id="7" name="Arrow: Bent-Up 6">
            <a:extLst>
              <a:ext uri="{FF2B5EF4-FFF2-40B4-BE49-F238E27FC236}">
                <a16:creationId xmlns:a16="http://schemas.microsoft.com/office/drawing/2014/main" id="{9231D939-D140-5FA8-6D51-DD8043058CDA}"/>
              </a:ext>
            </a:extLst>
          </p:cNvPr>
          <p:cNvSpPr/>
          <p:nvPr/>
        </p:nvSpPr>
        <p:spPr>
          <a:xfrm rot="5400000" flipV="1">
            <a:off x="3336307" y="4112400"/>
            <a:ext cx="596348" cy="180709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803A906-90D9-F430-F64D-313D564A2DA4}"/>
              </a:ext>
            </a:extLst>
          </p:cNvPr>
          <p:cNvSpPr/>
          <p:nvPr/>
        </p:nvSpPr>
        <p:spPr>
          <a:xfrm>
            <a:off x="166960" y="4191000"/>
            <a:ext cx="2074497" cy="483513"/>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52029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42</a:t>
            </a:fld>
            <a:endParaRPr lang="en-US" altLang="en-US"/>
          </a:p>
        </p:txBody>
      </p:sp>
      <p:sp>
        <p:nvSpPr>
          <p:cNvPr id="2" name="TextBox 1">
            <a:extLst>
              <a:ext uri="{FF2B5EF4-FFF2-40B4-BE49-F238E27FC236}">
                <a16:creationId xmlns:a16="http://schemas.microsoft.com/office/drawing/2014/main" id="{34AC0B19-0878-9639-55BB-6BF046A3D8B9}"/>
              </a:ext>
            </a:extLst>
          </p:cNvPr>
          <p:cNvSpPr txBox="1"/>
          <p:nvPr/>
        </p:nvSpPr>
        <p:spPr>
          <a:xfrm>
            <a:off x="381000" y="914400"/>
            <a:ext cx="7606643" cy="3539430"/>
          </a:xfrm>
          <a:prstGeom prst="rect">
            <a:avLst/>
          </a:prstGeom>
          <a:noFill/>
        </p:spPr>
        <p:txBody>
          <a:bodyPr wrap="square" rtlCol="0">
            <a:spAutoFit/>
          </a:bodyPr>
          <a:lstStyle/>
          <a:p>
            <a:r>
              <a:rPr lang="en-US" sz="1600" i="1" dirty="0"/>
              <a:t>What roles does the tear film play in ocular health and function?</a:t>
            </a:r>
          </a:p>
          <a:p>
            <a:r>
              <a:rPr lang="en-US" sz="1600" dirty="0"/>
              <a:t>There are three:</a:t>
            </a:r>
          </a:p>
          <a:p>
            <a:r>
              <a:rPr lang="en-US" sz="1600" dirty="0"/>
              <a:t>--Facilitates diffusion of  oxygen  to the  avascular  cornea</a:t>
            </a:r>
          </a:p>
          <a:p>
            <a:r>
              <a:rPr lang="en-US" sz="1600" dirty="0"/>
              <a:t>--Assists in clearing debris from the corneal surface</a:t>
            </a:r>
          </a:p>
          <a:p>
            <a:r>
              <a:rPr lang="en-US" sz="1600" dirty="0"/>
              <a:t>--Provides a glassy-smooth refracting surface at the air-cornea interface (or more accurately, the air-tear film interface)</a:t>
            </a:r>
          </a:p>
          <a:p>
            <a:endParaRPr lang="en-US" sz="1600" dirty="0"/>
          </a:p>
          <a:p>
            <a:r>
              <a:rPr lang="en-US" sz="1600" i="1" dirty="0"/>
              <a:t>Where does the tear film reside? (The answer is </a:t>
            </a:r>
            <a:r>
              <a:rPr lang="en-US" sz="1600" dirty="0"/>
              <a:t>not</a:t>
            </a:r>
            <a:r>
              <a:rPr lang="en-US" sz="1600" i="1" dirty="0"/>
              <a:t> ‘on the surface of the eye.’)</a:t>
            </a:r>
          </a:p>
          <a:p>
            <a:r>
              <a:rPr lang="en-US" sz="1600" dirty="0"/>
              <a:t>The bulk of tear volume is in the tear strip or lake (aka the tear  </a:t>
            </a:r>
            <a:r>
              <a:rPr lang="en-US" sz="1600" i="1" dirty="0"/>
              <a:t>meniscus</a:t>
            </a:r>
            <a:r>
              <a:rPr lang="en-US" sz="1600" dirty="0"/>
              <a:t> ) resting on the lower-lid margin</a:t>
            </a:r>
          </a:p>
          <a:p>
            <a:endParaRPr lang="en-US" sz="1600" i="1" dirty="0"/>
          </a:p>
          <a:p>
            <a:r>
              <a:rPr lang="en-US" sz="1600" i="1" dirty="0"/>
              <a:t>How does the tear volume get from the tear strip up onto the ocular surface where it’s needed?</a:t>
            </a:r>
          </a:p>
          <a:p>
            <a:r>
              <a:rPr lang="en-US" sz="1600" dirty="0"/>
              <a:t>Courtesy of the action of the  upper lid (UL) . </a:t>
            </a:r>
          </a:p>
        </p:txBody>
      </p:sp>
      <p:sp>
        <p:nvSpPr>
          <p:cNvPr id="4" name="Rectangle 3">
            <a:extLst>
              <a:ext uri="{FF2B5EF4-FFF2-40B4-BE49-F238E27FC236}">
                <a16:creationId xmlns:a16="http://schemas.microsoft.com/office/drawing/2014/main" id="{351A640A-B07B-BB67-1F11-3819242B2489}"/>
              </a:ext>
            </a:extLst>
          </p:cNvPr>
          <p:cNvSpPr/>
          <p:nvPr/>
        </p:nvSpPr>
        <p:spPr>
          <a:xfrm>
            <a:off x="3104242" y="4123292"/>
            <a:ext cx="1262350" cy="265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9" name="TextBox 8">
            <a:extLst>
              <a:ext uri="{FF2B5EF4-FFF2-40B4-BE49-F238E27FC236}">
                <a16:creationId xmlns:a16="http://schemas.microsoft.com/office/drawing/2014/main" id="{236DAE4D-6928-F76F-3EFA-FC1CF8A2DF6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2632213365"/>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260950" y="3296478"/>
            <a:ext cx="1428596" cy="553998"/>
          </a:xfrm>
          <a:prstGeom prst="rect">
            <a:avLst/>
          </a:prstGeom>
          <a:noFill/>
        </p:spPr>
        <p:txBody>
          <a:bodyPr wrap="none" rtlCol="0">
            <a:spAutoFit/>
          </a:bodyPr>
          <a:lstStyle/>
          <a:p>
            <a:pPr algn="ctr">
              <a:lnSpc>
                <a:spcPts val="1800"/>
              </a:lnSpc>
            </a:pPr>
            <a:r>
              <a:rPr lang="en-US" sz="1500" b="1" i="1" dirty="0"/>
              <a:t>Topical</a:t>
            </a:r>
          </a:p>
          <a:p>
            <a:pPr algn="ctr">
              <a:lnSpc>
                <a:spcPts val="1800"/>
              </a:lnSpc>
            </a:pPr>
            <a:r>
              <a:rPr lang="en-US" sz="1500" b="1" i="1" dirty="0"/>
              <a:t>preservatives</a:t>
            </a:r>
          </a:p>
        </p:txBody>
      </p:sp>
      <p:sp>
        <p:nvSpPr>
          <p:cNvPr id="19" name="TextBox 18"/>
          <p:cNvSpPr txBox="1"/>
          <p:nvPr/>
        </p:nvSpPr>
        <p:spPr>
          <a:xfrm>
            <a:off x="3820732" y="3426180"/>
            <a:ext cx="1428596" cy="323165"/>
          </a:xfrm>
          <a:prstGeom prst="rect">
            <a:avLst/>
          </a:prstGeom>
          <a:noFill/>
        </p:spPr>
        <p:txBody>
          <a:bodyPr wrap="none" rtlCol="0">
            <a:spAutoFit/>
          </a:bodyPr>
          <a:lstStyle/>
          <a:p>
            <a:pPr algn="ctr">
              <a:lnSpc>
                <a:spcPts val="1800"/>
              </a:lnSpc>
            </a:pPr>
            <a:r>
              <a:rPr lang="en-US" sz="1500" dirty="0">
                <a:solidFill>
                  <a:schemeClr val="bg1">
                    <a:lumMod val="75000"/>
                  </a:schemeClr>
                </a:solidFill>
              </a:rPr>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3">
            <a:extLst>
              <a:ext uri="{FF2B5EF4-FFF2-40B4-BE49-F238E27FC236}">
                <a16:creationId xmlns:a16="http://schemas.microsoft.com/office/drawing/2014/main" id="{51F67C42-5207-0B6A-9ED7-8AB03A65ED3E}"/>
              </a:ext>
            </a:extLst>
          </p:cNvPr>
          <p:cNvSpPr txBox="1">
            <a:spLocks noChangeArrowheads="1"/>
          </p:cNvSpPr>
          <p:nvPr/>
        </p:nvSpPr>
        <p:spPr bwMode="auto">
          <a:xfrm>
            <a:off x="3429000" y="1900967"/>
            <a:ext cx="5296704" cy="307777"/>
          </a:xfrm>
          <a:prstGeom prst="rect">
            <a:avLst/>
          </a:prstGeom>
          <a:no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rgbClr val="0000FF"/>
                </a:solidFill>
              </a:rPr>
              <a:t>How do preservatives in ophthalmic preparations lead to TFI?</a:t>
            </a:r>
          </a:p>
        </p:txBody>
      </p:sp>
    </p:spTree>
    <p:extLst>
      <p:ext uri="{BB962C8B-B14F-4D97-AF65-F5344CB8AC3E}">
        <p14:creationId xmlns:p14="http://schemas.microsoft.com/office/powerpoint/2010/main" val="2342741942"/>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260950" y="3296478"/>
            <a:ext cx="1428596" cy="553998"/>
          </a:xfrm>
          <a:prstGeom prst="rect">
            <a:avLst/>
          </a:prstGeom>
          <a:noFill/>
        </p:spPr>
        <p:txBody>
          <a:bodyPr wrap="none" rtlCol="0">
            <a:spAutoFit/>
          </a:bodyPr>
          <a:lstStyle/>
          <a:p>
            <a:pPr algn="ctr">
              <a:lnSpc>
                <a:spcPts val="1800"/>
              </a:lnSpc>
            </a:pPr>
            <a:r>
              <a:rPr lang="en-US" sz="1500" b="1" i="1" dirty="0"/>
              <a:t>Topical</a:t>
            </a:r>
          </a:p>
          <a:p>
            <a:pPr algn="ctr">
              <a:lnSpc>
                <a:spcPts val="1800"/>
              </a:lnSpc>
            </a:pPr>
            <a:r>
              <a:rPr lang="en-US" sz="1500" b="1" i="1" dirty="0"/>
              <a:t>preservatives</a:t>
            </a:r>
          </a:p>
        </p:txBody>
      </p:sp>
      <p:sp>
        <p:nvSpPr>
          <p:cNvPr id="19" name="TextBox 18"/>
          <p:cNvSpPr txBox="1"/>
          <p:nvPr/>
        </p:nvSpPr>
        <p:spPr>
          <a:xfrm>
            <a:off x="3820732" y="3426180"/>
            <a:ext cx="1428596" cy="323165"/>
          </a:xfrm>
          <a:prstGeom prst="rect">
            <a:avLst/>
          </a:prstGeom>
          <a:noFill/>
        </p:spPr>
        <p:txBody>
          <a:bodyPr wrap="none" rtlCol="0">
            <a:spAutoFit/>
          </a:bodyPr>
          <a:lstStyle/>
          <a:p>
            <a:pPr algn="ctr">
              <a:lnSpc>
                <a:spcPts val="1800"/>
              </a:lnSpc>
            </a:pPr>
            <a:r>
              <a:rPr lang="en-US" sz="1500" dirty="0">
                <a:solidFill>
                  <a:schemeClr val="bg1">
                    <a:lumMod val="75000"/>
                  </a:schemeClr>
                </a:solidFill>
              </a:rPr>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3">
            <a:extLst>
              <a:ext uri="{FF2B5EF4-FFF2-40B4-BE49-F238E27FC236}">
                <a16:creationId xmlns:a16="http://schemas.microsoft.com/office/drawing/2014/main" id="{51F67C42-5207-0B6A-9ED7-8AB03A65ED3E}"/>
              </a:ext>
            </a:extLst>
          </p:cNvPr>
          <p:cNvSpPr txBox="1">
            <a:spLocks noChangeArrowheads="1"/>
          </p:cNvSpPr>
          <p:nvPr/>
        </p:nvSpPr>
        <p:spPr bwMode="auto">
          <a:xfrm>
            <a:off x="3429000" y="1900967"/>
            <a:ext cx="5296704" cy="738664"/>
          </a:xfrm>
          <a:prstGeom prst="rect">
            <a:avLst/>
          </a:prstGeom>
          <a:no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rgbClr val="0000FF"/>
                </a:solidFill>
              </a:rPr>
              <a:t>How do preservatives in ophthalmic preparations lead to TFI?</a:t>
            </a:r>
          </a:p>
          <a:p>
            <a:pPr eaLnBrk="1" hangingPunct="1"/>
            <a:r>
              <a:rPr lang="en-US" altLang="en-US" sz="1400" dirty="0">
                <a:solidFill>
                  <a:srgbClr val="0000FF"/>
                </a:solidFill>
              </a:rPr>
              <a:t>By provoking an inflammatory response in the conj epithelium, which in turn promotes  goblet  cell apoptosis</a:t>
            </a:r>
          </a:p>
        </p:txBody>
      </p:sp>
      <p:sp>
        <p:nvSpPr>
          <p:cNvPr id="4" name="Rectangle 3">
            <a:extLst>
              <a:ext uri="{FF2B5EF4-FFF2-40B4-BE49-F238E27FC236}">
                <a16:creationId xmlns:a16="http://schemas.microsoft.com/office/drawing/2014/main" id="{A7431295-6977-C973-26D5-2919600741B9}"/>
              </a:ext>
            </a:extLst>
          </p:cNvPr>
          <p:cNvSpPr/>
          <p:nvPr/>
        </p:nvSpPr>
        <p:spPr>
          <a:xfrm>
            <a:off x="5327374" y="2388705"/>
            <a:ext cx="626166" cy="1954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3632692"/>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260950" y="3296478"/>
            <a:ext cx="1428596" cy="553998"/>
          </a:xfrm>
          <a:prstGeom prst="rect">
            <a:avLst/>
          </a:prstGeom>
          <a:noFill/>
        </p:spPr>
        <p:txBody>
          <a:bodyPr wrap="none" rtlCol="0">
            <a:spAutoFit/>
          </a:bodyPr>
          <a:lstStyle/>
          <a:p>
            <a:pPr algn="ctr">
              <a:lnSpc>
                <a:spcPts val="1800"/>
              </a:lnSpc>
            </a:pPr>
            <a:r>
              <a:rPr lang="en-US" sz="1500" b="1" i="1" dirty="0"/>
              <a:t>Topical</a:t>
            </a:r>
          </a:p>
          <a:p>
            <a:pPr algn="ctr">
              <a:lnSpc>
                <a:spcPts val="1800"/>
              </a:lnSpc>
            </a:pPr>
            <a:r>
              <a:rPr lang="en-US" sz="1500" b="1" i="1" dirty="0"/>
              <a:t>preservatives</a:t>
            </a:r>
          </a:p>
        </p:txBody>
      </p:sp>
      <p:sp>
        <p:nvSpPr>
          <p:cNvPr id="19" name="TextBox 18"/>
          <p:cNvSpPr txBox="1"/>
          <p:nvPr/>
        </p:nvSpPr>
        <p:spPr>
          <a:xfrm>
            <a:off x="3820732" y="3426180"/>
            <a:ext cx="1428596" cy="323165"/>
          </a:xfrm>
          <a:prstGeom prst="rect">
            <a:avLst/>
          </a:prstGeom>
          <a:noFill/>
        </p:spPr>
        <p:txBody>
          <a:bodyPr wrap="none" rtlCol="0">
            <a:spAutoFit/>
          </a:bodyPr>
          <a:lstStyle/>
          <a:p>
            <a:pPr algn="ctr">
              <a:lnSpc>
                <a:spcPts val="1800"/>
              </a:lnSpc>
            </a:pPr>
            <a:r>
              <a:rPr lang="en-US" sz="1500" dirty="0">
                <a:solidFill>
                  <a:schemeClr val="bg1">
                    <a:lumMod val="75000"/>
                  </a:schemeClr>
                </a:solidFill>
              </a:rPr>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3">
            <a:extLst>
              <a:ext uri="{FF2B5EF4-FFF2-40B4-BE49-F238E27FC236}">
                <a16:creationId xmlns:a16="http://schemas.microsoft.com/office/drawing/2014/main" id="{51F67C42-5207-0B6A-9ED7-8AB03A65ED3E}"/>
              </a:ext>
            </a:extLst>
          </p:cNvPr>
          <p:cNvSpPr txBox="1">
            <a:spLocks noChangeArrowheads="1"/>
          </p:cNvSpPr>
          <p:nvPr/>
        </p:nvSpPr>
        <p:spPr bwMode="auto">
          <a:xfrm>
            <a:off x="3429000" y="1900967"/>
            <a:ext cx="5296704" cy="738664"/>
          </a:xfrm>
          <a:prstGeom prst="rect">
            <a:avLst/>
          </a:prstGeom>
          <a:no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rgbClr val="0000FF"/>
                </a:solidFill>
              </a:rPr>
              <a:t>How do preservatives in ophthalmic preparations lead to TFI?</a:t>
            </a:r>
          </a:p>
          <a:p>
            <a:pPr eaLnBrk="1" hangingPunct="1"/>
            <a:r>
              <a:rPr lang="en-US" altLang="en-US" sz="1400" dirty="0">
                <a:solidFill>
                  <a:srgbClr val="0000FF"/>
                </a:solidFill>
              </a:rPr>
              <a:t>By provoking an inflammatory response in the conj epithelium, which in turn promotes  goblet  cell apoptosis</a:t>
            </a:r>
          </a:p>
        </p:txBody>
      </p:sp>
    </p:spTree>
    <p:extLst>
      <p:ext uri="{BB962C8B-B14F-4D97-AF65-F5344CB8AC3E}">
        <p14:creationId xmlns:p14="http://schemas.microsoft.com/office/powerpoint/2010/main" val="2546192686"/>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260950" y="3296478"/>
            <a:ext cx="1428596" cy="553998"/>
          </a:xfrm>
          <a:prstGeom prst="rect">
            <a:avLst/>
          </a:prstGeom>
          <a:noFill/>
        </p:spPr>
        <p:txBody>
          <a:bodyPr wrap="none" rtlCol="0">
            <a:spAutoFit/>
          </a:bodyPr>
          <a:lstStyle/>
          <a:p>
            <a:pPr algn="ctr">
              <a:lnSpc>
                <a:spcPts val="1800"/>
              </a:lnSpc>
            </a:pPr>
            <a:r>
              <a:rPr lang="en-US" sz="1500" b="1" i="1" dirty="0"/>
              <a:t>Topical</a:t>
            </a:r>
          </a:p>
          <a:p>
            <a:pPr algn="ctr">
              <a:lnSpc>
                <a:spcPts val="1800"/>
              </a:lnSpc>
            </a:pPr>
            <a:r>
              <a:rPr lang="en-US" sz="1500" b="1" i="1" dirty="0"/>
              <a:t>preservatives</a:t>
            </a:r>
          </a:p>
        </p:txBody>
      </p:sp>
      <p:sp>
        <p:nvSpPr>
          <p:cNvPr id="19" name="TextBox 18"/>
          <p:cNvSpPr txBox="1"/>
          <p:nvPr/>
        </p:nvSpPr>
        <p:spPr>
          <a:xfrm>
            <a:off x="3820732" y="3426180"/>
            <a:ext cx="1428596" cy="323165"/>
          </a:xfrm>
          <a:prstGeom prst="rect">
            <a:avLst/>
          </a:prstGeom>
          <a:noFill/>
        </p:spPr>
        <p:txBody>
          <a:bodyPr wrap="none" rtlCol="0">
            <a:spAutoFit/>
          </a:bodyPr>
          <a:lstStyle/>
          <a:p>
            <a:pPr algn="ctr">
              <a:lnSpc>
                <a:spcPts val="1800"/>
              </a:lnSpc>
            </a:pPr>
            <a:r>
              <a:rPr lang="en-US" sz="1500" dirty="0">
                <a:solidFill>
                  <a:schemeClr val="bg1">
                    <a:lumMod val="75000"/>
                  </a:schemeClr>
                </a:solidFill>
              </a:rPr>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3">
            <a:extLst>
              <a:ext uri="{FF2B5EF4-FFF2-40B4-BE49-F238E27FC236}">
                <a16:creationId xmlns:a16="http://schemas.microsoft.com/office/drawing/2014/main" id="{51F67C42-5207-0B6A-9ED7-8AB03A65ED3E}"/>
              </a:ext>
            </a:extLst>
          </p:cNvPr>
          <p:cNvSpPr txBox="1">
            <a:spLocks noChangeArrowheads="1"/>
          </p:cNvSpPr>
          <p:nvPr/>
        </p:nvSpPr>
        <p:spPr bwMode="auto">
          <a:xfrm>
            <a:off x="3429000" y="1900967"/>
            <a:ext cx="5296704" cy="1169551"/>
          </a:xfrm>
          <a:prstGeom prst="rect">
            <a:avLst/>
          </a:prstGeom>
          <a:no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rgbClr val="0000FF"/>
                </a:solidFill>
              </a:rPr>
              <a:t>How do preservatives in ophthalmic preparations lead to TFI?</a:t>
            </a:r>
          </a:p>
          <a:p>
            <a:pPr eaLnBrk="1" hangingPunct="1"/>
            <a:r>
              <a:rPr lang="en-US" altLang="en-US" sz="1400" dirty="0">
                <a:solidFill>
                  <a:srgbClr val="0000FF"/>
                </a:solidFill>
              </a:rPr>
              <a:t>By provoking an inflammatory response in the conj epithelium, which in turn promotes  goblet  cell apoptosis</a:t>
            </a:r>
          </a:p>
          <a:p>
            <a:pPr eaLnBrk="1" hangingPunct="1"/>
            <a:endParaRPr lang="en-US" altLang="en-US" sz="1400" dirty="0">
              <a:solidFill>
                <a:srgbClr val="0000FF"/>
              </a:solidFill>
            </a:endParaRPr>
          </a:p>
          <a:p>
            <a:pPr eaLnBrk="1" hangingPunct="1"/>
            <a:r>
              <a:rPr lang="en-US" altLang="en-US" sz="1400" i="1" dirty="0">
                <a:solidFill>
                  <a:srgbClr val="0000FF"/>
                </a:solidFill>
              </a:rPr>
              <a:t>Is there a preservative that is especially notorious for doing this?</a:t>
            </a:r>
          </a:p>
        </p:txBody>
      </p:sp>
    </p:spTree>
    <p:extLst>
      <p:ext uri="{BB962C8B-B14F-4D97-AF65-F5344CB8AC3E}">
        <p14:creationId xmlns:p14="http://schemas.microsoft.com/office/powerpoint/2010/main" val="3091409513"/>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260950" y="3296478"/>
            <a:ext cx="1428596" cy="553998"/>
          </a:xfrm>
          <a:prstGeom prst="rect">
            <a:avLst/>
          </a:prstGeom>
          <a:noFill/>
        </p:spPr>
        <p:txBody>
          <a:bodyPr wrap="none" rtlCol="0">
            <a:spAutoFit/>
          </a:bodyPr>
          <a:lstStyle/>
          <a:p>
            <a:pPr algn="ctr">
              <a:lnSpc>
                <a:spcPts val="1800"/>
              </a:lnSpc>
            </a:pPr>
            <a:r>
              <a:rPr lang="en-US" sz="1500" b="1" i="1" dirty="0"/>
              <a:t>Topical</a:t>
            </a:r>
          </a:p>
          <a:p>
            <a:pPr algn="ctr">
              <a:lnSpc>
                <a:spcPts val="1800"/>
              </a:lnSpc>
            </a:pPr>
            <a:r>
              <a:rPr lang="en-US" sz="1500" b="1" i="1" dirty="0"/>
              <a:t>preservatives</a:t>
            </a:r>
          </a:p>
        </p:txBody>
      </p:sp>
      <p:sp>
        <p:nvSpPr>
          <p:cNvPr id="19" name="TextBox 18"/>
          <p:cNvSpPr txBox="1"/>
          <p:nvPr/>
        </p:nvSpPr>
        <p:spPr>
          <a:xfrm>
            <a:off x="3820732" y="3426180"/>
            <a:ext cx="1428596" cy="323165"/>
          </a:xfrm>
          <a:prstGeom prst="rect">
            <a:avLst/>
          </a:prstGeom>
          <a:noFill/>
        </p:spPr>
        <p:txBody>
          <a:bodyPr wrap="none" rtlCol="0">
            <a:spAutoFit/>
          </a:bodyPr>
          <a:lstStyle/>
          <a:p>
            <a:pPr algn="ctr">
              <a:lnSpc>
                <a:spcPts val="1800"/>
              </a:lnSpc>
            </a:pPr>
            <a:r>
              <a:rPr lang="en-US" sz="1500" dirty="0">
                <a:solidFill>
                  <a:schemeClr val="bg1">
                    <a:lumMod val="75000"/>
                  </a:schemeClr>
                </a:solidFill>
              </a:rPr>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3">
            <a:extLst>
              <a:ext uri="{FF2B5EF4-FFF2-40B4-BE49-F238E27FC236}">
                <a16:creationId xmlns:a16="http://schemas.microsoft.com/office/drawing/2014/main" id="{51F67C42-5207-0B6A-9ED7-8AB03A65ED3E}"/>
              </a:ext>
            </a:extLst>
          </p:cNvPr>
          <p:cNvSpPr txBox="1">
            <a:spLocks noChangeArrowheads="1"/>
          </p:cNvSpPr>
          <p:nvPr/>
        </p:nvSpPr>
        <p:spPr bwMode="auto">
          <a:xfrm>
            <a:off x="3429000" y="1900967"/>
            <a:ext cx="5296704" cy="1384995"/>
          </a:xfrm>
          <a:prstGeom prst="rect">
            <a:avLst/>
          </a:prstGeom>
          <a:no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rgbClr val="0000FF"/>
                </a:solidFill>
              </a:rPr>
              <a:t>How do preservatives in ophthalmic preparations lead to TFI?</a:t>
            </a:r>
          </a:p>
          <a:p>
            <a:pPr eaLnBrk="1" hangingPunct="1"/>
            <a:r>
              <a:rPr lang="en-US" altLang="en-US" sz="1400" dirty="0">
                <a:solidFill>
                  <a:srgbClr val="0000FF"/>
                </a:solidFill>
              </a:rPr>
              <a:t>By provoking an inflammatory response in the conj epithelium, which in turn promotes  goblet  cell apoptosis</a:t>
            </a:r>
          </a:p>
          <a:p>
            <a:pPr eaLnBrk="1" hangingPunct="1"/>
            <a:endParaRPr lang="en-US" altLang="en-US" sz="1400" dirty="0">
              <a:solidFill>
                <a:srgbClr val="0000FF"/>
              </a:solidFill>
            </a:endParaRPr>
          </a:p>
          <a:p>
            <a:pPr eaLnBrk="1" hangingPunct="1"/>
            <a:r>
              <a:rPr lang="en-US" altLang="en-US" sz="1400" i="1" dirty="0">
                <a:solidFill>
                  <a:srgbClr val="0000FF"/>
                </a:solidFill>
              </a:rPr>
              <a:t>Is there a preservative that is especially notorious for doing this?</a:t>
            </a:r>
          </a:p>
          <a:p>
            <a:pPr eaLnBrk="1" hangingPunct="1"/>
            <a:r>
              <a:rPr lang="en-US" altLang="en-US" sz="1400" dirty="0" err="1">
                <a:solidFill>
                  <a:srgbClr val="0000FF"/>
                </a:solidFill>
              </a:rPr>
              <a:t>Benzalkonium</a:t>
            </a:r>
            <a:r>
              <a:rPr lang="en-US" altLang="en-US" sz="1400" dirty="0">
                <a:solidFill>
                  <a:srgbClr val="0000FF"/>
                </a:solidFill>
              </a:rPr>
              <a:t> chloride (aka </a:t>
            </a:r>
            <a:r>
              <a:rPr lang="en-US" altLang="en-US" sz="1400" i="1" dirty="0">
                <a:solidFill>
                  <a:srgbClr val="0000FF"/>
                </a:solidFill>
              </a:rPr>
              <a:t>BAK</a:t>
            </a:r>
            <a:r>
              <a:rPr lang="en-US" altLang="en-US" sz="1400" dirty="0">
                <a:solidFill>
                  <a:srgbClr val="0000FF"/>
                </a:solidFill>
              </a:rPr>
              <a:t> or </a:t>
            </a:r>
            <a:r>
              <a:rPr lang="en-US" altLang="en-US" sz="1400" i="1" dirty="0">
                <a:solidFill>
                  <a:srgbClr val="0000FF"/>
                </a:solidFill>
              </a:rPr>
              <a:t>BAC</a:t>
            </a:r>
            <a:r>
              <a:rPr lang="en-US" altLang="en-US" sz="1400" dirty="0">
                <a:solidFill>
                  <a:srgbClr val="0000FF"/>
                </a:solidFill>
              </a:rPr>
              <a:t>)</a:t>
            </a:r>
          </a:p>
        </p:txBody>
      </p:sp>
    </p:spTree>
    <p:extLst>
      <p:ext uri="{BB962C8B-B14F-4D97-AF65-F5344CB8AC3E}">
        <p14:creationId xmlns:p14="http://schemas.microsoft.com/office/powerpoint/2010/main" val="106140776"/>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820732" y="3426180"/>
            <a:ext cx="1428596" cy="323165"/>
          </a:xfrm>
          <a:prstGeom prst="rect">
            <a:avLst/>
          </a:prstGeom>
          <a:noFill/>
        </p:spPr>
        <p:txBody>
          <a:bodyPr wrap="none" rtlCol="0">
            <a:spAutoFit/>
          </a:bodyPr>
          <a:lstStyle/>
          <a:p>
            <a:pPr algn="ctr">
              <a:lnSpc>
                <a:spcPts val="1800"/>
              </a:lnSpc>
            </a:pPr>
            <a:r>
              <a:rPr lang="en-US" sz="1500" dirty="0">
                <a:solidFill>
                  <a:schemeClr val="bg1">
                    <a:lumMod val="75000"/>
                  </a:schemeClr>
                </a:solidFill>
              </a:rPr>
              <a:t>Xerophthalmia</a:t>
            </a:r>
          </a:p>
        </p:txBody>
      </p:sp>
      <p:sp>
        <p:nvSpPr>
          <p:cNvPr id="22" name="TextBox 21"/>
          <p:cNvSpPr txBox="1"/>
          <p:nvPr/>
        </p:nvSpPr>
        <p:spPr>
          <a:xfrm>
            <a:off x="6994628" y="3296478"/>
            <a:ext cx="805029" cy="553998"/>
          </a:xfrm>
          <a:prstGeom prst="rect">
            <a:avLst/>
          </a:prstGeom>
          <a:noFill/>
        </p:spPr>
        <p:txBody>
          <a:bodyPr wrap="none" rtlCol="0">
            <a:spAutoFit/>
          </a:bodyPr>
          <a:lstStyle/>
          <a:p>
            <a:pPr algn="ctr">
              <a:lnSpc>
                <a:spcPts val="1800"/>
              </a:lnSpc>
            </a:pPr>
            <a:r>
              <a:rPr lang="en-US" sz="1500" b="1" i="1" dirty="0"/>
              <a:t>Ocular</a:t>
            </a:r>
          </a:p>
          <a:p>
            <a:pPr algn="ctr">
              <a:lnSpc>
                <a:spcPts val="1800"/>
              </a:lnSpc>
            </a:pPr>
            <a:r>
              <a:rPr lang="en-US" sz="1500" b="1" i="1" dirty="0"/>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3">
            <a:extLst>
              <a:ext uri="{FF2B5EF4-FFF2-40B4-BE49-F238E27FC236}">
                <a16:creationId xmlns:a16="http://schemas.microsoft.com/office/drawing/2014/main" id="{26E33A4E-09FD-285C-9341-31D78AC78163}"/>
              </a:ext>
            </a:extLst>
          </p:cNvPr>
          <p:cNvSpPr txBox="1">
            <a:spLocks noChangeArrowheads="1"/>
          </p:cNvSpPr>
          <p:nvPr/>
        </p:nvSpPr>
        <p:spPr bwMode="auto">
          <a:xfrm>
            <a:off x="3429000" y="2457451"/>
            <a:ext cx="5304555" cy="307777"/>
          </a:xfrm>
          <a:prstGeom prst="rect">
            <a:avLst/>
          </a:prstGeom>
          <a:no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400" i="1" dirty="0"/>
              <a:t>How does an ocular allergic condition produce TFI?</a:t>
            </a:r>
          </a:p>
        </p:txBody>
      </p:sp>
    </p:spTree>
    <p:extLst>
      <p:ext uri="{BB962C8B-B14F-4D97-AF65-F5344CB8AC3E}">
        <p14:creationId xmlns:p14="http://schemas.microsoft.com/office/powerpoint/2010/main" val="2725745424"/>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820732" y="3426180"/>
            <a:ext cx="1428596" cy="323165"/>
          </a:xfrm>
          <a:prstGeom prst="rect">
            <a:avLst/>
          </a:prstGeom>
          <a:noFill/>
        </p:spPr>
        <p:txBody>
          <a:bodyPr wrap="none" rtlCol="0">
            <a:spAutoFit/>
          </a:bodyPr>
          <a:lstStyle/>
          <a:p>
            <a:pPr algn="ctr">
              <a:lnSpc>
                <a:spcPts val="1800"/>
              </a:lnSpc>
            </a:pPr>
            <a:r>
              <a:rPr lang="en-US" sz="1500" dirty="0">
                <a:solidFill>
                  <a:schemeClr val="bg1">
                    <a:lumMod val="75000"/>
                  </a:schemeClr>
                </a:solidFill>
              </a:rPr>
              <a:t>Xerophthalmia</a:t>
            </a:r>
          </a:p>
        </p:txBody>
      </p:sp>
      <p:sp>
        <p:nvSpPr>
          <p:cNvPr id="22" name="TextBox 21"/>
          <p:cNvSpPr txBox="1"/>
          <p:nvPr/>
        </p:nvSpPr>
        <p:spPr>
          <a:xfrm>
            <a:off x="6994628" y="3296478"/>
            <a:ext cx="805029" cy="553998"/>
          </a:xfrm>
          <a:prstGeom prst="rect">
            <a:avLst/>
          </a:prstGeom>
          <a:noFill/>
        </p:spPr>
        <p:txBody>
          <a:bodyPr wrap="none" rtlCol="0">
            <a:spAutoFit/>
          </a:bodyPr>
          <a:lstStyle/>
          <a:p>
            <a:pPr algn="ctr">
              <a:lnSpc>
                <a:spcPts val="1800"/>
              </a:lnSpc>
            </a:pPr>
            <a:r>
              <a:rPr lang="en-US" sz="1500" b="1" i="1" dirty="0"/>
              <a:t>Ocular</a:t>
            </a:r>
          </a:p>
          <a:p>
            <a:pPr algn="ctr">
              <a:lnSpc>
                <a:spcPts val="1800"/>
              </a:lnSpc>
            </a:pPr>
            <a:r>
              <a:rPr lang="en-US" sz="1500" b="1" i="1" dirty="0"/>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3">
            <a:extLst>
              <a:ext uri="{FF2B5EF4-FFF2-40B4-BE49-F238E27FC236}">
                <a16:creationId xmlns:a16="http://schemas.microsoft.com/office/drawing/2014/main" id="{26E33A4E-09FD-285C-9341-31D78AC78163}"/>
              </a:ext>
            </a:extLst>
          </p:cNvPr>
          <p:cNvSpPr txBox="1">
            <a:spLocks noChangeArrowheads="1"/>
          </p:cNvSpPr>
          <p:nvPr/>
        </p:nvSpPr>
        <p:spPr bwMode="auto">
          <a:xfrm>
            <a:off x="3429000" y="2457451"/>
            <a:ext cx="5304555" cy="738664"/>
          </a:xfrm>
          <a:prstGeom prst="rect">
            <a:avLst/>
          </a:prstGeom>
          <a:no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400" i="1" dirty="0"/>
              <a:t>How does an ocular allergic condition produce TFI?</a:t>
            </a:r>
          </a:p>
          <a:p>
            <a:pPr algn="r" eaLnBrk="1" hangingPunct="1"/>
            <a:r>
              <a:rPr lang="en-US" altLang="en-US" sz="1400" dirty="0"/>
              <a:t>Allergen antigens on the ocular surface initiate an </a:t>
            </a:r>
            <a:r>
              <a:rPr lang="en-US" altLang="en-US" sz="1400" dirty="0" err="1"/>
              <a:t>IgE</a:t>
            </a:r>
            <a:r>
              <a:rPr lang="en-US" altLang="en-US" sz="1400" dirty="0"/>
              <a:t>-mediated inflammatory cascade, leading to goblet-cell loss</a:t>
            </a:r>
          </a:p>
        </p:txBody>
      </p:sp>
    </p:spTree>
    <p:extLst>
      <p:ext uri="{BB962C8B-B14F-4D97-AF65-F5344CB8AC3E}">
        <p14:creationId xmlns:p14="http://schemas.microsoft.com/office/powerpoint/2010/main" val="3016537220"/>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BFDAC1-A8BA-4371-B2A6-BFA403CD7381}"/>
              </a:ext>
            </a:extLst>
          </p:cNvPr>
          <p:cNvSpPr>
            <a:spLocks noGrp="1"/>
          </p:cNvSpPr>
          <p:nvPr>
            <p:ph type="sldNum" sz="quarter" idx="12"/>
          </p:nvPr>
        </p:nvSpPr>
        <p:spPr/>
        <p:txBody>
          <a:bodyPr/>
          <a:lstStyle/>
          <a:p>
            <a:pPr>
              <a:defRPr/>
            </a:pPr>
            <a:fld id="{AE3D5967-D305-4D5A-99BA-BCEC8EFAB816}" type="slidenum">
              <a:rPr lang="en-US" altLang="en-US" smtClean="0"/>
              <a:pPr>
                <a:defRPr/>
              </a:pPr>
              <a:t>427</a:t>
            </a:fld>
            <a:endParaRPr lang="en-US" altLang="en-US"/>
          </a:p>
        </p:txBody>
      </p:sp>
      <p:pic>
        <p:nvPicPr>
          <p:cNvPr id="11" name="Picture 10">
            <a:extLst>
              <a:ext uri="{FF2B5EF4-FFF2-40B4-BE49-F238E27FC236}">
                <a16:creationId xmlns:a16="http://schemas.microsoft.com/office/drawing/2014/main" id="{D1D0541C-0C45-4DA8-9E13-3BC56C0E4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432" y="1096394"/>
            <a:ext cx="3815136" cy="4665211"/>
          </a:xfrm>
          <a:prstGeom prst="rect">
            <a:avLst/>
          </a:prstGeom>
        </p:spPr>
      </p:pic>
      <p:sp>
        <p:nvSpPr>
          <p:cNvPr id="12" name="TextBox 11">
            <a:extLst>
              <a:ext uri="{FF2B5EF4-FFF2-40B4-BE49-F238E27FC236}">
                <a16:creationId xmlns:a16="http://schemas.microsoft.com/office/drawing/2014/main" id="{3637C5FA-BFEA-4CF1-82CD-8BB186C8FDE6}"/>
              </a:ext>
            </a:extLst>
          </p:cNvPr>
          <p:cNvSpPr txBox="1"/>
          <p:nvPr/>
        </p:nvSpPr>
        <p:spPr>
          <a:xfrm>
            <a:off x="1400299" y="6019800"/>
            <a:ext cx="6343403" cy="400110"/>
          </a:xfrm>
          <a:prstGeom prst="rect">
            <a:avLst/>
          </a:prstGeom>
          <a:noFill/>
        </p:spPr>
        <p:txBody>
          <a:bodyPr wrap="none" rtlCol="0">
            <a:spAutoFit/>
          </a:bodyPr>
          <a:lstStyle/>
          <a:p>
            <a:pPr algn="ctr"/>
            <a:r>
              <a:rPr lang="en-US" sz="2000" dirty="0">
                <a:latin typeface="Segoe Print" panose="02000600000000000000" pitchFamily="2" charset="0"/>
              </a:rPr>
              <a:t>(This is a good point in the set to take a break)</a:t>
            </a:r>
          </a:p>
        </p:txBody>
      </p:sp>
      <p:sp>
        <p:nvSpPr>
          <p:cNvPr id="3" name="TextBox 2">
            <a:extLst>
              <a:ext uri="{FF2B5EF4-FFF2-40B4-BE49-F238E27FC236}">
                <a16:creationId xmlns:a16="http://schemas.microsoft.com/office/drawing/2014/main" id="{F926001C-A9DD-7C1B-F073-12335F7E3061}"/>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3323418088"/>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b="1" i="1" dirty="0"/>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b="1" i="1" dirty="0"/>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30" name="TextBox 29"/>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b="1" i="1" dirty="0"/>
              <a:t>Tear Film Instability</a:t>
            </a:r>
          </a:p>
        </p:txBody>
      </p:sp>
      <p:sp>
        <p:nvSpPr>
          <p:cNvPr id="4" name="TextBox 3">
            <a:extLst>
              <a:ext uri="{FF2B5EF4-FFF2-40B4-BE49-F238E27FC236}">
                <a16:creationId xmlns:a16="http://schemas.microsoft.com/office/drawing/2014/main" id="{053F6450-0642-A1A0-CFA1-35ECB62709AA}"/>
              </a:ext>
            </a:extLst>
          </p:cNvPr>
          <p:cNvSpPr txBox="1"/>
          <p:nvPr/>
        </p:nvSpPr>
        <p:spPr>
          <a:xfrm>
            <a:off x="419554" y="2880835"/>
            <a:ext cx="8255401" cy="646331"/>
          </a:xfrm>
          <a:prstGeom prst="rect">
            <a:avLst/>
          </a:prstGeom>
          <a:solidFill>
            <a:schemeClr val="bg1"/>
          </a:solidFill>
        </p:spPr>
        <p:txBody>
          <a:bodyPr wrap="none" rtlCol="0">
            <a:spAutoFit/>
          </a:bodyPr>
          <a:lstStyle/>
          <a:p>
            <a:pPr algn="ctr"/>
            <a:r>
              <a:rPr lang="en-US" i="1" dirty="0">
                <a:effectLst>
                  <a:outerShdw blurRad="38100" dist="38100" dir="2700000" algn="tl">
                    <a:srgbClr val="000000">
                      <a:alpha val="43137"/>
                    </a:srgbClr>
                  </a:outerShdw>
                </a:effectLst>
              </a:rPr>
              <a:t>Now that we understand how ATD, TFI and EDE lead to tear hyperosmolarity…</a:t>
            </a:r>
          </a:p>
          <a:p>
            <a:pPr algn="ctr"/>
            <a:r>
              <a:rPr lang="en-US" i="1" dirty="0">
                <a:solidFill>
                  <a:schemeClr val="bg1"/>
                </a:solidFill>
              </a:rPr>
              <a:t>Let’s examine how tear hyperosmolarity leads to DES</a:t>
            </a:r>
          </a:p>
        </p:txBody>
      </p:sp>
      <p:cxnSp>
        <p:nvCxnSpPr>
          <p:cNvPr id="31" name="Straight Arrow Connector 30"/>
          <p:cNvCxnSpPr/>
          <p:nvPr/>
        </p:nvCxnSpPr>
        <p:spPr>
          <a:xfrm>
            <a:off x="4558489" y="5410200"/>
            <a:ext cx="0" cy="30480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912164"/>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492229" y="5410200"/>
            <a:ext cx="0" cy="304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sp>
        <p:nvSpPr>
          <p:cNvPr id="5" name="Down Arrow 34">
            <a:extLst>
              <a:ext uri="{FF2B5EF4-FFF2-40B4-BE49-F238E27FC236}">
                <a16:creationId xmlns:a16="http://schemas.microsoft.com/office/drawing/2014/main" id="{7B9B142B-9DCB-AB99-97AD-D772E7FDA88C}"/>
              </a:ext>
            </a:extLst>
          </p:cNvPr>
          <p:cNvSpPr/>
          <p:nvPr/>
        </p:nvSpPr>
        <p:spPr>
          <a:xfrm rot="10800000">
            <a:off x="4381499" y="685800"/>
            <a:ext cx="380999" cy="50364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053F6450-0642-A1A0-CFA1-35ECB62709AA}"/>
              </a:ext>
            </a:extLst>
          </p:cNvPr>
          <p:cNvSpPr txBox="1"/>
          <p:nvPr/>
        </p:nvSpPr>
        <p:spPr>
          <a:xfrm>
            <a:off x="419554" y="2880835"/>
            <a:ext cx="8255401" cy="646331"/>
          </a:xfrm>
          <a:prstGeom prst="rect">
            <a:avLst/>
          </a:prstGeom>
          <a:solidFill>
            <a:schemeClr val="bg1"/>
          </a:solidFill>
        </p:spPr>
        <p:txBody>
          <a:bodyPr wrap="none" rtlCol="0">
            <a:spAutoFit/>
          </a:bodyPr>
          <a:lstStyle/>
          <a:p>
            <a:pPr algn="ctr"/>
            <a:r>
              <a:rPr lang="en-US" i="1" dirty="0">
                <a:effectLst>
                  <a:outerShdw blurRad="38100" dist="38100" dir="2700000" algn="tl">
                    <a:srgbClr val="000000">
                      <a:alpha val="43137"/>
                    </a:srgbClr>
                  </a:outerShdw>
                </a:effectLst>
              </a:rPr>
              <a:t>Now that we understand how ATD, TFI and EDE lead to tear hyperosmolarity…</a:t>
            </a:r>
          </a:p>
          <a:p>
            <a:pPr algn="ctr"/>
            <a:r>
              <a:rPr lang="en-US" i="1" dirty="0">
                <a:effectLst>
                  <a:outerShdw blurRad="38100" dist="38100" dir="2700000" algn="tl">
                    <a:srgbClr val="000000">
                      <a:alpha val="43137"/>
                    </a:srgbClr>
                  </a:outerShdw>
                </a:effectLst>
              </a:rPr>
              <a:t>Let’s examine how </a:t>
            </a:r>
            <a:r>
              <a:rPr lang="en-US" i="1" dirty="0">
                <a:solidFill>
                  <a:srgbClr val="0000FF"/>
                </a:solidFill>
                <a:effectLst>
                  <a:outerShdw blurRad="38100" dist="38100" dir="2700000" algn="tl">
                    <a:srgbClr val="000000">
                      <a:alpha val="43137"/>
                    </a:srgbClr>
                  </a:outerShdw>
                </a:effectLst>
              </a:rPr>
              <a:t>tear hyperosmolarity </a:t>
            </a:r>
            <a:r>
              <a:rPr lang="en-US" i="1" dirty="0">
                <a:effectLst>
                  <a:outerShdw blurRad="38100" dist="38100" dir="2700000" algn="tl">
                    <a:srgbClr val="000000">
                      <a:alpha val="43137"/>
                    </a:srgbClr>
                  </a:outerShdw>
                </a:effectLst>
              </a:rPr>
              <a:t>leads to </a:t>
            </a:r>
            <a:r>
              <a:rPr lang="en-US" i="1" dirty="0">
                <a:solidFill>
                  <a:srgbClr val="0000FF"/>
                </a:solidFill>
                <a:effectLst>
                  <a:outerShdw blurRad="38100" dist="38100" dir="2700000" algn="tl">
                    <a:srgbClr val="000000">
                      <a:alpha val="43137"/>
                    </a:srgbClr>
                  </a:outerShdw>
                </a:effectLst>
              </a:rPr>
              <a:t>DES</a:t>
            </a:r>
          </a:p>
        </p:txBody>
      </p:sp>
    </p:spTree>
    <p:extLst>
      <p:ext uri="{BB962C8B-B14F-4D97-AF65-F5344CB8AC3E}">
        <p14:creationId xmlns:p14="http://schemas.microsoft.com/office/powerpoint/2010/main" val="9220394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43</a:t>
            </a:fld>
            <a:endParaRPr lang="en-US" altLang="en-US"/>
          </a:p>
        </p:txBody>
      </p:sp>
      <p:sp>
        <p:nvSpPr>
          <p:cNvPr id="2" name="TextBox 1">
            <a:extLst>
              <a:ext uri="{FF2B5EF4-FFF2-40B4-BE49-F238E27FC236}">
                <a16:creationId xmlns:a16="http://schemas.microsoft.com/office/drawing/2014/main" id="{34AC0B19-0878-9639-55BB-6BF046A3D8B9}"/>
              </a:ext>
            </a:extLst>
          </p:cNvPr>
          <p:cNvSpPr txBox="1"/>
          <p:nvPr/>
        </p:nvSpPr>
        <p:spPr>
          <a:xfrm>
            <a:off x="381000" y="914400"/>
            <a:ext cx="7606643" cy="3539430"/>
          </a:xfrm>
          <a:prstGeom prst="rect">
            <a:avLst/>
          </a:prstGeom>
          <a:noFill/>
        </p:spPr>
        <p:txBody>
          <a:bodyPr wrap="square" rtlCol="0">
            <a:spAutoFit/>
          </a:bodyPr>
          <a:lstStyle/>
          <a:p>
            <a:r>
              <a:rPr lang="en-US" sz="1600" i="1" dirty="0"/>
              <a:t>What roles does the tear film play in ocular health and function?</a:t>
            </a:r>
          </a:p>
          <a:p>
            <a:r>
              <a:rPr lang="en-US" sz="1600" dirty="0"/>
              <a:t>There are three:</a:t>
            </a:r>
          </a:p>
          <a:p>
            <a:r>
              <a:rPr lang="en-US" sz="1600" dirty="0"/>
              <a:t>--Facilitates diffusion of  oxygen  to the  avascular  cornea</a:t>
            </a:r>
          </a:p>
          <a:p>
            <a:r>
              <a:rPr lang="en-US" sz="1600" dirty="0"/>
              <a:t>--Assists in clearing debris from the corneal surface</a:t>
            </a:r>
          </a:p>
          <a:p>
            <a:r>
              <a:rPr lang="en-US" sz="1600" dirty="0"/>
              <a:t>--Provides a glassy-smooth refracting surface at the air-cornea interface (or more accurately, the air-tear film interface)</a:t>
            </a:r>
          </a:p>
          <a:p>
            <a:endParaRPr lang="en-US" sz="1600" dirty="0"/>
          </a:p>
          <a:p>
            <a:r>
              <a:rPr lang="en-US" sz="1600" i="1" dirty="0"/>
              <a:t>Where does the tear film reside? (The answer is </a:t>
            </a:r>
            <a:r>
              <a:rPr lang="en-US" sz="1600" dirty="0"/>
              <a:t>not</a:t>
            </a:r>
            <a:r>
              <a:rPr lang="en-US" sz="1600" i="1" dirty="0"/>
              <a:t> ‘on the surface of the eye.’)</a:t>
            </a:r>
          </a:p>
          <a:p>
            <a:r>
              <a:rPr lang="en-US" sz="1600" dirty="0"/>
              <a:t>The bulk of tear volume is in the tear strip or lake (aka the tear  </a:t>
            </a:r>
            <a:r>
              <a:rPr lang="en-US" sz="1600" i="1" dirty="0"/>
              <a:t>meniscus</a:t>
            </a:r>
            <a:r>
              <a:rPr lang="en-US" sz="1600" dirty="0"/>
              <a:t> ) resting on the lower-lid margin</a:t>
            </a:r>
          </a:p>
          <a:p>
            <a:endParaRPr lang="en-US" sz="1600" i="1" dirty="0"/>
          </a:p>
          <a:p>
            <a:r>
              <a:rPr lang="en-US" sz="1600" i="1" dirty="0"/>
              <a:t>How does the tear volume get from the tear strip up onto the ocular surface where it’s needed?</a:t>
            </a:r>
          </a:p>
          <a:p>
            <a:r>
              <a:rPr lang="en-US" sz="1600" dirty="0"/>
              <a:t>Courtesy of the action of the  upper lid (UL) . </a:t>
            </a:r>
          </a:p>
        </p:txBody>
      </p:sp>
      <p:sp>
        <p:nvSpPr>
          <p:cNvPr id="9" name="TextBox 8">
            <a:extLst>
              <a:ext uri="{FF2B5EF4-FFF2-40B4-BE49-F238E27FC236}">
                <a16:creationId xmlns:a16="http://schemas.microsoft.com/office/drawing/2014/main" id="{236DAE4D-6928-F76F-3EFA-FC1CF8A2DF6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4215049296"/>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32874A3-4EF4-D11D-9F10-802AAFF8CA10}"/>
              </a:ext>
            </a:extLst>
          </p:cNvPr>
          <p:cNvSpPr txBox="1"/>
          <p:nvPr/>
        </p:nvSpPr>
        <p:spPr>
          <a:xfrm>
            <a:off x="4366604" y="3998844"/>
            <a:ext cx="357790" cy="374461"/>
          </a:xfrm>
          <a:prstGeom prst="rect">
            <a:avLst/>
          </a:prstGeom>
          <a:solidFill>
            <a:schemeClr val="bg1"/>
          </a:solidFill>
        </p:spPr>
        <p:txBody>
          <a:bodyPr wrap="none" rtlCol="0">
            <a:spAutoFit/>
          </a:bodyPr>
          <a:lstStyle/>
          <a:p>
            <a:pPr algn="ctr">
              <a:lnSpc>
                <a:spcPts val="2200"/>
              </a:lnSpc>
            </a:pPr>
            <a:r>
              <a:rPr lang="en-US" sz="2200" b="1" i="1" dirty="0"/>
              <a:t>?</a:t>
            </a: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10" name="TextBox 9">
            <a:extLst>
              <a:ext uri="{FF2B5EF4-FFF2-40B4-BE49-F238E27FC236}">
                <a16:creationId xmlns:a16="http://schemas.microsoft.com/office/drawing/2014/main" id="{4189763C-6E76-CD43-7889-843029D1F29A}"/>
              </a:ext>
            </a:extLst>
          </p:cNvPr>
          <p:cNvSpPr txBox="1"/>
          <p:nvPr/>
        </p:nvSpPr>
        <p:spPr>
          <a:xfrm>
            <a:off x="175592" y="1940371"/>
            <a:ext cx="4051851" cy="830997"/>
          </a:xfrm>
          <a:prstGeom prst="rect">
            <a:avLst/>
          </a:prstGeom>
          <a:noFill/>
        </p:spPr>
        <p:txBody>
          <a:bodyPr wrap="square" rtlCol="0">
            <a:spAutoFit/>
          </a:bodyPr>
          <a:lstStyle/>
          <a:p>
            <a:r>
              <a:rPr lang="en-US" sz="1600" i="1" dirty="0"/>
              <a:t>What effect does tear-film hyperosmolarity produce that starts the cascade of events resulting in DES?</a:t>
            </a:r>
            <a:endParaRPr lang="en-US" sz="1600" dirty="0">
              <a:solidFill>
                <a:srgbClr val="0000FF"/>
              </a:solidFill>
            </a:endParaRPr>
          </a:p>
        </p:txBody>
      </p:sp>
    </p:spTree>
    <p:extLst>
      <p:ext uri="{BB962C8B-B14F-4D97-AF65-F5344CB8AC3E}">
        <p14:creationId xmlns:p14="http://schemas.microsoft.com/office/powerpoint/2010/main" val="2850053114"/>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79C11985-CAFD-90CE-0A80-E3BA062B1B84}"/>
              </a:ext>
            </a:extLst>
          </p:cNvPr>
          <p:cNvSpPr txBox="1"/>
          <p:nvPr/>
        </p:nvSpPr>
        <p:spPr>
          <a:xfrm>
            <a:off x="175592" y="1940371"/>
            <a:ext cx="4051851" cy="1077218"/>
          </a:xfrm>
          <a:prstGeom prst="rect">
            <a:avLst/>
          </a:prstGeom>
          <a:noFill/>
        </p:spPr>
        <p:txBody>
          <a:bodyPr wrap="square" rtlCol="0">
            <a:spAutoFit/>
          </a:bodyPr>
          <a:lstStyle/>
          <a:p>
            <a:r>
              <a:rPr lang="en-US" sz="1600" i="1" dirty="0"/>
              <a:t>What effect does tear-film hyperosmolarity produce that starts the cascade of events resulting in DES?</a:t>
            </a:r>
          </a:p>
          <a:p>
            <a:r>
              <a:rPr lang="en-US" sz="1600" dirty="0"/>
              <a:t>Hyperosmolar stress of surface epithelium</a:t>
            </a:r>
            <a:endParaRPr lang="en-US" sz="1600" dirty="0">
              <a:solidFill>
                <a:srgbClr val="0000FF"/>
              </a:solidFill>
            </a:endParaRPr>
          </a:p>
        </p:txBody>
      </p:sp>
    </p:spTree>
    <p:extLst>
      <p:ext uri="{BB962C8B-B14F-4D97-AF65-F5344CB8AC3E}">
        <p14:creationId xmlns:p14="http://schemas.microsoft.com/office/powerpoint/2010/main" val="4191022086"/>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10" name="TextBox 9">
            <a:extLst>
              <a:ext uri="{FF2B5EF4-FFF2-40B4-BE49-F238E27FC236}">
                <a16:creationId xmlns:a16="http://schemas.microsoft.com/office/drawing/2014/main" id="{8018E1A7-F731-DE35-68D5-ABCD243AC8B0}"/>
              </a:ext>
            </a:extLst>
          </p:cNvPr>
          <p:cNvSpPr txBox="1"/>
          <p:nvPr/>
        </p:nvSpPr>
        <p:spPr>
          <a:xfrm>
            <a:off x="175592" y="1940371"/>
            <a:ext cx="4051851" cy="1323439"/>
          </a:xfrm>
          <a:prstGeom prst="rect">
            <a:avLst/>
          </a:prstGeom>
          <a:noFill/>
        </p:spPr>
        <p:txBody>
          <a:bodyPr wrap="square" rtlCol="0">
            <a:spAutoFit/>
          </a:bodyPr>
          <a:lstStyle/>
          <a:p>
            <a:r>
              <a:rPr lang="en-US" sz="1600" i="1" dirty="0"/>
              <a:t>What effect does tear-film hyperosmolarity produce that starts the cascade of events resulting in DES?</a:t>
            </a:r>
          </a:p>
          <a:p>
            <a:r>
              <a:rPr lang="en-US" sz="1600" dirty="0"/>
              <a:t>Hyperosmolar stress of surface epithelium, </a:t>
            </a:r>
            <a:r>
              <a:rPr lang="en-US" sz="1600" dirty="0">
                <a:solidFill>
                  <a:srgbClr val="0000FF"/>
                </a:solidFill>
              </a:rPr>
              <a:t>which significantly damages it</a:t>
            </a:r>
          </a:p>
        </p:txBody>
      </p:sp>
    </p:spTree>
    <p:extLst>
      <p:ext uri="{BB962C8B-B14F-4D97-AF65-F5344CB8AC3E}">
        <p14:creationId xmlns:p14="http://schemas.microsoft.com/office/powerpoint/2010/main" val="1995727597"/>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solidFill>
              </a:rPr>
              <a:t>Surface</a:t>
            </a:r>
            <a:r>
              <a:rPr lang="en-US" sz="2000" dirty="0"/>
              <a:t> epithelium damage</a:t>
            </a:r>
          </a:p>
        </p:txBody>
      </p: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10" name="TextBox 9">
            <a:extLst>
              <a:ext uri="{FF2B5EF4-FFF2-40B4-BE49-F238E27FC236}">
                <a16:creationId xmlns:a16="http://schemas.microsoft.com/office/drawing/2014/main" id="{8018E1A7-F731-DE35-68D5-ABCD243AC8B0}"/>
              </a:ext>
            </a:extLst>
          </p:cNvPr>
          <p:cNvSpPr txBox="1"/>
          <p:nvPr/>
        </p:nvSpPr>
        <p:spPr>
          <a:xfrm>
            <a:off x="175592" y="1940371"/>
            <a:ext cx="4396408" cy="1323439"/>
          </a:xfrm>
          <a:prstGeom prst="rect">
            <a:avLst/>
          </a:prstGeom>
          <a:noFill/>
        </p:spPr>
        <p:txBody>
          <a:bodyPr wrap="square" rtlCol="0">
            <a:spAutoFit/>
          </a:bodyPr>
          <a:lstStyle/>
          <a:p>
            <a:r>
              <a:rPr lang="en-US" sz="1600" i="1" dirty="0">
                <a:solidFill>
                  <a:schemeClr val="bg1">
                    <a:lumMod val="75000"/>
                  </a:schemeClr>
                </a:solidFill>
              </a:rPr>
              <a:t>What effect does tear-film hyperosmolarity produce that starts the cascade of events resulting in DES?</a:t>
            </a:r>
          </a:p>
          <a:p>
            <a:r>
              <a:rPr lang="en-US" sz="1600" b="1" dirty="0"/>
              <a:t>Hyperosmolar stress of surface epithelium</a:t>
            </a:r>
            <a:r>
              <a:rPr lang="en-US" sz="1600" dirty="0">
                <a:solidFill>
                  <a:schemeClr val="bg1">
                    <a:lumMod val="75000"/>
                  </a:schemeClr>
                </a:solidFill>
              </a:rPr>
              <a:t>, which significantly damages it</a:t>
            </a:r>
          </a:p>
        </p:txBody>
      </p:sp>
      <p:sp>
        <p:nvSpPr>
          <p:cNvPr id="14" name="TextBox 13">
            <a:extLst>
              <a:ext uri="{FF2B5EF4-FFF2-40B4-BE49-F238E27FC236}">
                <a16:creationId xmlns:a16="http://schemas.microsoft.com/office/drawing/2014/main" id="{8DE4D5B9-51AD-47E8-6EDD-108A9A6749AA}"/>
              </a:ext>
            </a:extLst>
          </p:cNvPr>
          <p:cNvSpPr txBox="1"/>
          <p:nvPr/>
        </p:nvSpPr>
        <p:spPr>
          <a:xfrm>
            <a:off x="266914" y="3081349"/>
            <a:ext cx="3259226" cy="523220"/>
          </a:xfrm>
          <a:prstGeom prst="rect">
            <a:avLst/>
          </a:prstGeom>
          <a:solidFill>
            <a:schemeClr val="accent1">
              <a:lumMod val="40000"/>
              <a:lumOff val="60000"/>
            </a:schemeClr>
          </a:solidFill>
        </p:spPr>
        <p:txBody>
          <a:bodyPr wrap="none" rtlCol="0">
            <a:spAutoFit/>
          </a:bodyPr>
          <a:lstStyle/>
          <a:p>
            <a:r>
              <a:rPr lang="en-US" sz="1400" i="1" dirty="0"/>
              <a:t>Are we talking </a:t>
            </a:r>
            <a:r>
              <a:rPr lang="en-US" sz="1400" dirty="0"/>
              <a:t>corneal</a:t>
            </a:r>
            <a:r>
              <a:rPr lang="en-US" sz="1400" i="1" dirty="0"/>
              <a:t> epi, or </a:t>
            </a:r>
            <a:r>
              <a:rPr lang="en-US" sz="1400" dirty="0"/>
              <a:t>conj</a:t>
            </a:r>
            <a:r>
              <a:rPr lang="en-US" sz="1400" i="1" dirty="0"/>
              <a:t> epi?</a:t>
            </a:r>
          </a:p>
          <a:p>
            <a:r>
              <a:rPr lang="en-US" sz="1400" dirty="0">
                <a:solidFill>
                  <a:schemeClr val="accent1">
                    <a:lumMod val="40000"/>
                    <a:lumOff val="60000"/>
                  </a:schemeClr>
                </a:solidFill>
              </a:rPr>
              <a:t>Both</a:t>
            </a:r>
          </a:p>
        </p:txBody>
      </p:sp>
      <p:sp>
        <p:nvSpPr>
          <p:cNvPr id="13" name="TextBox 12">
            <a:extLst>
              <a:ext uri="{FF2B5EF4-FFF2-40B4-BE49-F238E27FC236}">
                <a16:creationId xmlns:a16="http://schemas.microsoft.com/office/drawing/2014/main" id="{BD3DE07B-7993-0036-1D97-13B94819691D}"/>
              </a:ext>
            </a:extLst>
          </p:cNvPr>
          <p:cNvSpPr txBox="1"/>
          <p:nvPr/>
        </p:nvSpPr>
        <p:spPr>
          <a:xfrm>
            <a:off x="2921543" y="3262226"/>
            <a:ext cx="1067921" cy="400110"/>
          </a:xfrm>
          <a:prstGeom prst="rect">
            <a:avLst/>
          </a:prstGeom>
          <a:noFill/>
        </p:spPr>
        <p:txBody>
          <a:bodyPr wrap="none" rtlCol="0">
            <a:spAutoFit/>
          </a:bodyPr>
          <a:lstStyle/>
          <a:p>
            <a:r>
              <a:rPr lang="en-US" sz="2000" dirty="0"/>
              <a:t>Surface</a:t>
            </a:r>
          </a:p>
        </p:txBody>
      </p:sp>
    </p:spTree>
    <p:extLst>
      <p:ext uri="{BB962C8B-B14F-4D97-AF65-F5344CB8AC3E}">
        <p14:creationId xmlns:p14="http://schemas.microsoft.com/office/powerpoint/2010/main" val="343058951"/>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solidFill>
              </a:rPr>
              <a:t>Surface</a:t>
            </a:r>
            <a:r>
              <a:rPr lang="en-US" sz="2000" dirty="0"/>
              <a:t> epithelium damage</a:t>
            </a:r>
          </a:p>
        </p:txBody>
      </p: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10" name="TextBox 9">
            <a:extLst>
              <a:ext uri="{FF2B5EF4-FFF2-40B4-BE49-F238E27FC236}">
                <a16:creationId xmlns:a16="http://schemas.microsoft.com/office/drawing/2014/main" id="{8018E1A7-F731-DE35-68D5-ABCD243AC8B0}"/>
              </a:ext>
            </a:extLst>
          </p:cNvPr>
          <p:cNvSpPr txBox="1"/>
          <p:nvPr/>
        </p:nvSpPr>
        <p:spPr>
          <a:xfrm>
            <a:off x="175592" y="1940371"/>
            <a:ext cx="4396408" cy="1323439"/>
          </a:xfrm>
          <a:prstGeom prst="rect">
            <a:avLst/>
          </a:prstGeom>
          <a:noFill/>
        </p:spPr>
        <p:txBody>
          <a:bodyPr wrap="square" rtlCol="0">
            <a:spAutoFit/>
          </a:bodyPr>
          <a:lstStyle/>
          <a:p>
            <a:r>
              <a:rPr lang="en-US" sz="1600" i="1" dirty="0">
                <a:solidFill>
                  <a:schemeClr val="bg1">
                    <a:lumMod val="75000"/>
                  </a:schemeClr>
                </a:solidFill>
              </a:rPr>
              <a:t>What effect does tear-film hyperosmolarity produce that starts the cascade of events resulting in DES?</a:t>
            </a:r>
          </a:p>
          <a:p>
            <a:r>
              <a:rPr lang="en-US" sz="1600" b="1" dirty="0"/>
              <a:t>Hyperosmolar stress of surface epithelium</a:t>
            </a:r>
            <a:r>
              <a:rPr lang="en-US" sz="1600" dirty="0">
                <a:solidFill>
                  <a:schemeClr val="bg1">
                    <a:lumMod val="75000"/>
                  </a:schemeClr>
                </a:solidFill>
              </a:rPr>
              <a:t>, which significantly damages it</a:t>
            </a:r>
          </a:p>
        </p:txBody>
      </p:sp>
      <p:sp>
        <p:nvSpPr>
          <p:cNvPr id="14" name="TextBox 13">
            <a:extLst>
              <a:ext uri="{FF2B5EF4-FFF2-40B4-BE49-F238E27FC236}">
                <a16:creationId xmlns:a16="http://schemas.microsoft.com/office/drawing/2014/main" id="{A208F225-23DA-FAA9-D6F9-362517AF6927}"/>
              </a:ext>
            </a:extLst>
          </p:cNvPr>
          <p:cNvSpPr txBox="1"/>
          <p:nvPr/>
        </p:nvSpPr>
        <p:spPr>
          <a:xfrm>
            <a:off x="266914" y="3081349"/>
            <a:ext cx="3259226" cy="523220"/>
          </a:xfrm>
          <a:prstGeom prst="rect">
            <a:avLst/>
          </a:prstGeom>
          <a:solidFill>
            <a:schemeClr val="accent1">
              <a:lumMod val="40000"/>
              <a:lumOff val="60000"/>
            </a:schemeClr>
          </a:solidFill>
        </p:spPr>
        <p:txBody>
          <a:bodyPr wrap="none" rtlCol="0">
            <a:spAutoFit/>
          </a:bodyPr>
          <a:lstStyle/>
          <a:p>
            <a:r>
              <a:rPr lang="en-US" sz="1400" i="1" dirty="0"/>
              <a:t>Are we talking </a:t>
            </a:r>
            <a:r>
              <a:rPr lang="en-US" sz="1400" dirty="0"/>
              <a:t>corneal</a:t>
            </a:r>
            <a:r>
              <a:rPr lang="en-US" sz="1400" i="1" dirty="0"/>
              <a:t> epi, or </a:t>
            </a:r>
            <a:r>
              <a:rPr lang="en-US" sz="1400" dirty="0"/>
              <a:t>conj</a:t>
            </a:r>
            <a:r>
              <a:rPr lang="en-US" sz="1400" i="1" dirty="0"/>
              <a:t> epi?</a:t>
            </a:r>
          </a:p>
          <a:p>
            <a:r>
              <a:rPr lang="en-US" sz="1400" dirty="0"/>
              <a:t>Both</a:t>
            </a:r>
          </a:p>
        </p:txBody>
      </p:sp>
      <p:sp>
        <p:nvSpPr>
          <p:cNvPr id="13" name="TextBox 12">
            <a:extLst>
              <a:ext uri="{FF2B5EF4-FFF2-40B4-BE49-F238E27FC236}">
                <a16:creationId xmlns:a16="http://schemas.microsoft.com/office/drawing/2014/main" id="{BD3DE07B-7993-0036-1D97-13B94819691D}"/>
              </a:ext>
            </a:extLst>
          </p:cNvPr>
          <p:cNvSpPr txBox="1"/>
          <p:nvPr/>
        </p:nvSpPr>
        <p:spPr>
          <a:xfrm>
            <a:off x="2921543" y="3262226"/>
            <a:ext cx="1067921" cy="400110"/>
          </a:xfrm>
          <a:prstGeom prst="rect">
            <a:avLst/>
          </a:prstGeom>
          <a:noFill/>
        </p:spPr>
        <p:txBody>
          <a:bodyPr wrap="none" rtlCol="0">
            <a:spAutoFit/>
          </a:bodyPr>
          <a:lstStyle/>
          <a:p>
            <a:r>
              <a:rPr lang="en-US" sz="2000" dirty="0"/>
              <a:t>Surface</a:t>
            </a:r>
          </a:p>
        </p:txBody>
      </p:sp>
    </p:spTree>
    <p:extLst>
      <p:ext uri="{BB962C8B-B14F-4D97-AF65-F5344CB8AC3E}">
        <p14:creationId xmlns:p14="http://schemas.microsoft.com/office/powerpoint/2010/main" val="690021901"/>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solidFill>
              </a:rPr>
              <a:t>Surface</a:t>
            </a:r>
            <a:r>
              <a:rPr lang="en-US" sz="2000" dirty="0"/>
              <a:t> epithelium damage</a:t>
            </a:r>
          </a:p>
        </p:txBody>
      </p: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b="1" i="1" dirty="0"/>
              <a:t>Tear Film Instability</a:t>
            </a:r>
          </a:p>
        </p:txBody>
      </p:sp>
      <p:sp>
        <p:nvSpPr>
          <p:cNvPr id="10" name="TextBox 9">
            <a:extLst>
              <a:ext uri="{FF2B5EF4-FFF2-40B4-BE49-F238E27FC236}">
                <a16:creationId xmlns:a16="http://schemas.microsoft.com/office/drawing/2014/main" id="{8018E1A7-F731-DE35-68D5-ABCD243AC8B0}"/>
              </a:ext>
            </a:extLst>
          </p:cNvPr>
          <p:cNvSpPr txBox="1"/>
          <p:nvPr/>
        </p:nvSpPr>
        <p:spPr>
          <a:xfrm>
            <a:off x="175592" y="1940371"/>
            <a:ext cx="4396408" cy="1323439"/>
          </a:xfrm>
          <a:prstGeom prst="rect">
            <a:avLst/>
          </a:prstGeom>
          <a:noFill/>
        </p:spPr>
        <p:txBody>
          <a:bodyPr wrap="square" rtlCol="0">
            <a:spAutoFit/>
          </a:bodyPr>
          <a:lstStyle/>
          <a:p>
            <a:r>
              <a:rPr lang="en-US" sz="1600" i="1" dirty="0">
                <a:solidFill>
                  <a:schemeClr val="bg1">
                    <a:lumMod val="75000"/>
                  </a:schemeClr>
                </a:solidFill>
              </a:rPr>
              <a:t>What effect does tear-film hyperosmolarity produce that starts the cascade of events resulting in DES?</a:t>
            </a:r>
          </a:p>
          <a:p>
            <a:r>
              <a:rPr lang="en-US" sz="1600" b="1" dirty="0">
                <a:solidFill>
                  <a:schemeClr val="bg1">
                    <a:lumMod val="75000"/>
                  </a:schemeClr>
                </a:solidFill>
              </a:rPr>
              <a:t>Hyperosmolar stress of surface epithelium</a:t>
            </a:r>
            <a:r>
              <a:rPr lang="en-US" sz="1600" dirty="0">
                <a:solidFill>
                  <a:schemeClr val="bg1">
                    <a:lumMod val="75000"/>
                  </a:schemeClr>
                </a:solidFill>
              </a:rPr>
              <a:t>, which significantly damages it</a:t>
            </a:r>
          </a:p>
        </p:txBody>
      </p:sp>
      <p:sp>
        <p:nvSpPr>
          <p:cNvPr id="7" name="TextBox 6">
            <a:extLst>
              <a:ext uri="{FF2B5EF4-FFF2-40B4-BE49-F238E27FC236}">
                <a16:creationId xmlns:a16="http://schemas.microsoft.com/office/drawing/2014/main" id="{3B65C16A-C67B-4034-475A-166DD901D69C}"/>
              </a:ext>
            </a:extLst>
          </p:cNvPr>
          <p:cNvSpPr txBox="1"/>
          <p:nvPr/>
        </p:nvSpPr>
        <p:spPr>
          <a:xfrm>
            <a:off x="266914" y="3048000"/>
            <a:ext cx="3430747" cy="584775"/>
          </a:xfrm>
          <a:prstGeom prst="rect">
            <a:avLst/>
          </a:prstGeom>
          <a:solidFill>
            <a:schemeClr val="accent1">
              <a:lumMod val="40000"/>
              <a:lumOff val="60000"/>
            </a:schemeClr>
          </a:solidFill>
        </p:spPr>
        <p:txBody>
          <a:bodyPr wrap="none" rtlCol="0">
            <a:spAutoFit/>
          </a:bodyPr>
          <a:lstStyle/>
          <a:p>
            <a:r>
              <a:rPr lang="en-US" sz="1400" i="1" dirty="0">
                <a:solidFill>
                  <a:schemeClr val="bg1">
                    <a:lumMod val="75000"/>
                  </a:schemeClr>
                </a:solidFill>
              </a:rPr>
              <a:t>Are we talking </a:t>
            </a:r>
            <a:r>
              <a:rPr lang="en-US" sz="1400" dirty="0">
                <a:solidFill>
                  <a:schemeClr val="bg1">
                    <a:lumMod val="75000"/>
                  </a:schemeClr>
                </a:solidFill>
              </a:rPr>
              <a:t>corneal</a:t>
            </a:r>
            <a:r>
              <a:rPr lang="en-US" sz="1400" i="1" dirty="0">
                <a:solidFill>
                  <a:schemeClr val="bg1">
                    <a:lumMod val="75000"/>
                  </a:schemeClr>
                </a:solidFill>
              </a:rPr>
              <a:t> epi, or </a:t>
            </a:r>
            <a:r>
              <a:rPr lang="en-US" dirty="0">
                <a:latin typeface="Segoe Script" panose="030B0504020000000003" pitchFamily="66" charset="0"/>
              </a:rPr>
              <a:t>conj</a:t>
            </a:r>
            <a:r>
              <a:rPr lang="en-US" sz="1400" i="1" dirty="0"/>
              <a:t> </a:t>
            </a:r>
            <a:r>
              <a:rPr lang="en-US" sz="1400" i="1" dirty="0">
                <a:solidFill>
                  <a:schemeClr val="bg1">
                    <a:lumMod val="75000"/>
                  </a:schemeClr>
                </a:solidFill>
              </a:rPr>
              <a:t>epi?</a:t>
            </a:r>
          </a:p>
          <a:p>
            <a:r>
              <a:rPr lang="en-US" sz="1400" dirty="0">
                <a:solidFill>
                  <a:schemeClr val="bg1">
                    <a:lumMod val="75000"/>
                  </a:schemeClr>
                </a:solidFill>
              </a:rPr>
              <a:t>Both</a:t>
            </a:r>
          </a:p>
        </p:txBody>
      </p:sp>
      <p:sp>
        <p:nvSpPr>
          <p:cNvPr id="13" name="TextBox 12">
            <a:extLst>
              <a:ext uri="{FF2B5EF4-FFF2-40B4-BE49-F238E27FC236}">
                <a16:creationId xmlns:a16="http://schemas.microsoft.com/office/drawing/2014/main" id="{BD3DE07B-7993-0036-1D97-13B94819691D}"/>
              </a:ext>
            </a:extLst>
          </p:cNvPr>
          <p:cNvSpPr txBox="1"/>
          <p:nvPr/>
        </p:nvSpPr>
        <p:spPr>
          <a:xfrm>
            <a:off x="2921543" y="3262226"/>
            <a:ext cx="1067921" cy="400110"/>
          </a:xfrm>
          <a:prstGeom prst="rect">
            <a:avLst/>
          </a:prstGeom>
          <a:noFill/>
        </p:spPr>
        <p:txBody>
          <a:bodyPr wrap="none" rtlCol="0">
            <a:spAutoFit/>
          </a:bodyPr>
          <a:lstStyle/>
          <a:p>
            <a:r>
              <a:rPr lang="en-US" sz="2000" dirty="0"/>
              <a:t>Surface</a:t>
            </a:r>
          </a:p>
        </p:txBody>
      </p:sp>
      <p:sp>
        <p:nvSpPr>
          <p:cNvPr id="14" name="TextBox 13">
            <a:extLst>
              <a:ext uri="{FF2B5EF4-FFF2-40B4-BE49-F238E27FC236}">
                <a16:creationId xmlns:a16="http://schemas.microsoft.com/office/drawing/2014/main" id="{A80824B9-8AFB-F019-E794-FCDC4C665185}"/>
              </a:ext>
            </a:extLst>
          </p:cNvPr>
          <p:cNvSpPr txBox="1"/>
          <p:nvPr/>
        </p:nvSpPr>
        <p:spPr>
          <a:xfrm>
            <a:off x="2814428" y="3260802"/>
            <a:ext cx="293670" cy="369332"/>
          </a:xfrm>
          <a:prstGeom prst="rect">
            <a:avLst/>
          </a:prstGeom>
          <a:noFill/>
        </p:spPr>
        <p:txBody>
          <a:bodyPr wrap="none" rtlCol="0">
            <a:spAutoFit/>
          </a:bodyPr>
          <a:lstStyle/>
          <a:p>
            <a:r>
              <a:rPr lang="en-US" dirty="0"/>
              <a:t>^</a:t>
            </a:r>
          </a:p>
        </p:txBody>
      </p:sp>
      <p:sp>
        <p:nvSpPr>
          <p:cNvPr id="16" name="TextBox 15">
            <a:extLst>
              <a:ext uri="{FF2B5EF4-FFF2-40B4-BE49-F238E27FC236}">
                <a16:creationId xmlns:a16="http://schemas.microsoft.com/office/drawing/2014/main" id="{E5410D89-2D9B-6BC3-A6CF-67E5C215EDEC}"/>
              </a:ext>
            </a:extLst>
          </p:cNvPr>
          <p:cNvSpPr txBox="1"/>
          <p:nvPr/>
        </p:nvSpPr>
        <p:spPr>
          <a:xfrm>
            <a:off x="1018760" y="2383235"/>
            <a:ext cx="5257800" cy="738664"/>
          </a:xfrm>
          <a:prstGeom prst="rect">
            <a:avLst/>
          </a:prstGeom>
          <a:solidFill>
            <a:schemeClr val="accent5"/>
          </a:solidFill>
        </p:spPr>
        <p:txBody>
          <a:bodyPr wrap="square" rtlCol="0">
            <a:spAutoFit/>
          </a:bodyPr>
          <a:lstStyle/>
          <a:p>
            <a:r>
              <a:rPr lang="en-US" sz="1400" i="1" dirty="0"/>
              <a:t>How might conj-epi damage directly impact TFI (and thus DES)?</a:t>
            </a:r>
          </a:p>
          <a:p>
            <a:r>
              <a:rPr lang="en-US" sz="1400" dirty="0">
                <a:solidFill>
                  <a:schemeClr val="accent5"/>
                </a:solidFill>
              </a:rPr>
              <a:t>Recall that conj  goblet  cells are the source of  mucin , a deficit of which contributes to TFI and thus DES</a:t>
            </a:r>
          </a:p>
        </p:txBody>
      </p:sp>
      <p:sp>
        <p:nvSpPr>
          <p:cNvPr id="17" name="Arrow: Curved Right 16">
            <a:extLst>
              <a:ext uri="{FF2B5EF4-FFF2-40B4-BE49-F238E27FC236}">
                <a16:creationId xmlns:a16="http://schemas.microsoft.com/office/drawing/2014/main" id="{E781A392-62FF-F105-D9EB-E68C29638CA1}"/>
              </a:ext>
            </a:extLst>
          </p:cNvPr>
          <p:cNvSpPr/>
          <p:nvPr/>
        </p:nvSpPr>
        <p:spPr>
          <a:xfrm rot="20005200">
            <a:off x="2899407" y="3455612"/>
            <a:ext cx="381000" cy="198215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195B27E5-1291-2856-0430-A0E244EF26E2}"/>
              </a:ext>
            </a:extLst>
          </p:cNvPr>
          <p:cNvSpPr txBox="1"/>
          <p:nvPr/>
        </p:nvSpPr>
        <p:spPr>
          <a:xfrm>
            <a:off x="1211884" y="4211350"/>
            <a:ext cx="1540806" cy="276999"/>
          </a:xfrm>
          <a:prstGeom prst="rect">
            <a:avLst/>
          </a:prstGeom>
          <a:noFill/>
        </p:spPr>
        <p:txBody>
          <a:bodyPr wrap="none" rtlCol="0">
            <a:spAutoFit/>
          </a:bodyPr>
          <a:lstStyle/>
          <a:p>
            <a:r>
              <a:rPr lang="en-US" sz="1200" i="1" dirty="0"/>
              <a:t>DES feedback loop!</a:t>
            </a:r>
          </a:p>
        </p:txBody>
      </p:sp>
    </p:spTree>
    <p:extLst>
      <p:ext uri="{BB962C8B-B14F-4D97-AF65-F5344CB8AC3E}">
        <p14:creationId xmlns:p14="http://schemas.microsoft.com/office/powerpoint/2010/main" val="4147378308"/>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solidFill>
              </a:rPr>
              <a:t>Surface</a:t>
            </a:r>
            <a:r>
              <a:rPr lang="en-US" sz="2000" dirty="0"/>
              <a:t> epithelium damage</a:t>
            </a:r>
          </a:p>
        </p:txBody>
      </p: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b="1" i="1" dirty="0"/>
              <a:t>Tear Film Instability</a:t>
            </a:r>
          </a:p>
        </p:txBody>
      </p:sp>
      <p:sp>
        <p:nvSpPr>
          <p:cNvPr id="10" name="TextBox 9">
            <a:extLst>
              <a:ext uri="{FF2B5EF4-FFF2-40B4-BE49-F238E27FC236}">
                <a16:creationId xmlns:a16="http://schemas.microsoft.com/office/drawing/2014/main" id="{8018E1A7-F731-DE35-68D5-ABCD243AC8B0}"/>
              </a:ext>
            </a:extLst>
          </p:cNvPr>
          <p:cNvSpPr txBox="1"/>
          <p:nvPr/>
        </p:nvSpPr>
        <p:spPr>
          <a:xfrm>
            <a:off x="175592" y="1940371"/>
            <a:ext cx="4396408" cy="1323439"/>
          </a:xfrm>
          <a:prstGeom prst="rect">
            <a:avLst/>
          </a:prstGeom>
          <a:noFill/>
        </p:spPr>
        <p:txBody>
          <a:bodyPr wrap="square" rtlCol="0">
            <a:spAutoFit/>
          </a:bodyPr>
          <a:lstStyle/>
          <a:p>
            <a:r>
              <a:rPr lang="en-US" sz="1600" i="1" dirty="0">
                <a:solidFill>
                  <a:schemeClr val="bg1">
                    <a:lumMod val="75000"/>
                  </a:schemeClr>
                </a:solidFill>
              </a:rPr>
              <a:t>What effect does tear-film hyperosmolarity produce that starts the cascade of events resulting in DES?</a:t>
            </a:r>
          </a:p>
          <a:p>
            <a:r>
              <a:rPr lang="en-US" sz="1600" b="1" dirty="0">
                <a:solidFill>
                  <a:schemeClr val="bg1">
                    <a:lumMod val="75000"/>
                  </a:schemeClr>
                </a:solidFill>
              </a:rPr>
              <a:t>Hyperosmolar stress of surface epithelium</a:t>
            </a:r>
            <a:r>
              <a:rPr lang="en-US" sz="1600" dirty="0">
                <a:solidFill>
                  <a:schemeClr val="bg1">
                    <a:lumMod val="75000"/>
                  </a:schemeClr>
                </a:solidFill>
              </a:rPr>
              <a:t>, which significantly damages it</a:t>
            </a:r>
          </a:p>
        </p:txBody>
      </p:sp>
      <p:sp>
        <p:nvSpPr>
          <p:cNvPr id="7" name="TextBox 6">
            <a:extLst>
              <a:ext uri="{FF2B5EF4-FFF2-40B4-BE49-F238E27FC236}">
                <a16:creationId xmlns:a16="http://schemas.microsoft.com/office/drawing/2014/main" id="{3B65C16A-C67B-4034-475A-166DD901D69C}"/>
              </a:ext>
            </a:extLst>
          </p:cNvPr>
          <p:cNvSpPr txBox="1"/>
          <p:nvPr/>
        </p:nvSpPr>
        <p:spPr>
          <a:xfrm>
            <a:off x="266914" y="3048000"/>
            <a:ext cx="3430747" cy="584775"/>
          </a:xfrm>
          <a:prstGeom prst="rect">
            <a:avLst/>
          </a:prstGeom>
          <a:solidFill>
            <a:schemeClr val="accent1">
              <a:lumMod val="40000"/>
              <a:lumOff val="60000"/>
            </a:schemeClr>
          </a:solidFill>
        </p:spPr>
        <p:txBody>
          <a:bodyPr wrap="none" rtlCol="0">
            <a:spAutoFit/>
          </a:bodyPr>
          <a:lstStyle/>
          <a:p>
            <a:r>
              <a:rPr lang="en-US" sz="1400" i="1" dirty="0">
                <a:solidFill>
                  <a:schemeClr val="bg1">
                    <a:lumMod val="75000"/>
                  </a:schemeClr>
                </a:solidFill>
              </a:rPr>
              <a:t>Are we talking </a:t>
            </a:r>
            <a:r>
              <a:rPr lang="en-US" sz="1400" dirty="0">
                <a:solidFill>
                  <a:schemeClr val="bg1">
                    <a:lumMod val="75000"/>
                  </a:schemeClr>
                </a:solidFill>
              </a:rPr>
              <a:t>corneal</a:t>
            </a:r>
            <a:r>
              <a:rPr lang="en-US" sz="1400" i="1" dirty="0">
                <a:solidFill>
                  <a:schemeClr val="bg1">
                    <a:lumMod val="75000"/>
                  </a:schemeClr>
                </a:solidFill>
              </a:rPr>
              <a:t> epi, or </a:t>
            </a:r>
            <a:r>
              <a:rPr lang="en-US" dirty="0">
                <a:latin typeface="Segoe Script" panose="030B0504020000000003" pitchFamily="66" charset="0"/>
              </a:rPr>
              <a:t>conj</a:t>
            </a:r>
            <a:r>
              <a:rPr lang="en-US" sz="1400" i="1" dirty="0"/>
              <a:t> </a:t>
            </a:r>
            <a:r>
              <a:rPr lang="en-US" sz="1400" i="1" dirty="0">
                <a:solidFill>
                  <a:schemeClr val="bg1">
                    <a:lumMod val="75000"/>
                  </a:schemeClr>
                </a:solidFill>
              </a:rPr>
              <a:t>epi?</a:t>
            </a:r>
          </a:p>
          <a:p>
            <a:r>
              <a:rPr lang="en-US" sz="1400" dirty="0">
                <a:solidFill>
                  <a:schemeClr val="bg1">
                    <a:lumMod val="75000"/>
                  </a:schemeClr>
                </a:solidFill>
              </a:rPr>
              <a:t>Both</a:t>
            </a:r>
          </a:p>
        </p:txBody>
      </p:sp>
      <p:sp>
        <p:nvSpPr>
          <p:cNvPr id="13" name="TextBox 12">
            <a:extLst>
              <a:ext uri="{FF2B5EF4-FFF2-40B4-BE49-F238E27FC236}">
                <a16:creationId xmlns:a16="http://schemas.microsoft.com/office/drawing/2014/main" id="{BD3DE07B-7993-0036-1D97-13B94819691D}"/>
              </a:ext>
            </a:extLst>
          </p:cNvPr>
          <p:cNvSpPr txBox="1"/>
          <p:nvPr/>
        </p:nvSpPr>
        <p:spPr>
          <a:xfrm>
            <a:off x="2921543" y="3262226"/>
            <a:ext cx="1067921" cy="400110"/>
          </a:xfrm>
          <a:prstGeom prst="rect">
            <a:avLst/>
          </a:prstGeom>
          <a:noFill/>
        </p:spPr>
        <p:txBody>
          <a:bodyPr wrap="none" rtlCol="0">
            <a:spAutoFit/>
          </a:bodyPr>
          <a:lstStyle/>
          <a:p>
            <a:r>
              <a:rPr lang="en-US" sz="2000" dirty="0"/>
              <a:t>Surface</a:t>
            </a:r>
          </a:p>
        </p:txBody>
      </p:sp>
      <p:sp>
        <p:nvSpPr>
          <p:cNvPr id="14" name="TextBox 13">
            <a:extLst>
              <a:ext uri="{FF2B5EF4-FFF2-40B4-BE49-F238E27FC236}">
                <a16:creationId xmlns:a16="http://schemas.microsoft.com/office/drawing/2014/main" id="{A80824B9-8AFB-F019-E794-FCDC4C665185}"/>
              </a:ext>
            </a:extLst>
          </p:cNvPr>
          <p:cNvSpPr txBox="1"/>
          <p:nvPr/>
        </p:nvSpPr>
        <p:spPr>
          <a:xfrm>
            <a:off x="2814428" y="3260802"/>
            <a:ext cx="293670" cy="369332"/>
          </a:xfrm>
          <a:prstGeom prst="rect">
            <a:avLst/>
          </a:prstGeom>
          <a:noFill/>
        </p:spPr>
        <p:txBody>
          <a:bodyPr wrap="none" rtlCol="0">
            <a:spAutoFit/>
          </a:bodyPr>
          <a:lstStyle/>
          <a:p>
            <a:r>
              <a:rPr lang="en-US" dirty="0"/>
              <a:t>^</a:t>
            </a:r>
          </a:p>
        </p:txBody>
      </p:sp>
      <p:sp>
        <p:nvSpPr>
          <p:cNvPr id="16" name="TextBox 15">
            <a:extLst>
              <a:ext uri="{FF2B5EF4-FFF2-40B4-BE49-F238E27FC236}">
                <a16:creationId xmlns:a16="http://schemas.microsoft.com/office/drawing/2014/main" id="{E5410D89-2D9B-6BC3-A6CF-67E5C215EDEC}"/>
              </a:ext>
            </a:extLst>
          </p:cNvPr>
          <p:cNvSpPr txBox="1"/>
          <p:nvPr/>
        </p:nvSpPr>
        <p:spPr>
          <a:xfrm>
            <a:off x="1018760" y="2383235"/>
            <a:ext cx="5257800" cy="738664"/>
          </a:xfrm>
          <a:prstGeom prst="rect">
            <a:avLst/>
          </a:prstGeom>
          <a:solidFill>
            <a:schemeClr val="accent5"/>
          </a:solidFill>
        </p:spPr>
        <p:txBody>
          <a:bodyPr wrap="square" rtlCol="0">
            <a:spAutoFit/>
          </a:bodyPr>
          <a:lstStyle/>
          <a:p>
            <a:r>
              <a:rPr lang="en-US" sz="1400" i="1" dirty="0"/>
              <a:t>How might conj-epi damage directly impact TFI (and thus DES)?</a:t>
            </a:r>
          </a:p>
          <a:p>
            <a:r>
              <a:rPr lang="en-US" sz="1400" dirty="0"/>
              <a:t>Recall that conj  goblet  cells are the source of  mucin , a deficit of which contributes to TFI and thus DES</a:t>
            </a:r>
          </a:p>
        </p:txBody>
      </p:sp>
      <p:sp>
        <p:nvSpPr>
          <p:cNvPr id="17" name="Arrow: Curved Right 16">
            <a:extLst>
              <a:ext uri="{FF2B5EF4-FFF2-40B4-BE49-F238E27FC236}">
                <a16:creationId xmlns:a16="http://schemas.microsoft.com/office/drawing/2014/main" id="{E781A392-62FF-F105-D9EB-E68C29638CA1}"/>
              </a:ext>
            </a:extLst>
          </p:cNvPr>
          <p:cNvSpPr/>
          <p:nvPr/>
        </p:nvSpPr>
        <p:spPr>
          <a:xfrm rot="20005200">
            <a:off x="2899407" y="3455612"/>
            <a:ext cx="381000" cy="198215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a:extLst>
              <a:ext uri="{FF2B5EF4-FFF2-40B4-BE49-F238E27FC236}">
                <a16:creationId xmlns:a16="http://schemas.microsoft.com/office/drawing/2014/main" id="{F6C2E446-60A9-219F-D430-4C86557A697F}"/>
              </a:ext>
            </a:extLst>
          </p:cNvPr>
          <p:cNvSpPr/>
          <p:nvPr/>
        </p:nvSpPr>
        <p:spPr>
          <a:xfrm>
            <a:off x="2377109" y="2670312"/>
            <a:ext cx="597442" cy="2054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459CAC1-2100-804D-EF42-30C24DDBC3B4}"/>
              </a:ext>
            </a:extLst>
          </p:cNvPr>
          <p:cNvSpPr/>
          <p:nvPr/>
        </p:nvSpPr>
        <p:spPr>
          <a:xfrm>
            <a:off x="4818818" y="2649862"/>
            <a:ext cx="518280" cy="2258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8B68ED3-660A-C20B-FFC5-99F57A8A0616}"/>
              </a:ext>
            </a:extLst>
          </p:cNvPr>
          <p:cNvSpPr txBox="1"/>
          <p:nvPr/>
        </p:nvSpPr>
        <p:spPr>
          <a:xfrm>
            <a:off x="1211884" y="4211350"/>
            <a:ext cx="1540806" cy="276999"/>
          </a:xfrm>
          <a:prstGeom prst="rect">
            <a:avLst/>
          </a:prstGeom>
          <a:noFill/>
        </p:spPr>
        <p:txBody>
          <a:bodyPr wrap="none" rtlCol="0">
            <a:spAutoFit/>
          </a:bodyPr>
          <a:lstStyle/>
          <a:p>
            <a:r>
              <a:rPr lang="en-US" sz="1200" i="1" dirty="0"/>
              <a:t>DES feedback loop!</a:t>
            </a:r>
          </a:p>
        </p:txBody>
      </p:sp>
    </p:spTree>
    <p:extLst>
      <p:ext uri="{BB962C8B-B14F-4D97-AF65-F5344CB8AC3E}">
        <p14:creationId xmlns:p14="http://schemas.microsoft.com/office/powerpoint/2010/main" val="3071207738"/>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solidFill>
              </a:rPr>
              <a:t>Surface</a:t>
            </a:r>
            <a:r>
              <a:rPr lang="en-US" sz="2000" dirty="0"/>
              <a:t> epithelium damage</a:t>
            </a:r>
          </a:p>
        </p:txBody>
      </p: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b="1" i="1" dirty="0"/>
              <a:t>Tear Film Instability</a:t>
            </a:r>
          </a:p>
        </p:txBody>
      </p:sp>
      <p:sp>
        <p:nvSpPr>
          <p:cNvPr id="10" name="TextBox 9">
            <a:extLst>
              <a:ext uri="{FF2B5EF4-FFF2-40B4-BE49-F238E27FC236}">
                <a16:creationId xmlns:a16="http://schemas.microsoft.com/office/drawing/2014/main" id="{8018E1A7-F731-DE35-68D5-ABCD243AC8B0}"/>
              </a:ext>
            </a:extLst>
          </p:cNvPr>
          <p:cNvSpPr txBox="1"/>
          <p:nvPr/>
        </p:nvSpPr>
        <p:spPr>
          <a:xfrm>
            <a:off x="175592" y="1940371"/>
            <a:ext cx="4396408" cy="1323439"/>
          </a:xfrm>
          <a:prstGeom prst="rect">
            <a:avLst/>
          </a:prstGeom>
          <a:noFill/>
        </p:spPr>
        <p:txBody>
          <a:bodyPr wrap="square" rtlCol="0">
            <a:spAutoFit/>
          </a:bodyPr>
          <a:lstStyle/>
          <a:p>
            <a:r>
              <a:rPr lang="en-US" sz="1600" i="1" dirty="0">
                <a:solidFill>
                  <a:schemeClr val="bg1">
                    <a:lumMod val="75000"/>
                  </a:schemeClr>
                </a:solidFill>
              </a:rPr>
              <a:t>What effect does tear-film hyperosmolarity produce that starts the cascade of events resulting in DES?</a:t>
            </a:r>
          </a:p>
          <a:p>
            <a:r>
              <a:rPr lang="en-US" sz="1600" b="1" dirty="0">
                <a:solidFill>
                  <a:schemeClr val="bg1">
                    <a:lumMod val="75000"/>
                  </a:schemeClr>
                </a:solidFill>
              </a:rPr>
              <a:t>Hyperosmolar stress of surface epithelium</a:t>
            </a:r>
            <a:r>
              <a:rPr lang="en-US" sz="1600" dirty="0">
                <a:solidFill>
                  <a:schemeClr val="bg1">
                    <a:lumMod val="75000"/>
                  </a:schemeClr>
                </a:solidFill>
              </a:rPr>
              <a:t>, which significantly damages it</a:t>
            </a:r>
          </a:p>
        </p:txBody>
      </p:sp>
      <p:sp>
        <p:nvSpPr>
          <p:cNvPr id="7" name="TextBox 6">
            <a:extLst>
              <a:ext uri="{FF2B5EF4-FFF2-40B4-BE49-F238E27FC236}">
                <a16:creationId xmlns:a16="http://schemas.microsoft.com/office/drawing/2014/main" id="{3B65C16A-C67B-4034-475A-166DD901D69C}"/>
              </a:ext>
            </a:extLst>
          </p:cNvPr>
          <p:cNvSpPr txBox="1"/>
          <p:nvPr/>
        </p:nvSpPr>
        <p:spPr>
          <a:xfrm>
            <a:off x="266914" y="3048000"/>
            <a:ext cx="3430747" cy="584775"/>
          </a:xfrm>
          <a:prstGeom prst="rect">
            <a:avLst/>
          </a:prstGeom>
          <a:solidFill>
            <a:schemeClr val="accent1">
              <a:lumMod val="40000"/>
              <a:lumOff val="60000"/>
            </a:schemeClr>
          </a:solidFill>
        </p:spPr>
        <p:txBody>
          <a:bodyPr wrap="none" rtlCol="0">
            <a:spAutoFit/>
          </a:bodyPr>
          <a:lstStyle/>
          <a:p>
            <a:r>
              <a:rPr lang="en-US" sz="1400" i="1" dirty="0">
                <a:solidFill>
                  <a:schemeClr val="bg1">
                    <a:lumMod val="75000"/>
                  </a:schemeClr>
                </a:solidFill>
              </a:rPr>
              <a:t>Are we talking </a:t>
            </a:r>
            <a:r>
              <a:rPr lang="en-US" sz="1400" dirty="0">
                <a:solidFill>
                  <a:schemeClr val="bg1">
                    <a:lumMod val="75000"/>
                  </a:schemeClr>
                </a:solidFill>
              </a:rPr>
              <a:t>corneal</a:t>
            </a:r>
            <a:r>
              <a:rPr lang="en-US" sz="1400" i="1" dirty="0">
                <a:solidFill>
                  <a:schemeClr val="bg1">
                    <a:lumMod val="75000"/>
                  </a:schemeClr>
                </a:solidFill>
              </a:rPr>
              <a:t> epi, or </a:t>
            </a:r>
            <a:r>
              <a:rPr lang="en-US" dirty="0">
                <a:latin typeface="Segoe Script" panose="030B0504020000000003" pitchFamily="66" charset="0"/>
              </a:rPr>
              <a:t>conj</a:t>
            </a:r>
            <a:r>
              <a:rPr lang="en-US" sz="1400" i="1" dirty="0"/>
              <a:t> </a:t>
            </a:r>
            <a:r>
              <a:rPr lang="en-US" sz="1400" i="1" dirty="0">
                <a:solidFill>
                  <a:schemeClr val="bg1">
                    <a:lumMod val="75000"/>
                  </a:schemeClr>
                </a:solidFill>
              </a:rPr>
              <a:t>epi?</a:t>
            </a:r>
          </a:p>
          <a:p>
            <a:r>
              <a:rPr lang="en-US" sz="1400" dirty="0">
                <a:solidFill>
                  <a:schemeClr val="bg1">
                    <a:lumMod val="75000"/>
                  </a:schemeClr>
                </a:solidFill>
              </a:rPr>
              <a:t>Both</a:t>
            </a:r>
          </a:p>
        </p:txBody>
      </p:sp>
      <p:sp>
        <p:nvSpPr>
          <p:cNvPr id="13" name="TextBox 12">
            <a:extLst>
              <a:ext uri="{FF2B5EF4-FFF2-40B4-BE49-F238E27FC236}">
                <a16:creationId xmlns:a16="http://schemas.microsoft.com/office/drawing/2014/main" id="{BD3DE07B-7993-0036-1D97-13B94819691D}"/>
              </a:ext>
            </a:extLst>
          </p:cNvPr>
          <p:cNvSpPr txBox="1"/>
          <p:nvPr/>
        </p:nvSpPr>
        <p:spPr>
          <a:xfrm>
            <a:off x="2921543" y="3262226"/>
            <a:ext cx="1067921" cy="400110"/>
          </a:xfrm>
          <a:prstGeom prst="rect">
            <a:avLst/>
          </a:prstGeom>
          <a:noFill/>
        </p:spPr>
        <p:txBody>
          <a:bodyPr wrap="none" rtlCol="0">
            <a:spAutoFit/>
          </a:bodyPr>
          <a:lstStyle/>
          <a:p>
            <a:r>
              <a:rPr lang="en-US" sz="2000" dirty="0"/>
              <a:t>Surface</a:t>
            </a:r>
          </a:p>
        </p:txBody>
      </p:sp>
      <p:sp>
        <p:nvSpPr>
          <p:cNvPr id="14" name="TextBox 13">
            <a:extLst>
              <a:ext uri="{FF2B5EF4-FFF2-40B4-BE49-F238E27FC236}">
                <a16:creationId xmlns:a16="http://schemas.microsoft.com/office/drawing/2014/main" id="{A80824B9-8AFB-F019-E794-FCDC4C665185}"/>
              </a:ext>
            </a:extLst>
          </p:cNvPr>
          <p:cNvSpPr txBox="1"/>
          <p:nvPr/>
        </p:nvSpPr>
        <p:spPr>
          <a:xfrm>
            <a:off x="2814428" y="3260802"/>
            <a:ext cx="293670" cy="369332"/>
          </a:xfrm>
          <a:prstGeom prst="rect">
            <a:avLst/>
          </a:prstGeom>
          <a:noFill/>
        </p:spPr>
        <p:txBody>
          <a:bodyPr wrap="none" rtlCol="0">
            <a:spAutoFit/>
          </a:bodyPr>
          <a:lstStyle/>
          <a:p>
            <a:r>
              <a:rPr lang="en-US" dirty="0"/>
              <a:t>^</a:t>
            </a:r>
          </a:p>
        </p:txBody>
      </p:sp>
      <p:sp>
        <p:nvSpPr>
          <p:cNvPr id="16" name="TextBox 15">
            <a:extLst>
              <a:ext uri="{FF2B5EF4-FFF2-40B4-BE49-F238E27FC236}">
                <a16:creationId xmlns:a16="http://schemas.microsoft.com/office/drawing/2014/main" id="{E5410D89-2D9B-6BC3-A6CF-67E5C215EDEC}"/>
              </a:ext>
            </a:extLst>
          </p:cNvPr>
          <p:cNvSpPr txBox="1"/>
          <p:nvPr/>
        </p:nvSpPr>
        <p:spPr>
          <a:xfrm>
            <a:off x="1018760" y="2383235"/>
            <a:ext cx="5257800" cy="738664"/>
          </a:xfrm>
          <a:prstGeom prst="rect">
            <a:avLst/>
          </a:prstGeom>
          <a:solidFill>
            <a:schemeClr val="accent5"/>
          </a:solidFill>
        </p:spPr>
        <p:txBody>
          <a:bodyPr wrap="square" rtlCol="0">
            <a:spAutoFit/>
          </a:bodyPr>
          <a:lstStyle/>
          <a:p>
            <a:r>
              <a:rPr lang="en-US" sz="1400" i="1" dirty="0"/>
              <a:t>How might conj-epi damage directly impact TFI (and thus DES)?</a:t>
            </a:r>
          </a:p>
          <a:p>
            <a:r>
              <a:rPr lang="en-US" sz="1400" dirty="0"/>
              <a:t>Recall that conj  goblet  cells are the source of  mucin , a deficit of which contributes to TFI and thus DES</a:t>
            </a:r>
          </a:p>
        </p:txBody>
      </p:sp>
      <p:sp>
        <p:nvSpPr>
          <p:cNvPr id="17" name="Arrow: Curved Right 16">
            <a:extLst>
              <a:ext uri="{FF2B5EF4-FFF2-40B4-BE49-F238E27FC236}">
                <a16:creationId xmlns:a16="http://schemas.microsoft.com/office/drawing/2014/main" id="{E781A392-62FF-F105-D9EB-E68C29638CA1}"/>
              </a:ext>
            </a:extLst>
          </p:cNvPr>
          <p:cNvSpPr/>
          <p:nvPr/>
        </p:nvSpPr>
        <p:spPr>
          <a:xfrm rot="20005200">
            <a:off x="2899407" y="3455612"/>
            <a:ext cx="381000" cy="198215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807A2C08-F9E2-8607-6F1F-AB1C75F33D57}"/>
              </a:ext>
            </a:extLst>
          </p:cNvPr>
          <p:cNvSpPr txBox="1"/>
          <p:nvPr/>
        </p:nvSpPr>
        <p:spPr>
          <a:xfrm>
            <a:off x="1211884" y="4211350"/>
            <a:ext cx="1540806" cy="276999"/>
          </a:xfrm>
          <a:prstGeom prst="rect">
            <a:avLst/>
          </a:prstGeom>
          <a:noFill/>
        </p:spPr>
        <p:txBody>
          <a:bodyPr wrap="none" rtlCol="0">
            <a:spAutoFit/>
          </a:bodyPr>
          <a:lstStyle/>
          <a:p>
            <a:r>
              <a:rPr lang="en-US" sz="1200" i="1" dirty="0"/>
              <a:t>DES feedback loop!</a:t>
            </a:r>
          </a:p>
        </p:txBody>
      </p:sp>
    </p:spTree>
    <p:extLst>
      <p:ext uri="{BB962C8B-B14F-4D97-AF65-F5344CB8AC3E}">
        <p14:creationId xmlns:p14="http://schemas.microsoft.com/office/powerpoint/2010/main" val="3928291148"/>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4" name="TextBox 13">
            <a:extLst>
              <a:ext uri="{FF2B5EF4-FFF2-40B4-BE49-F238E27FC236}">
                <a16:creationId xmlns:a16="http://schemas.microsoft.com/office/drawing/2014/main" id="{937050F3-1991-A9E5-D9FF-F4D727ABBF2F}"/>
              </a:ext>
            </a:extLst>
          </p:cNvPr>
          <p:cNvSpPr txBox="1"/>
          <p:nvPr/>
        </p:nvSpPr>
        <p:spPr>
          <a:xfrm>
            <a:off x="177246" y="1473875"/>
            <a:ext cx="4089950" cy="584775"/>
          </a:xfrm>
          <a:prstGeom prst="rect">
            <a:avLst/>
          </a:prstGeom>
          <a:noFill/>
        </p:spPr>
        <p:txBody>
          <a:bodyPr wrap="square" rtlCol="0">
            <a:spAutoFit/>
          </a:bodyPr>
          <a:lstStyle/>
          <a:p>
            <a:r>
              <a:rPr lang="en-US" sz="1600" i="1" dirty="0"/>
              <a:t>What do damaged epi cells do that directly contributes to promoting DES?</a:t>
            </a:r>
          </a:p>
        </p:txBody>
      </p:sp>
      <p:sp>
        <p:nvSpPr>
          <p:cNvPr id="10" name="TextBox 9">
            <a:extLst>
              <a:ext uri="{FF2B5EF4-FFF2-40B4-BE49-F238E27FC236}">
                <a16:creationId xmlns:a16="http://schemas.microsoft.com/office/drawing/2014/main" id="{6F44DC5A-CACC-6145-FA96-03A5470C1351}"/>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200" b="1" i="1" dirty="0"/>
              <a:t>?</a:t>
            </a:r>
          </a:p>
        </p:txBody>
      </p:sp>
    </p:spTree>
    <p:extLst>
      <p:ext uri="{BB962C8B-B14F-4D97-AF65-F5344CB8AC3E}">
        <p14:creationId xmlns:p14="http://schemas.microsoft.com/office/powerpoint/2010/main" val="3364765198"/>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4" name="TextBox 13">
            <a:extLst>
              <a:ext uri="{FF2B5EF4-FFF2-40B4-BE49-F238E27FC236}">
                <a16:creationId xmlns:a16="http://schemas.microsoft.com/office/drawing/2014/main" id="{937050F3-1991-A9E5-D9FF-F4D727ABBF2F}"/>
              </a:ext>
            </a:extLst>
          </p:cNvPr>
          <p:cNvSpPr txBox="1"/>
          <p:nvPr/>
        </p:nvSpPr>
        <p:spPr>
          <a:xfrm>
            <a:off x="177246" y="1473875"/>
            <a:ext cx="4089950" cy="1077218"/>
          </a:xfrm>
          <a:prstGeom prst="rect">
            <a:avLst/>
          </a:prstGeom>
          <a:noFill/>
        </p:spPr>
        <p:txBody>
          <a:bodyPr wrap="square" rtlCol="0">
            <a:spAutoFit/>
          </a:bodyPr>
          <a:lstStyle/>
          <a:p>
            <a:r>
              <a:rPr lang="en-US" sz="1600" i="1" dirty="0"/>
              <a:t>What do damaged epi cells do that directly contributes to promoting DES?</a:t>
            </a:r>
          </a:p>
          <a:p>
            <a:r>
              <a:rPr lang="en-US" sz="1600" dirty="0"/>
              <a:t>They release cytokines that promote and/or facilitate inflammation</a:t>
            </a:r>
          </a:p>
        </p:txBody>
      </p:sp>
      <p:sp>
        <p:nvSpPr>
          <p:cNvPr id="10" name="Rectangle 9">
            <a:extLst>
              <a:ext uri="{FF2B5EF4-FFF2-40B4-BE49-F238E27FC236}">
                <a16:creationId xmlns:a16="http://schemas.microsoft.com/office/drawing/2014/main" id="{D7C8876E-5372-B36C-5D90-2EEE6A25C575}"/>
              </a:ext>
            </a:extLst>
          </p:cNvPr>
          <p:cNvSpPr/>
          <p:nvPr/>
        </p:nvSpPr>
        <p:spPr>
          <a:xfrm>
            <a:off x="1510748" y="2060711"/>
            <a:ext cx="848139" cy="2054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DCAED3D-74FC-B0A4-F56E-7CF44589457A}"/>
              </a:ext>
            </a:extLst>
          </p:cNvPr>
          <p:cNvSpPr/>
          <p:nvPr/>
        </p:nvSpPr>
        <p:spPr>
          <a:xfrm>
            <a:off x="4378184" y="2637079"/>
            <a:ext cx="919372" cy="3043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8023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44</a:t>
            </a:fld>
            <a:endParaRPr lang="en-US" altLang="en-US"/>
          </a:p>
        </p:txBody>
      </p:sp>
      <p:sp>
        <p:nvSpPr>
          <p:cNvPr id="2" name="TextBox 1">
            <a:extLst>
              <a:ext uri="{FF2B5EF4-FFF2-40B4-BE49-F238E27FC236}">
                <a16:creationId xmlns:a16="http://schemas.microsoft.com/office/drawing/2014/main" id="{34AC0B19-0878-9639-55BB-6BF046A3D8B9}"/>
              </a:ext>
            </a:extLst>
          </p:cNvPr>
          <p:cNvSpPr txBox="1"/>
          <p:nvPr/>
        </p:nvSpPr>
        <p:spPr>
          <a:xfrm>
            <a:off x="381000" y="914400"/>
            <a:ext cx="7606643" cy="4031873"/>
          </a:xfrm>
          <a:prstGeom prst="rect">
            <a:avLst/>
          </a:prstGeom>
          <a:noFill/>
        </p:spPr>
        <p:txBody>
          <a:bodyPr wrap="square" rtlCol="0">
            <a:spAutoFit/>
          </a:bodyPr>
          <a:lstStyle/>
          <a:p>
            <a:r>
              <a:rPr lang="en-US" sz="1600" i="1" dirty="0"/>
              <a:t>What roles does the tear film play in ocular health and function?</a:t>
            </a:r>
          </a:p>
          <a:p>
            <a:r>
              <a:rPr lang="en-US" sz="1600" dirty="0"/>
              <a:t>There are three:</a:t>
            </a:r>
          </a:p>
          <a:p>
            <a:r>
              <a:rPr lang="en-US" sz="1600" dirty="0"/>
              <a:t>--Facilitates diffusion of  oxygen  to the  avascular  cornea</a:t>
            </a:r>
          </a:p>
          <a:p>
            <a:r>
              <a:rPr lang="en-US" sz="1600" dirty="0"/>
              <a:t>--Assists in clearing debris from the corneal surface</a:t>
            </a:r>
          </a:p>
          <a:p>
            <a:r>
              <a:rPr lang="en-US" sz="1600" dirty="0"/>
              <a:t>--Provides a glassy-smooth refracting surface at the air-cornea interface (or more accurately, the air-tear film interface)</a:t>
            </a:r>
          </a:p>
          <a:p>
            <a:endParaRPr lang="en-US" sz="1600" dirty="0"/>
          </a:p>
          <a:p>
            <a:r>
              <a:rPr lang="en-US" sz="1600" i="1" dirty="0"/>
              <a:t>Where does the tear film reside? (The answer is </a:t>
            </a:r>
            <a:r>
              <a:rPr lang="en-US" sz="1600" dirty="0"/>
              <a:t>not</a:t>
            </a:r>
            <a:r>
              <a:rPr lang="en-US" sz="1600" i="1" dirty="0"/>
              <a:t> ‘on the surface of the eye.’)</a:t>
            </a:r>
          </a:p>
          <a:p>
            <a:r>
              <a:rPr lang="en-US" sz="1600" dirty="0"/>
              <a:t>The bulk of tear volume is in the tear strip or lake (aka the tear  </a:t>
            </a:r>
            <a:r>
              <a:rPr lang="en-US" sz="1600" i="1" dirty="0"/>
              <a:t>meniscus</a:t>
            </a:r>
            <a:r>
              <a:rPr lang="en-US" sz="1600" dirty="0"/>
              <a:t> ) resting on the lower-lid margin</a:t>
            </a:r>
          </a:p>
          <a:p>
            <a:endParaRPr lang="en-US" sz="1600" i="1" dirty="0"/>
          </a:p>
          <a:p>
            <a:r>
              <a:rPr lang="en-US" sz="1600" i="1" dirty="0"/>
              <a:t>How does the tear volume get from the tear strip up onto the ocular surface where it’s needed?</a:t>
            </a:r>
          </a:p>
          <a:p>
            <a:r>
              <a:rPr lang="en-US" sz="1600" dirty="0"/>
              <a:t>Courtesy of the action of the  upper lid (UL) . </a:t>
            </a:r>
            <a:r>
              <a:rPr lang="en-US" sz="1600" dirty="0">
                <a:solidFill>
                  <a:srgbClr val="0000FF"/>
                </a:solidFill>
              </a:rPr>
              <a:t>During a blink, the UL travels down across most of the extent of the  interpalpebral fissure  (the lower lid goes up a little, but not much).</a:t>
            </a:r>
            <a:r>
              <a:rPr lang="en-US" sz="1600" dirty="0"/>
              <a:t> </a:t>
            </a:r>
          </a:p>
        </p:txBody>
      </p:sp>
      <p:sp>
        <p:nvSpPr>
          <p:cNvPr id="3" name="Rectangle 2">
            <a:extLst>
              <a:ext uri="{FF2B5EF4-FFF2-40B4-BE49-F238E27FC236}">
                <a16:creationId xmlns:a16="http://schemas.microsoft.com/office/drawing/2014/main" id="{90FA6E48-28AA-0885-003B-FAD3DF86C867}"/>
              </a:ext>
            </a:extLst>
          </p:cNvPr>
          <p:cNvSpPr/>
          <p:nvPr/>
        </p:nvSpPr>
        <p:spPr>
          <a:xfrm>
            <a:off x="3382617" y="4388336"/>
            <a:ext cx="1951383" cy="268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 (not ‘ocular surface’)-</a:t>
            </a:r>
          </a:p>
        </p:txBody>
      </p:sp>
      <p:sp>
        <p:nvSpPr>
          <p:cNvPr id="9" name="TextBox 8">
            <a:extLst>
              <a:ext uri="{FF2B5EF4-FFF2-40B4-BE49-F238E27FC236}">
                <a16:creationId xmlns:a16="http://schemas.microsoft.com/office/drawing/2014/main" id="{236DAE4D-6928-F76F-3EFA-FC1CF8A2DF6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3113206712"/>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4" name="TextBox 13">
            <a:extLst>
              <a:ext uri="{FF2B5EF4-FFF2-40B4-BE49-F238E27FC236}">
                <a16:creationId xmlns:a16="http://schemas.microsoft.com/office/drawing/2014/main" id="{937050F3-1991-A9E5-D9FF-F4D727ABBF2F}"/>
              </a:ext>
            </a:extLst>
          </p:cNvPr>
          <p:cNvSpPr txBox="1"/>
          <p:nvPr/>
        </p:nvSpPr>
        <p:spPr>
          <a:xfrm>
            <a:off x="177246" y="1473875"/>
            <a:ext cx="4089950" cy="1077218"/>
          </a:xfrm>
          <a:prstGeom prst="rect">
            <a:avLst/>
          </a:prstGeom>
          <a:noFill/>
        </p:spPr>
        <p:txBody>
          <a:bodyPr wrap="square" rtlCol="0">
            <a:spAutoFit/>
          </a:bodyPr>
          <a:lstStyle/>
          <a:p>
            <a:r>
              <a:rPr lang="en-US" sz="1600" i="1" dirty="0"/>
              <a:t>What do damaged epi cells do that directly contributes to promoting DES?</a:t>
            </a:r>
          </a:p>
          <a:p>
            <a:r>
              <a:rPr lang="en-US" sz="1600" dirty="0"/>
              <a:t>They release cytokines that promote and/or facilitate inflammation</a:t>
            </a:r>
          </a:p>
        </p:txBody>
      </p:sp>
    </p:spTree>
    <p:extLst>
      <p:ext uri="{BB962C8B-B14F-4D97-AF65-F5344CB8AC3E}">
        <p14:creationId xmlns:p14="http://schemas.microsoft.com/office/powerpoint/2010/main" val="199849508"/>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4" name="TextBox 13">
            <a:extLst>
              <a:ext uri="{FF2B5EF4-FFF2-40B4-BE49-F238E27FC236}">
                <a16:creationId xmlns:a16="http://schemas.microsoft.com/office/drawing/2014/main" id="{937050F3-1991-A9E5-D9FF-F4D727ABBF2F}"/>
              </a:ext>
            </a:extLst>
          </p:cNvPr>
          <p:cNvSpPr txBox="1"/>
          <p:nvPr/>
        </p:nvSpPr>
        <p:spPr>
          <a:xfrm>
            <a:off x="177246" y="1473875"/>
            <a:ext cx="4089950" cy="1077218"/>
          </a:xfrm>
          <a:prstGeom prst="rect">
            <a:avLst/>
          </a:prstGeom>
          <a:noFill/>
        </p:spPr>
        <p:txBody>
          <a:bodyPr wrap="square" rtlCol="0">
            <a:spAutoFit/>
          </a:bodyPr>
          <a:lstStyle/>
          <a:p>
            <a:r>
              <a:rPr lang="en-US" sz="1600" i="1" dirty="0">
                <a:solidFill>
                  <a:schemeClr val="bg1">
                    <a:lumMod val="75000"/>
                  </a:schemeClr>
                </a:solidFill>
              </a:rPr>
              <a:t>What do damaged epi cells do that directly contributes to promoting DES?</a:t>
            </a:r>
          </a:p>
          <a:p>
            <a:r>
              <a:rPr lang="en-US" sz="1600" dirty="0">
                <a:solidFill>
                  <a:schemeClr val="bg1">
                    <a:lumMod val="75000"/>
                  </a:schemeClr>
                </a:solidFill>
              </a:rPr>
              <a:t>They release </a:t>
            </a:r>
            <a:r>
              <a:rPr lang="en-US" sz="1600" b="1" dirty="0"/>
              <a:t>cytokines</a:t>
            </a:r>
            <a:r>
              <a:rPr lang="en-US" sz="1600" dirty="0"/>
              <a:t> </a:t>
            </a:r>
            <a:r>
              <a:rPr lang="en-US" sz="1600" dirty="0">
                <a:solidFill>
                  <a:schemeClr val="bg1">
                    <a:lumMod val="75000"/>
                  </a:schemeClr>
                </a:solidFill>
              </a:rPr>
              <a:t>that promote and/or facilitate inflammation</a:t>
            </a:r>
          </a:p>
        </p:txBody>
      </p:sp>
      <p:sp>
        <p:nvSpPr>
          <p:cNvPr id="10" name="TextBox 9">
            <a:extLst>
              <a:ext uri="{FF2B5EF4-FFF2-40B4-BE49-F238E27FC236}">
                <a16:creationId xmlns:a16="http://schemas.microsoft.com/office/drawing/2014/main" id="{D3330433-30BF-DE1C-19E9-18F0A0809759}"/>
              </a:ext>
            </a:extLst>
          </p:cNvPr>
          <p:cNvSpPr txBox="1"/>
          <p:nvPr/>
        </p:nvSpPr>
        <p:spPr>
          <a:xfrm>
            <a:off x="2801177" y="1332091"/>
            <a:ext cx="3886200" cy="1169551"/>
          </a:xfrm>
          <a:prstGeom prst="rect">
            <a:avLst/>
          </a:prstGeom>
          <a:solidFill>
            <a:srgbClr val="CCFFCC"/>
          </a:solidFill>
        </p:spPr>
        <p:txBody>
          <a:bodyPr wrap="square" rtlCol="0">
            <a:spAutoFit/>
          </a:bodyPr>
          <a:lstStyle/>
          <a:p>
            <a:r>
              <a:rPr lang="en-US" sz="1400" i="1" dirty="0"/>
              <a:t>While a number of cytokines are released,   the </a:t>
            </a:r>
            <a:r>
              <a:rPr lang="en-US" sz="1400" dirty="0"/>
              <a:t>BCSC</a:t>
            </a:r>
            <a:r>
              <a:rPr lang="en-US" sz="1400" i="1" dirty="0"/>
              <a:t> emphasizes  three . </a:t>
            </a:r>
            <a:r>
              <a:rPr lang="en-US" sz="1400" i="1" dirty="0">
                <a:solidFill>
                  <a:srgbClr val="CCFFCC"/>
                </a:solidFill>
              </a:rPr>
              <a:t>What are they?</a:t>
            </a:r>
          </a:p>
          <a:p>
            <a:r>
              <a:rPr lang="en-US" sz="1400" dirty="0">
                <a:solidFill>
                  <a:srgbClr val="CCFFCC"/>
                </a:solidFill>
              </a:rPr>
              <a:t>--TNF</a:t>
            </a:r>
            <a:endParaRPr lang="en-US" sz="1400" i="1" dirty="0">
              <a:solidFill>
                <a:srgbClr val="CCFFCC"/>
              </a:solidFill>
            </a:endParaRPr>
          </a:p>
          <a:p>
            <a:r>
              <a:rPr lang="en-US" sz="1400" dirty="0">
                <a:solidFill>
                  <a:srgbClr val="CCFFCC"/>
                </a:solidFill>
              </a:rPr>
              <a:t>--MMP-9</a:t>
            </a:r>
          </a:p>
          <a:p>
            <a:r>
              <a:rPr lang="en-US" sz="1400" dirty="0">
                <a:solidFill>
                  <a:srgbClr val="CCFFCC"/>
                </a:solidFill>
              </a:rPr>
              <a:t>--IL-1</a:t>
            </a:r>
          </a:p>
        </p:txBody>
      </p:sp>
      <p:sp>
        <p:nvSpPr>
          <p:cNvPr id="16" name="Oval 15">
            <a:extLst>
              <a:ext uri="{FF2B5EF4-FFF2-40B4-BE49-F238E27FC236}">
                <a16:creationId xmlns:a16="http://schemas.microsoft.com/office/drawing/2014/main" id="{06B5948B-B57F-F820-222C-A402B74E2C96}"/>
              </a:ext>
            </a:extLst>
          </p:cNvPr>
          <p:cNvSpPr/>
          <p:nvPr/>
        </p:nvSpPr>
        <p:spPr>
          <a:xfrm>
            <a:off x="1372428" y="1935739"/>
            <a:ext cx="1181101" cy="445334"/>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86CE47-EF29-47A7-7430-7FBD97A9EEB9}"/>
              </a:ext>
            </a:extLst>
          </p:cNvPr>
          <p:cNvSpPr/>
          <p:nvPr/>
        </p:nvSpPr>
        <p:spPr>
          <a:xfrm>
            <a:off x="4717772" y="1600201"/>
            <a:ext cx="490333" cy="2285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Tree>
    <p:extLst>
      <p:ext uri="{BB962C8B-B14F-4D97-AF65-F5344CB8AC3E}">
        <p14:creationId xmlns:p14="http://schemas.microsoft.com/office/powerpoint/2010/main" val="200507370"/>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4" name="TextBox 13">
            <a:extLst>
              <a:ext uri="{FF2B5EF4-FFF2-40B4-BE49-F238E27FC236}">
                <a16:creationId xmlns:a16="http://schemas.microsoft.com/office/drawing/2014/main" id="{937050F3-1991-A9E5-D9FF-F4D727ABBF2F}"/>
              </a:ext>
            </a:extLst>
          </p:cNvPr>
          <p:cNvSpPr txBox="1"/>
          <p:nvPr/>
        </p:nvSpPr>
        <p:spPr>
          <a:xfrm>
            <a:off x="177246" y="1473875"/>
            <a:ext cx="4089950" cy="1077218"/>
          </a:xfrm>
          <a:prstGeom prst="rect">
            <a:avLst/>
          </a:prstGeom>
          <a:noFill/>
        </p:spPr>
        <p:txBody>
          <a:bodyPr wrap="square" rtlCol="0">
            <a:spAutoFit/>
          </a:bodyPr>
          <a:lstStyle/>
          <a:p>
            <a:r>
              <a:rPr lang="en-US" sz="1600" i="1" dirty="0">
                <a:solidFill>
                  <a:schemeClr val="bg1">
                    <a:lumMod val="75000"/>
                  </a:schemeClr>
                </a:solidFill>
              </a:rPr>
              <a:t>What do damaged epi cells do that directly contributes to promoting DES?</a:t>
            </a:r>
          </a:p>
          <a:p>
            <a:r>
              <a:rPr lang="en-US" sz="1600" dirty="0">
                <a:solidFill>
                  <a:schemeClr val="bg1">
                    <a:lumMod val="75000"/>
                  </a:schemeClr>
                </a:solidFill>
              </a:rPr>
              <a:t>They release </a:t>
            </a:r>
            <a:r>
              <a:rPr lang="en-US" sz="1600" b="1" dirty="0"/>
              <a:t>cytokines</a:t>
            </a:r>
            <a:r>
              <a:rPr lang="en-US" sz="1600" dirty="0"/>
              <a:t> </a:t>
            </a:r>
            <a:r>
              <a:rPr lang="en-US" sz="1600" dirty="0">
                <a:solidFill>
                  <a:schemeClr val="bg1">
                    <a:lumMod val="75000"/>
                  </a:schemeClr>
                </a:solidFill>
              </a:rPr>
              <a:t>that promote and/or facilitate inflammation</a:t>
            </a:r>
          </a:p>
        </p:txBody>
      </p:sp>
      <p:sp>
        <p:nvSpPr>
          <p:cNvPr id="10" name="TextBox 9">
            <a:extLst>
              <a:ext uri="{FF2B5EF4-FFF2-40B4-BE49-F238E27FC236}">
                <a16:creationId xmlns:a16="http://schemas.microsoft.com/office/drawing/2014/main" id="{D3330433-30BF-DE1C-19E9-18F0A0809759}"/>
              </a:ext>
            </a:extLst>
          </p:cNvPr>
          <p:cNvSpPr txBox="1"/>
          <p:nvPr/>
        </p:nvSpPr>
        <p:spPr>
          <a:xfrm>
            <a:off x="2801177" y="1332091"/>
            <a:ext cx="3886200" cy="1169551"/>
          </a:xfrm>
          <a:prstGeom prst="rect">
            <a:avLst/>
          </a:prstGeom>
          <a:solidFill>
            <a:srgbClr val="CCFFCC"/>
          </a:solidFill>
        </p:spPr>
        <p:txBody>
          <a:bodyPr wrap="square" rtlCol="0">
            <a:spAutoFit/>
          </a:bodyPr>
          <a:lstStyle/>
          <a:p>
            <a:r>
              <a:rPr lang="en-US" sz="1400" i="1" dirty="0"/>
              <a:t>While a number of cytokines are released,   the </a:t>
            </a:r>
            <a:r>
              <a:rPr lang="en-US" sz="1400" dirty="0"/>
              <a:t>BCSC</a:t>
            </a:r>
            <a:r>
              <a:rPr lang="en-US" sz="1400" i="1" dirty="0"/>
              <a:t> emphasizes  three . </a:t>
            </a:r>
            <a:r>
              <a:rPr lang="en-US" sz="1400" i="1" dirty="0">
                <a:solidFill>
                  <a:srgbClr val="CCFFCC"/>
                </a:solidFill>
              </a:rPr>
              <a:t>What are they?</a:t>
            </a:r>
          </a:p>
          <a:p>
            <a:r>
              <a:rPr lang="en-US" sz="1400" dirty="0">
                <a:solidFill>
                  <a:srgbClr val="CCFFCC"/>
                </a:solidFill>
              </a:rPr>
              <a:t>--TNF</a:t>
            </a:r>
            <a:endParaRPr lang="en-US" sz="1400" i="1" dirty="0">
              <a:solidFill>
                <a:srgbClr val="CCFFCC"/>
              </a:solidFill>
            </a:endParaRPr>
          </a:p>
          <a:p>
            <a:r>
              <a:rPr lang="en-US" sz="1400" dirty="0">
                <a:solidFill>
                  <a:srgbClr val="CCFFCC"/>
                </a:solidFill>
              </a:rPr>
              <a:t>--MMP-9</a:t>
            </a:r>
          </a:p>
          <a:p>
            <a:r>
              <a:rPr lang="en-US" sz="1400" dirty="0">
                <a:solidFill>
                  <a:srgbClr val="CCFFCC"/>
                </a:solidFill>
              </a:rPr>
              <a:t>--IL-1</a:t>
            </a:r>
          </a:p>
        </p:txBody>
      </p:sp>
      <p:sp>
        <p:nvSpPr>
          <p:cNvPr id="16" name="Oval 15">
            <a:extLst>
              <a:ext uri="{FF2B5EF4-FFF2-40B4-BE49-F238E27FC236}">
                <a16:creationId xmlns:a16="http://schemas.microsoft.com/office/drawing/2014/main" id="{06B5948B-B57F-F820-222C-A402B74E2C96}"/>
              </a:ext>
            </a:extLst>
          </p:cNvPr>
          <p:cNvSpPr/>
          <p:nvPr/>
        </p:nvSpPr>
        <p:spPr>
          <a:xfrm>
            <a:off x="1372428" y="1935739"/>
            <a:ext cx="1181101" cy="445334"/>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705514"/>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4" name="TextBox 13">
            <a:extLst>
              <a:ext uri="{FF2B5EF4-FFF2-40B4-BE49-F238E27FC236}">
                <a16:creationId xmlns:a16="http://schemas.microsoft.com/office/drawing/2014/main" id="{937050F3-1991-A9E5-D9FF-F4D727ABBF2F}"/>
              </a:ext>
            </a:extLst>
          </p:cNvPr>
          <p:cNvSpPr txBox="1"/>
          <p:nvPr/>
        </p:nvSpPr>
        <p:spPr>
          <a:xfrm>
            <a:off x="177246" y="1473875"/>
            <a:ext cx="4089950" cy="1077218"/>
          </a:xfrm>
          <a:prstGeom prst="rect">
            <a:avLst/>
          </a:prstGeom>
          <a:noFill/>
        </p:spPr>
        <p:txBody>
          <a:bodyPr wrap="square" rtlCol="0">
            <a:spAutoFit/>
          </a:bodyPr>
          <a:lstStyle/>
          <a:p>
            <a:r>
              <a:rPr lang="en-US" sz="1600" i="1" dirty="0">
                <a:solidFill>
                  <a:schemeClr val="bg1">
                    <a:lumMod val="75000"/>
                  </a:schemeClr>
                </a:solidFill>
              </a:rPr>
              <a:t>What do damaged epi cells do that directly contributes to promoting DES?</a:t>
            </a:r>
          </a:p>
          <a:p>
            <a:r>
              <a:rPr lang="en-US" sz="1600" dirty="0">
                <a:solidFill>
                  <a:schemeClr val="bg1">
                    <a:lumMod val="75000"/>
                  </a:schemeClr>
                </a:solidFill>
              </a:rPr>
              <a:t>They release </a:t>
            </a:r>
            <a:r>
              <a:rPr lang="en-US" sz="1600" b="1" dirty="0"/>
              <a:t>cytokines</a:t>
            </a:r>
            <a:r>
              <a:rPr lang="en-US" sz="1600" dirty="0"/>
              <a:t> </a:t>
            </a:r>
            <a:r>
              <a:rPr lang="en-US" sz="1600" dirty="0">
                <a:solidFill>
                  <a:schemeClr val="bg1">
                    <a:lumMod val="75000"/>
                  </a:schemeClr>
                </a:solidFill>
              </a:rPr>
              <a:t>that promote and/or facilitate inflammation</a:t>
            </a:r>
          </a:p>
        </p:txBody>
      </p:sp>
      <p:sp>
        <p:nvSpPr>
          <p:cNvPr id="10" name="TextBox 9">
            <a:extLst>
              <a:ext uri="{FF2B5EF4-FFF2-40B4-BE49-F238E27FC236}">
                <a16:creationId xmlns:a16="http://schemas.microsoft.com/office/drawing/2014/main" id="{D3330433-30BF-DE1C-19E9-18F0A0809759}"/>
              </a:ext>
            </a:extLst>
          </p:cNvPr>
          <p:cNvSpPr txBox="1"/>
          <p:nvPr/>
        </p:nvSpPr>
        <p:spPr>
          <a:xfrm>
            <a:off x="2801177" y="1332091"/>
            <a:ext cx="3886200" cy="1169551"/>
          </a:xfrm>
          <a:prstGeom prst="rect">
            <a:avLst/>
          </a:prstGeom>
          <a:solidFill>
            <a:srgbClr val="CCFFCC"/>
          </a:solidFill>
        </p:spPr>
        <p:txBody>
          <a:bodyPr wrap="square" rtlCol="0">
            <a:spAutoFit/>
          </a:bodyPr>
          <a:lstStyle/>
          <a:p>
            <a:r>
              <a:rPr lang="en-US" sz="1400" i="1" dirty="0"/>
              <a:t>While a number of cytokines are released,   the </a:t>
            </a:r>
            <a:r>
              <a:rPr lang="en-US" sz="1400" dirty="0"/>
              <a:t>BCSC</a:t>
            </a:r>
            <a:r>
              <a:rPr lang="en-US" sz="1400" i="1" dirty="0"/>
              <a:t> emphasizes  three . </a:t>
            </a:r>
            <a:r>
              <a:rPr lang="en-US" sz="1400" i="1" dirty="0">
                <a:solidFill>
                  <a:srgbClr val="0000FF"/>
                </a:solidFill>
              </a:rPr>
              <a:t>What are they?</a:t>
            </a:r>
          </a:p>
          <a:p>
            <a:r>
              <a:rPr lang="en-US" sz="1400" dirty="0">
                <a:solidFill>
                  <a:srgbClr val="0000FF"/>
                </a:solidFill>
              </a:rPr>
              <a:t>--</a:t>
            </a:r>
            <a:r>
              <a:rPr lang="en-US" sz="1400" b="1" i="1" dirty="0">
                <a:solidFill>
                  <a:srgbClr val="0000FF"/>
                </a:solidFill>
              </a:rPr>
              <a:t>?</a:t>
            </a:r>
          </a:p>
          <a:p>
            <a:r>
              <a:rPr lang="en-US" sz="1400" dirty="0">
                <a:solidFill>
                  <a:srgbClr val="0000FF"/>
                </a:solidFill>
              </a:rPr>
              <a:t>--</a:t>
            </a:r>
            <a:r>
              <a:rPr lang="en-US" sz="1400" b="1" i="1" dirty="0">
                <a:solidFill>
                  <a:srgbClr val="0000FF"/>
                </a:solidFill>
              </a:rPr>
              <a:t>?</a:t>
            </a:r>
          </a:p>
          <a:p>
            <a:r>
              <a:rPr lang="en-US" sz="1400" dirty="0">
                <a:solidFill>
                  <a:srgbClr val="0000FF"/>
                </a:solidFill>
              </a:rPr>
              <a:t>--</a:t>
            </a:r>
            <a:r>
              <a:rPr lang="en-US" sz="1400" b="1" i="1" dirty="0">
                <a:solidFill>
                  <a:srgbClr val="0000FF"/>
                </a:solidFill>
              </a:rPr>
              <a:t>?</a:t>
            </a:r>
          </a:p>
        </p:txBody>
      </p:sp>
      <p:sp>
        <p:nvSpPr>
          <p:cNvPr id="16" name="Oval 15">
            <a:extLst>
              <a:ext uri="{FF2B5EF4-FFF2-40B4-BE49-F238E27FC236}">
                <a16:creationId xmlns:a16="http://schemas.microsoft.com/office/drawing/2014/main" id="{06B5948B-B57F-F820-222C-A402B74E2C96}"/>
              </a:ext>
            </a:extLst>
          </p:cNvPr>
          <p:cNvSpPr/>
          <p:nvPr/>
        </p:nvSpPr>
        <p:spPr>
          <a:xfrm>
            <a:off x="1372428" y="1935739"/>
            <a:ext cx="1181101" cy="445334"/>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499728"/>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4" name="TextBox 13">
            <a:extLst>
              <a:ext uri="{FF2B5EF4-FFF2-40B4-BE49-F238E27FC236}">
                <a16:creationId xmlns:a16="http://schemas.microsoft.com/office/drawing/2014/main" id="{937050F3-1991-A9E5-D9FF-F4D727ABBF2F}"/>
              </a:ext>
            </a:extLst>
          </p:cNvPr>
          <p:cNvSpPr txBox="1"/>
          <p:nvPr/>
        </p:nvSpPr>
        <p:spPr>
          <a:xfrm>
            <a:off x="177246" y="1473875"/>
            <a:ext cx="4089950" cy="1077218"/>
          </a:xfrm>
          <a:prstGeom prst="rect">
            <a:avLst/>
          </a:prstGeom>
          <a:noFill/>
        </p:spPr>
        <p:txBody>
          <a:bodyPr wrap="square" rtlCol="0">
            <a:spAutoFit/>
          </a:bodyPr>
          <a:lstStyle/>
          <a:p>
            <a:r>
              <a:rPr lang="en-US" sz="1600" i="1" dirty="0">
                <a:solidFill>
                  <a:schemeClr val="bg1">
                    <a:lumMod val="75000"/>
                  </a:schemeClr>
                </a:solidFill>
              </a:rPr>
              <a:t>What do damaged epi cells do that directly contributes to promoting DES?</a:t>
            </a:r>
          </a:p>
          <a:p>
            <a:r>
              <a:rPr lang="en-US" sz="1600" dirty="0">
                <a:solidFill>
                  <a:schemeClr val="bg1">
                    <a:lumMod val="75000"/>
                  </a:schemeClr>
                </a:solidFill>
              </a:rPr>
              <a:t>They release </a:t>
            </a:r>
            <a:r>
              <a:rPr lang="en-US" sz="1600" b="1" dirty="0"/>
              <a:t>cytokines</a:t>
            </a:r>
            <a:r>
              <a:rPr lang="en-US" sz="1600" dirty="0"/>
              <a:t> </a:t>
            </a:r>
            <a:r>
              <a:rPr lang="en-US" sz="1600" dirty="0">
                <a:solidFill>
                  <a:schemeClr val="bg1">
                    <a:lumMod val="75000"/>
                  </a:schemeClr>
                </a:solidFill>
              </a:rPr>
              <a:t>that promote and/or facilitate inflammation</a:t>
            </a:r>
          </a:p>
        </p:txBody>
      </p:sp>
      <p:sp>
        <p:nvSpPr>
          <p:cNvPr id="10" name="TextBox 9">
            <a:extLst>
              <a:ext uri="{FF2B5EF4-FFF2-40B4-BE49-F238E27FC236}">
                <a16:creationId xmlns:a16="http://schemas.microsoft.com/office/drawing/2014/main" id="{D3330433-30BF-DE1C-19E9-18F0A0809759}"/>
              </a:ext>
            </a:extLst>
          </p:cNvPr>
          <p:cNvSpPr txBox="1"/>
          <p:nvPr/>
        </p:nvSpPr>
        <p:spPr>
          <a:xfrm>
            <a:off x="2801177" y="1332091"/>
            <a:ext cx="3886200" cy="1169551"/>
          </a:xfrm>
          <a:prstGeom prst="rect">
            <a:avLst/>
          </a:prstGeom>
          <a:solidFill>
            <a:srgbClr val="CCFFCC"/>
          </a:solidFill>
        </p:spPr>
        <p:txBody>
          <a:bodyPr wrap="square" rtlCol="0">
            <a:spAutoFit/>
          </a:bodyPr>
          <a:lstStyle/>
          <a:p>
            <a:r>
              <a:rPr lang="en-US" sz="1400" i="1" dirty="0"/>
              <a:t>While a number of cytokines are released,   the </a:t>
            </a:r>
            <a:r>
              <a:rPr lang="en-US" sz="1400" dirty="0"/>
              <a:t>BCSC</a:t>
            </a:r>
            <a:r>
              <a:rPr lang="en-US" sz="1400" i="1" dirty="0"/>
              <a:t> emphasizes  three . </a:t>
            </a:r>
            <a:r>
              <a:rPr lang="en-US" sz="1400" i="1" dirty="0">
                <a:solidFill>
                  <a:srgbClr val="0000FF"/>
                </a:solidFill>
              </a:rPr>
              <a:t>What are they?</a:t>
            </a:r>
          </a:p>
          <a:p>
            <a:r>
              <a:rPr lang="en-US" sz="1400" dirty="0">
                <a:solidFill>
                  <a:srgbClr val="0000FF"/>
                </a:solidFill>
              </a:rPr>
              <a:t>--TNF</a:t>
            </a:r>
            <a:endParaRPr lang="en-US" sz="1400" i="1" dirty="0">
              <a:solidFill>
                <a:srgbClr val="0000FF"/>
              </a:solidFill>
            </a:endParaRPr>
          </a:p>
          <a:p>
            <a:r>
              <a:rPr lang="en-US" sz="1400" dirty="0">
                <a:solidFill>
                  <a:srgbClr val="0000FF"/>
                </a:solidFill>
              </a:rPr>
              <a:t>--MMP-9</a:t>
            </a:r>
          </a:p>
          <a:p>
            <a:r>
              <a:rPr lang="en-US" sz="1400" dirty="0">
                <a:solidFill>
                  <a:srgbClr val="0000FF"/>
                </a:solidFill>
              </a:rPr>
              <a:t>--IL-1</a:t>
            </a:r>
          </a:p>
        </p:txBody>
      </p:sp>
      <p:sp>
        <p:nvSpPr>
          <p:cNvPr id="16" name="Oval 15">
            <a:extLst>
              <a:ext uri="{FF2B5EF4-FFF2-40B4-BE49-F238E27FC236}">
                <a16:creationId xmlns:a16="http://schemas.microsoft.com/office/drawing/2014/main" id="{06B5948B-B57F-F820-222C-A402B74E2C96}"/>
              </a:ext>
            </a:extLst>
          </p:cNvPr>
          <p:cNvSpPr/>
          <p:nvPr/>
        </p:nvSpPr>
        <p:spPr>
          <a:xfrm>
            <a:off x="1372428" y="1935739"/>
            <a:ext cx="1181101" cy="445334"/>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59E8314-12C2-971C-936D-671AB6D7DB3F}"/>
              </a:ext>
            </a:extLst>
          </p:cNvPr>
          <p:cNvSpPr/>
          <p:nvPr/>
        </p:nvSpPr>
        <p:spPr>
          <a:xfrm>
            <a:off x="3485689" y="1988078"/>
            <a:ext cx="229428" cy="2656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
        <p:nvSpPr>
          <p:cNvPr id="18" name="Rectangle 17">
            <a:extLst>
              <a:ext uri="{FF2B5EF4-FFF2-40B4-BE49-F238E27FC236}">
                <a16:creationId xmlns:a16="http://schemas.microsoft.com/office/drawing/2014/main" id="{BB61B475-D92C-1C6B-DB4F-DE0605346BAB}"/>
              </a:ext>
            </a:extLst>
          </p:cNvPr>
          <p:cNvSpPr/>
          <p:nvPr/>
        </p:nvSpPr>
        <p:spPr>
          <a:xfrm>
            <a:off x="3238041" y="2218057"/>
            <a:ext cx="229428" cy="2656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Tree>
    <p:extLst>
      <p:ext uri="{BB962C8B-B14F-4D97-AF65-F5344CB8AC3E}">
        <p14:creationId xmlns:p14="http://schemas.microsoft.com/office/powerpoint/2010/main" val="2409569975"/>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4" name="TextBox 13">
            <a:extLst>
              <a:ext uri="{FF2B5EF4-FFF2-40B4-BE49-F238E27FC236}">
                <a16:creationId xmlns:a16="http://schemas.microsoft.com/office/drawing/2014/main" id="{937050F3-1991-A9E5-D9FF-F4D727ABBF2F}"/>
              </a:ext>
            </a:extLst>
          </p:cNvPr>
          <p:cNvSpPr txBox="1"/>
          <p:nvPr/>
        </p:nvSpPr>
        <p:spPr>
          <a:xfrm>
            <a:off x="177246" y="1473875"/>
            <a:ext cx="4089950" cy="1077218"/>
          </a:xfrm>
          <a:prstGeom prst="rect">
            <a:avLst/>
          </a:prstGeom>
          <a:noFill/>
        </p:spPr>
        <p:txBody>
          <a:bodyPr wrap="square" rtlCol="0">
            <a:spAutoFit/>
          </a:bodyPr>
          <a:lstStyle/>
          <a:p>
            <a:r>
              <a:rPr lang="en-US" sz="1600" i="1" dirty="0">
                <a:solidFill>
                  <a:schemeClr val="bg1">
                    <a:lumMod val="75000"/>
                  </a:schemeClr>
                </a:solidFill>
              </a:rPr>
              <a:t>What do damaged epi cells do that directly contributes to promoting DES?</a:t>
            </a:r>
          </a:p>
          <a:p>
            <a:r>
              <a:rPr lang="en-US" sz="1600" dirty="0">
                <a:solidFill>
                  <a:schemeClr val="bg1">
                    <a:lumMod val="75000"/>
                  </a:schemeClr>
                </a:solidFill>
              </a:rPr>
              <a:t>They release </a:t>
            </a:r>
            <a:r>
              <a:rPr lang="en-US" sz="1600" b="1" dirty="0"/>
              <a:t>cytokines</a:t>
            </a:r>
            <a:r>
              <a:rPr lang="en-US" sz="1600" dirty="0"/>
              <a:t> </a:t>
            </a:r>
            <a:r>
              <a:rPr lang="en-US" sz="1600" dirty="0">
                <a:solidFill>
                  <a:schemeClr val="bg1">
                    <a:lumMod val="75000"/>
                  </a:schemeClr>
                </a:solidFill>
              </a:rPr>
              <a:t>that promote and/or facilitate inflammation</a:t>
            </a:r>
          </a:p>
        </p:txBody>
      </p:sp>
      <p:sp>
        <p:nvSpPr>
          <p:cNvPr id="10" name="TextBox 9">
            <a:extLst>
              <a:ext uri="{FF2B5EF4-FFF2-40B4-BE49-F238E27FC236}">
                <a16:creationId xmlns:a16="http://schemas.microsoft.com/office/drawing/2014/main" id="{D3330433-30BF-DE1C-19E9-18F0A0809759}"/>
              </a:ext>
            </a:extLst>
          </p:cNvPr>
          <p:cNvSpPr txBox="1"/>
          <p:nvPr/>
        </p:nvSpPr>
        <p:spPr>
          <a:xfrm>
            <a:off x="2801177" y="1332091"/>
            <a:ext cx="3886200" cy="1169551"/>
          </a:xfrm>
          <a:prstGeom prst="rect">
            <a:avLst/>
          </a:prstGeom>
          <a:solidFill>
            <a:srgbClr val="CCFFCC"/>
          </a:solidFill>
        </p:spPr>
        <p:txBody>
          <a:bodyPr wrap="square" rtlCol="0">
            <a:spAutoFit/>
          </a:bodyPr>
          <a:lstStyle/>
          <a:p>
            <a:r>
              <a:rPr lang="en-US" sz="1400" i="1" dirty="0"/>
              <a:t>While a number of cytokines are released,   the </a:t>
            </a:r>
            <a:r>
              <a:rPr lang="en-US" sz="1400" dirty="0"/>
              <a:t>BCSC</a:t>
            </a:r>
            <a:r>
              <a:rPr lang="en-US" sz="1400" i="1" dirty="0"/>
              <a:t> emphasizes  three . </a:t>
            </a:r>
            <a:r>
              <a:rPr lang="en-US" sz="1400" i="1" dirty="0">
                <a:solidFill>
                  <a:srgbClr val="0000FF"/>
                </a:solidFill>
              </a:rPr>
              <a:t>What are they?</a:t>
            </a:r>
          </a:p>
          <a:p>
            <a:r>
              <a:rPr lang="en-US" sz="1400" dirty="0">
                <a:solidFill>
                  <a:srgbClr val="0000FF"/>
                </a:solidFill>
              </a:rPr>
              <a:t>--TNF</a:t>
            </a:r>
            <a:endParaRPr lang="en-US" sz="1400" i="1" dirty="0">
              <a:solidFill>
                <a:srgbClr val="0000FF"/>
              </a:solidFill>
            </a:endParaRPr>
          </a:p>
          <a:p>
            <a:r>
              <a:rPr lang="en-US" sz="1400" dirty="0">
                <a:solidFill>
                  <a:srgbClr val="0000FF"/>
                </a:solidFill>
              </a:rPr>
              <a:t>--MMP-9</a:t>
            </a:r>
          </a:p>
          <a:p>
            <a:r>
              <a:rPr lang="en-US" sz="1400" dirty="0">
                <a:solidFill>
                  <a:srgbClr val="0000FF"/>
                </a:solidFill>
              </a:rPr>
              <a:t>--IL-1</a:t>
            </a:r>
          </a:p>
        </p:txBody>
      </p:sp>
      <p:sp>
        <p:nvSpPr>
          <p:cNvPr id="16" name="Oval 15">
            <a:extLst>
              <a:ext uri="{FF2B5EF4-FFF2-40B4-BE49-F238E27FC236}">
                <a16:creationId xmlns:a16="http://schemas.microsoft.com/office/drawing/2014/main" id="{06B5948B-B57F-F820-222C-A402B74E2C96}"/>
              </a:ext>
            </a:extLst>
          </p:cNvPr>
          <p:cNvSpPr/>
          <p:nvPr/>
        </p:nvSpPr>
        <p:spPr>
          <a:xfrm>
            <a:off x="1372428" y="1935739"/>
            <a:ext cx="1181101" cy="445334"/>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7310282"/>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4" name="TextBox 13">
            <a:extLst>
              <a:ext uri="{FF2B5EF4-FFF2-40B4-BE49-F238E27FC236}">
                <a16:creationId xmlns:a16="http://schemas.microsoft.com/office/drawing/2014/main" id="{937050F3-1991-A9E5-D9FF-F4D727ABBF2F}"/>
              </a:ext>
            </a:extLst>
          </p:cNvPr>
          <p:cNvSpPr txBox="1"/>
          <p:nvPr/>
        </p:nvSpPr>
        <p:spPr>
          <a:xfrm>
            <a:off x="177246" y="1473875"/>
            <a:ext cx="4089950" cy="1077218"/>
          </a:xfrm>
          <a:prstGeom prst="rect">
            <a:avLst/>
          </a:prstGeom>
          <a:noFill/>
        </p:spPr>
        <p:txBody>
          <a:bodyPr wrap="square" rtlCol="0">
            <a:spAutoFit/>
          </a:bodyPr>
          <a:lstStyle/>
          <a:p>
            <a:r>
              <a:rPr lang="en-US" sz="1600" i="1" dirty="0">
                <a:solidFill>
                  <a:schemeClr val="bg1">
                    <a:lumMod val="75000"/>
                  </a:schemeClr>
                </a:solidFill>
              </a:rPr>
              <a:t>What do damaged epi cells do that directly contributes to promoting DES?</a:t>
            </a:r>
          </a:p>
          <a:p>
            <a:r>
              <a:rPr lang="en-US" sz="1600" dirty="0">
                <a:solidFill>
                  <a:schemeClr val="bg1">
                    <a:lumMod val="75000"/>
                  </a:schemeClr>
                </a:solidFill>
              </a:rPr>
              <a:t>They release </a:t>
            </a:r>
            <a:r>
              <a:rPr lang="en-US" sz="1600" b="1" dirty="0"/>
              <a:t>cytokines</a:t>
            </a:r>
            <a:r>
              <a:rPr lang="en-US" sz="1600" dirty="0"/>
              <a:t> </a:t>
            </a:r>
            <a:r>
              <a:rPr lang="en-US" sz="1600" dirty="0">
                <a:solidFill>
                  <a:schemeClr val="bg1">
                    <a:lumMod val="75000"/>
                  </a:schemeClr>
                </a:solidFill>
              </a:rPr>
              <a:t>that promote and/or facilitate inflammation</a:t>
            </a:r>
          </a:p>
        </p:txBody>
      </p:sp>
      <p:sp>
        <p:nvSpPr>
          <p:cNvPr id="10" name="TextBox 9">
            <a:extLst>
              <a:ext uri="{FF2B5EF4-FFF2-40B4-BE49-F238E27FC236}">
                <a16:creationId xmlns:a16="http://schemas.microsoft.com/office/drawing/2014/main" id="{D3330433-30BF-DE1C-19E9-18F0A0809759}"/>
              </a:ext>
            </a:extLst>
          </p:cNvPr>
          <p:cNvSpPr txBox="1"/>
          <p:nvPr/>
        </p:nvSpPr>
        <p:spPr>
          <a:xfrm>
            <a:off x="2801177" y="1332091"/>
            <a:ext cx="3886200" cy="1169551"/>
          </a:xfrm>
          <a:prstGeom prst="rect">
            <a:avLst/>
          </a:prstGeom>
          <a:solidFill>
            <a:srgbClr val="CCFFCC"/>
          </a:solidFill>
        </p:spPr>
        <p:txBody>
          <a:bodyPr wrap="square" rtlCol="0">
            <a:spAutoFit/>
          </a:bodyPr>
          <a:lstStyle/>
          <a:p>
            <a:r>
              <a:rPr lang="en-US" sz="1400" i="1" dirty="0">
                <a:solidFill>
                  <a:schemeClr val="bg1">
                    <a:lumMod val="75000"/>
                  </a:schemeClr>
                </a:solidFill>
              </a:rPr>
              <a:t>While a number of cytokines are released,   the </a:t>
            </a:r>
            <a:r>
              <a:rPr lang="en-US" sz="1400" dirty="0">
                <a:solidFill>
                  <a:schemeClr val="bg1">
                    <a:lumMod val="75000"/>
                  </a:schemeClr>
                </a:solidFill>
              </a:rPr>
              <a:t>BCSC</a:t>
            </a:r>
            <a:r>
              <a:rPr lang="en-US" sz="1400" i="1" dirty="0">
                <a:solidFill>
                  <a:schemeClr val="bg1">
                    <a:lumMod val="75000"/>
                  </a:schemeClr>
                </a:solidFill>
              </a:rPr>
              <a:t> emphasizes  three . What are they?</a:t>
            </a:r>
          </a:p>
          <a:p>
            <a:r>
              <a:rPr lang="en-US" sz="1400" dirty="0">
                <a:solidFill>
                  <a:schemeClr val="bg1">
                    <a:lumMod val="75000"/>
                  </a:schemeClr>
                </a:solidFill>
              </a:rPr>
              <a:t>--TNF</a:t>
            </a:r>
            <a:endParaRPr lang="en-US" sz="1400" i="1" dirty="0">
              <a:solidFill>
                <a:schemeClr val="bg1">
                  <a:lumMod val="75000"/>
                </a:schemeClr>
              </a:solidFill>
            </a:endParaRPr>
          </a:p>
          <a:p>
            <a:r>
              <a:rPr lang="en-US" sz="1400" dirty="0">
                <a:solidFill>
                  <a:schemeClr val="bg1">
                    <a:lumMod val="75000"/>
                  </a:schemeClr>
                </a:solidFill>
              </a:rPr>
              <a:t>--</a:t>
            </a:r>
            <a:r>
              <a:rPr lang="en-US" sz="1400" b="1" dirty="0">
                <a:solidFill>
                  <a:srgbClr val="0000FF"/>
                </a:solidFill>
              </a:rPr>
              <a:t>MMP-9</a:t>
            </a:r>
          </a:p>
          <a:p>
            <a:r>
              <a:rPr lang="en-US" sz="1400" dirty="0">
                <a:solidFill>
                  <a:schemeClr val="bg1">
                    <a:lumMod val="75000"/>
                  </a:schemeClr>
                </a:solidFill>
              </a:rPr>
              <a:t>--IL-1</a:t>
            </a:r>
          </a:p>
        </p:txBody>
      </p:sp>
      <p:sp>
        <p:nvSpPr>
          <p:cNvPr id="16" name="Oval 15">
            <a:extLst>
              <a:ext uri="{FF2B5EF4-FFF2-40B4-BE49-F238E27FC236}">
                <a16:creationId xmlns:a16="http://schemas.microsoft.com/office/drawing/2014/main" id="{06B5948B-B57F-F820-222C-A402B74E2C96}"/>
              </a:ext>
            </a:extLst>
          </p:cNvPr>
          <p:cNvSpPr/>
          <p:nvPr/>
        </p:nvSpPr>
        <p:spPr>
          <a:xfrm>
            <a:off x="1372428" y="1935739"/>
            <a:ext cx="1181101" cy="445334"/>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84D2526-DC2E-FC48-C442-140855FBC629}"/>
              </a:ext>
            </a:extLst>
          </p:cNvPr>
          <p:cNvSpPr txBox="1"/>
          <p:nvPr/>
        </p:nvSpPr>
        <p:spPr>
          <a:xfrm>
            <a:off x="3733800" y="1633051"/>
            <a:ext cx="5288027" cy="1600438"/>
          </a:xfrm>
          <a:prstGeom prst="rect">
            <a:avLst/>
          </a:prstGeom>
          <a:solidFill>
            <a:srgbClr val="00B050"/>
          </a:solidFill>
        </p:spPr>
        <p:txBody>
          <a:bodyPr wrap="square" rtlCol="0">
            <a:spAutoFit/>
          </a:bodyPr>
          <a:lstStyle/>
          <a:p>
            <a:r>
              <a:rPr lang="en-US" sz="1400" i="1" dirty="0">
                <a:solidFill>
                  <a:schemeClr val="bg1"/>
                </a:solidFill>
              </a:rPr>
              <a:t>What negative effects does MMP-9 have on the ocular surface?</a:t>
            </a:r>
          </a:p>
          <a:p>
            <a:r>
              <a:rPr lang="en-US" sz="1400" dirty="0">
                <a:solidFill>
                  <a:srgbClr val="00B050"/>
                </a:solidFill>
              </a:rPr>
              <a:t>It cleaves epi cells from their BM, and from one another, by disrupting junctional elements </a:t>
            </a:r>
          </a:p>
          <a:p>
            <a:endParaRPr lang="en-US" sz="1400" i="1" dirty="0">
              <a:solidFill>
                <a:srgbClr val="00B050"/>
              </a:solidFill>
            </a:endParaRPr>
          </a:p>
          <a:p>
            <a:r>
              <a:rPr lang="en-US" sz="1400" i="1" dirty="0">
                <a:solidFill>
                  <a:srgbClr val="00B050"/>
                </a:solidFill>
              </a:rPr>
              <a:t>How do these effects manifest clinically, </a:t>
            </a:r>
            <a:r>
              <a:rPr lang="en-US" sz="1400" i="1" dirty="0" err="1">
                <a:solidFill>
                  <a:srgbClr val="00B050"/>
                </a:solidFill>
              </a:rPr>
              <a:t>ie</a:t>
            </a:r>
            <a:r>
              <a:rPr lang="en-US" sz="1400" i="1" dirty="0">
                <a:solidFill>
                  <a:srgbClr val="00B050"/>
                </a:solidFill>
              </a:rPr>
              <a:t>, at the slit lamp?</a:t>
            </a:r>
          </a:p>
          <a:p>
            <a:r>
              <a:rPr lang="en-US" sz="1400" dirty="0">
                <a:solidFill>
                  <a:srgbClr val="00B050"/>
                </a:solidFill>
              </a:rPr>
              <a:t>As increased fluorescein staining in the form of punctate epithelial erosions</a:t>
            </a:r>
          </a:p>
        </p:txBody>
      </p:sp>
    </p:spTree>
    <p:extLst>
      <p:ext uri="{BB962C8B-B14F-4D97-AF65-F5344CB8AC3E}">
        <p14:creationId xmlns:p14="http://schemas.microsoft.com/office/powerpoint/2010/main" val="740533697"/>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4" name="TextBox 13">
            <a:extLst>
              <a:ext uri="{FF2B5EF4-FFF2-40B4-BE49-F238E27FC236}">
                <a16:creationId xmlns:a16="http://schemas.microsoft.com/office/drawing/2014/main" id="{937050F3-1991-A9E5-D9FF-F4D727ABBF2F}"/>
              </a:ext>
            </a:extLst>
          </p:cNvPr>
          <p:cNvSpPr txBox="1"/>
          <p:nvPr/>
        </p:nvSpPr>
        <p:spPr>
          <a:xfrm>
            <a:off x="177246" y="1473875"/>
            <a:ext cx="4089950" cy="1077218"/>
          </a:xfrm>
          <a:prstGeom prst="rect">
            <a:avLst/>
          </a:prstGeom>
          <a:noFill/>
        </p:spPr>
        <p:txBody>
          <a:bodyPr wrap="square" rtlCol="0">
            <a:spAutoFit/>
          </a:bodyPr>
          <a:lstStyle/>
          <a:p>
            <a:r>
              <a:rPr lang="en-US" sz="1600" i="1" dirty="0">
                <a:solidFill>
                  <a:schemeClr val="bg1">
                    <a:lumMod val="75000"/>
                  </a:schemeClr>
                </a:solidFill>
              </a:rPr>
              <a:t>What do damaged epi cells do that directly contributes to promoting DES?</a:t>
            </a:r>
          </a:p>
          <a:p>
            <a:r>
              <a:rPr lang="en-US" sz="1600" dirty="0">
                <a:solidFill>
                  <a:schemeClr val="bg1">
                    <a:lumMod val="75000"/>
                  </a:schemeClr>
                </a:solidFill>
              </a:rPr>
              <a:t>They release </a:t>
            </a:r>
            <a:r>
              <a:rPr lang="en-US" sz="1600" b="1" dirty="0"/>
              <a:t>cytokines</a:t>
            </a:r>
            <a:r>
              <a:rPr lang="en-US" sz="1600" dirty="0"/>
              <a:t> </a:t>
            </a:r>
            <a:r>
              <a:rPr lang="en-US" sz="1600" dirty="0">
                <a:solidFill>
                  <a:schemeClr val="bg1">
                    <a:lumMod val="75000"/>
                  </a:schemeClr>
                </a:solidFill>
              </a:rPr>
              <a:t>that promote and/or facilitate inflammation</a:t>
            </a:r>
          </a:p>
        </p:txBody>
      </p:sp>
      <p:sp>
        <p:nvSpPr>
          <p:cNvPr id="10" name="TextBox 9">
            <a:extLst>
              <a:ext uri="{FF2B5EF4-FFF2-40B4-BE49-F238E27FC236}">
                <a16:creationId xmlns:a16="http://schemas.microsoft.com/office/drawing/2014/main" id="{D3330433-30BF-DE1C-19E9-18F0A0809759}"/>
              </a:ext>
            </a:extLst>
          </p:cNvPr>
          <p:cNvSpPr txBox="1"/>
          <p:nvPr/>
        </p:nvSpPr>
        <p:spPr>
          <a:xfrm>
            <a:off x="2801177" y="1332091"/>
            <a:ext cx="3886200" cy="1169551"/>
          </a:xfrm>
          <a:prstGeom prst="rect">
            <a:avLst/>
          </a:prstGeom>
          <a:solidFill>
            <a:srgbClr val="CCFFCC"/>
          </a:solidFill>
        </p:spPr>
        <p:txBody>
          <a:bodyPr wrap="square" rtlCol="0">
            <a:spAutoFit/>
          </a:bodyPr>
          <a:lstStyle/>
          <a:p>
            <a:r>
              <a:rPr lang="en-US" sz="1400" i="1" dirty="0">
                <a:solidFill>
                  <a:schemeClr val="bg1">
                    <a:lumMod val="75000"/>
                  </a:schemeClr>
                </a:solidFill>
              </a:rPr>
              <a:t>While a number of cytokines are released,   the </a:t>
            </a:r>
            <a:r>
              <a:rPr lang="en-US" sz="1400" dirty="0">
                <a:solidFill>
                  <a:schemeClr val="bg1">
                    <a:lumMod val="75000"/>
                  </a:schemeClr>
                </a:solidFill>
              </a:rPr>
              <a:t>BCSC</a:t>
            </a:r>
            <a:r>
              <a:rPr lang="en-US" sz="1400" i="1" dirty="0">
                <a:solidFill>
                  <a:schemeClr val="bg1">
                    <a:lumMod val="75000"/>
                  </a:schemeClr>
                </a:solidFill>
              </a:rPr>
              <a:t> emphasizes  three . What are they?</a:t>
            </a:r>
          </a:p>
          <a:p>
            <a:r>
              <a:rPr lang="en-US" sz="1400" dirty="0">
                <a:solidFill>
                  <a:schemeClr val="bg1">
                    <a:lumMod val="75000"/>
                  </a:schemeClr>
                </a:solidFill>
              </a:rPr>
              <a:t>--TNF</a:t>
            </a:r>
            <a:endParaRPr lang="en-US" sz="1400" i="1" dirty="0">
              <a:solidFill>
                <a:schemeClr val="bg1">
                  <a:lumMod val="75000"/>
                </a:schemeClr>
              </a:solidFill>
            </a:endParaRPr>
          </a:p>
          <a:p>
            <a:r>
              <a:rPr lang="en-US" sz="1400" dirty="0">
                <a:solidFill>
                  <a:schemeClr val="bg1">
                    <a:lumMod val="75000"/>
                  </a:schemeClr>
                </a:solidFill>
              </a:rPr>
              <a:t>--</a:t>
            </a:r>
            <a:r>
              <a:rPr lang="en-US" sz="1400" b="1" dirty="0">
                <a:solidFill>
                  <a:srgbClr val="0000FF"/>
                </a:solidFill>
              </a:rPr>
              <a:t>MMP-9</a:t>
            </a:r>
          </a:p>
          <a:p>
            <a:r>
              <a:rPr lang="en-US" sz="1400" dirty="0">
                <a:solidFill>
                  <a:schemeClr val="bg1">
                    <a:lumMod val="75000"/>
                  </a:schemeClr>
                </a:solidFill>
              </a:rPr>
              <a:t>--IL-1</a:t>
            </a:r>
          </a:p>
        </p:txBody>
      </p:sp>
      <p:sp>
        <p:nvSpPr>
          <p:cNvPr id="16" name="Oval 15">
            <a:extLst>
              <a:ext uri="{FF2B5EF4-FFF2-40B4-BE49-F238E27FC236}">
                <a16:creationId xmlns:a16="http://schemas.microsoft.com/office/drawing/2014/main" id="{06B5948B-B57F-F820-222C-A402B74E2C96}"/>
              </a:ext>
            </a:extLst>
          </p:cNvPr>
          <p:cNvSpPr/>
          <p:nvPr/>
        </p:nvSpPr>
        <p:spPr>
          <a:xfrm>
            <a:off x="1372428" y="1935739"/>
            <a:ext cx="1181101" cy="445334"/>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84D2526-DC2E-FC48-C442-140855FBC629}"/>
              </a:ext>
            </a:extLst>
          </p:cNvPr>
          <p:cNvSpPr txBox="1"/>
          <p:nvPr/>
        </p:nvSpPr>
        <p:spPr>
          <a:xfrm>
            <a:off x="3733800" y="1633051"/>
            <a:ext cx="5288027" cy="1600438"/>
          </a:xfrm>
          <a:prstGeom prst="rect">
            <a:avLst/>
          </a:prstGeom>
          <a:solidFill>
            <a:srgbClr val="00B050"/>
          </a:solidFill>
        </p:spPr>
        <p:txBody>
          <a:bodyPr wrap="square" rtlCol="0">
            <a:spAutoFit/>
          </a:bodyPr>
          <a:lstStyle/>
          <a:p>
            <a:r>
              <a:rPr lang="en-US" sz="1400" i="1" dirty="0">
                <a:solidFill>
                  <a:schemeClr val="bg1"/>
                </a:solidFill>
              </a:rPr>
              <a:t>What negative effects does MMP-9 have on the ocular surface?</a:t>
            </a:r>
          </a:p>
          <a:p>
            <a:r>
              <a:rPr lang="en-US" sz="1400" dirty="0">
                <a:solidFill>
                  <a:schemeClr val="bg1"/>
                </a:solidFill>
              </a:rPr>
              <a:t>It cleaves epi cells from their BM, and from one another, by disrupting junctional elements </a:t>
            </a:r>
            <a:endParaRPr lang="en-US" sz="1400" dirty="0">
              <a:solidFill>
                <a:srgbClr val="00B050"/>
              </a:solidFill>
            </a:endParaRPr>
          </a:p>
          <a:p>
            <a:endParaRPr lang="en-US" sz="1400" i="1" dirty="0">
              <a:solidFill>
                <a:srgbClr val="00B050"/>
              </a:solidFill>
            </a:endParaRPr>
          </a:p>
          <a:p>
            <a:r>
              <a:rPr lang="en-US" sz="1400" i="1" dirty="0">
                <a:solidFill>
                  <a:srgbClr val="00B050"/>
                </a:solidFill>
              </a:rPr>
              <a:t>How do these effects manifest clinically, </a:t>
            </a:r>
            <a:r>
              <a:rPr lang="en-US" sz="1400" i="1" dirty="0" err="1">
                <a:solidFill>
                  <a:srgbClr val="00B050"/>
                </a:solidFill>
              </a:rPr>
              <a:t>ie</a:t>
            </a:r>
            <a:r>
              <a:rPr lang="en-US" sz="1400" i="1" dirty="0">
                <a:solidFill>
                  <a:srgbClr val="00B050"/>
                </a:solidFill>
              </a:rPr>
              <a:t>, at the slit lamp?</a:t>
            </a:r>
          </a:p>
          <a:p>
            <a:r>
              <a:rPr lang="en-US" sz="1400" dirty="0">
                <a:solidFill>
                  <a:srgbClr val="00B050"/>
                </a:solidFill>
              </a:rPr>
              <a:t>As increased fluorescein staining in the form of punctate epithelial erosions</a:t>
            </a:r>
          </a:p>
        </p:txBody>
      </p:sp>
    </p:spTree>
    <p:extLst>
      <p:ext uri="{BB962C8B-B14F-4D97-AF65-F5344CB8AC3E}">
        <p14:creationId xmlns:p14="http://schemas.microsoft.com/office/powerpoint/2010/main" val="3693309"/>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4" name="TextBox 13">
            <a:extLst>
              <a:ext uri="{FF2B5EF4-FFF2-40B4-BE49-F238E27FC236}">
                <a16:creationId xmlns:a16="http://schemas.microsoft.com/office/drawing/2014/main" id="{937050F3-1991-A9E5-D9FF-F4D727ABBF2F}"/>
              </a:ext>
            </a:extLst>
          </p:cNvPr>
          <p:cNvSpPr txBox="1"/>
          <p:nvPr/>
        </p:nvSpPr>
        <p:spPr>
          <a:xfrm>
            <a:off x="177246" y="1473875"/>
            <a:ext cx="4089950" cy="1077218"/>
          </a:xfrm>
          <a:prstGeom prst="rect">
            <a:avLst/>
          </a:prstGeom>
          <a:noFill/>
        </p:spPr>
        <p:txBody>
          <a:bodyPr wrap="square" rtlCol="0">
            <a:spAutoFit/>
          </a:bodyPr>
          <a:lstStyle/>
          <a:p>
            <a:r>
              <a:rPr lang="en-US" sz="1600" i="1" dirty="0">
                <a:solidFill>
                  <a:schemeClr val="bg1">
                    <a:lumMod val="75000"/>
                  </a:schemeClr>
                </a:solidFill>
              </a:rPr>
              <a:t>What do damaged epi cells do that directly contributes to promoting DES?</a:t>
            </a:r>
          </a:p>
          <a:p>
            <a:r>
              <a:rPr lang="en-US" sz="1600" dirty="0">
                <a:solidFill>
                  <a:schemeClr val="bg1">
                    <a:lumMod val="75000"/>
                  </a:schemeClr>
                </a:solidFill>
              </a:rPr>
              <a:t>They release </a:t>
            </a:r>
            <a:r>
              <a:rPr lang="en-US" sz="1600" b="1" dirty="0"/>
              <a:t>cytokines</a:t>
            </a:r>
            <a:r>
              <a:rPr lang="en-US" sz="1600" dirty="0"/>
              <a:t> </a:t>
            </a:r>
            <a:r>
              <a:rPr lang="en-US" sz="1600" dirty="0">
                <a:solidFill>
                  <a:schemeClr val="bg1">
                    <a:lumMod val="75000"/>
                  </a:schemeClr>
                </a:solidFill>
              </a:rPr>
              <a:t>that promote and/or facilitate inflammation</a:t>
            </a:r>
          </a:p>
        </p:txBody>
      </p:sp>
      <p:sp>
        <p:nvSpPr>
          <p:cNvPr id="10" name="TextBox 9">
            <a:extLst>
              <a:ext uri="{FF2B5EF4-FFF2-40B4-BE49-F238E27FC236}">
                <a16:creationId xmlns:a16="http://schemas.microsoft.com/office/drawing/2014/main" id="{D3330433-30BF-DE1C-19E9-18F0A0809759}"/>
              </a:ext>
            </a:extLst>
          </p:cNvPr>
          <p:cNvSpPr txBox="1"/>
          <p:nvPr/>
        </p:nvSpPr>
        <p:spPr>
          <a:xfrm>
            <a:off x="2801177" y="1332091"/>
            <a:ext cx="3886200" cy="1169551"/>
          </a:xfrm>
          <a:prstGeom prst="rect">
            <a:avLst/>
          </a:prstGeom>
          <a:solidFill>
            <a:srgbClr val="CCFFCC"/>
          </a:solidFill>
        </p:spPr>
        <p:txBody>
          <a:bodyPr wrap="square" rtlCol="0">
            <a:spAutoFit/>
          </a:bodyPr>
          <a:lstStyle/>
          <a:p>
            <a:r>
              <a:rPr lang="en-US" sz="1400" i="1" dirty="0">
                <a:solidFill>
                  <a:schemeClr val="bg1">
                    <a:lumMod val="75000"/>
                  </a:schemeClr>
                </a:solidFill>
              </a:rPr>
              <a:t>While a number of cytokines are released,   the </a:t>
            </a:r>
            <a:r>
              <a:rPr lang="en-US" sz="1400" dirty="0">
                <a:solidFill>
                  <a:schemeClr val="bg1">
                    <a:lumMod val="75000"/>
                  </a:schemeClr>
                </a:solidFill>
              </a:rPr>
              <a:t>BCSC</a:t>
            </a:r>
            <a:r>
              <a:rPr lang="en-US" sz="1400" i="1" dirty="0">
                <a:solidFill>
                  <a:schemeClr val="bg1">
                    <a:lumMod val="75000"/>
                  </a:schemeClr>
                </a:solidFill>
              </a:rPr>
              <a:t> emphasizes  three . What are they?</a:t>
            </a:r>
          </a:p>
          <a:p>
            <a:r>
              <a:rPr lang="en-US" sz="1400" dirty="0">
                <a:solidFill>
                  <a:schemeClr val="bg1">
                    <a:lumMod val="75000"/>
                  </a:schemeClr>
                </a:solidFill>
              </a:rPr>
              <a:t>--TNF</a:t>
            </a:r>
            <a:endParaRPr lang="en-US" sz="1400" i="1" dirty="0">
              <a:solidFill>
                <a:schemeClr val="bg1">
                  <a:lumMod val="75000"/>
                </a:schemeClr>
              </a:solidFill>
            </a:endParaRPr>
          </a:p>
          <a:p>
            <a:r>
              <a:rPr lang="en-US" sz="1400" dirty="0">
                <a:solidFill>
                  <a:schemeClr val="bg1">
                    <a:lumMod val="75000"/>
                  </a:schemeClr>
                </a:solidFill>
              </a:rPr>
              <a:t>--</a:t>
            </a:r>
            <a:r>
              <a:rPr lang="en-US" sz="1400" b="1" dirty="0">
                <a:solidFill>
                  <a:srgbClr val="0000FF"/>
                </a:solidFill>
              </a:rPr>
              <a:t>MMP-9</a:t>
            </a:r>
          </a:p>
          <a:p>
            <a:r>
              <a:rPr lang="en-US" sz="1400" dirty="0">
                <a:solidFill>
                  <a:schemeClr val="bg1">
                    <a:lumMod val="75000"/>
                  </a:schemeClr>
                </a:solidFill>
              </a:rPr>
              <a:t>--IL-1</a:t>
            </a:r>
          </a:p>
        </p:txBody>
      </p:sp>
      <p:sp>
        <p:nvSpPr>
          <p:cNvPr id="16" name="Oval 15">
            <a:extLst>
              <a:ext uri="{FF2B5EF4-FFF2-40B4-BE49-F238E27FC236}">
                <a16:creationId xmlns:a16="http://schemas.microsoft.com/office/drawing/2014/main" id="{06B5948B-B57F-F820-222C-A402B74E2C96}"/>
              </a:ext>
            </a:extLst>
          </p:cNvPr>
          <p:cNvSpPr/>
          <p:nvPr/>
        </p:nvSpPr>
        <p:spPr>
          <a:xfrm>
            <a:off x="1372428" y="1935739"/>
            <a:ext cx="1181101" cy="445334"/>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84D2526-DC2E-FC48-C442-140855FBC629}"/>
              </a:ext>
            </a:extLst>
          </p:cNvPr>
          <p:cNvSpPr txBox="1"/>
          <p:nvPr/>
        </p:nvSpPr>
        <p:spPr>
          <a:xfrm>
            <a:off x="3733800" y="1633051"/>
            <a:ext cx="5288027" cy="1600438"/>
          </a:xfrm>
          <a:prstGeom prst="rect">
            <a:avLst/>
          </a:prstGeom>
          <a:solidFill>
            <a:srgbClr val="00B050"/>
          </a:solidFill>
        </p:spPr>
        <p:txBody>
          <a:bodyPr wrap="square" rtlCol="0">
            <a:spAutoFit/>
          </a:bodyPr>
          <a:lstStyle/>
          <a:p>
            <a:r>
              <a:rPr lang="en-US" sz="1400" i="1" dirty="0">
                <a:solidFill>
                  <a:schemeClr val="bg1"/>
                </a:solidFill>
              </a:rPr>
              <a:t>What negative effects does MMP-9 have on the ocular surface?</a:t>
            </a:r>
          </a:p>
          <a:p>
            <a:r>
              <a:rPr lang="en-US" sz="1400" dirty="0">
                <a:solidFill>
                  <a:schemeClr val="bg1"/>
                </a:solidFill>
              </a:rPr>
              <a:t>It cleaves epi cells from their BM, and from one another, by disrupting junctional elements </a:t>
            </a:r>
          </a:p>
          <a:p>
            <a:endParaRPr lang="en-US" sz="1400" i="1" dirty="0">
              <a:solidFill>
                <a:schemeClr val="bg1"/>
              </a:solidFill>
            </a:endParaRPr>
          </a:p>
          <a:p>
            <a:r>
              <a:rPr lang="en-US" sz="1400" i="1" dirty="0">
                <a:solidFill>
                  <a:schemeClr val="bg1"/>
                </a:solidFill>
              </a:rPr>
              <a:t>How do these effects manifest clinically, </a:t>
            </a:r>
            <a:r>
              <a:rPr lang="en-US" sz="1400" i="1" dirty="0" err="1">
                <a:solidFill>
                  <a:schemeClr val="bg1"/>
                </a:solidFill>
              </a:rPr>
              <a:t>ie</a:t>
            </a:r>
            <a:r>
              <a:rPr lang="en-US" sz="1400" i="1" dirty="0">
                <a:solidFill>
                  <a:schemeClr val="bg1"/>
                </a:solidFill>
              </a:rPr>
              <a:t>, at the slit lamp?</a:t>
            </a:r>
          </a:p>
          <a:p>
            <a:r>
              <a:rPr lang="en-US" sz="1400" dirty="0">
                <a:solidFill>
                  <a:srgbClr val="00B050"/>
                </a:solidFill>
              </a:rPr>
              <a:t>As increased fluorescein staining in the form of punctate epithelial erosions</a:t>
            </a:r>
          </a:p>
        </p:txBody>
      </p:sp>
    </p:spTree>
    <p:extLst>
      <p:ext uri="{BB962C8B-B14F-4D97-AF65-F5344CB8AC3E}">
        <p14:creationId xmlns:p14="http://schemas.microsoft.com/office/powerpoint/2010/main" val="2447322635"/>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4" name="TextBox 13">
            <a:extLst>
              <a:ext uri="{FF2B5EF4-FFF2-40B4-BE49-F238E27FC236}">
                <a16:creationId xmlns:a16="http://schemas.microsoft.com/office/drawing/2014/main" id="{937050F3-1991-A9E5-D9FF-F4D727ABBF2F}"/>
              </a:ext>
            </a:extLst>
          </p:cNvPr>
          <p:cNvSpPr txBox="1"/>
          <p:nvPr/>
        </p:nvSpPr>
        <p:spPr>
          <a:xfrm>
            <a:off x="177246" y="1473875"/>
            <a:ext cx="4089950" cy="1077218"/>
          </a:xfrm>
          <a:prstGeom prst="rect">
            <a:avLst/>
          </a:prstGeom>
          <a:noFill/>
        </p:spPr>
        <p:txBody>
          <a:bodyPr wrap="square" rtlCol="0">
            <a:spAutoFit/>
          </a:bodyPr>
          <a:lstStyle/>
          <a:p>
            <a:r>
              <a:rPr lang="en-US" sz="1600" i="1" dirty="0">
                <a:solidFill>
                  <a:schemeClr val="bg1">
                    <a:lumMod val="75000"/>
                  </a:schemeClr>
                </a:solidFill>
              </a:rPr>
              <a:t>What do damaged epi cells do that directly contributes to promoting DES?</a:t>
            </a:r>
          </a:p>
          <a:p>
            <a:r>
              <a:rPr lang="en-US" sz="1600" dirty="0">
                <a:solidFill>
                  <a:schemeClr val="bg1">
                    <a:lumMod val="75000"/>
                  </a:schemeClr>
                </a:solidFill>
              </a:rPr>
              <a:t>They release </a:t>
            </a:r>
            <a:r>
              <a:rPr lang="en-US" sz="1600" b="1" dirty="0"/>
              <a:t>cytokines</a:t>
            </a:r>
            <a:r>
              <a:rPr lang="en-US" sz="1600" dirty="0"/>
              <a:t> </a:t>
            </a:r>
            <a:r>
              <a:rPr lang="en-US" sz="1600" dirty="0">
                <a:solidFill>
                  <a:schemeClr val="bg1">
                    <a:lumMod val="75000"/>
                  </a:schemeClr>
                </a:solidFill>
              </a:rPr>
              <a:t>that promote and/or facilitate inflammation</a:t>
            </a:r>
          </a:p>
        </p:txBody>
      </p:sp>
      <p:sp>
        <p:nvSpPr>
          <p:cNvPr id="10" name="TextBox 9">
            <a:extLst>
              <a:ext uri="{FF2B5EF4-FFF2-40B4-BE49-F238E27FC236}">
                <a16:creationId xmlns:a16="http://schemas.microsoft.com/office/drawing/2014/main" id="{D3330433-30BF-DE1C-19E9-18F0A0809759}"/>
              </a:ext>
            </a:extLst>
          </p:cNvPr>
          <p:cNvSpPr txBox="1"/>
          <p:nvPr/>
        </p:nvSpPr>
        <p:spPr>
          <a:xfrm>
            <a:off x="2801177" y="1332091"/>
            <a:ext cx="3886200" cy="1169551"/>
          </a:xfrm>
          <a:prstGeom prst="rect">
            <a:avLst/>
          </a:prstGeom>
          <a:solidFill>
            <a:srgbClr val="CCFFCC"/>
          </a:solidFill>
        </p:spPr>
        <p:txBody>
          <a:bodyPr wrap="square" rtlCol="0">
            <a:spAutoFit/>
          </a:bodyPr>
          <a:lstStyle/>
          <a:p>
            <a:r>
              <a:rPr lang="en-US" sz="1400" i="1" dirty="0">
                <a:solidFill>
                  <a:schemeClr val="bg1">
                    <a:lumMod val="75000"/>
                  </a:schemeClr>
                </a:solidFill>
              </a:rPr>
              <a:t>While a number of cytokines are released,   the </a:t>
            </a:r>
            <a:r>
              <a:rPr lang="en-US" sz="1400" dirty="0">
                <a:solidFill>
                  <a:schemeClr val="bg1">
                    <a:lumMod val="75000"/>
                  </a:schemeClr>
                </a:solidFill>
              </a:rPr>
              <a:t>BCSC</a:t>
            </a:r>
            <a:r>
              <a:rPr lang="en-US" sz="1400" i="1" dirty="0">
                <a:solidFill>
                  <a:schemeClr val="bg1">
                    <a:lumMod val="75000"/>
                  </a:schemeClr>
                </a:solidFill>
              </a:rPr>
              <a:t> emphasizes  three . What are they?</a:t>
            </a:r>
          </a:p>
          <a:p>
            <a:r>
              <a:rPr lang="en-US" sz="1400" dirty="0">
                <a:solidFill>
                  <a:schemeClr val="bg1">
                    <a:lumMod val="75000"/>
                  </a:schemeClr>
                </a:solidFill>
              </a:rPr>
              <a:t>--TNF</a:t>
            </a:r>
            <a:endParaRPr lang="en-US" sz="1400" i="1" dirty="0">
              <a:solidFill>
                <a:schemeClr val="bg1">
                  <a:lumMod val="75000"/>
                </a:schemeClr>
              </a:solidFill>
            </a:endParaRPr>
          </a:p>
          <a:p>
            <a:r>
              <a:rPr lang="en-US" sz="1400" dirty="0">
                <a:solidFill>
                  <a:schemeClr val="bg1">
                    <a:lumMod val="75000"/>
                  </a:schemeClr>
                </a:solidFill>
              </a:rPr>
              <a:t>--</a:t>
            </a:r>
            <a:r>
              <a:rPr lang="en-US" sz="1400" b="1" dirty="0">
                <a:solidFill>
                  <a:srgbClr val="0000FF"/>
                </a:solidFill>
              </a:rPr>
              <a:t>MMP-9</a:t>
            </a:r>
          </a:p>
          <a:p>
            <a:r>
              <a:rPr lang="en-US" sz="1400" dirty="0">
                <a:solidFill>
                  <a:schemeClr val="bg1">
                    <a:lumMod val="75000"/>
                  </a:schemeClr>
                </a:solidFill>
              </a:rPr>
              <a:t>--IL-1</a:t>
            </a:r>
          </a:p>
        </p:txBody>
      </p:sp>
      <p:sp>
        <p:nvSpPr>
          <p:cNvPr id="16" name="Oval 15">
            <a:extLst>
              <a:ext uri="{FF2B5EF4-FFF2-40B4-BE49-F238E27FC236}">
                <a16:creationId xmlns:a16="http://schemas.microsoft.com/office/drawing/2014/main" id="{06B5948B-B57F-F820-222C-A402B74E2C96}"/>
              </a:ext>
            </a:extLst>
          </p:cNvPr>
          <p:cNvSpPr/>
          <p:nvPr/>
        </p:nvSpPr>
        <p:spPr>
          <a:xfrm>
            <a:off x="1372428" y="1935739"/>
            <a:ext cx="1181101" cy="445334"/>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84D2526-DC2E-FC48-C442-140855FBC629}"/>
              </a:ext>
            </a:extLst>
          </p:cNvPr>
          <p:cNvSpPr txBox="1"/>
          <p:nvPr/>
        </p:nvSpPr>
        <p:spPr>
          <a:xfrm>
            <a:off x="3733800" y="1633051"/>
            <a:ext cx="5288027" cy="1600438"/>
          </a:xfrm>
          <a:prstGeom prst="rect">
            <a:avLst/>
          </a:prstGeom>
          <a:solidFill>
            <a:srgbClr val="00B050"/>
          </a:solidFill>
        </p:spPr>
        <p:txBody>
          <a:bodyPr wrap="square" rtlCol="0">
            <a:spAutoFit/>
          </a:bodyPr>
          <a:lstStyle/>
          <a:p>
            <a:r>
              <a:rPr lang="en-US" sz="1400" i="1" dirty="0">
                <a:solidFill>
                  <a:schemeClr val="bg1"/>
                </a:solidFill>
              </a:rPr>
              <a:t>What negative effects does MMP-9 have on the ocular surface?</a:t>
            </a:r>
          </a:p>
          <a:p>
            <a:r>
              <a:rPr lang="en-US" sz="1400" dirty="0">
                <a:solidFill>
                  <a:schemeClr val="bg1"/>
                </a:solidFill>
              </a:rPr>
              <a:t>It cleaves epi cells from their BM, and from one another, by disrupting junctional elements </a:t>
            </a:r>
          </a:p>
          <a:p>
            <a:endParaRPr lang="en-US" sz="1400" i="1" dirty="0">
              <a:solidFill>
                <a:schemeClr val="bg1"/>
              </a:solidFill>
            </a:endParaRPr>
          </a:p>
          <a:p>
            <a:r>
              <a:rPr lang="en-US" sz="1400" i="1" dirty="0">
                <a:solidFill>
                  <a:schemeClr val="bg1"/>
                </a:solidFill>
              </a:rPr>
              <a:t>How do these effects manifest clinically, </a:t>
            </a:r>
            <a:r>
              <a:rPr lang="en-US" sz="1400" i="1" dirty="0" err="1">
                <a:solidFill>
                  <a:schemeClr val="bg1"/>
                </a:solidFill>
              </a:rPr>
              <a:t>ie</a:t>
            </a:r>
            <a:r>
              <a:rPr lang="en-US" sz="1400" i="1" dirty="0">
                <a:solidFill>
                  <a:schemeClr val="bg1"/>
                </a:solidFill>
              </a:rPr>
              <a:t>, at the slit lamp?</a:t>
            </a:r>
          </a:p>
          <a:p>
            <a:r>
              <a:rPr lang="en-US" sz="1400" dirty="0">
                <a:solidFill>
                  <a:schemeClr val="bg1"/>
                </a:solidFill>
              </a:rPr>
              <a:t>As increased fluorescein staining in the form of punctate epithelial erosions</a:t>
            </a:r>
          </a:p>
        </p:txBody>
      </p:sp>
    </p:spTree>
    <p:extLst>
      <p:ext uri="{BB962C8B-B14F-4D97-AF65-F5344CB8AC3E}">
        <p14:creationId xmlns:p14="http://schemas.microsoft.com/office/powerpoint/2010/main" val="23137270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45</a:t>
            </a:fld>
            <a:endParaRPr lang="en-US" altLang="en-US"/>
          </a:p>
        </p:txBody>
      </p:sp>
      <p:sp>
        <p:nvSpPr>
          <p:cNvPr id="2" name="TextBox 1">
            <a:extLst>
              <a:ext uri="{FF2B5EF4-FFF2-40B4-BE49-F238E27FC236}">
                <a16:creationId xmlns:a16="http://schemas.microsoft.com/office/drawing/2014/main" id="{34AC0B19-0878-9639-55BB-6BF046A3D8B9}"/>
              </a:ext>
            </a:extLst>
          </p:cNvPr>
          <p:cNvSpPr txBox="1"/>
          <p:nvPr/>
        </p:nvSpPr>
        <p:spPr>
          <a:xfrm>
            <a:off x="381000" y="914400"/>
            <a:ext cx="7606643" cy="4031873"/>
          </a:xfrm>
          <a:prstGeom prst="rect">
            <a:avLst/>
          </a:prstGeom>
          <a:noFill/>
        </p:spPr>
        <p:txBody>
          <a:bodyPr wrap="square" rtlCol="0">
            <a:spAutoFit/>
          </a:bodyPr>
          <a:lstStyle/>
          <a:p>
            <a:r>
              <a:rPr lang="en-US" sz="1600" i="1" dirty="0"/>
              <a:t>What roles does the tear film play in ocular health and function?</a:t>
            </a:r>
          </a:p>
          <a:p>
            <a:r>
              <a:rPr lang="en-US" sz="1600" dirty="0"/>
              <a:t>There are three:</a:t>
            </a:r>
          </a:p>
          <a:p>
            <a:r>
              <a:rPr lang="en-US" sz="1600" dirty="0"/>
              <a:t>--Facilitates diffusion of  oxygen  to the  avascular  cornea</a:t>
            </a:r>
          </a:p>
          <a:p>
            <a:r>
              <a:rPr lang="en-US" sz="1600" dirty="0"/>
              <a:t>--Assists in clearing debris from the corneal surface</a:t>
            </a:r>
          </a:p>
          <a:p>
            <a:r>
              <a:rPr lang="en-US" sz="1600" dirty="0"/>
              <a:t>--Provides a glassy-smooth refracting surface at the air-cornea interface (or more accurately, the air-tear film interface)</a:t>
            </a:r>
          </a:p>
          <a:p>
            <a:endParaRPr lang="en-US" sz="1600" dirty="0"/>
          </a:p>
          <a:p>
            <a:r>
              <a:rPr lang="en-US" sz="1600" i="1" dirty="0"/>
              <a:t>Where does the tear film reside? (The answer is </a:t>
            </a:r>
            <a:r>
              <a:rPr lang="en-US" sz="1600" dirty="0"/>
              <a:t>not</a:t>
            </a:r>
            <a:r>
              <a:rPr lang="en-US" sz="1600" i="1" dirty="0"/>
              <a:t> ‘on the surface of the eye.’)</a:t>
            </a:r>
          </a:p>
          <a:p>
            <a:r>
              <a:rPr lang="en-US" sz="1600" dirty="0"/>
              <a:t>The bulk of tear volume is in the tear strip or lake (aka the tear  </a:t>
            </a:r>
            <a:r>
              <a:rPr lang="en-US" sz="1600" i="1" dirty="0"/>
              <a:t>meniscus</a:t>
            </a:r>
            <a:r>
              <a:rPr lang="en-US" sz="1600" dirty="0"/>
              <a:t> ) resting on the lower-lid margin</a:t>
            </a:r>
          </a:p>
          <a:p>
            <a:endParaRPr lang="en-US" sz="1600" i="1" dirty="0"/>
          </a:p>
          <a:p>
            <a:r>
              <a:rPr lang="en-US" sz="1600" i="1" dirty="0"/>
              <a:t>How does the tear volume get from the tear strip up onto the ocular surface where it’s needed?</a:t>
            </a:r>
          </a:p>
          <a:p>
            <a:r>
              <a:rPr lang="en-US" sz="1600" dirty="0"/>
              <a:t>Courtesy of the action of the  upper lid (UL) . </a:t>
            </a:r>
            <a:r>
              <a:rPr lang="en-US" sz="1600" dirty="0">
                <a:solidFill>
                  <a:srgbClr val="0000FF"/>
                </a:solidFill>
              </a:rPr>
              <a:t>During a blink, the UL travels down across most of the extent of the  interpalpebral fissure  (the lower lid goes up a little, but not much).</a:t>
            </a:r>
            <a:r>
              <a:rPr lang="en-US" sz="1600" dirty="0"/>
              <a:t> </a:t>
            </a:r>
          </a:p>
        </p:txBody>
      </p:sp>
      <p:sp>
        <p:nvSpPr>
          <p:cNvPr id="9" name="TextBox 8">
            <a:extLst>
              <a:ext uri="{FF2B5EF4-FFF2-40B4-BE49-F238E27FC236}">
                <a16:creationId xmlns:a16="http://schemas.microsoft.com/office/drawing/2014/main" id="{236DAE4D-6928-F76F-3EFA-FC1CF8A2DF6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21748427"/>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4" name="TextBox 13">
            <a:extLst>
              <a:ext uri="{FF2B5EF4-FFF2-40B4-BE49-F238E27FC236}">
                <a16:creationId xmlns:a16="http://schemas.microsoft.com/office/drawing/2014/main" id="{937050F3-1991-A9E5-D9FF-F4D727ABBF2F}"/>
              </a:ext>
            </a:extLst>
          </p:cNvPr>
          <p:cNvSpPr txBox="1"/>
          <p:nvPr/>
        </p:nvSpPr>
        <p:spPr>
          <a:xfrm>
            <a:off x="177246" y="1473875"/>
            <a:ext cx="4089950" cy="1077218"/>
          </a:xfrm>
          <a:prstGeom prst="rect">
            <a:avLst/>
          </a:prstGeom>
          <a:noFill/>
        </p:spPr>
        <p:txBody>
          <a:bodyPr wrap="square" rtlCol="0">
            <a:spAutoFit/>
          </a:bodyPr>
          <a:lstStyle/>
          <a:p>
            <a:r>
              <a:rPr lang="en-US" sz="1600" i="1" dirty="0">
                <a:solidFill>
                  <a:schemeClr val="bg1">
                    <a:lumMod val="75000"/>
                  </a:schemeClr>
                </a:solidFill>
              </a:rPr>
              <a:t>What do damaged epi cells do that directly contributes to promoting DES?</a:t>
            </a:r>
          </a:p>
          <a:p>
            <a:r>
              <a:rPr lang="en-US" sz="1600" dirty="0">
                <a:solidFill>
                  <a:schemeClr val="bg1">
                    <a:lumMod val="75000"/>
                  </a:schemeClr>
                </a:solidFill>
              </a:rPr>
              <a:t>They release </a:t>
            </a:r>
            <a:r>
              <a:rPr lang="en-US" sz="1600" b="1" dirty="0"/>
              <a:t>cytokines</a:t>
            </a:r>
            <a:r>
              <a:rPr lang="en-US" sz="1600" dirty="0"/>
              <a:t> </a:t>
            </a:r>
            <a:r>
              <a:rPr lang="en-US" sz="1600" dirty="0">
                <a:solidFill>
                  <a:schemeClr val="bg1">
                    <a:lumMod val="75000"/>
                  </a:schemeClr>
                </a:solidFill>
              </a:rPr>
              <a:t>that promote and/or facilitate inflammation</a:t>
            </a:r>
          </a:p>
        </p:txBody>
      </p:sp>
      <p:sp>
        <p:nvSpPr>
          <p:cNvPr id="10" name="TextBox 9">
            <a:extLst>
              <a:ext uri="{FF2B5EF4-FFF2-40B4-BE49-F238E27FC236}">
                <a16:creationId xmlns:a16="http://schemas.microsoft.com/office/drawing/2014/main" id="{D3330433-30BF-DE1C-19E9-18F0A0809759}"/>
              </a:ext>
            </a:extLst>
          </p:cNvPr>
          <p:cNvSpPr txBox="1"/>
          <p:nvPr/>
        </p:nvSpPr>
        <p:spPr>
          <a:xfrm>
            <a:off x="2801177" y="1332091"/>
            <a:ext cx="3886200" cy="1169551"/>
          </a:xfrm>
          <a:prstGeom prst="rect">
            <a:avLst/>
          </a:prstGeom>
          <a:solidFill>
            <a:srgbClr val="CCFFCC"/>
          </a:solidFill>
        </p:spPr>
        <p:txBody>
          <a:bodyPr wrap="square" rtlCol="0">
            <a:spAutoFit/>
          </a:bodyPr>
          <a:lstStyle/>
          <a:p>
            <a:r>
              <a:rPr lang="en-US" sz="1400" i="1" dirty="0">
                <a:solidFill>
                  <a:schemeClr val="bg1">
                    <a:lumMod val="75000"/>
                  </a:schemeClr>
                </a:solidFill>
              </a:rPr>
              <a:t>While a number of cytokines are released,   the </a:t>
            </a:r>
            <a:r>
              <a:rPr lang="en-US" sz="1400" dirty="0">
                <a:solidFill>
                  <a:schemeClr val="bg1">
                    <a:lumMod val="75000"/>
                  </a:schemeClr>
                </a:solidFill>
              </a:rPr>
              <a:t>BCSC</a:t>
            </a:r>
            <a:r>
              <a:rPr lang="en-US" sz="1400" i="1" dirty="0">
                <a:solidFill>
                  <a:schemeClr val="bg1">
                    <a:lumMod val="75000"/>
                  </a:schemeClr>
                </a:solidFill>
              </a:rPr>
              <a:t> emphasizes  three . What are they?</a:t>
            </a:r>
          </a:p>
          <a:p>
            <a:r>
              <a:rPr lang="en-US" sz="1400" dirty="0">
                <a:solidFill>
                  <a:schemeClr val="bg1">
                    <a:lumMod val="75000"/>
                  </a:schemeClr>
                </a:solidFill>
              </a:rPr>
              <a:t>--</a:t>
            </a:r>
            <a:r>
              <a:rPr lang="en-US" sz="1400" b="1" dirty="0">
                <a:solidFill>
                  <a:srgbClr val="0000FF"/>
                </a:solidFill>
              </a:rPr>
              <a:t>TNF</a:t>
            </a:r>
            <a:endParaRPr lang="en-US" sz="1400" b="1" i="1" dirty="0">
              <a:solidFill>
                <a:srgbClr val="0000FF"/>
              </a:solidFill>
            </a:endParaRPr>
          </a:p>
          <a:p>
            <a:r>
              <a:rPr lang="en-US" sz="1400" dirty="0">
                <a:solidFill>
                  <a:schemeClr val="bg1">
                    <a:lumMod val="75000"/>
                  </a:schemeClr>
                </a:solidFill>
              </a:rPr>
              <a:t>--</a:t>
            </a:r>
            <a:r>
              <a:rPr lang="en-US" sz="1400" b="1" dirty="0">
                <a:solidFill>
                  <a:schemeClr val="bg1">
                    <a:lumMod val="75000"/>
                  </a:schemeClr>
                </a:solidFill>
              </a:rPr>
              <a:t>MMP-9</a:t>
            </a:r>
          </a:p>
          <a:p>
            <a:r>
              <a:rPr lang="en-US" sz="1400" dirty="0">
                <a:solidFill>
                  <a:schemeClr val="bg1">
                    <a:lumMod val="75000"/>
                  </a:schemeClr>
                </a:solidFill>
              </a:rPr>
              <a:t>--</a:t>
            </a:r>
            <a:r>
              <a:rPr lang="en-US" sz="1400" b="1" dirty="0">
                <a:solidFill>
                  <a:srgbClr val="0000FF"/>
                </a:solidFill>
              </a:rPr>
              <a:t>IL-1</a:t>
            </a:r>
          </a:p>
        </p:txBody>
      </p:sp>
      <p:sp>
        <p:nvSpPr>
          <p:cNvPr id="16" name="Oval 15">
            <a:extLst>
              <a:ext uri="{FF2B5EF4-FFF2-40B4-BE49-F238E27FC236}">
                <a16:creationId xmlns:a16="http://schemas.microsoft.com/office/drawing/2014/main" id="{06B5948B-B57F-F820-222C-A402B74E2C96}"/>
              </a:ext>
            </a:extLst>
          </p:cNvPr>
          <p:cNvSpPr/>
          <p:nvPr/>
        </p:nvSpPr>
        <p:spPr>
          <a:xfrm>
            <a:off x="1372428" y="1935739"/>
            <a:ext cx="1181101" cy="445334"/>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2310E45-A62B-EAEA-8131-02BE2B225A9C}"/>
              </a:ext>
            </a:extLst>
          </p:cNvPr>
          <p:cNvSpPr txBox="1"/>
          <p:nvPr/>
        </p:nvSpPr>
        <p:spPr>
          <a:xfrm>
            <a:off x="3474761" y="1613452"/>
            <a:ext cx="4381497" cy="954107"/>
          </a:xfrm>
          <a:prstGeom prst="rect">
            <a:avLst/>
          </a:prstGeom>
          <a:solidFill>
            <a:schemeClr val="accent1">
              <a:lumMod val="20000"/>
              <a:lumOff val="80000"/>
            </a:schemeClr>
          </a:solidFill>
        </p:spPr>
        <p:txBody>
          <a:bodyPr wrap="square" rtlCol="0">
            <a:spAutoFit/>
          </a:bodyPr>
          <a:lstStyle/>
          <a:p>
            <a:r>
              <a:rPr lang="en-US" sz="1400" i="1" dirty="0"/>
              <a:t>TNF and IL-1 have a variety of effects, but the </a:t>
            </a:r>
            <a:r>
              <a:rPr lang="en-US" sz="1400" dirty="0"/>
              <a:t>BCSC</a:t>
            </a:r>
            <a:r>
              <a:rPr lang="en-US" sz="1400" i="1" dirty="0"/>
              <a:t> dwells on one in particular—which is it?</a:t>
            </a:r>
            <a:endParaRPr lang="en-US" sz="1400" i="1" dirty="0">
              <a:solidFill>
                <a:schemeClr val="accent1">
                  <a:lumMod val="20000"/>
                  <a:lumOff val="80000"/>
                </a:schemeClr>
              </a:solidFill>
            </a:endParaRPr>
          </a:p>
          <a:p>
            <a:r>
              <a:rPr lang="en-US" sz="1400" dirty="0">
                <a:solidFill>
                  <a:schemeClr val="accent1">
                    <a:lumMod val="20000"/>
                    <a:lumOff val="80000"/>
                  </a:schemeClr>
                </a:solidFill>
              </a:rPr>
              <a:t>Promotion of  apoptosis  among surface epi cells (which also leads to PEE)</a:t>
            </a:r>
          </a:p>
        </p:txBody>
      </p:sp>
    </p:spTree>
    <p:extLst>
      <p:ext uri="{BB962C8B-B14F-4D97-AF65-F5344CB8AC3E}">
        <p14:creationId xmlns:p14="http://schemas.microsoft.com/office/powerpoint/2010/main" val="3283548735"/>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4" name="TextBox 13">
            <a:extLst>
              <a:ext uri="{FF2B5EF4-FFF2-40B4-BE49-F238E27FC236}">
                <a16:creationId xmlns:a16="http://schemas.microsoft.com/office/drawing/2014/main" id="{937050F3-1991-A9E5-D9FF-F4D727ABBF2F}"/>
              </a:ext>
            </a:extLst>
          </p:cNvPr>
          <p:cNvSpPr txBox="1"/>
          <p:nvPr/>
        </p:nvSpPr>
        <p:spPr>
          <a:xfrm>
            <a:off x="177246" y="1473875"/>
            <a:ext cx="4089950" cy="1077218"/>
          </a:xfrm>
          <a:prstGeom prst="rect">
            <a:avLst/>
          </a:prstGeom>
          <a:noFill/>
        </p:spPr>
        <p:txBody>
          <a:bodyPr wrap="square" rtlCol="0">
            <a:spAutoFit/>
          </a:bodyPr>
          <a:lstStyle/>
          <a:p>
            <a:r>
              <a:rPr lang="en-US" sz="1600" i="1" dirty="0">
                <a:solidFill>
                  <a:schemeClr val="bg1">
                    <a:lumMod val="75000"/>
                  </a:schemeClr>
                </a:solidFill>
              </a:rPr>
              <a:t>What do damaged epi cells do that directly contributes to promoting DES?</a:t>
            </a:r>
          </a:p>
          <a:p>
            <a:r>
              <a:rPr lang="en-US" sz="1600" dirty="0">
                <a:solidFill>
                  <a:schemeClr val="bg1">
                    <a:lumMod val="75000"/>
                  </a:schemeClr>
                </a:solidFill>
              </a:rPr>
              <a:t>They release </a:t>
            </a:r>
            <a:r>
              <a:rPr lang="en-US" sz="1600" b="1" dirty="0"/>
              <a:t>cytokines</a:t>
            </a:r>
            <a:r>
              <a:rPr lang="en-US" sz="1600" dirty="0"/>
              <a:t> </a:t>
            </a:r>
            <a:r>
              <a:rPr lang="en-US" sz="1600" dirty="0">
                <a:solidFill>
                  <a:schemeClr val="bg1">
                    <a:lumMod val="75000"/>
                  </a:schemeClr>
                </a:solidFill>
              </a:rPr>
              <a:t>that promote and/or facilitate inflammation</a:t>
            </a:r>
          </a:p>
        </p:txBody>
      </p:sp>
      <p:sp>
        <p:nvSpPr>
          <p:cNvPr id="10" name="TextBox 9">
            <a:extLst>
              <a:ext uri="{FF2B5EF4-FFF2-40B4-BE49-F238E27FC236}">
                <a16:creationId xmlns:a16="http://schemas.microsoft.com/office/drawing/2014/main" id="{D3330433-30BF-DE1C-19E9-18F0A0809759}"/>
              </a:ext>
            </a:extLst>
          </p:cNvPr>
          <p:cNvSpPr txBox="1"/>
          <p:nvPr/>
        </p:nvSpPr>
        <p:spPr>
          <a:xfrm>
            <a:off x="2801177" y="1332091"/>
            <a:ext cx="3886200" cy="1169551"/>
          </a:xfrm>
          <a:prstGeom prst="rect">
            <a:avLst/>
          </a:prstGeom>
          <a:solidFill>
            <a:srgbClr val="CCFFCC"/>
          </a:solidFill>
        </p:spPr>
        <p:txBody>
          <a:bodyPr wrap="square" rtlCol="0">
            <a:spAutoFit/>
          </a:bodyPr>
          <a:lstStyle/>
          <a:p>
            <a:r>
              <a:rPr lang="en-US" sz="1400" i="1" dirty="0">
                <a:solidFill>
                  <a:schemeClr val="bg1">
                    <a:lumMod val="75000"/>
                  </a:schemeClr>
                </a:solidFill>
              </a:rPr>
              <a:t>While a number of cytokines are released,   the </a:t>
            </a:r>
            <a:r>
              <a:rPr lang="en-US" sz="1400" dirty="0">
                <a:solidFill>
                  <a:schemeClr val="bg1">
                    <a:lumMod val="75000"/>
                  </a:schemeClr>
                </a:solidFill>
              </a:rPr>
              <a:t>BCSC</a:t>
            </a:r>
            <a:r>
              <a:rPr lang="en-US" sz="1400" i="1" dirty="0">
                <a:solidFill>
                  <a:schemeClr val="bg1">
                    <a:lumMod val="75000"/>
                  </a:schemeClr>
                </a:solidFill>
              </a:rPr>
              <a:t> emphasizes  three . What are they?</a:t>
            </a:r>
          </a:p>
          <a:p>
            <a:r>
              <a:rPr lang="en-US" sz="1400" dirty="0">
                <a:solidFill>
                  <a:schemeClr val="bg1">
                    <a:lumMod val="75000"/>
                  </a:schemeClr>
                </a:solidFill>
              </a:rPr>
              <a:t>--</a:t>
            </a:r>
            <a:r>
              <a:rPr lang="en-US" sz="1400" b="1" dirty="0">
                <a:solidFill>
                  <a:srgbClr val="0000FF"/>
                </a:solidFill>
              </a:rPr>
              <a:t>TNF</a:t>
            </a:r>
            <a:endParaRPr lang="en-US" sz="1400" b="1" i="1" dirty="0">
              <a:solidFill>
                <a:srgbClr val="0000FF"/>
              </a:solidFill>
            </a:endParaRPr>
          </a:p>
          <a:p>
            <a:r>
              <a:rPr lang="en-US" sz="1400" dirty="0">
                <a:solidFill>
                  <a:schemeClr val="bg1">
                    <a:lumMod val="75000"/>
                  </a:schemeClr>
                </a:solidFill>
              </a:rPr>
              <a:t>--</a:t>
            </a:r>
            <a:r>
              <a:rPr lang="en-US" sz="1400" b="1" dirty="0">
                <a:solidFill>
                  <a:schemeClr val="bg1">
                    <a:lumMod val="75000"/>
                  </a:schemeClr>
                </a:solidFill>
              </a:rPr>
              <a:t>MMP-9</a:t>
            </a:r>
          </a:p>
          <a:p>
            <a:r>
              <a:rPr lang="en-US" sz="1400" dirty="0">
                <a:solidFill>
                  <a:schemeClr val="bg1">
                    <a:lumMod val="75000"/>
                  </a:schemeClr>
                </a:solidFill>
              </a:rPr>
              <a:t>--</a:t>
            </a:r>
            <a:r>
              <a:rPr lang="en-US" sz="1400" b="1" dirty="0">
                <a:solidFill>
                  <a:srgbClr val="0000FF"/>
                </a:solidFill>
              </a:rPr>
              <a:t>IL-1</a:t>
            </a:r>
          </a:p>
        </p:txBody>
      </p:sp>
      <p:sp>
        <p:nvSpPr>
          <p:cNvPr id="16" name="Oval 15">
            <a:extLst>
              <a:ext uri="{FF2B5EF4-FFF2-40B4-BE49-F238E27FC236}">
                <a16:creationId xmlns:a16="http://schemas.microsoft.com/office/drawing/2014/main" id="{06B5948B-B57F-F820-222C-A402B74E2C96}"/>
              </a:ext>
            </a:extLst>
          </p:cNvPr>
          <p:cNvSpPr/>
          <p:nvPr/>
        </p:nvSpPr>
        <p:spPr>
          <a:xfrm>
            <a:off x="1372428" y="1935739"/>
            <a:ext cx="1181101" cy="445334"/>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2310E45-A62B-EAEA-8131-02BE2B225A9C}"/>
              </a:ext>
            </a:extLst>
          </p:cNvPr>
          <p:cNvSpPr txBox="1"/>
          <p:nvPr/>
        </p:nvSpPr>
        <p:spPr>
          <a:xfrm>
            <a:off x="3474761" y="1613452"/>
            <a:ext cx="4381497" cy="954107"/>
          </a:xfrm>
          <a:prstGeom prst="rect">
            <a:avLst/>
          </a:prstGeom>
          <a:solidFill>
            <a:schemeClr val="accent1">
              <a:lumMod val="20000"/>
              <a:lumOff val="80000"/>
            </a:schemeClr>
          </a:solidFill>
        </p:spPr>
        <p:txBody>
          <a:bodyPr wrap="square" rtlCol="0">
            <a:spAutoFit/>
          </a:bodyPr>
          <a:lstStyle/>
          <a:p>
            <a:r>
              <a:rPr lang="en-US" sz="1400" i="1" dirty="0"/>
              <a:t>TNF and IL-1 have a variety of effects, but the </a:t>
            </a:r>
            <a:r>
              <a:rPr lang="en-US" sz="1400" dirty="0"/>
              <a:t>BCSC</a:t>
            </a:r>
            <a:r>
              <a:rPr lang="en-US" sz="1400" i="1" dirty="0"/>
              <a:t> dwells on one in particular—which is it?</a:t>
            </a:r>
          </a:p>
          <a:p>
            <a:r>
              <a:rPr lang="en-US" sz="1400" dirty="0"/>
              <a:t>Promotion of  apoptosis  among surface epi cells (which also leads to PEE)</a:t>
            </a:r>
          </a:p>
        </p:txBody>
      </p:sp>
      <p:sp>
        <p:nvSpPr>
          <p:cNvPr id="17" name="Rectangle 16">
            <a:extLst>
              <a:ext uri="{FF2B5EF4-FFF2-40B4-BE49-F238E27FC236}">
                <a16:creationId xmlns:a16="http://schemas.microsoft.com/office/drawing/2014/main" id="{7BA1B9A5-28BE-EA22-4BAE-C7981A5CE260}"/>
              </a:ext>
            </a:extLst>
          </p:cNvPr>
          <p:cNvSpPr/>
          <p:nvPr/>
        </p:nvSpPr>
        <p:spPr>
          <a:xfrm>
            <a:off x="4631211" y="2075677"/>
            <a:ext cx="838196" cy="2156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1688063"/>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4" name="TextBox 13">
            <a:extLst>
              <a:ext uri="{FF2B5EF4-FFF2-40B4-BE49-F238E27FC236}">
                <a16:creationId xmlns:a16="http://schemas.microsoft.com/office/drawing/2014/main" id="{937050F3-1991-A9E5-D9FF-F4D727ABBF2F}"/>
              </a:ext>
            </a:extLst>
          </p:cNvPr>
          <p:cNvSpPr txBox="1"/>
          <p:nvPr/>
        </p:nvSpPr>
        <p:spPr>
          <a:xfrm>
            <a:off x="177246" y="1473875"/>
            <a:ext cx="4089950" cy="1077218"/>
          </a:xfrm>
          <a:prstGeom prst="rect">
            <a:avLst/>
          </a:prstGeom>
          <a:noFill/>
        </p:spPr>
        <p:txBody>
          <a:bodyPr wrap="square" rtlCol="0">
            <a:spAutoFit/>
          </a:bodyPr>
          <a:lstStyle/>
          <a:p>
            <a:r>
              <a:rPr lang="en-US" sz="1600" i="1" dirty="0">
                <a:solidFill>
                  <a:schemeClr val="bg1">
                    <a:lumMod val="75000"/>
                  </a:schemeClr>
                </a:solidFill>
              </a:rPr>
              <a:t>What do damaged epi cells do that directly contributes to promoting DES?</a:t>
            </a:r>
          </a:p>
          <a:p>
            <a:r>
              <a:rPr lang="en-US" sz="1600" dirty="0">
                <a:solidFill>
                  <a:schemeClr val="bg1">
                    <a:lumMod val="75000"/>
                  </a:schemeClr>
                </a:solidFill>
              </a:rPr>
              <a:t>They release </a:t>
            </a:r>
            <a:r>
              <a:rPr lang="en-US" sz="1600" b="1" dirty="0"/>
              <a:t>cytokines</a:t>
            </a:r>
            <a:r>
              <a:rPr lang="en-US" sz="1600" dirty="0"/>
              <a:t> </a:t>
            </a:r>
            <a:r>
              <a:rPr lang="en-US" sz="1600" dirty="0">
                <a:solidFill>
                  <a:schemeClr val="bg1">
                    <a:lumMod val="75000"/>
                  </a:schemeClr>
                </a:solidFill>
              </a:rPr>
              <a:t>that promote and/or facilitate inflammation</a:t>
            </a:r>
          </a:p>
        </p:txBody>
      </p:sp>
      <p:sp>
        <p:nvSpPr>
          <p:cNvPr id="10" name="TextBox 9">
            <a:extLst>
              <a:ext uri="{FF2B5EF4-FFF2-40B4-BE49-F238E27FC236}">
                <a16:creationId xmlns:a16="http://schemas.microsoft.com/office/drawing/2014/main" id="{D3330433-30BF-DE1C-19E9-18F0A0809759}"/>
              </a:ext>
            </a:extLst>
          </p:cNvPr>
          <p:cNvSpPr txBox="1"/>
          <p:nvPr/>
        </p:nvSpPr>
        <p:spPr>
          <a:xfrm>
            <a:off x="2801177" y="1332091"/>
            <a:ext cx="3886200" cy="1169551"/>
          </a:xfrm>
          <a:prstGeom prst="rect">
            <a:avLst/>
          </a:prstGeom>
          <a:solidFill>
            <a:srgbClr val="CCFFCC"/>
          </a:solidFill>
        </p:spPr>
        <p:txBody>
          <a:bodyPr wrap="square" rtlCol="0">
            <a:spAutoFit/>
          </a:bodyPr>
          <a:lstStyle/>
          <a:p>
            <a:r>
              <a:rPr lang="en-US" sz="1400" i="1" dirty="0">
                <a:solidFill>
                  <a:schemeClr val="bg1">
                    <a:lumMod val="75000"/>
                  </a:schemeClr>
                </a:solidFill>
              </a:rPr>
              <a:t>While a number of cytokines are released,   the </a:t>
            </a:r>
            <a:r>
              <a:rPr lang="en-US" sz="1400" dirty="0">
                <a:solidFill>
                  <a:schemeClr val="bg1">
                    <a:lumMod val="75000"/>
                  </a:schemeClr>
                </a:solidFill>
              </a:rPr>
              <a:t>BCSC</a:t>
            </a:r>
            <a:r>
              <a:rPr lang="en-US" sz="1400" i="1" dirty="0">
                <a:solidFill>
                  <a:schemeClr val="bg1">
                    <a:lumMod val="75000"/>
                  </a:schemeClr>
                </a:solidFill>
              </a:rPr>
              <a:t> emphasizes  three . What are they?</a:t>
            </a:r>
          </a:p>
          <a:p>
            <a:r>
              <a:rPr lang="en-US" sz="1400" dirty="0">
                <a:solidFill>
                  <a:schemeClr val="bg1">
                    <a:lumMod val="75000"/>
                  </a:schemeClr>
                </a:solidFill>
              </a:rPr>
              <a:t>--</a:t>
            </a:r>
            <a:r>
              <a:rPr lang="en-US" sz="1400" b="1" dirty="0">
                <a:solidFill>
                  <a:srgbClr val="0000FF"/>
                </a:solidFill>
              </a:rPr>
              <a:t>TNF</a:t>
            </a:r>
            <a:endParaRPr lang="en-US" sz="1400" b="1" i="1" dirty="0">
              <a:solidFill>
                <a:srgbClr val="0000FF"/>
              </a:solidFill>
            </a:endParaRPr>
          </a:p>
          <a:p>
            <a:r>
              <a:rPr lang="en-US" sz="1400" dirty="0">
                <a:solidFill>
                  <a:schemeClr val="bg1">
                    <a:lumMod val="75000"/>
                  </a:schemeClr>
                </a:solidFill>
              </a:rPr>
              <a:t>--</a:t>
            </a:r>
            <a:r>
              <a:rPr lang="en-US" sz="1400" b="1" dirty="0">
                <a:solidFill>
                  <a:schemeClr val="bg1">
                    <a:lumMod val="75000"/>
                  </a:schemeClr>
                </a:solidFill>
              </a:rPr>
              <a:t>MMP-9</a:t>
            </a:r>
          </a:p>
          <a:p>
            <a:r>
              <a:rPr lang="en-US" sz="1400" dirty="0">
                <a:solidFill>
                  <a:schemeClr val="bg1">
                    <a:lumMod val="75000"/>
                  </a:schemeClr>
                </a:solidFill>
              </a:rPr>
              <a:t>--</a:t>
            </a:r>
            <a:r>
              <a:rPr lang="en-US" sz="1400" b="1" dirty="0">
                <a:solidFill>
                  <a:srgbClr val="0000FF"/>
                </a:solidFill>
              </a:rPr>
              <a:t>IL-1</a:t>
            </a:r>
          </a:p>
        </p:txBody>
      </p:sp>
      <p:sp>
        <p:nvSpPr>
          <p:cNvPr id="16" name="Oval 15">
            <a:extLst>
              <a:ext uri="{FF2B5EF4-FFF2-40B4-BE49-F238E27FC236}">
                <a16:creationId xmlns:a16="http://schemas.microsoft.com/office/drawing/2014/main" id="{06B5948B-B57F-F820-222C-A402B74E2C96}"/>
              </a:ext>
            </a:extLst>
          </p:cNvPr>
          <p:cNvSpPr/>
          <p:nvPr/>
        </p:nvSpPr>
        <p:spPr>
          <a:xfrm>
            <a:off x="1372428" y="1935739"/>
            <a:ext cx="1181101" cy="445334"/>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2310E45-A62B-EAEA-8131-02BE2B225A9C}"/>
              </a:ext>
            </a:extLst>
          </p:cNvPr>
          <p:cNvSpPr txBox="1"/>
          <p:nvPr/>
        </p:nvSpPr>
        <p:spPr>
          <a:xfrm>
            <a:off x="3474761" y="1613452"/>
            <a:ext cx="4381497" cy="954107"/>
          </a:xfrm>
          <a:prstGeom prst="rect">
            <a:avLst/>
          </a:prstGeom>
          <a:solidFill>
            <a:schemeClr val="accent1">
              <a:lumMod val="20000"/>
              <a:lumOff val="80000"/>
            </a:schemeClr>
          </a:solidFill>
        </p:spPr>
        <p:txBody>
          <a:bodyPr wrap="square" rtlCol="0">
            <a:spAutoFit/>
          </a:bodyPr>
          <a:lstStyle/>
          <a:p>
            <a:r>
              <a:rPr lang="en-US" sz="1400" i="1" dirty="0"/>
              <a:t>TNF and IL-1 have a variety of effects, but the </a:t>
            </a:r>
            <a:r>
              <a:rPr lang="en-US" sz="1400" dirty="0"/>
              <a:t>BCSC</a:t>
            </a:r>
            <a:r>
              <a:rPr lang="en-US" sz="1400" i="1" dirty="0"/>
              <a:t> dwells on one in particular—which is it?</a:t>
            </a:r>
          </a:p>
          <a:p>
            <a:r>
              <a:rPr lang="en-US" sz="1400" dirty="0"/>
              <a:t>Promotion of  apoptosis  among surface epi cells (which also leads to PEE)</a:t>
            </a:r>
          </a:p>
        </p:txBody>
      </p:sp>
    </p:spTree>
    <p:extLst>
      <p:ext uri="{BB962C8B-B14F-4D97-AF65-F5344CB8AC3E}">
        <p14:creationId xmlns:p14="http://schemas.microsoft.com/office/powerpoint/2010/main" val="2083563132"/>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solidFill>
                  <a:schemeClr val="bg1">
                    <a:lumMod val="75000"/>
                  </a:schemeClr>
                </a:solidFill>
              </a:rPr>
              <a:t>Tear</a:t>
            </a:r>
          </a:p>
          <a:p>
            <a:pPr algn="ctr"/>
            <a:r>
              <a:rPr lang="en-US" sz="2400" b="1" dirty="0" err="1">
                <a:solidFill>
                  <a:schemeClr val="bg1">
                    <a:lumMod val="75000"/>
                  </a:schemeClr>
                </a:solidFill>
              </a:rPr>
              <a:t>hyperosmolarity</a:t>
            </a:r>
            <a:endParaRPr lang="en-US" sz="2400" b="1"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4" name="TextBox 13">
            <a:extLst>
              <a:ext uri="{FF2B5EF4-FFF2-40B4-BE49-F238E27FC236}">
                <a16:creationId xmlns:a16="http://schemas.microsoft.com/office/drawing/2014/main" id="{937050F3-1991-A9E5-D9FF-F4D727ABBF2F}"/>
              </a:ext>
            </a:extLst>
          </p:cNvPr>
          <p:cNvSpPr txBox="1"/>
          <p:nvPr/>
        </p:nvSpPr>
        <p:spPr>
          <a:xfrm>
            <a:off x="177246" y="1473875"/>
            <a:ext cx="4089950" cy="1077218"/>
          </a:xfrm>
          <a:prstGeom prst="rect">
            <a:avLst/>
          </a:prstGeom>
          <a:noFill/>
        </p:spPr>
        <p:txBody>
          <a:bodyPr wrap="square" rtlCol="0">
            <a:spAutoFit/>
          </a:bodyPr>
          <a:lstStyle/>
          <a:p>
            <a:r>
              <a:rPr lang="en-US" sz="1600" i="1" dirty="0">
                <a:solidFill>
                  <a:schemeClr val="bg1">
                    <a:lumMod val="75000"/>
                  </a:schemeClr>
                </a:solidFill>
              </a:rPr>
              <a:t>What do damaged epi cells do that directly contributes to promoting DES?</a:t>
            </a:r>
          </a:p>
          <a:p>
            <a:r>
              <a:rPr lang="en-US" sz="1600" dirty="0">
                <a:solidFill>
                  <a:schemeClr val="bg1">
                    <a:lumMod val="75000"/>
                  </a:schemeClr>
                </a:solidFill>
              </a:rPr>
              <a:t>They release </a:t>
            </a:r>
            <a:r>
              <a:rPr lang="en-US" sz="1600" b="1" dirty="0">
                <a:solidFill>
                  <a:schemeClr val="bg1">
                    <a:lumMod val="75000"/>
                  </a:schemeClr>
                </a:solidFill>
              </a:rPr>
              <a:t>cytokines</a:t>
            </a:r>
            <a:r>
              <a:rPr lang="en-US" sz="1600" dirty="0">
                <a:solidFill>
                  <a:schemeClr val="bg1">
                    <a:lumMod val="75000"/>
                  </a:schemeClr>
                </a:solidFill>
              </a:rPr>
              <a:t> that promote and/or facilitate inflammation</a:t>
            </a:r>
          </a:p>
        </p:txBody>
      </p:sp>
      <p:sp>
        <p:nvSpPr>
          <p:cNvPr id="10" name="TextBox 9">
            <a:extLst>
              <a:ext uri="{FF2B5EF4-FFF2-40B4-BE49-F238E27FC236}">
                <a16:creationId xmlns:a16="http://schemas.microsoft.com/office/drawing/2014/main" id="{D3330433-30BF-DE1C-19E9-18F0A0809759}"/>
              </a:ext>
            </a:extLst>
          </p:cNvPr>
          <p:cNvSpPr txBox="1"/>
          <p:nvPr/>
        </p:nvSpPr>
        <p:spPr>
          <a:xfrm>
            <a:off x="2801177" y="1332091"/>
            <a:ext cx="3886200" cy="1169551"/>
          </a:xfrm>
          <a:prstGeom prst="rect">
            <a:avLst/>
          </a:prstGeom>
          <a:solidFill>
            <a:srgbClr val="CCFFCC"/>
          </a:solidFill>
        </p:spPr>
        <p:txBody>
          <a:bodyPr wrap="square" rtlCol="0">
            <a:spAutoFit/>
          </a:bodyPr>
          <a:lstStyle/>
          <a:p>
            <a:r>
              <a:rPr lang="en-US" sz="1400" i="1" dirty="0">
                <a:solidFill>
                  <a:schemeClr val="bg1">
                    <a:lumMod val="75000"/>
                  </a:schemeClr>
                </a:solidFill>
              </a:rPr>
              <a:t>While a number of cytokines are released,   the </a:t>
            </a:r>
            <a:r>
              <a:rPr lang="en-US" sz="1400" dirty="0">
                <a:solidFill>
                  <a:schemeClr val="bg1">
                    <a:lumMod val="75000"/>
                  </a:schemeClr>
                </a:solidFill>
              </a:rPr>
              <a:t>BCSC</a:t>
            </a:r>
            <a:r>
              <a:rPr lang="en-US" sz="1400" i="1" dirty="0">
                <a:solidFill>
                  <a:schemeClr val="bg1">
                    <a:lumMod val="75000"/>
                  </a:schemeClr>
                </a:solidFill>
              </a:rPr>
              <a:t> emphasizes  three . What are they?</a:t>
            </a:r>
          </a:p>
          <a:p>
            <a:r>
              <a:rPr lang="en-US" sz="1400" dirty="0">
                <a:solidFill>
                  <a:schemeClr val="bg1">
                    <a:lumMod val="75000"/>
                  </a:schemeClr>
                </a:solidFill>
              </a:rPr>
              <a:t>--</a:t>
            </a:r>
            <a:r>
              <a:rPr lang="en-US" sz="1400" b="1" dirty="0">
                <a:solidFill>
                  <a:schemeClr val="bg1">
                    <a:lumMod val="75000"/>
                  </a:schemeClr>
                </a:solidFill>
              </a:rPr>
              <a:t>TNF</a:t>
            </a:r>
            <a:endParaRPr lang="en-US" sz="1400" b="1" i="1" dirty="0">
              <a:solidFill>
                <a:schemeClr val="bg1">
                  <a:lumMod val="75000"/>
                </a:schemeClr>
              </a:solidFill>
            </a:endParaRPr>
          </a:p>
          <a:p>
            <a:r>
              <a:rPr lang="en-US" sz="1400" dirty="0">
                <a:solidFill>
                  <a:schemeClr val="bg1">
                    <a:lumMod val="75000"/>
                  </a:schemeClr>
                </a:solidFill>
              </a:rPr>
              <a:t>--</a:t>
            </a:r>
            <a:r>
              <a:rPr lang="en-US" sz="1400" b="1" dirty="0">
                <a:solidFill>
                  <a:schemeClr val="bg1">
                    <a:lumMod val="75000"/>
                  </a:schemeClr>
                </a:solidFill>
              </a:rPr>
              <a:t>MMP-9</a:t>
            </a:r>
          </a:p>
          <a:p>
            <a:r>
              <a:rPr lang="en-US" sz="1400" dirty="0">
                <a:solidFill>
                  <a:schemeClr val="bg1">
                    <a:lumMod val="75000"/>
                  </a:schemeClr>
                </a:solidFill>
              </a:rPr>
              <a:t>--</a:t>
            </a:r>
            <a:r>
              <a:rPr lang="en-US" sz="1400" b="1" dirty="0">
                <a:solidFill>
                  <a:schemeClr val="bg1">
                    <a:lumMod val="75000"/>
                  </a:schemeClr>
                </a:solidFill>
              </a:rPr>
              <a:t>IL-1</a:t>
            </a:r>
          </a:p>
        </p:txBody>
      </p:sp>
      <p:sp>
        <p:nvSpPr>
          <p:cNvPr id="16" name="Oval 15">
            <a:extLst>
              <a:ext uri="{FF2B5EF4-FFF2-40B4-BE49-F238E27FC236}">
                <a16:creationId xmlns:a16="http://schemas.microsoft.com/office/drawing/2014/main" id="{06B5948B-B57F-F820-222C-A402B74E2C96}"/>
              </a:ext>
            </a:extLst>
          </p:cNvPr>
          <p:cNvSpPr/>
          <p:nvPr/>
        </p:nvSpPr>
        <p:spPr>
          <a:xfrm>
            <a:off x="1372428" y="1935739"/>
            <a:ext cx="1181101" cy="445334"/>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81D1604-49F0-5D94-E287-9C92C1B0CD09}"/>
              </a:ext>
            </a:extLst>
          </p:cNvPr>
          <p:cNvSpPr txBox="1"/>
          <p:nvPr/>
        </p:nvSpPr>
        <p:spPr>
          <a:xfrm>
            <a:off x="420643" y="3684873"/>
            <a:ext cx="8228772" cy="830997"/>
          </a:xfrm>
          <a:prstGeom prst="rect">
            <a:avLst/>
          </a:prstGeom>
          <a:solidFill>
            <a:schemeClr val="accent6">
              <a:lumMod val="20000"/>
              <a:lumOff val="80000"/>
            </a:schemeClr>
          </a:solidFill>
          <a:ln>
            <a:solidFill>
              <a:schemeClr val="tx1"/>
            </a:solidFill>
          </a:ln>
        </p:spPr>
        <p:txBody>
          <a:bodyPr wrap="square" rtlCol="0">
            <a:spAutoFit/>
          </a:bodyPr>
          <a:lstStyle/>
          <a:p>
            <a:r>
              <a:rPr lang="en-US" sz="1600" dirty="0"/>
              <a:t>Note that surface epi damage induces cytokine release…</a:t>
            </a:r>
            <a:r>
              <a:rPr lang="en-US" sz="1600" i="1" dirty="0">
                <a:solidFill>
                  <a:schemeClr val="accent6">
                    <a:lumMod val="20000"/>
                    <a:lumOff val="80000"/>
                  </a:schemeClr>
                </a:solidFill>
              </a:rPr>
              <a:t>And that cytokine release induces surface epi damage. </a:t>
            </a:r>
            <a:r>
              <a:rPr lang="en-US" sz="1600" dirty="0">
                <a:solidFill>
                  <a:schemeClr val="accent6">
                    <a:lumMod val="20000"/>
                    <a:lumOff val="80000"/>
                  </a:schemeClr>
                </a:solidFill>
              </a:rPr>
              <a:t>Thus, a vicious cycle/circle develops in which epi damage leads directly to more epi damage.</a:t>
            </a:r>
          </a:p>
        </p:txBody>
      </p:sp>
    </p:spTree>
    <p:extLst>
      <p:ext uri="{BB962C8B-B14F-4D97-AF65-F5344CB8AC3E}">
        <p14:creationId xmlns:p14="http://schemas.microsoft.com/office/powerpoint/2010/main" val="3233546876"/>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solidFill>
                  <a:schemeClr val="bg1">
                    <a:lumMod val="75000"/>
                  </a:schemeClr>
                </a:solidFill>
              </a:rPr>
              <a:t>Tear</a:t>
            </a:r>
          </a:p>
          <a:p>
            <a:pPr algn="ctr"/>
            <a:r>
              <a:rPr lang="en-US" sz="2400" b="1" dirty="0" err="1">
                <a:solidFill>
                  <a:schemeClr val="bg1">
                    <a:lumMod val="75000"/>
                  </a:schemeClr>
                </a:solidFill>
              </a:rPr>
              <a:t>hyperosmolarity</a:t>
            </a:r>
            <a:endParaRPr lang="en-US" sz="2400" b="1"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4" name="TextBox 13">
            <a:extLst>
              <a:ext uri="{FF2B5EF4-FFF2-40B4-BE49-F238E27FC236}">
                <a16:creationId xmlns:a16="http://schemas.microsoft.com/office/drawing/2014/main" id="{937050F3-1991-A9E5-D9FF-F4D727ABBF2F}"/>
              </a:ext>
            </a:extLst>
          </p:cNvPr>
          <p:cNvSpPr txBox="1"/>
          <p:nvPr/>
        </p:nvSpPr>
        <p:spPr>
          <a:xfrm>
            <a:off x="177246" y="1473875"/>
            <a:ext cx="4089950" cy="1077218"/>
          </a:xfrm>
          <a:prstGeom prst="rect">
            <a:avLst/>
          </a:prstGeom>
          <a:noFill/>
        </p:spPr>
        <p:txBody>
          <a:bodyPr wrap="square" rtlCol="0">
            <a:spAutoFit/>
          </a:bodyPr>
          <a:lstStyle/>
          <a:p>
            <a:r>
              <a:rPr lang="en-US" sz="1600" i="1" dirty="0">
                <a:solidFill>
                  <a:schemeClr val="bg1">
                    <a:lumMod val="75000"/>
                  </a:schemeClr>
                </a:solidFill>
              </a:rPr>
              <a:t>What do damaged epi cells do that directly contributes to promoting DES?</a:t>
            </a:r>
          </a:p>
          <a:p>
            <a:r>
              <a:rPr lang="en-US" sz="1600" dirty="0">
                <a:solidFill>
                  <a:schemeClr val="bg1">
                    <a:lumMod val="75000"/>
                  </a:schemeClr>
                </a:solidFill>
              </a:rPr>
              <a:t>They release </a:t>
            </a:r>
            <a:r>
              <a:rPr lang="en-US" sz="1600" b="1" dirty="0">
                <a:solidFill>
                  <a:schemeClr val="bg1">
                    <a:lumMod val="75000"/>
                  </a:schemeClr>
                </a:solidFill>
              </a:rPr>
              <a:t>cytokines</a:t>
            </a:r>
            <a:r>
              <a:rPr lang="en-US" sz="1600" dirty="0">
                <a:solidFill>
                  <a:schemeClr val="bg1">
                    <a:lumMod val="75000"/>
                  </a:schemeClr>
                </a:solidFill>
              </a:rPr>
              <a:t> that promote and/or facilitate inflammation</a:t>
            </a:r>
          </a:p>
        </p:txBody>
      </p:sp>
      <p:sp>
        <p:nvSpPr>
          <p:cNvPr id="10" name="TextBox 9">
            <a:extLst>
              <a:ext uri="{FF2B5EF4-FFF2-40B4-BE49-F238E27FC236}">
                <a16:creationId xmlns:a16="http://schemas.microsoft.com/office/drawing/2014/main" id="{D3330433-30BF-DE1C-19E9-18F0A0809759}"/>
              </a:ext>
            </a:extLst>
          </p:cNvPr>
          <p:cNvSpPr txBox="1"/>
          <p:nvPr/>
        </p:nvSpPr>
        <p:spPr>
          <a:xfrm>
            <a:off x="2801177" y="1332091"/>
            <a:ext cx="3886200" cy="1169551"/>
          </a:xfrm>
          <a:prstGeom prst="rect">
            <a:avLst/>
          </a:prstGeom>
          <a:solidFill>
            <a:srgbClr val="CCFFCC"/>
          </a:solidFill>
        </p:spPr>
        <p:txBody>
          <a:bodyPr wrap="square" rtlCol="0">
            <a:spAutoFit/>
          </a:bodyPr>
          <a:lstStyle/>
          <a:p>
            <a:r>
              <a:rPr lang="en-US" sz="1400" i="1" dirty="0">
                <a:solidFill>
                  <a:schemeClr val="bg1">
                    <a:lumMod val="75000"/>
                  </a:schemeClr>
                </a:solidFill>
              </a:rPr>
              <a:t>While a number of cytokines are released,   the </a:t>
            </a:r>
            <a:r>
              <a:rPr lang="en-US" sz="1400" dirty="0">
                <a:solidFill>
                  <a:schemeClr val="bg1">
                    <a:lumMod val="75000"/>
                  </a:schemeClr>
                </a:solidFill>
              </a:rPr>
              <a:t>BCSC</a:t>
            </a:r>
            <a:r>
              <a:rPr lang="en-US" sz="1400" i="1" dirty="0">
                <a:solidFill>
                  <a:schemeClr val="bg1">
                    <a:lumMod val="75000"/>
                  </a:schemeClr>
                </a:solidFill>
              </a:rPr>
              <a:t> emphasizes  three . What are they?</a:t>
            </a:r>
          </a:p>
          <a:p>
            <a:r>
              <a:rPr lang="en-US" sz="1400" dirty="0">
                <a:solidFill>
                  <a:schemeClr val="bg1">
                    <a:lumMod val="75000"/>
                  </a:schemeClr>
                </a:solidFill>
              </a:rPr>
              <a:t>--</a:t>
            </a:r>
            <a:r>
              <a:rPr lang="en-US" sz="1400" b="1" dirty="0"/>
              <a:t>TNF: Promotes apoptosis</a:t>
            </a:r>
            <a:endParaRPr lang="en-US" sz="1400" b="1" i="1" dirty="0"/>
          </a:p>
          <a:p>
            <a:r>
              <a:rPr lang="en-US" sz="1400" dirty="0">
                <a:solidFill>
                  <a:schemeClr val="bg1">
                    <a:lumMod val="75000"/>
                  </a:schemeClr>
                </a:solidFill>
              </a:rPr>
              <a:t>--</a:t>
            </a:r>
            <a:r>
              <a:rPr lang="en-US" sz="1400" b="1" dirty="0">
                <a:solidFill>
                  <a:srgbClr val="0000FF"/>
                </a:solidFill>
              </a:rPr>
              <a:t>MMP-9: Cleaves epi cells</a:t>
            </a:r>
          </a:p>
          <a:p>
            <a:r>
              <a:rPr lang="en-US" sz="1400" dirty="0">
                <a:solidFill>
                  <a:schemeClr val="bg1">
                    <a:lumMod val="75000"/>
                  </a:schemeClr>
                </a:solidFill>
              </a:rPr>
              <a:t>--</a:t>
            </a:r>
            <a:r>
              <a:rPr lang="en-US" sz="1400" b="1" dirty="0"/>
              <a:t>IL-1: Promotes apoptosis</a:t>
            </a:r>
            <a:endParaRPr lang="en-US" sz="1400" b="1" dirty="0">
              <a:solidFill>
                <a:schemeClr val="bg1">
                  <a:lumMod val="75000"/>
                </a:schemeClr>
              </a:solidFill>
            </a:endParaRPr>
          </a:p>
        </p:txBody>
      </p:sp>
      <p:sp>
        <p:nvSpPr>
          <p:cNvPr id="16" name="Oval 15">
            <a:extLst>
              <a:ext uri="{FF2B5EF4-FFF2-40B4-BE49-F238E27FC236}">
                <a16:creationId xmlns:a16="http://schemas.microsoft.com/office/drawing/2014/main" id="{06B5948B-B57F-F820-222C-A402B74E2C96}"/>
              </a:ext>
            </a:extLst>
          </p:cNvPr>
          <p:cNvSpPr/>
          <p:nvPr/>
        </p:nvSpPr>
        <p:spPr>
          <a:xfrm>
            <a:off x="1372428" y="1935739"/>
            <a:ext cx="1181101" cy="445334"/>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Arrow: Curved Left 16">
            <a:extLst>
              <a:ext uri="{FF2B5EF4-FFF2-40B4-BE49-F238E27FC236}">
                <a16:creationId xmlns:a16="http://schemas.microsoft.com/office/drawing/2014/main" id="{48D1D09F-B7DF-79EA-9790-65C84205C42F}"/>
              </a:ext>
            </a:extLst>
          </p:cNvPr>
          <p:cNvSpPr/>
          <p:nvPr/>
        </p:nvSpPr>
        <p:spPr>
          <a:xfrm rot="634030">
            <a:off x="6236659" y="2789055"/>
            <a:ext cx="443657" cy="879161"/>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781D1604-49F0-5D94-E287-9C92C1B0CD09}"/>
              </a:ext>
            </a:extLst>
          </p:cNvPr>
          <p:cNvSpPr txBox="1"/>
          <p:nvPr/>
        </p:nvSpPr>
        <p:spPr>
          <a:xfrm>
            <a:off x="420643" y="3684873"/>
            <a:ext cx="8228772" cy="830997"/>
          </a:xfrm>
          <a:prstGeom prst="rect">
            <a:avLst/>
          </a:prstGeom>
          <a:solidFill>
            <a:schemeClr val="accent6">
              <a:lumMod val="20000"/>
              <a:lumOff val="80000"/>
            </a:schemeClr>
          </a:solidFill>
          <a:ln>
            <a:solidFill>
              <a:schemeClr val="tx1"/>
            </a:solidFill>
          </a:ln>
        </p:spPr>
        <p:txBody>
          <a:bodyPr wrap="square" rtlCol="0">
            <a:spAutoFit/>
          </a:bodyPr>
          <a:lstStyle/>
          <a:p>
            <a:r>
              <a:rPr lang="en-US" sz="1600" dirty="0"/>
              <a:t>Note that surface epi damage induces cytokine release…</a:t>
            </a:r>
            <a:r>
              <a:rPr lang="en-US" sz="1600" i="1" dirty="0">
                <a:solidFill>
                  <a:srgbClr val="0000FF"/>
                </a:solidFill>
                <a:effectLst>
                  <a:outerShdw blurRad="38100" dist="38100" dir="2700000" algn="tl">
                    <a:srgbClr val="000000">
                      <a:alpha val="43137"/>
                    </a:srgbClr>
                  </a:outerShdw>
                </a:effectLst>
              </a:rPr>
              <a:t>And cytokine release induces surface epi damage. </a:t>
            </a:r>
            <a:r>
              <a:rPr lang="en-US" sz="1600" dirty="0">
                <a:solidFill>
                  <a:schemeClr val="accent6">
                    <a:lumMod val="20000"/>
                    <a:lumOff val="80000"/>
                  </a:schemeClr>
                </a:solidFill>
              </a:rPr>
              <a:t>Thus, a vicious cycle/circle develops in which epi damage leads directly to more epi damage.</a:t>
            </a:r>
          </a:p>
        </p:txBody>
      </p:sp>
      <p:sp>
        <p:nvSpPr>
          <p:cNvPr id="18" name="TextBox 17">
            <a:extLst>
              <a:ext uri="{FF2B5EF4-FFF2-40B4-BE49-F238E27FC236}">
                <a16:creationId xmlns:a16="http://schemas.microsoft.com/office/drawing/2014/main" id="{0A532F9A-1289-961F-A28F-E69AAAC4EB87}"/>
              </a:ext>
            </a:extLst>
          </p:cNvPr>
          <p:cNvSpPr txBox="1"/>
          <p:nvPr/>
        </p:nvSpPr>
        <p:spPr>
          <a:xfrm>
            <a:off x="6757168" y="3038085"/>
            <a:ext cx="1540806" cy="276999"/>
          </a:xfrm>
          <a:prstGeom prst="rect">
            <a:avLst/>
          </a:prstGeom>
          <a:noFill/>
        </p:spPr>
        <p:txBody>
          <a:bodyPr wrap="none" rtlCol="0">
            <a:spAutoFit/>
          </a:bodyPr>
          <a:lstStyle/>
          <a:p>
            <a:r>
              <a:rPr lang="en-US" sz="1200" i="1" dirty="0"/>
              <a:t>DES feedback loop!</a:t>
            </a:r>
          </a:p>
        </p:txBody>
      </p:sp>
    </p:spTree>
    <p:extLst>
      <p:ext uri="{BB962C8B-B14F-4D97-AF65-F5344CB8AC3E}">
        <p14:creationId xmlns:p14="http://schemas.microsoft.com/office/powerpoint/2010/main" val="1511437652"/>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solidFill>
                  <a:schemeClr val="bg1">
                    <a:lumMod val="75000"/>
                  </a:schemeClr>
                </a:solidFill>
              </a:rPr>
              <a:t>Tear</a:t>
            </a:r>
          </a:p>
          <a:p>
            <a:pPr algn="ctr"/>
            <a:r>
              <a:rPr lang="en-US" sz="2400" b="1" dirty="0" err="1">
                <a:solidFill>
                  <a:schemeClr val="bg1">
                    <a:lumMod val="75000"/>
                  </a:schemeClr>
                </a:solidFill>
              </a:rPr>
              <a:t>hyperosmolarity</a:t>
            </a:r>
            <a:endParaRPr lang="en-US" sz="2400" b="1"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4" name="TextBox 13">
            <a:extLst>
              <a:ext uri="{FF2B5EF4-FFF2-40B4-BE49-F238E27FC236}">
                <a16:creationId xmlns:a16="http://schemas.microsoft.com/office/drawing/2014/main" id="{937050F3-1991-A9E5-D9FF-F4D727ABBF2F}"/>
              </a:ext>
            </a:extLst>
          </p:cNvPr>
          <p:cNvSpPr txBox="1"/>
          <p:nvPr/>
        </p:nvSpPr>
        <p:spPr>
          <a:xfrm>
            <a:off x="177246" y="1473875"/>
            <a:ext cx="4089950" cy="1077218"/>
          </a:xfrm>
          <a:prstGeom prst="rect">
            <a:avLst/>
          </a:prstGeom>
          <a:noFill/>
        </p:spPr>
        <p:txBody>
          <a:bodyPr wrap="square" rtlCol="0">
            <a:spAutoFit/>
          </a:bodyPr>
          <a:lstStyle/>
          <a:p>
            <a:r>
              <a:rPr lang="en-US" sz="1600" i="1" dirty="0">
                <a:solidFill>
                  <a:schemeClr val="bg1">
                    <a:lumMod val="75000"/>
                  </a:schemeClr>
                </a:solidFill>
              </a:rPr>
              <a:t>What do damaged epi cells do that directly contributes to promoting DES?</a:t>
            </a:r>
          </a:p>
          <a:p>
            <a:r>
              <a:rPr lang="en-US" sz="1600" dirty="0">
                <a:solidFill>
                  <a:schemeClr val="bg1">
                    <a:lumMod val="75000"/>
                  </a:schemeClr>
                </a:solidFill>
              </a:rPr>
              <a:t>They release </a:t>
            </a:r>
            <a:r>
              <a:rPr lang="en-US" sz="1600" b="1" dirty="0">
                <a:solidFill>
                  <a:schemeClr val="bg1">
                    <a:lumMod val="75000"/>
                  </a:schemeClr>
                </a:solidFill>
              </a:rPr>
              <a:t>cytokines</a:t>
            </a:r>
            <a:r>
              <a:rPr lang="en-US" sz="1600" dirty="0">
                <a:solidFill>
                  <a:schemeClr val="bg1">
                    <a:lumMod val="75000"/>
                  </a:schemeClr>
                </a:solidFill>
              </a:rPr>
              <a:t> that promote and/or facilitate inflammation</a:t>
            </a:r>
          </a:p>
        </p:txBody>
      </p:sp>
      <p:sp>
        <p:nvSpPr>
          <p:cNvPr id="10" name="TextBox 9">
            <a:extLst>
              <a:ext uri="{FF2B5EF4-FFF2-40B4-BE49-F238E27FC236}">
                <a16:creationId xmlns:a16="http://schemas.microsoft.com/office/drawing/2014/main" id="{D3330433-30BF-DE1C-19E9-18F0A0809759}"/>
              </a:ext>
            </a:extLst>
          </p:cNvPr>
          <p:cNvSpPr txBox="1"/>
          <p:nvPr/>
        </p:nvSpPr>
        <p:spPr>
          <a:xfrm>
            <a:off x="2801177" y="1332091"/>
            <a:ext cx="3886200" cy="1169551"/>
          </a:xfrm>
          <a:prstGeom prst="rect">
            <a:avLst/>
          </a:prstGeom>
          <a:solidFill>
            <a:srgbClr val="CCFFCC"/>
          </a:solidFill>
        </p:spPr>
        <p:txBody>
          <a:bodyPr wrap="square" rtlCol="0">
            <a:spAutoFit/>
          </a:bodyPr>
          <a:lstStyle/>
          <a:p>
            <a:r>
              <a:rPr lang="en-US" sz="1400" i="1" dirty="0">
                <a:solidFill>
                  <a:schemeClr val="bg1">
                    <a:lumMod val="75000"/>
                  </a:schemeClr>
                </a:solidFill>
              </a:rPr>
              <a:t>While a number of cytokines are released,   the </a:t>
            </a:r>
            <a:r>
              <a:rPr lang="en-US" sz="1400" dirty="0">
                <a:solidFill>
                  <a:schemeClr val="bg1">
                    <a:lumMod val="75000"/>
                  </a:schemeClr>
                </a:solidFill>
              </a:rPr>
              <a:t>BCSC</a:t>
            </a:r>
            <a:r>
              <a:rPr lang="en-US" sz="1400" i="1" dirty="0">
                <a:solidFill>
                  <a:schemeClr val="bg1">
                    <a:lumMod val="75000"/>
                  </a:schemeClr>
                </a:solidFill>
              </a:rPr>
              <a:t> emphasizes  three . What are they?</a:t>
            </a:r>
          </a:p>
          <a:p>
            <a:r>
              <a:rPr lang="en-US" sz="1400" dirty="0">
                <a:solidFill>
                  <a:schemeClr val="bg1">
                    <a:lumMod val="75000"/>
                  </a:schemeClr>
                </a:solidFill>
              </a:rPr>
              <a:t>--</a:t>
            </a:r>
            <a:r>
              <a:rPr lang="en-US" sz="1400" b="1" dirty="0"/>
              <a:t>TNF: Promotes apoptosis</a:t>
            </a:r>
            <a:endParaRPr lang="en-US" sz="1400" b="1" i="1" dirty="0"/>
          </a:p>
          <a:p>
            <a:r>
              <a:rPr lang="en-US" sz="1400" dirty="0">
                <a:solidFill>
                  <a:schemeClr val="bg1">
                    <a:lumMod val="75000"/>
                  </a:schemeClr>
                </a:solidFill>
              </a:rPr>
              <a:t>--</a:t>
            </a:r>
            <a:r>
              <a:rPr lang="en-US" sz="1400" b="1" dirty="0">
                <a:solidFill>
                  <a:srgbClr val="0000FF"/>
                </a:solidFill>
              </a:rPr>
              <a:t>MMP-9: Cleaves epi cells</a:t>
            </a:r>
          </a:p>
          <a:p>
            <a:r>
              <a:rPr lang="en-US" sz="1400" dirty="0">
                <a:solidFill>
                  <a:schemeClr val="bg1">
                    <a:lumMod val="75000"/>
                  </a:schemeClr>
                </a:solidFill>
              </a:rPr>
              <a:t>--</a:t>
            </a:r>
            <a:r>
              <a:rPr lang="en-US" sz="1400" b="1" dirty="0"/>
              <a:t>IL-1: Promotes apoptosis</a:t>
            </a:r>
            <a:endParaRPr lang="en-US" sz="1400" b="1" dirty="0">
              <a:solidFill>
                <a:schemeClr val="bg1">
                  <a:lumMod val="75000"/>
                </a:schemeClr>
              </a:solidFill>
            </a:endParaRPr>
          </a:p>
        </p:txBody>
      </p:sp>
      <p:sp>
        <p:nvSpPr>
          <p:cNvPr id="16" name="Oval 15">
            <a:extLst>
              <a:ext uri="{FF2B5EF4-FFF2-40B4-BE49-F238E27FC236}">
                <a16:creationId xmlns:a16="http://schemas.microsoft.com/office/drawing/2014/main" id="{06B5948B-B57F-F820-222C-A402B74E2C96}"/>
              </a:ext>
            </a:extLst>
          </p:cNvPr>
          <p:cNvSpPr/>
          <p:nvPr/>
        </p:nvSpPr>
        <p:spPr>
          <a:xfrm>
            <a:off x="1372428" y="1935739"/>
            <a:ext cx="1181101" cy="445334"/>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Arrow: Curved Left 16">
            <a:extLst>
              <a:ext uri="{FF2B5EF4-FFF2-40B4-BE49-F238E27FC236}">
                <a16:creationId xmlns:a16="http://schemas.microsoft.com/office/drawing/2014/main" id="{48D1D09F-B7DF-79EA-9790-65C84205C42F}"/>
              </a:ext>
            </a:extLst>
          </p:cNvPr>
          <p:cNvSpPr/>
          <p:nvPr/>
        </p:nvSpPr>
        <p:spPr>
          <a:xfrm rot="634030">
            <a:off x="6236659" y="2789055"/>
            <a:ext cx="443657" cy="879161"/>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781D1604-49F0-5D94-E287-9C92C1B0CD09}"/>
              </a:ext>
            </a:extLst>
          </p:cNvPr>
          <p:cNvSpPr txBox="1"/>
          <p:nvPr/>
        </p:nvSpPr>
        <p:spPr>
          <a:xfrm>
            <a:off x="420643" y="3684873"/>
            <a:ext cx="8228772" cy="830997"/>
          </a:xfrm>
          <a:prstGeom prst="rect">
            <a:avLst/>
          </a:prstGeom>
          <a:solidFill>
            <a:schemeClr val="accent6">
              <a:lumMod val="20000"/>
              <a:lumOff val="80000"/>
            </a:schemeClr>
          </a:solidFill>
          <a:ln>
            <a:solidFill>
              <a:schemeClr val="tx1"/>
            </a:solidFill>
          </a:ln>
        </p:spPr>
        <p:txBody>
          <a:bodyPr wrap="square" rtlCol="0">
            <a:spAutoFit/>
          </a:bodyPr>
          <a:lstStyle/>
          <a:p>
            <a:r>
              <a:rPr lang="en-US" sz="1600" dirty="0"/>
              <a:t>Note that surface epi damage induces cytokine release…</a:t>
            </a:r>
            <a:r>
              <a:rPr lang="en-US" sz="1600" i="1" dirty="0">
                <a:solidFill>
                  <a:srgbClr val="0000FF"/>
                </a:solidFill>
                <a:effectLst>
                  <a:outerShdw blurRad="38100" dist="38100" dir="2700000" algn="tl">
                    <a:srgbClr val="000000">
                      <a:alpha val="43137"/>
                    </a:srgbClr>
                  </a:outerShdw>
                </a:effectLst>
              </a:rPr>
              <a:t>And cytokine release induces surface epi damage. </a:t>
            </a:r>
            <a:r>
              <a:rPr lang="en-US" sz="1600" dirty="0"/>
              <a:t>Thus, a vicious cycle/circle develops in which </a:t>
            </a:r>
            <a:r>
              <a:rPr lang="en-US" sz="1600" i="1" u="sng" dirty="0"/>
              <a:t>epi damage leads directly to further epi damage</a:t>
            </a:r>
            <a:r>
              <a:rPr lang="en-US" sz="1600" i="1" dirty="0"/>
              <a:t>.</a:t>
            </a:r>
          </a:p>
        </p:txBody>
      </p:sp>
      <p:sp>
        <p:nvSpPr>
          <p:cNvPr id="18" name="TextBox 17">
            <a:extLst>
              <a:ext uri="{FF2B5EF4-FFF2-40B4-BE49-F238E27FC236}">
                <a16:creationId xmlns:a16="http://schemas.microsoft.com/office/drawing/2014/main" id="{F40AD807-B4DB-D469-267B-1E3CF4BA02BE}"/>
              </a:ext>
            </a:extLst>
          </p:cNvPr>
          <p:cNvSpPr txBox="1"/>
          <p:nvPr/>
        </p:nvSpPr>
        <p:spPr>
          <a:xfrm>
            <a:off x="6757168" y="3038085"/>
            <a:ext cx="1540806" cy="276999"/>
          </a:xfrm>
          <a:prstGeom prst="rect">
            <a:avLst/>
          </a:prstGeom>
          <a:noFill/>
        </p:spPr>
        <p:txBody>
          <a:bodyPr wrap="none" rtlCol="0">
            <a:spAutoFit/>
          </a:bodyPr>
          <a:lstStyle/>
          <a:p>
            <a:r>
              <a:rPr lang="en-US" sz="1200" i="1" dirty="0"/>
              <a:t>DES feedback loop!</a:t>
            </a:r>
          </a:p>
        </p:txBody>
      </p:sp>
    </p:spTree>
    <p:extLst>
      <p:ext uri="{BB962C8B-B14F-4D97-AF65-F5344CB8AC3E}">
        <p14:creationId xmlns:p14="http://schemas.microsoft.com/office/powerpoint/2010/main" val="375241266"/>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solidFill>
                  <a:schemeClr val="bg1">
                    <a:lumMod val="75000"/>
                  </a:schemeClr>
                </a:solidFill>
              </a:rPr>
              <a:t>Tear</a:t>
            </a:r>
          </a:p>
          <a:p>
            <a:pPr algn="ctr"/>
            <a:r>
              <a:rPr lang="en-US" sz="2400" b="1" dirty="0" err="1">
                <a:solidFill>
                  <a:schemeClr val="bg1">
                    <a:lumMod val="75000"/>
                  </a:schemeClr>
                </a:solidFill>
              </a:rPr>
              <a:t>hyperosmolarity</a:t>
            </a:r>
            <a:endParaRPr lang="en-US" sz="2400" b="1"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4" name="TextBox 13">
            <a:extLst>
              <a:ext uri="{FF2B5EF4-FFF2-40B4-BE49-F238E27FC236}">
                <a16:creationId xmlns:a16="http://schemas.microsoft.com/office/drawing/2014/main" id="{937050F3-1991-A9E5-D9FF-F4D727ABBF2F}"/>
              </a:ext>
            </a:extLst>
          </p:cNvPr>
          <p:cNvSpPr txBox="1"/>
          <p:nvPr/>
        </p:nvSpPr>
        <p:spPr>
          <a:xfrm>
            <a:off x="177246" y="1473875"/>
            <a:ext cx="4089950" cy="1077218"/>
          </a:xfrm>
          <a:prstGeom prst="rect">
            <a:avLst/>
          </a:prstGeom>
          <a:noFill/>
        </p:spPr>
        <p:txBody>
          <a:bodyPr wrap="square" rtlCol="0">
            <a:spAutoFit/>
          </a:bodyPr>
          <a:lstStyle/>
          <a:p>
            <a:r>
              <a:rPr lang="en-US" sz="1600" i="1" dirty="0">
                <a:solidFill>
                  <a:schemeClr val="bg1">
                    <a:lumMod val="75000"/>
                  </a:schemeClr>
                </a:solidFill>
              </a:rPr>
              <a:t>What do damaged epi cells do that directly contributes to promoting DES?</a:t>
            </a:r>
          </a:p>
          <a:p>
            <a:r>
              <a:rPr lang="en-US" sz="1600" dirty="0">
                <a:solidFill>
                  <a:schemeClr val="bg1">
                    <a:lumMod val="75000"/>
                  </a:schemeClr>
                </a:solidFill>
              </a:rPr>
              <a:t>They release </a:t>
            </a:r>
            <a:r>
              <a:rPr lang="en-US" sz="1600" b="1" dirty="0">
                <a:solidFill>
                  <a:schemeClr val="bg1">
                    <a:lumMod val="75000"/>
                  </a:schemeClr>
                </a:solidFill>
              </a:rPr>
              <a:t>cytokines</a:t>
            </a:r>
            <a:r>
              <a:rPr lang="en-US" sz="1600" dirty="0">
                <a:solidFill>
                  <a:schemeClr val="bg1">
                    <a:lumMod val="75000"/>
                  </a:schemeClr>
                </a:solidFill>
              </a:rPr>
              <a:t> that promote and/or facilitate inflammation</a:t>
            </a:r>
          </a:p>
        </p:txBody>
      </p:sp>
      <p:sp>
        <p:nvSpPr>
          <p:cNvPr id="16" name="Oval 15">
            <a:extLst>
              <a:ext uri="{FF2B5EF4-FFF2-40B4-BE49-F238E27FC236}">
                <a16:creationId xmlns:a16="http://schemas.microsoft.com/office/drawing/2014/main" id="{06B5948B-B57F-F820-222C-A402B74E2C96}"/>
              </a:ext>
            </a:extLst>
          </p:cNvPr>
          <p:cNvSpPr/>
          <p:nvPr/>
        </p:nvSpPr>
        <p:spPr>
          <a:xfrm>
            <a:off x="1372428" y="1935739"/>
            <a:ext cx="1181101" cy="445334"/>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Arrow: Curved Left 16">
            <a:extLst>
              <a:ext uri="{FF2B5EF4-FFF2-40B4-BE49-F238E27FC236}">
                <a16:creationId xmlns:a16="http://schemas.microsoft.com/office/drawing/2014/main" id="{48D1D09F-B7DF-79EA-9790-65C84205C42F}"/>
              </a:ext>
            </a:extLst>
          </p:cNvPr>
          <p:cNvSpPr/>
          <p:nvPr/>
        </p:nvSpPr>
        <p:spPr>
          <a:xfrm rot="634030">
            <a:off x="6236659" y="2789055"/>
            <a:ext cx="443657" cy="879161"/>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781D1604-49F0-5D94-E287-9C92C1B0CD09}"/>
              </a:ext>
            </a:extLst>
          </p:cNvPr>
          <p:cNvSpPr txBox="1"/>
          <p:nvPr/>
        </p:nvSpPr>
        <p:spPr>
          <a:xfrm>
            <a:off x="420643" y="3684873"/>
            <a:ext cx="8228772" cy="830997"/>
          </a:xfrm>
          <a:prstGeom prst="rect">
            <a:avLst/>
          </a:prstGeom>
          <a:solidFill>
            <a:schemeClr val="accent6">
              <a:lumMod val="20000"/>
              <a:lumOff val="80000"/>
            </a:schemeClr>
          </a:solidFill>
          <a:ln>
            <a:solidFill>
              <a:schemeClr val="bg1">
                <a:lumMod val="75000"/>
              </a:schemeClr>
            </a:solidFill>
          </a:ln>
        </p:spPr>
        <p:txBody>
          <a:bodyPr wrap="square" rtlCol="0">
            <a:spAutoFit/>
          </a:bodyPr>
          <a:lstStyle/>
          <a:p>
            <a:r>
              <a:rPr lang="en-US" sz="1600" dirty="0">
                <a:solidFill>
                  <a:schemeClr val="bg1">
                    <a:lumMod val="75000"/>
                  </a:schemeClr>
                </a:solidFill>
              </a:rPr>
              <a:t>Note that surface epi damage induces cytokine release…</a:t>
            </a:r>
            <a:r>
              <a:rPr lang="en-US" sz="1600" i="1" dirty="0">
                <a:solidFill>
                  <a:schemeClr val="bg1">
                    <a:lumMod val="75000"/>
                  </a:schemeClr>
                </a:solidFill>
                <a:effectLst>
                  <a:outerShdw blurRad="38100" dist="38100" dir="2700000" algn="tl">
                    <a:srgbClr val="000000">
                      <a:alpha val="43137"/>
                    </a:srgbClr>
                  </a:outerShdw>
                </a:effectLst>
              </a:rPr>
              <a:t>And cytokine release induces surface epi damage. </a:t>
            </a:r>
            <a:r>
              <a:rPr lang="en-US" sz="1600" dirty="0">
                <a:solidFill>
                  <a:schemeClr val="bg1">
                    <a:lumMod val="75000"/>
                  </a:schemeClr>
                </a:solidFill>
              </a:rPr>
              <a:t>Thus, a vicious cycle/circle develops in which </a:t>
            </a:r>
            <a:r>
              <a:rPr lang="en-US" sz="1600" i="1" dirty="0">
                <a:solidFill>
                  <a:schemeClr val="bg1">
                    <a:lumMod val="75000"/>
                  </a:schemeClr>
                </a:solidFill>
              </a:rPr>
              <a:t>epi damage leads directly to further epi damage.</a:t>
            </a:r>
          </a:p>
        </p:txBody>
      </p:sp>
      <p:sp>
        <p:nvSpPr>
          <p:cNvPr id="18" name="TextBox 17">
            <a:extLst>
              <a:ext uri="{FF2B5EF4-FFF2-40B4-BE49-F238E27FC236}">
                <a16:creationId xmlns:a16="http://schemas.microsoft.com/office/drawing/2014/main" id="{58E8D8F6-7945-3F76-61BC-0DE6FDB8D1B0}"/>
              </a:ext>
            </a:extLst>
          </p:cNvPr>
          <p:cNvSpPr txBox="1"/>
          <p:nvPr/>
        </p:nvSpPr>
        <p:spPr>
          <a:xfrm>
            <a:off x="869407" y="2965727"/>
            <a:ext cx="7331243" cy="707886"/>
          </a:xfrm>
          <a:prstGeom prst="rect">
            <a:avLst/>
          </a:prstGeom>
          <a:solidFill>
            <a:srgbClr val="ADF709"/>
          </a:solidFill>
          <a:ln>
            <a:solidFill>
              <a:schemeClr val="tx1"/>
            </a:solidFill>
          </a:ln>
        </p:spPr>
        <p:txBody>
          <a:bodyPr wrap="square" rtlCol="0">
            <a:spAutoFit/>
          </a:bodyPr>
          <a:lstStyle/>
          <a:p>
            <a:r>
              <a:rPr lang="en-US" sz="2000" i="1" dirty="0"/>
              <a:t>Note</a:t>
            </a:r>
            <a:r>
              <a:rPr lang="en-US" sz="2000" dirty="0"/>
              <a:t>: Cytokines play </a:t>
            </a:r>
            <a:r>
              <a:rPr lang="en-US" sz="2000" i="1" dirty="0"/>
              <a:t>another</a:t>
            </a:r>
            <a:r>
              <a:rPr lang="en-US" sz="2000" dirty="0"/>
              <a:t> role in DES pathogenesis, one so important that we’re going to discuss it separately. Stay tuned.</a:t>
            </a:r>
          </a:p>
        </p:txBody>
      </p:sp>
      <p:sp>
        <p:nvSpPr>
          <p:cNvPr id="20" name="TextBox 19">
            <a:extLst>
              <a:ext uri="{FF2B5EF4-FFF2-40B4-BE49-F238E27FC236}">
                <a16:creationId xmlns:a16="http://schemas.microsoft.com/office/drawing/2014/main" id="{DA2FF384-D6BB-E23D-9EEF-9D70D8EEA274}"/>
              </a:ext>
            </a:extLst>
          </p:cNvPr>
          <p:cNvSpPr txBox="1"/>
          <p:nvPr/>
        </p:nvSpPr>
        <p:spPr>
          <a:xfrm>
            <a:off x="2801177" y="1332091"/>
            <a:ext cx="3886200" cy="1169551"/>
          </a:xfrm>
          <a:prstGeom prst="rect">
            <a:avLst/>
          </a:prstGeom>
          <a:solidFill>
            <a:srgbClr val="CCFFCC"/>
          </a:solidFill>
        </p:spPr>
        <p:txBody>
          <a:bodyPr wrap="square" rtlCol="0">
            <a:spAutoFit/>
          </a:bodyPr>
          <a:lstStyle/>
          <a:p>
            <a:r>
              <a:rPr lang="en-US" sz="1400" i="1" dirty="0">
                <a:solidFill>
                  <a:schemeClr val="bg1">
                    <a:lumMod val="75000"/>
                  </a:schemeClr>
                </a:solidFill>
              </a:rPr>
              <a:t>While a number of cytokines are released,   the </a:t>
            </a:r>
            <a:r>
              <a:rPr lang="en-US" sz="1400" dirty="0">
                <a:solidFill>
                  <a:schemeClr val="bg1">
                    <a:lumMod val="75000"/>
                  </a:schemeClr>
                </a:solidFill>
              </a:rPr>
              <a:t>BCSC</a:t>
            </a:r>
            <a:r>
              <a:rPr lang="en-US" sz="1400" i="1" dirty="0">
                <a:solidFill>
                  <a:schemeClr val="bg1">
                    <a:lumMod val="75000"/>
                  </a:schemeClr>
                </a:solidFill>
              </a:rPr>
              <a:t> emphasizes  three . What are they?</a:t>
            </a:r>
          </a:p>
          <a:p>
            <a:r>
              <a:rPr lang="en-US" sz="1400" dirty="0">
                <a:solidFill>
                  <a:schemeClr val="bg1">
                    <a:lumMod val="75000"/>
                  </a:schemeClr>
                </a:solidFill>
              </a:rPr>
              <a:t>--</a:t>
            </a:r>
            <a:r>
              <a:rPr lang="en-US" sz="1400" b="1" dirty="0"/>
              <a:t>TNF: Promotes apoptosis</a:t>
            </a:r>
            <a:endParaRPr lang="en-US" sz="1400" b="1" i="1" dirty="0"/>
          </a:p>
          <a:p>
            <a:r>
              <a:rPr lang="en-US" sz="1400" dirty="0">
                <a:solidFill>
                  <a:schemeClr val="bg1">
                    <a:lumMod val="75000"/>
                  </a:schemeClr>
                </a:solidFill>
              </a:rPr>
              <a:t>--</a:t>
            </a:r>
            <a:r>
              <a:rPr lang="en-US" sz="1400" b="1" dirty="0">
                <a:solidFill>
                  <a:srgbClr val="0000FF"/>
                </a:solidFill>
              </a:rPr>
              <a:t>MMP-9: Cleaves epi cells</a:t>
            </a:r>
          </a:p>
          <a:p>
            <a:r>
              <a:rPr lang="en-US" sz="1400" dirty="0">
                <a:solidFill>
                  <a:schemeClr val="bg1">
                    <a:lumMod val="75000"/>
                  </a:schemeClr>
                </a:solidFill>
              </a:rPr>
              <a:t>--</a:t>
            </a:r>
            <a:r>
              <a:rPr lang="en-US" sz="1400" b="1" dirty="0"/>
              <a:t>IL-1: Promotes apoptosis</a:t>
            </a:r>
            <a:endParaRPr lang="en-US" sz="1400" b="1" dirty="0">
              <a:solidFill>
                <a:schemeClr val="bg1">
                  <a:lumMod val="75000"/>
                </a:schemeClr>
              </a:solidFill>
            </a:endParaRPr>
          </a:p>
        </p:txBody>
      </p:sp>
      <p:sp>
        <p:nvSpPr>
          <p:cNvPr id="21" name="Right Brace 20">
            <a:extLst>
              <a:ext uri="{FF2B5EF4-FFF2-40B4-BE49-F238E27FC236}">
                <a16:creationId xmlns:a16="http://schemas.microsoft.com/office/drawing/2014/main" id="{0941319A-C59E-0859-C13D-2484FDD3D0CD}"/>
              </a:ext>
            </a:extLst>
          </p:cNvPr>
          <p:cNvSpPr/>
          <p:nvPr/>
        </p:nvSpPr>
        <p:spPr>
          <a:xfrm>
            <a:off x="5200654" y="1828800"/>
            <a:ext cx="133346" cy="62597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95416BE8-F06F-7472-A71F-0FDF0027C3E3}"/>
              </a:ext>
            </a:extLst>
          </p:cNvPr>
          <p:cNvSpPr txBox="1"/>
          <p:nvPr/>
        </p:nvSpPr>
        <p:spPr>
          <a:xfrm>
            <a:off x="5318317" y="1975028"/>
            <a:ext cx="1428596" cy="338554"/>
          </a:xfrm>
          <a:prstGeom prst="rect">
            <a:avLst/>
          </a:prstGeom>
          <a:noFill/>
        </p:spPr>
        <p:txBody>
          <a:bodyPr wrap="none" rtlCol="0">
            <a:spAutoFit/>
          </a:bodyPr>
          <a:lstStyle/>
          <a:p>
            <a:r>
              <a:rPr lang="en-US" sz="1600" dirty="0">
                <a:latin typeface="Segoe Script" panose="030B0504020000000003" pitchFamily="66" charset="0"/>
              </a:rPr>
              <a:t>as well as…</a:t>
            </a:r>
          </a:p>
        </p:txBody>
      </p:sp>
    </p:spTree>
    <p:extLst>
      <p:ext uri="{BB962C8B-B14F-4D97-AF65-F5344CB8AC3E}">
        <p14:creationId xmlns:p14="http://schemas.microsoft.com/office/powerpoint/2010/main" val="1676212004"/>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ln>
            <a:solidFill>
              <a:srgbClr val="95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a:t>
            </a:r>
            <a:r>
              <a:rPr lang="en-US" sz="2000" dirty="0">
                <a:solidFill>
                  <a:schemeClr val="bg1"/>
                </a:solidFill>
              </a:rPr>
              <a:t>cytokine release</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8" name="TextBox 17">
            <a:extLst>
              <a:ext uri="{FF2B5EF4-FFF2-40B4-BE49-F238E27FC236}">
                <a16:creationId xmlns:a16="http://schemas.microsoft.com/office/drawing/2014/main" id="{7C7621B1-5C50-AC4A-F3D6-64268AF8C4FC}"/>
              </a:ext>
            </a:extLst>
          </p:cNvPr>
          <p:cNvSpPr txBox="1"/>
          <p:nvPr/>
        </p:nvSpPr>
        <p:spPr>
          <a:xfrm>
            <a:off x="4267196" y="2616328"/>
            <a:ext cx="2874505" cy="384721"/>
          </a:xfrm>
          <a:prstGeom prst="rect">
            <a:avLst/>
          </a:prstGeom>
          <a:noFill/>
        </p:spPr>
        <p:txBody>
          <a:bodyPr wrap="none" rtlCol="0">
            <a:spAutoFit/>
          </a:bodyPr>
          <a:lstStyle/>
          <a:p>
            <a:r>
              <a:rPr lang="en-US" sz="1900" dirty="0">
                <a:latin typeface="Segoe Script" panose="030B0504020000000003" pitchFamily="66" charset="0"/>
              </a:rPr>
              <a:t>adhesion molecule ?</a:t>
            </a:r>
          </a:p>
        </p:txBody>
      </p:sp>
      <p:sp>
        <p:nvSpPr>
          <p:cNvPr id="19" name="TextBox 18">
            <a:extLst>
              <a:ext uri="{FF2B5EF4-FFF2-40B4-BE49-F238E27FC236}">
                <a16:creationId xmlns:a16="http://schemas.microsoft.com/office/drawing/2014/main" id="{A93DD93C-CC38-1A5F-2BDD-4CA45A2C8769}"/>
              </a:ext>
            </a:extLst>
          </p:cNvPr>
          <p:cNvSpPr txBox="1"/>
          <p:nvPr/>
        </p:nvSpPr>
        <p:spPr>
          <a:xfrm>
            <a:off x="2672162" y="1667937"/>
            <a:ext cx="5334000" cy="738664"/>
          </a:xfrm>
          <a:prstGeom prst="rect">
            <a:avLst/>
          </a:prstGeom>
          <a:solidFill>
            <a:srgbClr val="FFCCFF"/>
          </a:solidFill>
        </p:spPr>
        <p:txBody>
          <a:bodyPr wrap="square" rtlCol="0">
            <a:spAutoFit/>
          </a:bodyPr>
          <a:lstStyle/>
          <a:p>
            <a:r>
              <a:rPr lang="en-US" sz="1400" i="1" dirty="0"/>
              <a:t>In addition to cytokine production, surface-epi damage promotes the expression of a particular ‘adhesion’ molecule—which one?</a:t>
            </a:r>
          </a:p>
          <a:p>
            <a:r>
              <a:rPr lang="en-US" sz="1400" dirty="0">
                <a:solidFill>
                  <a:srgbClr val="FFCCFF"/>
                </a:solidFill>
              </a:rPr>
              <a:t>Intercellular adhesion molecule 1 (ICAM-1)</a:t>
            </a:r>
          </a:p>
        </p:txBody>
      </p:sp>
    </p:spTree>
    <p:extLst>
      <p:ext uri="{BB962C8B-B14F-4D97-AF65-F5344CB8AC3E}">
        <p14:creationId xmlns:p14="http://schemas.microsoft.com/office/powerpoint/2010/main" val="2120340374"/>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a:t>
            </a:r>
            <a:r>
              <a:rPr lang="en-US" sz="2000" dirty="0">
                <a:solidFill>
                  <a:schemeClr val="bg1"/>
                </a:solidFill>
              </a:rPr>
              <a:t>cytokine release</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8" name="TextBox 17">
            <a:extLst>
              <a:ext uri="{FF2B5EF4-FFF2-40B4-BE49-F238E27FC236}">
                <a16:creationId xmlns:a16="http://schemas.microsoft.com/office/drawing/2014/main" id="{7C7621B1-5C50-AC4A-F3D6-64268AF8C4FC}"/>
              </a:ext>
            </a:extLst>
          </p:cNvPr>
          <p:cNvSpPr txBox="1"/>
          <p:nvPr/>
        </p:nvSpPr>
        <p:spPr>
          <a:xfrm>
            <a:off x="4267196" y="2616328"/>
            <a:ext cx="3786614" cy="384721"/>
          </a:xfrm>
          <a:prstGeom prst="rect">
            <a:avLst/>
          </a:prstGeom>
          <a:noFill/>
        </p:spPr>
        <p:txBody>
          <a:bodyPr wrap="none" rtlCol="0">
            <a:spAutoFit/>
          </a:bodyPr>
          <a:lstStyle/>
          <a:p>
            <a:r>
              <a:rPr lang="en-US" sz="1900" dirty="0">
                <a:latin typeface="Segoe Script" panose="030B0504020000000003" pitchFamily="66" charset="0"/>
              </a:rPr>
              <a:t>adhesion molecule ICAM-1</a:t>
            </a:r>
          </a:p>
        </p:txBody>
      </p:sp>
      <p:sp>
        <p:nvSpPr>
          <p:cNvPr id="19" name="TextBox 18">
            <a:extLst>
              <a:ext uri="{FF2B5EF4-FFF2-40B4-BE49-F238E27FC236}">
                <a16:creationId xmlns:a16="http://schemas.microsoft.com/office/drawing/2014/main" id="{A93DD93C-CC38-1A5F-2BDD-4CA45A2C8769}"/>
              </a:ext>
            </a:extLst>
          </p:cNvPr>
          <p:cNvSpPr txBox="1"/>
          <p:nvPr/>
        </p:nvSpPr>
        <p:spPr>
          <a:xfrm>
            <a:off x="2672162" y="1667937"/>
            <a:ext cx="5334000" cy="738664"/>
          </a:xfrm>
          <a:prstGeom prst="rect">
            <a:avLst/>
          </a:prstGeom>
          <a:solidFill>
            <a:srgbClr val="FFCCFF"/>
          </a:solidFill>
        </p:spPr>
        <p:txBody>
          <a:bodyPr wrap="square" rtlCol="0">
            <a:spAutoFit/>
          </a:bodyPr>
          <a:lstStyle/>
          <a:p>
            <a:r>
              <a:rPr lang="en-US" sz="1400" i="1" dirty="0"/>
              <a:t>In addition to cytokine production, surface-epi damage promotes the expression of a particular ‘adhesion’ molecule—which one?</a:t>
            </a:r>
          </a:p>
          <a:p>
            <a:r>
              <a:rPr lang="en-US" sz="1400" dirty="0"/>
              <a:t>Intercellular adhesion molecule 1 (ICAM-1)</a:t>
            </a:r>
          </a:p>
        </p:txBody>
      </p:sp>
    </p:spTree>
    <p:extLst>
      <p:ext uri="{BB962C8B-B14F-4D97-AF65-F5344CB8AC3E}">
        <p14:creationId xmlns:p14="http://schemas.microsoft.com/office/powerpoint/2010/main" val="1248687030"/>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a:t>
            </a:r>
            <a:r>
              <a:rPr lang="en-US" sz="2000" dirty="0">
                <a:solidFill>
                  <a:schemeClr val="bg1"/>
                </a:solidFill>
              </a:rPr>
              <a:t>cytokine release</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8" name="TextBox 17">
            <a:extLst>
              <a:ext uri="{FF2B5EF4-FFF2-40B4-BE49-F238E27FC236}">
                <a16:creationId xmlns:a16="http://schemas.microsoft.com/office/drawing/2014/main" id="{7C7621B1-5C50-AC4A-F3D6-64268AF8C4FC}"/>
              </a:ext>
            </a:extLst>
          </p:cNvPr>
          <p:cNvSpPr txBox="1"/>
          <p:nvPr/>
        </p:nvSpPr>
        <p:spPr>
          <a:xfrm>
            <a:off x="4267196" y="2616328"/>
            <a:ext cx="3786614" cy="384721"/>
          </a:xfrm>
          <a:prstGeom prst="rect">
            <a:avLst/>
          </a:prstGeom>
          <a:noFill/>
        </p:spPr>
        <p:txBody>
          <a:bodyPr wrap="none" rtlCol="0">
            <a:spAutoFit/>
          </a:bodyPr>
          <a:lstStyle/>
          <a:p>
            <a:r>
              <a:rPr lang="en-US" sz="1900" dirty="0">
                <a:latin typeface="Segoe Script" panose="030B0504020000000003" pitchFamily="66" charset="0"/>
              </a:rPr>
              <a:t>adhesion molecule </a:t>
            </a:r>
            <a:r>
              <a:rPr lang="en-US" sz="1900" b="1" dirty="0">
                <a:latin typeface="Segoe Script" panose="030B0504020000000003" pitchFamily="66" charset="0"/>
              </a:rPr>
              <a:t>ICAM-1</a:t>
            </a:r>
          </a:p>
        </p:txBody>
      </p:sp>
      <p:sp>
        <p:nvSpPr>
          <p:cNvPr id="19" name="TextBox 18">
            <a:extLst>
              <a:ext uri="{FF2B5EF4-FFF2-40B4-BE49-F238E27FC236}">
                <a16:creationId xmlns:a16="http://schemas.microsoft.com/office/drawing/2014/main" id="{A93DD93C-CC38-1A5F-2BDD-4CA45A2C8769}"/>
              </a:ext>
            </a:extLst>
          </p:cNvPr>
          <p:cNvSpPr txBox="1"/>
          <p:nvPr/>
        </p:nvSpPr>
        <p:spPr>
          <a:xfrm>
            <a:off x="2672162" y="1667937"/>
            <a:ext cx="5334000" cy="738664"/>
          </a:xfrm>
          <a:prstGeom prst="rect">
            <a:avLst/>
          </a:prstGeom>
          <a:solidFill>
            <a:srgbClr val="FFCCFF"/>
          </a:solidFill>
        </p:spPr>
        <p:txBody>
          <a:bodyPr wrap="square" rtlCol="0">
            <a:spAutoFit/>
          </a:bodyPr>
          <a:lstStyle/>
          <a:p>
            <a:r>
              <a:rPr lang="en-US" sz="1400" i="1" dirty="0">
                <a:solidFill>
                  <a:schemeClr val="bg1">
                    <a:lumMod val="75000"/>
                  </a:schemeClr>
                </a:solidFill>
              </a:rPr>
              <a:t>In addition to cytokine production, surface-epi damage promotes the expression of a particular ‘adhesion’ molecule—which one?</a:t>
            </a:r>
          </a:p>
          <a:p>
            <a:r>
              <a:rPr lang="en-US" sz="1400" dirty="0">
                <a:solidFill>
                  <a:schemeClr val="bg1">
                    <a:lumMod val="75000"/>
                  </a:schemeClr>
                </a:solidFill>
              </a:rPr>
              <a:t>Intercellular adhesion molecule 1 (ICAM-1)</a:t>
            </a:r>
          </a:p>
        </p:txBody>
      </p:sp>
      <p:sp>
        <p:nvSpPr>
          <p:cNvPr id="20" name="TextBox 19">
            <a:extLst>
              <a:ext uri="{FF2B5EF4-FFF2-40B4-BE49-F238E27FC236}">
                <a16:creationId xmlns:a16="http://schemas.microsoft.com/office/drawing/2014/main" id="{26CE9F6E-2797-AAC0-0706-76F471BF81A1}"/>
              </a:ext>
            </a:extLst>
          </p:cNvPr>
          <p:cNvSpPr txBox="1"/>
          <p:nvPr/>
        </p:nvSpPr>
        <p:spPr>
          <a:xfrm>
            <a:off x="2324100" y="3063031"/>
            <a:ext cx="6228711" cy="1815882"/>
          </a:xfrm>
          <a:prstGeom prst="rect">
            <a:avLst/>
          </a:prstGeom>
          <a:solidFill>
            <a:schemeClr val="accent5">
              <a:lumMod val="75000"/>
            </a:schemeClr>
          </a:solidFill>
        </p:spPr>
        <p:txBody>
          <a:bodyPr wrap="square" rtlCol="0">
            <a:spAutoFit/>
          </a:bodyPr>
          <a:lstStyle/>
          <a:p>
            <a:r>
              <a:rPr lang="en-US" sz="1400" i="1" dirty="0"/>
              <a:t>Increased ICAM-1 expression on two cell types are of particular importance vis a vis DES—which cell types?</a:t>
            </a:r>
            <a:endParaRPr lang="en-US" sz="1400" i="1" dirty="0">
              <a:solidFill>
                <a:schemeClr val="accent5">
                  <a:lumMod val="75000"/>
                </a:schemeClr>
              </a:solidFill>
            </a:endParaRPr>
          </a:p>
          <a:p>
            <a:r>
              <a:rPr lang="en-US" sz="1400" dirty="0">
                <a:solidFill>
                  <a:schemeClr val="accent5">
                    <a:lumMod val="75000"/>
                  </a:schemeClr>
                </a:solidFill>
              </a:rPr>
              <a:t>Vascular endothelial cells and T-lymphocytes</a:t>
            </a:r>
          </a:p>
          <a:p>
            <a:endParaRPr lang="en-US" sz="1400" i="1" dirty="0">
              <a:solidFill>
                <a:schemeClr val="accent5">
                  <a:lumMod val="75000"/>
                </a:schemeClr>
              </a:solidFill>
            </a:endParaRPr>
          </a:p>
          <a:p>
            <a:r>
              <a:rPr lang="en-US" sz="1400" i="1" dirty="0">
                <a:solidFill>
                  <a:schemeClr val="accent5">
                    <a:lumMod val="75000"/>
                  </a:schemeClr>
                </a:solidFill>
              </a:rPr>
              <a:t>Why is ICAM-1 expression on these cells particularly important in the pathophysiology of DES?</a:t>
            </a:r>
          </a:p>
          <a:p>
            <a:r>
              <a:rPr lang="en-US" sz="1400" dirty="0">
                <a:solidFill>
                  <a:schemeClr val="accent5">
                    <a:lumMod val="75000"/>
                  </a:schemeClr>
                </a:solidFill>
              </a:rPr>
              <a:t>Because they promote and facilitate T-cell migration to the ocular surface (and lacrimal glands)</a:t>
            </a:r>
          </a:p>
        </p:txBody>
      </p:sp>
    </p:spTree>
    <p:extLst>
      <p:ext uri="{BB962C8B-B14F-4D97-AF65-F5344CB8AC3E}">
        <p14:creationId xmlns:p14="http://schemas.microsoft.com/office/powerpoint/2010/main" val="16970756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46</a:t>
            </a:fld>
            <a:endParaRPr lang="en-US" altLang="en-US"/>
          </a:p>
        </p:txBody>
      </p:sp>
      <p:sp>
        <p:nvSpPr>
          <p:cNvPr id="2" name="TextBox 1">
            <a:extLst>
              <a:ext uri="{FF2B5EF4-FFF2-40B4-BE49-F238E27FC236}">
                <a16:creationId xmlns:a16="http://schemas.microsoft.com/office/drawing/2014/main" id="{34AC0B19-0878-9639-55BB-6BF046A3D8B9}"/>
              </a:ext>
            </a:extLst>
          </p:cNvPr>
          <p:cNvSpPr txBox="1"/>
          <p:nvPr/>
        </p:nvSpPr>
        <p:spPr>
          <a:xfrm>
            <a:off x="381000" y="914400"/>
            <a:ext cx="7606643" cy="4770537"/>
          </a:xfrm>
          <a:prstGeom prst="rect">
            <a:avLst/>
          </a:prstGeom>
          <a:noFill/>
        </p:spPr>
        <p:txBody>
          <a:bodyPr wrap="square" rtlCol="0">
            <a:spAutoFit/>
          </a:bodyPr>
          <a:lstStyle/>
          <a:p>
            <a:r>
              <a:rPr lang="en-US" sz="1600" i="1" dirty="0"/>
              <a:t>What roles does the tear film play in ocular health and function?</a:t>
            </a:r>
          </a:p>
          <a:p>
            <a:r>
              <a:rPr lang="en-US" sz="1600" dirty="0"/>
              <a:t>There are three:</a:t>
            </a:r>
          </a:p>
          <a:p>
            <a:r>
              <a:rPr lang="en-US" sz="1600" dirty="0"/>
              <a:t>--Facilitates diffusion of  oxygen  to the  avascular  cornea</a:t>
            </a:r>
          </a:p>
          <a:p>
            <a:r>
              <a:rPr lang="en-US" sz="1600" dirty="0"/>
              <a:t>--Assists in clearing debris from the corneal surface</a:t>
            </a:r>
          </a:p>
          <a:p>
            <a:r>
              <a:rPr lang="en-US" sz="1600" dirty="0"/>
              <a:t>--Provides a glassy-smooth refracting surface at the air-cornea interface (or more accurately, the air-tear film interface)</a:t>
            </a:r>
          </a:p>
          <a:p>
            <a:endParaRPr lang="en-US" sz="1600" dirty="0"/>
          </a:p>
          <a:p>
            <a:r>
              <a:rPr lang="en-US" sz="1600" i="1" dirty="0"/>
              <a:t>Where does the tear film reside? (The answer is </a:t>
            </a:r>
            <a:r>
              <a:rPr lang="en-US" sz="1600" dirty="0"/>
              <a:t>not</a:t>
            </a:r>
            <a:r>
              <a:rPr lang="en-US" sz="1600" i="1" dirty="0"/>
              <a:t> ‘on the surface of the eye.’)</a:t>
            </a:r>
          </a:p>
          <a:p>
            <a:r>
              <a:rPr lang="en-US" sz="1600" dirty="0"/>
              <a:t>The bulk of tear volume is in the tear strip or lake (aka the tear  </a:t>
            </a:r>
            <a:r>
              <a:rPr lang="en-US" sz="1600" i="1" dirty="0"/>
              <a:t>meniscus</a:t>
            </a:r>
            <a:r>
              <a:rPr lang="en-US" sz="1600" dirty="0"/>
              <a:t> ) resting on the lower-lid margin</a:t>
            </a:r>
          </a:p>
          <a:p>
            <a:endParaRPr lang="en-US" sz="1600" i="1" dirty="0"/>
          </a:p>
          <a:p>
            <a:r>
              <a:rPr lang="en-US" sz="1600" i="1" dirty="0"/>
              <a:t>How does the tear volume get from the tear strip up onto the ocular surface where it’s needed?</a:t>
            </a:r>
          </a:p>
          <a:p>
            <a:r>
              <a:rPr lang="en-US" sz="1600" dirty="0"/>
              <a:t>Courtesy of the action of the  upper lid (UL) . </a:t>
            </a:r>
            <a:r>
              <a:rPr lang="en-US" sz="1600" dirty="0">
                <a:solidFill>
                  <a:srgbClr val="0000FF"/>
                </a:solidFill>
              </a:rPr>
              <a:t>During a blink, the UL travels down across most of the extent of the  interpalpebral fissure  (the lower lid goes up a little, but not much).</a:t>
            </a:r>
            <a:r>
              <a:rPr lang="en-US" sz="1600" dirty="0"/>
              <a:t>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9" name="TextBox 8">
            <a:extLst>
              <a:ext uri="{FF2B5EF4-FFF2-40B4-BE49-F238E27FC236}">
                <a16:creationId xmlns:a16="http://schemas.microsoft.com/office/drawing/2014/main" id="{236DAE4D-6928-F76F-3EFA-FC1CF8A2DF6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2784867535"/>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a:t>
            </a:r>
            <a:r>
              <a:rPr lang="en-US" sz="2000" dirty="0">
                <a:solidFill>
                  <a:schemeClr val="bg1"/>
                </a:solidFill>
              </a:rPr>
              <a:t>cytokine release</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8" name="TextBox 17">
            <a:extLst>
              <a:ext uri="{FF2B5EF4-FFF2-40B4-BE49-F238E27FC236}">
                <a16:creationId xmlns:a16="http://schemas.microsoft.com/office/drawing/2014/main" id="{7C7621B1-5C50-AC4A-F3D6-64268AF8C4FC}"/>
              </a:ext>
            </a:extLst>
          </p:cNvPr>
          <p:cNvSpPr txBox="1"/>
          <p:nvPr/>
        </p:nvSpPr>
        <p:spPr>
          <a:xfrm>
            <a:off x="4267196" y="2616328"/>
            <a:ext cx="3786614" cy="384721"/>
          </a:xfrm>
          <a:prstGeom prst="rect">
            <a:avLst/>
          </a:prstGeom>
          <a:noFill/>
        </p:spPr>
        <p:txBody>
          <a:bodyPr wrap="none" rtlCol="0">
            <a:spAutoFit/>
          </a:bodyPr>
          <a:lstStyle/>
          <a:p>
            <a:r>
              <a:rPr lang="en-US" sz="1900" dirty="0">
                <a:latin typeface="Segoe Script" panose="030B0504020000000003" pitchFamily="66" charset="0"/>
              </a:rPr>
              <a:t>adhesion molecule </a:t>
            </a:r>
            <a:r>
              <a:rPr lang="en-US" sz="1900" b="1" dirty="0">
                <a:latin typeface="Segoe Script" panose="030B0504020000000003" pitchFamily="66" charset="0"/>
              </a:rPr>
              <a:t>ICAM-1</a:t>
            </a:r>
          </a:p>
        </p:txBody>
      </p:sp>
      <p:sp>
        <p:nvSpPr>
          <p:cNvPr id="19" name="TextBox 18">
            <a:extLst>
              <a:ext uri="{FF2B5EF4-FFF2-40B4-BE49-F238E27FC236}">
                <a16:creationId xmlns:a16="http://schemas.microsoft.com/office/drawing/2014/main" id="{A93DD93C-CC38-1A5F-2BDD-4CA45A2C8769}"/>
              </a:ext>
            </a:extLst>
          </p:cNvPr>
          <p:cNvSpPr txBox="1"/>
          <p:nvPr/>
        </p:nvSpPr>
        <p:spPr>
          <a:xfrm>
            <a:off x="2672162" y="1667937"/>
            <a:ext cx="5334000" cy="738664"/>
          </a:xfrm>
          <a:prstGeom prst="rect">
            <a:avLst/>
          </a:prstGeom>
          <a:solidFill>
            <a:srgbClr val="FFCCFF"/>
          </a:solidFill>
        </p:spPr>
        <p:txBody>
          <a:bodyPr wrap="square" rtlCol="0">
            <a:spAutoFit/>
          </a:bodyPr>
          <a:lstStyle/>
          <a:p>
            <a:r>
              <a:rPr lang="en-US" sz="1400" i="1" dirty="0">
                <a:solidFill>
                  <a:schemeClr val="bg1">
                    <a:lumMod val="75000"/>
                  </a:schemeClr>
                </a:solidFill>
              </a:rPr>
              <a:t>In addition to cytokine production, surface-epi damage promotes the expression of a particular ‘adhesion’ molecule—which one?</a:t>
            </a:r>
          </a:p>
          <a:p>
            <a:r>
              <a:rPr lang="en-US" sz="1400" dirty="0">
                <a:solidFill>
                  <a:schemeClr val="bg1">
                    <a:lumMod val="75000"/>
                  </a:schemeClr>
                </a:solidFill>
              </a:rPr>
              <a:t>Intercellular adhesion molecule 1 (ICAM-1)</a:t>
            </a:r>
          </a:p>
        </p:txBody>
      </p:sp>
      <p:sp>
        <p:nvSpPr>
          <p:cNvPr id="20" name="TextBox 19">
            <a:extLst>
              <a:ext uri="{FF2B5EF4-FFF2-40B4-BE49-F238E27FC236}">
                <a16:creationId xmlns:a16="http://schemas.microsoft.com/office/drawing/2014/main" id="{26CE9F6E-2797-AAC0-0706-76F471BF81A1}"/>
              </a:ext>
            </a:extLst>
          </p:cNvPr>
          <p:cNvSpPr txBox="1"/>
          <p:nvPr/>
        </p:nvSpPr>
        <p:spPr>
          <a:xfrm>
            <a:off x="2324100" y="3063031"/>
            <a:ext cx="6228711" cy="1815882"/>
          </a:xfrm>
          <a:prstGeom prst="rect">
            <a:avLst/>
          </a:prstGeom>
          <a:solidFill>
            <a:schemeClr val="accent5">
              <a:lumMod val="75000"/>
            </a:schemeClr>
          </a:solidFill>
        </p:spPr>
        <p:txBody>
          <a:bodyPr wrap="square" rtlCol="0">
            <a:spAutoFit/>
          </a:bodyPr>
          <a:lstStyle/>
          <a:p>
            <a:r>
              <a:rPr lang="en-US" sz="1400" i="1" dirty="0"/>
              <a:t>Increased ICAM-1 expression on two cell types are of particular importance vis a vis DES—which cell types?</a:t>
            </a:r>
          </a:p>
          <a:p>
            <a:r>
              <a:rPr lang="en-US" sz="1400" dirty="0"/>
              <a:t>Vascular endothelial cells and T-lymphocytes</a:t>
            </a:r>
            <a:endParaRPr lang="en-US" sz="1400" dirty="0">
              <a:solidFill>
                <a:schemeClr val="accent5">
                  <a:lumMod val="75000"/>
                </a:schemeClr>
              </a:solidFill>
            </a:endParaRPr>
          </a:p>
          <a:p>
            <a:endParaRPr lang="en-US" sz="1400" i="1" dirty="0">
              <a:solidFill>
                <a:schemeClr val="accent5">
                  <a:lumMod val="75000"/>
                </a:schemeClr>
              </a:solidFill>
            </a:endParaRPr>
          </a:p>
          <a:p>
            <a:r>
              <a:rPr lang="en-US" sz="1400" i="1" dirty="0">
                <a:solidFill>
                  <a:schemeClr val="accent5">
                    <a:lumMod val="75000"/>
                  </a:schemeClr>
                </a:solidFill>
              </a:rPr>
              <a:t>Why is ICAM-1 expression on these cells particularly important in the pathophysiology of DES?</a:t>
            </a:r>
          </a:p>
          <a:p>
            <a:r>
              <a:rPr lang="en-US" sz="1400" dirty="0">
                <a:solidFill>
                  <a:schemeClr val="accent5">
                    <a:lumMod val="75000"/>
                  </a:schemeClr>
                </a:solidFill>
              </a:rPr>
              <a:t>Because they promote and facilitate T-cell migration to the ocular surface (and lacrimal glands)</a:t>
            </a:r>
          </a:p>
        </p:txBody>
      </p:sp>
    </p:spTree>
    <p:extLst>
      <p:ext uri="{BB962C8B-B14F-4D97-AF65-F5344CB8AC3E}">
        <p14:creationId xmlns:p14="http://schemas.microsoft.com/office/powerpoint/2010/main" val="1157760092"/>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a:t>
            </a:r>
            <a:r>
              <a:rPr lang="en-US" sz="2000" dirty="0">
                <a:solidFill>
                  <a:schemeClr val="bg1"/>
                </a:solidFill>
              </a:rPr>
              <a:t>cytokine release</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8" name="TextBox 17">
            <a:extLst>
              <a:ext uri="{FF2B5EF4-FFF2-40B4-BE49-F238E27FC236}">
                <a16:creationId xmlns:a16="http://schemas.microsoft.com/office/drawing/2014/main" id="{7C7621B1-5C50-AC4A-F3D6-64268AF8C4FC}"/>
              </a:ext>
            </a:extLst>
          </p:cNvPr>
          <p:cNvSpPr txBox="1"/>
          <p:nvPr/>
        </p:nvSpPr>
        <p:spPr>
          <a:xfrm>
            <a:off x="4267196" y="2616328"/>
            <a:ext cx="3786614" cy="384721"/>
          </a:xfrm>
          <a:prstGeom prst="rect">
            <a:avLst/>
          </a:prstGeom>
          <a:noFill/>
        </p:spPr>
        <p:txBody>
          <a:bodyPr wrap="none" rtlCol="0">
            <a:spAutoFit/>
          </a:bodyPr>
          <a:lstStyle/>
          <a:p>
            <a:r>
              <a:rPr lang="en-US" sz="1900" dirty="0">
                <a:latin typeface="Segoe Script" panose="030B0504020000000003" pitchFamily="66" charset="0"/>
              </a:rPr>
              <a:t>adhesion molecule </a:t>
            </a:r>
            <a:r>
              <a:rPr lang="en-US" sz="1900" b="1" dirty="0">
                <a:latin typeface="Segoe Script" panose="030B0504020000000003" pitchFamily="66" charset="0"/>
              </a:rPr>
              <a:t>ICAM-1</a:t>
            </a:r>
          </a:p>
        </p:txBody>
      </p:sp>
      <p:sp>
        <p:nvSpPr>
          <p:cNvPr id="19" name="TextBox 18">
            <a:extLst>
              <a:ext uri="{FF2B5EF4-FFF2-40B4-BE49-F238E27FC236}">
                <a16:creationId xmlns:a16="http://schemas.microsoft.com/office/drawing/2014/main" id="{A93DD93C-CC38-1A5F-2BDD-4CA45A2C8769}"/>
              </a:ext>
            </a:extLst>
          </p:cNvPr>
          <p:cNvSpPr txBox="1"/>
          <p:nvPr/>
        </p:nvSpPr>
        <p:spPr>
          <a:xfrm>
            <a:off x="2672162" y="1667937"/>
            <a:ext cx="5334000" cy="738664"/>
          </a:xfrm>
          <a:prstGeom prst="rect">
            <a:avLst/>
          </a:prstGeom>
          <a:solidFill>
            <a:srgbClr val="FFCCFF"/>
          </a:solidFill>
        </p:spPr>
        <p:txBody>
          <a:bodyPr wrap="square" rtlCol="0">
            <a:spAutoFit/>
          </a:bodyPr>
          <a:lstStyle/>
          <a:p>
            <a:r>
              <a:rPr lang="en-US" sz="1400" i="1" dirty="0">
                <a:solidFill>
                  <a:schemeClr val="bg1">
                    <a:lumMod val="75000"/>
                  </a:schemeClr>
                </a:solidFill>
              </a:rPr>
              <a:t>In addition to cytokine production, surface-epi damage promotes the expression of a particular ‘adhesion’ molecule—which one?</a:t>
            </a:r>
          </a:p>
          <a:p>
            <a:r>
              <a:rPr lang="en-US" sz="1400" dirty="0">
                <a:solidFill>
                  <a:schemeClr val="bg1">
                    <a:lumMod val="75000"/>
                  </a:schemeClr>
                </a:solidFill>
              </a:rPr>
              <a:t>Intercellular adhesion molecule 1 (ICAM-1)</a:t>
            </a:r>
          </a:p>
        </p:txBody>
      </p:sp>
      <p:sp>
        <p:nvSpPr>
          <p:cNvPr id="20" name="TextBox 19">
            <a:extLst>
              <a:ext uri="{FF2B5EF4-FFF2-40B4-BE49-F238E27FC236}">
                <a16:creationId xmlns:a16="http://schemas.microsoft.com/office/drawing/2014/main" id="{26CE9F6E-2797-AAC0-0706-76F471BF81A1}"/>
              </a:ext>
            </a:extLst>
          </p:cNvPr>
          <p:cNvSpPr txBox="1"/>
          <p:nvPr/>
        </p:nvSpPr>
        <p:spPr>
          <a:xfrm>
            <a:off x="2324100" y="3063031"/>
            <a:ext cx="6228711" cy="1815882"/>
          </a:xfrm>
          <a:prstGeom prst="rect">
            <a:avLst/>
          </a:prstGeom>
          <a:solidFill>
            <a:schemeClr val="accent5">
              <a:lumMod val="75000"/>
            </a:schemeClr>
          </a:solidFill>
        </p:spPr>
        <p:txBody>
          <a:bodyPr wrap="square" rtlCol="0">
            <a:spAutoFit/>
          </a:bodyPr>
          <a:lstStyle/>
          <a:p>
            <a:r>
              <a:rPr lang="en-US" sz="1400" i="1" dirty="0"/>
              <a:t>Increased ICAM-1 expression on two cell types are of particular importance vis a vis DES—which cell types?</a:t>
            </a:r>
          </a:p>
          <a:p>
            <a:r>
              <a:rPr lang="en-US" sz="1400" dirty="0"/>
              <a:t>Vascular endothelial cells and T-lymphocytes</a:t>
            </a:r>
          </a:p>
          <a:p>
            <a:endParaRPr lang="en-US" sz="1400" i="1" dirty="0"/>
          </a:p>
          <a:p>
            <a:r>
              <a:rPr lang="en-US" sz="1400" i="1" dirty="0"/>
              <a:t>Why is ICAM-1 expression on these cells particularly important in the pathophysiology of DES?</a:t>
            </a:r>
            <a:endParaRPr lang="en-US" sz="1400" i="1" dirty="0">
              <a:solidFill>
                <a:schemeClr val="accent5">
                  <a:lumMod val="75000"/>
                </a:schemeClr>
              </a:solidFill>
            </a:endParaRPr>
          </a:p>
          <a:p>
            <a:r>
              <a:rPr lang="en-US" sz="1400" dirty="0">
                <a:solidFill>
                  <a:schemeClr val="accent5">
                    <a:lumMod val="75000"/>
                  </a:schemeClr>
                </a:solidFill>
              </a:rPr>
              <a:t>Because they promote and facilitate T-cell migration to the ocular surface (and lacrimal glands)</a:t>
            </a:r>
          </a:p>
        </p:txBody>
      </p:sp>
    </p:spTree>
    <p:extLst>
      <p:ext uri="{BB962C8B-B14F-4D97-AF65-F5344CB8AC3E}">
        <p14:creationId xmlns:p14="http://schemas.microsoft.com/office/powerpoint/2010/main" val="3276353080"/>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a:t>
            </a:r>
            <a:r>
              <a:rPr lang="en-US" sz="2000" dirty="0">
                <a:solidFill>
                  <a:schemeClr val="bg1"/>
                </a:solidFill>
              </a:rPr>
              <a:t>cytokine release</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8" name="TextBox 17">
            <a:extLst>
              <a:ext uri="{FF2B5EF4-FFF2-40B4-BE49-F238E27FC236}">
                <a16:creationId xmlns:a16="http://schemas.microsoft.com/office/drawing/2014/main" id="{7C7621B1-5C50-AC4A-F3D6-64268AF8C4FC}"/>
              </a:ext>
            </a:extLst>
          </p:cNvPr>
          <p:cNvSpPr txBox="1"/>
          <p:nvPr/>
        </p:nvSpPr>
        <p:spPr>
          <a:xfrm>
            <a:off x="4267196" y="2616328"/>
            <a:ext cx="3786614" cy="384721"/>
          </a:xfrm>
          <a:prstGeom prst="rect">
            <a:avLst/>
          </a:prstGeom>
          <a:noFill/>
        </p:spPr>
        <p:txBody>
          <a:bodyPr wrap="none" rtlCol="0">
            <a:spAutoFit/>
          </a:bodyPr>
          <a:lstStyle/>
          <a:p>
            <a:r>
              <a:rPr lang="en-US" sz="1900" dirty="0">
                <a:latin typeface="Segoe Script" panose="030B0504020000000003" pitchFamily="66" charset="0"/>
              </a:rPr>
              <a:t>adhesion molecule </a:t>
            </a:r>
            <a:r>
              <a:rPr lang="en-US" sz="1900" b="1" dirty="0">
                <a:latin typeface="Segoe Script" panose="030B0504020000000003" pitchFamily="66" charset="0"/>
              </a:rPr>
              <a:t>ICAM-1</a:t>
            </a:r>
          </a:p>
        </p:txBody>
      </p:sp>
      <p:sp>
        <p:nvSpPr>
          <p:cNvPr id="19" name="TextBox 18">
            <a:extLst>
              <a:ext uri="{FF2B5EF4-FFF2-40B4-BE49-F238E27FC236}">
                <a16:creationId xmlns:a16="http://schemas.microsoft.com/office/drawing/2014/main" id="{A93DD93C-CC38-1A5F-2BDD-4CA45A2C8769}"/>
              </a:ext>
            </a:extLst>
          </p:cNvPr>
          <p:cNvSpPr txBox="1"/>
          <p:nvPr/>
        </p:nvSpPr>
        <p:spPr>
          <a:xfrm>
            <a:off x="2672162" y="1667937"/>
            <a:ext cx="5334000" cy="738664"/>
          </a:xfrm>
          <a:prstGeom prst="rect">
            <a:avLst/>
          </a:prstGeom>
          <a:solidFill>
            <a:srgbClr val="FFCCFF"/>
          </a:solidFill>
        </p:spPr>
        <p:txBody>
          <a:bodyPr wrap="square" rtlCol="0">
            <a:spAutoFit/>
          </a:bodyPr>
          <a:lstStyle/>
          <a:p>
            <a:r>
              <a:rPr lang="en-US" sz="1400" i="1" dirty="0">
                <a:solidFill>
                  <a:schemeClr val="bg1">
                    <a:lumMod val="75000"/>
                  </a:schemeClr>
                </a:solidFill>
              </a:rPr>
              <a:t>In addition to cytokine production, surface-epi damage promotes the expression of a particular ‘adhesion’ molecule—which one?</a:t>
            </a:r>
          </a:p>
          <a:p>
            <a:r>
              <a:rPr lang="en-US" sz="1400" dirty="0">
                <a:solidFill>
                  <a:schemeClr val="bg1">
                    <a:lumMod val="75000"/>
                  </a:schemeClr>
                </a:solidFill>
              </a:rPr>
              <a:t>Intercellular adhesion molecule 1 (ICAM-1)</a:t>
            </a:r>
          </a:p>
        </p:txBody>
      </p:sp>
      <p:sp>
        <p:nvSpPr>
          <p:cNvPr id="20" name="TextBox 19">
            <a:extLst>
              <a:ext uri="{FF2B5EF4-FFF2-40B4-BE49-F238E27FC236}">
                <a16:creationId xmlns:a16="http://schemas.microsoft.com/office/drawing/2014/main" id="{26CE9F6E-2797-AAC0-0706-76F471BF81A1}"/>
              </a:ext>
            </a:extLst>
          </p:cNvPr>
          <p:cNvSpPr txBox="1"/>
          <p:nvPr/>
        </p:nvSpPr>
        <p:spPr>
          <a:xfrm>
            <a:off x="2324100" y="3063031"/>
            <a:ext cx="6228711" cy="1815882"/>
          </a:xfrm>
          <a:prstGeom prst="rect">
            <a:avLst/>
          </a:prstGeom>
          <a:solidFill>
            <a:schemeClr val="accent5">
              <a:lumMod val="75000"/>
            </a:schemeClr>
          </a:solidFill>
        </p:spPr>
        <p:txBody>
          <a:bodyPr wrap="square" rtlCol="0">
            <a:spAutoFit/>
          </a:bodyPr>
          <a:lstStyle/>
          <a:p>
            <a:r>
              <a:rPr lang="en-US" sz="1400" i="1" dirty="0"/>
              <a:t>Increased ICAM-1 expression on two cell types are of particular importance vis a vis DES—which cell types?</a:t>
            </a:r>
          </a:p>
          <a:p>
            <a:r>
              <a:rPr lang="en-US" sz="1400" dirty="0"/>
              <a:t>Vascular endothelial cells and T-lymphocytes</a:t>
            </a:r>
          </a:p>
          <a:p>
            <a:endParaRPr lang="en-US" sz="1400" i="1" dirty="0"/>
          </a:p>
          <a:p>
            <a:r>
              <a:rPr lang="en-US" sz="1400" i="1" dirty="0"/>
              <a:t>Why is ICAM-1 expression on these cells particularly important in the pathophysiology of DES?</a:t>
            </a:r>
          </a:p>
          <a:p>
            <a:r>
              <a:rPr lang="en-US" sz="1400" dirty="0"/>
              <a:t>Because it promotes/facilitates T-cell migration to the ocular surface and lacrimal glands, where they play a central role in the inflammatory response</a:t>
            </a:r>
          </a:p>
        </p:txBody>
      </p:sp>
    </p:spTree>
    <p:extLst>
      <p:ext uri="{BB962C8B-B14F-4D97-AF65-F5344CB8AC3E}">
        <p14:creationId xmlns:p14="http://schemas.microsoft.com/office/powerpoint/2010/main" val="2638748132"/>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37050F3-1991-A9E5-D9FF-F4D727ABBF2F}"/>
              </a:ext>
            </a:extLst>
          </p:cNvPr>
          <p:cNvSpPr txBox="1"/>
          <p:nvPr/>
        </p:nvSpPr>
        <p:spPr>
          <a:xfrm>
            <a:off x="190498" y="1056382"/>
            <a:ext cx="4210877" cy="584775"/>
          </a:xfrm>
          <a:prstGeom prst="rect">
            <a:avLst/>
          </a:prstGeom>
          <a:noFill/>
        </p:spPr>
        <p:txBody>
          <a:bodyPr wrap="square" rtlCol="0">
            <a:spAutoFit/>
          </a:bodyPr>
          <a:lstStyle/>
          <a:p>
            <a:r>
              <a:rPr lang="en-US" sz="1600" i="1" dirty="0">
                <a:solidFill>
                  <a:srgbClr val="0000FF"/>
                </a:solidFill>
              </a:rPr>
              <a:t>Now to address that other cytokine effect—what is it?</a:t>
            </a:r>
          </a:p>
        </p:txBody>
      </p:sp>
      <p:sp>
        <p:nvSpPr>
          <p:cNvPr id="10" name="Arrow: Curved Left 9">
            <a:extLst>
              <a:ext uri="{FF2B5EF4-FFF2-40B4-BE49-F238E27FC236}">
                <a16:creationId xmlns:a16="http://schemas.microsoft.com/office/drawing/2014/main" id="{B0F84E90-5D0C-5294-E747-E764917B7E1D}"/>
              </a:ext>
            </a:extLst>
          </p:cNvPr>
          <p:cNvSpPr/>
          <p:nvPr/>
        </p:nvSpPr>
        <p:spPr>
          <a:xfrm rot="634030">
            <a:off x="6236659" y="2789055"/>
            <a:ext cx="443657" cy="879161"/>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200" b="1" i="1" dirty="0"/>
              <a:t>?</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Tree>
    <p:extLst>
      <p:ext uri="{BB962C8B-B14F-4D97-AF65-F5344CB8AC3E}">
        <p14:creationId xmlns:p14="http://schemas.microsoft.com/office/powerpoint/2010/main" val="645815044"/>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37050F3-1991-A9E5-D9FF-F4D727ABBF2F}"/>
              </a:ext>
            </a:extLst>
          </p:cNvPr>
          <p:cNvSpPr txBox="1"/>
          <p:nvPr/>
        </p:nvSpPr>
        <p:spPr>
          <a:xfrm>
            <a:off x="190498" y="1056382"/>
            <a:ext cx="4210877" cy="1077218"/>
          </a:xfrm>
          <a:prstGeom prst="rect">
            <a:avLst/>
          </a:prstGeom>
          <a:noFill/>
        </p:spPr>
        <p:txBody>
          <a:bodyPr wrap="square" rtlCol="0">
            <a:spAutoFit/>
          </a:bodyPr>
          <a:lstStyle/>
          <a:p>
            <a:r>
              <a:rPr lang="en-US" sz="1600" i="1" dirty="0">
                <a:solidFill>
                  <a:srgbClr val="0000FF"/>
                </a:solidFill>
              </a:rPr>
              <a:t>Now to address that other cytokine effect—what is it?</a:t>
            </a:r>
          </a:p>
          <a:p>
            <a:r>
              <a:rPr lang="en-US" sz="1600" dirty="0">
                <a:solidFill>
                  <a:srgbClr val="0000FF"/>
                </a:solidFill>
              </a:rPr>
              <a:t>Impedance of the afferent arm of the LFU reflex arc</a:t>
            </a:r>
          </a:p>
        </p:txBody>
      </p:sp>
      <p:sp>
        <p:nvSpPr>
          <p:cNvPr id="10" name="Arrow: Curved Left 9">
            <a:extLst>
              <a:ext uri="{FF2B5EF4-FFF2-40B4-BE49-F238E27FC236}">
                <a16:creationId xmlns:a16="http://schemas.microsoft.com/office/drawing/2014/main" id="{B0F84E90-5D0C-5294-E747-E764917B7E1D}"/>
              </a:ext>
            </a:extLst>
          </p:cNvPr>
          <p:cNvSpPr/>
          <p:nvPr/>
        </p:nvSpPr>
        <p:spPr>
          <a:xfrm rot="634030">
            <a:off x="6236659" y="2789055"/>
            <a:ext cx="443657" cy="879161"/>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Tree>
    <p:extLst>
      <p:ext uri="{BB962C8B-B14F-4D97-AF65-F5344CB8AC3E}">
        <p14:creationId xmlns:p14="http://schemas.microsoft.com/office/powerpoint/2010/main" val="2403965338"/>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37050F3-1991-A9E5-D9FF-F4D727ABBF2F}"/>
              </a:ext>
            </a:extLst>
          </p:cNvPr>
          <p:cNvSpPr txBox="1"/>
          <p:nvPr/>
        </p:nvSpPr>
        <p:spPr>
          <a:xfrm>
            <a:off x="190498" y="1056382"/>
            <a:ext cx="4210877" cy="1077218"/>
          </a:xfrm>
          <a:prstGeom prst="rect">
            <a:avLst/>
          </a:prstGeom>
          <a:noFill/>
        </p:spPr>
        <p:txBody>
          <a:bodyPr wrap="square" rtlCol="0">
            <a:spAutoFit/>
          </a:bodyPr>
          <a:lstStyle/>
          <a:p>
            <a:r>
              <a:rPr lang="en-US" sz="1600" i="1" dirty="0">
                <a:solidFill>
                  <a:schemeClr val="bg1">
                    <a:lumMod val="75000"/>
                  </a:schemeClr>
                </a:solidFill>
              </a:rPr>
              <a:t>Now to address that other cytokine effect—what is it?</a:t>
            </a:r>
          </a:p>
          <a:p>
            <a:r>
              <a:rPr lang="en-US" sz="1600" u="sng" dirty="0">
                <a:solidFill>
                  <a:srgbClr val="0000FF"/>
                </a:solidFill>
              </a:rPr>
              <a:t>Impedance of the afferent arm of the LFU reflex arc</a:t>
            </a:r>
          </a:p>
        </p:txBody>
      </p:sp>
      <p:sp>
        <p:nvSpPr>
          <p:cNvPr id="10" name="Arrow: Curved Left 9">
            <a:extLst>
              <a:ext uri="{FF2B5EF4-FFF2-40B4-BE49-F238E27FC236}">
                <a16:creationId xmlns:a16="http://schemas.microsoft.com/office/drawing/2014/main" id="{B0F84E90-5D0C-5294-E747-E764917B7E1D}"/>
              </a:ext>
            </a:extLst>
          </p:cNvPr>
          <p:cNvSpPr/>
          <p:nvPr/>
        </p:nvSpPr>
        <p:spPr>
          <a:xfrm rot="634030">
            <a:off x="6236659" y="2789055"/>
            <a:ext cx="443657" cy="879161"/>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16" name="TextBox 15">
            <a:extLst>
              <a:ext uri="{FF2B5EF4-FFF2-40B4-BE49-F238E27FC236}">
                <a16:creationId xmlns:a16="http://schemas.microsoft.com/office/drawing/2014/main" id="{25EB76B3-190B-0F1D-AEEB-76BE2F4DD754}"/>
              </a:ext>
            </a:extLst>
          </p:cNvPr>
          <p:cNvSpPr txBox="1"/>
          <p:nvPr/>
        </p:nvSpPr>
        <p:spPr>
          <a:xfrm>
            <a:off x="376506" y="407502"/>
            <a:ext cx="3424403" cy="954107"/>
          </a:xfrm>
          <a:prstGeom prst="rect">
            <a:avLst/>
          </a:prstGeom>
          <a:solidFill>
            <a:srgbClr val="DDE6F7"/>
          </a:solidFill>
        </p:spPr>
        <p:txBody>
          <a:bodyPr wrap="square" rtlCol="0">
            <a:spAutoFit/>
          </a:bodyPr>
          <a:lstStyle/>
          <a:p>
            <a:r>
              <a:rPr lang="en-US" sz="1400" i="1" dirty="0"/>
              <a:t>How does this come about?</a:t>
            </a:r>
            <a:endParaRPr lang="en-US" sz="1400" i="1" dirty="0">
              <a:solidFill>
                <a:srgbClr val="DDE6F7"/>
              </a:solidFill>
            </a:endParaRPr>
          </a:p>
          <a:p>
            <a:r>
              <a:rPr lang="en-US" sz="1400" dirty="0">
                <a:solidFill>
                  <a:srgbClr val="DDE6F7"/>
                </a:solidFill>
              </a:rPr>
              <a:t>The </a:t>
            </a:r>
            <a:r>
              <a:rPr lang="en-US" sz="1400" i="1" dirty="0">
                <a:solidFill>
                  <a:srgbClr val="DDE6F7"/>
                </a:solidFill>
              </a:rPr>
              <a:t>BCSC</a:t>
            </a:r>
            <a:r>
              <a:rPr lang="en-US" sz="1400" dirty="0">
                <a:solidFill>
                  <a:srgbClr val="DDE6F7"/>
                </a:solidFill>
              </a:rPr>
              <a:t> is vague on this score, stating simply that ‘inflammatory cytokines block neural signals for tear secretion’</a:t>
            </a:r>
          </a:p>
        </p:txBody>
      </p:sp>
    </p:spTree>
    <p:extLst>
      <p:ext uri="{BB962C8B-B14F-4D97-AF65-F5344CB8AC3E}">
        <p14:creationId xmlns:p14="http://schemas.microsoft.com/office/powerpoint/2010/main" val="2499150970"/>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37050F3-1991-A9E5-D9FF-F4D727ABBF2F}"/>
              </a:ext>
            </a:extLst>
          </p:cNvPr>
          <p:cNvSpPr txBox="1"/>
          <p:nvPr/>
        </p:nvSpPr>
        <p:spPr>
          <a:xfrm>
            <a:off x="190498" y="1056382"/>
            <a:ext cx="4210877" cy="1077218"/>
          </a:xfrm>
          <a:prstGeom prst="rect">
            <a:avLst/>
          </a:prstGeom>
          <a:noFill/>
        </p:spPr>
        <p:txBody>
          <a:bodyPr wrap="square" rtlCol="0">
            <a:spAutoFit/>
          </a:bodyPr>
          <a:lstStyle/>
          <a:p>
            <a:r>
              <a:rPr lang="en-US" sz="1600" i="1" dirty="0">
                <a:solidFill>
                  <a:schemeClr val="bg1">
                    <a:lumMod val="75000"/>
                  </a:schemeClr>
                </a:solidFill>
              </a:rPr>
              <a:t>Now to address that other cytokine effect—what is it?</a:t>
            </a:r>
          </a:p>
          <a:p>
            <a:r>
              <a:rPr lang="en-US" sz="1600" u="sng" dirty="0">
                <a:solidFill>
                  <a:srgbClr val="0000FF"/>
                </a:solidFill>
              </a:rPr>
              <a:t>Impedance of the afferent arm of the LFU reflex arc</a:t>
            </a:r>
          </a:p>
        </p:txBody>
      </p:sp>
      <p:sp>
        <p:nvSpPr>
          <p:cNvPr id="10" name="Arrow: Curved Left 9">
            <a:extLst>
              <a:ext uri="{FF2B5EF4-FFF2-40B4-BE49-F238E27FC236}">
                <a16:creationId xmlns:a16="http://schemas.microsoft.com/office/drawing/2014/main" id="{B0F84E90-5D0C-5294-E747-E764917B7E1D}"/>
              </a:ext>
            </a:extLst>
          </p:cNvPr>
          <p:cNvSpPr/>
          <p:nvPr/>
        </p:nvSpPr>
        <p:spPr>
          <a:xfrm rot="634030">
            <a:off x="6236659" y="2789055"/>
            <a:ext cx="443657" cy="879161"/>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16" name="TextBox 15">
            <a:extLst>
              <a:ext uri="{FF2B5EF4-FFF2-40B4-BE49-F238E27FC236}">
                <a16:creationId xmlns:a16="http://schemas.microsoft.com/office/drawing/2014/main" id="{25EB76B3-190B-0F1D-AEEB-76BE2F4DD754}"/>
              </a:ext>
            </a:extLst>
          </p:cNvPr>
          <p:cNvSpPr txBox="1"/>
          <p:nvPr/>
        </p:nvSpPr>
        <p:spPr>
          <a:xfrm>
            <a:off x="376506" y="407502"/>
            <a:ext cx="3424403" cy="954107"/>
          </a:xfrm>
          <a:prstGeom prst="rect">
            <a:avLst/>
          </a:prstGeom>
          <a:solidFill>
            <a:srgbClr val="DDE6F7"/>
          </a:solidFill>
        </p:spPr>
        <p:txBody>
          <a:bodyPr wrap="square" rtlCol="0">
            <a:spAutoFit/>
          </a:bodyPr>
          <a:lstStyle/>
          <a:p>
            <a:r>
              <a:rPr lang="en-US" sz="1400" i="1" dirty="0"/>
              <a:t>How does this come about?</a:t>
            </a:r>
          </a:p>
          <a:p>
            <a:r>
              <a:rPr lang="en-US" sz="1400" dirty="0"/>
              <a:t>The </a:t>
            </a:r>
            <a:r>
              <a:rPr lang="en-US" sz="1400" i="1" dirty="0"/>
              <a:t>BCSC</a:t>
            </a:r>
            <a:r>
              <a:rPr lang="en-US" sz="1400" dirty="0"/>
              <a:t> is vague on this score, stating simply that ‘inflammatory cytokines block neural signals for tear secretion’</a:t>
            </a:r>
          </a:p>
        </p:txBody>
      </p:sp>
    </p:spTree>
    <p:extLst>
      <p:ext uri="{BB962C8B-B14F-4D97-AF65-F5344CB8AC3E}">
        <p14:creationId xmlns:p14="http://schemas.microsoft.com/office/powerpoint/2010/main" val="3526386750"/>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urved Left 9">
            <a:extLst>
              <a:ext uri="{FF2B5EF4-FFF2-40B4-BE49-F238E27FC236}">
                <a16:creationId xmlns:a16="http://schemas.microsoft.com/office/drawing/2014/main" id="{B0F84E90-5D0C-5294-E747-E764917B7E1D}"/>
              </a:ext>
            </a:extLst>
          </p:cNvPr>
          <p:cNvSpPr/>
          <p:nvPr/>
        </p:nvSpPr>
        <p:spPr>
          <a:xfrm rot="634030">
            <a:off x="6236659" y="2789055"/>
            <a:ext cx="443657" cy="879161"/>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200" b="1" i="1" dirty="0"/>
              <a:t>?</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B93CE84-135E-30DA-44FB-94DCB5863AEC}"/>
              </a:ext>
            </a:extLst>
          </p:cNvPr>
          <p:cNvSpPr txBox="1"/>
          <p:nvPr/>
        </p:nvSpPr>
        <p:spPr>
          <a:xfrm>
            <a:off x="316921" y="315758"/>
            <a:ext cx="3014242" cy="1077218"/>
          </a:xfrm>
          <a:prstGeom prst="rect">
            <a:avLst/>
          </a:prstGeom>
          <a:noFill/>
        </p:spPr>
        <p:txBody>
          <a:bodyPr wrap="square" rtlCol="0">
            <a:spAutoFit/>
          </a:bodyPr>
          <a:lstStyle/>
          <a:p>
            <a:r>
              <a:rPr lang="en-US" sz="1600" i="1" dirty="0">
                <a:solidFill>
                  <a:srgbClr val="0000FF"/>
                </a:solidFill>
              </a:rPr>
              <a:t>Diminution of input on the </a:t>
            </a:r>
            <a:r>
              <a:rPr lang="en-US" sz="1600" dirty="0">
                <a:solidFill>
                  <a:srgbClr val="0000FF"/>
                </a:solidFill>
              </a:rPr>
              <a:t>afferent</a:t>
            </a:r>
            <a:r>
              <a:rPr lang="en-US" sz="1600" i="1" dirty="0">
                <a:solidFill>
                  <a:srgbClr val="0000FF"/>
                </a:solidFill>
              </a:rPr>
              <a:t> side of the LFU arc leads to what change on the </a:t>
            </a:r>
            <a:r>
              <a:rPr lang="en-US" sz="1600" dirty="0">
                <a:solidFill>
                  <a:srgbClr val="0000FF"/>
                </a:solidFill>
              </a:rPr>
              <a:t>efferent</a:t>
            </a:r>
            <a:r>
              <a:rPr lang="en-US" sz="1600" i="1" dirty="0">
                <a:solidFill>
                  <a:srgbClr val="0000FF"/>
                </a:solidFill>
              </a:rPr>
              <a:t> side?</a:t>
            </a:r>
            <a:endParaRPr lang="en-US" sz="1600" dirty="0">
              <a:solidFill>
                <a:srgbClr val="0000FF"/>
              </a:solidFill>
            </a:endParaRPr>
          </a:p>
        </p:txBody>
      </p:sp>
    </p:spTree>
    <p:extLst>
      <p:ext uri="{BB962C8B-B14F-4D97-AF65-F5344CB8AC3E}">
        <p14:creationId xmlns:p14="http://schemas.microsoft.com/office/powerpoint/2010/main" val="749694970"/>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urved Left 9">
            <a:extLst>
              <a:ext uri="{FF2B5EF4-FFF2-40B4-BE49-F238E27FC236}">
                <a16:creationId xmlns:a16="http://schemas.microsoft.com/office/drawing/2014/main" id="{B0F84E90-5D0C-5294-E747-E764917B7E1D}"/>
              </a:ext>
            </a:extLst>
          </p:cNvPr>
          <p:cNvSpPr/>
          <p:nvPr/>
        </p:nvSpPr>
        <p:spPr>
          <a:xfrm rot="634030">
            <a:off x="6236659" y="2789055"/>
            <a:ext cx="443657" cy="879161"/>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1C3689E-1663-A827-D9D2-7CDDEF1A0EA8}"/>
              </a:ext>
            </a:extLst>
          </p:cNvPr>
          <p:cNvSpPr txBox="1"/>
          <p:nvPr/>
        </p:nvSpPr>
        <p:spPr>
          <a:xfrm>
            <a:off x="316921" y="315758"/>
            <a:ext cx="3014242" cy="1569660"/>
          </a:xfrm>
          <a:prstGeom prst="rect">
            <a:avLst/>
          </a:prstGeom>
          <a:noFill/>
        </p:spPr>
        <p:txBody>
          <a:bodyPr wrap="square" rtlCol="0">
            <a:spAutoFit/>
          </a:bodyPr>
          <a:lstStyle/>
          <a:p>
            <a:r>
              <a:rPr lang="en-US" sz="1600" i="1" dirty="0">
                <a:solidFill>
                  <a:srgbClr val="0000FF"/>
                </a:solidFill>
              </a:rPr>
              <a:t>Diminution of input on the </a:t>
            </a:r>
            <a:r>
              <a:rPr lang="en-US" sz="1600" dirty="0">
                <a:solidFill>
                  <a:srgbClr val="0000FF"/>
                </a:solidFill>
              </a:rPr>
              <a:t>afferent</a:t>
            </a:r>
            <a:r>
              <a:rPr lang="en-US" sz="1600" i="1" dirty="0">
                <a:solidFill>
                  <a:srgbClr val="0000FF"/>
                </a:solidFill>
              </a:rPr>
              <a:t> side of the LFU arc leads to what change on the </a:t>
            </a:r>
            <a:r>
              <a:rPr lang="en-US" sz="1600" dirty="0">
                <a:solidFill>
                  <a:srgbClr val="0000FF"/>
                </a:solidFill>
              </a:rPr>
              <a:t>efferent</a:t>
            </a:r>
            <a:r>
              <a:rPr lang="en-US" sz="1600" i="1" dirty="0">
                <a:solidFill>
                  <a:srgbClr val="0000FF"/>
                </a:solidFill>
              </a:rPr>
              <a:t> side?</a:t>
            </a:r>
          </a:p>
          <a:p>
            <a:r>
              <a:rPr lang="en-US" sz="1600" dirty="0">
                <a:solidFill>
                  <a:srgbClr val="0000FF"/>
                </a:solidFill>
              </a:rPr>
              <a:t>Decrease in aqueous production by the lac glands</a:t>
            </a:r>
          </a:p>
        </p:txBody>
      </p:sp>
    </p:spTree>
    <p:extLst>
      <p:ext uri="{BB962C8B-B14F-4D97-AF65-F5344CB8AC3E}">
        <p14:creationId xmlns:p14="http://schemas.microsoft.com/office/powerpoint/2010/main" val="139231530"/>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urved Left 9">
            <a:extLst>
              <a:ext uri="{FF2B5EF4-FFF2-40B4-BE49-F238E27FC236}">
                <a16:creationId xmlns:a16="http://schemas.microsoft.com/office/drawing/2014/main" id="{B0F84E90-5D0C-5294-E747-E764917B7E1D}"/>
              </a:ext>
            </a:extLst>
          </p:cNvPr>
          <p:cNvSpPr/>
          <p:nvPr/>
        </p:nvSpPr>
        <p:spPr>
          <a:xfrm rot="634030">
            <a:off x="6236659" y="2789055"/>
            <a:ext cx="443657" cy="879161"/>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1C3689E-1663-A827-D9D2-7CDDEF1A0EA8}"/>
              </a:ext>
            </a:extLst>
          </p:cNvPr>
          <p:cNvSpPr txBox="1"/>
          <p:nvPr/>
        </p:nvSpPr>
        <p:spPr>
          <a:xfrm>
            <a:off x="316921" y="315758"/>
            <a:ext cx="3014242" cy="1569660"/>
          </a:xfrm>
          <a:prstGeom prst="rect">
            <a:avLst/>
          </a:prstGeom>
          <a:noFill/>
        </p:spPr>
        <p:txBody>
          <a:bodyPr wrap="square" rtlCol="0">
            <a:spAutoFit/>
          </a:bodyPr>
          <a:lstStyle/>
          <a:p>
            <a:r>
              <a:rPr lang="en-US" sz="1600" i="1" dirty="0">
                <a:solidFill>
                  <a:schemeClr val="bg1">
                    <a:lumMod val="75000"/>
                  </a:schemeClr>
                </a:solidFill>
              </a:rPr>
              <a:t>Diminution of input on the </a:t>
            </a:r>
            <a:r>
              <a:rPr lang="en-US" sz="1600" dirty="0">
                <a:solidFill>
                  <a:schemeClr val="bg1">
                    <a:lumMod val="75000"/>
                  </a:schemeClr>
                </a:solidFill>
              </a:rPr>
              <a:t>afferent</a:t>
            </a:r>
            <a:r>
              <a:rPr lang="en-US" sz="1600" i="1" dirty="0">
                <a:solidFill>
                  <a:schemeClr val="bg1">
                    <a:lumMod val="75000"/>
                  </a:schemeClr>
                </a:solidFill>
              </a:rPr>
              <a:t> side of the LFU arc leads to what change on the </a:t>
            </a:r>
            <a:r>
              <a:rPr lang="en-US" sz="1600" dirty="0">
                <a:solidFill>
                  <a:schemeClr val="bg1">
                    <a:lumMod val="75000"/>
                  </a:schemeClr>
                </a:solidFill>
              </a:rPr>
              <a:t>efferent</a:t>
            </a:r>
            <a:r>
              <a:rPr lang="en-US" sz="1600" i="1" dirty="0">
                <a:solidFill>
                  <a:schemeClr val="bg1">
                    <a:lumMod val="75000"/>
                  </a:schemeClr>
                </a:solidFill>
              </a:rPr>
              <a:t> side?</a:t>
            </a:r>
          </a:p>
          <a:p>
            <a:r>
              <a:rPr lang="en-US" sz="1600" b="1" dirty="0">
                <a:solidFill>
                  <a:srgbClr val="0000FF"/>
                </a:solidFill>
              </a:rPr>
              <a:t>Decrease</a:t>
            </a:r>
            <a:r>
              <a:rPr lang="en-US" sz="1600" dirty="0">
                <a:solidFill>
                  <a:srgbClr val="0000FF"/>
                </a:solidFill>
              </a:rPr>
              <a:t> in aqueous production by the lac glands</a:t>
            </a:r>
          </a:p>
        </p:txBody>
      </p:sp>
      <p:sp>
        <p:nvSpPr>
          <p:cNvPr id="14" name="TextBox 13">
            <a:extLst>
              <a:ext uri="{FF2B5EF4-FFF2-40B4-BE49-F238E27FC236}">
                <a16:creationId xmlns:a16="http://schemas.microsoft.com/office/drawing/2014/main" id="{D3F254B4-3309-FC7C-278C-E59F34BC28BC}"/>
              </a:ext>
            </a:extLst>
          </p:cNvPr>
          <p:cNvSpPr txBox="1"/>
          <p:nvPr/>
        </p:nvSpPr>
        <p:spPr>
          <a:xfrm>
            <a:off x="359990" y="2007275"/>
            <a:ext cx="6400800" cy="1815882"/>
          </a:xfrm>
          <a:prstGeom prst="rect">
            <a:avLst/>
          </a:prstGeom>
          <a:solidFill>
            <a:schemeClr val="accent5"/>
          </a:solidFill>
        </p:spPr>
        <p:txBody>
          <a:bodyPr wrap="square" rtlCol="0">
            <a:spAutoFit/>
          </a:bodyPr>
          <a:lstStyle/>
          <a:p>
            <a:r>
              <a:rPr lang="en-US" sz="1400" i="1" dirty="0"/>
              <a:t>Hol up—if aqueous production is suppressed, how come so many DES pts present with </a:t>
            </a:r>
            <a:r>
              <a:rPr lang="en-US" sz="1400" dirty="0"/>
              <a:t>excessive</a:t>
            </a:r>
            <a:r>
              <a:rPr lang="en-US" sz="1400" i="1" dirty="0"/>
              <a:t> tearing?</a:t>
            </a:r>
            <a:endParaRPr lang="en-US" sz="1400" i="1" dirty="0">
              <a:solidFill>
                <a:schemeClr val="accent5"/>
              </a:solidFill>
            </a:endParaRPr>
          </a:p>
          <a:p>
            <a:r>
              <a:rPr lang="en-US" sz="1400" dirty="0">
                <a:solidFill>
                  <a:schemeClr val="accent5"/>
                </a:solidFill>
              </a:rPr>
              <a:t>Early in the DES course there is an inflammation-driven uptick in corneal-nerve activity that increases reflex-driven lacrimal gland stimulation, which produces the oft-observed DES pt c/o of tearing (</a:t>
            </a:r>
            <a:r>
              <a:rPr lang="en-US" sz="1400" dirty="0" err="1">
                <a:solidFill>
                  <a:schemeClr val="accent5"/>
                </a:solidFill>
              </a:rPr>
              <a:t>tl;dr</a:t>
            </a:r>
            <a:r>
              <a:rPr lang="en-US" sz="1400" dirty="0">
                <a:solidFill>
                  <a:schemeClr val="accent5"/>
                </a:solidFill>
              </a:rPr>
              <a:t> irritated eyes often run water). </a:t>
            </a:r>
            <a:r>
              <a:rPr lang="en-US" sz="1400" b="1" dirty="0">
                <a:solidFill>
                  <a:schemeClr val="accent5"/>
                </a:solidFill>
              </a:rPr>
              <a:t>Later</a:t>
            </a:r>
            <a:r>
              <a:rPr lang="en-US" sz="1400" dirty="0">
                <a:solidFill>
                  <a:schemeClr val="accent5"/>
                </a:solidFill>
              </a:rPr>
              <a:t> in the </a:t>
            </a:r>
            <a:r>
              <a:rPr lang="en-US" sz="1400" dirty="0" err="1">
                <a:solidFill>
                  <a:schemeClr val="accent5"/>
                </a:solidFill>
              </a:rPr>
              <a:t>dz</a:t>
            </a:r>
            <a:r>
              <a:rPr lang="en-US" sz="1400" dirty="0">
                <a:solidFill>
                  <a:schemeClr val="accent5"/>
                </a:solidFill>
              </a:rPr>
              <a:t> process, cumulative nerve damage leads to a diminution in afferent input and thus a </a:t>
            </a:r>
            <a:r>
              <a:rPr lang="en-US" sz="1400" b="1" dirty="0">
                <a:solidFill>
                  <a:schemeClr val="accent5"/>
                </a:solidFill>
              </a:rPr>
              <a:t>decrease</a:t>
            </a:r>
            <a:r>
              <a:rPr lang="en-US" sz="1400" dirty="0">
                <a:solidFill>
                  <a:schemeClr val="accent5"/>
                </a:solidFill>
              </a:rPr>
              <a:t> in lac gland stimulation, resulting in the decrease in aqueous production as described here.</a:t>
            </a:r>
          </a:p>
        </p:txBody>
      </p:sp>
    </p:spTree>
    <p:extLst>
      <p:ext uri="{BB962C8B-B14F-4D97-AF65-F5344CB8AC3E}">
        <p14:creationId xmlns:p14="http://schemas.microsoft.com/office/powerpoint/2010/main" val="34012948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47</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369332"/>
          </a:xfrm>
          <a:prstGeom prst="rect">
            <a:avLst/>
          </a:prstGeom>
          <a:noFill/>
        </p:spPr>
        <p:txBody>
          <a:bodyPr wrap="square" rtlCol="0">
            <a:spAutoFit/>
          </a:bodyPr>
          <a:lstStyle/>
          <a:p>
            <a:r>
              <a:rPr lang="en-US" i="1" dirty="0"/>
              <a:t>The tear film is comprised of  three  basic components. </a:t>
            </a:r>
            <a:endParaRPr lang="en-US" dirty="0"/>
          </a:p>
        </p:txBody>
      </p:sp>
      <p:sp>
        <p:nvSpPr>
          <p:cNvPr id="4" name="Rectangle 3">
            <a:extLst>
              <a:ext uri="{FF2B5EF4-FFF2-40B4-BE49-F238E27FC236}">
                <a16:creationId xmlns:a16="http://schemas.microsoft.com/office/drawing/2014/main" id="{D86FC6B6-C820-2E5D-037E-A782364B89FF}"/>
              </a:ext>
            </a:extLst>
          </p:cNvPr>
          <p:cNvSpPr/>
          <p:nvPr/>
        </p:nvSpPr>
        <p:spPr>
          <a:xfrm>
            <a:off x="3429000" y="1264222"/>
            <a:ext cx="609600" cy="204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
        <p:nvSpPr>
          <p:cNvPr id="5" name="TextBox 4">
            <a:extLst>
              <a:ext uri="{FF2B5EF4-FFF2-40B4-BE49-F238E27FC236}">
                <a16:creationId xmlns:a16="http://schemas.microsoft.com/office/drawing/2014/main" id="{D88980BA-A160-61ED-F807-F07E5BD7C514}"/>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207914571"/>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urved Left 9">
            <a:extLst>
              <a:ext uri="{FF2B5EF4-FFF2-40B4-BE49-F238E27FC236}">
                <a16:creationId xmlns:a16="http://schemas.microsoft.com/office/drawing/2014/main" id="{B0F84E90-5D0C-5294-E747-E764917B7E1D}"/>
              </a:ext>
            </a:extLst>
          </p:cNvPr>
          <p:cNvSpPr/>
          <p:nvPr/>
        </p:nvSpPr>
        <p:spPr>
          <a:xfrm rot="634030">
            <a:off x="6236659" y="2789055"/>
            <a:ext cx="443657" cy="879161"/>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1C3689E-1663-A827-D9D2-7CDDEF1A0EA8}"/>
              </a:ext>
            </a:extLst>
          </p:cNvPr>
          <p:cNvSpPr txBox="1"/>
          <p:nvPr/>
        </p:nvSpPr>
        <p:spPr>
          <a:xfrm>
            <a:off x="316921" y="315758"/>
            <a:ext cx="3014242" cy="1569660"/>
          </a:xfrm>
          <a:prstGeom prst="rect">
            <a:avLst/>
          </a:prstGeom>
          <a:noFill/>
        </p:spPr>
        <p:txBody>
          <a:bodyPr wrap="square" rtlCol="0">
            <a:spAutoFit/>
          </a:bodyPr>
          <a:lstStyle/>
          <a:p>
            <a:r>
              <a:rPr lang="en-US" sz="1600" i="1" dirty="0">
                <a:solidFill>
                  <a:schemeClr val="bg1">
                    <a:lumMod val="75000"/>
                  </a:schemeClr>
                </a:solidFill>
              </a:rPr>
              <a:t>Diminution of input on the </a:t>
            </a:r>
            <a:r>
              <a:rPr lang="en-US" sz="1600" dirty="0">
                <a:solidFill>
                  <a:schemeClr val="bg1">
                    <a:lumMod val="75000"/>
                  </a:schemeClr>
                </a:solidFill>
              </a:rPr>
              <a:t>afferent</a:t>
            </a:r>
            <a:r>
              <a:rPr lang="en-US" sz="1600" i="1" dirty="0">
                <a:solidFill>
                  <a:schemeClr val="bg1">
                    <a:lumMod val="75000"/>
                  </a:schemeClr>
                </a:solidFill>
              </a:rPr>
              <a:t> side of the LFU arc leads to what change on the </a:t>
            </a:r>
            <a:r>
              <a:rPr lang="en-US" sz="1600" dirty="0">
                <a:solidFill>
                  <a:schemeClr val="bg1">
                    <a:lumMod val="75000"/>
                  </a:schemeClr>
                </a:solidFill>
              </a:rPr>
              <a:t>efferent</a:t>
            </a:r>
            <a:r>
              <a:rPr lang="en-US" sz="1600" i="1" dirty="0">
                <a:solidFill>
                  <a:schemeClr val="bg1">
                    <a:lumMod val="75000"/>
                  </a:schemeClr>
                </a:solidFill>
              </a:rPr>
              <a:t> side?</a:t>
            </a:r>
          </a:p>
          <a:p>
            <a:r>
              <a:rPr lang="en-US" sz="1600" b="1" dirty="0">
                <a:solidFill>
                  <a:srgbClr val="0000FF"/>
                </a:solidFill>
              </a:rPr>
              <a:t>Decrease</a:t>
            </a:r>
            <a:r>
              <a:rPr lang="en-US" sz="1600" dirty="0">
                <a:solidFill>
                  <a:srgbClr val="0000FF"/>
                </a:solidFill>
              </a:rPr>
              <a:t> in aqueous production by the lac glands</a:t>
            </a:r>
          </a:p>
        </p:txBody>
      </p:sp>
      <p:sp>
        <p:nvSpPr>
          <p:cNvPr id="14" name="TextBox 13">
            <a:extLst>
              <a:ext uri="{FF2B5EF4-FFF2-40B4-BE49-F238E27FC236}">
                <a16:creationId xmlns:a16="http://schemas.microsoft.com/office/drawing/2014/main" id="{D3F254B4-3309-FC7C-278C-E59F34BC28BC}"/>
              </a:ext>
            </a:extLst>
          </p:cNvPr>
          <p:cNvSpPr txBox="1"/>
          <p:nvPr/>
        </p:nvSpPr>
        <p:spPr>
          <a:xfrm>
            <a:off x="359990" y="2007275"/>
            <a:ext cx="6400800" cy="1815882"/>
          </a:xfrm>
          <a:prstGeom prst="rect">
            <a:avLst/>
          </a:prstGeom>
          <a:solidFill>
            <a:schemeClr val="accent5"/>
          </a:solidFill>
        </p:spPr>
        <p:txBody>
          <a:bodyPr wrap="square" rtlCol="0">
            <a:spAutoFit/>
          </a:bodyPr>
          <a:lstStyle/>
          <a:p>
            <a:r>
              <a:rPr lang="en-US" sz="1400" i="1" dirty="0"/>
              <a:t>Hol up—if aqueous production is suppressed, how come so many DES pts present with </a:t>
            </a:r>
            <a:r>
              <a:rPr lang="en-US" sz="1400" dirty="0"/>
              <a:t>excessive</a:t>
            </a:r>
            <a:r>
              <a:rPr lang="en-US" sz="1400" i="1" dirty="0"/>
              <a:t> tearing?</a:t>
            </a:r>
          </a:p>
          <a:p>
            <a:r>
              <a:rPr lang="en-US" sz="1400" dirty="0"/>
              <a:t>Early in the DES course there is an inflammation-driven uptick in corneal-nerve activity that increases reflex-driven lacrimal gland stimulation, which produces the oft-observed DES pt c/o of tearing (</a:t>
            </a:r>
            <a:r>
              <a:rPr lang="en-US" sz="1400" dirty="0" err="1"/>
              <a:t>tl;dr</a:t>
            </a:r>
            <a:r>
              <a:rPr lang="en-US" sz="1400" dirty="0"/>
              <a:t> irritated eyes often run water). </a:t>
            </a:r>
            <a:r>
              <a:rPr lang="en-US" sz="1400" b="1" dirty="0">
                <a:solidFill>
                  <a:schemeClr val="accent5"/>
                </a:solidFill>
              </a:rPr>
              <a:t>Later</a:t>
            </a:r>
            <a:r>
              <a:rPr lang="en-US" sz="1400" dirty="0">
                <a:solidFill>
                  <a:schemeClr val="accent5"/>
                </a:solidFill>
              </a:rPr>
              <a:t> in the </a:t>
            </a:r>
            <a:r>
              <a:rPr lang="en-US" sz="1400" dirty="0" err="1">
                <a:solidFill>
                  <a:schemeClr val="accent5"/>
                </a:solidFill>
              </a:rPr>
              <a:t>dz</a:t>
            </a:r>
            <a:r>
              <a:rPr lang="en-US" sz="1400" dirty="0">
                <a:solidFill>
                  <a:schemeClr val="accent5"/>
                </a:solidFill>
              </a:rPr>
              <a:t> process, cumulative nerve damage leads to a diminution in afferent input and thus a </a:t>
            </a:r>
            <a:r>
              <a:rPr lang="en-US" sz="1400" b="1" dirty="0">
                <a:solidFill>
                  <a:schemeClr val="accent5"/>
                </a:solidFill>
              </a:rPr>
              <a:t>decrease</a:t>
            </a:r>
            <a:r>
              <a:rPr lang="en-US" sz="1400" dirty="0">
                <a:solidFill>
                  <a:schemeClr val="accent5"/>
                </a:solidFill>
              </a:rPr>
              <a:t> in lac gland stimulation, resulting in the decrease in aqueous production as described here.</a:t>
            </a:r>
          </a:p>
        </p:txBody>
      </p:sp>
    </p:spTree>
    <p:extLst>
      <p:ext uri="{BB962C8B-B14F-4D97-AF65-F5344CB8AC3E}">
        <p14:creationId xmlns:p14="http://schemas.microsoft.com/office/powerpoint/2010/main" val="712416790"/>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urved Left 9">
            <a:extLst>
              <a:ext uri="{FF2B5EF4-FFF2-40B4-BE49-F238E27FC236}">
                <a16:creationId xmlns:a16="http://schemas.microsoft.com/office/drawing/2014/main" id="{B0F84E90-5D0C-5294-E747-E764917B7E1D}"/>
              </a:ext>
            </a:extLst>
          </p:cNvPr>
          <p:cNvSpPr/>
          <p:nvPr/>
        </p:nvSpPr>
        <p:spPr>
          <a:xfrm rot="634030">
            <a:off x="6236659" y="2789055"/>
            <a:ext cx="443657" cy="879161"/>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1C3689E-1663-A827-D9D2-7CDDEF1A0EA8}"/>
              </a:ext>
            </a:extLst>
          </p:cNvPr>
          <p:cNvSpPr txBox="1"/>
          <p:nvPr/>
        </p:nvSpPr>
        <p:spPr>
          <a:xfrm>
            <a:off x="316921" y="315758"/>
            <a:ext cx="3014242" cy="1569660"/>
          </a:xfrm>
          <a:prstGeom prst="rect">
            <a:avLst/>
          </a:prstGeom>
          <a:noFill/>
        </p:spPr>
        <p:txBody>
          <a:bodyPr wrap="square" rtlCol="0">
            <a:spAutoFit/>
          </a:bodyPr>
          <a:lstStyle/>
          <a:p>
            <a:r>
              <a:rPr lang="en-US" sz="1600" i="1" dirty="0">
                <a:solidFill>
                  <a:schemeClr val="bg1">
                    <a:lumMod val="75000"/>
                  </a:schemeClr>
                </a:solidFill>
              </a:rPr>
              <a:t>Diminution of input on the </a:t>
            </a:r>
            <a:r>
              <a:rPr lang="en-US" sz="1600" dirty="0">
                <a:solidFill>
                  <a:schemeClr val="bg1">
                    <a:lumMod val="75000"/>
                  </a:schemeClr>
                </a:solidFill>
              </a:rPr>
              <a:t>afferent</a:t>
            </a:r>
            <a:r>
              <a:rPr lang="en-US" sz="1600" i="1" dirty="0">
                <a:solidFill>
                  <a:schemeClr val="bg1">
                    <a:lumMod val="75000"/>
                  </a:schemeClr>
                </a:solidFill>
              </a:rPr>
              <a:t> side of the LFU arc leads to what change on the </a:t>
            </a:r>
            <a:r>
              <a:rPr lang="en-US" sz="1600" dirty="0">
                <a:solidFill>
                  <a:schemeClr val="bg1">
                    <a:lumMod val="75000"/>
                  </a:schemeClr>
                </a:solidFill>
              </a:rPr>
              <a:t>efferent</a:t>
            </a:r>
            <a:r>
              <a:rPr lang="en-US" sz="1600" i="1" dirty="0">
                <a:solidFill>
                  <a:schemeClr val="bg1">
                    <a:lumMod val="75000"/>
                  </a:schemeClr>
                </a:solidFill>
              </a:rPr>
              <a:t> side?</a:t>
            </a:r>
          </a:p>
          <a:p>
            <a:r>
              <a:rPr lang="en-US" sz="1600" b="1" dirty="0">
                <a:solidFill>
                  <a:srgbClr val="0000FF"/>
                </a:solidFill>
              </a:rPr>
              <a:t>Decrease</a:t>
            </a:r>
            <a:r>
              <a:rPr lang="en-US" sz="1600" dirty="0">
                <a:solidFill>
                  <a:srgbClr val="0000FF"/>
                </a:solidFill>
              </a:rPr>
              <a:t> in aqueous production by the lac glands</a:t>
            </a:r>
          </a:p>
        </p:txBody>
      </p:sp>
      <p:sp>
        <p:nvSpPr>
          <p:cNvPr id="14" name="TextBox 13">
            <a:extLst>
              <a:ext uri="{FF2B5EF4-FFF2-40B4-BE49-F238E27FC236}">
                <a16:creationId xmlns:a16="http://schemas.microsoft.com/office/drawing/2014/main" id="{D3F254B4-3309-FC7C-278C-E59F34BC28BC}"/>
              </a:ext>
            </a:extLst>
          </p:cNvPr>
          <p:cNvSpPr txBox="1"/>
          <p:nvPr/>
        </p:nvSpPr>
        <p:spPr>
          <a:xfrm>
            <a:off x="359990" y="2007275"/>
            <a:ext cx="6400800" cy="1815882"/>
          </a:xfrm>
          <a:prstGeom prst="rect">
            <a:avLst/>
          </a:prstGeom>
          <a:solidFill>
            <a:schemeClr val="accent5"/>
          </a:solidFill>
        </p:spPr>
        <p:txBody>
          <a:bodyPr wrap="square" rtlCol="0">
            <a:spAutoFit/>
          </a:bodyPr>
          <a:lstStyle/>
          <a:p>
            <a:r>
              <a:rPr lang="en-US" sz="1400" i="1" dirty="0"/>
              <a:t>Hol up—if aqueous production is suppressed, how come so many DES pts present with </a:t>
            </a:r>
            <a:r>
              <a:rPr lang="en-US" sz="1400" dirty="0"/>
              <a:t>excessive</a:t>
            </a:r>
            <a:r>
              <a:rPr lang="en-US" sz="1400" i="1" dirty="0"/>
              <a:t> tearing?</a:t>
            </a:r>
          </a:p>
          <a:p>
            <a:r>
              <a:rPr lang="en-US" sz="1400" dirty="0"/>
              <a:t>Early in the DES course there is an inflammation-driven uptick in corneal-nerve activity that increases reflex-driven lacrimal gland stimulation, which produces the oft-observed DES pt c/o of tearing (</a:t>
            </a:r>
            <a:r>
              <a:rPr lang="en-US" sz="1400" dirty="0" err="1"/>
              <a:t>tl;dr</a:t>
            </a:r>
            <a:r>
              <a:rPr lang="en-US" sz="1400" dirty="0"/>
              <a:t> irritated eyes often run water). </a:t>
            </a:r>
            <a:r>
              <a:rPr lang="en-US" sz="1400" b="1" dirty="0">
                <a:solidFill>
                  <a:srgbClr val="0000FF"/>
                </a:solidFill>
              </a:rPr>
              <a:t>Later</a:t>
            </a:r>
            <a:r>
              <a:rPr lang="en-US" sz="1400" dirty="0">
                <a:solidFill>
                  <a:srgbClr val="0000FF"/>
                </a:solidFill>
              </a:rPr>
              <a:t> in the </a:t>
            </a:r>
            <a:r>
              <a:rPr lang="en-US" sz="1400" dirty="0" err="1">
                <a:solidFill>
                  <a:srgbClr val="0000FF"/>
                </a:solidFill>
              </a:rPr>
              <a:t>dz</a:t>
            </a:r>
            <a:r>
              <a:rPr lang="en-US" sz="1400" dirty="0">
                <a:solidFill>
                  <a:srgbClr val="0000FF"/>
                </a:solidFill>
              </a:rPr>
              <a:t> process, cumulative nerve damage leads to a diminution in afferent input and thus a </a:t>
            </a:r>
            <a:r>
              <a:rPr lang="en-US" sz="1400" b="1" dirty="0">
                <a:solidFill>
                  <a:srgbClr val="0000FF"/>
                </a:solidFill>
              </a:rPr>
              <a:t>decrease</a:t>
            </a:r>
            <a:r>
              <a:rPr lang="en-US" sz="1400" dirty="0">
                <a:solidFill>
                  <a:srgbClr val="0000FF"/>
                </a:solidFill>
              </a:rPr>
              <a:t> in lac gland stimulation, resulting in the decrease in aqueous production as described here.</a:t>
            </a:r>
          </a:p>
        </p:txBody>
      </p:sp>
    </p:spTree>
    <p:extLst>
      <p:ext uri="{BB962C8B-B14F-4D97-AF65-F5344CB8AC3E}">
        <p14:creationId xmlns:p14="http://schemas.microsoft.com/office/powerpoint/2010/main" val="3018557705"/>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urved Left 9">
            <a:extLst>
              <a:ext uri="{FF2B5EF4-FFF2-40B4-BE49-F238E27FC236}">
                <a16:creationId xmlns:a16="http://schemas.microsoft.com/office/drawing/2014/main" id="{B0F84E90-5D0C-5294-E747-E764917B7E1D}"/>
              </a:ext>
            </a:extLst>
          </p:cNvPr>
          <p:cNvSpPr/>
          <p:nvPr/>
        </p:nvSpPr>
        <p:spPr>
          <a:xfrm rot="634030">
            <a:off x="6236659" y="2789055"/>
            <a:ext cx="443657" cy="879161"/>
          </a:xfrm>
          <a:prstGeom prst="curvedLeftArrow">
            <a:avLst/>
          </a:prstGeom>
          <a:ln>
            <a:solidFill>
              <a:srgbClr val="555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ABEB501-74F8-9DE0-C311-04E40FCBFBB7}"/>
              </a:ext>
            </a:extLst>
          </p:cNvPr>
          <p:cNvSpPr txBox="1"/>
          <p:nvPr/>
        </p:nvSpPr>
        <p:spPr>
          <a:xfrm>
            <a:off x="1887233" y="2690291"/>
            <a:ext cx="5412795" cy="1569660"/>
          </a:xfrm>
          <a:prstGeom prst="rect">
            <a:avLst/>
          </a:prstGeom>
          <a:solidFill>
            <a:schemeClr val="accent6">
              <a:lumMod val="20000"/>
              <a:lumOff val="80000"/>
            </a:schemeClr>
          </a:solidFill>
          <a:ln>
            <a:solidFill>
              <a:schemeClr val="tx1"/>
            </a:solidFill>
          </a:ln>
        </p:spPr>
        <p:txBody>
          <a:bodyPr wrap="square" rtlCol="0">
            <a:spAutoFit/>
          </a:bodyPr>
          <a:lstStyle/>
          <a:p>
            <a:r>
              <a:rPr lang="en-US" sz="1600" dirty="0"/>
              <a:t>Note that neural reflex arc disruption decreases aqueous production…</a:t>
            </a:r>
            <a:r>
              <a:rPr lang="en-US" sz="1600" i="1" dirty="0">
                <a:solidFill>
                  <a:schemeClr val="accent6">
                    <a:lumMod val="20000"/>
                    <a:lumOff val="80000"/>
                  </a:schemeClr>
                </a:solidFill>
              </a:rPr>
              <a:t>And decreased aqueous production worsens tear hyperosmolarity, which in turn starts the entire process over again. </a:t>
            </a:r>
            <a:r>
              <a:rPr lang="en-US" sz="1600" dirty="0">
                <a:solidFill>
                  <a:schemeClr val="accent6">
                    <a:lumMod val="20000"/>
                    <a:lumOff val="80000"/>
                  </a:schemeClr>
                </a:solidFill>
              </a:rPr>
              <a:t>Thus, a vicious cycle/circle develops in which </a:t>
            </a:r>
            <a:r>
              <a:rPr lang="en-US" sz="1600" i="1" u="sng" dirty="0">
                <a:solidFill>
                  <a:schemeClr val="accent6">
                    <a:lumMod val="20000"/>
                    <a:lumOff val="80000"/>
                  </a:schemeClr>
                </a:solidFill>
              </a:rPr>
              <a:t>decreased aqueous production leads directly to further decreases in aqueous production</a:t>
            </a:r>
            <a:r>
              <a:rPr lang="en-US" sz="1600" i="1" dirty="0">
                <a:solidFill>
                  <a:schemeClr val="accent6">
                    <a:lumMod val="20000"/>
                    <a:lumOff val="80000"/>
                  </a:schemeClr>
                </a:solidFill>
              </a:rPr>
              <a:t>.</a:t>
            </a:r>
          </a:p>
        </p:txBody>
      </p:sp>
    </p:spTree>
    <p:extLst>
      <p:ext uri="{BB962C8B-B14F-4D97-AF65-F5344CB8AC3E}">
        <p14:creationId xmlns:p14="http://schemas.microsoft.com/office/powerpoint/2010/main" val="244139754"/>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b="1" i="1" dirty="0"/>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urved Left 9">
            <a:extLst>
              <a:ext uri="{FF2B5EF4-FFF2-40B4-BE49-F238E27FC236}">
                <a16:creationId xmlns:a16="http://schemas.microsoft.com/office/drawing/2014/main" id="{B0F84E90-5D0C-5294-E747-E764917B7E1D}"/>
              </a:ext>
            </a:extLst>
          </p:cNvPr>
          <p:cNvSpPr/>
          <p:nvPr/>
        </p:nvSpPr>
        <p:spPr>
          <a:xfrm rot="634030">
            <a:off x="6236659" y="2789055"/>
            <a:ext cx="443657" cy="879161"/>
          </a:xfrm>
          <a:prstGeom prst="curvedLeftArrow">
            <a:avLst/>
          </a:prstGeom>
          <a:ln>
            <a:solidFill>
              <a:srgbClr val="555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Curved Left 15">
            <a:extLst>
              <a:ext uri="{FF2B5EF4-FFF2-40B4-BE49-F238E27FC236}">
                <a16:creationId xmlns:a16="http://schemas.microsoft.com/office/drawing/2014/main" id="{89FCC4B1-029C-ECB1-C1AF-8CA790032FE9}"/>
              </a:ext>
            </a:extLst>
          </p:cNvPr>
          <p:cNvSpPr/>
          <p:nvPr/>
        </p:nvSpPr>
        <p:spPr>
          <a:xfrm rot="1213377" flipH="1">
            <a:off x="1116908" y="914440"/>
            <a:ext cx="916871" cy="4089155"/>
          </a:xfrm>
          <a:prstGeom prst="curvedLeftArrow">
            <a:avLst>
              <a:gd name="adj1" fmla="val 31348"/>
              <a:gd name="adj2" fmla="val 63933"/>
              <a:gd name="adj3" fmla="val 26478"/>
            </a:avLst>
          </a:prstGeom>
          <a:solidFill>
            <a:schemeClr val="accent1"/>
          </a:solidFill>
          <a:ln>
            <a:solidFill>
              <a:srgbClr val="5555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6ABEB501-74F8-9DE0-C311-04E40FCBFBB7}"/>
              </a:ext>
            </a:extLst>
          </p:cNvPr>
          <p:cNvSpPr txBox="1"/>
          <p:nvPr/>
        </p:nvSpPr>
        <p:spPr>
          <a:xfrm>
            <a:off x="1887233" y="2690291"/>
            <a:ext cx="5412795" cy="1569660"/>
          </a:xfrm>
          <a:prstGeom prst="rect">
            <a:avLst/>
          </a:prstGeom>
          <a:solidFill>
            <a:schemeClr val="accent6">
              <a:lumMod val="20000"/>
              <a:lumOff val="80000"/>
            </a:schemeClr>
          </a:solidFill>
          <a:ln>
            <a:solidFill>
              <a:schemeClr val="tx1"/>
            </a:solidFill>
          </a:ln>
        </p:spPr>
        <p:txBody>
          <a:bodyPr wrap="square" rtlCol="0">
            <a:spAutoFit/>
          </a:bodyPr>
          <a:lstStyle/>
          <a:p>
            <a:r>
              <a:rPr lang="en-US" sz="1600" dirty="0"/>
              <a:t>Note that neural reflex arc disruption decreases aqueous production…</a:t>
            </a:r>
            <a:r>
              <a:rPr lang="en-US" sz="1600" i="1" dirty="0">
                <a:solidFill>
                  <a:srgbClr val="0000FF"/>
                </a:solidFill>
                <a:effectLst>
                  <a:outerShdw blurRad="38100" dist="38100" dir="2700000" algn="tl">
                    <a:srgbClr val="000000">
                      <a:alpha val="43137"/>
                    </a:srgbClr>
                  </a:outerShdw>
                </a:effectLst>
              </a:rPr>
              <a:t>And decreased aqueous production worsens tear hyperosmolarity, which in turn starts the entire process over again. </a:t>
            </a:r>
            <a:r>
              <a:rPr lang="en-US" sz="1600" dirty="0">
                <a:solidFill>
                  <a:schemeClr val="accent6">
                    <a:lumMod val="20000"/>
                    <a:lumOff val="80000"/>
                  </a:schemeClr>
                </a:solidFill>
              </a:rPr>
              <a:t>Thus, a vicious cycle/circle develops in which </a:t>
            </a:r>
            <a:r>
              <a:rPr lang="en-US" sz="1600" i="1" u="sng" dirty="0">
                <a:solidFill>
                  <a:schemeClr val="accent6">
                    <a:lumMod val="20000"/>
                    <a:lumOff val="80000"/>
                  </a:schemeClr>
                </a:solidFill>
              </a:rPr>
              <a:t>decreased aqueous production leads directly to further decreases in aqueous production</a:t>
            </a:r>
            <a:r>
              <a:rPr lang="en-US" sz="1600" i="1" dirty="0">
                <a:solidFill>
                  <a:schemeClr val="accent6">
                    <a:lumMod val="20000"/>
                    <a:lumOff val="80000"/>
                  </a:schemeClr>
                </a:solidFill>
              </a:rPr>
              <a:t>.</a:t>
            </a:r>
          </a:p>
        </p:txBody>
      </p:sp>
      <p:sp>
        <p:nvSpPr>
          <p:cNvPr id="14" name="TextBox 13">
            <a:extLst>
              <a:ext uri="{FF2B5EF4-FFF2-40B4-BE49-F238E27FC236}">
                <a16:creationId xmlns:a16="http://schemas.microsoft.com/office/drawing/2014/main" id="{2F29FD6A-EBE8-EF08-CEF4-FDDB43B00478}"/>
              </a:ext>
            </a:extLst>
          </p:cNvPr>
          <p:cNvSpPr txBox="1"/>
          <p:nvPr/>
        </p:nvSpPr>
        <p:spPr>
          <a:xfrm>
            <a:off x="34537" y="1766500"/>
            <a:ext cx="1540806" cy="276999"/>
          </a:xfrm>
          <a:prstGeom prst="rect">
            <a:avLst/>
          </a:prstGeom>
          <a:noFill/>
        </p:spPr>
        <p:txBody>
          <a:bodyPr wrap="none" rtlCol="0">
            <a:spAutoFit/>
          </a:bodyPr>
          <a:lstStyle/>
          <a:p>
            <a:r>
              <a:rPr lang="en-US" sz="1200" i="1" dirty="0"/>
              <a:t>DES feedback loop!</a:t>
            </a:r>
          </a:p>
        </p:txBody>
      </p:sp>
    </p:spTree>
    <p:extLst>
      <p:ext uri="{BB962C8B-B14F-4D97-AF65-F5344CB8AC3E}">
        <p14:creationId xmlns:p14="http://schemas.microsoft.com/office/powerpoint/2010/main" val="4193175533"/>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b="1" i="1" dirty="0"/>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urved Left 9">
            <a:extLst>
              <a:ext uri="{FF2B5EF4-FFF2-40B4-BE49-F238E27FC236}">
                <a16:creationId xmlns:a16="http://schemas.microsoft.com/office/drawing/2014/main" id="{B0F84E90-5D0C-5294-E747-E764917B7E1D}"/>
              </a:ext>
            </a:extLst>
          </p:cNvPr>
          <p:cNvSpPr/>
          <p:nvPr/>
        </p:nvSpPr>
        <p:spPr>
          <a:xfrm rot="634030">
            <a:off x="6236659" y="2789055"/>
            <a:ext cx="443657" cy="879161"/>
          </a:xfrm>
          <a:prstGeom prst="curvedLeftArrow">
            <a:avLst/>
          </a:prstGeom>
          <a:ln>
            <a:solidFill>
              <a:srgbClr val="555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Curved Left 15">
            <a:extLst>
              <a:ext uri="{FF2B5EF4-FFF2-40B4-BE49-F238E27FC236}">
                <a16:creationId xmlns:a16="http://schemas.microsoft.com/office/drawing/2014/main" id="{89FCC4B1-029C-ECB1-C1AF-8CA790032FE9}"/>
              </a:ext>
            </a:extLst>
          </p:cNvPr>
          <p:cNvSpPr/>
          <p:nvPr/>
        </p:nvSpPr>
        <p:spPr>
          <a:xfrm rot="1213377" flipH="1">
            <a:off x="1116908" y="914440"/>
            <a:ext cx="916871" cy="4089155"/>
          </a:xfrm>
          <a:prstGeom prst="curvedLeftArrow">
            <a:avLst>
              <a:gd name="adj1" fmla="val 31348"/>
              <a:gd name="adj2" fmla="val 63933"/>
              <a:gd name="adj3" fmla="val 26478"/>
            </a:avLst>
          </a:prstGeom>
          <a:solidFill>
            <a:schemeClr val="accent1"/>
          </a:solidFill>
          <a:ln>
            <a:solidFill>
              <a:srgbClr val="5555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6ABEB501-74F8-9DE0-C311-04E40FCBFBB7}"/>
              </a:ext>
            </a:extLst>
          </p:cNvPr>
          <p:cNvSpPr txBox="1"/>
          <p:nvPr/>
        </p:nvSpPr>
        <p:spPr>
          <a:xfrm>
            <a:off x="1887233" y="2690291"/>
            <a:ext cx="5412795" cy="1569660"/>
          </a:xfrm>
          <a:prstGeom prst="rect">
            <a:avLst/>
          </a:prstGeom>
          <a:solidFill>
            <a:schemeClr val="accent6">
              <a:lumMod val="20000"/>
              <a:lumOff val="80000"/>
            </a:schemeClr>
          </a:solidFill>
          <a:ln>
            <a:solidFill>
              <a:schemeClr val="tx1"/>
            </a:solidFill>
          </a:ln>
        </p:spPr>
        <p:txBody>
          <a:bodyPr wrap="square" rtlCol="0">
            <a:spAutoFit/>
          </a:bodyPr>
          <a:lstStyle/>
          <a:p>
            <a:r>
              <a:rPr lang="en-US" sz="1600" dirty="0"/>
              <a:t>Note that neural reflex arc disruption decreases aqueous production…</a:t>
            </a:r>
            <a:r>
              <a:rPr lang="en-US" sz="1600" i="1" dirty="0">
                <a:solidFill>
                  <a:srgbClr val="0000FF"/>
                </a:solidFill>
                <a:effectLst>
                  <a:outerShdw blurRad="38100" dist="38100" dir="2700000" algn="tl">
                    <a:srgbClr val="000000">
                      <a:alpha val="43137"/>
                    </a:srgbClr>
                  </a:outerShdw>
                </a:effectLst>
              </a:rPr>
              <a:t>And decreased aqueous production worsens tear hyperosmolarity, which in turn starts the entire process over again. </a:t>
            </a:r>
            <a:r>
              <a:rPr lang="en-US" sz="1600" dirty="0"/>
              <a:t>Thus, a vicious cycle/circle develops in which </a:t>
            </a:r>
            <a:r>
              <a:rPr lang="en-US" sz="1600" i="1" u="sng" dirty="0"/>
              <a:t>decreased aqueous production leads directly to further decreases in aqueous production</a:t>
            </a:r>
            <a:r>
              <a:rPr lang="en-US" sz="1600" i="1" dirty="0"/>
              <a:t>.</a:t>
            </a:r>
          </a:p>
        </p:txBody>
      </p:sp>
      <p:sp>
        <p:nvSpPr>
          <p:cNvPr id="14" name="TextBox 13">
            <a:extLst>
              <a:ext uri="{FF2B5EF4-FFF2-40B4-BE49-F238E27FC236}">
                <a16:creationId xmlns:a16="http://schemas.microsoft.com/office/drawing/2014/main" id="{0D3DAA49-3201-85DA-C766-7AFD4A727968}"/>
              </a:ext>
            </a:extLst>
          </p:cNvPr>
          <p:cNvSpPr txBox="1"/>
          <p:nvPr/>
        </p:nvSpPr>
        <p:spPr>
          <a:xfrm>
            <a:off x="34537" y="1766500"/>
            <a:ext cx="1540806" cy="276999"/>
          </a:xfrm>
          <a:prstGeom prst="rect">
            <a:avLst/>
          </a:prstGeom>
          <a:noFill/>
        </p:spPr>
        <p:txBody>
          <a:bodyPr wrap="none" rtlCol="0">
            <a:spAutoFit/>
          </a:bodyPr>
          <a:lstStyle/>
          <a:p>
            <a:r>
              <a:rPr lang="en-US" sz="1200" i="1" dirty="0"/>
              <a:t>DES feedback loop!</a:t>
            </a:r>
          </a:p>
        </p:txBody>
      </p:sp>
    </p:spTree>
    <p:extLst>
      <p:ext uri="{BB962C8B-B14F-4D97-AF65-F5344CB8AC3E}">
        <p14:creationId xmlns:p14="http://schemas.microsoft.com/office/powerpoint/2010/main" val="1098892562"/>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urved Left 9">
            <a:extLst>
              <a:ext uri="{FF2B5EF4-FFF2-40B4-BE49-F238E27FC236}">
                <a16:creationId xmlns:a16="http://schemas.microsoft.com/office/drawing/2014/main" id="{B0F84E90-5D0C-5294-E747-E764917B7E1D}"/>
              </a:ext>
            </a:extLst>
          </p:cNvPr>
          <p:cNvSpPr/>
          <p:nvPr/>
        </p:nvSpPr>
        <p:spPr>
          <a:xfrm rot="634030">
            <a:off x="6236659" y="2789055"/>
            <a:ext cx="443657" cy="879161"/>
          </a:xfrm>
          <a:prstGeom prst="curvedLeftArrow">
            <a:avLst/>
          </a:prstGeom>
          <a:ln>
            <a:solidFill>
              <a:srgbClr val="555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Curved Left 15">
            <a:extLst>
              <a:ext uri="{FF2B5EF4-FFF2-40B4-BE49-F238E27FC236}">
                <a16:creationId xmlns:a16="http://schemas.microsoft.com/office/drawing/2014/main" id="{89FCC4B1-029C-ECB1-C1AF-8CA790032FE9}"/>
              </a:ext>
            </a:extLst>
          </p:cNvPr>
          <p:cNvSpPr/>
          <p:nvPr/>
        </p:nvSpPr>
        <p:spPr>
          <a:xfrm rot="1213377" flipH="1">
            <a:off x="1116908" y="914440"/>
            <a:ext cx="916871" cy="4089155"/>
          </a:xfrm>
          <a:prstGeom prst="curvedLeftArrow">
            <a:avLst>
              <a:gd name="adj1" fmla="val 31348"/>
              <a:gd name="adj2" fmla="val 63933"/>
              <a:gd name="adj3" fmla="val 26478"/>
            </a:avLst>
          </a:prstGeom>
          <a:solidFill>
            <a:schemeClr val="accent1"/>
          </a:solidFill>
          <a:ln>
            <a:solidFill>
              <a:srgbClr val="5555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3ABEDA53-3EE7-9EDC-A95C-6508D060DDDC}"/>
              </a:ext>
            </a:extLst>
          </p:cNvPr>
          <p:cNvSpPr txBox="1"/>
          <p:nvPr/>
        </p:nvSpPr>
        <p:spPr>
          <a:xfrm>
            <a:off x="3290521" y="4570925"/>
            <a:ext cx="5856792" cy="2062103"/>
          </a:xfrm>
          <a:prstGeom prst="rect">
            <a:avLst/>
          </a:prstGeom>
          <a:solidFill>
            <a:schemeClr val="accent1">
              <a:lumMod val="40000"/>
              <a:lumOff val="60000"/>
            </a:schemeClr>
          </a:solidFill>
        </p:spPr>
        <p:txBody>
          <a:bodyPr wrap="square" rtlCol="0">
            <a:spAutoFit/>
          </a:bodyPr>
          <a:lstStyle/>
          <a:p>
            <a:r>
              <a:rPr lang="en-US" sz="1600" i="1" dirty="0"/>
              <a:t>You may have heard previously of the ‘vicious circle’ of DES. But we have IDed two such locations in the process. So which of these represents </a:t>
            </a:r>
            <a:r>
              <a:rPr lang="en-US" sz="1600" b="1" i="1" dirty="0"/>
              <a:t>the</a:t>
            </a:r>
            <a:r>
              <a:rPr lang="en-US" sz="1600" i="1" dirty="0"/>
              <a:t> vicious circle?</a:t>
            </a:r>
            <a:endParaRPr lang="en-US" sz="1600" i="1" dirty="0">
              <a:solidFill>
                <a:schemeClr val="accent1">
                  <a:lumMod val="40000"/>
                  <a:lumOff val="60000"/>
                </a:schemeClr>
              </a:solidFill>
            </a:endParaRPr>
          </a:p>
          <a:p>
            <a:r>
              <a:rPr lang="en-US" sz="1600" dirty="0">
                <a:solidFill>
                  <a:schemeClr val="accent1">
                    <a:lumMod val="40000"/>
                    <a:lumOff val="60000"/>
                  </a:schemeClr>
                </a:solidFill>
              </a:rPr>
              <a:t>That depends on who you ask, and making you aware of this dependency is the point of this question.  </a:t>
            </a:r>
          </a:p>
          <a:p>
            <a:r>
              <a:rPr lang="en-US" sz="1600" dirty="0">
                <a:solidFill>
                  <a:schemeClr val="accent1">
                    <a:lumMod val="40000"/>
                    <a:lumOff val="60000"/>
                  </a:schemeClr>
                </a:solidFill>
              </a:rPr>
              <a:t>So when getting pimped re the DES </a:t>
            </a:r>
            <a:r>
              <a:rPr lang="en-US" sz="1600" i="1" dirty="0">
                <a:solidFill>
                  <a:schemeClr val="accent1">
                    <a:lumMod val="40000"/>
                    <a:lumOff val="60000"/>
                  </a:schemeClr>
                </a:solidFill>
              </a:rPr>
              <a:t>vicious circle </a:t>
            </a:r>
            <a:r>
              <a:rPr lang="en-US" sz="1600" dirty="0">
                <a:solidFill>
                  <a:schemeClr val="accent1">
                    <a:lumMod val="40000"/>
                    <a:lumOff val="60000"/>
                  </a:schemeClr>
                </a:solidFill>
              </a:rPr>
              <a:t>concept,    be aware your attending might have one </a:t>
            </a:r>
            <a:r>
              <a:rPr lang="en-US" sz="1600" b="1" dirty="0">
                <a:solidFill>
                  <a:schemeClr val="accent1">
                    <a:lumMod val="40000"/>
                    <a:lumOff val="60000"/>
                  </a:schemeClr>
                </a:solidFill>
              </a:rPr>
              <a:t>or</a:t>
            </a:r>
            <a:r>
              <a:rPr lang="en-US" sz="1600" dirty="0">
                <a:solidFill>
                  <a:schemeClr val="accent1">
                    <a:lumMod val="40000"/>
                    <a:lumOff val="60000"/>
                  </a:schemeClr>
                </a:solidFill>
              </a:rPr>
              <a:t> the other in mind, and be prepared to modify your response accordingly!</a:t>
            </a:r>
          </a:p>
        </p:txBody>
      </p:sp>
      <p:sp>
        <p:nvSpPr>
          <p:cNvPr id="14" name="Star: 5 Points 13">
            <a:extLst>
              <a:ext uri="{FF2B5EF4-FFF2-40B4-BE49-F238E27FC236}">
                <a16:creationId xmlns:a16="http://schemas.microsoft.com/office/drawing/2014/main" id="{D87B7715-2441-B1B6-EDED-5A77E5378C5A}"/>
              </a:ext>
            </a:extLst>
          </p:cNvPr>
          <p:cNvSpPr/>
          <p:nvPr/>
        </p:nvSpPr>
        <p:spPr>
          <a:xfrm>
            <a:off x="359468" y="2136331"/>
            <a:ext cx="707687" cy="684724"/>
          </a:xfrm>
          <a:prstGeom prst="star5">
            <a:avLst/>
          </a:prstGeom>
          <a:solidFill>
            <a:srgbClr val="FF0000"/>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B2D21A8E-7C5E-9BF0-0EA9-B9E1FB25C9FD}"/>
              </a:ext>
            </a:extLst>
          </p:cNvPr>
          <p:cNvSpPr/>
          <p:nvPr/>
        </p:nvSpPr>
        <p:spPr>
          <a:xfrm>
            <a:off x="7135029" y="2324638"/>
            <a:ext cx="707687" cy="684724"/>
          </a:xfrm>
          <a:prstGeom prst="star5">
            <a:avLst/>
          </a:prstGeom>
          <a:solidFill>
            <a:srgbClr val="FFFF00"/>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E95F6D1-85D7-B1E5-1246-36BE1803626F}"/>
              </a:ext>
            </a:extLst>
          </p:cNvPr>
          <p:cNvSpPr txBox="1"/>
          <p:nvPr/>
        </p:nvSpPr>
        <p:spPr>
          <a:xfrm>
            <a:off x="34537" y="1766500"/>
            <a:ext cx="1540806" cy="276999"/>
          </a:xfrm>
          <a:prstGeom prst="rect">
            <a:avLst/>
          </a:prstGeom>
          <a:noFill/>
        </p:spPr>
        <p:txBody>
          <a:bodyPr wrap="none" rtlCol="0">
            <a:spAutoFit/>
          </a:bodyPr>
          <a:lstStyle/>
          <a:p>
            <a:r>
              <a:rPr lang="en-US" sz="1200" i="1" dirty="0"/>
              <a:t>DES feedback loop!</a:t>
            </a:r>
          </a:p>
        </p:txBody>
      </p:sp>
      <p:sp>
        <p:nvSpPr>
          <p:cNvPr id="24" name="TextBox 23">
            <a:extLst>
              <a:ext uri="{FF2B5EF4-FFF2-40B4-BE49-F238E27FC236}">
                <a16:creationId xmlns:a16="http://schemas.microsoft.com/office/drawing/2014/main" id="{10863103-2ECB-059F-9CDB-F72B9F069E2A}"/>
              </a:ext>
            </a:extLst>
          </p:cNvPr>
          <p:cNvSpPr txBox="1"/>
          <p:nvPr/>
        </p:nvSpPr>
        <p:spPr>
          <a:xfrm>
            <a:off x="6757168" y="3038085"/>
            <a:ext cx="1540806" cy="276999"/>
          </a:xfrm>
          <a:prstGeom prst="rect">
            <a:avLst/>
          </a:prstGeom>
          <a:noFill/>
        </p:spPr>
        <p:txBody>
          <a:bodyPr wrap="none" rtlCol="0">
            <a:spAutoFit/>
          </a:bodyPr>
          <a:lstStyle/>
          <a:p>
            <a:r>
              <a:rPr lang="en-US" sz="1200" i="1" dirty="0"/>
              <a:t>DES feedback loop!</a:t>
            </a:r>
          </a:p>
        </p:txBody>
      </p:sp>
    </p:spTree>
    <p:extLst>
      <p:ext uri="{BB962C8B-B14F-4D97-AF65-F5344CB8AC3E}">
        <p14:creationId xmlns:p14="http://schemas.microsoft.com/office/powerpoint/2010/main" val="1318973116"/>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urved Left 9">
            <a:extLst>
              <a:ext uri="{FF2B5EF4-FFF2-40B4-BE49-F238E27FC236}">
                <a16:creationId xmlns:a16="http://schemas.microsoft.com/office/drawing/2014/main" id="{B0F84E90-5D0C-5294-E747-E764917B7E1D}"/>
              </a:ext>
            </a:extLst>
          </p:cNvPr>
          <p:cNvSpPr/>
          <p:nvPr/>
        </p:nvSpPr>
        <p:spPr>
          <a:xfrm rot="634030">
            <a:off x="6236659" y="2789055"/>
            <a:ext cx="443657" cy="879161"/>
          </a:xfrm>
          <a:prstGeom prst="curvedLeftArrow">
            <a:avLst/>
          </a:prstGeom>
          <a:ln>
            <a:solidFill>
              <a:srgbClr val="555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Curved Left 15">
            <a:extLst>
              <a:ext uri="{FF2B5EF4-FFF2-40B4-BE49-F238E27FC236}">
                <a16:creationId xmlns:a16="http://schemas.microsoft.com/office/drawing/2014/main" id="{89FCC4B1-029C-ECB1-C1AF-8CA790032FE9}"/>
              </a:ext>
            </a:extLst>
          </p:cNvPr>
          <p:cNvSpPr/>
          <p:nvPr/>
        </p:nvSpPr>
        <p:spPr>
          <a:xfrm rot="1213377" flipH="1">
            <a:off x="1116908" y="914440"/>
            <a:ext cx="916871" cy="4089155"/>
          </a:xfrm>
          <a:prstGeom prst="curvedLeftArrow">
            <a:avLst>
              <a:gd name="adj1" fmla="val 31348"/>
              <a:gd name="adj2" fmla="val 63933"/>
              <a:gd name="adj3" fmla="val 26478"/>
            </a:avLst>
          </a:prstGeom>
          <a:solidFill>
            <a:schemeClr val="accent1"/>
          </a:solidFill>
          <a:ln>
            <a:solidFill>
              <a:srgbClr val="5555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3ABEDA53-3EE7-9EDC-A95C-6508D060DDDC}"/>
              </a:ext>
            </a:extLst>
          </p:cNvPr>
          <p:cNvSpPr txBox="1"/>
          <p:nvPr/>
        </p:nvSpPr>
        <p:spPr>
          <a:xfrm>
            <a:off x="3290521" y="4570925"/>
            <a:ext cx="5856792" cy="2062103"/>
          </a:xfrm>
          <a:prstGeom prst="rect">
            <a:avLst/>
          </a:prstGeom>
          <a:solidFill>
            <a:schemeClr val="accent1">
              <a:lumMod val="40000"/>
              <a:lumOff val="60000"/>
            </a:schemeClr>
          </a:solidFill>
        </p:spPr>
        <p:txBody>
          <a:bodyPr wrap="square" rtlCol="0">
            <a:spAutoFit/>
          </a:bodyPr>
          <a:lstStyle/>
          <a:p>
            <a:r>
              <a:rPr lang="en-US" sz="1600" i="1" dirty="0"/>
              <a:t>You may have heard previously of the ‘vicious circle’ of DES. But we have IDed two such locations in the process. So which of these represents </a:t>
            </a:r>
            <a:r>
              <a:rPr lang="en-US" sz="1600" b="1" i="1" dirty="0"/>
              <a:t>the</a:t>
            </a:r>
            <a:r>
              <a:rPr lang="en-US" sz="1600" i="1" dirty="0"/>
              <a:t> vicious circle?</a:t>
            </a:r>
          </a:p>
          <a:p>
            <a:r>
              <a:rPr lang="en-US" sz="1600" dirty="0"/>
              <a:t>That depends on who you ask, and making you aware of this dependency is the point of this question.  </a:t>
            </a:r>
            <a:endParaRPr lang="en-US" sz="1600" dirty="0">
              <a:solidFill>
                <a:schemeClr val="accent1">
                  <a:lumMod val="40000"/>
                  <a:lumOff val="60000"/>
                </a:schemeClr>
              </a:solidFill>
            </a:endParaRPr>
          </a:p>
          <a:p>
            <a:r>
              <a:rPr lang="en-US" sz="1600" dirty="0">
                <a:solidFill>
                  <a:schemeClr val="accent1">
                    <a:lumMod val="40000"/>
                    <a:lumOff val="60000"/>
                  </a:schemeClr>
                </a:solidFill>
              </a:rPr>
              <a:t>So when getting pimped re the DES </a:t>
            </a:r>
            <a:r>
              <a:rPr lang="en-US" sz="1600" i="1" dirty="0">
                <a:solidFill>
                  <a:schemeClr val="accent1">
                    <a:lumMod val="40000"/>
                    <a:lumOff val="60000"/>
                  </a:schemeClr>
                </a:solidFill>
              </a:rPr>
              <a:t>vicious circle </a:t>
            </a:r>
            <a:r>
              <a:rPr lang="en-US" sz="1600" dirty="0">
                <a:solidFill>
                  <a:schemeClr val="accent1">
                    <a:lumMod val="40000"/>
                    <a:lumOff val="60000"/>
                  </a:schemeClr>
                </a:solidFill>
              </a:rPr>
              <a:t>concept,    be aware your attending might have one </a:t>
            </a:r>
            <a:r>
              <a:rPr lang="en-US" sz="1600" b="1" dirty="0">
                <a:solidFill>
                  <a:schemeClr val="accent1">
                    <a:lumMod val="40000"/>
                    <a:lumOff val="60000"/>
                  </a:schemeClr>
                </a:solidFill>
              </a:rPr>
              <a:t>or</a:t>
            </a:r>
            <a:r>
              <a:rPr lang="en-US" sz="1600" dirty="0">
                <a:solidFill>
                  <a:schemeClr val="accent1">
                    <a:lumMod val="40000"/>
                    <a:lumOff val="60000"/>
                  </a:schemeClr>
                </a:solidFill>
              </a:rPr>
              <a:t> the other in mind, and be prepared to modify your response accordingly!</a:t>
            </a:r>
          </a:p>
        </p:txBody>
      </p:sp>
      <p:sp>
        <p:nvSpPr>
          <p:cNvPr id="23" name="Star: 5 Points 22">
            <a:extLst>
              <a:ext uri="{FF2B5EF4-FFF2-40B4-BE49-F238E27FC236}">
                <a16:creationId xmlns:a16="http://schemas.microsoft.com/office/drawing/2014/main" id="{24C2019E-4736-83EE-D4CF-716354DE62E8}"/>
              </a:ext>
            </a:extLst>
          </p:cNvPr>
          <p:cNvSpPr/>
          <p:nvPr/>
        </p:nvSpPr>
        <p:spPr>
          <a:xfrm>
            <a:off x="359468" y="2136331"/>
            <a:ext cx="707687" cy="684724"/>
          </a:xfrm>
          <a:prstGeom prst="star5">
            <a:avLst/>
          </a:prstGeom>
          <a:solidFill>
            <a:srgbClr val="FF0000"/>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DBCE5EF-EB51-A438-EC59-139CD4700B9D}"/>
              </a:ext>
            </a:extLst>
          </p:cNvPr>
          <p:cNvSpPr txBox="1"/>
          <p:nvPr/>
        </p:nvSpPr>
        <p:spPr>
          <a:xfrm>
            <a:off x="34537" y="1766500"/>
            <a:ext cx="1540806" cy="276999"/>
          </a:xfrm>
          <a:prstGeom prst="rect">
            <a:avLst/>
          </a:prstGeom>
          <a:noFill/>
        </p:spPr>
        <p:txBody>
          <a:bodyPr wrap="none" rtlCol="0">
            <a:spAutoFit/>
          </a:bodyPr>
          <a:lstStyle/>
          <a:p>
            <a:r>
              <a:rPr lang="en-US" sz="1200" i="1" dirty="0"/>
              <a:t>DES feedback loop!</a:t>
            </a:r>
          </a:p>
        </p:txBody>
      </p:sp>
      <p:sp>
        <p:nvSpPr>
          <p:cNvPr id="25" name="Star: 5 Points 24">
            <a:extLst>
              <a:ext uri="{FF2B5EF4-FFF2-40B4-BE49-F238E27FC236}">
                <a16:creationId xmlns:a16="http://schemas.microsoft.com/office/drawing/2014/main" id="{7B713589-F9AE-8A7C-475A-A12466541938}"/>
              </a:ext>
            </a:extLst>
          </p:cNvPr>
          <p:cNvSpPr/>
          <p:nvPr/>
        </p:nvSpPr>
        <p:spPr>
          <a:xfrm>
            <a:off x="7135029" y="2324638"/>
            <a:ext cx="707687" cy="684724"/>
          </a:xfrm>
          <a:prstGeom prst="star5">
            <a:avLst/>
          </a:prstGeom>
          <a:solidFill>
            <a:srgbClr val="FFFF00"/>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3522105-0A2C-7A31-B3C9-16D1C9635AF8}"/>
              </a:ext>
            </a:extLst>
          </p:cNvPr>
          <p:cNvSpPr txBox="1"/>
          <p:nvPr/>
        </p:nvSpPr>
        <p:spPr>
          <a:xfrm>
            <a:off x="6757168" y="3038085"/>
            <a:ext cx="1540806" cy="276999"/>
          </a:xfrm>
          <a:prstGeom prst="rect">
            <a:avLst/>
          </a:prstGeom>
          <a:noFill/>
        </p:spPr>
        <p:txBody>
          <a:bodyPr wrap="none" rtlCol="0">
            <a:spAutoFit/>
          </a:bodyPr>
          <a:lstStyle/>
          <a:p>
            <a:r>
              <a:rPr lang="en-US" sz="1200" i="1" dirty="0"/>
              <a:t>DES feedback loop!</a:t>
            </a:r>
          </a:p>
        </p:txBody>
      </p:sp>
    </p:spTree>
    <p:extLst>
      <p:ext uri="{BB962C8B-B14F-4D97-AF65-F5344CB8AC3E}">
        <p14:creationId xmlns:p14="http://schemas.microsoft.com/office/powerpoint/2010/main" val="1424777539"/>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urved Left 9">
            <a:extLst>
              <a:ext uri="{FF2B5EF4-FFF2-40B4-BE49-F238E27FC236}">
                <a16:creationId xmlns:a16="http://schemas.microsoft.com/office/drawing/2014/main" id="{B0F84E90-5D0C-5294-E747-E764917B7E1D}"/>
              </a:ext>
            </a:extLst>
          </p:cNvPr>
          <p:cNvSpPr/>
          <p:nvPr/>
        </p:nvSpPr>
        <p:spPr>
          <a:xfrm rot="634030">
            <a:off x="6236659" y="2789055"/>
            <a:ext cx="443657" cy="879161"/>
          </a:xfrm>
          <a:prstGeom prst="curvedLeftArrow">
            <a:avLst/>
          </a:prstGeom>
          <a:ln>
            <a:solidFill>
              <a:srgbClr val="555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Curved Left 15">
            <a:extLst>
              <a:ext uri="{FF2B5EF4-FFF2-40B4-BE49-F238E27FC236}">
                <a16:creationId xmlns:a16="http://schemas.microsoft.com/office/drawing/2014/main" id="{89FCC4B1-029C-ECB1-C1AF-8CA790032FE9}"/>
              </a:ext>
            </a:extLst>
          </p:cNvPr>
          <p:cNvSpPr/>
          <p:nvPr/>
        </p:nvSpPr>
        <p:spPr>
          <a:xfrm rot="1213377" flipH="1">
            <a:off x="1116908" y="914440"/>
            <a:ext cx="916871" cy="4089155"/>
          </a:xfrm>
          <a:prstGeom prst="curvedLeftArrow">
            <a:avLst>
              <a:gd name="adj1" fmla="val 31348"/>
              <a:gd name="adj2" fmla="val 63933"/>
              <a:gd name="adj3" fmla="val 26478"/>
            </a:avLst>
          </a:prstGeom>
          <a:solidFill>
            <a:schemeClr val="accent1"/>
          </a:solidFill>
          <a:ln>
            <a:solidFill>
              <a:srgbClr val="5555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3ABEDA53-3EE7-9EDC-A95C-6508D060DDDC}"/>
              </a:ext>
            </a:extLst>
          </p:cNvPr>
          <p:cNvSpPr txBox="1"/>
          <p:nvPr/>
        </p:nvSpPr>
        <p:spPr>
          <a:xfrm>
            <a:off x="3290521" y="4570925"/>
            <a:ext cx="5856792" cy="2062103"/>
          </a:xfrm>
          <a:prstGeom prst="rect">
            <a:avLst/>
          </a:prstGeom>
          <a:solidFill>
            <a:schemeClr val="accent1">
              <a:lumMod val="40000"/>
              <a:lumOff val="60000"/>
            </a:schemeClr>
          </a:solidFill>
        </p:spPr>
        <p:txBody>
          <a:bodyPr wrap="square" rtlCol="0">
            <a:spAutoFit/>
          </a:bodyPr>
          <a:lstStyle/>
          <a:p>
            <a:r>
              <a:rPr lang="en-US" sz="1600" i="1" dirty="0"/>
              <a:t>You may have heard previously of the ‘vicious circle’ of DES. But we have IDed two such locations in the process. So which of these represents </a:t>
            </a:r>
            <a:r>
              <a:rPr lang="en-US" sz="1600" b="1" i="1" dirty="0"/>
              <a:t>the</a:t>
            </a:r>
            <a:r>
              <a:rPr lang="en-US" sz="1600" i="1" dirty="0"/>
              <a:t> vicious circle?</a:t>
            </a:r>
          </a:p>
          <a:p>
            <a:r>
              <a:rPr lang="en-US" sz="1600" dirty="0"/>
              <a:t>That depends on who you ask, and making you aware of this dependency is the point of this question.  </a:t>
            </a:r>
            <a:endParaRPr lang="en-US" sz="1600" dirty="0">
              <a:solidFill>
                <a:schemeClr val="accent1">
                  <a:lumMod val="40000"/>
                  <a:lumOff val="60000"/>
                </a:schemeClr>
              </a:solidFill>
            </a:endParaRPr>
          </a:p>
          <a:p>
            <a:r>
              <a:rPr lang="en-US" sz="1600" dirty="0">
                <a:solidFill>
                  <a:schemeClr val="accent1">
                    <a:lumMod val="40000"/>
                    <a:lumOff val="60000"/>
                  </a:schemeClr>
                </a:solidFill>
              </a:rPr>
              <a:t>So when getting pimped re the DES </a:t>
            </a:r>
            <a:r>
              <a:rPr lang="en-US" sz="1600" i="1" dirty="0">
                <a:solidFill>
                  <a:schemeClr val="accent1">
                    <a:lumMod val="40000"/>
                    <a:lumOff val="60000"/>
                  </a:schemeClr>
                </a:solidFill>
              </a:rPr>
              <a:t>vicious circle </a:t>
            </a:r>
            <a:r>
              <a:rPr lang="en-US" sz="1600" dirty="0">
                <a:solidFill>
                  <a:schemeClr val="accent1">
                    <a:lumMod val="40000"/>
                    <a:lumOff val="60000"/>
                  </a:schemeClr>
                </a:solidFill>
              </a:rPr>
              <a:t>concept,    be aware your attending might have one </a:t>
            </a:r>
            <a:r>
              <a:rPr lang="en-US" sz="1600" b="1" dirty="0">
                <a:solidFill>
                  <a:schemeClr val="accent1">
                    <a:lumMod val="40000"/>
                    <a:lumOff val="60000"/>
                  </a:schemeClr>
                </a:solidFill>
              </a:rPr>
              <a:t>or</a:t>
            </a:r>
            <a:r>
              <a:rPr lang="en-US" sz="1600" dirty="0">
                <a:solidFill>
                  <a:schemeClr val="accent1">
                    <a:lumMod val="40000"/>
                    <a:lumOff val="60000"/>
                  </a:schemeClr>
                </a:solidFill>
              </a:rPr>
              <a:t> the other in mind, and be prepared to modify your response accordingly!</a:t>
            </a:r>
          </a:p>
        </p:txBody>
      </p:sp>
      <p:sp>
        <p:nvSpPr>
          <p:cNvPr id="22" name="TextBox 21">
            <a:extLst>
              <a:ext uri="{FF2B5EF4-FFF2-40B4-BE49-F238E27FC236}">
                <a16:creationId xmlns:a16="http://schemas.microsoft.com/office/drawing/2014/main" id="{EBC6FDD9-71FB-B7E9-A1DC-36DD595DA9AE}"/>
              </a:ext>
            </a:extLst>
          </p:cNvPr>
          <p:cNvSpPr txBox="1"/>
          <p:nvPr/>
        </p:nvSpPr>
        <p:spPr>
          <a:xfrm>
            <a:off x="193872" y="502843"/>
            <a:ext cx="3353016" cy="584775"/>
          </a:xfrm>
          <a:prstGeom prst="rect">
            <a:avLst/>
          </a:prstGeom>
          <a:solidFill>
            <a:schemeClr val="accent6">
              <a:lumMod val="20000"/>
              <a:lumOff val="80000"/>
            </a:schemeClr>
          </a:solidFill>
          <a:ln>
            <a:solidFill>
              <a:schemeClr val="tx1"/>
            </a:solidFill>
          </a:ln>
        </p:spPr>
        <p:txBody>
          <a:bodyPr wrap="square" rtlCol="0">
            <a:spAutoFit/>
          </a:bodyPr>
          <a:lstStyle/>
          <a:p>
            <a:r>
              <a:rPr lang="en-US" sz="1600" dirty="0"/>
              <a:t>Some </a:t>
            </a:r>
            <a:r>
              <a:rPr lang="en-US" sz="1600" i="1" dirty="0"/>
              <a:t>Academy</a:t>
            </a:r>
            <a:r>
              <a:rPr lang="en-US" sz="1600" dirty="0"/>
              <a:t> sources refer to </a:t>
            </a:r>
            <a:r>
              <a:rPr lang="en-US" sz="1600" b="1" dirty="0"/>
              <a:t>this</a:t>
            </a:r>
            <a:r>
              <a:rPr lang="en-US" sz="1600" dirty="0"/>
              <a:t> as ‘the’ vicious cycle of DES…</a:t>
            </a:r>
          </a:p>
        </p:txBody>
      </p:sp>
      <p:sp>
        <p:nvSpPr>
          <p:cNvPr id="24" name="Star: 5 Points 23">
            <a:extLst>
              <a:ext uri="{FF2B5EF4-FFF2-40B4-BE49-F238E27FC236}">
                <a16:creationId xmlns:a16="http://schemas.microsoft.com/office/drawing/2014/main" id="{468C984E-6358-8BF9-C8E0-EF8E06EEFE27}"/>
              </a:ext>
            </a:extLst>
          </p:cNvPr>
          <p:cNvSpPr/>
          <p:nvPr/>
        </p:nvSpPr>
        <p:spPr>
          <a:xfrm>
            <a:off x="359468" y="2136331"/>
            <a:ext cx="707687" cy="684724"/>
          </a:xfrm>
          <a:prstGeom prst="star5">
            <a:avLst/>
          </a:prstGeom>
          <a:solidFill>
            <a:srgbClr val="FF0000"/>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82167AE-F89D-4AAA-0728-35337A4D3262}"/>
              </a:ext>
            </a:extLst>
          </p:cNvPr>
          <p:cNvSpPr txBox="1"/>
          <p:nvPr/>
        </p:nvSpPr>
        <p:spPr>
          <a:xfrm>
            <a:off x="34537" y="1766500"/>
            <a:ext cx="1540806" cy="276999"/>
          </a:xfrm>
          <a:prstGeom prst="rect">
            <a:avLst/>
          </a:prstGeom>
          <a:noFill/>
        </p:spPr>
        <p:txBody>
          <a:bodyPr wrap="none" rtlCol="0">
            <a:spAutoFit/>
          </a:bodyPr>
          <a:lstStyle/>
          <a:p>
            <a:r>
              <a:rPr lang="en-US" sz="1200" i="1" dirty="0"/>
              <a:t>DES feedback loop!</a:t>
            </a:r>
          </a:p>
        </p:txBody>
      </p:sp>
      <p:sp>
        <p:nvSpPr>
          <p:cNvPr id="26" name="Star: 5 Points 25">
            <a:extLst>
              <a:ext uri="{FF2B5EF4-FFF2-40B4-BE49-F238E27FC236}">
                <a16:creationId xmlns:a16="http://schemas.microsoft.com/office/drawing/2014/main" id="{F1EF12A8-FE44-2AED-B0D6-4E915DA1CD89}"/>
              </a:ext>
            </a:extLst>
          </p:cNvPr>
          <p:cNvSpPr/>
          <p:nvPr/>
        </p:nvSpPr>
        <p:spPr>
          <a:xfrm>
            <a:off x="7135029" y="2324638"/>
            <a:ext cx="707687" cy="684724"/>
          </a:xfrm>
          <a:prstGeom prst="star5">
            <a:avLst/>
          </a:prstGeom>
          <a:solidFill>
            <a:srgbClr val="FFFF00"/>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00822CB-56CC-2A9B-E6F1-4E77388276FF}"/>
              </a:ext>
            </a:extLst>
          </p:cNvPr>
          <p:cNvSpPr txBox="1"/>
          <p:nvPr/>
        </p:nvSpPr>
        <p:spPr>
          <a:xfrm>
            <a:off x="6757168" y="3038085"/>
            <a:ext cx="1540806" cy="276999"/>
          </a:xfrm>
          <a:prstGeom prst="rect">
            <a:avLst/>
          </a:prstGeom>
          <a:noFill/>
        </p:spPr>
        <p:txBody>
          <a:bodyPr wrap="none" rtlCol="0">
            <a:spAutoFit/>
          </a:bodyPr>
          <a:lstStyle/>
          <a:p>
            <a:r>
              <a:rPr lang="en-US" sz="1200" i="1" dirty="0"/>
              <a:t>DES feedback loop!</a:t>
            </a:r>
          </a:p>
        </p:txBody>
      </p:sp>
    </p:spTree>
    <p:extLst>
      <p:ext uri="{BB962C8B-B14F-4D97-AF65-F5344CB8AC3E}">
        <p14:creationId xmlns:p14="http://schemas.microsoft.com/office/powerpoint/2010/main" val="2213819550"/>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urved Left 9">
            <a:extLst>
              <a:ext uri="{FF2B5EF4-FFF2-40B4-BE49-F238E27FC236}">
                <a16:creationId xmlns:a16="http://schemas.microsoft.com/office/drawing/2014/main" id="{B0F84E90-5D0C-5294-E747-E764917B7E1D}"/>
              </a:ext>
            </a:extLst>
          </p:cNvPr>
          <p:cNvSpPr/>
          <p:nvPr/>
        </p:nvSpPr>
        <p:spPr>
          <a:xfrm rot="634030">
            <a:off x="6236659" y="2789055"/>
            <a:ext cx="443657" cy="879161"/>
          </a:xfrm>
          <a:prstGeom prst="curvedLeftArrow">
            <a:avLst/>
          </a:prstGeom>
          <a:ln>
            <a:solidFill>
              <a:srgbClr val="555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Curved Left 15">
            <a:extLst>
              <a:ext uri="{FF2B5EF4-FFF2-40B4-BE49-F238E27FC236}">
                <a16:creationId xmlns:a16="http://schemas.microsoft.com/office/drawing/2014/main" id="{89FCC4B1-029C-ECB1-C1AF-8CA790032FE9}"/>
              </a:ext>
            </a:extLst>
          </p:cNvPr>
          <p:cNvSpPr/>
          <p:nvPr/>
        </p:nvSpPr>
        <p:spPr>
          <a:xfrm rot="1213377" flipH="1">
            <a:off x="1116908" y="914440"/>
            <a:ext cx="916871" cy="4089155"/>
          </a:xfrm>
          <a:prstGeom prst="curvedLeftArrow">
            <a:avLst>
              <a:gd name="adj1" fmla="val 31348"/>
              <a:gd name="adj2" fmla="val 63933"/>
              <a:gd name="adj3" fmla="val 26478"/>
            </a:avLst>
          </a:prstGeom>
          <a:solidFill>
            <a:schemeClr val="accent1"/>
          </a:solidFill>
          <a:ln>
            <a:solidFill>
              <a:srgbClr val="5555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3ABEDA53-3EE7-9EDC-A95C-6508D060DDDC}"/>
              </a:ext>
            </a:extLst>
          </p:cNvPr>
          <p:cNvSpPr txBox="1"/>
          <p:nvPr/>
        </p:nvSpPr>
        <p:spPr>
          <a:xfrm>
            <a:off x="3290521" y="4570925"/>
            <a:ext cx="5856792" cy="2062103"/>
          </a:xfrm>
          <a:prstGeom prst="rect">
            <a:avLst/>
          </a:prstGeom>
          <a:solidFill>
            <a:schemeClr val="accent1">
              <a:lumMod val="40000"/>
              <a:lumOff val="60000"/>
            </a:schemeClr>
          </a:solidFill>
        </p:spPr>
        <p:txBody>
          <a:bodyPr wrap="square" rtlCol="0">
            <a:spAutoFit/>
          </a:bodyPr>
          <a:lstStyle/>
          <a:p>
            <a:r>
              <a:rPr lang="en-US" sz="1600" i="1" dirty="0"/>
              <a:t>You may have heard previously of the ‘vicious circle’ of DES. But we have IDed two such locations in the process. So which of these represents </a:t>
            </a:r>
            <a:r>
              <a:rPr lang="en-US" sz="1600" b="1" i="1" dirty="0"/>
              <a:t>the</a:t>
            </a:r>
            <a:r>
              <a:rPr lang="en-US" sz="1600" i="1" dirty="0"/>
              <a:t> vicious circle?</a:t>
            </a:r>
          </a:p>
          <a:p>
            <a:r>
              <a:rPr lang="en-US" sz="1600" dirty="0"/>
              <a:t>That depends on who you ask, and making you aware of this dependency is the point of this question.  </a:t>
            </a:r>
            <a:endParaRPr lang="en-US" sz="1600" dirty="0">
              <a:solidFill>
                <a:schemeClr val="accent1">
                  <a:lumMod val="40000"/>
                  <a:lumOff val="60000"/>
                </a:schemeClr>
              </a:solidFill>
            </a:endParaRPr>
          </a:p>
          <a:p>
            <a:r>
              <a:rPr lang="en-US" sz="1600" dirty="0">
                <a:solidFill>
                  <a:schemeClr val="accent1">
                    <a:lumMod val="40000"/>
                    <a:lumOff val="60000"/>
                  </a:schemeClr>
                </a:solidFill>
              </a:rPr>
              <a:t>So when getting pimped re the DES </a:t>
            </a:r>
            <a:r>
              <a:rPr lang="en-US" sz="1600" i="1" dirty="0">
                <a:solidFill>
                  <a:schemeClr val="accent1">
                    <a:lumMod val="40000"/>
                    <a:lumOff val="60000"/>
                  </a:schemeClr>
                </a:solidFill>
              </a:rPr>
              <a:t>vicious circle </a:t>
            </a:r>
            <a:r>
              <a:rPr lang="en-US" sz="1600" dirty="0">
                <a:solidFill>
                  <a:schemeClr val="accent1">
                    <a:lumMod val="40000"/>
                    <a:lumOff val="60000"/>
                  </a:schemeClr>
                </a:solidFill>
              </a:rPr>
              <a:t>concept,    be aware your attending might have one </a:t>
            </a:r>
            <a:r>
              <a:rPr lang="en-US" sz="1600" b="1" dirty="0">
                <a:solidFill>
                  <a:schemeClr val="accent1">
                    <a:lumMod val="40000"/>
                    <a:lumOff val="60000"/>
                  </a:schemeClr>
                </a:solidFill>
              </a:rPr>
              <a:t>or</a:t>
            </a:r>
            <a:r>
              <a:rPr lang="en-US" sz="1600" dirty="0">
                <a:solidFill>
                  <a:schemeClr val="accent1">
                    <a:lumMod val="40000"/>
                    <a:lumOff val="60000"/>
                  </a:schemeClr>
                </a:solidFill>
              </a:rPr>
              <a:t> the other in mind, and be prepared to modify your response accordingly!</a:t>
            </a:r>
          </a:p>
        </p:txBody>
      </p:sp>
      <p:sp>
        <p:nvSpPr>
          <p:cNvPr id="24" name="TextBox 23">
            <a:extLst>
              <a:ext uri="{FF2B5EF4-FFF2-40B4-BE49-F238E27FC236}">
                <a16:creationId xmlns:a16="http://schemas.microsoft.com/office/drawing/2014/main" id="{143DC455-EF1A-55D9-85C0-A21DC97DE8AA}"/>
              </a:ext>
            </a:extLst>
          </p:cNvPr>
          <p:cNvSpPr txBox="1"/>
          <p:nvPr/>
        </p:nvSpPr>
        <p:spPr>
          <a:xfrm>
            <a:off x="6131095" y="3705017"/>
            <a:ext cx="2935505" cy="584775"/>
          </a:xfrm>
          <a:prstGeom prst="rect">
            <a:avLst/>
          </a:prstGeom>
          <a:solidFill>
            <a:schemeClr val="accent6">
              <a:lumMod val="20000"/>
              <a:lumOff val="80000"/>
            </a:schemeClr>
          </a:solidFill>
          <a:ln>
            <a:solidFill>
              <a:schemeClr val="tx1"/>
            </a:solidFill>
          </a:ln>
        </p:spPr>
        <p:txBody>
          <a:bodyPr wrap="square" rtlCol="0">
            <a:spAutoFit/>
          </a:bodyPr>
          <a:lstStyle/>
          <a:p>
            <a:pPr algn="r"/>
            <a:r>
              <a:rPr lang="en-US" sz="1600" dirty="0"/>
              <a:t>…whereas other </a:t>
            </a:r>
            <a:r>
              <a:rPr lang="en-US" sz="1600" i="1" dirty="0"/>
              <a:t>Academy</a:t>
            </a:r>
            <a:r>
              <a:rPr lang="en-US" sz="1600" dirty="0"/>
              <a:t> sources refer to </a:t>
            </a:r>
            <a:r>
              <a:rPr lang="en-US" sz="1600" b="1" dirty="0"/>
              <a:t>this</a:t>
            </a:r>
            <a:r>
              <a:rPr lang="en-US" sz="1600" dirty="0"/>
              <a:t> as such.</a:t>
            </a:r>
          </a:p>
        </p:txBody>
      </p:sp>
      <p:sp>
        <p:nvSpPr>
          <p:cNvPr id="25" name="TextBox 24">
            <a:extLst>
              <a:ext uri="{FF2B5EF4-FFF2-40B4-BE49-F238E27FC236}">
                <a16:creationId xmlns:a16="http://schemas.microsoft.com/office/drawing/2014/main" id="{8718F91A-B0C4-506D-9105-CA0EB168DAF0}"/>
              </a:ext>
            </a:extLst>
          </p:cNvPr>
          <p:cNvSpPr txBox="1"/>
          <p:nvPr/>
        </p:nvSpPr>
        <p:spPr>
          <a:xfrm>
            <a:off x="193872" y="502843"/>
            <a:ext cx="3353016" cy="584775"/>
          </a:xfrm>
          <a:prstGeom prst="rect">
            <a:avLst/>
          </a:prstGeom>
          <a:solidFill>
            <a:schemeClr val="accent6">
              <a:lumMod val="20000"/>
              <a:lumOff val="80000"/>
            </a:schemeClr>
          </a:solidFill>
          <a:ln>
            <a:solidFill>
              <a:schemeClr val="tx1"/>
            </a:solidFill>
          </a:ln>
        </p:spPr>
        <p:txBody>
          <a:bodyPr wrap="square" rtlCol="0">
            <a:spAutoFit/>
          </a:bodyPr>
          <a:lstStyle/>
          <a:p>
            <a:r>
              <a:rPr lang="en-US" sz="1600" dirty="0"/>
              <a:t>Some </a:t>
            </a:r>
            <a:r>
              <a:rPr lang="en-US" sz="1600" i="1" dirty="0"/>
              <a:t>Academy</a:t>
            </a:r>
            <a:r>
              <a:rPr lang="en-US" sz="1600" dirty="0"/>
              <a:t> sources refer to </a:t>
            </a:r>
            <a:r>
              <a:rPr lang="en-US" sz="1600" b="1" dirty="0"/>
              <a:t>this</a:t>
            </a:r>
            <a:r>
              <a:rPr lang="en-US" sz="1600" dirty="0"/>
              <a:t> as ‘the’ vicious cycle of DES…</a:t>
            </a:r>
          </a:p>
        </p:txBody>
      </p:sp>
      <p:sp>
        <p:nvSpPr>
          <p:cNvPr id="22" name="Star: 5 Points 21">
            <a:extLst>
              <a:ext uri="{FF2B5EF4-FFF2-40B4-BE49-F238E27FC236}">
                <a16:creationId xmlns:a16="http://schemas.microsoft.com/office/drawing/2014/main" id="{11310E7C-B1F8-42A6-C76F-17268DD7847C}"/>
              </a:ext>
            </a:extLst>
          </p:cNvPr>
          <p:cNvSpPr/>
          <p:nvPr/>
        </p:nvSpPr>
        <p:spPr>
          <a:xfrm>
            <a:off x="359468" y="2136331"/>
            <a:ext cx="707687" cy="684724"/>
          </a:xfrm>
          <a:prstGeom prst="star5">
            <a:avLst/>
          </a:prstGeom>
          <a:solidFill>
            <a:srgbClr val="FF0000"/>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ED9CB0B-63EF-888B-295E-090D06A343DF}"/>
              </a:ext>
            </a:extLst>
          </p:cNvPr>
          <p:cNvSpPr txBox="1"/>
          <p:nvPr/>
        </p:nvSpPr>
        <p:spPr>
          <a:xfrm>
            <a:off x="34537" y="1766500"/>
            <a:ext cx="1540806" cy="276999"/>
          </a:xfrm>
          <a:prstGeom prst="rect">
            <a:avLst/>
          </a:prstGeom>
          <a:noFill/>
        </p:spPr>
        <p:txBody>
          <a:bodyPr wrap="none" rtlCol="0">
            <a:spAutoFit/>
          </a:bodyPr>
          <a:lstStyle/>
          <a:p>
            <a:r>
              <a:rPr lang="en-US" sz="1200" i="1" dirty="0"/>
              <a:t>DES feedback loop!</a:t>
            </a:r>
          </a:p>
        </p:txBody>
      </p:sp>
      <p:sp>
        <p:nvSpPr>
          <p:cNvPr id="27" name="Star: 5 Points 26">
            <a:extLst>
              <a:ext uri="{FF2B5EF4-FFF2-40B4-BE49-F238E27FC236}">
                <a16:creationId xmlns:a16="http://schemas.microsoft.com/office/drawing/2014/main" id="{99CD599B-3BE5-AF3B-3E5E-00E8830EB85E}"/>
              </a:ext>
            </a:extLst>
          </p:cNvPr>
          <p:cNvSpPr/>
          <p:nvPr/>
        </p:nvSpPr>
        <p:spPr>
          <a:xfrm>
            <a:off x="7135029" y="2324638"/>
            <a:ext cx="707687" cy="684724"/>
          </a:xfrm>
          <a:prstGeom prst="star5">
            <a:avLst/>
          </a:prstGeom>
          <a:solidFill>
            <a:srgbClr val="FFFF00"/>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74A92A1-B201-85EA-01A8-77F31AE88F58}"/>
              </a:ext>
            </a:extLst>
          </p:cNvPr>
          <p:cNvSpPr txBox="1"/>
          <p:nvPr/>
        </p:nvSpPr>
        <p:spPr>
          <a:xfrm>
            <a:off x="6757168" y="3038085"/>
            <a:ext cx="1540806" cy="276999"/>
          </a:xfrm>
          <a:prstGeom prst="rect">
            <a:avLst/>
          </a:prstGeom>
          <a:noFill/>
        </p:spPr>
        <p:txBody>
          <a:bodyPr wrap="none" rtlCol="0">
            <a:spAutoFit/>
          </a:bodyPr>
          <a:lstStyle/>
          <a:p>
            <a:r>
              <a:rPr lang="en-US" sz="1200" i="1" dirty="0"/>
              <a:t>DES feedback loop!</a:t>
            </a:r>
          </a:p>
        </p:txBody>
      </p:sp>
    </p:spTree>
    <p:extLst>
      <p:ext uri="{BB962C8B-B14F-4D97-AF65-F5344CB8AC3E}">
        <p14:creationId xmlns:p14="http://schemas.microsoft.com/office/powerpoint/2010/main" val="352946365"/>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urved Left 9">
            <a:extLst>
              <a:ext uri="{FF2B5EF4-FFF2-40B4-BE49-F238E27FC236}">
                <a16:creationId xmlns:a16="http://schemas.microsoft.com/office/drawing/2014/main" id="{B0F84E90-5D0C-5294-E747-E764917B7E1D}"/>
              </a:ext>
            </a:extLst>
          </p:cNvPr>
          <p:cNvSpPr/>
          <p:nvPr/>
        </p:nvSpPr>
        <p:spPr>
          <a:xfrm rot="634030">
            <a:off x="6236659" y="2789055"/>
            <a:ext cx="443657" cy="879161"/>
          </a:xfrm>
          <a:prstGeom prst="curvedLeftArrow">
            <a:avLst/>
          </a:prstGeom>
          <a:ln>
            <a:solidFill>
              <a:srgbClr val="555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Curved Left 15">
            <a:extLst>
              <a:ext uri="{FF2B5EF4-FFF2-40B4-BE49-F238E27FC236}">
                <a16:creationId xmlns:a16="http://schemas.microsoft.com/office/drawing/2014/main" id="{89FCC4B1-029C-ECB1-C1AF-8CA790032FE9}"/>
              </a:ext>
            </a:extLst>
          </p:cNvPr>
          <p:cNvSpPr/>
          <p:nvPr/>
        </p:nvSpPr>
        <p:spPr>
          <a:xfrm rot="1213377" flipH="1">
            <a:off x="1116908" y="914440"/>
            <a:ext cx="916871" cy="4089155"/>
          </a:xfrm>
          <a:prstGeom prst="curvedLeftArrow">
            <a:avLst>
              <a:gd name="adj1" fmla="val 31348"/>
              <a:gd name="adj2" fmla="val 63933"/>
              <a:gd name="adj3" fmla="val 26478"/>
            </a:avLst>
          </a:prstGeom>
          <a:solidFill>
            <a:schemeClr val="accent1"/>
          </a:solidFill>
          <a:ln>
            <a:solidFill>
              <a:srgbClr val="5555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3ABEDA53-3EE7-9EDC-A95C-6508D060DDDC}"/>
              </a:ext>
            </a:extLst>
          </p:cNvPr>
          <p:cNvSpPr txBox="1"/>
          <p:nvPr/>
        </p:nvSpPr>
        <p:spPr>
          <a:xfrm>
            <a:off x="3290521" y="4570925"/>
            <a:ext cx="5856792" cy="2062103"/>
          </a:xfrm>
          <a:prstGeom prst="rect">
            <a:avLst/>
          </a:prstGeom>
          <a:solidFill>
            <a:schemeClr val="accent1">
              <a:lumMod val="40000"/>
              <a:lumOff val="60000"/>
            </a:schemeClr>
          </a:solidFill>
        </p:spPr>
        <p:txBody>
          <a:bodyPr wrap="square" rtlCol="0">
            <a:spAutoFit/>
          </a:bodyPr>
          <a:lstStyle/>
          <a:p>
            <a:r>
              <a:rPr lang="en-US" sz="1600" i="1" dirty="0"/>
              <a:t>You may have heard previously of the ‘vicious circle’ of DES. But we have IDed two such locations in the process. So which of these represents </a:t>
            </a:r>
            <a:r>
              <a:rPr lang="en-US" sz="1600" b="1" i="1" dirty="0"/>
              <a:t>the</a:t>
            </a:r>
            <a:r>
              <a:rPr lang="en-US" sz="1600" i="1" dirty="0"/>
              <a:t> vicious circle?</a:t>
            </a:r>
          </a:p>
          <a:p>
            <a:r>
              <a:rPr lang="en-US" sz="1600" dirty="0"/>
              <a:t>That depends on who you ask, and making you aware of this dependency is the point of this question.  </a:t>
            </a:r>
            <a:endParaRPr lang="en-US" sz="1600" dirty="0">
              <a:solidFill>
                <a:srgbClr val="0000FF"/>
              </a:solidFill>
            </a:endParaRPr>
          </a:p>
          <a:p>
            <a:r>
              <a:rPr lang="en-US" sz="1600" dirty="0">
                <a:solidFill>
                  <a:srgbClr val="0000FF"/>
                </a:solidFill>
              </a:rPr>
              <a:t>So when getting pimped re the DES </a:t>
            </a:r>
            <a:r>
              <a:rPr lang="en-US" sz="1600" i="1" dirty="0">
                <a:solidFill>
                  <a:srgbClr val="0000FF"/>
                </a:solidFill>
              </a:rPr>
              <a:t>vicious circle </a:t>
            </a:r>
            <a:r>
              <a:rPr lang="en-US" sz="1600" dirty="0">
                <a:solidFill>
                  <a:srgbClr val="0000FF"/>
                </a:solidFill>
              </a:rPr>
              <a:t>concept,    be aware your attending might have one </a:t>
            </a:r>
            <a:r>
              <a:rPr lang="en-US" sz="1600" b="1" dirty="0">
                <a:solidFill>
                  <a:srgbClr val="0000FF"/>
                </a:solidFill>
              </a:rPr>
              <a:t>or</a:t>
            </a:r>
            <a:r>
              <a:rPr lang="en-US" sz="1600" dirty="0">
                <a:solidFill>
                  <a:srgbClr val="0000FF"/>
                </a:solidFill>
              </a:rPr>
              <a:t> the other in mind, and so be prepared to modify your response accordingly!</a:t>
            </a:r>
          </a:p>
        </p:txBody>
      </p:sp>
      <p:sp>
        <p:nvSpPr>
          <p:cNvPr id="25" name="TextBox 24">
            <a:extLst>
              <a:ext uri="{FF2B5EF4-FFF2-40B4-BE49-F238E27FC236}">
                <a16:creationId xmlns:a16="http://schemas.microsoft.com/office/drawing/2014/main" id="{AAB5BBB3-A05E-D34E-B614-5FB085D10BE6}"/>
              </a:ext>
            </a:extLst>
          </p:cNvPr>
          <p:cNvSpPr txBox="1"/>
          <p:nvPr/>
        </p:nvSpPr>
        <p:spPr>
          <a:xfrm>
            <a:off x="193872" y="502843"/>
            <a:ext cx="3353016" cy="584775"/>
          </a:xfrm>
          <a:prstGeom prst="rect">
            <a:avLst/>
          </a:prstGeom>
          <a:solidFill>
            <a:schemeClr val="accent6">
              <a:lumMod val="20000"/>
              <a:lumOff val="80000"/>
            </a:schemeClr>
          </a:solidFill>
          <a:ln>
            <a:solidFill>
              <a:schemeClr val="tx1"/>
            </a:solidFill>
          </a:ln>
        </p:spPr>
        <p:txBody>
          <a:bodyPr wrap="square" rtlCol="0">
            <a:spAutoFit/>
          </a:bodyPr>
          <a:lstStyle/>
          <a:p>
            <a:r>
              <a:rPr lang="en-US" sz="1600" dirty="0"/>
              <a:t>Some </a:t>
            </a:r>
            <a:r>
              <a:rPr lang="en-US" sz="1600" i="1" dirty="0"/>
              <a:t>Academy</a:t>
            </a:r>
            <a:r>
              <a:rPr lang="en-US" sz="1600" dirty="0"/>
              <a:t> sources refer to </a:t>
            </a:r>
            <a:r>
              <a:rPr lang="en-US" sz="1600" b="1" dirty="0"/>
              <a:t>this</a:t>
            </a:r>
            <a:r>
              <a:rPr lang="en-US" sz="1600" dirty="0"/>
              <a:t> as ‘the’ vicious cycle of DES…</a:t>
            </a:r>
          </a:p>
        </p:txBody>
      </p:sp>
      <p:sp>
        <p:nvSpPr>
          <p:cNvPr id="22" name="Star: 5 Points 21">
            <a:extLst>
              <a:ext uri="{FF2B5EF4-FFF2-40B4-BE49-F238E27FC236}">
                <a16:creationId xmlns:a16="http://schemas.microsoft.com/office/drawing/2014/main" id="{6028DD89-33C0-CF24-9447-2684532DC7CA}"/>
              </a:ext>
            </a:extLst>
          </p:cNvPr>
          <p:cNvSpPr/>
          <p:nvPr/>
        </p:nvSpPr>
        <p:spPr>
          <a:xfrm>
            <a:off x="359468" y="2136331"/>
            <a:ext cx="707687" cy="684724"/>
          </a:xfrm>
          <a:prstGeom prst="star5">
            <a:avLst/>
          </a:prstGeom>
          <a:solidFill>
            <a:srgbClr val="FF0000"/>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72961B2-FE9A-8E76-AFDB-9F9D2558690F}"/>
              </a:ext>
            </a:extLst>
          </p:cNvPr>
          <p:cNvSpPr txBox="1"/>
          <p:nvPr/>
        </p:nvSpPr>
        <p:spPr>
          <a:xfrm>
            <a:off x="34537" y="1766500"/>
            <a:ext cx="1540806" cy="276999"/>
          </a:xfrm>
          <a:prstGeom prst="rect">
            <a:avLst/>
          </a:prstGeom>
          <a:noFill/>
        </p:spPr>
        <p:txBody>
          <a:bodyPr wrap="none" rtlCol="0">
            <a:spAutoFit/>
          </a:bodyPr>
          <a:lstStyle/>
          <a:p>
            <a:r>
              <a:rPr lang="en-US" sz="1200" i="1" dirty="0"/>
              <a:t>DES feedback loop!</a:t>
            </a:r>
          </a:p>
        </p:txBody>
      </p:sp>
      <p:sp>
        <p:nvSpPr>
          <p:cNvPr id="27" name="TextBox 26">
            <a:extLst>
              <a:ext uri="{FF2B5EF4-FFF2-40B4-BE49-F238E27FC236}">
                <a16:creationId xmlns:a16="http://schemas.microsoft.com/office/drawing/2014/main" id="{13DCEC40-F4AA-95B6-946D-10872998F21B}"/>
              </a:ext>
            </a:extLst>
          </p:cNvPr>
          <p:cNvSpPr txBox="1"/>
          <p:nvPr/>
        </p:nvSpPr>
        <p:spPr>
          <a:xfrm>
            <a:off x="6131095" y="3705017"/>
            <a:ext cx="2935505" cy="584775"/>
          </a:xfrm>
          <a:prstGeom prst="rect">
            <a:avLst/>
          </a:prstGeom>
          <a:solidFill>
            <a:schemeClr val="accent6">
              <a:lumMod val="20000"/>
              <a:lumOff val="80000"/>
            </a:schemeClr>
          </a:solidFill>
          <a:ln>
            <a:solidFill>
              <a:schemeClr val="tx1"/>
            </a:solidFill>
          </a:ln>
        </p:spPr>
        <p:txBody>
          <a:bodyPr wrap="square" rtlCol="0">
            <a:spAutoFit/>
          </a:bodyPr>
          <a:lstStyle/>
          <a:p>
            <a:pPr algn="r"/>
            <a:r>
              <a:rPr lang="en-US" sz="1600" dirty="0"/>
              <a:t>…whereas other </a:t>
            </a:r>
            <a:r>
              <a:rPr lang="en-US" sz="1600" i="1" dirty="0"/>
              <a:t>Academy</a:t>
            </a:r>
            <a:r>
              <a:rPr lang="en-US" sz="1600" dirty="0"/>
              <a:t> sources refer to </a:t>
            </a:r>
            <a:r>
              <a:rPr lang="en-US" sz="1600" b="1" dirty="0"/>
              <a:t>this</a:t>
            </a:r>
            <a:r>
              <a:rPr lang="en-US" sz="1600" dirty="0"/>
              <a:t> as such.</a:t>
            </a:r>
          </a:p>
        </p:txBody>
      </p:sp>
      <p:sp>
        <p:nvSpPr>
          <p:cNvPr id="28" name="Star: 5 Points 27">
            <a:extLst>
              <a:ext uri="{FF2B5EF4-FFF2-40B4-BE49-F238E27FC236}">
                <a16:creationId xmlns:a16="http://schemas.microsoft.com/office/drawing/2014/main" id="{EF0C0116-A453-2197-8B97-13764D65CD8C}"/>
              </a:ext>
            </a:extLst>
          </p:cNvPr>
          <p:cNvSpPr/>
          <p:nvPr/>
        </p:nvSpPr>
        <p:spPr>
          <a:xfrm>
            <a:off x="7135029" y="2324638"/>
            <a:ext cx="707687" cy="684724"/>
          </a:xfrm>
          <a:prstGeom prst="star5">
            <a:avLst/>
          </a:prstGeom>
          <a:solidFill>
            <a:srgbClr val="FFFF00"/>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644AE41D-6938-5237-EB5A-0DABC8874111}"/>
              </a:ext>
            </a:extLst>
          </p:cNvPr>
          <p:cNvSpPr txBox="1"/>
          <p:nvPr/>
        </p:nvSpPr>
        <p:spPr>
          <a:xfrm>
            <a:off x="6757168" y="3038085"/>
            <a:ext cx="1540806" cy="276999"/>
          </a:xfrm>
          <a:prstGeom prst="rect">
            <a:avLst/>
          </a:prstGeom>
          <a:noFill/>
        </p:spPr>
        <p:txBody>
          <a:bodyPr wrap="none" rtlCol="0">
            <a:spAutoFit/>
          </a:bodyPr>
          <a:lstStyle/>
          <a:p>
            <a:r>
              <a:rPr lang="en-US" sz="1200" i="1" dirty="0"/>
              <a:t>DES feedback loop!</a:t>
            </a:r>
          </a:p>
        </p:txBody>
      </p:sp>
    </p:spTree>
    <p:extLst>
      <p:ext uri="{BB962C8B-B14F-4D97-AF65-F5344CB8AC3E}">
        <p14:creationId xmlns:p14="http://schemas.microsoft.com/office/powerpoint/2010/main" val="17999711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48</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369332"/>
          </a:xfrm>
          <a:prstGeom prst="rect">
            <a:avLst/>
          </a:prstGeom>
          <a:noFill/>
        </p:spPr>
        <p:txBody>
          <a:bodyPr wrap="square" rtlCol="0">
            <a:spAutoFit/>
          </a:bodyPr>
          <a:lstStyle/>
          <a:p>
            <a:r>
              <a:rPr lang="en-US" i="1" dirty="0"/>
              <a:t>The tear film is comprised of  three  basic components. </a:t>
            </a:r>
            <a:endParaRPr lang="en-US" dirty="0"/>
          </a:p>
        </p:txBody>
      </p:sp>
      <p:sp>
        <p:nvSpPr>
          <p:cNvPr id="3" name="TextBox 2">
            <a:extLst>
              <a:ext uri="{FF2B5EF4-FFF2-40B4-BE49-F238E27FC236}">
                <a16:creationId xmlns:a16="http://schemas.microsoft.com/office/drawing/2014/main" id="{676C1E39-245C-5454-7D14-6200371C0374}"/>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2874928983"/>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b="1" i="1" dirty="0"/>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008BCFE-3798-5059-C2D1-A60AC1D073D1}"/>
              </a:ext>
            </a:extLst>
          </p:cNvPr>
          <p:cNvSpPr txBox="1"/>
          <p:nvPr/>
        </p:nvSpPr>
        <p:spPr>
          <a:xfrm>
            <a:off x="2814428" y="3260802"/>
            <a:ext cx="293670" cy="369332"/>
          </a:xfrm>
          <a:prstGeom prst="rect">
            <a:avLst/>
          </a:prstGeom>
          <a:noFill/>
        </p:spPr>
        <p:txBody>
          <a:bodyPr wrap="none" rtlCol="0">
            <a:spAutoFit/>
          </a:bodyPr>
          <a:lstStyle/>
          <a:p>
            <a:r>
              <a:rPr lang="en-US" dirty="0"/>
              <a:t>^</a:t>
            </a:r>
          </a:p>
        </p:txBody>
      </p:sp>
      <p:sp>
        <p:nvSpPr>
          <p:cNvPr id="26" name="Arrow: Curved Right 25">
            <a:extLst>
              <a:ext uri="{FF2B5EF4-FFF2-40B4-BE49-F238E27FC236}">
                <a16:creationId xmlns:a16="http://schemas.microsoft.com/office/drawing/2014/main" id="{ADA884F9-967C-FCD0-13DB-153037E8960C}"/>
              </a:ext>
            </a:extLst>
          </p:cNvPr>
          <p:cNvSpPr/>
          <p:nvPr/>
        </p:nvSpPr>
        <p:spPr>
          <a:xfrm rot="20005200">
            <a:off x="2899407" y="3455612"/>
            <a:ext cx="381000" cy="198215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500359D-7E3A-7A09-E9F8-635684F4C1D3}"/>
              </a:ext>
            </a:extLst>
          </p:cNvPr>
          <p:cNvSpPr txBox="1"/>
          <p:nvPr/>
        </p:nvSpPr>
        <p:spPr>
          <a:xfrm>
            <a:off x="2575309" y="3065383"/>
            <a:ext cx="732893" cy="369332"/>
          </a:xfrm>
          <a:prstGeom prst="rect">
            <a:avLst/>
          </a:prstGeom>
          <a:noFill/>
        </p:spPr>
        <p:txBody>
          <a:bodyPr wrap="none" rtlCol="0">
            <a:spAutoFit/>
          </a:bodyPr>
          <a:lstStyle/>
          <a:p>
            <a:r>
              <a:rPr lang="en-US" dirty="0">
                <a:latin typeface="Segoe Script" panose="030B0504020000000003" pitchFamily="66" charset="0"/>
              </a:rPr>
              <a:t>Conj</a:t>
            </a:r>
          </a:p>
        </p:txBody>
      </p:sp>
      <p:sp>
        <p:nvSpPr>
          <p:cNvPr id="28" name="TextBox 27">
            <a:extLst>
              <a:ext uri="{FF2B5EF4-FFF2-40B4-BE49-F238E27FC236}">
                <a16:creationId xmlns:a16="http://schemas.microsoft.com/office/drawing/2014/main" id="{AC7DB915-A3FA-B31B-8408-934A272282FB}"/>
              </a:ext>
            </a:extLst>
          </p:cNvPr>
          <p:cNvSpPr txBox="1"/>
          <p:nvPr/>
        </p:nvSpPr>
        <p:spPr>
          <a:xfrm>
            <a:off x="354711" y="1971184"/>
            <a:ext cx="6508473" cy="954107"/>
          </a:xfrm>
          <a:prstGeom prst="rect">
            <a:avLst/>
          </a:prstGeom>
          <a:solidFill>
            <a:srgbClr val="00B0F0"/>
          </a:solidFill>
        </p:spPr>
        <p:txBody>
          <a:bodyPr wrap="square" rtlCol="0">
            <a:spAutoFit/>
          </a:bodyPr>
          <a:lstStyle/>
          <a:p>
            <a:r>
              <a:rPr lang="en-US" sz="1400" i="1" dirty="0">
                <a:solidFill>
                  <a:schemeClr val="bg1"/>
                </a:solidFill>
              </a:rPr>
              <a:t>Hol up—we also identified </a:t>
            </a:r>
            <a:r>
              <a:rPr lang="en-US" sz="1400" b="1" i="1" dirty="0">
                <a:solidFill>
                  <a:schemeClr val="bg1"/>
                </a:solidFill>
              </a:rPr>
              <a:t>this</a:t>
            </a:r>
            <a:r>
              <a:rPr lang="en-US" sz="1400" i="1" dirty="0">
                <a:solidFill>
                  <a:schemeClr val="bg1"/>
                </a:solidFill>
              </a:rPr>
              <a:t> (increased </a:t>
            </a:r>
            <a:r>
              <a:rPr lang="en-US" sz="1400" i="1" dirty="0" err="1">
                <a:solidFill>
                  <a:schemeClr val="bg1"/>
                </a:solidFill>
              </a:rPr>
              <a:t>TFI</a:t>
            </a:r>
            <a:r>
              <a:rPr lang="en-US" sz="1400" i="1" dirty="0" err="1">
                <a:solidFill>
                  <a:schemeClr val="bg1"/>
                </a:solidFill>
                <a:sym typeface="Wingdings" panose="05000000000000000000" pitchFamily="2" charset="2"/>
              </a:rPr>
              <a:t></a:t>
            </a:r>
            <a:r>
              <a:rPr lang="en-US" sz="1400" i="1" dirty="0" err="1">
                <a:solidFill>
                  <a:schemeClr val="bg1"/>
                </a:solidFill>
              </a:rPr>
              <a:t>hyperosmolar</a:t>
            </a:r>
            <a:r>
              <a:rPr lang="en-US" sz="1400" i="1" dirty="0">
                <a:solidFill>
                  <a:schemeClr val="bg1"/>
                </a:solidFill>
              </a:rPr>
              <a:t> epi damage</a:t>
            </a:r>
            <a:r>
              <a:rPr lang="en-US" sz="1400" i="1" dirty="0">
                <a:solidFill>
                  <a:schemeClr val="bg1"/>
                </a:solidFill>
                <a:sym typeface="Wingdings" panose="05000000000000000000" pitchFamily="2" charset="2"/>
              </a:rPr>
              <a:t> </a:t>
            </a:r>
            <a:r>
              <a:rPr lang="en-US" sz="1400" i="1" dirty="0">
                <a:solidFill>
                  <a:schemeClr val="bg1"/>
                </a:solidFill>
              </a:rPr>
              <a:t>decreased number of goblet </a:t>
            </a:r>
            <a:r>
              <a:rPr lang="en-US" sz="1400" i="1" dirty="0" err="1">
                <a:solidFill>
                  <a:schemeClr val="bg1"/>
                </a:solidFill>
              </a:rPr>
              <a:t>cells</a:t>
            </a:r>
            <a:r>
              <a:rPr lang="en-US" sz="1400" i="1" dirty="0" err="1">
                <a:solidFill>
                  <a:schemeClr val="bg1"/>
                </a:solidFill>
                <a:sym typeface="Wingdings" panose="05000000000000000000" pitchFamily="2" charset="2"/>
              </a:rPr>
              <a:t>increased</a:t>
            </a:r>
            <a:r>
              <a:rPr lang="en-US" sz="1400" i="1" dirty="0">
                <a:solidFill>
                  <a:schemeClr val="bg1"/>
                </a:solidFill>
              </a:rPr>
              <a:t> TFI) vicious circle. What about it?</a:t>
            </a:r>
          </a:p>
          <a:p>
            <a:r>
              <a:rPr lang="en-US" sz="1400" dirty="0">
                <a:solidFill>
                  <a:srgbClr val="00B0F0"/>
                </a:solidFill>
              </a:rPr>
              <a:t>That one gets no love from anyone, so I doubt your attending will have it in mind if/when she mentions the ‘vicious circle of </a:t>
            </a:r>
            <a:r>
              <a:rPr lang="en-US" sz="1400" dirty="0" err="1">
                <a:solidFill>
                  <a:srgbClr val="00B0F0"/>
                </a:solidFill>
              </a:rPr>
              <a:t>zDES</a:t>
            </a:r>
            <a:r>
              <a:rPr lang="en-US" sz="1400" dirty="0">
                <a:solidFill>
                  <a:srgbClr val="00B0F0"/>
                </a:solidFill>
              </a:rPr>
              <a:t>’</a:t>
            </a:r>
          </a:p>
        </p:txBody>
      </p:sp>
      <p:sp>
        <p:nvSpPr>
          <p:cNvPr id="29" name="Star: 5 Points 28">
            <a:extLst>
              <a:ext uri="{FF2B5EF4-FFF2-40B4-BE49-F238E27FC236}">
                <a16:creationId xmlns:a16="http://schemas.microsoft.com/office/drawing/2014/main" id="{DE6D2D54-4E2B-81DB-1263-65087AAA8928}"/>
              </a:ext>
            </a:extLst>
          </p:cNvPr>
          <p:cNvSpPr/>
          <p:nvPr/>
        </p:nvSpPr>
        <p:spPr>
          <a:xfrm>
            <a:off x="1721204" y="3496823"/>
            <a:ext cx="707687" cy="684724"/>
          </a:xfrm>
          <a:prstGeom prst="star5">
            <a:avLst/>
          </a:prstGeom>
          <a:solidFill>
            <a:srgbClr val="00B0F0"/>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1C3CC1F-0D33-585E-624D-A7E7DC90293F}"/>
              </a:ext>
            </a:extLst>
          </p:cNvPr>
          <p:cNvSpPr txBox="1"/>
          <p:nvPr/>
        </p:nvSpPr>
        <p:spPr>
          <a:xfrm>
            <a:off x="1211884" y="4211350"/>
            <a:ext cx="1540806" cy="276999"/>
          </a:xfrm>
          <a:prstGeom prst="rect">
            <a:avLst/>
          </a:prstGeom>
          <a:noFill/>
        </p:spPr>
        <p:txBody>
          <a:bodyPr wrap="none" rtlCol="0">
            <a:spAutoFit/>
          </a:bodyPr>
          <a:lstStyle/>
          <a:p>
            <a:r>
              <a:rPr lang="en-US" sz="1200" i="1" dirty="0"/>
              <a:t>DES feedback loop!</a:t>
            </a:r>
          </a:p>
        </p:txBody>
      </p:sp>
    </p:spTree>
    <p:extLst>
      <p:ext uri="{BB962C8B-B14F-4D97-AF65-F5344CB8AC3E}">
        <p14:creationId xmlns:p14="http://schemas.microsoft.com/office/powerpoint/2010/main" val="2723240064"/>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b="1" i="1" dirty="0"/>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008BCFE-3798-5059-C2D1-A60AC1D073D1}"/>
              </a:ext>
            </a:extLst>
          </p:cNvPr>
          <p:cNvSpPr txBox="1"/>
          <p:nvPr/>
        </p:nvSpPr>
        <p:spPr>
          <a:xfrm>
            <a:off x="2814428" y="3260802"/>
            <a:ext cx="293670" cy="369332"/>
          </a:xfrm>
          <a:prstGeom prst="rect">
            <a:avLst/>
          </a:prstGeom>
          <a:noFill/>
        </p:spPr>
        <p:txBody>
          <a:bodyPr wrap="none" rtlCol="0">
            <a:spAutoFit/>
          </a:bodyPr>
          <a:lstStyle/>
          <a:p>
            <a:r>
              <a:rPr lang="en-US" dirty="0"/>
              <a:t>^</a:t>
            </a:r>
          </a:p>
        </p:txBody>
      </p:sp>
      <p:sp>
        <p:nvSpPr>
          <p:cNvPr id="26" name="Arrow: Curved Right 25">
            <a:extLst>
              <a:ext uri="{FF2B5EF4-FFF2-40B4-BE49-F238E27FC236}">
                <a16:creationId xmlns:a16="http://schemas.microsoft.com/office/drawing/2014/main" id="{ADA884F9-967C-FCD0-13DB-153037E8960C}"/>
              </a:ext>
            </a:extLst>
          </p:cNvPr>
          <p:cNvSpPr/>
          <p:nvPr/>
        </p:nvSpPr>
        <p:spPr>
          <a:xfrm rot="20005200">
            <a:off x="2899407" y="3455612"/>
            <a:ext cx="381000" cy="198215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500359D-7E3A-7A09-E9F8-635684F4C1D3}"/>
              </a:ext>
            </a:extLst>
          </p:cNvPr>
          <p:cNvSpPr txBox="1"/>
          <p:nvPr/>
        </p:nvSpPr>
        <p:spPr>
          <a:xfrm>
            <a:off x="2575309" y="3065383"/>
            <a:ext cx="732893" cy="369332"/>
          </a:xfrm>
          <a:prstGeom prst="rect">
            <a:avLst/>
          </a:prstGeom>
          <a:noFill/>
        </p:spPr>
        <p:txBody>
          <a:bodyPr wrap="none" rtlCol="0">
            <a:spAutoFit/>
          </a:bodyPr>
          <a:lstStyle/>
          <a:p>
            <a:r>
              <a:rPr lang="en-US" dirty="0">
                <a:latin typeface="Segoe Script" panose="030B0504020000000003" pitchFamily="66" charset="0"/>
              </a:rPr>
              <a:t>Conj</a:t>
            </a:r>
          </a:p>
        </p:txBody>
      </p:sp>
      <p:sp>
        <p:nvSpPr>
          <p:cNvPr id="28" name="TextBox 27">
            <a:extLst>
              <a:ext uri="{FF2B5EF4-FFF2-40B4-BE49-F238E27FC236}">
                <a16:creationId xmlns:a16="http://schemas.microsoft.com/office/drawing/2014/main" id="{AC7DB915-A3FA-B31B-8408-934A272282FB}"/>
              </a:ext>
            </a:extLst>
          </p:cNvPr>
          <p:cNvSpPr txBox="1"/>
          <p:nvPr/>
        </p:nvSpPr>
        <p:spPr>
          <a:xfrm>
            <a:off x="354711" y="1971184"/>
            <a:ext cx="6508473" cy="954107"/>
          </a:xfrm>
          <a:prstGeom prst="rect">
            <a:avLst/>
          </a:prstGeom>
          <a:solidFill>
            <a:srgbClr val="00B0F0"/>
          </a:solidFill>
        </p:spPr>
        <p:txBody>
          <a:bodyPr wrap="square" rtlCol="0">
            <a:spAutoFit/>
          </a:bodyPr>
          <a:lstStyle/>
          <a:p>
            <a:r>
              <a:rPr lang="en-US" sz="1400" i="1" dirty="0">
                <a:solidFill>
                  <a:schemeClr val="bg1"/>
                </a:solidFill>
              </a:rPr>
              <a:t>Hol up—we also identified </a:t>
            </a:r>
            <a:r>
              <a:rPr lang="en-US" sz="1400" b="1" i="1" dirty="0">
                <a:solidFill>
                  <a:schemeClr val="bg1"/>
                </a:solidFill>
              </a:rPr>
              <a:t>this</a:t>
            </a:r>
            <a:r>
              <a:rPr lang="en-US" sz="1400" i="1" dirty="0">
                <a:solidFill>
                  <a:schemeClr val="bg1"/>
                </a:solidFill>
              </a:rPr>
              <a:t> (increased </a:t>
            </a:r>
            <a:r>
              <a:rPr lang="en-US" sz="1400" i="1" dirty="0" err="1">
                <a:solidFill>
                  <a:schemeClr val="bg1"/>
                </a:solidFill>
              </a:rPr>
              <a:t>TFI</a:t>
            </a:r>
            <a:r>
              <a:rPr lang="en-US" sz="1400" i="1" dirty="0" err="1">
                <a:solidFill>
                  <a:schemeClr val="bg1"/>
                </a:solidFill>
                <a:sym typeface="Wingdings" panose="05000000000000000000" pitchFamily="2" charset="2"/>
              </a:rPr>
              <a:t></a:t>
            </a:r>
            <a:r>
              <a:rPr lang="en-US" sz="1400" i="1" dirty="0" err="1">
                <a:solidFill>
                  <a:schemeClr val="bg1"/>
                </a:solidFill>
              </a:rPr>
              <a:t>hyperosmolar</a:t>
            </a:r>
            <a:r>
              <a:rPr lang="en-US" sz="1400" i="1" dirty="0">
                <a:solidFill>
                  <a:schemeClr val="bg1"/>
                </a:solidFill>
              </a:rPr>
              <a:t> epi damage</a:t>
            </a:r>
            <a:r>
              <a:rPr lang="en-US" sz="1400" i="1" dirty="0">
                <a:solidFill>
                  <a:schemeClr val="bg1"/>
                </a:solidFill>
                <a:sym typeface="Wingdings" panose="05000000000000000000" pitchFamily="2" charset="2"/>
              </a:rPr>
              <a:t> </a:t>
            </a:r>
            <a:r>
              <a:rPr lang="en-US" sz="1400" i="1" dirty="0">
                <a:solidFill>
                  <a:schemeClr val="bg1"/>
                </a:solidFill>
              </a:rPr>
              <a:t>decreased number of goblet </a:t>
            </a:r>
            <a:r>
              <a:rPr lang="en-US" sz="1400" i="1" dirty="0" err="1">
                <a:solidFill>
                  <a:schemeClr val="bg1"/>
                </a:solidFill>
              </a:rPr>
              <a:t>cells</a:t>
            </a:r>
            <a:r>
              <a:rPr lang="en-US" sz="1400" i="1" dirty="0" err="1">
                <a:solidFill>
                  <a:schemeClr val="bg1"/>
                </a:solidFill>
                <a:sym typeface="Wingdings" panose="05000000000000000000" pitchFamily="2" charset="2"/>
              </a:rPr>
              <a:t>increased</a:t>
            </a:r>
            <a:r>
              <a:rPr lang="en-US" sz="1400" i="1" dirty="0">
                <a:solidFill>
                  <a:schemeClr val="bg1"/>
                </a:solidFill>
              </a:rPr>
              <a:t> TFI) vicious circle. What about it?</a:t>
            </a:r>
          </a:p>
          <a:p>
            <a:r>
              <a:rPr lang="en-US" sz="1400" dirty="0">
                <a:solidFill>
                  <a:schemeClr val="bg1"/>
                </a:solidFill>
              </a:rPr>
              <a:t>That one seems to get no love from anyone, so I doubt your attending will have it in mind if/when she mentions the ‘vicious circle of DES’</a:t>
            </a:r>
          </a:p>
        </p:txBody>
      </p:sp>
      <p:sp>
        <p:nvSpPr>
          <p:cNvPr id="10" name="Star: 5 Points 9">
            <a:extLst>
              <a:ext uri="{FF2B5EF4-FFF2-40B4-BE49-F238E27FC236}">
                <a16:creationId xmlns:a16="http://schemas.microsoft.com/office/drawing/2014/main" id="{53677480-9FB1-A8F7-BCB0-9EBB2B2A7F59}"/>
              </a:ext>
            </a:extLst>
          </p:cNvPr>
          <p:cNvSpPr/>
          <p:nvPr/>
        </p:nvSpPr>
        <p:spPr>
          <a:xfrm>
            <a:off x="1721204" y="3496823"/>
            <a:ext cx="707687" cy="684724"/>
          </a:xfrm>
          <a:prstGeom prst="star5">
            <a:avLst/>
          </a:prstGeom>
          <a:solidFill>
            <a:srgbClr val="00B0F0"/>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B870521-F9D2-F00F-B145-6482A0256250}"/>
              </a:ext>
            </a:extLst>
          </p:cNvPr>
          <p:cNvSpPr txBox="1"/>
          <p:nvPr/>
        </p:nvSpPr>
        <p:spPr>
          <a:xfrm>
            <a:off x="1211884" y="4211350"/>
            <a:ext cx="1540806" cy="276999"/>
          </a:xfrm>
          <a:prstGeom prst="rect">
            <a:avLst/>
          </a:prstGeom>
          <a:noFill/>
        </p:spPr>
        <p:txBody>
          <a:bodyPr wrap="none" rtlCol="0">
            <a:spAutoFit/>
          </a:bodyPr>
          <a:lstStyle/>
          <a:p>
            <a:r>
              <a:rPr lang="en-US" sz="1200" i="1" dirty="0"/>
              <a:t>DES feedback loop!</a:t>
            </a:r>
          </a:p>
        </p:txBody>
      </p:sp>
    </p:spTree>
    <p:extLst>
      <p:ext uri="{BB962C8B-B14F-4D97-AF65-F5344CB8AC3E}">
        <p14:creationId xmlns:p14="http://schemas.microsoft.com/office/powerpoint/2010/main" val="1810346760"/>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BFDAC1-A8BA-4371-B2A6-BFA403CD7381}"/>
              </a:ext>
            </a:extLst>
          </p:cNvPr>
          <p:cNvSpPr>
            <a:spLocks noGrp="1"/>
          </p:cNvSpPr>
          <p:nvPr>
            <p:ph type="sldNum" sz="quarter" idx="12"/>
          </p:nvPr>
        </p:nvSpPr>
        <p:spPr/>
        <p:txBody>
          <a:bodyPr/>
          <a:lstStyle/>
          <a:p>
            <a:pPr>
              <a:defRPr/>
            </a:pPr>
            <a:fld id="{AE3D5967-D305-4D5A-99BA-BCEC8EFAB816}" type="slidenum">
              <a:rPr lang="en-US" altLang="en-US" smtClean="0"/>
              <a:pPr>
                <a:defRPr/>
              </a:pPr>
              <a:t>482</a:t>
            </a:fld>
            <a:endParaRPr lang="en-US" altLang="en-US"/>
          </a:p>
        </p:txBody>
      </p:sp>
      <p:pic>
        <p:nvPicPr>
          <p:cNvPr id="11" name="Picture 10">
            <a:extLst>
              <a:ext uri="{FF2B5EF4-FFF2-40B4-BE49-F238E27FC236}">
                <a16:creationId xmlns:a16="http://schemas.microsoft.com/office/drawing/2014/main" id="{D1D0541C-0C45-4DA8-9E13-3BC56C0E4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432" y="1096394"/>
            <a:ext cx="3815136" cy="4665211"/>
          </a:xfrm>
          <a:prstGeom prst="rect">
            <a:avLst/>
          </a:prstGeom>
        </p:spPr>
      </p:pic>
      <p:sp>
        <p:nvSpPr>
          <p:cNvPr id="12" name="TextBox 11">
            <a:extLst>
              <a:ext uri="{FF2B5EF4-FFF2-40B4-BE49-F238E27FC236}">
                <a16:creationId xmlns:a16="http://schemas.microsoft.com/office/drawing/2014/main" id="{3637C5FA-BFEA-4CF1-82CD-8BB186C8FDE6}"/>
              </a:ext>
            </a:extLst>
          </p:cNvPr>
          <p:cNvSpPr txBox="1"/>
          <p:nvPr/>
        </p:nvSpPr>
        <p:spPr>
          <a:xfrm>
            <a:off x="1400299" y="6019800"/>
            <a:ext cx="6343403" cy="400110"/>
          </a:xfrm>
          <a:prstGeom prst="rect">
            <a:avLst/>
          </a:prstGeom>
          <a:noFill/>
        </p:spPr>
        <p:txBody>
          <a:bodyPr wrap="none" rtlCol="0">
            <a:spAutoFit/>
          </a:bodyPr>
          <a:lstStyle/>
          <a:p>
            <a:pPr algn="ctr"/>
            <a:r>
              <a:rPr lang="en-US" sz="2000" dirty="0">
                <a:latin typeface="Segoe Print" panose="02000600000000000000" pitchFamily="2" charset="0"/>
              </a:rPr>
              <a:t>(This is a good point in the set to take a break)</a:t>
            </a:r>
          </a:p>
        </p:txBody>
      </p:sp>
      <p:sp>
        <p:nvSpPr>
          <p:cNvPr id="3" name="TextBox 2">
            <a:extLst>
              <a:ext uri="{FF2B5EF4-FFF2-40B4-BE49-F238E27FC236}">
                <a16:creationId xmlns:a16="http://schemas.microsoft.com/office/drawing/2014/main" id="{F926001C-A9DD-7C1B-F073-12335F7E3061}"/>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869579215"/>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Tree>
    <p:extLst>
      <p:ext uri="{BB962C8B-B14F-4D97-AF65-F5344CB8AC3E}">
        <p14:creationId xmlns:p14="http://schemas.microsoft.com/office/powerpoint/2010/main" val="2569068144"/>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5" name="TextBox 24">
            <a:extLst>
              <a:ext uri="{FF2B5EF4-FFF2-40B4-BE49-F238E27FC236}">
                <a16:creationId xmlns:a16="http://schemas.microsoft.com/office/drawing/2014/main" id="{F0225732-8872-DDEE-C31F-5D62E2381A78}"/>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Inflammatory cytokine release</a:t>
            </a:r>
          </a:p>
        </p:txBody>
      </p:sp>
    </p:spTree>
    <p:extLst>
      <p:ext uri="{BB962C8B-B14F-4D97-AF65-F5344CB8AC3E}">
        <p14:creationId xmlns:p14="http://schemas.microsoft.com/office/powerpoint/2010/main" val="2088235581"/>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5" name="TextBox 24">
            <a:extLst>
              <a:ext uri="{FF2B5EF4-FFF2-40B4-BE49-F238E27FC236}">
                <a16:creationId xmlns:a16="http://schemas.microsoft.com/office/drawing/2014/main" id="{D44EE5F3-43D1-4387-3361-FE8212D4B182}"/>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Inflammatory cytokine release</a:t>
            </a:r>
          </a:p>
        </p:txBody>
      </p:sp>
    </p:spTree>
    <p:extLst>
      <p:ext uri="{BB962C8B-B14F-4D97-AF65-F5344CB8AC3E}">
        <p14:creationId xmlns:p14="http://schemas.microsoft.com/office/powerpoint/2010/main" val="2797550893"/>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Tree>
    <p:extLst>
      <p:ext uri="{BB962C8B-B14F-4D97-AF65-F5344CB8AC3E}">
        <p14:creationId xmlns:p14="http://schemas.microsoft.com/office/powerpoint/2010/main" val="978238881"/>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t>What is the most straightforward means of increasing aqueous volume?</a:t>
            </a:r>
          </a:p>
          <a:p>
            <a:r>
              <a:rPr lang="en-US" sz="1600" dirty="0">
                <a:solidFill>
                  <a:schemeClr val="accent1">
                    <a:lumMod val="40000"/>
                    <a:lumOff val="60000"/>
                  </a:schemeClr>
                </a:solidFill>
              </a:rPr>
              <a:t>Supplementing the tear lake with  artificial tears . The </a:t>
            </a:r>
            <a:r>
              <a:rPr lang="en-US" sz="1600" i="1" dirty="0">
                <a:solidFill>
                  <a:schemeClr val="accent1">
                    <a:lumMod val="40000"/>
                    <a:lumOff val="60000"/>
                  </a:schemeClr>
                </a:solidFill>
              </a:rPr>
              <a:t>Cornea</a:t>
            </a:r>
            <a:r>
              <a:rPr lang="en-US" sz="1600" dirty="0">
                <a:solidFill>
                  <a:schemeClr val="accent1">
                    <a:lumMod val="40000"/>
                    <a:lumOff val="60000"/>
                  </a:schemeClr>
                </a:solidFill>
              </a:rPr>
              <a:t> book says tear substitutes are “the mainstay of treatment for ATD.”</a:t>
            </a:r>
          </a:p>
        </p:txBody>
      </p:sp>
    </p:spTree>
    <p:extLst>
      <p:ext uri="{BB962C8B-B14F-4D97-AF65-F5344CB8AC3E}">
        <p14:creationId xmlns:p14="http://schemas.microsoft.com/office/powerpoint/2010/main" val="1156261262"/>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t>What is the most straightforward means of increasing aqueous volume?</a:t>
            </a:r>
          </a:p>
          <a:p>
            <a:r>
              <a:rPr lang="en-US" sz="1600" dirty="0"/>
              <a:t>Supplementing the tear lake with  artificial tears </a:t>
            </a:r>
            <a:r>
              <a:rPr lang="en-US" sz="1600" dirty="0">
                <a:solidFill>
                  <a:schemeClr val="accent1">
                    <a:lumMod val="40000"/>
                    <a:lumOff val="60000"/>
                  </a:schemeClr>
                </a:solidFill>
              </a:rPr>
              <a:t>. The </a:t>
            </a:r>
            <a:r>
              <a:rPr lang="en-US" sz="1600" i="1" dirty="0">
                <a:solidFill>
                  <a:schemeClr val="accent1">
                    <a:lumMod val="40000"/>
                    <a:lumOff val="60000"/>
                  </a:schemeClr>
                </a:solidFill>
              </a:rPr>
              <a:t>Cornea</a:t>
            </a:r>
            <a:r>
              <a:rPr lang="en-US" sz="1600" dirty="0">
                <a:solidFill>
                  <a:schemeClr val="accent1">
                    <a:lumMod val="40000"/>
                    <a:lumOff val="60000"/>
                  </a:schemeClr>
                </a:solidFill>
              </a:rPr>
              <a:t> book says tear substitutes are “the mainstay of treatment for ATD.”</a:t>
            </a:r>
          </a:p>
        </p:txBody>
      </p:sp>
      <p:sp>
        <p:nvSpPr>
          <p:cNvPr id="26" name="Rectangle 25">
            <a:extLst>
              <a:ext uri="{FF2B5EF4-FFF2-40B4-BE49-F238E27FC236}">
                <a16:creationId xmlns:a16="http://schemas.microsoft.com/office/drawing/2014/main" id="{2D35FE08-CA74-FA27-4666-6CE12B5FF351}"/>
              </a:ext>
            </a:extLst>
          </p:cNvPr>
          <p:cNvSpPr/>
          <p:nvPr/>
        </p:nvSpPr>
        <p:spPr>
          <a:xfrm>
            <a:off x="3204593" y="2124279"/>
            <a:ext cx="1262590" cy="2107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3189814888"/>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t>What is the most straightforward means of increasing aqueous volume?</a:t>
            </a:r>
          </a:p>
          <a:p>
            <a:r>
              <a:rPr lang="en-US" sz="1600" dirty="0"/>
              <a:t>Supplementing the tear lake with  artificial tears </a:t>
            </a:r>
            <a:r>
              <a:rPr lang="en-US" sz="1600" dirty="0">
                <a:solidFill>
                  <a:schemeClr val="accent1">
                    <a:lumMod val="40000"/>
                    <a:lumOff val="60000"/>
                  </a:schemeClr>
                </a:solidFill>
              </a:rPr>
              <a:t>. The </a:t>
            </a:r>
            <a:r>
              <a:rPr lang="en-US" sz="1600" i="1" dirty="0">
                <a:solidFill>
                  <a:schemeClr val="accent1">
                    <a:lumMod val="40000"/>
                    <a:lumOff val="60000"/>
                  </a:schemeClr>
                </a:solidFill>
              </a:rPr>
              <a:t>Cornea</a:t>
            </a:r>
            <a:r>
              <a:rPr lang="en-US" sz="1600" dirty="0">
                <a:solidFill>
                  <a:schemeClr val="accent1">
                    <a:lumMod val="40000"/>
                    <a:lumOff val="60000"/>
                  </a:schemeClr>
                </a:solidFill>
              </a:rPr>
              <a:t> book says tear substitutes are “the mainstay of treatment for ATD.”</a:t>
            </a:r>
          </a:p>
        </p:txBody>
      </p:sp>
    </p:spTree>
    <p:extLst>
      <p:ext uri="{BB962C8B-B14F-4D97-AF65-F5344CB8AC3E}">
        <p14:creationId xmlns:p14="http://schemas.microsoft.com/office/powerpoint/2010/main" val="1005232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49</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1200329"/>
          </a:xfrm>
          <a:prstGeom prst="rect">
            <a:avLst/>
          </a:prstGeom>
          <a:noFill/>
        </p:spPr>
        <p:txBody>
          <a:bodyPr wrap="square" rtlCol="0">
            <a:spAutoFit/>
          </a:bodyPr>
          <a:lstStyle/>
          <a:p>
            <a:r>
              <a:rPr lang="en-US" i="1" dirty="0"/>
              <a:t>The tear film is comprised of  three  basic components. </a:t>
            </a:r>
            <a:r>
              <a:rPr lang="en-US" i="1" dirty="0">
                <a:solidFill>
                  <a:srgbClr val="0000FF"/>
                </a:solidFill>
              </a:rPr>
              <a:t>What are they?</a:t>
            </a:r>
          </a:p>
          <a:p>
            <a:r>
              <a:rPr lang="en-US" dirty="0">
                <a:solidFill>
                  <a:srgbClr val="0000FF"/>
                </a:solidFill>
              </a:rPr>
              <a:t>--</a:t>
            </a:r>
            <a:r>
              <a:rPr lang="en-US" b="1" i="1" dirty="0">
                <a:solidFill>
                  <a:srgbClr val="0000FF"/>
                </a:solidFill>
              </a:rPr>
              <a:t>?</a:t>
            </a:r>
          </a:p>
          <a:p>
            <a:r>
              <a:rPr lang="en-US" dirty="0">
                <a:solidFill>
                  <a:srgbClr val="0000FF"/>
                </a:solidFill>
              </a:rPr>
              <a:t>--</a:t>
            </a:r>
            <a:r>
              <a:rPr lang="en-US" b="1" i="1" dirty="0">
                <a:solidFill>
                  <a:srgbClr val="0000FF"/>
                </a:solidFill>
              </a:rPr>
              <a:t>?</a:t>
            </a:r>
          </a:p>
          <a:p>
            <a:r>
              <a:rPr lang="en-US" dirty="0">
                <a:solidFill>
                  <a:srgbClr val="0000FF"/>
                </a:solidFill>
              </a:rPr>
              <a:t>--</a:t>
            </a:r>
            <a:r>
              <a:rPr lang="en-US" b="1" i="1" dirty="0">
                <a:solidFill>
                  <a:srgbClr val="0000FF"/>
                </a:solidFill>
              </a:rPr>
              <a:t>?</a:t>
            </a:r>
            <a:endParaRPr lang="en-US" b="1" i="1" dirty="0"/>
          </a:p>
        </p:txBody>
      </p:sp>
      <p:sp>
        <p:nvSpPr>
          <p:cNvPr id="5" name="TextBox 4">
            <a:extLst>
              <a:ext uri="{FF2B5EF4-FFF2-40B4-BE49-F238E27FC236}">
                <a16:creationId xmlns:a16="http://schemas.microsoft.com/office/drawing/2014/main" id="{25CB7816-DC57-C6C1-005B-23011DC5D121}"/>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447502317"/>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t>What is the most straightforward means of increasing aqueous volume?</a:t>
            </a:r>
          </a:p>
          <a:p>
            <a:r>
              <a:rPr lang="en-US" sz="1600" dirty="0"/>
              <a:t>Supplementing the tear lake with  artificial tears . </a:t>
            </a:r>
            <a:r>
              <a:rPr lang="en-US" sz="1600" dirty="0">
                <a:solidFill>
                  <a:srgbClr val="0000FF"/>
                </a:solidFill>
              </a:rPr>
              <a:t>The </a:t>
            </a:r>
            <a:r>
              <a:rPr lang="en-US" sz="1600" i="1" dirty="0">
                <a:solidFill>
                  <a:srgbClr val="0000FF"/>
                </a:solidFill>
              </a:rPr>
              <a:t>Cornea</a:t>
            </a:r>
            <a:r>
              <a:rPr lang="en-US" sz="1600" dirty="0">
                <a:solidFill>
                  <a:srgbClr val="0000FF"/>
                </a:solidFill>
              </a:rPr>
              <a:t> book says tear substitutes are “the mainstay of treatment for ATD.”</a:t>
            </a:r>
          </a:p>
        </p:txBody>
      </p:sp>
    </p:spTree>
    <p:extLst>
      <p:ext uri="{BB962C8B-B14F-4D97-AF65-F5344CB8AC3E}">
        <p14:creationId xmlns:p14="http://schemas.microsoft.com/office/powerpoint/2010/main" val="268883283"/>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t>What is the formal name for artificial tears?</a:t>
            </a:r>
            <a:endParaRPr lang="en-US" sz="1400" i="1" dirty="0">
              <a:solidFill>
                <a:schemeClr val="accent6">
                  <a:lumMod val="20000"/>
                  <a:lumOff val="80000"/>
                </a:schemeClr>
              </a:solidFill>
            </a:endParaRPr>
          </a:p>
          <a:p>
            <a:r>
              <a:rPr lang="en-US" sz="1400" dirty="0">
                <a:solidFill>
                  <a:schemeClr val="accent6">
                    <a:lumMod val="20000"/>
                    <a:lumOff val="80000"/>
                  </a:schemeClr>
                </a:solidFill>
              </a:rPr>
              <a:t>They are ophthalmic  demulcents</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In general terms, what is a </a:t>
            </a:r>
            <a:r>
              <a:rPr lang="en-US" sz="1400" dirty="0">
                <a:solidFill>
                  <a:schemeClr val="accent6">
                    <a:lumMod val="20000"/>
                    <a:lumOff val="80000"/>
                  </a:schemeClr>
                </a:solidFill>
              </a:rPr>
              <a:t>demulcent</a:t>
            </a:r>
            <a:r>
              <a:rPr lang="en-US" sz="1400" i="1" dirty="0">
                <a:solidFill>
                  <a:schemeClr val="accent6">
                    <a:lumMod val="20000"/>
                    <a:lumOff val="80000"/>
                  </a:schemeClr>
                </a:solidFill>
              </a:rPr>
              <a:t>?</a:t>
            </a:r>
          </a:p>
          <a:p>
            <a:r>
              <a:rPr lang="en-US" sz="1400" dirty="0">
                <a:solidFill>
                  <a:schemeClr val="accent6">
                    <a:lumMod val="20000"/>
                    <a:lumOff val="80000"/>
                  </a:schemeClr>
                </a:solidFill>
              </a:rPr>
              <a:t>A substance that, when applied, soothes inflamed mucous membranes</a:t>
            </a:r>
          </a:p>
          <a:p>
            <a:endParaRPr lang="en-US" sz="1400" dirty="0">
              <a:solidFill>
                <a:schemeClr val="accent6">
                  <a:lumMod val="20000"/>
                  <a:lumOff val="80000"/>
                </a:schemeClr>
              </a:solidFill>
            </a:endParaRPr>
          </a:p>
          <a:p>
            <a:r>
              <a:rPr lang="en-US" sz="1400" i="1" dirty="0">
                <a:solidFill>
                  <a:schemeClr val="accent6">
                    <a:lumMod val="20000"/>
                    <a:lumOff val="80000"/>
                  </a:schemeClr>
                </a:solidFill>
              </a:rPr>
              <a:t>The word </a:t>
            </a:r>
            <a:r>
              <a:rPr lang="en-US" sz="1400" dirty="0">
                <a:solidFill>
                  <a:schemeClr val="accent6">
                    <a:lumMod val="20000"/>
                    <a:lumOff val="80000"/>
                  </a:schemeClr>
                </a:solidFill>
              </a:rPr>
              <a:t>demulcent</a:t>
            </a:r>
            <a:r>
              <a:rPr lang="en-US" sz="1400" i="1" dirty="0">
                <a:solidFill>
                  <a:schemeClr val="accent6">
                    <a:lumMod val="20000"/>
                    <a:lumOff val="80000"/>
                  </a:schemeClr>
                </a:solidFill>
              </a:rPr>
              <a:t> can also refer to the specific molecule that conveys the soothing effect; </a:t>
            </a:r>
            <a:r>
              <a:rPr lang="en-US" sz="1400" i="1" dirty="0" err="1">
                <a:solidFill>
                  <a:schemeClr val="accent6">
                    <a:lumMod val="20000"/>
                    <a:lumOff val="80000"/>
                  </a:schemeClr>
                </a:solidFill>
              </a:rPr>
              <a:t>eg</a:t>
            </a:r>
            <a:r>
              <a:rPr lang="en-US" sz="1400" i="1" dirty="0">
                <a:solidFill>
                  <a:schemeClr val="accent6">
                    <a:lumMod val="20000"/>
                    <a:lumOff val="80000"/>
                  </a:schemeClr>
                </a:solidFill>
              </a:rPr>
              <a:t>, ‘ATs contain a </a:t>
            </a:r>
            <a:r>
              <a:rPr lang="en-US" sz="1400" b="1" i="1" dirty="0">
                <a:solidFill>
                  <a:schemeClr val="accent6">
                    <a:lumMod val="20000"/>
                    <a:lumOff val="80000"/>
                  </a:schemeClr>
                </a:solidFill>
              </a:rPr>
              <a:t>demulcent</a:t>
            </a:r>
            <a:r>
              <a:rPr lang="en-US" sz="1400" i="1" dirty="0">
                <a:solidFill>
                  <a:schemeClr val="accent6">
                    <a:lumMod val="20000"/>
                    <a:lumOff val="80000"/>
                  </a:schemeClr>
                </a:solidFill>
              </a:rPr>
              <a:t> that…’ What are the two most common molecules used as demulcents in ATs?</a:t>
            </a:r>
          </a:p>
          <a:p>
            <a:r>
              <a:rPr lang="en-US" sz="1400" dirty="0">
                <a:solidFill>
                  <a:schemeClr val="accent6">
                    <a:lumMod val="20000"/>
                    <a:lumOff val="80000"/>
                  </a:schemeClr>
                </a:solidFill>
              </a:rPr>
              <a:t>Polyvinyl alcohol, and cellulose derivatives</a:t>
            </a:r>
          </a:p>
        </p:txBody>
      </p:sp>
    </p:spTree>
    <p:extLst>
      <p:ext uri="{BB962C8B-B14F-4D97-AF65-F5344CB8AC3E}">
        <p14:creationId xmlns:p14="http://schemas.microsoft.com/office/powerpoint/2010/main" val="1249748780"/>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t>What is the formal name for artificial tears?</a:t>
            </a:r>
          </a:p>
          <a:p>
            <a:r>
              <a:rPr lang="en-US" sz="1400" dirty="0"/>
              <a:t>They are ophthalmic  demulcents</a:t>
            </a:r>
            <a:endParaRPr lang="en-US" sz="1400" dirty="0">
              <a:solidFill>
                <a:schemeClr val="accent6">
                  <a:lumMod val="20000"/>
                  <a:lumOff val="80000"/>
                </a:schemeClr>
              </a:solidFill>
            </a:endParaRP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In general terms, what is a </a:t>
            </a:r>
            <a:r>
              <a:rPr lang="en-US" sz="1400" dirty="0">
                <a:solidFill>
                  <a:schemeClr val="accent6">
                    <a:lumMod val="20000"/>
                    <a:lumOff val="80000"/>
                  </a:schemeClr>
                </a:solidFill>
              </a:rPr>
              <a:t>demulcent</a:t>
            </a:r>
            <a:r>
              <a:rPr lang="en-US" sz="1400" i="1" dirty="0">
                <a:solidFill>
                  <a:schemeClr val="accent6">
                    <a:lumMod val="20000"/>
                    <a:lumOff val="80000"/>
                  </a:schemeClr>
                </a:solidFill>
              </a:rPr>
              <a:t>?</a:t>
            </a:r>
          </a:p>
          <a:p>
            <a:r>
              <a:rPr lang="en-US" sz="1400" dirty="0">
                <a:solidFill>
                  <a:schemeClr val="accent6">
                    <a:lumMod val="20000"/>
                    <a:lumOff val="80000"/>
                  </a:schemeClr>
                </a:solidFill>
              </a:rPr>
              <a:t>A substance that, when applied, soothes inflamed mucous membranes</a:t>
            </a:r>
          </a:p>
          <a:p>
            <a:endParaRPr lang="en-US" sz="1400" dirty="0">
              <a:solidFill>
                <a:schemeClr val="accent6">
                  <a:lumMod val="20000"/>
                  <a:lumOff val="80000"/>
                </a:schemeClr>
              </a:solidFill>
            </a:endParaRPr>
          </a:p>
          <a:p>
            <a:r>
              <a:rPr lang="en-US" sz="1400" i="1" dirty="0">
                <a:solidFill>
                  <a:schemeClr val="accent6">
                    <a:lumMod val="20000"/>
                    <a:lumOff val="80000"/>
                  </a:schemeClr>
                </a:solidFill>
              </a:rPr>
              <a:t>The word </a:t>
            </a:r>
            <a:r>
              <a:rPr lang="en-US" sz="1400" dirty="0">
                <a:solidFill>
                  <a:schemeClr val="accent6">
                    <a:lumMod val="20000"/>
                    <a:lumOff val="80000"/>
                  </a:schemeClr>
                </a:solidFill>
              </a:rPr>
              <a:t>demulcent</a:t>
            </a:r>
            <a:r>
              <a:rPr lang="en-US" sz="1400" i="1" dirty="0">
                <a:solidFill>
                  <a:schemeClr val="accent6">
                    <a:lumMod val="20000"/>
                    <a:lumOff val="80000"/>
                  </a:schemeClr>
                </a:solidFill>
              </a:rPr>
              <a:t> can also refer to the specific molecule that conveys the soothing effect; </a:t>
            </a:r>
            <a:r>
              <a:rPr lang="en-US" sz="1400" i="1" dirty="0" err="1">
                <a:solidFill>
                  <a:schemeClr val="accent6">
                    <a:lumMod val="20000"/>
                    <a:lumOff val="80000"/>
                  </a:schemeClr>
                </a:solidFill>
              </a:rPr>
              <a:t>eg</a:t>
            </a:r>
            <a:r>
              <a:rPr lang="en-US" sz="1400" i="1" dirty="0">
                <a:solidFill>
                  <a:schemeClr val="accent6">
                    <a:lumMod val="20000"/>
                    <a:lumOff val="80000"/>
                  </a:schemeClr>
                </a:solidFill>
              </a:rPr>
              <a:t>, ‘ATs contain a </a:t>
            </a:r>
            <a:r>
              <a:rPr lang="en-US" sz="1400" b="1" i="1" dirty="0">
                <a:solidFill>
                  <a:schemeClr val="accent6">
                    <a:lumMod val="20000"/>
                    <a:lumOff val="80000"/>
                  </a:schemeClr>
                </a:solidFill>
              </a:rPr>
              <a:t>demulcent</a:t>
            </a:r>
            <a:r>
              <a:rPr lang="en-US" sz="1400" i="1" dirty="0">
                <a:solidFill>
                  <a:schemeClr val="accent6">
                    <a:lumMod val="20000"/>
                    <a:lumOff val="80000"/>
                  </a:schemeClr>
                </a:solidFill>
              </a:rPr>
              <a:t> that…’ What are the two most common molecules used as demulcents in ATs?</a:t>
            </a:r>
          </a:p>
          <a:p>
            <a:r>
              <a:rPr lang="en-US" sz="1400" dirty="0">
                <a:solidFill>
                  <a:schemeClr val="accent6">
                    <a:lumMod val="20000"/>
                    <a:lumOff val="80000"/>
                  </a:schemeClr>
                </a:solidFill>
              </a:rPr>
              <a:t>Polyvinyl alcohol, and cellulose derivatives</a:t>
            </a:r>
          </a:p>
        </p:txBody>
      </p:sp>
      <p:sp>
        <p:nvSpPr>
          <p:cNvPr id="28" name="Rectangle 27">
            <a:extLst>
              <a:ext uri="{FF2B5EF4-FFF2-40B4-BE49-F238E27FC236}">
                <a16:creationId xmlns:a16="http://schemas.microsoft.com/office/drawing/2014/main" id="{43E3B3E7-260E-6D73-FB4E-0718D1070BD1}"/>
              </a:ext>
            </a:extLst>
          </p:cNvPr>
          <p:cNvSpPr/>
          <p:nvPr/>
        </p:nvSpPr>
        <p:spPr>
          <a:xfrm>
            <a:off x="4663278" y="2840452"/>
            <a:ext cx="922047" cy="2352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7760783"/>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t>What is the formal name for artificial tears?</a:t>
            </a:r>
          </a:p>
          <a:p>
            <a:r>
              <a:rPr lang="en-US" sz="1400" dirty="0"/>
              <a:t>They are ophthalmic  demulcents</a:t>
            </a:r>
            <a:endParaRPr lang="en-US" sz="1400" dirty="0">
              <a:solidFill>
                <a:schemeClr val="accent6">
                  <a:lumMod val="20000"/>
                  <a:lumOff val="80000"/>
                </a:schemeClr>
              </a:solidFill>
            </a:endParaRP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In general terms, what is a </a:t>
            </a:r>
            <a:r>
              <a:rPr lang="en-US" sz="1400" dirty="0">
                <a:solidFill>
                  <a:schemeClr val="accent6">
                    <a:lumMod val="20000"/>
                    <a:lumOff val="80000"/>
                  </a:schemeClr>
                </a:solidFill>
              </a:rPr>
              <a:t>demulcent</a:t>
            </a:r>
            <a:r>
              <a:rPr lang="en-US" sz="1400" i="1" dirty="0">
                <a:solidFill>
                  <a:schemeClr val="accent6">
                    <a:lumMod val="20000"/>
                    <a:lumOff val="80000"/>
                  </a:schemeClr>
                </a:solidFill>
              </a:rPr>
              <a:t>?</a:t>
            </a:r>
          </a:p>
          <a:p>
            <a:r>
              <a:rPr lang="en-US" sz="1400" dirty="0">
                <a:solidFill>
                  <a:schemeClr val="accent6">
                    <a:lumMod val="20000"/>
                    <a:lumOff val="80000"/>
                  </a:schemeClr>
                </a:solidFill>
              </a:rPr>
              <a:t>A substance that, when applied, soothes inflamed mucous membranes</a:t>
            </a:r>
          </a:p>
          <a:p>
            <a:endParaRPr lang="en-US" sz="1400" dirty="0">
              <a:solidFill>
                <a:schemeClr val="accent6">
                  <a:lumMod val="20000"/>
                  <a:lumOff val="80000"/>
                </a:schemeClr>
              </a:solidFill>
            </a:endParaRPr>
          </a:p>
          <a:p>
            <a:r>
              <a:rPr lang="en-US" sz="1400" i="1" dirty="0">
                <a:solidFill>
                  <a:schemeClr val="accent6">
                    <a:lumMod val="20000"/>
                    <a:lumOff val="80000"/>
                  </a:schemeClr>
                </a:solidFill>
              </a:rPr>
              <a:t>The word </a:t>
            </a:r>
            <a:r>
              <a:rPr lang="en-US" sz="1400" dirty="0">
                <a:solidFill>
                  <a:schemeClr val="accent6">
                    <a:lumMod val="20000"/>
                    <a:lumOff val="80000"/>
                  </a:schemeClr>
                </a:solidFill>
              </a:rPr>
              <a:t>demulcent</a:t>
            </a:r>
            <a:r>
              <a:rPr lang="en-US" sz="1400" i="1" dirty="0">
                <a:solidFill>
                  <a:schemeClr val="accent6">
                    <a:lumMod val="20000"/>
                    <a:lumOff val="80000"/>
                  </a:schemeClr>
                </a:solidFill>
              </a:rPr>
              <a:t> can also refer to the specific molecule that conveys the soothing effect; </a:t>
            </a:r>
            <a:r>
              <a:rPr lang="en-US" sz="1400" i="1" dirty="0" err="1">
                <a:solidFill>
                  <a:schemeClr val="accent6">
                    <a:lumMod val="20000"/>
                    <a:lumOff val="80000"/>
                  </a:schemeClr>
                </a:solidFill>
              </a:rPr>
              <a:t>eg</a:t>
            </a:r>
            <a:r>
              <a:rPr lang="en-US" sz="1400" i="1" dirty="0">
                <a:solidFill>
                  <a:schemeClr val="accent6">
                    <a:lumMod val="20000"/>
                    <a:lumOff val="80000"/>
                  </a:schemeClr>
                </a:solidFill>
              </a:rPr>
              <a:t>, ‘ATs contain a </a:t>
            </a:r>
            <a:r>
              <a:rPr lang="en-US" sz="1400" b="1" i="1" dirty="0">
                <a:solidFill>
                  <a:schemeClr val="accent6">
                    <a:lumMod val="20000"/>
                    <a:lumOff val="80000"/>
                  </a:schemeClr>
                </a:solidFill>
              </a:rPr>
              <a:t>demulcent</a:t>
            </a:r>
            <a:r>
              <a:rPr lang="en-US" sz="1400" i="1" dirty="0">
                <a:solidFill>
                  <a:schemeClr val="accent6">
                    <a:lumMod val="20000"/>
                    <a:lumOff val="80000"/>
                  </a:schemeClr>
                </a:solidFill>
              </a:rPr>
              <a:t> that…’ What are the two most common molecules used as demulcents in ATs?</a:t>
            </a:r>
          </a:p>
          <a:p>
            <a:r>
              <a:rPr lang="en-US" sz="1400" dirty="0">
                <a:solidFill>
                  <a:schemeClr val="accent6">
                    <a:lumMod val="20000"/>
                    <a:lumOff val="80000"/>
                  </a:schemeClr>
                </a:solidFill>
              </a:rPr>
              <a:t>Polyvinyl alcohol, and cellulose derivatives</a:t>
            </a:r>
          </a:p>
        </p:txBody>
      </p:sp>
    </p:spTree>
    <p:extLst>
      <p:ext uri="{BB962C8B-B14F-4D97-AF65-F5344CB8AC3E}">
        <p14:creationId xmlns:p14="http://schemas.microsoft.com/office/powerpoint/2010/main" val="1414785310"/>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t>What is the formal name for artificial tears?</a:t>
            </a:r>
          </a:p>
          <a:p>
            <a:r>
              <a:rPr lang="en-US" sz="1400" dirty="0"/>
              <a:t>They are ophthalmic  demulcents</a:t>
            </a:r>
          </a:p>
          <a:p>
            <a:endParaRPr lang="en-US" sz="1400" i="1" dirty="0"/>
          </a:p>
          <a:p>
            <a:r>
              <a:rPr lang="en-US" sz="1400" i="1" dirty="0"/>
              <a:t>In general terms, what is a </a:t>
            </a:r>
            <a:r>
              <a:rPr lang="en-US" sz="1400" dirty="0"/>
              <a:t>demulcent</a:t>
            </a:r>
            <a:r>
              <a:rPr lang="en-US" sz="1400" i="1" dirty="0"/>
              <a:t>?</a:t>
            </a:r>
            <a:endParaRPr lang="en-US" sz="1400" i="1" dirty="0">
              <a:solidFill>
                <a:schemeClr val="accent6">
                  <a:lumMod val="20000"/>
                  <a:lumOff val="80000"/>
                </a:schemeClr>
              </a:solidFill>
            </a:endParaRPr>
          </a:p>
          <a:p>
            <a:r>
              <a:rPr lang="en-US" sz="1400" dirty="0">
                <a:solidFill>
                  <a:schemeClr val="accent6">
                    <a:lumMod val="20000"/>
                    <a:lumOff val="80000"/>
                  </a:schemeClr>
                </a:solidFill>
              </a:rPr>
              <a:t>A substance that, when applied, soothes inflamed mucous membranes</a:t>
            </a:r>
          </a:p>
          <a:p>
            <a:endParaRPr lang="en-US" sz="1400" dirty="0">
              <a:solidFill>
                <a:schemeClr val="accent6">
                  <a:lumMod val="20000"/>
                  <a:lumOff val="80000"/>
                </a:schemeClr>
              </a:solidFill>
            </a:endParaRPr>
          </a:p>
          <a:p>
            <a:r>
              <a:rPr lang="en-US" sz="1400" i="1" dirty="0">
                <a:solidFill>
                  <a:schemeClr val="accent6">
                    <a:lumMod val="20000"/>
                    <a:lumOff val="80000"/>
                  </a:schemeClr>
                </a:solidFill>
              </a:rPr>
              <a:t>The word </a:t>
            </a:r>
            <a:r>
              <a:rPr lang="en-US" sz="1400" dirty="0">
                <a:solidFill>
                  <a:schemeClr val="accent6">
                    <a:lumMod val="20000"/>
                    <a:lumOff val="80000"/>
                  </a:schemeClr>
                </a:solidFill>
              </a:rPr>
              <a:t>demulcent</a:t>
            </a:r>
            <a:r>
              <a:rPr lang="en-US" sz="1400" i="1" dirty="0">
                <a:solidFill>
                  <a:schemeClr val="accent6">
                    <a:lumMod val="20000"/>
                    <a:lumOff val="80000"/>
                  </a:schemeClr>
                </a:solidFill>
              </a:rPr>
              <a:t> can also refer to the specific molecule that conveys the soothing effect; </a:t>
            </a:r>
            <a:r>
              <a:rPr lang="en-US" sz="1400" i="1" dirty="0" err="1">
                <a:solidFill>
                  <a:schemeClr val="accent6">
                    <a:lumMod val="20000"/>
                    <a:lumOff val="80000"/>
                  </a:schemeClr>
                </a:solidFill>
              </a:rPr>
              <a:t>eg</a:t>
            </a:r>
            <a:r>
              <a:rPr lang="en-US" sz="1400" i="1" dirty="0">
                <a:solidFill>
                  <a:schemeClr val="accent6">
                    <a:lumMod val="20000"/>
                    <a:lumOff val="80000"/>
                  </a:schemeClr>
                </a:solidFill>
              </a:rPr>
              <a:t>, ‘ATs contain a </a:t>
            </a:r>
            <a:r>
              <a:rPr lang="en-US" sz="1400" b="1" i="1" dirty="0">
                <a:solidFill>
                  <a:schemeClr val="accent6">
                    <a:lumMod val="20000"/>
                    <a:lumOff val="80000"/>
                  </a:schemeClr>
                </a:solidFill>
              </a:rPr>
              <a:t>demulcent</a:t>
            </a:r>
            <a:r>
              <a:rPr lang="en-US" sz="1400" i="1" dirty="0">
                <a:solidFill>
                  <a:schemeClr val="accent6">
                    <a:lumMod val="20000"/>
                    <a:lumOff val="80000"/>
                  </a:schemeClr>
                </a:solidFill>
              </a:rPr>
              <a:t> that…’ What are the two most common molecules used as demulcents in ATs?</a:t>
            </a:r>
          </a:p>
          <a:p>
            <a:r>
              <a:rPr lang="en-US" sz="1400" dirty="0">
                <a:solidFill>
                  <a:schemeClr val="accent6">
                    <a:lumMod val="20000"/>
                    <a:lumOff val="80000"/>
                  </a:schemeClr>
                </a:solidFill>
              </a:rPr>
              <a:t>Polyvinyl alcohol, and cellulose derivatives</a:t>
            </a:r>
          </a:p>
        </p:txBody>
      </p:sp>
    </p:spTree>
    <p:extLst>
      <p:ext uri="{BB962C8B-B14F-4D97-AF65-F5344CB8AC3E}">
        <p14:creationId xmlns:p14="http://schemas.microsoft.com/office/powerpoint/2010/main" val="2411865331"/>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t>What is the formal name for artificial tears?</a:t>
            </a:r>
          </a:p>
          <a:p>
            <a:r>
              <a:rPr lang="en-US" sz="1400" dirty="0"/>
              <a:t>They are ophthalmic  demulcents</a:t>
            </a:r>
          </a:p>
          <a:p>
            <a:endParaRPr lang="en-US" sz="1400" i="1" dirty="0"/>
          </a:p>
          <a:p>
            <a:r>
              <a:rPr lang="en-US" sz="1400" i="1" dirty="0"/>
              <a:t>In general terms, what is a </a:t>
            </a:r>
            <a:r>
              <a:rPr lang="en-US" sz="1400" dirty="0"/>
              <a:t>demulcent</a:t>
            </a:r>
            <a:r>
              <a:rPr lang="en-US" sz="1400" i="1" dirty="0"/>
              <a:t>?</a:t>
            </a:r>
          </a:p>
          <a:p>
            <a:r>
              <a:rPr lang="en-US" sz="1400" dirty="0"/>
              <a:t>A substance that, when applied, soothes inflamed mucous membranes</a:t>
            </a:r>
          </a:p>
          <a:p>
            <a:endParaRPr lang="en-US" sz="1400" dirty="0">
              <a:solidFill>
                <a:schemeClr val="accent6">
                  <a:lumMod val="20000"/>
                  <a:lumOff val="80000"/>
                </a:schemeClr>
              </a:solidFill>
            </a:endParaRPr>
          </a:p>
          <a:p>
            <a:r>
              <a:rPr lang="en-US" sz="1400" i="1" dirty="0">
                <a:solidFill>
                  <a:schemeClr val="accent6">
                    <a:lumMod val="20000"/>
                    <a:lumOff val="80000"/>
                  </a:schemeClr>
                </a:solidFill>
              </a:rPr>
              <a:t>The word </a:t>
            </a:r>
            <a:r>
              <a:rPr lang="en-US" sz="1400" dirty="0">
                <a:solidFill>
                  <a:schemeClr val="accent6">
                    <a:lumMod val="20000"/>
                    <a:lumOff val="80000"/>
                  </a:schemeClr>
                </a:solidFill>
              </a:rPr>
              <a:t>demulcent</a:t>
            </a:r>
            <a:r>
              <a:rPr lang="en-US" sz="1400" i="1" dirty="0">
                <a:solidFill>
                  <a:schemeClr val="accent6">
                    <a:lumMod val="20000"/>
                    <a:lumOff val="80000"/>
                  </a:schemeClr>
                </a:solidFill>
              </a:rPr>
              <a:t> can also refer to the specific molecule that conveys the soothing effect; </a:t>
            </a:r>
            <a:r>
              <a:rPr lang="en-US" sz="1400" i="1" dirty="0" err="1">
                <a:solidFill>
                  <a:schemeClr val="accent6">
                    <a:lumMod val="20000"/>
                    <a:lumOff val="80000"/>
                  </a:schemeClr>
                </a:solidFill>
              </a:rPr>
              <a:t>eg</a:t>
            </a:r>
            <a:r>
              <a:rPr lang="en-US" sz="1400" i="1" dirty="0">
                <a:solidFill>
                  <a:schemeClr val="accent6">
                    <a:lumMod val="20000"/>
                    <a:lumOff val="80000"/>
                  </a:schemeClr>
                </a:solidFill>
              </a:rPr>
              <a:t>, ‘ATs contain a </a:t>
            </a:r>
            <a:r>
              <a:rPr lang="en-US" sz="1400" b="1" i="1" dirty="0">
                <a:solidFill>
                  <a:schemeClr val="accent6">
                    <a:lumMod val="20000"/>
                    <a:lumOff val="80000"/>
                  </a:schemeClr>
                </a:solidFill>
              </a:rPr>
              <a:t>demulcent</a:t>
            </a:r>
            <a:r>
              <a:rPr lang="en-US" sz="1400" i="1" dirty="0">
                <a:solidFill>
                  <a:schemeClr val="accent6">
                    <a:lumMod val="20000"/>
                    <a:lumOff val="80000"/>
                  </a:schemeClr>
                </a:solidFill>
              </a:rPr>
              <a:t> that…’ What are the two most common molecules used as demulcents in ATs?</a:t>
            </a:r>
          </a:p>
          <a:p>
            <a:r>
              <a:rPr lang="en-US" sz="1400" dirty="0">
                <a:solidFill>
                  <a:schemeClr val="accent6">
                    <a:lumMod val="20000"/>
                    <a:lumOff val="80000"/>
                  </a:schemeClr>
                </a:solidFill>
              </a:rPr>
              <a:t>Polyvinyl alcohol, and cellulose derivatives</a:t>
            </a:r>
          </a:p>
        </p:txBody>
      </p:sp>
    </p:spTree>
    <p:extLst>
      <p:ext uri="{BB962C8B-B14F-4D97-AF65-F5344CB8AC3E}">
        <p14:creationId xmlns:p14="http://schemas.microsoft.com/office/powerpoint/2010/main" val="2570112127"/>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t>What is the formal name for artificial tears?</a:t>
            </a:r>
          </a:p>
          <a:p>
            <a:r>
              <a:rPr lang="en-US" sz="1400" dirty="0"/>
              <a:t>They are ophthalmic  demulcents</a:t>
            </a:r>
          </a:p>
          <a:p>
            <a:endParaRPr lang="en-US" sz="1400" i="1" dirty="0"/>
          </a:p>
          <a:p>
            <a:r>
              <a:rPr lang="en-US" sz="1400" i="1" dirty="0"/>
              <a:t>In general terms, what is a </a:t>
            </a:r>
            <a:r>
              <a:rPr lang="en-US" sz="1400" dirty="0"/>
              <a:t>demulcent</a:t>
            </a:r>
            <a:r>
              <a:rPr lang="en-US" sz="1400" i="1" dirty="0"/>
              <a:t>?</a:t>
            </a:r>
          </a:p>
          <a:p>
            <a:r>
              <a:rPr lang="en-US" sz="1400" dirty="0"/>
              <a:t>A substance that, when applied, soothes inflamed mucous membranes</a:t>
            </a:r>
          </a:p>
          <a:p>
            <a:endParaRPr lang="en-US" sz="1400" dirty="0"/>
          </a:p>
          <a:p>
            <a:r>
              <a:rPr lang="en-US" sz="1400" i="1" dirty="0"/>
              <a:t>The word </a:t>
            </a:r>
            <a:r>
              <a:rPr lang="en-US" sz="1400" dirty="0"/>
              <a:t>demulcent</a:t>
            </a:r>
            <a:r>
              <a:rPr lang="en-US" sz="1400" i="1" dirty="0"/>
              <a:t> can also refer to the specific molecule that conveys the soothing effect; </a:t>
            </a:r>
            <a:r>
              <a:rPr lang="en-US" sz="1400" i="1" dirty="0" err="1"/>
              <a:t>eg</a:t>
            </a:r>
            <a:r>
              <a:rPr lang="en-US" sz="1400" i="1" dirty="0"/>
              <a:t>, ‘ATs contain a </a:t>
            </a:r>
            <a:r>
              <a:rPr lang="en-US" sz="1400" b="1" i="1" dirty="0"/>
              <a:t>demulcent</a:t>
            </a:r>
            <a:r>
              <a:rPr lang="en-US" sz="1400" i="1" dirty="0"/>
              <a:t> that…’ What are the two most common molecules used as demulcents in ATs?</a:t>
            </a:r>
            <a:endParaRPr lang="en-US" sz="1400" i="1" dirty="0">
              <a:solidFill>
                <a:schemeClr val="accent6">
                  <a:lumMod val="20000"/>
                  <a:lumOff val="80000"/>
                </a:schemeClr>
              </a:solidFill>
            </a:endParaRPr>
          </a:p>
          <a:p>
            <a:r>
              <a:rPr lang="en-US" sz="1400" dirty="0">
                <a:solidFill>
                  <a:schemeClr val="accent6">
                    <a:lumMod val="20000"/>
                    <a:lumOff val="80000"/>
                  </a:schemeClr>
                </a:solidFill>
              </a:rPr>
              <a:t>Polyvinyl alcohol, and cellulose derivatives</a:t>
            </a:r>
          </a:p>
        </p:txBody>
      </p:sp>
    </p:spTree>
    <p:extLst>
      <p:ext uri="{BB962C8B-B14F-4D97-AF65-F5344CB8AC3E}">
        <p14:creationId xmlns:p14="http://schemas.microsoft.com/office/powerpoint/2010/main" val="150920069"/>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t>What is the formal name for artificial tears?</a:t>
            </a:r>
          </a:p>
          <a:p>
            <a:r>
              <a:rPr lang="en-US" sz="1400" dirty="0"/>
              <a:t>They are ophthalmic  demulcents</a:t>
            </a:r>
          </a:p>
          <a:p>
            <a:endParaRPr lang="en-US" sz="1400" i="1" dirty="0"/>
          </a:p>
          <a:p>
            <a:r>
              <a:rPr lang="en-US" sz="1400" i="1" dirty="0"/>
              <a:t>In general terms, what is a </a:t>
            </a:r>
            <a:r>
              <a:rPr lang="en-US" sz="1400" dirty="0"/>
              <a:t>demulcent</a:t>
            </a:r>
            <a:r>
              <a:rPr lang="en-US" sz="1400" i="1" dirty="0"/>
              <a:t>?</a:t>
            </a:r>
          </a:p>
          <a:p>
            <a:r>
              <a:rPr lang="en-US" sz="1400" dirty="0"/>
              <a:t>A substance that, when applied, soothes inflamed mucous membranes</a:t>
            </a:r>
          </a:p>
          <a:p>
            <a:endParaRPr lang="en-US" sz="1400" dirty="0"/>
          </a:p>
          <a:p>
            <a:r>
              <a:rPr lang="en-US" sz="1400" i="1" dirty="0"/>
              <a:t>The word </a:t>
            </a:r>
            <a:r>
              <a:rPr lang="en-US" sz="1400" dirty="0"/>
              <a:t>demulcent</a:t>
            </a:r>
            <a:r>
              <a:rPr lang="en-US" sz="1400" i="1" dirty="0"/>
              <a:t> can also refer to the specific molecule that conveys the soothing effect; </a:t>
            </a:r>
            <a:r>
              <a:rPr lang="en-US" sz="1400" i="1" dirty="0" err="1"/>
              <a:t>eg</a:t>
            </a:r>
            <a:r>
              <a:rPr lang="en-US" sz="1400" i="1" dirty="0"/>
              <a:t>, ‘ATs contain a </a:t>
            </a:r>
            <a:r>
              <a:rPr lang="en-US" sz="1400" b="1" i="1" dirty="0"/>
              <a:t>demulcent</a:t>
            </a:r>
            <a:r>
              <a:rPr lang="en-US" sz="1400" i="1" dirty="0"/>
              <a:t> that…’ What are the two most common molecules used as demulcents in ATs?</a:t>
            </a:r>
          </a:p>
          <a:p>
            <a:r>
              <a:rPr lang="en-US" sz="1400" dirty="0"/>
              <a:t>Polyvinyl alcohol, and cellulose derivatives, </a:t>
            </a:r>
            <a:r>
              <a:rPr lang="en-US" sz="1400" dirty="0" err="1"/>
              <a:t>eg</a:t>
            </a:r>
            <a:r>
              <a:rPr lang="en-US" sz="1400" dirty="0"/>
              <a:t>, methylcellulose</a:t>
            </a:r>
          </a:p>
        </p:txBody>
      </p:sp>
    </p:spTree>
    <p:extLst>
      <p:ext uri="{BB962C8B-B14F-4D97-AF65-F5344CB8AC3E}">
        <p14:creationId xmlns:p14="http://schemas.microsoft.com/office/powerpoint/2010/main" val="2637252038"/>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is the formal name for artificial tears?</a:t>
            </a:r>
          </a:p>
          <a:p>
            <a:r>
              <a:rPr lang="en-US" sz="1400" dirty="0">
                <a:solidFill>
                  <a:schemeClr val="bg1">
                    <a:lumMod val="75000"/>
                  </a:schemeClr>
                </a:solidFill>
              </a:rPr>
              <a:t>They are ophthalmic  demulcents</a:t>
            </a:r>
          </a:p>
          <a:p>
            <a:endParaRPr lang="en-US" sz="1400" i="1" dirty="0">
              <a:solidFill>
                <a:schemeClr val="bg1">
                  <a:lumMod val="75000"/>
                </a:schemeClr>
              </a:solidFill>
            </a:endParaRPr>
          </a:p>
          <a:p>
            <a:r>
              <a:rPr lang="en-US" sz="1400" i="1" dirty="0">
                <a:solidFill>
                  <a:schemeClr val="bg1">
                    <a:lumMod val="75000"/>
                  </a:schemeClr>
                </a:solidFill>
              </a:rPr>
              <a:t>In general terms, what is a </a:t>
            </a:r>
            <a:r>
              <a:rPr lang="en-US" sz="1400" dirty="0">
                <a:solidFill>
                  <a:schemeClr val="bg1">
                    <a:lumMod val="75000"/>
                  </a:schemeClr>
                </a:solidFill>
              </a:rPr>
              <a:t>demulcent</a:t>
            </a:r>
            <a:r>
              <a:rPr lang="en-US" sz="1400" i="1" dirty="0">
                <a:solidFill>
                  <a:schemeClr val="bg1">
                    <a:lumMod val="75000"/>
                  </a:schemeClr>
                </a:solidFill>
              </a:rPr>
              <a:t>?</a:t>
            </a:r>
          </a:p>
          <a:p>
            <a:r>
              <a:rPr lang="en-US" sz="1400" dirty="0">
                <a:solidFill>
                  <a:schemeClr val="bg1">
                    <a:lumMod val="75000"/>
                  </a:schemeClr>
                </a:solidFill>
              </a:rPr>
              <a:t>A substance that, when applied, soothes inflamed mucous membranes</a:t>
            </a:r>
          </a:p>
          <a:p>
            <a:endParaRPr lang="en-US" sz="1400" dirty="0"/>
          </a:p>
          <a:p>
            <a:r>
              <a:rPr lang="en-US" sz="1400" i="1" dirty="0"/>
              <a:t>The </a:t>
            </a:r>
            <a:r>
              <a:rPr lang="en-US" sz="1400" i="1" dirty="0">
                <a:solidFill>
                  <a:schemeClr val="bg1">
                    <a:lumMod val="75000"/>
                  </a:schemeClr>
                </a:solidFill>
              </a:rPr>
              <a:t>word </a:t>
            </a:r>
            <a:r>
              <a:rPr lang="en-US" sz="1400" dirty="0">
                <a:solidFill>
                  <a:schemeClr val="bg1">
                    <a:lumMod val="75000"/>
                  </a:schemeClr>
                </a:solidFill>
              </a:rPr>
              <a:t>demulcent</a:t>
            </a:r>
            <a:r>
              <a:rPr lang="en-US" sz="1400" i="1" dirty="0">
                <a:solidFill>
                  <a:schemeClr val="bg1">
                    <a:lumMod val="75000"/>
                  </a:schemeClr>
                </a:solidFill>
              </a:rPr>
              <a:t> can also refer </a:t>
            </a:r>
            <a:r>
              <a:rPr lang="en-US" sz="1400" i="1" dirty="0"/>
              <a:t>to the specific molecule that conveys the soothing effect</a:t>
            </a:r>
            <a:r>
              <a:rPr lang="en-US" sz="1400" i="1" dirty="0">
                <a:solidFill>
                  <a:schemeClr val="bg1">
                    <a:lumMod val="75000"/>
                  </a:schemeClr>
                </a:solidFill>
              </a:rPr>
              <a:t>; </a:t>
            </a:r>
            <a:r>
              <a:rPr lang="en-US" sz="1400" i="1" dirty="0" err="1">
                <a:solidFill>
                  <a:schemeClr val="bg1">
                    <a:lumMod val="75000"/>
                  </a:schemeClr>
                </a:solidFill>
              </a:rPr>
              <a:t>eg</a:t>
            </a:r>
            <a:r>
              <a:rPr lang="en-US" sz="1400" i="1" dirty="0">
                <a:solidFill>
                  <a:schemeClr val="bg1">
                    <a:lumMod val="75000"/>
                  </a:schemeClr>
                </a:solidFill>
              </a:rPr>
              <a:t>, ‘ATs contain a </a:t>
            </a:r>
            <a:r>
              <a:rPr lang="en-US" sz="1400" b="1" i="1" dirty="0">
                <a:solidFill>
                  <a:schemeClr val="bg1">
                    <a:lumMod val="75000"/>
                  </a:schemeClr>
                </a:solidFill>
              </a:rPr>
              <a:t>demulcent</a:t>
            </a:r>
            <a:r>
              <a:rPr lang="en-US" sz="1400" i="1" dirty="0">
                <a:solidFill>
                  <a:schemeClr val="bg1">
                    <a:lumMod val="75000"/>
                  </a:schemeClr>
                </a:solidFill>
              </a:rPr>
              <a:t> that…’ What are the two most common molecules used as demulcents in ATs?</a:t>
            </a:r>
          </a:p>
          <a:p>
            <a:r>
              <a:rPr lang="en-US" sz="1400" dirty="0">
                <a:solidFill>
                  <a:schemeClr val="bg1">
                    <a:lumMod val="75000"/>
                  </a:schemeClr>
                </a:solidFill>
              </a:rPr>
              <a:t>Polyvinyl alcohol, and cellulose derivatives, </a:t>
            </a:r>
            <a:r>
              <a:rPr lang="en-US" sz="1400" dirty="0" err="1">
                <a:solidFill>
                  <a:schemeClr val="bg1">
                    <a:lumMod val="75000"/>
                  </a:schemeClr>
                </a:solidFill>
              </a:rPr>
              <a:t>eg</a:t>
            </a:r>
            <a:r>
              <a:rPr lang="en-US" sz="1400" dirty="0">
                <a:solidFill>
                  <a:schemeClr val="bg1">
                    <a:lumMod val="75000"/>
                  </a:schemeClr>
                </a:solidFill>
              </a:rPr>
              <a:t>, methylcellulose</a:t>
            </a:r>
          </a:p>
        </p:txBody>
      </p:sp>
      <p:sp>
        <p:nvSpPr>
          <p:cNvPr id="28" name="TextBox 27">
            <a:extLst>
              <a:ext uri="{FF2B5EF4-FFF2-40B4-BE49-F238E27FC236}">
                <a16:creationId xmlns:a16="http://schemas.microsoft.com/office/drawing/2014/main" id="{52E24BAE-C6DE-52E4-39D4-78C90DCAFCD7}"/>
              </a:ext>
            </a:extLst>
          </p:cNvPr>
          <p:cNvSpPr txBox="1"/>
          <p:nvPr/>
        </p:nvSpPr>
        <p:spPr>
          <a:xfrm>
            <a:off x="3074853" y="2761449"/>
            <a:ext cx="4429969" cy="954107"/>
          </a:xfrm>
          <a:prstGeom prst="rect">
            <a:avLst/>
          </a:prstGeom>
          <a:solidFill>
            <a:schemeClr val="accent5"/>
          </a:solidFill>
        </p:spPr>
        <p:txBody>
          <a:bodyPr wrap="square" rtlCol="0">
            <a:spAutoFit/>
          </a:bodyPr>
          <a:lstStyle/>
          <a:p>
            <a:r>
              <a:rPr lang="en-US" sz="1400" i="1" dirty="0">
                <a:solidFill>
                  <a:srgbClr val="0000FF"/>
                </a:solidFill>
              </a:rPr>
              <a:t>What is the less-formal name for the active ingredient in an AT preparation?</a:t>
            </a:r>
            <a:endParaRPr lang="en-US" sz="1400" i="1" dirty="0">
              <a:solidFill>
                <a:schemeClr val="accent5"/>
              </a:solidFill>
            </a:endParaRPr>
          </a:p>
          <a:p>
            <a:r>
              <a:rPr lang="en-US" sz="1400" dirty="0">
                <a:solidFill>
                  <a:schemeClr val="accent5"/>
                </a:solidFill>
              </a:rPr>
              <a:t>A  wetting  agent; </a:t>
            </a:r>
            <a:r>
              <a:rPr lang="en-US" sz="1400" dirty="0" err="1">
                <a:solidFill>
                  <a:schemeClr val="accent5"/>
                </a:solidFill>
              </a:rPr>
              <a:t>eg</a:t>
            </a:r>
            <a:r>
              <a:rPr lang="en-US" sz="1400" dirty="0">
                <a:solidFill>
                  <a:schemeClr val="accent5"/>
                </a:solidFill>
              </a:rPr>
              <a:t>, ‘</a:t>
            </a:r>
            <a:r>
              <a:rPr lang="en-US" sz="1400" dirty="0" err="1">
                <a:solidFill>
                  <a:schemeClr val="accent5"/>
                </a:solidFill>
              </a:rPr>
              <a:t>Carboxymethylcelluose</a:t>
            </a:r>
            <a:r>
              <a:rPr lang="en-US" sz="1400" dirty="0">
                <a:solidFill>
                  <a:schemeClr val="accent5"/>
                </a:solidFill>
              </a:rPr>
              <a:t> is the wetting agent in a number of AT formulations’</a:t>
            </a:r>
          </a:p>
        </p:txBody>
      </p:sp>
      <p:sp>
        <p:nvSpPr>
          <p:cNvPr id="29" name="TextBox 28">
            <a:extLst>
              <a:ext uri="{FF2B5EF4-FFF2-40B4-BE49-F238E27FC236}">
                <a16:creationId xmlns:a16="http://schemas.microsoft.com/office/drawing/2014/main" id="{010A3E35-CDB1-2449-B9EE-3277386C92E3}"/>
              </a:ext>
            </a:extLst>
          </p:cNvPr>
          <p:cNvSpPr txBox="1"/>
          <p:nvPr/>
        </p:nvSpPr>
        <p:spPr>
          <a:xfrm>
            <a:off x="3234359" y="3745995"/>
            <a:ext cx="2773516" cy="307777"/>
          </a:xfrm>
          <a:prstGeom prst="rect">
            <a:avLst/>
          </a:prstGeom>
          <a:noFill/>
        </p:spPr>
        <p:txBody>
          <a:bodyPr wrap="none" rtlCol="0">
            <a:spAutoFit/>
          </a:bodyPr>
          <a:lstStyle/>
          <a:p>
            <a:r>
              <a:rPr lang="en-US" sz="1400" dirty="0">
                <a:solidFill>
                  <a:srgbClr val="0000FF"/>
                </a:solidFill>
                <a:latin typeface="Segoe Script" panose="030B0504020000000003" pitchFamily="66" charset="0"/>
              </a:rPr>
              <a:t>term  </a:t>
            </a:r>
            <a:r>
              <a:rPr lang="en-US" sz="1400" i="1" dirty="0">
                <a:solidFill>
                  <a:srgbClr val="0000FF"/>
                </a:solidFill>
                <a:latin typeface="Segoe Script" panose="030B0504020000000003" pitchFamily="66" charset="0"/>
              </a:rPr>
              <a:t>wetting agent  </a:t>
            </a:r>
            <a:r>
              <a:rPr lang="en-US" sz="1400" dirty="0">
                <a:solidFill>
                  <a:srgbClr val="0000FF"/>
                </a:solidFill>
                <a:latin typeface="Segoe Script" panose="030B0504020000000003" pitchFamily="66" charset="0"/>
              </a:rPr>
              <a:t>refers </a:t>
            </a:r>
          </a:p>
        </p:txBody>
      </p:sp>
      <p:cxnSp>
        <p:nvCxnSpPr>
          <p:cNvPr id="31" name="Straight Connector 30">
            <a:extLst>
              <a:ext uri="{FF2B5EF4-FFF2-40B4-BE49-F238E27FC236}">
                <a16:creationId xmlns:a16="http://schemas.microsoft.com/office/drawing/2014/main" id="{ED2E9E97-C999-27DC-C1AB-668F87795A51}"/>
              </a:ext>
            </a:extLst>
          </p:cNvPr>
          <p:cNvCxnSpPr>
            <a:cxnSpLocks/>
          </p:cNvCxnSpPr>
          <p:nvPr/>
        </p:nvCxnSpPr>
        <p:spPr>
          <a:xfrm>
            <a:off x="3317920" y="4012096"/>
            <a:ext cx="2387346" cy="0"/>
          </a:xfrm>
          <a:prstGeom prst="line">
            <a:avLst/>
          </a:prstGeom>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C06D418D-7C0D-950A-BD46-5E8B63D325B6}"/>
              </a:ext>
            </a:extLst>
          </p:cNvPr>
          <p:cNvSpPr/>
          <p:nvPr/>
        </p:nvSpPr>
        <p:spPr>
          <a:xfrm>
            <a:off x="3843084" y="3762005"/>
            <a:ext cx="1401464" cy="2264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155363"/>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is the formal name for artificial tears?</a:t>
            </a:r>
          </a:p>
          <a:p>
            <a:r>
              <a:rPr lang="en-US" sz="1400" dirty="0">
                <a:solidFill>
                  <a:schemeClr val="bg1">
                    <a:lumMod val="75000"/>
                  </a:schemeClr>
                </a:solidFill>
              </a:rPr>
              <a:t>They are ophthalmic  demulcents</a:t>
            </a:r>
          </a:p>
          <a:p>
            <a:endParaRPr lang="en-US" sz="1400" i="1" dirty="0">
              <a:solidFill>
                <a:schemeClr val="bg1">
                  <a:lumMod val="75000"/>
                </a:schemeClr>
              </a:solidFill>
            </a:endParaRPr>
          </a:p>
          <a:p>
            <a:r>
              <a:rPr lang="en-US" sz="1400" i="1" dirty="0">
                <a:solidFill>
                  <a:schemeClr val="bg1">
                    <a:lumMod val="75000"/>
                  </a:schemeClr>
                </a:solidFill>
              </a:rPr>
              <a:t>In general terms, what is a </a:t>
            </a:r>
            <a:r>
              <a:rPr lang="en-US" sz="1400" dirty="0">
                <a:solidFill>
                  <a:schemeClr val="bg1">
                    <a:lumMod val="75000"/>
                  </a:schemeClr>
                </a:solidFill>
              </a:rPr>
              <a:t>demulcent</a:t>
            </a:r>
            <a:r>
              <a:rPr lang="en-US" sz="1400" i="1" dirty="0">
                <a:solidFill>
                  <a:schemeClr val="bg1">
                    <a:lumMod val="75000"/>
                  </a:schemeClr>
                </a:solidFill>
              </a:rPr>
              <a:t>?</a:t>
            </a:r>
          </a:p>
          <a:p>
            <a:r>
              <a:rPr lang="en-US" sz="1400" dirty="0">
                <a:solidFill>
                  <a:schemeClr val="bg1">
                    <a:lumMod val="75000"/>
                  </a:schemeClr>
                </a:solidFill>
              </a:rPr>
              <a:t>A substance that, when applied, soothes inflamed mucous membranes</a:t>
            </a:r>
          </a:p>
          <a:p>
            <a:endParaRPr lang="en-US" sz="1400" dirty="0"/>
          </a:p>
          <a:p>
            <a:r>
              <a:rPr lang="en-US" sz="1400" i="1" dirty="0"/>
              <a:t>The </a:t>
            </a:r>
            <a:r>
              <a:rPr lang="en-US" sz="1400" i="1" dirty="0">
                <a:solidFill>
                  <a:schemeClr val="bg1">
                    <a:lumMod val="75000"/>
                  </a:schemeClr>
                </a:solidFill>
              </a:rPr>
              <a:t>word </a:t>
            </a:r>
            <a:r>
              <a:rPr lang="en-US" sz="1400" dirty="0">
                <a:solidFill>
                  <a:schemeClr val="bg1">
                    <a:lumMod val="75000"/>
                  </a:schemeClr>
                </a:solidFill>
              </a:rPr>
              <a:t>demulcent</a:t>
            </a:r>
            <a:r>
              <a:rPr lang="en-US" sz="1400" i="1" dirty="0">
                <a:solidFill>
                  <a:schemeClr val="bg1">
                    <a:lumMod val="75000"/>
                  </a:schemeClr>
                </a:solidFill>
              </a:rPr>
              <a:t> can also refer </a:t>
            </a:r>
            <a:r>
              <a:rPr lang="en-US" sz="1400" i="1" dirty="0"/>
              <a:t>to the specific molecule that conveys the soothing effect</a:t>
            </a:r>
            <a:r>
              <a:rPr lang="en-US" sz="1400" i="1" dirty="0">
                <a:solidFill>
                  <a:schemeClr val="bg1">
                    <a:lumMod val="75000"/>
                  </a:schemeClr>
                </a:solidFill>
              </a:rPr>
              <a:t>; </a:t>
            </a:r>
            <a:r>
              <a:rPr lang="en-US" sz="1400" i="1" dirty="0" err="1">
                <a:solidFill>
                  <a:schemeClr val="bg1">
                    <a:lumMod val="75000"/>
                  </a:schemeClr>
                </a:solidFill>
              </a:rPr>
              <a:t>eg</a:t>
            </a:r>
            <a:r>
              <a:rPr lang="en-US" sz="1400" i="1" dirty="0">
                <a:solidFill>
                  <a:schemeClr val="bg1">
                    <a:lumMod val="75000"/>
                  </a:schemeClr>
                </a:solidFill>
              </a:rPr>
              <a:t>, ‘ATs contain a </a:t>
            </a:r>
            <a:r>
              <a:rPr lang="en-US" sz="1400" b="1" i="1" dirty="0">
                <a:solidFill>
                  <a:schemeClr val="bg1">
                    <a:lumMod val="75000"/>
                  </a:schemeClr>
                </a:solidFill>
              </a:rPr>
              <a:t>demulcent</a:t>
            </a:r>
            <a:r>
              <a:rPr lang="en-US" sz="1400" i="1" dirty="0">
                <a:solidFill>
                  <a:schemeClr val="bg1">
                    <a:lumMod val="75000"/>
                  </a:schemeClr>
                </a:solidFill>
              </a:rPr>
              <a:t> that…’ What are the two most common molecules used as demulcents in ATs?</a:t>
            </a:r>
          </a:p>
          <a:p>
            <a:r>
              <a:rPr lang="en-US" sz="1400" dirty="0">
                <a:solidFill>
                  <a:schemeClr val="bg1">
                    <a:lumMod val="75000"/>
                  </a:schemeClr>
                </a:solidFill>
              </a:rPr>
              <a:t>Polyvinyl alcohol, and cellulose derivatives, </a:t>
            </a:r>
            <a:r>
              <a:rPr lang="en-US" sz="1400" dirty="0" err="1">
                <a:solidFill>
                  <a:schemeClr val="bg1">
                    <a:lumMod val="75000"/>
                  </a:schemeClr>
                </a:solidFill>
              </a:rPr>
              <a:t>eg</a:t>
            </a:r>
            <a:r>
              <a:rPr lang="en-US" sz="1400" dirty="0">
                <a:solidFill>
                  <a:schemeClr val="bg1">
                    <a:lumMod val="75000"/>
                  </a:schemeClr>
                </a:solidFill>
              </a:rPr>
              <a:t>, methylcellulose</a:t>
            </a:r>
          </a:p>
        </p:txBody>
      </p:sp>
      <p:sp>
        <p:nvSpPr>
          <p:cNvPr id="28" name="TextBox 27">
            <a:extLst>
              <a:ext uri="{FF2B5EF4-FFF2-40B4-BE49-F238E27FC236}">
                <a16:creationId xmlns:a16="http://schemas.microsoft.com/office/drawing/2014/main" id="{52E24BAE-C6DE-52E4-39D4-78C90DCAFCD7}"/>
              </a:ext>
            </a:extLst>
          </p:cNvPr>
          <p:cNvSpPr txBox="1"/>
          <p:nvPr/>
        </p:nvSpPr>
        <p:spPr>
          <a:xfrm>
            <a:off x="3074853" y="2761449"/>
            <a:ext cx="4429969" cy="954107"/>
          </a:xfrm>
          <a:prstGeom prst="rect">
            <a:avLst/>
          </a:prstGeom>
          <a:solidFill>
            <a:schemeClr val="accent5"/>
          </a:solidFill>
        </p:spPr>
        <p:txBody>
          <a:bodyPr wrap="square" rtlCol="0">
            <a:spAutoFit/>
          </a:bodyPr>
          <a:lstStyle/>
          <a:p>
            <a:r>
              <a:rPr lang="en-US" sz="1400" i="1" dirty="0">
                <a:solidFill>
                  <a:srgbClr val="0000FF"/>
                </a:solidFill>
              </a:rPr>
              <a:t>What is the less-formal name for the active ingredient in an AT preparation?</a:t>
            </a:r>
          </a:p>
          <a:p>
            <a:r>
              <a:rPr lang="en-US" sz="1400" dirty="0">
                <a:solidFill>
                  <a:srgbClr val="0000FF"/>
                </a:solidFill>
              </a:rPr>
              <a:t>A  wetting  agent</a:t>
            </a:r>
            <a:r>
              <a:rPr lang="en-US" sz="1400" dirty="0">
                <a:solidFill>
                  <a:schemeClr val="accent5"/>
                </a:solidFill>
              </a:rPr>
              <a:t>; </a:t>
            </a:r>
            <a:r>
              <a:rPr lang="en-US" sz="1400" dirty="0" err="1">
                <a:solidFill>
                  <a:schemeClr val="accent5"/>
                </a:solidFill>
              </a:rPr>
              <a:t>eg</a:t>
            </a:r>
            <a:r>
              <a:rPr lang="en-US" sz="1400" dirty="0">
                <a:solidFill>
                  <a:schemeClr val="accent5"/>
                </a:solidFill>
              </a:rPr>
              <a:t>, ‘</a:t>
            </a:r>
            <a:r>
              <a:rPr lang="en-US" sz="1400" dirty="0" err="1">
                <a:solidFill>
                  <a:schemeClr val="accent5"/>
                </a:solidFill>
              </a:rPr>
              <a:t>Carboxymethylcelluose</a:t>
            </a:r>
            <a:r>
              <a:rPr lang="en-US" sz="1400" dirty="0">
                <a:solidFill>
                  <a:schemeClr val="accent5"/>
                </a:solidFill>
              </a:rPr>
              <a:t> is the wetting agent in a number of AT formulations’</a:t>
            </a:r>
          </a:p>
        </p:txBody>
      </p:sp>
      <p:sp>
        <p:nvSpPr>
          <p:cNvPr id="29" name="TextBox 28">
            <a:extLst>
              <a:ext uri="{FF2B5EF4-FFF2-40B4-BE49-F238E27FC236}">
                <a16:creationId xmlns:a16="http://schemas.microsoft.com/office/drawing/2014/main" id="{010A3E35-CDB1-2449-B9EE-3277386C92E3}"/>
              </a:ext>
            </a:extLst>
          </p:cNvPr>
          <p:cNvSpPr txBox="1"/>
          <p:nvPr/>
        </p:nvSpPr>
        <p:spPr>
          <a:xfrm>
            <a:off x="3234359" y="3745995"/>
            <a:ext cx="2773516" cy="307777"/>
          </a:xfrm>
          <a:prstGeom prst="rect">
            <a:avLst/>
          </a:prstGeom>
          <a:noFill/>
        </p:spPr>
        <p:txBody>
          <a:bodyPr wrap="none" rtlCol="0">
            <a:spAutoFit/>
          </a:bodyPr>
          <a:lstStyle/>
          <a:p>
            <a:r>
              <a:rPr lang="en-US" sz="1400" dirty="0">
                <a:solidFill>
                  <a:srgbClr val="0000FF"/>
                </a:solidFill>
                <a:latin typeface="Segoe Script" panose="030B0504020000000003" pitchFamily="66" charset="0"/>
              </a:rPr>
              <a:t>term  </a:t>
            </a:r>
            <a:r>
              <a:rPr lang="en-US" sz="1400" i="1" dirty="0">
                <a:solidFill>
                  <a:srgbClr val="0000FF"/>
                </a:solidFill>
                <a:latin typeface="Segoe Script" panose="030B0504020000000003" pitchFamily="66" charset="0"/>
              </a:rPr>
              <a:t>wetting agent  </a:t>
            </a:r>
            <a:r>
              <a:rPr lang="en-US" sz="1400" dirty="0">
                <a:solidFill>
                  <a:srgbClr val="0000FF"/>
                </a:solidFill>
                <a:latin typeface="Segoe Script" panose="030B0504020000000003" pitchFamily="66" charset="0"/>
              </a:rPr>
              <a:t>refers </a:t>
            </a:r>
          </a:p>
        </p:txBody>
      </p:sp>
      <p:cxnSp>
        <p:nvCxnSpPr>
          <p:cNvPr id="31" name="Straight Connector 30">
            <a:extLst>
              <a:ext uri="{FF2B5EF4-FFF2-40B4-BE49-F238E27FC236}">
                <a16:creationId xmlns:a16="http://schemas.microsoft.com/office/drawing/2014/main" id="{ED2E9E97-C999-27DC-C1AB-668F87795A51}"/>
              </a:ext>
            </a:extLst>
          </p:cNvPr>
          <p:cNvCxnSpPr>
            <a:cxnSpLocks/>
          </p:cNvCxnSpPr>
          <p:nvPr/>
        </p:nvCxnSpPr>
        <p:spPr>
          <a:xfrm>
            <a:off x="3317920" y="4012096"/>
            <a:ext cx="2387346" cy="0"/>
          </a:xfrm>
          <a:prstGeom prst="line">
            <a:avLst/>
          </a:prstGeom>
        </p:spPr>
        <p:style>
          <a:lnRef idx="1">
            <a:schemeClr val="dk1"/>
          </a:lnRef>
          <a:fillRef idx="0">
            <a:schemeClr val="dk1"/>
          </a:fillRef>
          <a:effectRef idx="0">
            <a:schemeClr val="dk1"/>
          </a:effectRef>
          <a:fontRef idx="minor">
            <a:schemeClr val="tx1"/>
          </a:fontRef>
        </p:style>
      </p:cxnSp>
      <p:sp>
        <p:nvSpPr>
          <p:cNvPr id="33" name="Rectangle 32">
            <a:extLst>
              <a:ext uri="{FF2B5EF4-FFF2-40B4-BE49-F238E27FC236}">
                <a16:creationId xmlns:a16="http://schemas.microsoft.com/office/drawing/2014/main" id="{99695714-B123-0523-6D21-103D5D409552}"/>
              </a:ext>
            </a:extLst>
          </p:cNvPr>
          <p:cNvSpPr/>
          <p:nvPr/>
        </p:nvSpPr>
        <p:spPr>
          <a:xfrm>
            <a:off x="3331173" y="3251754"/>
            <a:ext cx="644480" cy="2062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06D418D-7C0D-950A-BD46-5E8B63D325B6}"/>
              </a:ext>
            </a:extLst>
          </p:cNvPr>
          <p:cNvSpPr/>
          <p:nvPr/>
        </p:nvSpPr>
        <p:spPr>
          <a:xfrm>
            <a:off x="3843084" y="3762005"/>
            <a:ext cx="1401464" cy="2264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3682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7" name="Rectangle 6"/>
          <p:cNvSpPr/>
          <p:nvPr/>
        </p:nvSpPr>
        <p:spPr>
          <a:xfrm>
            <a:off x="67056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5" name="TextBox 4"/>
          <p:cNvSpPr txBox="1"/>
          <p:nvPr/>
        </p:nvSpPr>
        <p:spPr>
          <a:xfrm>
            <a:off x="479449" y="1488281"/>
            <a:ext cx="8131151" cy="1477328"/>
          </a:xfrm>
          <a:prstGeom prst="rect">
            <a:avLst/>
          </a:prstGeom>
          <a:noFill/>
        </p:spPr>
        <p:txBody>
          <a:bodyPr wrap="square" rtlCol="0">
            <a:spAutoFit/>
          </a:bodyPr>
          <a:lstStyle/>
          <a:p>
            <a:r>
              <a:rPr lang="en-US" i="1" dirty="0">
                <a:solidFill>
                  <a:srgbClr val="0000FF"/>
                </a:solidFill>
              </a:rPr>
              <a:t>How common is DES?</a:t>
            </a:r>
          </a:p>
          <a:p>
            <a:r>
              <a:rPr lang="en-US" dirty="0">
                <a:solidFill>
                  <a:srgbClr val="0000FF"/>
                </a:solidFill>
              </a:rPr>
              <a:t>Very. It is estimated to affect  10%  of adults age 30-60, and  15%  of adults age 65 and older.</a:t>
            </a:r>
          </a:p>
          <a:p>
            <a:endParaRPr lang="en-US" dirty="0">
              <a:solidFill>
                <a:srgbClr val="0000FF"/>
              </a:solidFill>
            </a:endParaRPr>
          </a:p>
          <a:p>
            <a:r>
              <a:rPr lang="en-US" i="1" dirty="0">
                <a:solidFill>
                  <a:srgbClr val="0000FF"/>
                </a:solidFill>
              </a:rPr>
              <a:t>Is it a significant health problem?</a:t>
            </a:r>
          </a:p>
        </p:txBody>
      </p:sp>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9290643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50</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1200329"/>
          </a:xfrm>
          <a:prstGeom prst="rect">
            <a:avLst/>
          </a:prstGeom>
          <a:noFill/>
        </p:spPr>
        <p:txBody>
          <a:bodyPr wrap="square" rtlCol="0">
            <a:spAutoFit/>
          </a:bodyPr>
          <a:lstStyle/>
          <a:p>
            <a:r>
              <a:rPr lang="en-US" i="1" dirty="0"/>
              <a:t>The tear film is comprised of  three  basic components. </a:t>
            </a:r>
            <a:r>
              <a:rPr lang="en-US" i="1" dirty="0">
                <a:solidFill>
                  <a:srgbClr val="0000FF"/>
                </a:solidFill>
              </a:rPr>
              <a:t>What are they?</a:t>
            </a:r>
          </a:p>
          <a:p>
            <a:r>
              <a:rPr lang="en-US" dirty="0">
                <a:solidFill>
                  <a:srgbClr val="0000FF"/>
                </a:solidFill>
              </a:rPr>
              <a:t>--Lipid</a:t>
            </a:r>
          </a:p>
          <a:p>
            <a:r>
              <a:rPr lang="en-US" dirty="0">
                <a:solidFill>
                  <a:srgbClr val="0000FF"/>
                </a:solidFill>
              </a:rPr>
              <a:t>--Aqueous</a:t>
            </a:r>
          </a:p>
          <a:p>
            <a:r>
              <a:rPr lang="en-US" dirty="0">
                <a:solidFill>
                  <a:srgbClr val="0000FF"/>
                </a:solidFill>
              </a:rPr>
              <a:t>--Mucin</a:t>
            </a:r>
            <a:endParaRPr lang="en-US" dirty="0"/>
          </a:p>
        </p:txBody>
      </p:sp>
      <p:sp>
        <p:nvSpPr>
          <p:cNvPr id="3" name="TextBox 2">
            <a:extLst>
              <a:ext uri="{FF2B5EF4-FFF2-40B4-BE49-F238E27FC236}">
                <a16:creationId xmlns:a16="http://schemas.microsoft.com/office/drawing/2014/main" id="{634BE89A-3BB1-25BA-8430-30B5670C5369}"/>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510481926"/>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is the formal name for artificial tears?</a:t>
            </a:r>
          </a:p>
          <a:p>
            <a:r>
              <a:rPr lang="en-US" sz="1400" dirty="0">
                <a:solidFill>
                  <a:schemeClr val="bg1">
                    <a:lumMod val="75000"/>
                  </a:schemeClr>
                </a:solidFill>
              </a:rPr>
              <a:t>They are ophthalmic  demulcents</a:t>
            </a:r>
          </a:p>
          <a:p>
            <a:endParaRPr lang="en-US" sz="1400" i="1" dirty="0">
              <a:solidFill>
                <a:schemeClr val="bg1">
                  <a:lumMod val="75000"/>
                </a:schemeClr>
              </a:solidFill>
            </a:endParaRPr>
          </a:p>
          <a:p>
            <a:r>
              <a:rPr lang="en-US" sz="1400" i="1" dirty="0">
                <a:solidFill>
                  <a:schemeClr val="bg1">
                    <a:lumMod val="75000"/>
                  </a:schemeClr>
                </a:solidFill>
              </a:rPr>
              <a:t>In general terms, what is a </a:t>
            </a:r>
            <a:r>
              <a:rPr lang="en-US" sz="1400" dirty="0">
                <a:solidFill>
                  <a:schemeClr val="bg1">
                    <a:lumMod val="75000"/>
                  </a:schemeClr>
                </a:solidFill>
              </a:rPr>
              <a:t>demulcent</a:t>
            </a:r>
            <a:r>
              <a:rPr lang="en-US" sz="1400" i="1" dirty="0">
                <a:solidFill>
                  <a:schemeClr val="bg1">
                    <a:lumMod val="75000"/>
                  </a:schemeClr>
                </a:solidFill>
              </a:rPr>
              <a:t>?</a:t>
            </a:r>
          </a:p>
          <a:p>
            <a:r>
              <a:rPr lang="en-US" sz="1400" dirty="0">
                <a:solidFill>
                  <a:schemeClr val="bg1">
                    <a:lumMod val="75000"/>
                  </a:schemeClr>
                </a:solidFill>
              </a:rPr>
              <a:t>A substance that, when applied, soothes inflamed mucous membranes</a:t>
            </a:r>
          </a:p>
          <a:p>
            <a:endParaRPr lang="en-US" sz="1400" dirty="0"/>
          </a:p>
          <a:p>
            <a:r>
              <a:rPr lang="en-US" sz="1400" i="1" dirty="0"/>
              <a:t>The </a:t>
            </a:r>
            <a:r>
              <a:rPr lang="en-US" sz="1400" i="1" dirty="0">
                <a:solidFill>
                  <a:schemeClr val="bg1">
                    <a:lumMod val="75000"/>
                  </a:schemeClr>
                </a:solidFill>
              </a:rPr>
              <a:t>word </a:t>
            </a:r>
            <a:r>
              <a:rPr lang="en-US" sz="1400" dirty="0">
                <a:solidFill>
                  <a:schemeClr val="bg1">
                    <a:lumMod val="75000"/>
                  </a:schemeClr>
                </a:solidFill>
              </a:rPr>
              <a:t>demulcent</a:t>
            </a:r>
            <a:r>
              <a:rPr lang="en-US" sz="1400" i="1" dirty="0">
                <a:solidFill>
                  <a:schemeClr val="bg1">
                    <a:lumMod val="75000"/>
                  </a:schemeClr>
                </a:solidFill>
              </a:rPr>
              <a:t> can also refer </a:t>
            </a:r>
            <a:r>
              <a:rPr lang="en-US" sz="1400" i="1" dirty="0"/>
              <a:t>to the specific molecule that conveys the soothing effect</a:t>
            </a:r>
            <a:r>
              <a:rPr lang="en-US" sz="1400" i="1" dirty="0">
                <a:solidFill>
                  <a:schemeClr val="bg1">
                    <a:lumMod val="75000"/>
                  </a:schemeClr>
                </a:solidFill>
              </a:rPr>
              <a:t>; </a:t>
            </a:r>
            <a:r>
              <a:rPr lang="en-US" sz="1400" i="1" dirty="0" err="1">
                <a:solidFill>
                  <a:schemeClr val="bg1">
                    <a:lumMod val="75000"/>
                  </a:schemeClr>
                </a:solidFill>
              </a:rPr>
              <a:t>eg</a:t>
            </a:r>
            <a:r>
              <a:rPr lang="en-US" sz="1400" i="1" dirty="0">
                <a:solidFill>
                  <a:schemeClr val="bg1">
                    <a:lumMod val="75000"/>
                  </a:schemeClr>
                </a:solidFill>
              </a:rPr>
              <a:t>, ‘ATs contain a </a:t>
            </a:r>
            <a:r>
              <a:rPr lang="en-US" sz="1400" b="1" i="1" dirty="0">
                <a:solidFill>
                  <a:schemeClr val="bg1">
                    <a:lumMod val="75000"/>
                  </a:schemeClr>
                </a:solidFill>
              </a:rPr>
              <a:t>demulcent</a:t>
            </a:r>
            <a:r>
              <a:rPr lang="en-US" sz="1400" i="1" dirty="0">
                <a:solidFill>
                  <a:schemeClr val="bg1">
                    <a:lumMod val="75000"/>
                  </a:schemeClr>
                </a:solidFill>
              </a:rPr>
              <a:t> that…’ What are the two most common molecules used as demulcents in ATs?</a:t>
            </a:r>
          </a:p>
          <a:p>
            <a:r>
              <a:rPr lang="en-US" sz="1400" dirty="0">
                <a:solidFill>
                  <a:schemeClr val="bg1">
                    <a:lumMod val="75000"/>
                  </a:schemeClr>
                </a:solidFill>
              </a:rPr>
              <a:t>Polyvinyl alcohol, and cellulose derivatives, </a:t>
            </a:r>
            <a:r>
              <a:rPr lang="en-US" sz="1400" dirty="0" err="1">
                <a:solidFill>
                  <a:schemeClr val="bg1">
                    <a:lumMod val="75000"/>
                  </a:schemeClr>
                </a:solidFill>
              </a:rPr>
              <a:t>eg</a:t>
            </a:r>
            <a:r>
              <a:rPr lang="en-US" sz="1400" dirty="0">
                <a:solidFill>
                  <a:schemeClr val="bg1">
                    <a:lumMod val="75000"/>
                  </a:schemeClr>
                </a:solidFill>
              </a:rPr>
              <a:t>, methylcellulose</a:t>
            </a:r>
          </a:p>
        </p:txBody>
      </p:sp>
      <p:sp>
        <p:nvSpPr>
          <p:cNvPr id="28" name="TextBox 27">
            <a:extLst>
              <a:ext uri="{FF2B5EF4-FFF2-40B4-BE49-F238E27FC236}">
                <a16:creationId xmlns:a16="http://schemas.microsoft.com/office/drawing/2014/main" id="{52E24BAE-C6DE-52E4-39D4-78C90DCAFCD7}"/>
              </a:ext>
            </a:extLst>
          </p:cNvPr>
          <p:cNvSpPr txBox="1"/>
          <p:nvPr/>
        </p:nvSpPr>
        <p:spPr>
          <a:xfrm>
            <a:off x="3074853" y="2761449"/>
            <a:ext cx="4429969" cy="954107"/>
          </a:xfrm>
          <a:prstGeom prst="rect">
            <a:avLst/>
          </a:prstGeom>
          <a:solidFill>
            <a:schemeClr val="accent5"/>
          </a:solidFill>
        </p:spPr>
        <p:txBody>
          <a:bodyPr wrap="square" rtlCol="0">
            <a:spAutoFit/>
          </a:bodyPr>
          <a:lstStyle/>
          <a:p>
            <a:r>
              <a:rPr lang="en-US" sz="1400" i="1" dirty="0">
                <a:solidFill>
                  <a:srgbClr val="0000FF"/>
                </a:solidFill>
              </a:rPr>
              <a:t>What is the less-formal name for the active ingredient in an AT preparation?</a:t>
            </a:r>
          </a:p>
          <a:p>
            <a:r>
              <a:rPr lang="en-US" sz="1400" dirty="0">
                <a:solidFill>
                  <a:srgbClr val="0000FF"/>
                </a:solidFill>
              </a:rPr>
              <a:t>A  wetting  agent</a:t>
            </a:r>
            <a:r>
              <a:rPr lang="en-US" sz="1400" dirty="0">
                <a:solidFill>
                  <a:schemeClr val="accent5"/>
                </a:solidFill>
              </a:rPr>
              <a:t>; </a:t>
            </a:r>
            <a:r>
              <a:rPr lang="en-US" sz="1400" dirty="0" err="1">
                <a:solidFill>
                  <a:schemeClr val="accent5"/>
                </a:solidFill>
              </a:rPr>
              <a:t>eg</a:t>
            </a:r>
            <a:r>
              <a:rPr lang="en-US" sz="1400" dirty="0">
                <a:solidFill>
                  <a:schemeClr val="accent5"/>
                </a:solidFill>
              </a:rPr>
              <a:t>, ‘</a:t>
            </a:r>
            <a:r>
              <a:rPr lang="en-US" sz="1400" dirty="0" err="1">
                <a:solidFill>
                  <a:schemeClr val="accent5"/>
                </a:solidFill>
              </a:rPr>
              <a:t>Carboxymethylcelluose</a:t>
            </a:r>
            <a:r>
              <a:rPr lang="en-US" sz="1400" dirty="0">
                <a:solidFill>
                  <a:schemeClr val="accent5"/>
                </a:solidFill>
              </a:rPr>
              <a:t> is the wetting agent in a number of AT formulations’</a:t>
            </a:r>
          </a:p>
        </p:txBody>
      </p:sp>
      <p:sp>
        <p:nvSpPr>
          <p:cNvPr id="29" name="TextBox 28">
            <a:extLst>
              <a:ext uri="{FF2B5EF4-FFF2-40B4-BE49-F238E27FC236}">
                <a16:creationId xmlns:a16="http://schemas.microsoft.com/office/drawing/2014/main" id="{010A3E35-CDB1-2449-B9EE-3277386C92E3}"/>
              </a:ext>
            </a:extLst>
          </p:cNvPr>
          <p:cNvSpPr txBox="1"/>
          <p:nvPr/>
        </p:nvSpPr>
        <p:spPr>
          <a:xfrm>
            <a:off x="3234359" y="3745995"/>
            <a:ext cx="2773516" cy="307777"/>
          </a:xfrm>
          <a:prstGeom prst="rect">
            <a:avLst/>
          </a:prstGeom>
          <a:noFill/>
        </p:spPr>
        <p:txBody>
          <a:bodyPr wrap="none" rtlCol="0">
            <a:spAutoFit/>
          </a:bodyPr>
          <a:lstStyle/>
          <a:p>
            <a:r>
              <a:rPr lang="en-US" sz="1400" dirty="0">
                <a:solidFill>
                  <a:srgbClr val="0000FF"/>
                </a:solidFill>
                <a:latin typeface="Segoe Script" panose="030B0504020000000003" pitchFamily="66" charset="0"/>
              </a:rPr>
              <a:t>term  </a:t>
            </a:r>
            <a:r>
              <a:rPr lang="en-US" sz="1400" i="1" dirty="0">
                <a:solidFill>
                  <a:srgbClr val="0000FF"/>
                </a:solidFill>
                <a:latin typeface="Segoe Script" panose="030B0504020000000003" pitchFamily="66" charset="0"/>
              </a:rPr>
              <a:t>wetting agent  </a:t>
            </a:r>
            <a:r>
              <a:rPr lang="en-US" sz="1400" dirty="0">
                <a:solidFill>
                  <a:srgbClr val="0000FF"/>
                </a:solidFill>
                <a:latin typeface="Segoe Script" panose="030B0504020000000003" pitchFamily="66" charset="0"/>
              </a:rPr>
              <a:t>refers </a:t>
            </a:r>
          </a:p>
        </p:txBody>
      </p:sp>
      <p:cxnSp>
        <p:nvCxnSpPr>
          <p:cNvPr id="31" name="Straight Connector 30">
            <a:extLst>
              <a:ext uri="{FF2B5EF4-FFF2-40B4-BE49-F238E27FC236}">
                <a16:creationId xmlns:a16="http://schemas.microsoft.com/office/drawing/2014/main" id="{ED2E9E97-C999-27DC-C1AB-668F87795A51}"/>
              </a:ext>
            </a:extLst>
          </p:cNvPr>
          <p:cNvCxnSpPr>
            <a:cxnSpLocks/>
          </p:cNvCxnSpPr>
          <p:nvPr/>
        </p:nvCxnSpPr>
        <p:spPr>
          <a:xfrm>
            <a:off x="3317920" y="4012096"/>
            <a:ext cx="238734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51916490"/>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is the formal name for artificial tears?</a:t>
            </a:r>
          </a:p>
          <a:p>
            <a:r>
              <a:rPr lang="en-US" sz="1400" dirty="0">
                <a:solidFill>
                  <a:schemeClr val="bg1">
                    <a:lumMod val="75000"/>
                  </a:schemeClr>
                </a:solidFill>
              </a:rPr>
              <a:t>They are ophthalmic  demulcents</a:t>
            </a:r>
          </a:p>
          <a:p>
            <a:endParaRPr lang="en-US" sz="1400" i="1" dirty="0">
              <a:solidFill>
                <a:schemeClr val="bg1">
                  <a:lumMod val="75000"/>
                </a:schemeClr>
              </a:solidFill>
            </a:endParaRPr>
          </a:p>
          <a:p>
            <a:r>
              <a:rPr lang="en-US" sz="1400" i="1" dirty="0">
                <a:solidFill>
                  <a:schemeClr val="bg1">
                    <a:lumMod val="75000"/>
                  </a:schemeClr>
                </a:solidFill>
              </a:rPr>
              <a:t>In general terms, what is a </a:t>
            </a:r>
            <a:r>
              <a:rPr lang="en-US" sz="1400" dirty="0">
                <a:solidFill>
                  <a:schemeClr val="bg1">
                    <a:lumMod val="75000"/>
                  </a:schemeClr>
                </a:solidFill>
              </a:rPr>
              <a:t>demulcent</a:t>
            </a:r>
            <a:r>
              <a:rPr lang="en-US" sz="1400" i="1" dirty="0">
                <a:solidFill>
                  <a:schemeClr val="bg1">
                    <a:lumMod val="75000"/>
                  </a:schemeClr>
                </a:solidFill>
              </a:rPr>
              <a:t>?</a:t>
            </a:r>
          </a:p>
          <a:p>
            <a:r>
              <a:rPr lang="en-US" sz="1400" dirty="0">
                <a:solidFill>
                  <a:schemeClr val="bg1">
                    <a:lumMod val="75000"/>
                  </a:schemeClr>
                </a:solidFill>
              </a:rPr>
              <a:t>A substance that, when applied, soothes inflamed mucous membranes</a:t>
            </a:r>
          </a:p>
          <a:p>
            <a:endParaRPr lang="en-US" sz="1400" dirty="0"/>
          </a:p>
          <a:p>
            <a:r>
              <a:rPr lang="en-US" sz="1400" i="1" dirty="0"/>
              <a:t>The </a:t>
            </a:r>
            <a:r>
              <a:rPr lang="en-US" sz="1400" i="1" dirty="0">
                <a:solidFill>
                  <a:schemeClr val="bg1">
                    <a:lumMod val="75000"/>
                  </a:schemeClr>
                </a:solidFill>
              </a:rPr>
              <a:t>word </a:t>
            </a:r>
            <a:r>
              <a:rPr lang="en-US" sz="1400" dirty="0">
                <a:solidFill>
                  <a:schemeClr val="bg1">
                    <a:lumMod val="75000"/>
                  </a:schemeClr>
                </a:solidFill>
              </a:rPr>
              <a:t>demulcent</a:t>
            </a:r>
            <a:r>
              <a:rPr lang="en-US" sz="1400" i="1" dirty="0">
                <a:solidFill>
                  <a:schemeClr val="bg1">
                    <a:lumMod val="75000"/>
                  </a:schemeClr>
                </a:solidFill>
              </a:rPr>
              <a:t> can also refer </a:t>
            </a:r>
            <a:r>
              <a:rPr lang="en-US" sz="1400" i="1" dirty="0"/>
              <a:t>to the specific molecule that conveys the soothing effect</a:t>
            </a:r>
            <a:r>
              <a:rPr lang="en-US" sz="1400" i="1" dirty="0">
                <a:solidFill>
                  <a:schemeClr val="bg1">
                    <a:lumMod val="75000"/>
                  </a:schemeClr>
                </a:solidFill>
              </a:rPr>
              <a:t>; </a:t>
            </a:r>
            <a:r>
              <a:rPr lang="en-US" sz="1400" i="1" dirty="0" err="1">
                <a:solidFill>
                  <a:schemeClr val="bg1">
                    <a:lumMod val="75000"/>
                  </a:schemeClr>
                </a:solidFill>
              </a:rPr>
              <a:t>eg</a:t>
            </a:r>
            <a:r>
              <a:rPr lang="en-US" sz="1400" i="1" dirty="0">
                <a:solidFill>
                  <a:schemeClr val="bg1">
                    <a:lumMod val="75000"/>
                  </a:schemeClr>
                </a:solidFill>
              </a:rPr>
              <a:t>, ‘ATs contain a </a:t>
            </a:r>
            <a:r>
              <a:rPr lang="en-US" sz="1400" b="1" i="1" dirty="0">
                <a:solidFill>
                  <a:schemeClr val="bg1">
                    <a:lumMod val="75000"/>
                  </a:schemeClr>
                </a:solidFill>
              </a:rPr>
              <a:t>demulcent</a:t>
            </a:r>
            <a:r>
              <a:rPr lang="en-US" sz="1400" i="1" dirty="0">
                <a:solidFill>
                  <a:schemeClr val="bg1">
                    <a:lumMod val="75000"/>
                  </a:schemeClr>
                </a:solidFill>
              </a:rPr>
              <a:t> that…’ What are the two most common molecules used as demulcents in ATs?</a:t>
            </a:r>
          </a:p>
          <a:p>
            <a:r>
              <a:rPr lang="en-US" sz="1400" dirty="0">
                <a:solidFill>
                  <a:schemeClr val="bg1">
                    <a:lumMod val="75000"/>
                  </a:schemeClr>
                </a:solidFill>
              </a:rPr>
              <a:t>Polyvinyl alcohol, and cellulose derivatives, </a:t>
            </a:r>
            <a:r>
              <a:rPr lang="en-US" sz="1400" dirty="0" err="1">
                <a:solidFill>
                  <a:schemeClr val="bg1">
                    <a:lumMod val="75000"/>
                  </a:schemeClr>
                </a:solidFill>
              </a:rPr>
              <a:t>eg</a:t>
            </a:r>
            <a:r>
              <a:rPr lang="en-US" sz="1400" dirty="0">
                <a:solidFill>
                  <a:schemeClr val="bg1">
                    <a:lumMod val="75000"/>
                  </a:schemeClr>
                </a:solidFill>
              </a:rPr>
              <a:t>, methylcellulose</a:t>
            </a:r>
          </a:p>
        </p:txBody>
      </p:sp>
      <p:sp>
        <p:nvSpPr>
          <p:cNvPr id="28" name="TextBox 27">
            <a:extLst>
              <a:ext uri="{FF2B5EF4-FFF2-40B4-BE49-F238E27FC236}">
                <a16:creationId xmlns:a16="http://schemas.microsoft.com/office/drawing/2014/main" id="{52E24BAE-C6DE-52E4-39D4-78C90DCAFCD7}"/>
              </a:ext>
            </a:extLst>
          </p:cNvPr>
          <p:cNvSpPr txBox="1"/>
          <p:nvPr/>
        </p:nvSpPr>
        <p:spPr>
          <a:xfrm>
            <a:off x="3074853" y="2761449"/>
            <a:ext cx="4429969" cy="954107"/>
          </a:xfrm>
          <a:prstGeom prst="rect">
            <a:avLst/>
          </a:prstGeom>
          <a:solidFill>
            <a:schemeClr val="accent5"/>
          </a:solidFill>
        </p:spPr>
        <p:txBody>
          <a:bodyPr wrap="square" rtlCol="0">
            <a:spAutoFit/>
          </a:bodyPr>
          <a:lstStyle/>
          <a:p>
            <a:r>
              <a:rPr lang="en-US" sz="1400" i="1" dirty="0">
                <a:solidFill>
                  <a:srgbClr val="0000FF"/>
                </a:solidFill>
              </a:rPr>
              <a:t>What is the less-formal name for the active ingredient in an AT preparation?</a:t>
            </a:r>
          </a:p>
          <a:p>
            <a:r>
              <a:rPr lang="en-US" sz="1400" dirty="0">
                <a:solidFill>
                  <a:srgbClr val="0000FF"/>
                </a:solidFill>
              </a:rPr>
              <a:t>A  wetting  agent; </a:t>
            </a:r>
            <a:r>
              <a:rPr lang="en-US" sz="1400" dirty="0" err="1"/>
              <a:t>eg</a:t>
            </a:r>
            <a:r>
              <a:rPr lang="en-US" sz="1400" dirty="0"/>
              <a:t>, ‘Carboxymethylcellulose is the wetting agent in a number of AT formulations’</a:t>
            </a:r>
          </a:p>
        </p:txBody>
      </p:sp>
      <p:sp>
        <p:nvSpPr>
          <p:cNvPr id="29" name="TextBox 28">
            <a:extLst>
              <a:ext uri="{FF2B5EF4-FFF2-40B4-BE49-F238E27FC236}">
                <a16:creationId xmlns:a16="http://schemas.microsoft.com/office/drawing/2014/main" id="{010A3E35-CDB1-2449-B9EE-3277386C92E3}"/>
              </a:ext>
            </a:extLst>
          </p:cNvPr>
          <p:cNvSpPr txBox="1"/>
          <p:nvPr/>
        </p:nvSpPr>
        <p:spPr>
          <a:xfrm>
            <a:off x="3234359" y="3745995"/>
            <a:ext cx="2773516" cy="307777"/>
          </a:xfrm>
          <a:prstGeom prst="rect">
            <a:avLst/>
          </a:prstGeom>
          <a:noFill/>
        </p:spPr>
        <p:txBody>
          <a:bodyPr wrap="none" rtlCol="0">
            <a:spAutoFit/>
          </a:bodyPr>
          <a:lstStyle/>
          <a:p>
            <a:r>
              <a:rPr lang="en-US" sz="1400" dirty="0">
                <a:solidFill>
                  <a:srgbClr val="0000FF"/>
                </a:solidFill>
                <a:latin typeface="Segoe Script" panose="030B0504020000000003" pitchFamily="66" charset="0"/>
              </a:rPr>
              <a:t>term  </a:t>
            </a:r>
            <a:r>
              <a:rPr lang="en-US" sz="1400" i="1" dirty="0">
                <a:solidFill>
                  <a:srgbClr val="0000FF"/>
                </a:solidFill>
                <a:latin typeface="Segoe Script" panose="030B0504020000000003" pitchFamily="66" charset="0"/>
              </a:rPr>
              <a:t>wetting agent  </a:t>
            </a:r>
            <a:r>
              <a:rPr lang="en-US" sz="1400" dirty="0">
                <a:solidFill>
                  <a:srgbClr val="0000FF"/>
                </a:solidFill>
                <a:latin typeface="Segoe Script" panose="030B0504020000000003" pitchFamily="66" charset="0"/>
              </a:rPr>
              <a:t>refers </a:t>
            </a:r>
          </a:p>
        </p:txBody>
      </p:sp>
      <p:cxnSp>
        <p:nvCxnSpPr>
          <p:cNvPr id="31" name="Straight Connector 30">
            <a:extLst>
              <a:ext uri="{FF2B5EF4-FFF2-40B4-BE49-F238E27FC236}">
                <a16:creationId xmlns:a16="http://schemas.microsoft.com/office/drawing/2014/main" id="{ED2E9E97-C999-27DC-C1AB-668F87795A51}"/>
              </a:ext>
            </a:extLst>
          </p:cNvPr>
          <p:cNvCxnSpPr>
            <a:cxnSpLocks/>
          </p:cNvCxnSpPr>
          <p:nvPr/>
        </p:nvCxnSpPr>
        <p:spPr>
          <a:xfrm>
            <a:off x="3317920" y="4012096"/>
            <a:ext cx="238734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3706890"/>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is the formal name for artificial tears?</a:t>
            </a:r>
          </a:p>
          <a:p>
            <a:r>
              <a:rPr lang="en-US" sz="1400" dirty="0">
                <a:solidFill>
                  <a:schemeClr val="bg1">
                    <a:lumMod val="75000"/>
                  </a:schemeClr>
                </a:solidFill>
              </a:rPr>
              <a:t>They are </a:t>
            </a:r>
            <a:r>
              <a:rPr lang="en-US" sz="1400" dirty="0"/>
              <a:t>ophthalmic</a:t>
            </a:r>
            <a:r>
              <a:rPr lang="en-US" sz="1400" dirty="0">
                <a:solidFill>
                  <a:schemeClr val="bg1">
                    <a:lumMod val="75000"/>
                  </a:schemeClr>
                </a:solidFill>
              </a:rPr>
              <a:t>  </a:t>
            </a:r>
            <a:r>
              <a:rPr lang="en-US" sz="1400" dirty="0">
                <a:solidFill>
                  <a:schemeClr val="accent6">
                    <a:lumMod val="20000"/>
                    <a:lumOff val="80000"/>
                  </a:schemeClr>
                </a:solidFill>
              </a:rPr>
              <a:t>demulcents</a:t>
            </a:r>
          </a:p>
          <a:p>
            <a:endParaRPr lang="en-US" sz="1400" i="1" dirty="0">
              <a:solidFill>
                <a:schemeClr val="bg1">
                  <a:lumMod val="75000"/>
                </a:schemeClr>
              </a:solidFill>
            </a:endParaRPr>
          </a:p>
          <a:p>
            <a:r>
              <a:rPr lang="en-US" sz="1400" i="1" dirty="0">
                <a:solidFill>
                  <a:schemeClr val="bg1">
                    <a:lumMod val="75000"/>
                  </a:schemeClr>
                </a:solidFill>
              </a:rPr>
              <a:t>In general terms, what is a </a:t>
            </a:r>
            <a:r>
              <a:rPr lang="en-US" sz="1400" dirty="0">
                <a:solidFill>
                  <a:schemeClr val="bg1">
                    <a:lumMod val="75000"/>
                  </a:schemeClr>
                </a:solidFill>
              </a:rPr>
              <a:t>demulcent</a:t>
            </a:r>
            <a:r>
              <a:rPr lang="en-US" sz="1400" i="1" dirty="0">
                <a:solidFill>
                  <a:schemeClr val="bg1">
                    <a:lumMod val="75000"/>
                  </a:schemeClr>
                </a:solidFill>
              </a:rPr>
              <a:t>?</a:t>
            </a:r>
          </a:p>
          <a:p>
            <a:r>
              <a:rPr lang="en-US" sz="1400" dirty="0">
                <a:solidFill>
                  <a:schemeClr val="bg1">
                    <a:lumMod val="75000"/>
                  </a:schemeClr>
                </a:solidFill>
              </a:rPr>
              <a:t>A substance that, when applied, soothes inflamed mucous membranes</a:t>
            </a:r>
          </a:p>
          <a:p>
            <a:endParaRPr lang="en-US" sz="1400" dirty="0">
              <a:solidFill>
                <a:schemeClr val="bg1">
                  <a:lumMod val="75000"/>
                </a:schemeClr>
              </a:solidFill>
            </a:endParaRPr>
          </a:p>
          <a:p>
            <a:r>
              <a:rPr lang="en-US" sz="1400" i="1" dirty="0">
                <a:solidFill>
                  <a:schemeClr val="bg1">
                    <a:lumMod val="75000"/>
                  </a:schemeClr>
                </a:solidFill>
              </a:rPr>
              <a:t>The word </a:t>
            </a:r>
            <a:r>
              <a:rPr lang="en-US" sz="1400" dirty="0">
                <a:solidFill>
                  <a:schemeClr val="bg1">
                    <a:lumMod val="75000"/>
                  </a:schemeClr>
                </a:solidFill>
              </a:rPr>
              <a:t>demulcent</a:t>
            </a:r>
            <a:r>
              <a:rPr lang="en-US" sz="1400" i="1" dirty="0">
                <a:solidFill>
                  <a:schemeClr val="bg1">
                    <a:lumMod val="75000"/>
                  </a:schemeClr>
                </a:solidFill>
              </a:rPr>
              <a:t> can also refer to the specific molecule that conveys the soothing effect; </a:t>
            </a:r>
            <a:r>
              <a:rPr lang="en-US" sz="1400" i="1" dirty="0" err="1">
                <a:solidFill>
                  <a:schemeClr val="bg1">
                    <a:lumMod val="75000"/>
                  </a:schemeClr>
                </a:solidFill>
              </a:rPr>
              <a:t>eg</a:t>
            </a:r>
            <a:r>
              <a:rPr lang="en-US" sz="1400" i="1" dirty="0">
                <a:solidFill>
                  <a:schemeClr val="bg1">
                    <a:lumMod val="75000"/>
                  </a:schemeClr>
                </a:solidFill>
              </a:rPr>
              <a:t>, ‘ATs contain a </a:t>
            </a:r>
            <a:r>
              <a:rPr lang="en-US" sz="1400" b="1" i="1" dirty="0">
                <a:solidFill>
                  <a:schemeClr val="bg1">
                    <a:lumMod val="75000"/>
                  </a:schemeClr>
                </a:solidFill>
              </a:rPr>
              <a:t>demulcent</a:t>
            </a:r>
            <a:r>
              <a:rPr lang="en-US" sz="1400" i="1" dirty="0">
                <a:solidFill>
                  <a:schemeClr val="bg1">
                    <a:lumMod val="75000"/>
                  </a:schemeClr>
                </a:solidFill>
              </a:rPr>
              <a:t> that…’ What are the two most common molecules used as demulcents in ATs?</a:t>
            </a:r>
          </a:p>
          <a:p>
            <a:r>
              <a:rPr lang="en-US" sz="1400" dirty="0">
                <a:solidFill>
                  <a:schemeClr val="bg1">
                    <a:lumMod val="75000"/>
                  </a:schemeClr>
                </a:solidFill>
              </a:rPr>
              <a:t>Polyvinyl alcohol, and cellulose derivatives, </a:t>
            </a:r>
            <a:r>
              <a:rPr lang="en-US" sz="1400" dirty="0" err="1">
                <a:solidFill>
                  <a:schemeClr val="bg1">
                    <a:lumMod val="75000"/>
                  </a:schemeClr>
                </a:solidFill>
              </a:rPr>
              <a:t>eg</a:t>
            </a:r>
            <a:r>
              <a:rPr lang="en-US" sz="1400" dirty="0">
                <a:solidFill>
                  <a:schemeClr val="bg1">
                    <a:lumMod val="75000"/>
                  </a:schemeClr>
                </a:solidFill>
              </a:rPr>
              <a:t>, methylcellulose</a:t>
            </a:r>
          </a:p>
        </p:txBody>
      </p:sp>
      <p:sp>
        <p:nvSpPr>
          <p:cNvPr id="28" name="TextBox 27">
            <a:extLst>
              <a:ext uri="{FF2B5EF4-FFF2-40B4-BE49-F238E27FC236}">
                <a16:creationId xmlns:a16="http://schemas.microsoft.com/office/drawing/2014/main" id="{0D406123-5CE3-AF75-E156-115701C48725}"/>
              </a:ext>
            </a:extLst>
          </p:cNvPr>
          <p:cNvSpPr txBox="1"/>
          <p:nvPr/>
        </p:nvSpPr>
        <p:spPr>
          <a:xfrm>
            <a:off x="3098934" y="3086809"/>
            <a:ext cx="4648200" cy="738664"/>
          </a:xfrm>
          <a:prstGeom prst="rect">
            <a:avLst/>
          </a:prstGeom>
          <a:solidFill>
            <a:srgbClr val="00B0F0"/>
          </a:solidFill>
        </p:spPr>
        <p:txBody>
          <a:bodyPr wrap="square" rtlCol="0">
            <a:spAutoFit/>
          </a:bodyPr>
          <a:lstStyle/>
          <a:p>
            <a:r>
              <a:rPr lang="en-US" sz="1400" i="1" dirty="0">
                <a:solidFill>
                  <a:schemeClr val="bg1"/>
                </a:solidFill>
              </a:rPr>
              <a:t>How does an </a:t>
            </a:r>
            <a:r>
              <a:rPr lang="en-US" sz="1400" dirty="0">
                <a:solidFill>
                  <a:schemeClr val="bg1"/>
                </a:solidFill>
              </a:rPr>
              <a:t>emollient</a:t>
            </a:r>
            <a:r>
              <a:rPr lang="en-US" sz="1400" i="1" dirty="0">
                <a:solidFill>
                  <a:schemeClr val="bg1"/>
                </a:solidFill>
              </a:rPr>
              <a:t> differ from a demulcent?</a:t>
            </a:r>
            <a:endParaRPr lang="en-US" sz="1400" i="1" dirty="0">
              <a:solidFill>
                <a:srgbClr val="00B0F0"/>
              </a:solidFill>
            </a:endParaRPr>
          </a:p>
          <a:p>
            <a:r>
              <a:rPr lang="en-US" sz="1400" dirty="0">
                <a:solidFill>
                  <a:srgbClr val="00B0F0"/>
                </a:solidFill>
              </a:rPr>
              <a:t>An emollient is an  ointment , not a liquid. Emollients are best suited to overnight use</a:t>
            </a:r>
          </a:p>
        </p:txBody>
      </p:sp>
      <p:sp>
        <p:nvSpPr>
          <p:cNvPr id="30" name="TextBox 29">
            <a:extLst>
              <a:ext uri="{FF2B5EF4-FFF2-40B4-BE49-F238E27FC236}">
                <a16:creationId xmlns:a16="http://schemas.microsoft.com/office/drawing/2014/main" id="{E0184926-DECC-1CB4-4F5D-9C8FB244357F}"/>
              </a:ext>
            </a:extLst>
          </p:cNvPr>
          <p:cNvSpPr txBox="1"/>
          <p:nvPr/>
        </p:nvSpPr>
        <p:spPr>
          <a:xfrm>
            <a:off x="4558750" y="2817909"/>
            <a:ext cx="1183337" cy="307777"/>
          </a:xfrm>
          <a:prstGeom prst="rect">
            <a:avLst/>
          </a:prstGeom>
          <a:noFill/>
        </p:spPr>
        <p:txBody>
          <a:bodyPr wrap="none" rtlCol="0">
            <a:spAutoFit/>
          </a:bodyPr>
          <a:lstStyle/>
          <a:p>
            <a:r>
              <a:rPr lang="en-US" sz="1400" dirty="0">
                <a:latin typeface="Segoe Script" panose="030B0504020000000003" pitchFamily="66" charset="0"/>
              </a:rPr>
              <a:t>emollients</a:t>
            </a:r>
          </a:p>
        </p:txBody>
      </p:sp>
    </p:spTree>
    <p:extLst>
      <p:ext uri="{BB962C8B-B14F-4D97-AF65-F5344CB8AC3E}">
        <p14:creationId xmlns:p14="http://schemas.microsoft.com/office/powerpoint/2010/main" val="4004857570"/>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is the formal name for artificial tears?</a:t>
            </a:r>
          </a:p>
          <a:p>
            <a:r>
              <a:rPr lang="en-US" sz="1400" dirty="0">
                <a:solidFill>
                  <a:schemeClr val="bg1">
                    <a:lumMod val="75000"/>
                  </a:schemeClr>
                </a:solidFill>
              </a:rPr>
              <a:t>They are </a:t>
            </a:r>
            <a:r>
              <a:rPr lang="en-US" sz="1400" dirty="0"/>
              <a:t>ophthalmic</a:t>
            </a:r>
            <a:r>
              <a:rPr lang="en-US" sz="1400" dirty="0">
                <a:solidFill>
                  <a:schemeClr val="bg1">
                    <a:lumMod val="75000"/>
                  </a:schemeClr>
                </a:solidFill>
              </a:rPr>
              <a:t>  </a:t>
            </a:r>
            <a:r>
              <a:rPr lang="en-US" sz="1400" dirty="0">
                <a:solidFill>
                  <a:schemeClr val="accent6">
                    <a:lumMod val="20000"/>
                    <a:lumOff val="80000"/>
                  </a:schemeClr>
                </a:solidFill>
              </a:rPr>
              <a:t>demulcents</a:t>
            </a:r>
          </a:p>
          <a:p>
            <a:endParaRPr lang="en-US" sz="1400" i="1" dirty="0">
              <a:solidFill>
                <a:schemeClr val="bg1">
                  <a:lumMod val="75000"/>
                </a:schemeClr>
              </a:solidFill>
            </a:endParaRPr>
          </a:p>
          <a:p>
            <a:r>
              <a:rPr lang="en-US" sz="1400" i="1" dirty="0">
                <a:solidFill>
                  <a:schemeClr val="bg1">
                    <a:lumMod val="75000"/>
                  </a:schemeClr>
                </a:solidFill>
              </a:rPr>
              <a:t>In general terms, what is a </a:t>
            </a:r>
            <a:r>
              <a:rPr lang="en-US" sz="1400" dirty="0">
                <a:solidFill>
                  <a:schemeClr val="bg1">
                    <a:lumMod val="75000"/>
                  </a:schemeClr>
                </a:solidFill>
              </a:rPr>
              <a:t>demulcent</a:t>
            </a:r>
            <a:r>
              <a:rPr lang="en-US" sz="1400" i="1" dirty="0">
                <a:solidFill>
                  <a:schemeClr val="bg1">
                    <a:lumMod val="75000"/>
                  </a:schemeClr>
                </a:solidFill>
              </a:rPr>
              <a:t>?</a:t>
            </a:r>
          </a:p>
          <a:p>
            <a:r>
              <a:rPr lang="en-US" sz="1400" dirty="0">
                <a:solidFill>
                  <a:schemeClr val="bg1">
                    <a:lumMod val="75000"/>
                  </a:schemeClr>
                </a:solidFill>
              </a:rPr>
              <a:t>A substance that, when applied, soothes inflamed mucous membranes</a:t>
            </a:r>
          </a:p>
          <a:p>
            <a:endParaRPr lang="en-US" sz="1400" dirty="0">
              <a:solidFill>
                <a:schemeClr val="bg1">
                  <a:lumMod val="75000"/>
                </a:schemeClr>
              </a:solidFill>
            </a:endParaRPr>
          </a:p>
          <a:p>
            <a:r>
              <a:rPr lang="en-US" sz="1400" i="1" dirty="0">
                <a:solidFill>
                  <a:schemeClr val="bg1">
                    <a:lumMod val="75000"/>
                  </a:schemeClr>
                </a:solidFill>
              </a:rPr>
              <a:t>The word </a:t>
            </a:r>
            <a:r>
              <a:rPr lang="en-US" sz="1400" dirty="0">
                <a:solidFill>
                  <a:schemeClr val="bg1">
                    <a:lumMod val="75000"/>
                  </a:schemeClr>
                </a:solidFill>
              </a:rPr>
              <a:t>demulcent</a:t>
            </a:r>
            <a:r>
              <a:rPr lang="en-US" sz="1400" i="1" dirty="0">
                <a:solidFill>
                  <a:schemeClr val="bg1">
                    <a:lumMod val="75000"/>
                  </a:schemeClr>
                </a:solidFill>
              </a:rPr>
              <a:t> can also refer to the specific molecule that conveys the soothing effect; </a:t>
            </a:r>
            <a:r>
              <a:rPr lang="en-US" sz="1400" i="1" dirty="0" err="1">
                <a:solidFill>
                  <a:schemeClr val="bg1">
                    <a:lumMod val="75000"/>
                  </a:schemeClr>
                </a:solidFill>
              </a:rPr>
              <a:t>eg</a:t>
            </a:r>
            <a:r>
              <a:rPr lang="en-US" sz="1400" i="1" dirty="0">
                <a:solidFill>
                  <a:schemeClr val="bg1">
                    <a:lumMod val="75000"/>
                  </a:schemeClr>
                </a:solidFill>
              </a:rPr>
              <a:t>, ‘ATs contain a </a:t>
            </a:r>
            <a:r>
              <a:rPr lang="en-US" sz="1400" b="1" i="1" dirty="0">
                <a:solidFill>
                  <a:schemeClr val="bg1">
                    <a:lumMod val="75000"/>
                  </a:schemeClr>
                </a:solidFill>
              </a:rPr>
              <a:t>demulcent</a:t>
            </a:r>
            <a:r>
              <a:rPr lang="en-US" sz="1400" i="1" dirty="0">
                <a:solidFill>
                  <a:schemeClr val="bg1">
                    <a:lumMod val="75000"/>
                  </a:schemeClr>
                </a:solidFill>
              </a:rPr>
              <a:t> that…’ What are the two most common molecules used as demulcents in ATs?</a:t>
            </a:r>
          </a:p>
          <a:p>
            <a:r>
              <a:rPr lang="en-US" sz="1400" dirty="0">
                <a:solidFill>
                  <a:schemeClr val="bg1">
                    <a:lumMod val="75000"/>
                  </a:schemeClr>
                </a:solidFill>
              </a:rPr>
              <a:t>Polyvinyl alcohol, and cellulose derivatives, </a:t>
            </a:r>
            <a:r>
              <a:rPr lang="en-US" sz="1400" dirty="0" err="1">
                <a:solidFill>
                  <a:schemeClr val="bg1">
                    <a:lumMod val="75000"/>
                  </a:schemeClr>
                </a:solidFill>
              </a:rPr>
              <a:t>eg</a:t>
            </a:r>
            <a:r>
              <a:rPr lang="en-US" sz="1400" dirty="0">
                <a:solidFill>
                  <a:schemeClr val="bg1">
                    <a:lumMod val="75000"/>
                  </a:schemeClr>
                </a:solidFill>
              </a:rPr>
              <a:t>, methylcellulose</a:t>
            </a:r>
          </a:p>
        </p:txBody>
      </p:sp>
      <p:sp>
        <p:nvSpPr>
          <p:cNvPr id="28" name="TextBox 27">
            <a:extLst>
              <a:ext uri="{FF2B5EF4-FFF2-40B4-BE49-F238E27FC236}">
                <a16:creationId xmlns:a16="http://schemas.microsoft.com/office/drawing/2014/main" id="{0D406123-5CE3-AF75-E156-115701C48725}"/>
              </a:ext>
            </a:extLst>
          </p:cNvPr>
          <p:cNvSpPr txBox="1"/>
          <p:nvPr/>
        </p:nvSpPr>
        <p:spPr>
          <a:xfrm>
            <a:off x="3098934" y="3086809"/>
            <a:ext cx="4648200" cy="738664"/>
          </a:xfrm>
          <a:prstGeom prst="rect">
            <a:avLst/>
          </a:prstGeom>
          <a:solidFill>
            <a:srgbClr val="00B0F0"/>
          </a:solidFill>
        </p:spPr>
        <p:txBody>
          <a:bodyPr wrap="square" rtlCol="0">
            <a:spAutoFit/>
          </a:bodyPr>
          <a:lstStyle/>
          <a:p>
            <a:r>
              <a:rPr lang="en-US" sz="1400" i="1" dirty="0">
                <a:solidFill>
                  <a:schemeClr val="bg1"/>
                </a:solidFill>
              </a:rPr>
              <a:t>How does an </a:t>
            </a:r>
            <a:r>
              <a:rPr lang="en-US" sz="1400" dirty="0">
                <a:solidFill>
                  <a:schemeClr val="bg1"/>
                </a:solidFill>
              </a:rPr>
              <a:t>emollient</a:t>
            </a:r>
            <a:r>
              <a:rPr lang="en-US" sz="1400" i="1" dirty="0">
                <a:solidFill>
                  <a:schemeClr val="bg1"/>
                </a:solidFill>
              </a:rPr>
              <a:t> differ from a demulcent?</a:t>
            </a:r>
          </a:p>
          <a:p>
            <a:r>
              <a:rPr lang="en-US" sz="1400" dirty="0">
                <a:solidFill>
                  <a:schemeClr val="bg1"/>
                </a:solidFill>
              </a:rPr>
              <a:t>An emollient is an  ointment , not a liquid</a:t>
            </a:r>
            <a:r>
              <a:rPr lang="en-US" sz="1400" dirty="0">
                <a:solidFill>
                  <a:srgbClr val="00B0F0"/>
                </a:solidFill>
              </a:rPr>
              <a:t>. Emollients are best suited to overnight use</a:t>
            </a:r>
          </a:p>
        </p:txBody>
      </p:sp>
      <p:sp>
        <p:nvSpPr>
          <p:cNvPr id="30" name="TextBox 29">
            <a:extLst>
              <a:ext uri="{FF2B5EF4-FFF2-40B4-BE49-F238E27FC236}">
                <a16:creationId xmlns:a16="http://schemas.microsoft.com/office/drawing/2014/main" id="{E0184926-DECC-1CB4-4F5D-9C8FB244357F}"/>
              </a:ext>
            </a:extLst>
          </p:cNvPr>
          <p:cNvSpPr txBox="1"/>
          <p:nvPr/>
        </p:nvSpPr>
        <p:spPr>
          <a:xfrm>
            <a:off x="4558750" y="2817909"/>
            <a:ext cx="1183337" cy="307777"/>
          </a:xfrm>
          <a:prstGeom prst="rect">
            <a:avLst/>
          </a:prstGeom>
          <a:noFill/>
        </p:spPr>
        <p:txBody>
          <a:bodyPr wrap="none" rtlCol="0">
            <a:spAutoFit/>
          </a:bodyPr>
          <a:lstStyle/>
          <a:p>
            <a:r>
              <a:rPr lang="en-US" sz="1400" dirty="0">
                <a:latin typeface="Segoe Script" panose="030B0504020000000003" pitchFamily="66" charset="0"/>
              </a:rPr>
              <a:t>emollients</a:t>
            </a:r>
          </a:p>
        </p:txBody>
      </p:sp>
      <p:sp>
        <p:nvSpPr>
          <p:cNvPr id="31" name="Rectangle 30">
            <a:extLst>
              <a:ext uri="{FF2B5EF4-FFF2-40B4-BE49-F238E27FC236}">
                <a16:creationId xmlns:a16="http://schemas.microsoft.com/office/drawing/2014/main" id="{2994ABF8-601C-AE07-74CE-BEBDA8A90D64}"/>
              </a:ext>
            </a:extLst>
          </p:cNvPr>
          <p:cNvSpPr/>
          <p:nvPr/>
        </p:nvSpPr>
        <p:spPr>
          <a:xfrm>
            <a:off x="4627349" y="3344515"/>
            <a:ext cx="771917" cy="2352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4453895"/>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is the formal name for artificial tears?</a:t>
            </a:r>
          </a:p>
          <a:p>
            <a:r>
              <a:rPr lang="en-US" sz="1400" dirty="0">
                <a:solidFill>
                  <a:schemeClr val="bg1">
                    <a:lumMod val="75000"/>
                  </a:schemeClr>
                </a:solidFill>
              </a:rPr>
              <a:t>They are </a:t>
            </a:r>
            <a:r>
              <a:rPr lang="en-US" sz="1400" dirty="0"/>
              <a:t>ophthalmic</a:t>
            </a:r>
            <a:r>
              <a:rPr lang="en-US" sz="1400" dirty="0">
                <a:solidFill>
                  <a:schemeClr val="bg1">
                    <a:lumMod val="75000"/>
                  </a:schemeClr>
                </a:solidFill>
              </a:rPr>
              <a:t>  </a:t>
            </a:r>
            <a:r>
              <a:rPr lang="en-US" sz="1400" dirty="0">
                <a:solidFill>
                  <a:schemeClr val="accent6">
                    <a:lumMod val="20000"/>
                    <a:lumOff val="80000"/>
                  </a:schemeClr>
                </a:solidFill>
              </a:rPr>
              <a:t>demulcents</a:t>
            </a:r>
          </a:p>
          <a:p>
            <a:endParaRPr lang="en-US" sz="1400" i="1" dirty="0">
              <a:solidFill>
                <a:schemeClr val="bg1">
                  <a:lumMod val="75000"/>
                </a:schemeClr>
              </a:solidFill>
            </a:endParaRPr>
          </a:p>
          <a:p>
            <a:r>
              <a:rPr lang="en-US" sz="1400" i="1" dirty="0">
                <a:solidFill>
                  <a:schemeClr val="bg1">
                    <a:lumMod val="75000"/>
                  </a:schemeClr>
                </a:solidFill>
              </a:rPr>
              <a:t>In general terms, what is a </a:t>
            </a:r>
            <a:r>
              <a:rPr lang="en-US" sz="1400" dirty="0">
                <a:solidFill>
                  <a:schemeClr val="bg1">
                    <a:lumMod val="75000"/>
                  </a:schemeClr>
                </a:solidFill>
              </a:rPr>
              <a:t>demulcent</a:t>
            </a:r>
            <a:r>
              <a:rPr lang="en-US" sz="1400" i="1" dirty="0">
                <a:solidFill>
                  <a:schemeClr val="bg1">
                    <a:lumMod val="75000"/>
                  </a:schemeClr>
                </a:solidFill>
              </a:rPr>
              <a:t>?</a:t>
            </a:r>
          </a:p>
          <a:p>
            <a:r>
              <a:rPr lang="en-US" sz="1400" dirty="0">
                <a:solidFill>
                  <a:schemeClr val="bg1">
                    <a:lumMod val="75000"/>
                  </a:schemeClr>
                </a:solidFill>
              </a:rPr>
              <a:t>A substance that, when applied, soothes inflamed mucous membranes</a:t>
            </a:r>
          </a:p>
          <a:p>
            <a:endParaRPr lang="en-US" sz="1400" dirty="0">
              <a:solidFill>
                <a:schemeClr val="bg1">
                  <a:lumMod val="75000"/>
                </a:schemeClr>
              </a:solidFill>
            </a:endParaRPr>
          </a:p>
          <a:p>
            <a:r>
              <a:rPr lang="en-US" sz="1400" i="1" dirty="0">
                <a:solidFill>
                  <a:schemeClr val="bg1">
                    <a:lumMod val="75000"/>
                  </a:schemeClr>
                </a:solidFill>
              </a:rPr>
              <a:t>The word </a:t>
            </a:r>
            <a:r>
              <a:rPr lang="en-US" sz="1400" dirty="0">
                <a:solidFill>
                  <a:schemeClr val="bg1">
                    <a:lumMod val="75000"/>
                  </a:schemeClr>
                </a:solidFill>
              </a:rPr>
              <a:t>demulcent</a:t>
            </a:r>
            <a:r>
              <a:rPr lang="en-US" sz="1400" i="1" dirty="0">
                <a:solidFill>
                  <a:schemeClr val="bg1">
                    <a:lumMod val="75000"/>
                  </a:schemeClr>
                </a:solidFill>
              </a:rPr>
              <a:t> can also refer to the specific molecule that conveys the soothing effect; </a:t>
            </a:r>
            <a:r>
              <a:rPr lang="en-US" sz="1400" i="1" dirty="0" err="1">
                <a:solidFill>
                  <a:schemeClr val="bg1">
                    <a:lumMod val="75000"/>
                  </a:schemeClr>
                </a:solidFill>
              </a:rPr>
              <a:t>eg</a:t>
            </a:r>
            <a:r>
              <a:rPr lang="en-US" sz="1400" i="1" dirty="0">
                <a:solidFill>
                  <a:schemeClr val="bg1">
                    <a:lumMod val="75000"/>
                  </a:schemeClr>
                </a:solidFill>
              </a:rPr>
              <a:t>, ‘ATs contain a </a:t>
            </a:r>
            <a:r>
              <a:rPr lang="en-US" sz="1400" b="1" i="1" dirty="0">
                <a:solidFill>
                  <a:schemeClr val="bg1">
                    <a:lumMod val="75000"/>
                  </a:schemeClr>
                </a:solidFill>
              </a:rPr>
              <a:t>demulcent</a:t>
            </a:r>
            <a:r>
              <a:rPr lang="en-US" sz="1400" i="1" dirty="0">
                <a:solidFill>
                  <a:schemeClr val="bg1">
                    <a:lumMod val="75000"/>
                  </a:schemeClr>
                </a:solidFill>
              </a:rPr>
              <a:t> that…’ What are the two most common molecules used as demulcents in ATs?</a:t>
            </a:r>
          </a:p>
          <a:p>
            <a:r>
              <a:rPr lang="en-US" sz="1400" dirty="0">
                <a:solidFill>
                  <a:schemeClr val="bg1">
                    <a:lumMod val="75000"/>
                  </a:schemeClr>
                </a:solidFill>
              </a:rPr>
              <a:t>Polyvinyl alcohol, and cellulose derivatives, </a:t>
            </a:r>
            <a:r>
              <a:rPr lang="en-US" sz="1400" dirty="0" err="1">
                <a:solidFill>
                  <a:schemeClr val="bg1">
                    <a:lumMod val="75000"/>
                  </a:schemeClr>
                </a:solidFill>
              </a:rPr>
              <a:t>eg</a:t>
            </a:r>
            <a:r>
              <a:rPr lang="en-US" sz="1400" dirty="0">
                <a:solidFill>
                  <a:schemeClr val="bg1">
                    <a:lumMod val="75000"/>
                  </a:schemeClr>
                </a:solidFill>
              </a:rPr>
              <a:t>, methylcellulose</a:t>
            </a:r>
          </a:p>
        </p:txBody>
      </p:sp>
      <p:sp>
        <p:nvSpPr>
          <p:cNvPr id="28" name="TextBox 27">
            <a:extLst>
              <a:ext uri="{FF2B5EF4-FFF2-40B4-BE49-F238E27FC236}">
                <a16:creationId xmlns:a16="http://schemas.microsoft.com/office/drawing/2014/main" id="{0D406123-5CE3-AF75-E156-115701C48725}"/>
              </a:ext>
            </a:extLst>
          </p:cNvPr>
          <p:cNvSpPr txBox="1"/>
          <p:nvPr/>
        </p:nvSpPr>
        <p:spPr>
          <a:xfrm>
            <a:off x="3098934" y="3086809"/>
            <a:ext cx="4648200" cy="738664"/>
          </a:xfrm>
          <a:prstGeom prst="rect">
            <a:avLst/>
          </a:prstGeom>
          <a:solidFill>
            <a:srgbClr val="00B0F0"/>
          </a:solidFill>
        </p:spPr>
        <p:txBody>
          <a:bodyPr wrap="square" rtlCol="0">
            <a:spAutoFit/>
          </a:bodyPr>
          <a:lstStyle/>
          <a:p>
            <a:r>
              <a:rPr lang="en-US" sz="1400" i="1" dirty="0">
                <a:solidFill>
                  <a:schemeClr val="bg1"/>
                </a:solidFill>
              </a:rPr>
              <a:t>How does an </a:t>
            </a:r>
            <a:r>
              <a:rPr lang="en-US" sz="1400" dirty="0">
                <a:solidFill>
                  <a:schemeClr val="bg1"/>
                </a:solidFill>
              </a:rPr>
              <a:t>emollient</a:t>
            </a:r>
            <a:r>
              <a:rPr lang="en-US" sz="1400" i="1" dirty="0">
                <a:solidFill>
                  <a:schemeClr val="bg1"/>
                </a:solidFill>
              </a:rPr>
              <a:t> differ from a demulcent?</a:t>
            </a:r>
          </a:p>
          <a:p>
            <a:r>
              <a:rPr lang="en-US" sz="1400" dirty="0">
                <a:solidFill>
                  <a:schemeClr val="bg1"/>
                </a:solidFill>
              </a:rPr>
              <a:t>An emollient is an  ointment , not a liquid</a:t>
            </a:r>
            <a:r>
              <a:rPr lang="en-US" sz="1400" dirty="0">
                <a:solidFill>
                  <a:srgbClr val="00B0F0"/>
                </a:solidFill>
              </a:rPr>
              <a:t>. Emollients are best suited to overnight use</a:t>
            </a:r>
          </a:p>
        </p:txBody>
      </p:sp>
      <p:sp>
        <p:nvSpPr>
          <p:cNvPr id="30" name="TextBox 29">
            <a:extLst>
              <a:ext uri="{FF2B5EF4-FFF2-40B4-BE49-F238E27FC236}">
                <a16:creationId xmlns:a16="http://schemas.microsoft.com/office/drawing/2014/main" id="{E0184926-DECC-1CB4-4F5D-9C8FB244357F}"/>
              </a:ext>
            </a:extLst>
          </p:cNvPr>
          <p:cNvSpPr txBox="1"/>
          <p:nvPr/>
        </p:nvSpPr>
        <p:spPr>
          <a:xfrm>
            <a:off x="4558750" y="2817909"/>
            <a:ext cx="1183337" cy="307777"/>
          </a:xfrm>
          <a:prstGeom prst="rect">
            <a:avLst/>
          </a:prstGeom>
          <a:noFill/>
        </p:spPr>
        <p:txBody>
          <a:bodyPr wrap="none" rtlCol="0">
            <a:spAutoFit/>
          </a:bodyPr>
          <a:lstStyle/>
          <a:p>
            <a:r>
              <a:rPr lang="en-US" sz="1400" dirty="0">
                <a:latin typeface="Segoe Script" panose="030B0504020000000003" pitchFamily="66" charset="0"/>
              </a:rPr>
              <a:t>emollients</a:t>
            </a:r>
          </a:p>
        </p:txBody>
      </p:sp>
    </p:spTree>
    <p:extLst>
      <p:ext uri="{BB962C8B-B14F-4D97-AF65-F5344CB8AC3E}">
        <p14:creationId xmlns:p14="http://schemas.microsoft.com/office/powerpoint/2010/main" val="1133613496"/>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is the formal name for artificial tears?</a:t>
            </a:r>
          </a:p>
          <a:p>
            <a:r>
              <a:rPr lang="en-US" sz="1400" dirty="0">
                <a:solidFill>
                  <a:schemeClr val="bg1">
                    <a:lumMod val="75000"/>
                  </a:schemeClr>
                </a:solidFill>
              </a:rPr>
              <a:t>They are </a:t>
            </a:r>
            <a:r>
              <a:rPr lang="en-US" sz="1400" dirty="0"/>
              <a:t>ophthalmic</a:t>
            </a:r>
            <a:r>
              <a:rPr lang="en-US" sz="1400" dirty="0">
                <a:solidFill>
                  <a:schemeClr val="bg1">
                    <a:lumMod val="75000"/>
                  </a:schemeClr>
                </a:solidFill>
              </a:rPr>
              <a:t>  </a:t>
            </a:r>
            <a:r>
              <a:rPr lang="en-US" sz="1400" dirty="0">
                <a:solidFill>
                  <a:schemeClr val="accent6">
                    <a:lumMod val="20000"/>
                    <a:lumOff val="80000"/>
                  </a:schemeClr>
                </a:solidFill>
              </a:rPr>
              <a:t>demulcents</a:t>
            </a:r>
          </a:p>
          <a:p>
            <a:endParaRPr lang="en-US" sz="1400" i="1" dirty="0">
              <a:solidFill>
                <a:schemeClr val="bg1">
                  <a:lumMod val="75000"/>
                </a:schemeClr>
              </a:solidFill>
            </a:endParaRPr>
          </a:p>
          <a:p>
            <a:r>
              <a:rPr lang="en-US" sz="1400" i="1" dirty="0">
                <a:solidFill>
                  <a:schemeClr val="bg1">
                    <a:lumMod val="75000"/>
                  </a:schemeClr>
                </a:solidFill>
              </a:rPr>
              <a:t>In general terms, what is a </a:t>
            </a:r>
            <a:r>
              <a:rPr lang="en-US" sz="1400" dirty="0">
                <a:solidFill>
                  <a:schemeClr val="bg1">
                    <a:lumMod val="75000"/>
                  </a:schemeClr>
                </a:solidFill>
              </a:rPr>
              <a:t>demulcent</a:t>
            </a:r>
            <a:r>
              <a:rPr lang="en-US" sz="1400" i="1" dirty="0">
                <a:solidFill>
                  <a:schemeClr val="bg1">
                    <a:lumMod val="75000"/>
                  </a:schemeClr>
                </a:solidFill>
              </a:rPr>
              <a:t>?</a:t>
            </a:r>
          </a:p>
          <a:p>
            <a:r>
              <a:rPr lang="en-US" sz="1400" dirty="0">
                <a:solidFill>
                  <a:schemeClr val="bg1">
                    <a:lumMod val="75000"/>
                  </a:schemeClr>
                </a:solidFill>
              </a:rPr>
              <a:t>A substance that, when applied, soothes inflamed mucous membranes</a:t>
            </a:r>
          </a:p>
          <a:p>
            <a:endParaRPr lang="en-US" sz="1400" dirty="0">
              <a:solidFill>
                <a:schemeClr val="bg1">
                  <a:lumMod val="75000"/>
                </a:schemeClr>
              </a:solidFill>
            </a:endParaRPr>
          </a:p>
          <a:p>
            <a:r>
              <a:rPr lang="en-US" sz="1400" i="1" dirty="0">
                <a:solidFill>
                  <a:schemeClr val="bg1">
                    <a:lumMod val="75000"/>
                  </a:schemeClr>
                </a:solidFill>
              </a:rPr>
              <a:t>The word </a:t>
            </a:r>
            <a:r>
              <a:rPr lang="en-US" sz="1400" dirty="0">
                <a:solidFill>
                  <a:schemeClr val="bg1">
                    <a:lumMod val="75000"/>
                  </a:schemeClr>
                </a:solidFill>
              </a:rPr>
              <a:t>demulcent</a:t>
            </a:r>
            <a:r>
              <a:rPr lang="en-US" sz="1400" i="1" dirty="0">
                <a:solidFill>
                  <a:schemeClr val="bg1">
                    <a:lumMod val="75000"/>
                  </a:schemeClr>
                </a:solidFill>
              </a:rPr>
              <a:t> can also refer to the specific molecule that conveys the soothing effect; </a:t>
            </a:r>
            <a:r>
              <a:rPr lang="en-US" sz="1400" i="1" dirty="0" err="1">
                <a:solidFill>
                  <a:schemeClr val="bg1">
                    <a:lumMod val="75000"/>
                  </a:schemeClr>
                </a:solidFill>
              </a:rPr>
              <a:t>eg</a:t>
            </a:r>
            <a:r>
              <a:rPr lang="en-US" sz="1400" i="1" dirty="0">
                <a:solidFill>
                  <a:schemeClr val="bg1">
                    <a:lumMod val="75000"/>
                  </a:schemeClr>
                </a:solidFill>
              </a:rPr>
              <a:t>, ‘ATs contain a </a:t>
            </a:r>
            <a:r>
              <a:rPr lang="en-US" sz="1400" b="1" i="1" dirty="0">
                <a:solidFill>
                  <a:schemeClr val="bg1">
                    <a:lumMod val="75000"/>
                  </a:schemeClr>
                </a:solidFill>
              </a:rPr>
              <a:t>demulcent</a:t>
            </a:r>
            <a:r>
              <a:rPr lang="en-US" sz="1400" i="1" dirty="0">
                <a:solidFill>
                  <a:schemeClr val="bg1">
                    <a:lumMod val="75000"/>
                  </a:schemeClr>
                </a:solidFill>
              </a:rPr>
              <a:t> that…’ What are the two most common molecules used as demulcents in ATs?</a:t>
            </a:r>
          </a:p>
          <a:p>
            <a:r>
              <a:rPr lang="en-US" sz="1400" dirty="0">
                <a:solidFill>
                  <a:schemeClr val="bg1">
                    <a:lumMod val="75000"/>
                  </a:schemeClr>
                </a:solidFill>
              </a:rPr>
              <a:t>Polyvinyl alcohol, and cellulose derivatives, </a:t>
            </a:r>
            <a:r>
              <a:rPr lang="en-US" sz="1400" dirty="0" err="1">
                <a:solidFill>
                  <a:schemeClr val="bg1">
                    <a:lumMod val="75000"/>
                  </a:schemeClr>
                </a:solidFill>
              </a:rPr>
              <a:t>eg</a:t>
            </a:r>
            <a:r>
              <a:rPr lang="en-US" sz="1400" dirty="0">
                <a:solidFill>
                  <a:schemeClr val="bg1">
                    <a:lumMod val="75000"/>
                  </a:schemeClr>
                </a:solidFill>
              </a:rPr>
              <a:t>, methylcellulose</a:t>
            </a:r>
          </a:p>
        </p:txBody>
      </p:sp>
      <p:sp>
        <p:nvSpPr>
          <p:cNvPr id="28" name="TextBox 27">
            <a:extLst>
              <a:ext uri="{FF2B5EF4-FFF2-40B4-BE49-F238E27FC236}">
                <a16:creationId xmlns:a16="http://schemas.microsoft.com/office/drawing/2014/main" id="{0D406123-5CE3-AF75-E156-115701C48725}"/>
              </a:ext>
            </a:extLst>
          </p:cNvPr>
          <p:cNvSpPr txBox="1"/>
          <p:nvPr/>
        </p:nvSpPr>
        <p:spPr>
          <a:xfrm>
            <a:off x="3098934" y="3086809"/>
            <a:ext cx="4648200" cy="738664"/>
          </a:xfrm>
          <a:prstGeom prst="rect">
            <a:avLst/>
          </a:prstGeom>
          <a:solidFill>
            <a:srgbClr val="00B0F0"/>
          </a:solidFill>
        </p:spPr>
        <p:txBody>
          <a:bodyPr wrap="square" rtlCol="0">
            <a:spAutoFit/>
          </a:bodyPr>
          <a:lstStyle/>
          <a:p>
            <a:r>
              <a:rPr lang="en-US" sz="1400" i="1" dirty="0">
                <a:solidFill>
                  <a:schemeClr val="bg1"/>
                </a:solidFill>
              </a:rPr>
              <a:t>How does an </a:t>
            </a:r>
            <a:r>
              <a:rPr lang="en-US" sz="1400" dirty="0">
                <a:solidFill>
                  <a:schemeClr val="bg1"/>
                </a:solidFill>
              </a:rPr>
              <a:t>emollient</a:t>
            </a:r>
            <a:r>
              <a:rPr lang="en-US" sz="1400" i="1" dirty="0">
                <a:solidFill>
                  <a:schemeClr val="bg1"/>
                </a:solidFill>
              </a:rPr>
              <a:t> differ from a demulcent?</a:t>
            </a:r>
          </a:p>
          <a:p>
            <a:r>
              <a:rPr lang="en-US" sz="1400" dirty="0">
                <a:solidFill>
                  <a:schemeClr val="bg1"/>
                </a:solidFill>
              </a:rPr>
              <a:t>An emollient is an  ointment , not a liquid. </a:t>
            </a:r>
            <a:r>
              <a:rPr lang="en-US" sz="1400" dirty="0">
                <a:solidFill>
                  <a:srgbClr val="0000FF"/>
                </a:solidFill>
              </a:rPr>
              <a:t>Emollients are best suited to overnight use.</a:t>
            </a:r>
          </a:p>
        </p:txBody>
      </p:sp>
      <p:sp>
        <p:nvSpPr>
          <p:cNvPr id="30" name="TextBox 29">
            <a:extLst>
              <a:ext uri="{FF2B5EF4-FFF2-40B4-BE49-F238E27FC236}">
                <a16:creationId xmlns:a16="http://schemas.microsoft.com/office/drawing/2014/main" id="{E0184926-DECC-1CB4-4F5D-9C8FB244357F}"/>
              </a:ext>
            </a:extLst>
          </p:cNvPr>
          <p:cNvSpPr txBox="1"/>
          <p:nvPr/>
        </p:nvSpPr>
        <p:spPr>
          <a:xfrm>
            <a:off x="4558750" y="2817909"/>
            <a:ext cx="1183337" cy="307777"/>
          </a:xfrm>
          <a:prstGeom prst="rect">
            <a:avLst/>
          </a:prstGeom>
          <a:noFill/>
        </p:spPr>
        <p:txBody>
          <a:bodyPr wrap="none" rtlCol="0">
            <a:spAutoFit/>
          </a:bodyPr>
          <a:lstStyle/>
          <a:p>
            <a:r>
              <a:rPr lang="en-US" sz="1400" dirty="0">
                <a:latin typeface="Segoe Script" panose="030B0504020000000003" pitchFamily="66" charset="0"/>
              </a:rPr>
              <a:t>emollients</a:t>
            </a:r>
          </a:p>
        </p:txBody>
      </p:sp>
    </p:spTree>
    <p:extLst>
      <p:ext uri="{BB962C8B-B14F-4D97-AF65-F5344CB8AC3E}">
        <p14:creationId xmlns:p14="http://schemas.microsoft.com/office/powerpoint/2010/main" val="1114105570"/>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is the formal name for artificial tears?</a:t>
            </a:r>
          </a:p>
          <a:p>
            <a:r>
              <a:rPr lang="en-US" sz="1400" dirty="0">
                <a:solidFill>
                  <a:schemeClr val="bg1">
                    <a:lumMod val="75000"/>
                  </a:schemeClr>
                </a:solidFill>
              </a:rPr>
              <a:t>They are ophthalmic  demulcents</a:t>
            </a:r>
          </a:p>
          <a:p>
            <a:endParaRPr lang="en-US" sz="1400" i="1" dirty="0">
              <a:solidFill>
                <a:schemeClr val="bg1">
                  <a:lumMod val="75000"/>
                </a:schemeClr>
              </a:solidFill>
            </a:endParaRPr>
          </a:p>
          <a:p>
            <a:r>
              <a:rPr lang="en-US" sz="1400" i="1" dirty="0">
                <a:solidFill>
                  <a:schemeClr val="bg1">
                    <a:lumMod val="75000"/>
                  </a:schemeClr>
                </a:solidFill>
              </a:rPr>
              <a:t>In general terms, what is a </a:t>
            </a:r>
            <a:r>
              <a:rPr lang="en-US" sz="1400" dirty="0">
                <a:solidFill>
                  <a:schemeClr val="bg1">
                    <a:lumMod val="75000"/>
                  </a:schemeClr>
                </a:solidFill>
              </a:rPr>
              <a:t>demulcent</a:t>
            </a:r>
            <a:r>
              <a:rPr lang="en-US" sz="1400" i="1" dirty="0">
                <a:solidFill>
                  <a:schemeClr val="bg1">
                    <a:lumMod val="75000"/>
                  </a:schemeClr>
                </a:solidFill>
              </a:rPr>
              <a:t>?</a:t>
            </a:r>
          </a:p>
          <a:p>
            <a:r>
              <a:rPr lang="en-US" sz="1400" dirty="0">
                <a:solidFill>
                  <a:schemeClr val="bg1">
                    <a:lumMod val="75000"/>
                  </a:schemeClr>
                </a:solidFill>
              </a:rPr>
              <a:t>A substance that, when applied, soothes inflamed mucous membranes</a:t>
            </a:r>
          </a:p>
          <a:p>
            <a:endParaRPr lang="en-US" sz="1400" dirty="0">
              <a:solidFill>
                <a:schemeClr val="bg1">
                  <a:lumMod val="75000"/>
                </a:schemeClr>
              </a:solidFill>
            </a:endParaRPr>
          </a:p>
          <a:p>
            <a:r>
              <a:rPr lang="en-US" sz="1400" i="1" dirty="0">
                <a:solidFill>
                  <a:schemeClr val="bg1">
                    <a:lumMod val="75000"/>
                  </a:schemeClr>
                </a:solidFill>
              </a:rPr>
              <a:t>The word </a:t>
            </a:r>
            <a:r>
              <a:rPr lang="en-US" sz="1400" dirty="0">
                <a:solidFill>
                  <a:schemeClr val="bg1">
                    <a:lumMod val="75000"/>
                  </a:schemeClr>
                </a:solidFill>
              </a:rPr>
              <a:t>demulcent</a:t>
            </a:r>
            <a:r>
              <a:rPr lang="en-US" sz="1400" i="1" dirty="0">
                <a:solidFill>
                  <a:schemeClr val="bg1">
                    <a:lumMod val="75000"/>
                  </a:schemeClr>
                </a:solidFill>
              </a:rPr>
              <a:t> can also refer to the specific molecule that conveys the soothing effect; </a:t>
            </a:r>
            <a:r>
              <a:rPr lang="en-US" sz="1400" i="1" dirty="0" err="1">
                <a:solidFill>
                  <a:schemeClr val="bg1">
                    <a:lumMod val="75000"/>
                  </a:schemeClr>
                </a:solidFill>
              </a:rPr>
              <a:t>eg</a:t>
            </a:r>
            <a:r>
              <a:rPr lang="en-US" sz="1400" i="1" dirty="0">
                <a:solidFill>
                  <a:schemeClr val="bg1">
                    <a:lumMod val="75000"/>
                  </a:schemeClr>
                </a:solidFill>
              </a:rPr>
              <a:t>, ‘ATs contain a </a:t>
            </a:r>
            <a:r>
              <a:rPr lang="en-US" sz="1400" b="1" i="1" dirty="0">
                <a:solidFill>
                  <a:schemeClr val="bg1">
                    <a:lumMod val="75000"/>
                  </a:schemeClr>
                </a:solidFill>
              </a:rPr>
              <a:t>demulcent</a:t>
            </a:r>
            <a:r>
              <a:rPr lang="en-US" sz="1400" i="1" dirty="0">
                <a:solidFill>
                  <a:schemeClr val="bg1">
                    <a:lumMod val="75000"/>
                  </a:schemeClr>
                </a:solidFill>
              </a:rPr>
              <a:t> that…’ What are the two most common molecules used as demulcents in ATs?</a:t>
            </a:r>
          </a:p>
          <a:p>
            <a:r>
              <a:rPr lang="en-US" sz="1400" dirty="0">
                <a:solidFill>
                  <a:schemeClr val="bg1">
                    <a:lumMod val="75000"/>
                  </a:schemeClr>
                </a:solidFill>
              </a:rPr>
              <a:t>Polyvinyl alcohol, and cellulose derivatives</a:t>
            </a:r>
          </a:p>
        </p:txBody>
      </p:sp>
      <p:sp>
        <p:nvSpPr>
          <p:cNvPr id="28" name="TextBox 27">
            <a:extLst>
              <a:ext uri="{FF2B5EF4-FFF2-40B4-BE49-F238E27FC236}">
                <a16:creationId xmlns:a16="http://schemas.microsoft.com/office/drawing/2014/main" id="{4A93CDEB-E73F-A251-2347-BA6A2BA448F5}"/>
              </a:ext>
            </a:extLst>
          </p:cNvPr>
          <p:cNvSpPr txBox="1"/>
          <p:nvPr/>
        </p:nvSpPr>
        <p:spPr>
          <a:xfrm>
            <a:off x="2555997" y="2549789"/>
            <a:ext cx="5246735" cy="2462213"/>
          </a:xfrm>
          <a:prstGeom prst="rect">
            <a:avLst/>
          </a:prstGeom>
          <a:solidFill>
            <a:schemeClr val="accent5"/>
          </a:solidFill>
        </p:spPr>
        <p:txBody>
          <a:bodyPr wrap="square" rtlCol="0">
            <a:spAutoFit/>
          </a:bodyPr>
          <a:lstStyle/>
          <a:p>
            <a:r>
              <a:rPr lang="en-US" sz="1400" i="1" dirty="0"/>
              <a:t>Are preserved ATs OK, or should PFATs alone be used?</a:t>
            </a:r>
          </a:p>
          <a:p>
            <a:r>
              <a:rPr lang="en-US" sz="1400" dirty="0">
                <a:solidFill>
                  <a:schemeClr val="accent5"/>
                </a:solidFill>
              </a:rPr>
              <a:t>The latest (at the time of this writing) version of the </a:t>
            </a:r>
            <a:r>
              <a:rPr lang="en-US" sz="1400" i="1" dirty="0">
                <a:solidFill>
                  <a:schemeClr val="accent5"/>
                </a:solidFill>
              </a:rPr>
              <a:t>Cornea</a:t>
            </a:r>
            <a:r>
              <a:rPr lang="en-US" sz="1400" dirty="0">
                <a:solidFill>
                  <a:schemeClr val="accent5"/>
                </a:solidFill>
              </a:rPr>
              <a:t> book is conflicting on this. One page recommends preserved ATs up to 4x/d for mild dry eyes, whereas the next page states ‘PFATs are recommended </a:t>
            </a:r>
            <a:r>
              <a:rPr lang="en-US" sz="1400" dirty="0" err="1">
                <a:solidFill>
                  <a:schemeClr val="accent5"/>
                </a:solidFill>
              </a:rPr>
              <a:t>fo</a:t>
            </a:r>
            <a:endParaRPr lang="en-US" sz="1400" dirty="0">
              <a:solidFill>
                <a:schemeClr val="accent5"/>
              </a:solidFill>
            </a:endParaRPr>
          </a:p>
          <a:p>
            <a:endParaRPr lang="en-US" sz="1400" dirty="0">
              <a:solidFill>
                <a:schemeClr val="accent5"/>
              </a:solidFill>
            </a:endParaRPr>
          </a:p>
          <a:p>
            <a:endParaRPr lang="en-US" sz="1400" dirty="0">
              <a:solidFill>
                <a:schemeClr val="accent5"/>
              </a:solidFill>
            </a:endParaRPr>
          </a:p>
          <a:p>
            <a:endParaRPr lang="en-US" sz="1400" dirty="0">
              <a:solidFill>
                <a:schemeClr val="accent5"/>
              </a:solidFill>
            </a:endParaRPr>
          </a:p>
          <a:p>
            <a:endParaRPr lang="en-US" sz="1400" dirty="0">
              <a:solidFill>
                <a:schemeClr val="accent5"/>
              </a:solidFill>
            </a:endParaRPr>
          </a:p>
          <a:p>
            <a:endParaRPr lang="en-US" sz="1400" dirty="0">
              <a:solidFill>
                <a:schemeClr val="accent5"/>
              </a:solidFill>
            </a:endParaRPr>
          </a:p>
          <a:p>
            <a:r>
              <a:rPr lang="en-US" sz="1400" dirty="0">
                <a:solidFill>
                  <a:schemeClr val="accent5"/>
                </a:solidFill>
              </a:rPr>
              <a:t>r all pts.’ Caveat emptor. </a:t>
            </a:r>
          </a:p>
        </p:txBody>
      </p:sp>
    </p:spTree>
    <p:extLst>
      <p:ext uri="{BB962C8B-B14F-4D97-AF65-F5344CB8AC3E}">
        <p14:creationId xmlns:p14="http://schemas.microsoft.com/office/powerpoint/2010/main" val="1774860639"/>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is the formal name for artificial tears?</a:t>
            </a:r>
          </a:p>
          <a:p>
            <a:r>
              <a:rPr lang="en-US" sz="1400" dirty="0">
                <a:solidFill>
                  <a:schemeClr val="bg1">
                    <a:lumMod val="75000"/>
                  </a:schemeClr>
                </a:solidFill>
              </a:rPr>
              <a:t>They are ophthalmic  demulcents</a:t>
            </a:r>
          </a:p>
          <a:p>
            <a:endParaRPr lang="en-US" sz="1400" i="1" dirty="0">
              <a:solidFill>
                <a:schemeClr val="bg1">
                  <a:lumMod val="75000"/>
                </a:schemeClr>
              </a:solidFill>
            </a:endParaRPr>
          </a:p>
          <a:p>
            <a:r>
              <a:rPr lang="en-US" sz="1400" i="1" dirty="0">
                <a:solidFill>
                  <a:schemeClr val="bg1">
                    <a:lumMod val="75000"/>
                  </a:schemeClr>
                </a:solidFill>
              </a:rPr>
              <a:t>In general terms, what is a </a:t>
            </a:r>
            <a:r>
              <a:rPr lang="en-US" sz="1400" dirty="0">
                <a:solidFill>
                  <a:schemeClr val="bg1">
                    <a:lumMod val="75000"/>
                  </a:schemeClr>
                </a:solidFill>
              </a:rPr>
              <a:t>demulcent</a:t>
            </a:r>
            <a:r>
              <a:rPr lang="en-US" sz="1400" i="1" dirty="0">
                <a:solidFill>
                  <a:schemeClr val="bg1">
                    <a:lumMod val="75000"/>
                  </a:schemeClr>
                </a:solidFill>
              </a:rPr>
              <a:t>?</a:t>
            </a:r>
          </a:p>
          <a:p>
            <a:r>
              <a:rPr lang="en-US" sz="1400" dirty="0">
                <a:solidFill>
                  <a:schemeClr val="bg1">
                    <a:lumMod val="75000"/>
                  </a:schemeClr>
                </a:solidFill>
              </a:rPr>
              <a:t>A substance that, when applied, soothes inflamed mucous membranes</a:t>
            </a:r>
          </a:p>
          <a:p>
            <a:endParaRPr lang="en-US" sz="1400" dirty="0">
              <a:solidFill>
                <a:schemeClr val="bg1">
                  <a:lumMod val="75000"/>
                </a:schemeClr>
              </a:solidFill>
            </a:endParaRPr>
          </a:p>
          <a:p>
            <a:r>
              <a:rPr lang="en-US" sz="1400" i="1" dirty="0">
                <a:solidFill>
                  <a:schemeClr val="bg1">
                    <a:lumMod val="75000"/>
                  </a:schemeClr>
                </a:solidFill>
              </a:rPr>
              <a:t>The word </a:t>
            </a:r>
            <a:r>
              <a:rPr lang="en-US" sz="1400" dirty="0">
                <a:solidFill>
                  <a:schemeClr val="bg1">
                    <a:lumMod val="75000"/>
                  </a:schemeClr>
                </a:solidFill>
              </a:rPr>
              <a:t>demulcent</a:t>
            </a:r>
            <a:r>
              <a:rPr lang="en-US" sz="1400" i="1" dirty="0">
                <a:solidFill>
                  <a:schemeClr val="bg1">
                    <a:lumMod val="75000"/>
                  </a:schemeClr>
                </a:solidFill>
              </a:rPr>
              <a:t> can also refer to the specific molecule that conveys the soothing effect; </a:t>
            </a:r>
            <a:r>
              <a:rPr lang="en-US" sz="1400" i="1" dirty="0" err="1">
                <a:solidFill>
                  <a:schemeClr val="bg1">
                    <a:lumMod val="75000"/>
                  </a:schemeClr>
                </a:solidFill>
              </a:rPr>
              <a:t>eg</a:t>
            </a:r>
            <a:r>
              <a:rPr lang="en-US" sz="1400" i="1" dirty="0">
                <a:solidFill>
                  <a:schemeClr val="bg1">
                    <a:lumMod val="75000"/>
                  </a:schemeClr>
                </a:solidFill>
              </a:rPr>
              <a:t>, ‘ATs contain a </a:t>
            </a:r>
            <a:r>
              <a:rPr lang="en-US" sz="1400" b="1" i="1" dirty="0">
                <a:solidFill>
                  <a:schemeClr val="bg1">
                    <a:lumMod val="75000"/>
                  </a:schemeClr>
                </a:solidFill>
              </a:rPr>
              <a:t>demulcent</a:t>
            </a:r>
            <a:r>
              <a:rPr lang="en-US" sz="1400" i="1" dirty="0">
                <a:solidFill>
                  <a:schemeClr val="bg1">
                    <a:lumMod val="75000"/>
                  </a:schemeClr>
                </a:solidFill>
              </a:rPr>
              <a:t> that…’ What are the two most common molecules used as demulcents in ATs?</a:t>
            </a:r>
          </a:p>
          <a:p>
            <a:r>
              <a:rPr lang="en-US" sz="1400" dirty="0">
                <a:solidFill>
                  <a:schemeClr val="bg1">
                    <a:lumMod val="75000"/>
                  </a:schemeClr>
                </a:solidFill>
              </a:rPr>
              <a:t>Polyvinyl alcohol, and cellulose derivatives</a:t>
            </a:r>
          </a:p>
        </p:txBody>
      </p:sp>
      <p:sp>
        <p:nvSpPr>
          <p:cNvPr id="28" name="TextBox 27">
            <a:extLst>
              <a:ext uri="{FF2B5EF4-FFF2-40B4-BE49-F238E27FC236}">
                <a16:creationId xmlns:a16="http://schemas.microsoft.com/office/drawing/2014/main" id="{4A93CDEB-E73F-A251-2347-BA6A2BA448F5}"/>
              </a:ext>
            </a:extLst>
          </p:cNvPr>
          <p:cNvSpPr txBox="1"/>
          <p:nvPr/>
        </p:nvSpPr>
        <p:spPr>
          <a:xfrm>
            <a:off x="2555997" y="2549789"/>
            <a:ext cx="5246735" cy="2462213"/>
          </a:xfrm>
          <a:prstGeom prst="rect">
            <a:avLst/>
          </a:prstGeom>
          <a:solidFill>
            <a:schemeClr val="accent5"/>
          </a:solidFill>
        </p:spPr>
        <p:txBody>
          <a:bodyPr wrap="square" rtlCol="0">
            <a:spAutoFit/>
          </a:bodyPr>
          <a:lstStyle/>
          <a:p>
            <a:r>
              <a:rPr lang="en-US" sz="1400" i="1" dirty="0"/>
              <a:t>Are preserved ATs OK, or should PFATs alone be used?</a:t>
            </a:r>
          </a:p>
          <a:p>
            <a:r>
              <a:rPr lang="en-US" sz="1400" dirty="0"/>
              <a:t>The latest (at the time of this writing) version of the </a:t>
            </a:r>
            <a:r>
              <a:rPr lang="en-US" sz="1400" i="1" dirty="0"/>
              <a:t>Cornea</a:t>
            </a:r>
            <a:r>
              <a:rPr lang="en-US" sz="1400" dirty="0"/>
              <a:t> book is conflicting on this. One page recommends preserved ATs up to 4x/d for mild dry eyes, whereas the next page states ‘PFATs are recommended for all pts.’ Caveat emptor. </a:t>
            </a:r>
            <a:endParaRPr lang="en-US" sz="1400" dirty="0">
              <a:solidFill>
                <a:schemeClr val="accent5"/>
              </a:solidFill>
            </a:endParaRPr>
          </a:p>
          <a:p>
            <a:endParaRPr lang="en-US" sz="1400" i="1" dirty="0">
              <a:solidFill>
                <a:schemeClr val="accent5"/>
              </a:solidFill>
            </a:endParaRPr>
          </a:p>
          <a:p>
            <a:r>
              <a:rPr lang="en-US" sz="1400" i="1" dirty="0">
                <a:solidFill>
                  <a:schemeClr val="accent5"/>
                </a:solidFill>
              </a:rPr>
              <a:t>Are preservatives the reason some ATs sting?</a:t>
            </a:r>
          </a:p>
          <a:p>
            <a:r>
              <a:rPr lang="en-US" sz="1400" dirty="0">
                <a:solidFill>
                  <a:schemeClr val="accent5"/>
                </a:solidFill>
              </a:rPr>
              <a:t>Generally no—rather, it’s a mismatch in  pH  between that of the drop and that of the ocular surface. The pH varies widely among available drops, so if a pt c/o stinging tell them to dry a different formulation.</a:t>
            </a:r>
          </a:p>
        </p:txBody>
      </p:sp>
    </p:spTree>
    <p:extLst>
      <p:ext uri="{BB962C8B-B14F-4D97-AF65-F5344CB8AC3E}">
        <p14:creationId xmlns:p14="http://schemas.microsoft.com/office/powerpoint/2010/main" val="3102605810"/>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is the formal name for artificial tears?</a:t>
            </a:r>
          </a:p>
          <a:p>
            <a:r>
              <a:rPr lang="en-US" sz="1400" dirty="0">
                <a:solidFill>
                  <a:schemeClr val="bg1">
                    <a:lumMod val="75000"/>
                  </a:schemeClr>
                </a:solidFill>
              </a:rPr>
              <a:t>They are ophthalmic  demulcents</a:t>
            </a:r>
          </a:p>
          <a:p>
            <a:endParaRPr lang="en-US" sz="1400" i="1" dirty="0">
              <a:solidFill>
                <a:schemeClr val="bg1">
                  <a:lumMod val="75000"/>
                </a:schemeClr>
              </a:solidFill>
            </a:endParaRPr>
          </a:p>
          <a:p>
            <a:r>
              <a:rPr lang="en-US" sz="1400" i="1" dirty="0">
                <a:solidFill>
                  <a:schemeClr val="bg1">
                    <a:lumMod val="75000"/>
                  </a:schemeClr>
                </a:solidFill>
              </a:rPr>
              <a:t>In general terms, what is a </a:t>
            </a:r>
            <a:r>
              <a:rPr lang="en-US" sz="1400" dirty="0">
                <a:solidFill>
                  <a:schemeClr val="bg1">
                    <a:lumMod val="75000"/>
                  </a:schemeClr>
                </a:solidFill>
              </a:rPr>
              <a:t>demulcent</a:t>
            </a:r>
            <a:r>
              <a:rPr lang="en-US" sz="1400" i="1" dirty="0">
                <a:solidFill>
                  <a:schemeClr val="bg1">
                    <a:lumMod val="75000"/>
                  </a:schemeClr>
                </a:solidFill>
              </a:rPr>
              <a:t>?</a:t>
            </a:r>
          </a:p>
          <a:p>
            <a:r>
              <a:rPr lang="en-US" sz="1400" dirty="0">
                <a:solidFill>
                  <a:schemeClr val="bg1">
                    <a:lumMod val="75000"/>
                  </a:schemeClr>
                </a:solidFill>
              </a:rPr>
              <a:t>A substance that, when applied, soothes inflamed mucous membranes</a:t>
            </a:r>
          </a:p>
          <a:p>
            <a:endParaRPr lang="en-US" sz="1400" dirty="0">
              <a:solidFill>
                <a:schemeClr val="bg1">
                  <a:lumMod val="75000"/>
                </a:schemeClr>
              </a:solidFill>
            </a:endParaRPr>
          </a:p>
          <a:p>
            <a:r>
              <a:rPr lang="en-US" sz="1400" i="1" dirty="0">
                <a:solidFill>
                  <a:schemeClr val="bg1">
                    <a:lumMod val="75000"/>
                  </a:schemeClr>
                </a:solidFill>
              </a:rPr>
              <a:t>The word </a:t>
            </a:r>
            <a:r>
              <a:rPr lang="en-US" sz="1400" dirty="0">
                <a:solidFill>
                  <a:schemeClr val="bg1">
                    <a:lumMod val="75000"/>
                  </a:schemeClr>
                </a:solidFill>
              </a:rPr>
              <a:t>demulcent</a:t>
            </a:r>
            <a:r>
              <a:rPr lang="en-US" sz="1400" i="1" dirty="0">
                <a:solidFill>
                  <a:schemeClr val="bg1">
                    <a:lumMod val="75000"/>
                  </a:schemeClr>
                </a:solidFill>
              </a:rPr>
              <a:t> can also refer to the specific molecule that conveys the soothing effect; </a:t>
            </a:r>
            <a:r>
              <a:rPr lang="en-US" sz="1400" i="1" dirty="0" err="1">
                <a:solidFill>
                  <a:schemeClr val="bg1">
                    <a:lumMod val="75000"/>
                  </a:schemeClr>
                </a:solidFill>
              </a:rPr>
              <a:t>eg</a:t>
            </a:r>
            <a:r>
              <a:rPr lang="en-US" sz="1400" i="1" dirty="0">
                <a:solidFill>
                  <a:schemeClr val="bg1">
                    <a:lumMod val="75000"/>
                  </a:schemeClr>
                </a:solidFill>
              </a:rPr>
              <a:t>, ‘ATs contain a </a:t>
            </a:r>
            <a:r>
              <a:rPr lang="en-US" sz="1400" b="1" i="1" dirty="0">
                <a:solidFill>
                  <a:schemeClr val="bg1">
                    <a:lumMod val="75000"/>
                  </a:schemeClr>
                </a:solidFill>
              </a:rPr>
              <a:t>demulcent</a:t>
            </a:r>
            <a:r>
              <a:rPr lang="en-US" sz="1400" i="1" dirty="0">
                <a:solidFill>
                  <a:schemeClr val="bg1">
                    <a:lumMod val="75000"/>
                  </a:schemeClr>
                </a:solidFill>
              </a:rPr>
              <a:t> that…’ What are the two most common molecules used as demulcents in ATs?</a:t>
            </a:r>
          </a:p>
          <a:p>
            <a:r>
              <a:rPr lang="en-US" sz="1400" dirty="0">
                <a:solidFill>
                  <a:schemeClr val="bg1">
                    <a:lumMod val="75000"/>
                  </a:schemeClr>
                </a:solidFill>
              </a:rPr>
              <a:t>Polyvinyl alcohol, and cellulose derivatives</a:t>
            </a:r>
          </a:p>
        </p:txBody>
      </p:sp>
      <p:sp>
        <p:nvSpPr>
          <p:cNvPr id="28" name="TextBox 27">
            <a:extLst>
              <a:ext uri="{FF2B5EF4-FFF2-40B4-BE49-F238E27FC236}">
                <a16:creationId xmlns:a16="http://schemas.microsoft.com/office/drawing/2014/main" id="{4A93CDEB-E73F-A251-2347-BA6A2BA448F5}"/>
              </a:ext>
            </a:extLst>
          </p:cNvPr>
          <p:cNvSpPr txBox="1"/>
          <p:nvPr/>
        </p:nvSpPr>
        <p:spPr>
          <a:xfrm>
            <a:off x="2555997" y="2549789"/>
            <a:ext cx="5246735" cy="2462213"/>
          </a:xfrm>
          <a:prstGeom prst="rect">
            <a:avLst/>
          </a:prstGeom>
          <a:solidFill>
            <a:schemeClr val="accent5"/>
          </a:solidFill>
        </p:spPr>
        <p:txBody>
          <a:bodyPr wrap="square" rtlCol="0">
            <a:spAutoFit/>
          </a:bodyPr>
          <a:lstStyle/>
          <a:p>
            <a:r>
              <a:rPr lang="en-US" sz="1400" i="1" dirty="0"/>
              <a:t>Are preserved ATs OK, or should PFATs alone be used?</a:t>
            </a:r>
          </a:p>
          <a:p>
            <a:r>
              <a:rPr lang="en-US" sz="1400" dirty="0"/>
              <a:t>The latest (at the time of this writing) version of the </a:t>
            </a:r>
            <a:r>
              <a:rPr lang="en-US" sz="1400" i="1" dirty="0"/>
              <a:t>Cornea</a:t>
            </a:r>
            <a:r>
              <a:rPr lang="en-US" sz="1400" dirty="0"/>
              <a:t> book is conflicting on this. One page recommends preserved ATs up to 4x/d for mild dry eyes, whereas the next page states ‘PFATs are recommended for all pts.’ Caveat emptor. </a:t>
            </a:r>
          </a:p>
          <a:p>
            <a:endParaRPr lang="en-US" sz="1400" i="1" dirty="0"/>
          </a:p>
          <a:p>
            <a:r>
              <a:rPr lang="en-US" sz="1400" i="1" dirty="0"/>
              <a:t>Are preservatives the reason some ATs sting?</a:t>
            </a:r>
            <a:endParaRPr lang="en-US" sz="1400" i="1" dirty="0">
              <a:solidFill>
                <a:schemeClr val="accent5"/>
              </a:solidFill>
            </a:endParaRPr>
          </a:p>
          <a:p>
            <a:r>
              <a:rPr lang="en-US" sz="1400" dirty="0">
                <a:solidFill>
                  <a:schemeClr val="accent5"/>
                </a:solidFill>
              </a:rPr>
              <a:t>Generally no—rather, it’s a mismatch in  pH  between that of the drop and that of the ocular surface. The pH varies widely among available drops, so if a pt c/o stinging tell them to dry a different formulation.</a:t>
            </a:r>
          </a:p>
        </p:txBody>
      </p:sp>
    </p:spTree>
    <p:extLst>
      <p:ext uri="{BB962C8B-B14F-4D97-AF65-F5344CB8AC3E}">
        <p14:creationId xmlns:p14="http://schemas.microsoft.com/office/powerpoint/2010/main" val="2393512277"/>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is the formal name for artificial tears?</a:t>
            </a:r>
          </a:p>
          <a:p>
            <a:r>
              <a:rPr lang="en-US" sz="1400" dirty="0">
                <a:solidFill>
                  <a:schemeClr val="bg1">
                    <a:lumMod val="75000"/>
                  </a:schemeClr>
                </a:solidFill>
              </a:rPr>
              <a:t>They are ophthalmic  demulcents</a:t>
            </a:r>
          </a:p>
          <a:p>
            <a:endParaRPr lang="en-US" sz="1400" i="1" dirty="0">
              <a:solidFill>
                <a:schemeClr val="bg1">
                  <a:lumMod val="75000"/>
                </a:schemeClr>
              </a:solidFill>
            </a:endParaRPr>
          </a:p>
          <a:p>
            <a:r>
              <a:rPr lang="en-US" sz="1400" i="1" dirty="0">
                <a:solidFill>
                  <a:schemeClr val="bg1">
                    <a:lumMod val="75000"/>
                  </a:schemeClr>
                </a:solidFill>
              </a:rPr>
              <a:t>In general terms, what is a </a:t>
            </a:r>
            <a:r>
              <a:rPr lang="en-US" sz="1400" dirty="0">
                <a:solidFill>
                  <a:schemeClr val="bg1">
                    <a:lumMod val="75000"/>
                  </a:schemeClr>
                </a:solidFill>
              </a:rPr>
              <a:t>demulcent</a:t>
            </a:r>
            <a:r>
              <a:rPr lang="en-US" sz="1400" i="1" dirty="0">
                <a:solidFill>
                  <a:schemeClr val="bg1">
                    <a:lumMod val="75000"/>
                  </a:schemeClr>
                </a:solidFill>
              </a:rPr>
              <a:t>?</a:t>
            </a:r>
          </a:p>
          <a:p>
            <a:r>
              <a:rPr lang="en-US" sz="1400" dirty="0">
                <a:solidFill>
                  <a:schemeClr val="bg1">
                    <a:lumMod val="75000"/>
                  </a:schemeClr>
                </a:solidFill>
              </a:rPr>
              <a:t>A substance that, when applied, soothes inflamed mucous membranes</a:t>
            </a:r>
          </a:p>
          <a:p>
            <a:endParaRPr lang="en-US" sz="1400" dirty="0">
              <a:solidFill>
                <a:schemeClr val="bg1">
                  <a:lumMod val="75000"/>
                </a:schemeClr>
              </a:solidFill>
            </a:endParaRPr>
          </a:p>
          <a:p>
            <a:r>
              <a:rPr lang="en-US" sz="1400" i="1" dirty="0">
                <a:solidFill>
                  <a:schemeClr val="bg1">
                    <a:lumMod val="75000"/>
                  </a:schemeClr>
                </a:solidFill>
              </a:rPr>
              <a:t>The word </a:t>
            </a:r>
            <a:r>
              <a:rPr lang="en-US" sz="1400" dirty="0">
                <a:solidFill>
                  <a:schemeClr val="bg1">
                    <a:lumMod val="75000"/>
                  </a:schemeClr>
                </a:solidFill>
              </a:rPr>
              <a:t>demulcent</a:t>
            </a:r>
            <a:r>
              <a:rPr lang="en-US" sz="1400" i="1" dirty="0">
                <a:solidFill>
                  <a:schemeClr val="bg1">
                    <a:lumMod val="75000"/>
                  </a:schemeClr>
                </a:solidFill>
              </a:rPr>
              <a:t> can also refer to the specific molecule that conveys the soothing effect; </a:t>
            </a:r>
            <a:r>
              <a:rPr lang="en-US" sz="1400" i="1" dirty="0" err="1">
                <a:solidFill>
                  <a:schemeClr val="bg1">
                    <a:lumMod val="75000"/>
                  </a:schemeClr>
                </a:solidFill>
              </a:rPr>
              <a:t>eg</a:t>
            </a:r>
            <a:r>
              <a:rPr lang="en-US" sz="1400" i="1" dirty="0">
                <a:solidFill>
                  <a:schemeClr val="bg1">
                    <a:lumMod val="75000"/>
                  </a:schemeClr>
                </a:solidFill>
              </a:rPr>
              <a:t>, ‘ATs contain a </a:t>
            </a:r>
            <a:r>
              <a:rPr lang="en-US" sz="1400" b="1" i="1" dirty="0">
                <a:solidFill>
                  <a:schemeClr val="bg1">
                    <a:lumMod val="75000"/>
                  </a:schemeClr>
                </a:solidFill>
              </a:rPr>
              <a:t>demulcent</a:t>
            </a:r>
            <a:r>
              <a:rPr lang="en-US" sz="1400" i="1" dirty="0">
                <a:solidFill>
                  <a:schemeClr val="bg1">
                    <a:lumMod val="75000"/>
                  </a:schemeClr>
                </a:solidFill>
              </a:rPr>
              <a:t> that…’ What are the two most common molecules used as demulcents in ATs?</a:t>
            </a:r>
          </a:p>
          <a:p>
            <a:r>
              <a:rPr lang="en-US" sz="1400" dirty="0">
                <a:solidFill>
                  <a:schemeClr val="bg1">
                    <a:lumMod val="75000"/>
                  </a:schemeClr>
                </a:solidFill>
              </a:rPr>
              <a:t>Polyvinyl alcohol, and cellulose derivatives</a:t>
            </a:r>
          </a:p>
        </p:txBody>
      </p:sp>
      <p:sp>
        <p:nvSpPr>
          <p:cNvPr id="28" name="TextBox 27">
            <a:extLst>
              <a:ext uri="{FF2B5EF4-FFF2-40B4-BE49-F238E27FC236}">
                <a16:creationId xmlns:a16="http://schemas.microsoft.com/office/drawing/2014/main" id="{4A93CDEB-E73F-A251-2347-BA6A2BA448F5}"/>
              </a:ext>
            </a:extLst>
          </p:cNvPr>
          <p:cNvSpPr txBox="1"/>
          <p:nvPr/>
        </p:nvSpPr>
        <p:spPr>
          <a:xfrm>
            <a:off x="2555997" y="2549789"/>
            <a:ext cx="5246735" cy="2462213"/>
          </a:xfrm>
          <a:prstGeom prst="rect">
            <a:avLst/>
          </a:prstGeom>
          <a:solidFill>
            <a:schemeClr val="accent5"/>
          </a:solidFill>
        </p:spPr>
        <p:txBody>
          <a:bodyPr wrap="square" rtlCol="0">
            <a:spAutoFit/>
          </a:bodyPr>
          <a:lstStyle/>
          <a:p>
            <a:r>
              <a:rPr lang="en-US" sz="1400" i="1" dirty="0"/>
              <a:t>Are preserved ATs OK, or should PFATs alone be used?</a:t>
            </a:r>
          </a:p>
          <a:p>
            <a:r>
              <a:rPr lang="en-US" sz="1400" dirty="0"/>
              <a:t>The latest (at the time of this writing) version of the </a:t>
            </a:r>
            <a:r>
              <a:rPr lang="en-US" sz="1400" i="1" dirty="0"/>
              <a:t>Cornea</a:t>
            </a:r>
            <a:r>
              <a:rPr lang="en-US" sz="1400" dirty="0"/>
              <a:t> book is conflicting on this. One page recommends preserved ATs up to 4x/d for mild dry eyes, whereas the next page states ‘PFATs are recommended for all pts.’ Caveat emptor. </a:t>
            </a:r>
          </a:p>
          <a:p>
            <a:endParaRPr lang="en-US" sz="1400" i="1" dirty="0"/>
          </a:p>
          <a:p>
            <a:r>
              <a:rPr lang="en-US" sz="1400" i="1" dirty="0"/>
              <a:t>Are preservatives the reason some ATs sting?</a:t>
            </a:r>
          </a:p>
          <a:p>
            <a:r>
              <a:rPr lang="en-US" sz="1400" dirty="0"/>
              <a:t>Generally no—rather, it’s a mismatch in  pH  between that of the drop and that of the ocular surface</a:t>
            </a:r>
            <a:r>
              <a:rPr lang="en-US" sz="1400" dirty="0">
                <a:solidFill>
                  <a:schemeClr val="accent5"/>
                </a:solidFill>
              </a:rPr>
              <a:t>. The pH varies widely among available drops, so if a pt c/o stinging tell them to dry a different formulation.</a:t>
            </a:r>
          </a:p>
        </p:txBody>
      </p:sp>
      <p:sp>
        <p:nvSpPr>
          <p:cNvPr id="29" name="Rectangle 28">
            <a:extLst>
              <a:ext uri="{FF2B5EF4-FFF2-40B4-BE49-F238E27FC236}">
                <a16:creationId xmlns:a16="http://schemas.microsoft.com/office/drawing/2014/main" id="{C2C291FD-1533-4BC4-CE38-7A8D107BBFCE}"/>
              </a:ext>
            </a:extLst>
          </p:cNvPr>
          <p:cNvSpPr/>
          <p:nvPr/>
        </p:nvSpPr>
        <p:spPr>
          <a:xfrm>
            <a:off x="5768008" y="4122860"/>
            <a:ext cx="354143" cy="2269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abb.</a:t>
            </a:r>
          </a:p>
        </p:txBody>
      </p:sp>
    </p:spTree>
    <p:extLst>
      <p:ext uri="{BB962C8B-B14F-4D97-AF65-F5344CB8AC3E}">
        <p14:creationId xmlns:p14="http://schemas.microsoft.com/office/powerpoint/2010/main" val="42058988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51</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1754326"/>
          </a:xfrm>
          <a:prstGeom prst="rect">
            <a:avLst/>
          </a:prstGeom>
          <a:noFill/>
        </p:spPr>
        <p:txBody>
          <a:bodyPr wrap="square" rtlCol="0">
            <a:spAutoFit/>
          </a:bodyPr>
          <a:lstStyle/>
          <a:p>
            <a:r>
              <a:rPr lang="en-US" i="1" dirty="0"/>
              <a:t>The tear film is comprised of  three  basic components. </a:t>
            </a:r>
            <a:r>
              <a:rPr lang="en-US" i="1" dirty="0">
                <a:solidFill>
                  <a:srgbClr val="0000FF"/>
                </a:solidFill>
              </a:rPr>
              <a:t>What are they?</a:t>
            </a:r>
          </a:p>
          <a:p>
            <a:r>
              <a:rPr lang="en-US" dirty="0">
                <a:solidFill>
                  <a:srgbClr val="0000FF"/>
                </a:solidFill>
              </a:rPr>
              <a:t>--Lipid</a:t>
            </a:r>
          </a:p>
          <a:p>
            <a:r>
              <a:rPr lang="en-US" dirty="0">
                <a:solidFill>
                  <a:srgbClr val="0000FF"/>
                </a:solidFill>
              </a:rPr>
              <a:t>--Aqueous</a:t>
            </a:r>
          </a:p>
          <a:p>
            <a:r>
              <a:rPr lang="en-US" dirty="0">
                <a:solidFill>
                  <a:srgbClr val="0000FF"/>
                </a:solidFill>
              </a:rPr>
              <a:t>--Mucin</a:t>
            </a:r>
          </a:p>
          <a:p>
            <a:endParaRPr lang="en-US" i="1" dirty="0"/>
          </a:p>
          <a:p>
            <a:r>
              <a:rPr lang="en-US" i="1" dirty="0"/>
              <a:t>How are the three components physically related to one another?</a:t>
            </a:r>
          </a:p>
        </p:txBody>
      </p:sp>
      <p:sp>
        <p:nvSpPr>
          <p:cNvPr id="4" name="TextBox 3">
            <a:extLst>
              <a:ext uri="{FF2B5EF4-FFF2-40B4-BE49-F238E27FC236}">
                <a16:creationId xmlns:a16="http://schemas.microsoft.com/office/drawing/2014/main" id="{CF1415D0-C489-6D70-8E63-D6C994AB87A8}"/>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84363359"/>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is the formal name for artificial tears?</a:t>
            </a:r>
          </a:p>
          <a:p>
            <a:r>
              <a:rPr lang="en-US" sz="1400" dirty="0">
                <a:solidFill>
                  <a:schemeClr val="bg1">
                    <a:lumMod val="75000"/>
                  </a:schemeClr>
                </a:solidFill>
              </a:rPr>
              <a:t>They are ophthalmic  demulcents</a:t>
            </a:r>
          </a:p>
          <a:p>
            <a:endParaRPr lang="en-US" sz="1400" i="1" dirty="0">
              <a:solidFill>
                <a:schemeClr val="bg1">
                  <a:lumMod val="75000"/>
                </a:schemeClr>
              </a:solidFill>
            </a:endParaRPr>
          </a:p>
          <a:p>
            <a:r>
              <a:rPr lang="en-US" sz="1400" i="1" dirty="0">
                <a:solidFill>
                  <a:schemeClr val="bg1">
                    <a:lumMod val="75000"/>
                  </a:schemeClr>
                </a:solidFill>
              </a:rPr>
              <a:t>In general terms, what is a </a:t>
            </a:r>
            <a:r>
              <a:rPr lang="en-US" sz="1400" dirty="0">
                <a:solidFill>
                  <a:schemeClr val="bg1">
                    <a:lumMod val="75000"/>
                  </a:schemeClr>
                </a:solidFill>
              </a:rPr>
              <a:t>demulcent</a:t>
            </a:r>
            <a:r>
              <a:rPr lang="en-US" sz="1400" i="1" dirty="0">
                <a:solidFill>
                  <a:schemeClr val="bg1">
                    <a:lumMod val="75000"/>
                  </a:schemeClr>
                </a:solidFill>
              </a:rPr>
              <a:t>?</a:t>
            </a:r>
          </a:p>
          <a:p>
            <a:r>
              <a:rPr lang="en-US" sz="1400" dirty="0">
                <a:solidFill>
                  <a:schemeClr val="bg1">
                    <a:lumMod val="75000"/>
                  </a:schemeClr>
                </a:solidFill>
              </a:rPr>
              <a:t>A substance that, when applied, soothes inflamed mucous membranes</a:t>
            </a:r>
          </a:p>
          <a:p>
            <a:endParaRPr lang="en-US" sz="1400" dirty="0">
              <a:solidFill>
                <a:schemeClr val="bg1">
                  <a:lumMod val="75000"/>
                </a:schemeClr>
              </a:solidFill>
            </a:endParaRPr>
          </a:p>
          <a:p>
            <a:r>
              <a:rPr lang="en-US" sz="1400" i="1" dirty="0">
                <a:solidFill>
                  <a:schemeClr val="bg1">
                    <a:lumMod val="75000"/>
                  </a:schemeClr>
                </a:solidFill>
              </a:rPr>
              <a:t>The word </a:t>
            </a:r>
            <a:r>
              <a:rPr lang="en-US" sz="1400" dirty="0">
                <a:solidFill>
                  <a:schemeClr val="bg1">
                    <a:lumMod val="75000"/>
                  </a:schemeClr>
                </a:solidFill>
              </a:rPr>
              <a:t>demulcent</a:t>
            </a:r>
            <a:r>
              <a:rPr lang="en-US" sz="1400" i="1" dirty="0">
                <a:solidFill>
                  <a:schemeClr val="bg1">
                    <a:lumMod val="75000"/>
                  </a:schemeClr>
                </a:solidFill>
              </a:rPr>
              <a:t> can also refer to the specific molecule that conveys the soothing effect; </a:t>
            </a:r>
            <a:r>
              <a:rPr lang="en-US" sz="1400" i="1" dirty="0" err="1">
                <a:solidFill>
                  <a:schemeClr val="bg1">
                    <a:lumMod val="75000"/>
                  </a:schemeClr>
                </a:solidFill>
              </a:rPr>
              <a:t>eg</a:t>
            </a:r>
            <a:r>
              <a:rPr lang="en-US" sz="1400" i="1" dirty="0">
                <a:solidFill>
                  <a:schemeClr val="bg1">
                    <a:lumMod val="75000"/>
                  </a:schemeClr>
                </a:solidFill>
              </a:rPr>
              <a:t>, ‘ATs contain a </a:t>
            </a:r>
            <a:r>
              <a:rPr lang="en-US" sz="1400" b="1" i="1" dirty="0">
                <a:solidFill>
                  <a:schemeClr val="bg1">
                    <a:lumMod val="75000"/>
                  </a:schemeClr>
                </a:solidFill>
              </a:rPr>
              <a:t>demulcent</a:t>
            </a:r>
            <a:r>
              <a:rPr lang="en-US" sz="1400" i="1" dirty="0">
                <a:solidFill>
                  <a:schemeClr val="bg1">
                    <a:lumMod val="75000"/>
                  </a:schemeClr>
                </a:solidFill>
              </a:rPr>
              <a:t> that…’ What are the two most common molecules used as demulcents in ATs?</a:t>
            </a:r>
          </a:p>
          <a:p>
            <a:r>
              <a:rPr lang="en-US" sz="1400" dirty="0">
                <a:solidFill>
                  <a:schemeClr val="bg1">
                    <a:lumMod val="75000"/>
                  </a:schemeClr>
                </a:solidFill>
              </a:rPr>
              <a:t>Polyvinyl alcohol, and cellulose derivatives</a:t>
            </a:r>
          </a:p>
        </p:txBody>
      </p:sp>
      <p:sp>
        <p:nvSpPr>
          <p:cNvPr id="28" name="TextBox 27">
            <a:extLst>
              <a:ext uri="{FF2B5EF4-FFF2-40B4-BE49-F238E27FC236}">
                <a16:creationId xmlns:a16="http://schemas.microsoft.com/office/drawing/2014/main" id="{4A93CDEB-E73F-A251-2347-BA6A2BA448F5}"/>
              </a:ext>
            </a:extLst>
          </p:cNvPr>
          <p:cNvSpPr txBox="1"/>
          <p:nvPr/>
        </p:nvSpPr>
        <p:spPr>
          <a:xfrm>
            <a:off x="2555997" y="2549789"/>
            <a:ext cx="5246735" cy="2462213"/>
          </a:xfrm>
          <a:prstGeom prst="rect">
            <a:avLst/>
          </a:prstGeom>
          <a:solidFill>
            <a:schemeClr val="accent5"/>
          </a:solidFill>
        </p:spPr>
        <p:txBody>
          <a:bodyPr wrap="square" rtlCol="0">
            <a:spAutoFit/>
          </a:bodyPr>
          <a:lstStyle/>
          <a:p>
            <a:r>
              <a:rPr lang="en-US" sz="1400" i="1" dirty="0"/>
              <a:t>Are preserved ATs OK, or should PFATs alone be used?</a:t>
            </a:r>
          </a:p>
          <a:p>
            <a:r>
              <a:rPr lang="en-US" sz="1400" dirty="0"/>
              <a:t>The latest (at the time of this writing) version of the </a:t>
            </a:r>
            <a:r>
              <a:rPr lang="en-US" sz="1400" i="1" dirty="0"/>
              <a:t>Cornea</a:t>
            </a:r>
            <a:r>
              <a:rPr lang="en-US" sz="1400" dirty="0"/>
              <a:t> book is conflicting on this. One page recommends preserved ATs up to 4x/d for mild dry eyes, whereas the next page states ‘PFATs are recommended for all pts.’ Caveat emptor. </a:t>
            </a:r>
          </a:p>
          <a:p>
            <a:endParaRPr lang="en-US" sz="1400" i="1" dirty="0"/>
          </a:p>
          <a:p>
            <a:r>
              <a:rPr lang="en-US" sz="1400" i="1" dirty="0"/>
              <a:t>Are preservatives the reason some ATs sting?</a:t>
            </a:r>
          </a:p>
          <a:p>
            <a:r>
              <a:rPr lang="en-US" sz="1400" dirty="0"/>
              <a:t>Generally no—rather, it’s a mismatch in  pH  between that of the drop and that of the ocular surface</a:t>
            </a:r>
            <a:r>
              <a:rPr lang="en-US" sz="1400" dirty="0">
                <a:solidFill>
                  <a:schemeClr val="accent5"/>
                </a:solidFill>
              </a:rPr>
              <a:t>. The pH varies widely among available drops, so if a pt c/o stinging tell them to dry a different formulation.</a:t>
            </a:r>
          </a:p>
        </p:txBody>
      </p:sp>
    </p:spTree>
    <p:extLst>
      <p:ext uri="{BB962C8B-B14F-4D97-AF65-F5344CB8AC3E}">
        <p14:creationId xmlns:p14="http://schemas.microsoft.com/office/powerpoint/2010/main" val="770171083"/>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is the formal name for artificial tears?</a:t>
            </a:r>
          </a:p>
          <a:p>
            <a:r>
              <a:rPr lang="en-US" sz="1400" dirty="0">
                <a:solidFill>
                  <a:schemeClr val="bg1">
                    <a:lumMod val="75000"/>
                  </a:schemeClr>
                </a:solidFill>
              </a:rPr>
              <a:t>They are ophthalmic  demulcents</a:t>
            </a:r>
          </a:p>
          <a:p>
            <a:endParaRPr lang="en-US" sz="1400" i="1" dirty="0">
              <a:solidFill>
                <a:schemeClr val="bg1">
                  <a:lumMod val="75000"/>
                </a:schemeClr>
              </a:solidFill>
            </a:endParaRPr>
          </a:p>
          <a:p>
            <a:r>
              <a:rPr lang="en-US" sz="1400" i="1" dirty="0">
                <a:solidFill>
                  <a:schemeClr val="bg1">
                    <a:lumMod val="75000"/>
                  </a:schemeClr>
                </a:solidFill>
              </a:rPr>
              <a:t>In general terms, what is a </a:t>
            </a:r>
            <a:r>
              <a:rPr lang="en-US" sz="1400" dirty="0">
                <a:solidFill>
                  <a:schemeClr val="bg1">
                    <a:lumMod val="75000"/>
                  </a:schemeClr>
                </a:solidFill>
              </a:rPr>
              <a:t>demulcent</a:t>
            </a:r>
            <a:r>
              <a:rPr lang="en-US" sz="1400" i="1" dirty="0">
                <a:solidFill>
                  <a:schemeClr val="bg1">
                    <a:lumMod val="75000"/>
                  </a:schemeClr>
                </a:solidFill>
              </a:rPr>
              <a:t>?</a:t>
            </a:r>
          </a:p>
          <a:p>
            <a:r>
              <a:rPr lang="en-US" sz="1400" dirty="0">
                <a:solidFill>
                  <a:schemeClr val="bg1">
                    <a:lumMod val="75000"/>
                  </a:schemeClr>
                </a:solidFill>
              </a:rPr>
              <a:t>A substance that, when applied, soothes inflamed mucous membranes</a:t>
            </a:r>
          </a:p>
          <a:p>
            <a:endParaRPr lang="en-US" sz="1400" dirty="0">
              <a:solidFill>
                <a:schemeClr val="bg1">
                  <a:lumMod val="75000"/>
                </a:schemeClr>
              </a:solidFill>
            </a:endParaRPr>
          </a:p>
          <a:p>
            <a:r>
              <a:rPr lang="en-US" sz="1400" i="1" dirty="0">
                <a:solidFill>
                  <a:schemeClr val="bg1">
                    <a:lumMod val="75000"/>
                  </a:schemeClr>
                </a:solidFill>
              </a:rPr>
              <a:t>The word </a:t>
            </a:r>
            <a:r>
              <a:rPr lang="en-US" sz="1400" dirty="0">
                <a:solidFill>
                  <a:schemeClr val="bg1">
                    <a:lumMod val="75000"/>
                  </a:schemeClr>
                </a:solidFill>
              </a:rPr>
              <a:t>demulcent</a:t>
            </a:r>
            <a:r>
              <a:rPr lang="en-US" sz="1400" i="1" dirty="0">
                <a:solidFill>
                  <a:schemeClr val="bg1">
                    <a:lumMod val="75000"/>
                  </a:schemeClr>
                </a:solidFill>
              </a:rPr>
              <a:t> can also refer to the specific molecule that conveys the soothing effect; </a:t>
            </a:r>
            <a:r>
              <a:rPr lang="en-US" sz="1400" i="1" dirty="0" err="1">
                <a:solidFill>
                  <a:schemeClr val="bg1">
                    <a:lumMod val="75000"/>
                  </a:schemeClr>
                </a:solidFill>
              </a:rPr>
              <a:t>eg</a:t>
            </a:r>
            <a:r>
              <a:rPr lang="en-US" sz="1400" i="1" dirty="0">
                <a:solidFill>
                  <a:schemeClr val="bg1">
                    <a:lumMod val="75000"/>
                  </a:schemeClr>
                </a:solidFill>
              </a:rPr>
              <a:t>, ‘ATs contain a </a:t>
            </a:r>
            <a:r>
              <a:rPr lang="en-US" sz="1400" b="1" i="1" dirty="0">
                <a:solidFill>
                  <a:schemeClr val="bg1">
                    <a:lumMod val="75000"/>
                  </a:schemeClr>
                </a:solidFill>
              </a:rPr>
              <a:t>demulcent</a:t>
            </a:r>
            <a:r>
              <a:rPr lang="en-US" sz="1400" i="1" dirty="0">
                <a:solidFill>
                  <a:schemeClr val="bg1">
                    <a:lumMod val="75000"/>
                  </a:schemeClr>
                </a:solidFill>
              </a:rPr>
              <a:t> that…’ What are the two most common molecules used as demulcents in ATs?</a:t>
            </a:r>
          </a:p>
          <a:p>
            <a:r>
              <a:rPr lang="en-US" sz="1400" dirty="0">
                <a:solidFill>
                  <a:schemeClr val="bg1">
                    <a:lumMod val="75000"/>
                  </a:schemeClr>
                </a:solidFill>
              </a:rPr>
              <a:t>Polyvinyl alcohol, and cellulose derivatives</a:t>
            </a:r>
          </a:p>
        </p:txBody>
      </p:sp>
      <p:sp>
        <p:nvSpPr>
          <p:cNvPr id="28" name="TextBox 27">
            <a:extLst>
              <a:ext uri="{FF2B5EF4-FFF2-40B4-BE49-F238E27FC236}">
                <a16:creationId xmlns:a16="http://schemas.microsoft.com/office/drawing/2014/main" id="{4A93CDEB-E73F-A251-2347-BA6A2BA448F5}"/>
              </a:ext>
            </a:extLst>
          </p:cNvPr>
          <p:cNvSpPr txBox="1"/>
          <p:nvPr/>
        </p:nvSpPr>
        <p:spPr>
          <a:xfrm>
            <a:off x="2555997" y="2549789"/>
            <a:ext cx="5246735" cy="2462213"/>
          </a:xfrm>
          <a:prstGeom prst="rect">
            <a:avLst/>
          </a:prstGeom>
          <a:solidFill>
            <a:schemeClr val="accent5"/>
          </a:solidFill>
        </p:spPr>
        <p:txBody>
          <a:bodyPr wrap="square" rtlCol="0">
            <a:spAutoFit/>
          </a:bodyPr>
          <a:lstStyle/>
          <a:p>
            <a:r>
              <a:rPr lang="en-US" sz="1400" i="1" dirty="0"/>
              <a:t>Are preserved ATs OK, or should PFATs alone be used?</a:t>
            </a:r>
          </a:p>
          <a:p>
            <a:r>
              <a:rPr lang="en-US" sz="1400" dirty="0"/>
              <a:t>The latest (at the time of this writing) version of the </a:t>
            </a:r>
            <a:r>
              <a:rPr lang="en-US" sz="1400" i="1" dirty="0"/>
              <a:t>Cornea</a:t>
            </a:r>
            <a:r>
              <a:rPr lang="en-US" sz="1400" dirty="0"/>
              <a:t> book is conflicting on this. One page recommends preserved ATs up to 4x/d for mild dry eyes, whereas the next page states ‘PFATs are recommended for all pts.’ Caveat emptor. </a:t>
            </a:r>
          </a:p>
          <a:p>
            <a:endParaRPr lang="en-US" sz="1400" i="1" dirty="0"/>
          </a:p>
          <a:p>
            <a:r>
              <a:rPr lang="en-US" sz="1400" i="1" dirty="0"/>
              <a:t>Are preservatives the reason some ATs sting?</a:t>
            </a:r>
          </a:p>
          <a:p>
            <a:r>
              <a:rPr lang="en-US" sz="1400" dirty="0"/>
              <a:t>Generally no—rather, it’s a mismatch in  pH  between that of the drop and that of the ocular surface. </a:t>
            </a:r>
            <a:r>
              <a:rPr lang="en-US" sz="1400" dirty="0">
                <a:solidFill>
                  <a:srgbClr val="0000FF"/>
                </a:solidFill>
              </a:rPr>
              <a:t>The pH varies widely among available drops, so if a pt c/o stinging tell them to dry a different formulation.</a:t>
            </a:r>
          </a:p>
        </p:txBody>
      </p:sp>
    </p:spTree>
    <p:extLst>
      <p:ext uri="{BB962C8B-B14F-4D97-AF65-F5344CB8AC3E}">
        <p14:creationId xmlns:p14="http://schemas.microsoft.com/office/powerpoint/2010/main" val="1052966807"/>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solidFill>
                  <a:schemeClr val="bg1">
                    <a:lumMod val="75000"/>
                  </a:schemeClr>
                </a:solidFill>
              </a:rPr>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is the formal name for artificial tears?</a:t>
            </a:r>
          </a:p>
          <a:p>
            <a:r>
              <a:rPr lang="en-US" sz="1400" dirty="0">
                <a:solidFill>
                  <a:schemeClr val="bg1">
                    <a:lumMod val="75000"/>
                  </a:schemeClr>
                </a:solidFill>
              </a:rPr>
              <a:t>They are ophthalmic  demulcents</a:t>
            </a:r>
          </a:p>
          <a:p>
            <a:endParaRPr lang="en-US" sz="1400" i="1" dirty="0">
              <a:solidFill>
                <a:schemeClr val="bg1">
                  <a:lumMod val="75000"/>
                </a:schemeClr>
              </a:solidFill>
            </a:endParaRPr>
          </a:p>
          <a:p>
            <a:r>
              <a:rPr lang="en-US" sz="1400" i="1" dirty="0">
                <a:solidFill>
                  <a:schemeClr val="bg1">
                    <a:lumMod val="75000"/>
                  </a:schemeClr>
                </a:solidFill>
              </a:rPr>
              <a:t>In general terms, what is a </a:t>
            </a:r>
            <a:r>
              <a:rPr lang="en-US" sz="1400" dirty="0">
                <a:solidFill>
                  <a:schemeClr val="bg1">
                    <a:lumMod val="75000"/>
                  </a:schemeClr>
                </a:solidFill>
              </a:rPr>
              <a:t>demulcent</a:t>
            </a:r>
            <a:r>
              <a:rPr lang="en-US" sz="1400" i="1" dirty="0">
                <a:solidFill>
                  <a:schemeClr val="bg1">
                    <a:lumMod val="75000"/>
                  </a:schemeClr>
                </a:solidFill>
              </a:rPr>
              <a:t>?</a:t>
            </a:r>
          </a:p>
          <a:p>
            <a:r>
              <a:rPr lang="en-US" sz="1400" dirty="0">
                <a:solidFill>
                  <a:schemeClr val="bg1">
                    <a:lumMod val="75000"/>
                  </a:schemeClr>
                </a:solidFill>
              </a:rPr>
              <a:t>A substance that, when applied, soothes inflamed mucous membranes</a:t>
            </a:r>
          </a:p>
          <a:p>
            <a:endParaRPr lang="en-US" sz="1400" dirty="0">
              <a:solidFill>
                <a:schemeClr val="bg1">
                  <a:lumMod val="75000"/>
                </a:schemeClr>
              </a:solidFill>
            </a:endParaRPr>
          </a:p>
          <a:p>
            <a:r>
              <a:rPr lang="en-US" sz="1400" i="1" dirty="0">
                <a:solidFill>
                  <a:schemeClr val="bg1">
                    <a:lumMod val="75000"/>
                  </a:schemeClr>
                </a:solidFill>
              </a:rPr>
              <a:t>The word </a:t>
            </a:r>
            <a:r>
              <a:rPr lang="en-US" sz="1400" dirty="0">
                <a:solidFill>
                  <a:schemeClr val="bg1">
                    <a:lumMod val="75000"/>
                  </a:schemeClr>
                </a:solidFill>
              </a:rPr>
              <a:t>demulcent</a:t>
            </a:r>
            <a:r>
              <a:rPr lang="en-US" sz="1400" i="1" dirty="0">
                <a:solidFill>
                  <a:schemeClr val="bg1">
                    <a:lumMod val="75000"/>
                  </a:schemeClr>
                </a:solidFill>
              </a:rPr>
              <a:t> can also refer to the specific molecule that conveys the soothing effect; </a:t>
            </a:r>
            <a:r>
              <a:rPr lang="en-US" sz="1400" i="1" dirty="0" err="1">
                <a:solidFill>
                  <a:schemeClr val="bg1">
                    <a:lumMod val="75000"/>
                  </a:schemeClr>
                </a:solidFill>
              </a:rPr>
              <a:t>eg</a:t>
            </a:r>
            <a:r>
              <a:rPr lang="en-US" sz="1400" i="1" dirty="0">
                <a:solidFill>
                  <a:schemeClr val="bg1">
                    <a:lumMod val="75000"/>
                  </a:schemeClr>
                </a:solidFill>
              </a:rPr>
              <a:t>, ‘ATs contain a </a:t>
            </a:r>
            <a:r>
              <a:rPr lang="en-US" sz="1400" b="1" i="1" dirty="0">
                <a:solidFill>
                  <a:schemeClr val="bg1">
                    <a:lumMod val="75000"/>
                  </a:schemeClr>
                </a:solidFill>
              </a:rPr>
              <a:t>demulcent</a:t>
            </a:r>
            <a:r>
              <a:rPr lang="en-US" sz="1400" i="1" dirty="0">
                <a:solidFill>
                  <a:schemeClr val="bg1">
                    <a:lumMod val="75000"/>
                  </a:schemeClr>
                </a:solidFill>
              </a:rPr>
              <a:t> that…’ What are the two most common molecules used as demulcents in ATs?</a:t>
            </a:r>
          </a:p>
          <a:p>
            <a:r>
              <a:rPr lang="en-US" sz="1400" dirty="0">
                <a:solidFill>
                  <a:schemeClr val="bg1">
                    <a:lumMod val="75000"/>
                  </a:schemeClr>
                </a:solidFill>
              </a:rPr>
              <a:t>Polyvinyl alcohol, and cellulose derivatives</a:t>
            </a:r>
          </a:p>
        </p:txBody>
      </p:sp>
      <p:sp>
        <p:nvSpPr>
          <p:cNvPr id="28" name="TextBox 27">
            <a:extLst>
              <a:ext uri="{FF2B5EF4-FFF2-40B4-BE49-F238E27FC236}">
                <a16:creationId xmlns:a16="http://schemas.microsoft.com/office/drawing/2014/main" id="{4A93CDEB-E73F-A251-2347-BA6A2BA448F5}"/>
              </a:ext>
            </a:extLst>
          </p:cNvPr>
          <p:cNvSpPr txBox="1"/>
          <p:nvPr/>
        </p:nvSpPr>
        <p:spPr>
          <a:xfrm>
            <a:off x="2555997" y="2549789"/>
            <a:ext cx="5246735" cy="2462213"/>
          </a:xfrm>
          <a:prstGeom prst="rect">
            <a:avLst/>
          </a:prstGeom>
          <a:solidFill>
            <a:schemeClr val="accent5"/>
          </a:solidFill>
        </p:spPr>
        <p:txBody>
          <a:bodyPr wrap="square" rtlCol="0">
            <a:spAutoFit/>
          </a:bodyPr>
          <a:lstStyle/>
          <a:p>
            <a:r>
              <a:rPr lang="en-US" sz="1400" i="1" dirty="0">
                <a:solidFill>
                  <a:schemeClr val="bg1">
                    <a:lumMod val="75000"/>
                  </a:schemeClr>
                </a:solidFill>
              </a:rPr>
              <a:t>Are preserved ATs OK, or should PFATs alone be used?</a:t>
            </a:r>
          </a:p>
          <a:p>
            <a:r>
              <a:rPr lang="en-US" sz="1400" dirty="0">
                <a:solidFill>
                  <a:schemeClr val="bg1">
                    <a:lumMod val="75000"/>
                  </a:schemeClr>
                </a:solidFill>
              </a:rPr>
              <a:t>The latest (at the time of this writing) version of the </a:t>
            </a:r>
            <a:r>
              <a:rPr lang="en-US" sz="1400" i="1" dirty="0">
                <a:solidFill>
                  <a:schemeClr val="bg1">
                    <a:lumMod val="75000"/>
                  </a:schemeClr>
                </a:solidFill>
              </a:rPr>
              <a:t>Cornea</a:t>
            </a:r>
            <a:r>
              <a:rPr lang="en-US" sz="1400" dirty="0">
                <a:solidFill>
                  <a:schemeClr val="bg1">
                    <a:lumMod val="75000"/>
                  </a:schemeClr>
                </a:solidFill>
              </a:rPr>
              <a:t> book is conflicting on this. One page recommends preserved ATs up to 4x/d for mild dry eyes, whereas the next page states ‘PFATs are recommended for all pts.’ Caveat emptor. </a:t>
            </a:r>
          </a:p>
          <a:p>
            <a:endParaRPr lang="en-US" sz="1400" i="1" dirty="0">
              <a:solidFill>
                <a:schemeClr val="bg1">
                  <a:lumMod val="75000"/>
                </a:schemeClr>
              </a:solidFill>
            </a:endParaRPr>
          </a:p>
          <a:p>
            <a:r>
              <a:rPr lang="en-US" sz="1400" i="1" dirty="0">
                <a:solidFill>
                  <a:schemeClr val="bg1">
                    <a:lumMod val="75000"/>
                  </a:schemeClr>
                </a:solidFill>
              </a:rPr>
              <a:t>Are preservatives the reason some ATs sting?</a:t>
            </a:r>
          </a:p>
          <a:p>
            <a:r>
              <a:rPr lang="en-US" sz="1400" dirty="0">
                <a:solidFill>
                  <a:schemeClr val="bg1">
                    <a:lumMod val="75000"/>
                  </a:schemeClr>
                </a:solidFill>
              </a:rPr>
              <a:t>Generally no—rather, it’s a mismatch in  pH  between that of the drop and that of the ocular surface. The pH varies widely among available drops, so if a pt c/o stinging tell them to dry a different formulation.</a:t>
            </a:r>
          </a:p>
        </p:txBody>
      </p:sp>
      <p:sp>
        <p:nvSpPr>
          <p:cNvPr id="29" name="TextBox 28">
            <a:extLst>
              <a:ext uri="{FF2B5EF4-FFF2-40B4-BE49-F238E27FC236}">
                <a16:creationId xmlns:a16="http://schemas.microsoft.com/office/drawing/2014/main" id="{ED5B8BC3-0D27-05F7-1FB2-EB87D15D4875}"/>
              </a:ext>
            </a:extLst>
          </p:cNvPr>
          <p:cNvSpPr txBox="1"/>
          <p:nvPr/>
        </p:nvSpPr>
        <p:spPr>
          <a:xfrm>
            <a:off x="1414259" y="1995438"/>
            <a:ext cx="6272001" cy="2554545"/>
          </a:xfrm>
          <a:prstGeom prst="rect">
            <a:avLst/>
          </a:prstGeom>
          <a:solidFill>
            <a:schemeClr val="accent5">
              <a:lumMod val="75000"/>
            </a:schemeClr>
          </a:solidFill>
        </p:spPr>
        <p:txBody>
          <a:bodyPr wrap="square" rtlCol="0">
            <a:spAutoFit/>
          </a:bodyPr>
          <a:lstStyle/>
          <a:p>
            <a:r>
              <a:rPr lang="en-US" sz="1600" i="1" dirty="0"/>
              <a:t>Is there a role for </a:t>
            </a:r>
            <a:r>
              <a:rPr lang="en-US" sz="1600" b="1" dirty="0"/>
              <a:t>surgical</a:t>
            </a:r>
            <a:r>
              <a:rPr lang="en-US" sz="1600" i="1" dirty="0"/>
              <a:t> intervention in increasing tear volume?</a:t>
            </a:r>
          </a:p>
          <a:p>
            <a:r>
              <a:rPr lang="en-US" sz="1600" dirty="0">
                <a:solidFill>
                  <a:schemeClr val="accent5">
                    <a:lumMod val="75000"/>
                  </a:schemeClr>
                </a:solidFill>
              </a:rPr>
              <a:t>There is indeed—</a:t>
            </a:r>
            <a:r>
              <a:rPr lang="en-US" sz="1600" dirty="0" err="1">
                <a:solidFill>
                  <a:schemeClr val="accent5">
                    <a:lumMod val="75000"/>
                  </a:schemeClr>
                </a:solidFill>
              </a:rPr>
              <a:t>punctal</a:t>
            </a:r>
            <a:r>
              <a:rPr lang="en-US" sz="1600" dirty="0">
                <a:solidFill>
                  <a:schemeClr val="accent5">
                    <a:lumMod val="75000"/>
                  </a:schemeClr>
                </a:solidFill>
              </a:rPr>
              <a:t> occlusion  is a commonly-performed procedure in moderate to severe ATD</a:t>
            </a:r>
          </a:p>
          <a:p>
            <a:endParaRPr lang="en-US" sz="1600" dirty="0">
              <a:solidFill>
                <a:schemeClr val="accent5">
                  <a:lumMod val="75000"/>
                </a:schemeClr>
              </a:solidFill>
            </a:endParaRPr>
          </a:p>
          <a:p>
            <a:r>
              <a:rPr lang="en-US" sz="1600" i="1" dirty="0">
                <a:solidFill>
                  <a:schemeClr val="accent5">
                    <a:lumMod val="75000"/>
                  </a:schemeClr>
                </a:solidFill>
              </a:rPr>
              <a:t>There are two general ways to occlude the puncta—what are they? Briefly, what is involved in each?</a:t>
            </a:r>
          </a:p>
          <a:p>
            <a:r>
              <a:rPr lang="en-US" sz="1600" dirty="0">
                <a:solidFill>
                  <a:schemeClr val="accent5">
                    <a:lumMod val="75000"/>
                  </a:schemeClr>
                </a:solidFill>
              </a:rPr>
              <a:t>Reversible and permanent. In </a:t>
            </a:r>
            <a:r>
              <a:rPr lang="en-US" sz="1600" i="1" dirty="0">
                <a:solidFill>
                  <a:schemeClr val="accent5">
                    <a:lumMod val="75000"/>
                  </a:schemeClr>
                </a:solidFill>
              </a:rPr>
              <a:t>reversible</a:t>
            </a:r>
            <a:r>
              <a:rPr lang="en-US" sz="1600" dirty="0">
                <a:solidFill>
                  <a:schemeClr val="accent5">
                    <a:lumMod val="75000"/>
                  </a:schemeClr>
                </a:solidFill>
              </a:rPr>
              <a:t> </a:t>
            </a:r>
            <a:r>
              <a:rPr lang="en-US" sz="1600" i="1" dirty="0">
                <a:solidFill>
                  <a:schemeClr val="accent5">
                    <a:lumMod val="75000"/>
                  </a:schemeClr>
                </a:solidFill>
              </a:rPr>
              <a:t>occlusion</a:t>
            </a:r>
            <a:r>
              <a:rPr lang="en-US" sz="1600" dirty="0">
                <a:solidFill>
                  <a:schemeClr val="accent5">
                    <a:lumMod val="75000"/>
                  </a:schemeClr>
                </a:solidFill>
              </a:rPr>
              <a:t>, a plug (composed of  silicone , usually) is stuffed into the punctum, blocking it. </a:t>
            </a:r>
            <a:r>
              <a:rPr lang="en-US" sz="1600" i="1" dirty="0">
                <a:solidFill>
                  <a:schemeClr val="accent5">
                    <a:lumMod val="75000"/>
                  </a:schemeClr>
                </a:solidFill>
              </a:rPr>
              <a:t>Permanent occlusion</a:t>
            </a:r>
            <a:r>
              <a:rPr lang="en-US" sz="1600" dirty="0">
                <a:solidFill>
                  <a:schemeClr val="accent5">
                    <a:lumMod val="75000"/>
                  </a:schemeClr>
                </a:solidFill>
              </a:rPr>
              <a:t> involves applying  heat  to the inner aspect of the punctum, scarring it closed.</a:t>
            </a:r>
          </a:p>
        </p:txBody>
      </p:sp>
    </p:spTree>
    <p:extLst>
      <p:ext uri="{BB962C8B-B14F-4D97-AF65-F5344CB8AC3E}">
        <p14:creationId xmlns:p14="http://schemas.microsoft.com/office/powerpoint/2010/main" val="2365727800"/>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solidFill>
                  <a:schemeClr val="bg1">
                    <a:lumMod val="75000"/>
                  </a:schemeClr>
                </a:solidFill>
              </a:rPr>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is the formal name for artificial tears?</a:t>
            </a:r>
          </a:p>
          <a:p>
            <a:r>
              <a:rPr lang="en-US" sz="1400" dirty="0">
                <a:solidFill>
                  <a:schemeClr val="bg1">
                    <a:lumMod val="75000"/>
                  </a:schemeClr>
                </a:solidFill>
              </a:rPr>
              <a:t>They are ophthalmic  demulcents</a:t>
            </a:r>
          </a:p>
          <a:p>
            <a:endParaRPr lang="en-US" sz="1400" i="1" dirty="0">
              <a:solidFill>
                <a:schemeClr val="bg1">
                  <a:lumMod val="75000"/>
                </a:schemeClr>
              </a:solidFill>
            </a:endParaRPr>
          </a:p>
          <a:p>
            <a:r>
              <a:rPr lang="en-US" sz="1400" i="1" dirty="0">
                <a:solidFill>
                  <a:schemeClr val="bg1">
                    <a:lumMod val="75000"/>
                  </a:schemeClr>
                </a:solidFill>
              </a:rPr>
              <a:t>In general terms, what is a </a:t>
            </a:r>
            <a:r>
              <a:rPr lang="en-US" sz="1400" dirty="0">
                <a:solidFill>
                  <a:schemeClr val="bg1">
                    <a:lumMod val="75000"/>
                  </a:schemeClr>
                </a:solidFill>
              </a:rPr>
              <a:t>demulcent</a:t>
            </a:r>
            <a:r>
              <a:rPr lang="en-US" sz="1400" i="1" dirty="0">
                <a:solidFill>
                  <a:schemeClr val="bg1">
                    <a:lumMod val="75000"/>
                  </a:schemeClr>
                </a:solidFill>
              </a:rPr>
              <a:t>?</a:t>
            </a:r>
          </a:p>
          <a:p>
            <a:r>
              <a:rPr lang="en-US" sz="1400" dirty="0">
                <a:solidFill>
                  <a:schemeClr val="bg1">
                    <a:lumMod val="75000"/>
                  </a:schemeClr>
                </a:solidFill>
              </a:rPr>
              <a:t>A substance that, when applied, soothes inflamed mucous membranes</a:t>
            </a:r>
          </a:p>
          <a:p>
            <a:endParaRPr lang="en-US" sz="1400" dirty="0">
              <a:solidFill>
                <a:schemeClr val="bg1">
                  <a:lumMod val="75000"/>
                </a:schemeClr>
              </a:solidFill>
            </a:endParaRPr>
          </a:p>
          <a:p>
            <a:r>
              <a:rPr lang="en-US" sz="1400" i="1" dirty="0">
                <a:solidFill>
                  <a:schemeClr val="bg1">
                    <a:lumMod val="75000"/>
                  </a:schemeClr>
                </a:solidFill>
              </a:rPr>
              <a:t>The word </a:t>
            </a:r>
            <a:r>
              <a:rPr lang="en-US" sz="1400" dirty="0">
                <a:solidFill>
                  <a:schemeClr val="bg1">
                    <a:lumMod val="75000"/>
                  </a:schemeClr>
                </a:solidFill>
              </a:rPr>
              <a:t>demulcent</a:t>
            </a:r>
            <a:r>
              <a:rPr lang="en-US" sz="1400" i="1" dirty="0">
                <a:solidFill>
                  <a:schemeClr val="bg1">
                    <a:lumMod val="75000"/>
                  </a:schemeClr>
                </a:solidFill>
              </a:rPr>
              <a:t> can also refer to the specific molecule that conveys the soothing effect; </a:t>
            </a:r>
            <a:r>
              <a:rPr lang="en-US" sz="1400" i="1" dirty="0" err="1">
                <a:solidFill>
                  <a:schemeClr val="bg1">
                    <a:lumMod val="75000"/>
                  </a:schemeClr>
                </a:solidFill>
              </a:rPr>
              <a:t>eg</a:t>
            </a:r>
            <a:r>
              <a:rPr lang="en-US" sz="1400" i="1" dirty="0">
                <a:solidFill>
                  <a:schemeClr val="bg1">
                    <a:lumMod val="75000"/>
                  </a:schemeClr>
                </a:solidFill>
              </a:rPr>
              <a:t>, ‘ATs contain a </a:t>
            </a:r>
            <a:r>
              <a:rPr lang="en-US" sz="1400" b="1" i="1" dirty="0">
                <a:solidFill>
                  <a:schemeClr val="bg1">
                    <a:lumMod val="75000"/>
                  </a:schemeClr>
                </a:solidFill>
              </a:rPr>
              <a:t>demulcent</a:t>
            </a:r>
            <a:r>
              <a:rPr lang="en-US" sz="1400" i="1" dirty="0">
                <a:solidFill>
                  <a:schemeClr val="bg1">
                    <a:lumMod val="75000"/>
                  </a:schemeClr>
                </a:solidFill>
              </a:rPr>
              <a:t> that…’ What are the two most common molecules used as demulcents in ATs?</a:t>
            </a:r>
          </a:p>
          <a:p>
            <a:r>
              <a:rPr lang="en-US" sz="1400" dirty="0">
                <a:solidFill>
                  <a:schemeClr val="bg1">
                    <a:lumMod val="75000"/>
                  </a:schemeClr>
                </a:solidFill>
              </a:rPr>
              <a:t>Polyvinyl alcohol, and cellulose derivatives</a:t>
            </a:r>
          </a:p>
        </p:txBody>
      </p:sp>
      <p:sp>
        <p:nvSpPr>
          <p:cNvPr id="28" name="TextBox 27">
            <a:extLst>
              <a:ext uri="{FF2B5EF4-FFF2-40B4-BE49-F238E27FC236}">
                <a16:creationId xmlns:a16="http://schemas.microsoft.com/office/drawing/2014/main" id="{4A93CDEB-E73F-A251-2347-BA6A2BA448F5}"/>
              </a:ext>
            </a:extLst>
          </p:cNvPr>
          <p:cNvSpPr txBox="1"/>
          <p:nvPr/>
        </p:nvSpPr>
        <p:spPr>
          <a:xfrm>
            <a:off x="2555997" y="2549789"/>
            <a:ext cx="5246735" cy="2462213"/>
          </a:xfrm>
          <a:prstGeom prst="rect">
            <a:avLst/>
          </a:prstGeom>
          <a:solidFill>
            <a:schemeClr val="accent5"/>
          </a:solidFill>
        </p:spPr>
        <p:txBody>
          <a:bodyPr wrap="square" rtlCol="0">
            <a:spAutoFit/>
          </a:bodyPr>
          <a:lstStyle/>
          <a:p>
            <a:r>
              <a:rPr lang="en-US" sz="1400" i="1" dirty="0">
                <a:solidFill>
                  <a:schemeClr val="bg1">
                    <a:lumMod val="75000"/>
                  </a:schemeClr>
                </a:solidFill>
              </a:rPr>
              <a:t>Are preserved ATs OK, or should PFATs alone be used?</a:t>
            </a:r>
          </a:p>
          <a:p>
            <a:r>
              <a:rPr lang="en-US" sz="1400" dirty="0">
                <a:solidFill>
                  <a:schemeClr val="bg1">
                    <a:lumMod val="75000"/>
                  </a:schemeClr>
                </a:solidFill>
              </a:rPr>
              <a:t>The latest (at the time of this writing) version of the </a:t>
            </a:r>
            <a:r>
              <a:rPr lang="en-US" sz="1400" i="1" dirty="0">
                <a:solidFill>
                  <a:schemeClr val="bg1">
                    <a:lumMod val="75000"/>
                  </a:schemeClr>
                </a:solidFill>
              </a:rPr>
              <a:t>Cornea</a:t>
            </a:r>
            <a:r>
              <a:rPr lang="en-US" sz="1400" dirty="0">
                <a:solidFill>
                  <a:schemeClr val="bg1">
                    <a:lumMod val="75000"/>
                  </a:schemeClr>
                </a:solidFill>
              </a:rPr>
              <a:t> book is conflicting on this. One page recommends preserved ATs up to 4x/d for mild dry eyes, whereas the next page states ‘PFATs are recommended for all pts.’ Caveat emptor. </a:t>
            </a:r>
          </a:p>
          <a:p>
            <a:endParaRPr lang="en-US" sz="1400" i="1" dirty="0">
              <a:solidFill>
                <a:schemeClr val="bg1">
                  <a:lumMod val="75000"/>
                </a:schemeClr>
              </a:solidFill>
            </a:endParaRPr>
          </a:p>
          <a:p>
            <a:r>
              <a:rPr lang="en-US" sz="1400" i="1" dirty="0">
                <a:solidFill>
                  <a:schemeClr val="bg1">
                    <a:lumMod val="75000"/>
                  </a:schemeClr>
                </a:solidFill>
              </a:rPr>
              <a:t>Are preservatives the reason some ATs sting?</a:t>
            </a:r>
          </a:p>
          <a:p>
            <a:r>
              <a:rPr lang="en-US" sz="1400" dirty="0">
                <a:solidFill>
                  <a:schemeClr val="bg1">
                    <a:lumMod val="75000"/>
                  </a:schemeClr>
                </a:solidFill>
              </a:rPr>
              <a:t>Generally no—rather, it’s a mismatch in  pH  between that of the drop and that of the ocular surface. The pH varies widely among available drops, so if a pt c/o stinging tell them to dry a different formulation.</a:t>
            </a:r>
          </a:p>
        </p:txBody>
      </p:sp>
      <p:sp>
        <p:nvSpPr>
          <p:cNvPr id="29" name="TextBox 28">
            <a:extLst>
              <a:ext uri="{FF2B5EF4-FFF2-40B4-BE49-F238E27FC236}">
                <a16:creationId xmlns:a16="http://schemas.microsoft.com/office/drawing/2014/main" id="{ED5B8BC3-0D27-05F7-1FB2-EB87D15D4875}"/>
              </a:ext>
            </a:extLst>
          </p:cNvPr>
          <p:cNvSpPr txBox="1"/>
          <p:nvPr/>
        </p:nvSpPr>
        <p:spPr>
          <a:xfrm>
            <a:off x="1414259" y="1995438"/>
            <a:ext cx="6272001" cy="2554545"/>
          </a:xfrm>
          <a:prstGeom prst="rect">
            <a:avLst/>
          </a:prstGeom>
          <a:solidFill>
            <a:schemeClr val="accent5">
              <a:lumMod val="75000"/>
            </a:schemeClr>
          </a:solidFill>
        </p:spPr>
        <p:txBody>
          <a:bodyPr wrap="square" rtlCol="0">
            <a:spAutoFit/>
          </a:bodyPr>
          <a:lstStyle/>
          <a:p>
            <a:r>
              <a:rPr lang="en-US" sz="1600" i="1" dirty="0"/>
              <a:t>Is there a role for </a:t>
            </a:r>
            <a:r>
              <a:rPr lang="en-US" sz="1600" b="1" dirty="0"/>
              <a:t>surgical</a:t>
            </a:r>
            <a:r>
              <a:rPr lang="en-US" sz="1600" i="1" dirty="0"/>
              <a:t> intervention in increasing tear volume?</a:t>
            </a:r>
          </a:p>
          <a:p>
            <a:r>
              <a:rPr lang="en-US" sz="1600" dirty="0"/>
              <a:t>There is indeed—</a:t>
            </a:r>
            <a:r>
              <a:rPr lang="en-US" sz="1600" dirty="0" err="1"/>
              <a:t>punctal</a:t>
            </a:r>
            <a:r>
              <a:rPr lang="en-US" sz="1600" dirty="0"/>
              <a:t> occlusion  is a commonly-performed procedure in moderate to severe ATD</a:t>
            </a:r>
            <a:endParaRPr lang="en-US" sz="1600" dirty="0">
              <a:solidFill>
                <a:schemeClr val="accent5">
                  <a:lumMod val="75000"/>
                </a:schemeClr>
              </a:solidFill>
            </a:endParaRPr>
          </a:p>
          <a:p>
            <a:endParaRPr lang="en-US" sz="1600" dirty="0">
              <a:solidFill>
                <a:schemeClr val="accent5">
                  <a:lumMod val="75000"/>
                </a:schemeClr>
              </a:solidFill>
            </a:endParaRPr>
          </a:p>
          <a:p>
            <a:r>
              <a:rPr lang="en-US" sz="1600" i="1" dirty="0">
                <a:solidFill>
                  <a:schemeClr val="accent5">
                    <a:lumMod val="75000"/>
                  </a:schemeClr>
                </a:solidFill>
              </a:rPr>
              <a:t>There are two general ways to occlude the puncta—what are they? Briefly, what is involved in each?</a:t>
            </a:r>
          </a:p>
          <a:p>
            <a:r>
              <a:rPr lang="en-US" sz="1600" dirty="0">
                <a:solidFill>
                  <a:schemeClr val="accent5">
                    <a:lumMod val="75000"/>
                  </a:schemeClr>
                </a:solidFill>
              </a:rPr>
              <a:t>Reversible and permanent. In </a:t>
            </a:r>
            <a:r>
              <a:rPr lang="en-US" sz="1600" i="1" dirty="0">
                <a:solidFill>
                  <a:schemeClr val="accent5">
                    <a:lumMod val="75000"/>
                  </a:schemeClr>
                </a:solidFill>
              </a:rPr>
              <a:t>reversible</a:t>
            </a:r>
            <a:r>
              <a:rPr lang="en-US" sz="1600" dirty="0">
                <a:solidFill>
                  <a:schemeClr val="accent5">
                    <a:lumMod val="75000"/>
                  </a:schemeClr>
                </a:solidFill>
              </a:rPr>
              <a:t> </a:t>
            </a:r>
            <a:r>
              <a:rPr lang="en-US" sz="1600" i="1" dirty="0">
                <a:solidFill>
                  <a:schemeClr val="accent5">
                    <a:lumMod val="75000"/>
                  </a:schemeClr>
                </a:solidFill>
              </a:rPr>
              <a:t>occlusion</a:t>
            </a:r>
            <a:r>
              <a:rPr lang="en-US" sz="1600" dirty="0">
                <a:solidFill>
                  <a:schemeClr val="accent5">
                    <a:lumMod val="75000"/>
                  </a:schemeClr>
                </a:solidFill>
              </a:rPr>
              <a:t>, a plug (composed of  silicone , usually) is stuffed into the punctum, blocking it. </a:t>
            </a:r>
            <a:r>
              <a:rPr lang="en-US" sz="1600" i="1" dirty="0">
                <a:solidFill>
                  <a:schemeClr val="accent5">
                    <a:lumMod val="75000"/>
                  </a:schemeClr>
                </a:solidFill>
              </a:rPr>
              <a:t>Permanent occlusion</a:t>
            </a:r>
            <a:r>
              <a:rPr lang="en-US" sz="1600" dirty="0">
                <a:solidFill>
                  <a:schemeClr val="accent5">
                    <a:lumMod val="75000"/>
                  </a:schemeClr>
                </a:solidFill>
              </a:rPr>
              <a:t> involves applying  heat  to the inner aspect of the punctum, scarring it closed.</a:t>
            </a:r>
          </a:p>
        </p:txBody>
      </p:sp>
      <p:sp>
        <p:nvSpPr>
          <p:cNvPr id="30" name="Rectangle 29">
            <a:extLst>
              <a:ext uri="{FF2B5EF4-FFF2-40B4-BE49-F238E27FC236}">
                <a16:creationId xmlns:a16="http://schemas.microsoft.com/office/drawing/2014/main" id="{51324AE6-02D8-9447-A446-18F71EC65BCB}"/>
              </a:ext>
            </a:extLst>
          </p:cNvPr>
          <p:cNvSpPr/>
          <p:nvPr/>
        </p:nvSpPr>
        <p:spPr>
          <a:xfrm>
            <a:off x="3117716" y="2311974"/>
            <a:ext cx="1577639" cy="24569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3408662860"/>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solidFill>
                  <a:schemeClr val="bg1">
                    <a:lumMod val="75000"/>
                  </a:schemeClr>
                </a:solidFill>
              </a:rPr>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is the formal name for artificial tears?</a:t>
            </a:r>
          </a:p>
          <a:p>
            <a:r>
              <a:rPr lang="en-US" sz="1400" dirty="0">
                <a:solidFill>
                  <a:schemeClr val="bg1">
                    <a:lumMod val="75000"/>
                  </a:schemeClr>
                </a:solidFill>
              </a:rPr>
              <a:t>They are ophthalmic  demulcents</a:t>
            </a:r>
          </a:p>
          <a:p>
            <a:endParaRPr lang="en-US" sz="1400" i="1" dirty="0">
              <a:solidFill>
                <a:schemeClr val="bg1">
                  <a:lumMod val="75000"/>
                </a:schemeClr>
              </a:solidFill>
            </a:endParaRPr>
          </a:p>
          <a:p>
            <a:r>
              <a:rPr lang="en-US" sz="1400" i="1" dirty="0">
                <a:solidFill>
                  <a:schemeClr val="bg1">
                    <a:lumMod val="75000"/>
                  </a:schemeClr>
                </a:solidFill>
              </a:rPr>
              <a:t>In general terms, what is a </a:t>
            </a:r>
            <a:r>
              <a:rPr lang="en-US" sz="1400" dirty="0">
                <a:solidFill>
                  <a:schemeClr val="bg1">
                    <a:lumMod val="75000"/>
                  </a:schemeClr>
                </a:solidFill>
              </a:rPr>
              <a:t>demulcent</a:t>
            </a:r>
            <a:r>
              <a:rPr lang="en-US" sz="1400" i="1" dirty="0">
                <a:solidFill>
                  <a:schemeClr val="bg1">
                    <a:lumMod val="75000"/>
                  </a:schemeClr>
                </a:solidFill>
              </a:rPr>
              <a:t>?</a:t>
            </a:r>
          </a:p>
          <a:p>
            <a:r>
              <a:rPr lang="en-US" sz="1400" dirty="0">
                <a:solidFill>
                  <a:schemeClr val="bg1">
                    <a:lumMod val="75000"/>
                  </a:schemeClr>
                </a:solidFill>
              </a:rPr>
              <a:t>A substance that, when applied, soothes inflamed mucous membranes</a:t>
            </a:r>
          </a:p>
          <a:p>
            <a:endParaRPr lang="en-US" sz="1400" dirty="0">
              <a:solidFill>
                <a:schemeClr val="bg1">
                  <a:lumMod val="75000"/>
                </a:schemeClr>
              </a:solidFill>
            </a:endParaRPr>
          </a:p>
          <a:p>
            <a:r>
              <a:rPr lang="en-US" sz="1400" i="1" dirty="0">
                <a:solidFill>
                  <a:schemeClr val="bg1">
                    <a:lumMod val="75000"/>
                  </a:schemeClr>
                </a:solidFill>
              </a:rPr>
              <a:t>The word </a:t>
            </a:r>
            <a:r>
              <a:rPr lang="en-US" sz="1400" dirty="0">
                <a:solidFill>
                  <a:schemeClr val="bg1">
                    <a:lumMod val="75000"/>
                  </a:schemeClr>
                </a:solidFill>
              </a:rPr>
              <a:t>demulcent</a:t>
            </a:r>
            <a:r>
              <a:rPr lang="en-US" sz="1400" i="1" dirty="0">
                <a:solidFill>
                  <a:schemeClr val="bg1">
                    <a:lumMod val="75000"/>
                  </a:schemeClr>
                </a:solidFill>
              </a:rPr>
              <a:t> can also refer to the specific molecule that conveys the soothing effect; </a:t>
            </a:r>
            <a:r>
              <a:rPr lang="en-US" sz="1400" i="1" dirty="0" err="1">
                <a:solidFill>
                  <a:schemeClr val="bg1">
                    <a:lumMod val="75000"/>
                  </a:schemeClr>
                </a:solidFill>
              </a:rPr>
              <a:t>eg</a:t>
            </a:r>
            <a:r>
              <a:rPr lang="en-US" sz="1400" i="1" dirty="0">
                <a:solidFill>
                  <a:schemeClr val="bg1">
                    <a:lumMod val="75000"/>
                  </a:schemeClr>
                </a:solidFill>
              </a:rPr>
              <a:t>, ‘ATs contain a </a:t>
            </a:r>
            <a:r>
              <a:rPr lang="en-US" sz="1400" b="1" i="1" dirty="0">
                <a:solidFill>
                  <a:schemeClr val="bg1">
                    <a:lumMod val="75000"/>
                  </a:schemeClr>
                </a:solidFill>
              </a:rPr>
              <a:t>demulcent</a:t>
            </a:r>
            <a:r>
              <a:rPr lang="en-US" sz="1400" i="1" dirty="0">
                <a:solidFill>
                  <a:schemeClr val="bg1">
                    <a:lumMod val="75000"/>
                  </a:schemeClr>
                </a:solidFill>
              </a:rPr>
              <a:t> that…’ What are the two most common molecules used as demulcents in ATs?</a:t>
            </a:r>
          </a:p>
          <a:p>
            <a:r>
              <a:rPr lang="en-US" sz="1400" dirty="0">
                <a:solidFill>
                  <a:schemeClr val="bg1">
                    <a:lumMod val="75000"/>
                  </a:schemeClr>
                </a:solidFill>
              </a:rPr>
              <a:t>Polyvinyl alcohol, and cellulose derivatives</a:t>
            </a:r>
          </a:p>
        </p:txBody>
      </p:sp>
      <p:sp>
        <p:nvSpPr>
          <p:cNvPr id="28" name="TextBox 27">
            <a:extLst>
              <a:ext uri="{FF2B5EF4-FFF2-40B4-BE49-F238E27FC236}">
                <a16:creationId xmlns:a16="http://schemas.microsoft.com/office/drawing/2014/main" id="{4A93CDEB-E73F-A251-2347-BA6A2BA448F5}"/>
              </a:ext>
            </a:extLst>
          </p:cNvPr>
          <p:cNvSpPr txBox="1"/>
          <p:nvPr/>
        </p:nvSpPr>
        <p:spPr>
          <a:xfrm>
            <a:off x="2555997" y="2549789"/>
            <a:ext cx="5246735" cy="2462213"/>
          </a:xfrm>
          <a:prstGeom prst="rect">
            <a:avLst/>
          </a:prstGeom>
          <a:solidFill>
            <a:schemeClr val="accent5"/>
          </a:solidFill>
        </p:spPr>
        <p:txBody>
          <a:bodyPr wrap="square" rtlCol="0">
            <a:spAutoFit/>
          </a:bodyPr>
          <a:lstStyle/>
          <a:p>
            <a:r>
              <a:rPr lang="en-US" sz="1400" i="1" dirty="0">
                <a:solidFill>
                  <a:schemeClr val="bg1">
                    <a:lumMod val="75000"/>
                  </a:schemeClr>
                </a:solidFill>
              </a:rPr>
              <a:t>Are preserved ATs OK, or should PFATs alone be used?</a:t>
            </a:r>
          </a:p>
          <a:p>
            <a:r>
              <a:rPr lang="en-US" sz="1400" dirty="0">
                <a:solidFill>
                  <a:schemeClr val="bg1">
                    <a:lumMod val="75000"/>
                  </a:schemeClr>
                </a:solidFill>
              </a:rPr>
              <a:t>The latest (at the time of this writing) version of the </a:t>
            </a:r>
            <a:r>
              <a:rPr lang="en-US" sz="1400" i="1" dirty="0">
                <a:solidFill>
                  <a:schemeClr val="bg1">
                    <a:lumMod val="75000"/>
                  </a:schemeClr>
                </a:solidFill>
              </a:rPr>
              <a:t>Cornea</a:t>
            </a:r>
            <a:r>
              <a:rPr lang="en-US" sz="1400" dirty="0">
                <a:solidFill>
                  <a:schemeClr val="bg1">
                    <a:lumMod val="75000"/>
                  </a:schemeClr>
                </a:solidFill>
              </a:rPr>
              <a:t> book is conflicting on this. One page recommends preserved ATs up to 4x/d for mild dry eyes, whereas the next page states ‘PFATs are recommended for all pts.’ Caveat emptor. </a:t>
            </a:r>
          </a:p>
          <a:p>
            <a:endParaRPr lang="en-US" sz="1400" i="1" dirty="0">
              <a:solidFill>
                <a:schemeClr val="bg1">
                  <a:lumMod val="75000"/>
                </a:schemeClr>
              </a:solidFill>
            </a:endParaRPr>
          </a:p>
          <a:p>
            <a:r>
              <a:rPr lang="en-US" sz="1400" i="1" dirty="0">
                <a:solidFill>
                  <a:schemeClr val="bg1">
                    <a:lumMod val="75000"/>
                  </a:schemeClr>
                </a:solidFill>
              </a:rPr>
              <a:t>Are preservatives the reason some ATs sting?</a:t>
            </a:r>
          </a:p>
          <a:p>
            <a:r>
              <a:rPr lang="en-US" sz="1400" dirty="0">
                <a:solidFill>
                  <a:schemeClr val="bg1">
                    <a:lumMod val="75000"/>
                  </a:schemeClr>
                </a:solidFill>
              </a:rPr>
              <a:t>Generally no—rather, it’s a mismatch in  pH  between that of the drop and that of the ocular surface. The pH varies widely among available drops, so if a pt c/o stinging tell them to dry a different formulation.</a:t>
            </a:r>
          </a:p>
        </p:txBody>
      </p:sp>
      <p:sp>
        <p:nvSpPr>
          <p:cNvPr id="29" name="TextBox 28">
            <a:extLst>
              <a:ext uri="{FF2B5EF4-FFF2-40B4-BE49-F238E27FC236}">
                <a16:creationId xmlns:a16="http://schemas.microsoft.com/office/drawing/2014/main" id="{ED5B8BC3-0D27-05F7-1FB2-EB87D15D4875}"/>
              </a:ext>
            </a:extLst>
          </p:cNvPr>
          <p:cNvSpPr txBox="1"/>
          <p:nvPr/>
        </p:nvSpPr>
        <p:spPr>
          <a:xfrm>
            <a:off x="1414259" y="1995438"/>
            <a:ext cx="6272001" cy="2554545"/>
          </a:xfrm>
          <a:prstGeom prst="rect">
            <a:avLst/>
          </a:prstGeom>
          <a:solidFill>
            <a:schemeClr val="accent5">
              <a:lumMod val="75000"/>
            </a:schemeClr>
          </a:solidFill>
        </p:spPr>
        <p:txBody>
          <a:bodyPr wrap="square" rtlCol="0">
            <a:spAutoFit/>
          </a:bodyPr>
          <a:lstStyle/>
          <a:p>
            <a:r>
              <a:rPr lang="en-US" sz="1600" i="1" dirty="0"/>
              <a:t>Is there a role for </a:t>
            </a:r>
            <a:r>
              <a:rPr lang="en-US" sz="1600" b="1" dirty="0"/>
              <a:t>surgical</a:t>
            </a:r>
            <a:r>
              <a:rPr lang="en-US" sz="1600" i="1" dirty="0"/>
              <a:t> intervention in increasing tear volume?</a:t>
            </a:r>
          </a:p>
          <a:p>
            <a:r>
              <a:rPr lang="en-US" sz="1600" dirty="0"/>
              <a:t>There is indeed—</a:t>
            </a:r>
            <a:r>
              <a:rPr lang="en-US" sz="1600" dirty="0" err="1"/>
              <a:t>punctal</a:t>
            </a:r>
            <a:r>
              <a:rPr lang="en-US" sz="1600" dirty="0"/>
              <a:t> occlusion  is a commonly-performed procedure in moderate to severe ATD</a:t>
            </a:r>
            <a:endParaRPr lang="en-US" sz="1600" dirty="0">
              <a:solidFill>
                <a:schemeClr val="accent5">
                  <a:lumMod val="75000"/>
                </a:schemeClr>
              </a:solidFill>
            </a:endParaRPr>
          </a:p>
          <a:p>
            <a:endParaRPr lang="en-US" sz="1600" dirty="0">
              <a:solidFill>
                <a:schemeClr val="accent5">
                  <a:lumMod val="75000"/>
                </a:schemeClr>
              </a:solidFill>
            </a:endParaRPr>
          </a:p>
          <a:p>
            <a:r>
              <a:rPr lang="en-US" sz="1600" i="1" dirty="0">
                <a:solidFill>
                  <a:schemeClr val="accent5">
                    <a:lumMod val="75000"/>
                  </a:schemeClr>
                </a:solidFill>
              </a:rPr>
              <a:t>There are two general ways to occlude the puncta—what are they? Briefly, what is involved in each?</a:t>
            </a:r>
          </a:p>
          <a:p>
            <a:r>
              <a:rPr lang="en-US" sz="1600" dirty="0">
                <a:solidFill>
                  <a:schemeClr val="accent5">
                    <a:lumMod val="75000"/>
                  </a:schemeClr>
                </a:solidFill>
              </a:rPr>
              <a:t>Reversible and permanent. In </a:t>
            </a:r>
            <a:r>
              <a:rPr lang="en-US" sz="1600" i="1" dirty="0">
                <a:solidFill>
                  <a:schemeClr val="accent5">
                    <a:lumMod val="75000"/>
                  </a:schemeClr>
                </a:solidFill>
              </a:rPr>
              <a:t>reversible</a:t>
            </a:r>
            <a:r>
              <a:rPr lang="en-US" sz="1600" dirty="0">
                <a:solidFill>
                  <a:schemeClr val="accent5">
                    <a:lumMod val="75000"/>
                  </a:schemeClr>
                </a:solidFill>
              </a:rPr>
              <a:t> </a:t>
            </a:r>
            <a:r>
              <a:rPr lang="en-US" sz="1600" i="1" dirty="0">
                <a:solidFill>
                  <a:schemeClr val="accent5">
                    <a:lumMod val="75000"/>
                  </a:schemeClr>
                </a:solidFill>
              </a:rPr>
              <a:t>occlusion</a:t>
            </a:r>
            <a:r>
              <a:rPr lang="en-US" sz="1600" dirty="0">
                <a:solidFill>
                  <a:schemeClr val="accent5">
                    <a:lumMod val="75000"/>
                  </a:schemeClr>
                </a:solidFill>
              </a:rPr>
              <a:t>, a plug (composed of  silicone , usually) is stuffed into the punctum, blocking it. </a:t>
            </a:r>
            <a:r>
              <a:rPr lang="en-US" sz="1600" i="1" dirty="0">
                <a:solidFill>
                  <a:schemeClr val="accent5">
                    <a:lumMod val="75000"/>
                  </a:schemeClr>
                </a:solidFill>
              </a:rPr>
              <a:t>Permanent occlusion</a:t>
            </a:r>
            <a:r>
              <a:rPr lang="en-US" sz="1600" dirty="0">
                <a:solidFill>
                  <a:schemeClr val="accent5">
                    <a:lumMod val="75000"/>
                  </a:schemeClr>
                </a:solidFill>
              </a:rPr>
              <a:t> involves applying  heat  to the inner aspect of the punctum, scarring it closed.</a:t>
            </a:r>
          </a:p>
        </p:txBody>
      </p:sp>
    </p:spTree>
    <p:extLst>
      <p:ext uri="{BB962C8B-B14F-4D97-AF65-F5344CB8AC3E}">
        <p14:creationId xmlns:p14="http://schemas.microsoft.com/office/powerpoint/2010/main" val="751893601"/>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solidFill>
                  <a:schemeClr val="bg1">
                    <a:lumMod val="75000"/>
                  </a:schemeClr>
                </a:solidFill>
              </a:rPr>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is the formal name for artificial tears?</a:t>
            </a:r>
          </a:p>
          <a:p>
            <a:r>
              <a:rPr lang="en-US" sz="1400" dirty="0">
                <a:solidFill>
                  <a:schemeClr val="bg1">
                    <a:lumMod val="75000"/>
                  </a:schemeClr>
                </a:solidFill>
              </a:rPr>
              <a:t>They are ophthalmic  demulcents</a:t>
            </a:r>
          </a:p>
          <a:p>
            <a:endParaRPr lang="en-US" sz="1400" i="1" dirty="0">
              <a:solidFill>
                <a:schemeClr val="bg1">
                  <a:lumMod val="75000"/>
                </a:schemeClr>
              </a:solidFill>
            </a:endParaRPr>
          </a:p>
          <a:p>
            <a:r>
              <a:rPr lang="en-US" sz="1400" i="1" dirty="0">
                <a:solidFill>
                  <a:schemeClr val="bg1">
                    <a:lumMod val="75000"/>
                  </a:schemeClr>
                </a:solidFill>
              </a:rPr>
              <a:t>In general terms, what is a </a:t>
            </a:r>
            <a:r>
              <a:rPr lang="en-US" sz="1400" dirty="0">
                <a:solidFill>
                  <a:schemeClr val="bg1">
                    <a:lumMod val="75000"/>
                  </a:schemeClr>
                </a:solidFill>
              </a:rPr>
              <a:t>demulcent</a:t>
            </a:r>
            <a:r>
              <a:rPr lang="en-US" sz="1400" i="1" dirty="0">
                <a:solidFill>
                  <a:schemeClr val="bg1">
                    <a:lumMod val="75000"/>
                  </a:schemeClr>
                </a:solidFill>
              </a:rPr>
              <a:t>?</a:t>
            </a:r>
          </a:p>
          <a:p>
            <a:r>
              <a:rPr lang="en-US" sz="1400" dirty="0">
                <a:solidFill>
                  <a:schemeClr val="bg1">
                    <a:lumMod val="75000"/>
                  </a:schemeClr>
                </a:solidFill>
              </a:rPr>
              <a:t>A substance that, when applied, soothes inflamed mucous membranes</a:t>
            </a:r>
          </a:p>
          <a:p>
            <a:endParaRPr lang="en-US" sz="1400" dirty="0">
              <a:solidFill>
                <a:schemeClr val="bg1">
                  <a:lumMod val="75000"/>
                </a:schemeClr>
              </a:solidFill>
            </a:endParaRPr>
          </a:p>
          <a:p>
            <a:r>
              <a:rPr lang="en-US" sz="1400" i="1" dirty="0">
                <a:solidFill>
                  <a:schemeClr val="bg1">
                    <a:lumMod val="75000"/>
                  </a:schemeClr>
                </a:solidFill>
              </a:rPr>
              <a:t>The word </a:t>
            </a:r>
            <a:r>
              <a:rPr lang="en-US" sz="1400" dirty="0">
                <a:solidFill>
                  <a:schemeClr val="bg1">
                    <a:lumMod val="75000"/>
                  </a:schemeClr>
                </a:solidFill>
              </a:rPr>
              <a:t>demulcent</a:t>
            </a:r>
            <a:r>
              <a:rPr lang="en-US" sz="1400" i="1" dirty="0">
                <a:solidFill>
                  <a:schemeClr val="bg1">
                    <a:lumMod val="75000"/>
                  </a:schemeClr>
                </a:solidFill>
              </a:rPr>
              <a:t> can also refer to the specific molecule that conveys the soothing effect; </a:t>
            </a:r>
            <a:r>
              <a:rPr lang="en-US" sz="1400" i="1" dirty="0" err="1">
                <a:solidFill>
                  <a:schemeClr val="bg1">
                    <a:lumMod val="75000"/>
                  </a:schemeClr>
                </a:solidFill>
              </a:rPr>
              <a:t>eg</a:t>
            </a:r>
            <a:r>
              <a:rPr lang="en-US" sz="1400" i="1" dirty="0">
                <a:solidFill>
                  <a:schemeClr val="bg1">
                    <a:lumMod val="75000"/>
                  </a:schemeClr>
                </a:solidFill>
              </a:rPr>
              <a:t>, ‘ATs contain a </a:t>
            </a:r>
            <a:r>
              <a:rPr lang="en-US" sz="1400" b="1" i="1" dirty="0">
                <a:solidFill>
                  <a:schemeClr val="bg1">
                    <a:lumMod val="75000"/>
                  </a:schemeClr>
                </a:solidFill>
              </a:rPr>
              <a:t>demulcent</a:t>
            </a:r>
            <a:r>
              <a:rPr lang="en-US" sz="1400" i="1" dirty="0">
                <a:solidFill>
                  <a:schemeClr val="bg1">
                    <a:lumMod val="75000"/>
                  </a:schemeClr>
                </a:solidFill>
              </a:rPr>
              <a:t> that…’ What are the two most common molecules used as demulcents in ATs?</a:t>
            </a:r>
          </a:p>
          <a:p>
            <a:r>
              <a:rPr lang="en-US" sz="1400" dirty="0">
                <a:solidFill>
                  <a:schemeClr val="bg1">
                    <a:lumMod val="75000"/>
                  </a:schemeClr>
                </a:solidFill>
              </a:rPr>
              <a:t>Polyvinyl alcohol, and cellulose derivatives</a:t>
            </a:r>
          </a:p>
        </p:txBody>
      </p:sp>
      <p:sp>
        <p:nvSpPr>
          <p:cNvPr id="28" name="TextBox 27">
            <a:extLst>
              <a:ext uri="{FF2B5EF4-FFF2-40B4-BE49-F238E27FC236}">
                <a16:creationId xmlns:a16="http://schemas.microsoft.com/office/drawing/2014/main" id="{4A93CDEB-E73F-A251-2347-BA6A2BA448F5}"/>
              </a:ext>
            </a:extLst>
          </p:cNvPr>
          <p:cNvSpPr txBox="1"/>
          <p:nvPr/>
        </p:nvSpPr>
        <p:spPr>
          <a:xfrm>
            <a:off x="2555997" y="2549789"/>
            <a:ext cx="5246735" cy="2462213"/>
          </a:xfrm>
          <a:prstGeom prst="rect">
            <a:avLst/>
          </a:prstGeom>
          <a:solidFill>
            <a:schemeClr val="accent5"/>
          </a:solidFill>
        </p:spPr>
        <p:txBody>
          <a:bodyPr wrap="square" rtlCol="0">
            <a:spAutoFit/>
          </a:bodyPr>
          <a:lstStyle/>
          <a:p>
            <a:r>
              <a:rPr lang="en-US" sz="1400" i="1" dirty="0">
                <a:solidFill>
                  <a:schemeClr val="bg1">
                    <a:lumMod val="75000"/>
                  </a:schemeClr>
                </a:solidFill>
              </a:rPr>
              <a:t>Are preserved ATs OK, or should PFATs alone be used?</a:t>
            </a:r>
          </a:p>
          <a:p>
            <a:r>
              <a:rPr lang="en-US" sz="1400" dirty="0">
                <a:solidFill>
                  <a:schemeClr val="bg1">
                    <a:lumMod val="75000"/>
                  </a:schemeClr>
                </a:solidFill>
              </a:rPr>
              <a:t>The latest (at the time of this writing) version of the </a:t>
            </a:r>
            <a:r>
              <a:rPr lang="en-US" sz="1400" i="1" dirty="0">
                <a:solidFill>
                  <a:schemeClr val="bg1">
                    <a:lumMod val="75000"/>
                  </a:schemeClr>
                </a:solidFill>
              </a:rPr>
              <a:t>Cornea</a:t>
            </a:r>
            <a:r>
              <a:rPr lang="en-US" sz="1400" dirty="0">
                <a:solidFill>
                  <a:schemeClr val="bg1">
                    <a:lumMod val="75000"/>
                  </a:schemeClr>
                </a:solidFill>
              </a:rPr>
              <a:t> book is conflicting on this. One page recommends preserved ATs up to 4x/d for mild dry eyes, whereas the next page states ‘PFATs are recommended for all pts.’ Caveat emptor. </a:t>
            </a:r>
          </a:p>
          <a:p>
            <a:endParaRPr lang="en-US" sz="1400" i="1" dirty="0">
              <a:solidFill>
                <a:schemeClr val="bg1">
                  <a:lumMod val="75000"/>
                </a:schemeClr>
              </a:solidFill>
            </a:endParaRPr>
          </a:p>
          <a:p>
            <a:r>
              <a:rPr lang="en-US" sz="1400" i="1" dirty="0">
                <a:solidFill>
                  <a:schemeClr val="bg1">
                    <a:lumMod val="75000"/>
                  </a:schemeClr>
                </a:solidFill>
              </a:rPr>
              <a:t>Are preservatives the reason some ATs sting?</a:t>
            </a:r>
          </a:p>
          <a:p>
            <a:r>
              <a:rPr lang="en-US" sz="1400" dirty="0">
                <a:solidFill>
                  <a:schemeClr val="bg1">
                    <a:lumMod val="75000"/>
                  </a:schemeClr>
                </a:solidFill>
              </a:rPr>
              <a:t>Generally no—rather, it’s a mismatch in  pH  between that of the drop and that of the ocular surface. The pH varies widely among available drops, so if a pt c/o stinging tell them to dry a different formulation.</a:t>
            </a:r>
          </a:p>
        </p:txBody>
      </p:sp>
      <p:sp>
        <p:nvSpPr>
          <p:cNvPr id="29" name="TextBox 28">
            <a:extLst>
              <a:ext uri="{FF2B5EF4-FFF2-40B4-BE49-F238E27FC236}">
                <a16:creationId xmlns:a16="http://schemas.microsoft.com/office/drawing/2014/main" id="{ED5B8BC3-0D27-05F7-1FB2-EB87D15D4875}"/>
              </a:ext>
            </a:extLst>
          </p:cNvPr>
          <p:cNvSpPr txBox="1"/>
          <p:nvPr/>
        </p:nvSpPr>
        <p:spPr>
          <a:xfrm>
            <a:off x="1414259" y="1995438"/>
            <a:ext cx="6272001" cy="2554545"/>
          </a:xfrm>
          <a:prstGeom prst="rect">
            <a:avLst/>
          </a:prstGeom>
          <a:solidFill>
            <a:schemeClr val="accent5">
              <a:lumMod val="75000"/>
            </a:schemeClr>
          </a:solidFill>
        </p:spPr>
        <p:txBody>
          <a:bodyPr wrap="square" rtlCol="0">
            <a:spAutoFit/>
          </a:bodyPr>
          <a:lstStyle/>
          <a:p>
            <a:r>
              <a:rPr lang="en-US" sz="1600" i="1" dirty="0"/>
              <a:t>Is there a role for </a:t>
            </a:r>
            <a:r>
              <a:rPr lang="en-US" sz="1600" b="1" dirty="0"/>
              <a:t>surgical</a:t>
            </a:r>
            <a:r>
              <a:rPr lang="en-US" sz="1600" i="1" dirty="0"/>
              <a:t> intervention in increasing tear volume?</a:t>
            </a:r>
          </a:p>
          <a:p>
            <a:r>
              <a:rPr lang="en-US" sz="1600" dirty="0"/>
              <a:t>There is indeed—</a:t>
            </a:r>
            <a:r>
              <a:rPr lang="en-US" sz="1600" dirty="0" err="1"/>
              <a:t>punctal</a:t>
            </a:r>
            <a:r>
              <a:rPr lang="en-US" sz="1600" dirty="0"/>
              <a:t> occlusion  is a commonly-performed procedure in moderate to severe ATD</a:t>
            </a:r>
          </a:p>
          <a:p>
            <a:endParaRPr lang="en-US" sz="1600" dirty="0"/>
          </a:p>
          <a:p>
            <a:r>
              <a:rPr lang="en-US" sz="1600" i="1" dirty="0"/>
              <a:t>There are two general ways to occlude the puncta—what are they? </a:t>
            </a:r>
            <a:r>
              <a:rPr lang="en-US" sz="1600" i="1" dirty="0">
                <a:solidFill>
                  <a:schemeClr val="accent5">
                    <a:lumMod val="75000"/>
                  </a:schemeClr>
                </a:solidFill>
              </a:rPr>
              <a:t>Briefly, what is involved in each?</a:t>
            </a:r>
          </a:p>
          <a:p>
            <a:r>
              <a:rPr lang="en-US" sz="1600" dirty="0">
                <a:solidFill>
                  <a:schemeClr val="accent5">
                    <a:lumMod val="75000"/>
                  </a:schemeClr>
                </a:solidFill>
              </a:rPr>
              <a:t>Reversible and permanent. In </a:t>
            </a:r>
            <a:r>
              <a:rPr lang="en-US" sz="1600" i="1" dirty="0">
                <a:solidFill>
                  <a:schemeClr val="accent5">
                    <a:lumMod val="75000"/>
                  </a:schemeClr>
                </a:solidFill>
              </a:rPr>
              <a:t>reversible</a:t>
            </a:r>
            <a:r>
              <a:rPr lang="en-US" sz="1600" dirty="0">
                <a:solidFill>
                  <a:schemeClr val="accent5">
                    <a:lumMod val="75000"/>
                  </a:schemeClr>
                </a:solidFill>
              </a:rPr>
              <a:t> </a:t>
            </a:r>
            <a:r>
              <a:rPr lang="en-US" sz="1600" i="1" dirty="0">
                <a:solidFill>
                  <a:schemeClr val="accent5">
                    <a:lumMod val="75000"/>
                  </a:schemeClr>
                </a:solidFill>
              </a:rPr>
              <a:t>occlusion</a:t>
            </a:r>
            <a:r>
              <a:rPr lang="en-US" sz="1600" dirty="0">
                <a:solidFill>
                  <a:schemeClr val="accent5">
                    <a:lumMod val="75000"/>
                  </a:schemeClr>
                </a:solidFill>
              </a:rPr>
              <a:t>, a plug (composed of  silicone , usually) is stuffed into the punctum, blocking it. </a:t>
            </a:r>
            <a:r>
              <a:rPr lang="en-US" sz="1600" i="1" dirty="0">
                <a:solidFill>
                  <a:schemeClr val="accent5">
                    <a:lumMod val="75000"/>
                  </a:schemeClr>
                </a:solidFill>
              </a:rPr>
              <a:t>Permanent occlusion</a:t>
            </a:r>
            <a:r>
              <a:rPr lang="en-US" sz="1600" dirty="0">
                <a:solidFill>
                  <a:schemeClr val="accent5">
                    <a:lumMod val="75000"/>
                  </a:schemeClr>
                </a:solidFill>
              </a:rPr>
              <a:t> involves applying  heat  to the inner aspect of the punctum, scarring it closed.</a:t>
            </a:r>
          </a:p>
        </p:txBody>
      </p:sp>
    </p:spTree>
    <p:extLst>
      <p:ext uri="{BB962C8B-B14F-4D97-AF65-F5344CB8AC3E}">
        <p14:creationId xmlns:p14="http://schemas.microsoft.com/office/powerpoint/2010/main" val="2991362914"/>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solidFill>
                  <a:schemeClr val="bg1">
                    <a:lumMod val="75000"/>
                  </a:schemeClr>
                </a:solidFill>
              </a:rPr>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is the formal name for artificial tears?</a:t>
            </a:r>
          </a:p>
          <a:p>
            <a:r>
              <a:rPr lang="en-US" sz="1400" dirty="0">
                <a:solidFill>
                  <a:schemeClr val="bg1">
                    <a:lumMod val="75000"/>
                  </a:schemeClr>
                </a:solidFill>
              </a:rPr>
              <a:t>They are ophthalmic  demulcents</a:t>
            </a:r>
          </a:p>
          <a:p>
            <a:endParaRPr lang="en-US" sz="1400" i="1" dirty="0">
              <a:solidFill>
                <a:schemeClr val="bg1">
                  <a:lumMod val="75000"/>
                </a:schemeClr>
              </a:solidFill>
            </a:endParaRPr>
          </a:p>
          <a:p>
            <a:r>
              <a:rPr lang="en-US" sz="1400" i="1" dirty="0">
                <a:solidFill>
                  <a:schemeClr val="bg1">
                    <a:lumMod val="75000"/>
                  </a:schemeClr>
                </a:solidFill>
              </a:rPr>
              <a:t>In general terms, what is a </a:t>
            </a:r>
            <a:r>
              <a:rPr lang="en-US" sz="1400" dirty="0">
                <a:solidFill>
                  <a:schemeClr val="bg1">
                    <a:lumMod val="75000"/>
                  </a:schemeClr>
                </a:solidFill>
              </a:rPr>
              <a:t>demulcent</a:t>
            </a:r>
            <a:r>
              <a:rPr lang="en-US" sz="1400" i="1" dirty="0">
                <a:solidFill>
                  <a:schemeClr val="bg1">
                    <a:lumMod val="75000"/>
                  </a:schemeClr>
                </a:solidFill>
              </a:rPr>
              <a:t>?</a:t>
            </a:r>
          </a:p>
          <a:p>
            <a:r>
              <a:rPr lang="en-US" sz="1400" dirty="0">
                <a:solidFill>
                  <a:schemeClr val="bg1">
                    <a:lumMod val="75000"/>
                  </a:schemeClr>
                </a:solidFill>
              </a:rPr>
              <a:t>A substance that, when applied, soothes inflamed mucous membranes</a:t>
            </a:r>
          </a:p>
          <a:p>
            <a:endParaRPr lang="en-US" sz="1400" dirty="0">
              <a:solidFill>
                <a:schemeClr val="bg1">
                  <a:lumMod val="75000"/>
                </a:schemeClr>
              </a:solidFill>
            </a:endParaRPr>
          </a:p>
          <a:p>
            <a:r>
              <a:rPr lang="en-US" sz="1400" i="1" dirty="0">
                <a:solidFill>
                  <a:schemeClr val="bg1">
                    <a:lumMod val="75000"/>
                  </a:schemeClr>
                </a:solidFill>
              </a:rPr>
              <a:t>The word </a:t>
            </a:r>
            <a:r>
              <a:rPr lang="en-US" sz="1400" dirty="0">
                <a:solidFill>
                  <a:schemeClr val="bg1">
                    <a:lumMod val="75000"/>
                  </a:schemeClr>
                </a:solidFill>
              </a:rPr>
              <a:t>demulcent</a:t>
            </a:r>
            <a:r>
              <a:rPr lang="en-US" sz="1400" i="1" dirty="0">
                <a:solidFill>
                  <a:schemeClr val="bg1">
                    <a:lumMod val="75000"/>
                  </a:schemeClr>
                </a:solidFill>
              </a:rPr>
              <a:t> can also refer to the specific molecule that conveys the soothing effect; </a:t>
            </a:r>
            <a:r>
              <a:rPr lang="en-US" sz="1400" i="1" dirty="0" err="1">
                <a:solidFill>
                  <a:schemeClr val="bg1">
                    <a:lumMod val="75000"/>
                  </a:schemeClr>
                </a:solidFill>
              </a:rPr>
              <a:t>eg</a:t>
            </a:r>
            <a:r>
              <a:rPr lang="en-US" sz="1400" i="1" dirty="0">
                <a:solidFill>
                  <a:schemeClr val="bg1">
                    <a:lumMod val="75000"/>
                  </a:schemeClr>
                </a:solidFill>
              </a:rPr>
              <a:t>, ‘ATs contain a </a:t>
            </a:r>
            <a:r>
              <a:rPr lang="en-US" sz="1400" b="1" i="1" dirty="0">
                <a:solidFill>
                  <a:schemeClr val="bg1">
                    <a:lumMod val="75000"/>
                  </a:schemeClr>
                </a:solidFill>
              </a:rPr>
              <a:t>demulcent</a:t>
            </a:r>
            <a:r>
              <a:rPr lang="en-US" sz="1400" i="1" dirty="0">
                <a:solidFill>
                  <a:schemeClr val="bg1">
                    <a:lumMod val="75000"/>
                  </a:schemeClr>
                </a:solidFill>
              </a:rPr>
              <a:t> that…’ What are the two most common molecules used as demulcents in ATs?</a:t>
            </a:r>
          </a:p>
          <a:p>
            <a:r>
              <a:rPr lang="en-US" sz="1400" dirty="0">
                <a:solidFill>
                  <a:schemeClr val="bg1">
                    <a:lumMod val="75000"/>
                  </a:schemeClr>
                </a:solidFill>
              </a:rPr>
              <a:t>Polyvinyl alcohol, and cellulose derivatives</a:t>
            </a:r>
          </a:p>
        </p:txBody>
      </p:sp>
      <p:sp>
        <p:nvSpPr>
          <p:cNvPr id="28" name="TextBox 27">
            <a:extLst>
              <a:ext uri="{FF2B5EF4-FFF2-40B4-BE49-F238E27FC236}">
                <a16:creationId xmlns:a16="http://schemas.microsoft.com/office/drawing/2014/main" id="{4A93CDEB-E73F-A251-2347-BA6A2BA448F5}"/>
              </a:ext>
            </a:extLst>
          </p:cNvPr>
          <p:cNvSpPr txBox="1"/>
          <p:nvPr/>
        </p:nvSpPr>
        <p:spPr>
          <a:xfrm>
            <a:off x="2555997" y="2549789"/>
            <a:ext cx="5246735" cy="2462213"/>
          </a:xfrm>
          <a:prstGeom prst="rect">
            <a:avLst/>
          </a:prstGeom>
          <a:solidFill>
            <a:schemeClr val="accent5"/>
          </a:solidFill>
        </p:spPr>
        <p:txBody>
          <a:bodyPr wrap="square" rtlCol="0">
            <a:spAutoFit/>
          </a:bodyPr>
          <a:lstStyle/>
          <a:p>
            <a:r>
              <a:rPr lang="en-US" sz="1400" i="1" dirty="0">
                <a:solidFill>
                  <a:schemeClr val="bg1">
                    <a:lumMod val="75000"/>
                  </a:schemeClr>
                </a:solidFill>
              </a:rPr>
              <a:t>Are preserved ATs OK, or should PFATs alone be used?</a:t>
            </a:r>
          </a:p>
          <a:p>
            <a:r>
              <a:rPr lang="en-US" sz="1400" dirty="0">
                <a:solidFill>
                  <a:schemeClr val="bg1">
                    <a:lumMod val="75000"/>
                  </a:schemeClr>
                </a:solidFill>
              </a:rPr>
              <a:t>The latest (at the time of this writing) version of the </a:t>
            </a:r>
            <a:r>
              <a:rPr lang="en-US" sz="1400" i="1" dirty="0">
                <a:solidFill>
                  <a:schemeClr val="bg1">
                    <a:lumMod val="75000"/>
                  </a:schemeClr>
                </a:solidFill>
              </a:rPr>
              <a:t>Cornea</a:t>
            </a:r>
            <a:r>
              <a:rPr lang="en-US" sz="1400" dirty="0">
                <a:solidFill>
                  <a:schemeClr val="bg1">
                    <a:lumMod val="75000"/>
                  </a:schemeClr>
                </a:solidFill>
              </a:rPr>
              <a:t> book is conflicting on this. One page recommends preserved ATs up to 4x/d for mild dry eyes, whereas the next page states ‘PFATs are recommended for all pts.’ Caveat emptor. </a:t>
            </a:r>
          </a:p>
          <a:p>
            <a:endParaRPr lang="en-US" sz="1400" i="1" dirty="0">
              <a:solidFill>
                <a:schemeClr val="bg1">
                  <a:lumMod val="75000"/>
                </a:schemeClr>
              </a:solidFill>
            </a:endParaRPr>
          </a:p>
          <a:p>
            <a:r>
              <a:rPr lang="en-US" sz="1400" i="1" dirty="0">
                <a:solidFill>
                  <a:schemeClr val="bg1">
                    <a:lumMod val="75000"/>
                  </a:schemeClr>
                </a:solidFill>
              </a:rPr>
              <a:t>Are preservatives the reason some ATs sting?</a:t>
            </a:r>
          </a:p>
          <a:p>
            <a:r>
              <a:rPr lang="en-US" sz="1400" dirty="0">
                <a:solidFill>
                  <a:schemeClr val="bg1">
                    <a:lumMod val="75000"/>
                  </a:schemeClr>
                </a:solidFill>
              </a:rPr>
              <a:t>Generally no—rather, it’s a mismatch in  pH  between that of the drop and that of the ocular surface. The pH varies widely among available drops, so if a pt c/o stinging tell them to dry a different formulation.</a:t>
            </a:r>
          </a:p>
        </p:txBody>
      </p:sp>
      <p:sp>
        <p:nvSpPr>
          <p:cNvPr id="29" name="TextBox 28">
            <a:extLst>
              <a:ext uri="{FF2B5EF4-FFF2-40B4-BE49-F238E27FC236}">
                <a16:creationId xmlns:a16="http://schemas.microsoft.com/office/drawing/2014/main" id="{ED5B8BC3-0D27-05F7-1FB2-EB87D15D4875}"/>
              </a:ext>
            </a:extLst>
          </p:cNvPr>
          <p:cNvSpPr txBox="1"/>
          <p:nvPr/>
        </p:nvSpPr>
        <p:spPr>
          <a:xfrm>
            <a:off x="1414259" y="1995438"/>
            <a:ext cx="6272001" cy="2554545"/>
          </a:xfrm>
          <a:prstGeom prst="rect">
            <a:avLst/>
          </a:prstGeom>
          <a:solidFill>
            <a:schemeClr val="accent5">
              <a:lumMod val="75000"/>
            </a:schemeClr>
          </a:solidFill>
        </p:spPr>
        <p:txBody>
          <a:bodyPr wrap="square" rtlCol="0">
            <a:spAutoFit/>
          </a:bodyPr>
          <a:lstStyle/>
          <a:p>
            <a:r>
              <a:rPr lang="en-US" sz="1600" i="1" dirty="0"/>
              <a:t>Is there a role for </a:t>
            </a:r>
            <a:r>
              <a:rPr lang="en-US" sz="1600" b="1" dirty="0"/>
              <a:t>surgical</a:t>
            </a:r>
            <a:r>
              <a:rPr lang="en-US" sz="1600" i="1" dirty="0"/>
              <a:t> intervention in increasing tear volume?</a:t>
            </a:r>
          </a:p>
          <a:p>
            <a:r>
              <a:rPr lang="en-US" sz="1600" dirty="0"/>
              <a:t>There is indeed—</a:t>
            </a:r>
            <a:r>
              <a:rPr lang="en-US" sz="1600" dirty="0" err="1"/>
              <a:t>punctal</a:t>
            </a:r>
            <a:r>
              <a:rPr lang="en-US" sz="1600" dirty="0"/>
              <a:t> occlusion  is a commonly-performed procedure in moderate to severe ATD</a:t>
            </a:r>
          </a:p>
          <a:p>
            <a:endParaRPr lang="en-US" sz="1600" dirty="0"/>
          </a:p>
          <a:p>
            <a:r>
              <a:rPr lang="en-US" sz="1600" i="1" dirty="0"/>
              <a:t>There are two general ways to occlude the puncta—what are they? </a:t>
            </a:r>
            <a:r>
              <a:rPr lang="en-US" sz="1600" i="1" dirty="0">
                <a:solidFill>
                  <a:schemeClr val="accent5">
                    <a:lumMod val="75000"/>
                  </a:schemeClr>
                </a:solidFill>
              </a:rPr>
              <a:t>Briefly, what is involved in each?</a:t>
            </a:r>
          </a:p>
          <a:p>
            <a:r>
              <a:rPr lang="en-US" sz="1600" dirty="0"/>
              <a:t>Reversible and permanent</a:t>
            </a:r>
            <a:r>
              <a:rPr lang="en-US" sz="1600" dirty="0">
                <a:solidFill>
                  <a:schemeClr val="accent5">
                    <a:lumMod val="75000"/>
                  </a:schemeClr>
                </a:solidFill>
              </a:rPr>
              <a:t>. In </a:t>
            </a:r>
            <a:r>
              <a:rPr lang="en-US" sz="1600" i="1" dirty="0">
                <a:solidFill>
                  <a:schemeClr val="accent5">
                    <a:lumMod val="75000"/>
                  </a:schemeClr>
                </a:solidFill>
              </a:rPr>
              <a:t>reversible</a:t>
            </a:r>
            <a:r>
              <a:rPr lang="en-US" sz="1600" dirty="0">
                <a:solidFill>
                  <a:schemeClr val="accent5">
                    <a:lumMod val="75000"/>
                  </a:schemeClr>
                </a:solidFill>
              </a:rPr>
              <a:t> </a:t>
            </a:r>
            <a:r>
              <a:rPr lang="en-US" sz="1600" i="1" dirty="0">
                <a:solidFill>
                  <a:schemeClr val="accent5">
                    <a:lumMod val="75000"/>
                  </a:schemeClr>
                </a:solidFill>
              </a:rPr>
              <a:t>occlusion</a:t>
            </a:r>
            <a:r>
              <a:rPr lang="en-US" sz="1600" dirty="0">
                <a:solidFill>
                  <a:schemeClr val="accent5">
                    <a:lumMod val="75000"/>
                  </a:schemeClr>
                </a:solidFill>
              </a:rPr>
              <a:t>, a plug (composed of  silicone , usually) is stuffed into the punctum, blocking it. </a:t>
            </a:r>
            <a:r>
              <a:rPr lang="en-US" sz="1600" i="1" dirty="0">
                <a:solidFill>
                  <a:schemeClr val="accent5">
                    <a:lumMod val="75000"/>
                  </a:schemeClr>
                </a:solidFill>
              </a:rPr>
              <a:t>Permanent occlusion</a:t>
            </a:r>
            <a:r>
              <a:rPr lang="en-US" sz="1600" dirty="0">
                <a:solidFill>
                  <a:schemeClr val="accent5">
                    <a:lumMod val="75000"/>
                  </a:schemeClr>
                </a:solidFill>
              </a:rPr>
              <a:t> involves applying  heat  to the inner aspect of the punctum, scarring it closed.</a:t>
            </a:r>
          </a:p>
        </p:txBody>
      </p:sp>
    </p:spTree>
    <p:extLst>
      <p:ext uri="{BB962C8B-B14F-4D97-AF65-F5344CB8AC3E}">
        <p14:creationId xmlns:p14="http://schemas.microsoft.com/office/powerpoint/2010/main" val="2829352799"/>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solidFill>
                  <a:schemeClr val="bg1">
                    <a:lumMod val="75000"/>
                  </a:schemeClr>
                </a:solidFill>
              </a:rPr>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is the formal name for artificial tears?</a:t>
            </a:r>
          </a:p>
          <a:p>
            <a:r>
              <a:rPr lang="en-US" sz="1400" dirty="0">
                <a:solidFill>
                  <a:schemeClr val="bg1">
                    <a:lumMod val="75000"/>
                  </a:schemeClr>
                </a:solidFill>
              </a:rPr>
              <a:t>They are ophthalmic  demulcents</a:t>
            </a:r>
          </a:p>
          <a:p>
            <a:endParaRPr lang="en-US" sz="1400" i="1" dirty="0">
              <a:solidFill>
                <a:schemeClr val="bg1">
                  <a:lumMod val="75000"/>
                </a:schemeClr>
              </a:solidFill>
            </a:endParaRPr>
          </a:p>
          <a:p>
            <a:r>
              <a:rPr lang="en-US" sz="1400" i="1" dirty="0">
                <a:solidFill>
                  <a:schemeClr val="bg1">
                    <a:lumMod val="75000"/>
                  </a:schemeClr>
                </a:solidFill>
              </a:rPr>
              <a:t>In general terms, what is a </a:t>
            </a:r>
            <a:r>
              <a:rPr lang="en-US" sz="1400" dirty="0">
                <a:solidFill>
                  <a:schemeClr val="bg1">
                    <a:lumMod val="75000"/>
                  </a:schemeClr>
                </a:solidFill>
              </a:rPr>
              <a:t>demulcent</a:t>
            </a:r>
            <a:r>
              <a:rPr lang="en-US" sz="1400" i="1" dirty="0">
                <a:solidFill>
                  <a:schemeClr val="bg1">
                    <a:lumMod val="75000"/>
                  </a:schemeClr>
                </a:solidFill>
              </a:rPr>
              <a:t>?</a:t>
            </a:r>
          </a:p>
          <a:p>
            <a:r>
              <a:rPr lang="en-US" sz="1400" dirty="0">
                <a:solidFill>
                  <a:schemeClr val="bg1">
                    <a:lumMod val="75000"/>
                  </a:schemeClr>
                </a:solidFill>
              </a:rPr>
              <a:t>A substance that, when applied, soothes inflamed mucous membranes</a:t>
            </a:r>
          </a:p>
          <a:p>
            <a:endParaRPr lang="en-US" sz="1400" dirty="0">
              <a:solidFill>
                <a:schemeClr val="bg1">
                  <a:lumMod val="75000"/>
                </a:schemeClr>
              </a:solidFill>
            </a:endParaRPr>
          </a:p>
          <a:p>
            <a:r>
              <a:rPr lang="en-US" sz="1400" i="1" dirty="0">
                <a:solidFill>
                  <a:schemeClr val="bg1">
                    <a:lumMod val="75000"/>
                  </a:schemeClr>
                </a:solidFill>
              </a:rPr>
              <a:t>The word </a:t>
            </a:r>
            <a:r>
              <a:rPr lang="en-US" sz="1400" dirty="0">
                <a:solidFill>
                  <a:schemeClr val="bg1">
                    <a:lumMod val="75000"/>
                  </a:schemeClr>
                </a:solidFill>
              </a:rPr>
              <a:t>demulcent</a:t>
            </a:r>
            <a:r>
              <a:rPr lang="en-US" sz="1400" i="1" dirty="0">
                <a:solidFill>
                  <a:schemeClr val="bg1">
                    <a:lumMod val="75000"/>
                  </a:schemeClr>
                </a:solidFill>
              </a:rPr>
              <a:t> can also refer to the specific molecule that conveys the soothing effect; </a:t>
            </a:r>
            <a:r>
              <a:rPr lang="en-US" sz="1400" i="1" dirty="0" err="1">
                <a:solidFill>
                  <a:schemeClr val="bg1">
                    <a:lumMod val="75000"/>
                  </a:schemeClr>
                </a:solidFill>
              </a:rPr>
              <a:t>eg</a:t>
            </a:r>
            <a:r>
              <a:rPr lang="en-US" sz="1400" i="1" dirty="0">
                <a:solidFill>
                  <a:schemeClr val="bg1">
                    <a:lumMod val="75000"/>
                  </a:schemeClr>
                </a:solidFill>
              </a:rPr>
              <a:t>, ‘ATs contain a </a:t>
            </a:r>
            <a:r>
              <a:rPr lang="en-US" sz="1400" b="1" i="1" dirty="0">
                <a:solidFill>
                  <a:schemeClr val="bg1">
                    <a:lumMod val="75000"/>
                  </a:schemeClr>
                </a:solidFill>
              </a:rPr>
              <a:t>demulcent</a:t>
            </a:r>
            <a:r>
              <a:rPr lang="en-US" sz="1400" i="1" dirty="0">
                <a:solidFill>
                  <a:schemeClr val="bg1">
                    <a:lumMod val="75000"/>
                  </a:schemeClr>
                </a:solidFill>
              </a:rPr>
              <a:t> that…’ What are the two most common molecules used as demulcents in ATs?</a:t>
            </a:r>
          </a:p>
          <a:p>
            <a:r>
              <a:rPr lang="en-US" sz="1400" dirty="0">
                <a:solidFill>
                  <a:schemeClr val="bg1">
                    <a:lumMod val="75000"/>
                  </a:schemeClr>
                </a:solidFill>
              </a:rPr>
              <a:t>Polyvinyl alcohol, and cellulose derivatives</a:t>
            </a:r>
          </a:p>
        </p:txBody>
      </p:sp>
      <p:sp>
        <p:nvSpPr>
          <p:cNvPr id="28" name="TextBox 27">
            <a:extLst>
              <a:ext uri="{FF2B5EF4-FFF2-40B4-BE49-F238E27FC236}">
                <a16:creationId xmlns:a16="http://schemas.microsoft.com/office/drawing/2014/main" id="{4A93CDEB-E73F-A251-2347-BA6A2BA448F5}"/>
              </a:ext>
            </a:extLst>
          </p:cNvPr>
          <p:cNvSpPr txBox="1"/>
          <p:nvPr/>
        </p:nvSpPr>
        <p:spPr>
          <a:xfrm>
            <a:off x="2555997" y="2549789"/>
            <a:ext cx="5246735" cy="2462213"/>
          </a:xfrm>
          <a:prstGeom prst="rect">
            <a:avLst/>
          </a:prstGeom>
          <a:solidFill>
            <a:schemeClr val="accent5"/>
          </a:solidFill>
        </p:spPr>
        <p:txBody>
          <a:bodyPr wrap="square" rtlCol="0">
            <a:spAutoFit/>
          </a:bodyPr>
          <a:lstStyle/>
          <a:p>
            <a:r>
              <a:rPr lang="en-US" sz="1400" i="1" dirty="0">
                <a:solidFill>
                  <a:schemeClr val="bg1">
                    <a:lumMod val="75000"/>
                  </a:schemeClr>
                </a:solidFill>
              </a:rPr>
              <a:t>Are preserved ATs OK, or should PFATs alone be used?</a:t>
            </a:r>
          </a:p>
          <a:p>
            <a:r>
              <a:rPr lang="en-US" sz="1400" dirty="0">
                <a:solidFill>
                  <a:schemeClr val="bg1">
                    <a:lumMod val="75000"/>
                  </a:schemeClr>
                </a:solidFill>
              </a:rPr>
              <a:t>The latest (at the time of this writing) version of the </a:t>
            </a:r>
            <a:r>
              <a:rPr lang="en-US" sz="1400" i="1" dirty="0">
                <a:solidFill>
                  <a:schemeClr val="bg1">
                    <a:lumMod val="75000"/>
                  </a:schemeClr>
                </a:solidFill>
              </a:rPr>
              <a:t>Cornea</a:t>
            </a:r>
            <a:r>
              <a:rPr lang="en-US" sz="1400" dirty="0">
                <a:solidFill>
                  <a:schemeClr val="bg1">
                    <a:lumMod val="75000"/>
                  </a:schemeClr>
                </a:solidFill>
              </a:rPr>
              <a:t> book is conflicting on this. One page recommends preserved ATs up to 4x/d for mild dry eyes, whereas the next page states ‘PFATs are recommended for all pts.’ Caveat emptor. </a:t>
            </a:r>
          </a:p>
          <a:p>
            <a:endParaRPr lang="en-US" sz="1400" i="1" dirty="0">
              <a:solidFill>
                <a:schemeClr val="bg1">
                  <a:lumMod val="75000"/>
                </a:schemeClr>
              </a:solidFill>
            </a:endParaRPr>
          </a:p>
          <a:p>
            <a:r>
              <a:rPr lang="en-US" sz="1400" i="1" dirty="0">
                <a:solidFill>
                  <a:schemeClr val="bg1">
                    <a:lumMod val="75000"/>
                  </a:schemeClr>
                </a:solidFill>
              </a:rPr>
              <a:t>Are preservatives the reason some ATs sting?</a:t>
            </a:r>
          </a:p>
          <a:p>
            <a:r>
              <a:rPr lang="en-US" sz="1400" dirty="0">
                <a:solidFill>
                  <a:schemeClr val="bg1">
                    <a:lumMod val="75000"/>
                  </a:schemeClr>
                </a:solidFill>
              </a:rPr>
              <a:t>Generally no—rather, it’s a mismatch in  pH  between that of the drop and that of the ocular surface. The pH varies widely among available drops, so if a pt c/o stinging tell them to dry a different formulation.</a:t>
            </a:r>
          </a:p>
        </p:txBody>
      </p:sp>
      <p:sp>
        <p:nvSpPr>
          <p:cNvPr id="29" name="TextBox 28">
            <a:extLst>
              <a:ext uri="{FF2B5EF4-FFF2-40B4-BE49-F238E27FC236}">
                <a16:creationId xmlns:a16="http://schemas.microsoft.com/office/drawing/2014/main" id="{ED5B8BC3-0D27-05F7-1FB2-EB87D15D4875}"/>
              </a:ext>
            </a:extLst>
          </p:cNvPr>
          <p:cNvSpPr txBox="1"/>
          <p:nvPr/>
        </p:nvSpPr>
        <p:spPr>
          <a:xfrm>
            <a:off x="1414259" y="1995438"/>
            <a:ext cx="6272001" cy="2554545"/>
          </a:xfrm>
          <a:prstGeom prst="rect">
            <a:avLst/>
          </a:prstGeom>
          <a:solidFill>
            <a:schemeClr val="accent5">
              <a:lumMod val="75000"/>
            </a:schemeClr>
          </a:solidFill>
        </p:spPr>
        <p:txBody>
          <a:bodyPr wrap="square" rtlCol="0">
            <a:spAutoFit/>
          </a:bodyPr>
          <a:lstStyle/>
          <a:p>
            <a:r>
              <a:rPr lang="en-US" sz="1600" i="1" dirty="0"/>
              <a:t>Is there a role for </a:t>
            </a:r>
            <a:r>
              <a:rPr lang="en-US" sz="1600" b="1" dirty="0"/>
              <a:t>surgical</a:t>
            </a:r>
            <a:r>
              <a:rPr lang="en-US" sz="1600" i="1" dirty="0"/>
              <a:t> intervention in increasing tear volume?</a:t>
            </a:r>
          </a:p>
          <a:p>
            <a:r>
              <a:rPr lang="en-US" sz="1600" dirty="0"/>
              <a:t>There is indeed—</a:t>
            </a:r>
            <a:r>
              <a:rPr lang="en-US" sz="1600" dirty="0" err="1"/>
              <a:t>punctal</a:t>
            </a:r>
            <a:r>
              <a:rPr lang="en-US" sz="1600" dirty="0"/>
              <a:t> occlusion  is a commonly-performed procedure in moderate to severe ATD</a:t>
            </a:r>
          </a:p>
          <a:p>
            <a:endParaRPr lang="en-US" sz="1600" dirty="0"/>
          </a:p>
          <a:p>
            <a:r>
              <a:rPr lang="en-US" sz="1600" i="1" dirty="0"/>
              <a:t>There are two general ways to occlude the puncta—what are they? </a:t>
            </a:r>
            <a:r>
              <a:rPr lang="en-US" sz="1600" i="1" dirty="0">
                <a:solidFill>
                  <a:srgbClr val="0000FF"/>
                </a:solidFill>
              </a:rPr>
              <a:t>Briefly, what is involved in each?</a:t>
            </a:r>
          </a:p>
          <a:p>
            <a:r>
              <a:rPr lang="en-US" sz="1600" dirty="0"/>
              <a:t>Reversible and permanent</a:t>
            </a:r>
            <a:r>
              <a:rPr lang="en-US" sz="1600" dirty="0">
                <a:solidFill>
                  <a:schemeClr val="accent5">
                    <a:lumMod val="75000"/>
                  </a:schemeClr>
                </a:solidFill>
              </a:rPr>
              <a:t>. In </a:t>
            </a:r>
            <a:r>
              <a:rPr lang="en-US" sz="1600" i="1" dirty="0">
                <a:solidFill>
                  <a:schemeClr val="accent5">
                    <a:lumMod val="75000"/>
                  </a:schemeClr>
                </a:solidFill>
              </a:rPr>
              <a:t>reversible</a:t>
            </a:r>
            <a:r>
              <a:rPr lang="en-US" sz="1600" dirty="0">
                <a:solidFill>
                  <a:schemeClr val="accent5">
                    <a:lumMod val="75000"/>
                  </a:schemeClr>
                </a:solidFill>
              </a:rPr>
              <a:t> </a:t>
            </a:r>
            <a:r>
              <a:rPr lang="en-US" sz="1600" i="1" dirty="0">
                <a:solidFill>
                  <a:schemeClr val="accent5">
                    <a:lumMod val="75000"/>
                  </a:schemeClr>
                </a:solidFill>
              </a:rPr>
              <a:t>occlusion</a:t>
            </a:r>
            <a:r>
              <a:rPr lang="en-US" sz="1600" dirty="0">
                <a:solidFill>
                  <a:schemeClr val="accent5">
                    <a:lumMod val="75000"/>
                  </a:schemeClr>
                </a:solidFill>
              </a:rPr>
              <a:t>, a plug (composed of  silicone , usually) is stuffed into the punctum, blocking it. </a:t>
            </a:r>
            <a:r>
              <a:rPr lang="en-US" sz="1600" i="1" dirty="0">
                <a:solidFill>
                  <a:schemeClr val="accent5">
                    <a:lumMod val="75000"/>
                  </a:schemeClr>
                </a:solidFill>
              </a:rPr>
              <a:t>Permanent occlusion</a:t>
            </a:r>
            <a:r>
              <a:rPr lang="en-US" sz="1600" dirty="0">
                <a:solidFill>
                  <a:schemeClr val="accent5">
                    <a:lumMod val="75000"/>
                  </a:schemeClr>
                </a:solidFill>
              </a:rPr>
              <a:t> involves applying  heat  to the inner aspect of the punctum, scarring it closed.</a:t>
            </a:r>
          </a:p>
        </p:txBody>
      </p:sp>
    </p:spTree>
    <p:extLst>
      <p:ext uri="{BB962C8B-B14F-4D97-AF65-F5344CB8AC3E}">
        <p14:creationId xmlns:p14="http://schemas.microsoft.com/office/powerpoint/2010/main" val="3410341630"/>
      </p:ext>
    </p:extLst>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solidFill>
                  <a:schemeClr val="bg1">
                    <a:lumMod val="75000"/>
                  </a:schemeClr>
                </a:solidFill>
              </a:rPr>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is the formal name for artificial tears?</a:t>
            </a:r>
          </a:p>
          <a:p>
            <a:r>
              <a:rPr lang="en-US" sz="1400" dirty="0">
                <a:solidFill>
                  <a:schemeClr val="bg1">
                    <a:lumMod val="75000"/>
                  </a:schemeClr>
                </a:solidFill>
              </a:rPr>
              <a:t>They are ophthalmic  demulcents</a:t>
            </a:r>
          </a:p>
          <a:p>
            <a:endParaRPr lang="en-US" sz="1400" i="1" dirty="0">
              <a:solidFill>
                <a:schemeClr val="bg1">
                  <a:lumMod val="75000"/>
                </a:schemeClr>
              </a:solidFill>
            </a:endParaRPr>
          </a:p>
          <a:p>
            <a:r>
              <a:rPr lang="en-US" sz="1400" i="1" dirty="0">
                <a:solidFill>
                  <a:schemeClr val="bg1">
                    <a:lumMod val="75000"/>
                  </a:schemeClr>
                </a:solidFill>
              </a:rPr>
              <a:t>In general terms, what is a </a:t>
            </a:r>
            <a:r>
              <a:rPr lang="en-US" sz="1400" dirty="0">
                <a:solidFill>
                  <a:schemeClr val="bg1">
                    <a:lumMod val="75000"/>
                  </a:schemeClr>
                </a:solidFill>
              </a:rPr>
              <a:t>demulcent</a:t>
            </a:r>
            <a:r>
              <a:rPr lang="en-US" sz="1400" i="1" dirty="0">
                <a:solidFill>
                  <a:schemeClr val="bg1">
                    <a:lumMod val="75000"/>
                  </a:schemeClr>
                </a:solidFill>
              </a:rPr>
              <a:t>?</a:t>
            </a:r>
          </a:p>
          <a:p>
            <a:r>
              <a:rPr lang="en-US" sz="1400" dirty="0">
                <a:solidFill>
                  <a:schemeClr val="bg1">
                    <a:lumMod val="75000"/>
                  </a:schemeClr>
                </a:solidFill>
              </a:rPr>
              <a:t>A substance that, when applied, soothes inflamed mucous membranes</a:t>
            </a:r>
          </a:p>
          <a:p>
            <a:endParaRPr lang="en-US" sz="1400" dirty="0">
              <a:solidFill>
                <a:schemeClr val="bg1">
                  <a:lumMod val="75000"/>
                </a:schemeClr>
              </a:solidFill>
            </a:endParaRPr>
          </a:p>
          <a:p>
            <a:r>
              <a:rPr lang="en-US" sz="1400" i="1" dirty="0">
                <a:solidFill>
                  <a:schemeClr val="bg1">
                    <a:lumMod val="75000"/>
                  </a:schemeClr>
                </a:solidFill>
              </a:rPr>
              <a:t>The word </a:t>
            </a:r>
            <a:r>
              <a:rPr lang="en-US" sz="1400" dirty="0">
                <a:solidFill>
                  <a:schemeClr val="bg1">
                    <a:lumMod val="75000"/>
                  </a:schemeClr>
                </a:solidFill>
              </a:rPr>
              <a:t>demulcent</a:t>
            </a:r>
            <a:r>
              <a:rPr lang="en-US" sz="1400" i="1" dirty="0">
                <a:solidFill>
                  <a:schemeClr val="bg1">
                    <a:lumMod val="75000"/>
                  </a:schemeClr>
                </a:solidFill>
              </a:rPr>
              <a:t> can also refer to the specific molecule that conveys the soothing effect; </a:t>
            </a:r>
            <a:r>
              <a:rPr lang="en-US" sz="1400" i="1" dirty="0" err="1">
                <a:solidFill>
                  <a:schemeClr val="bg1">
                    <a:lumMod val="75000"/>
                  </a:schemeClr>
                </a:solidFill>
              </a:rPr>
              <a:t>eg</a:t>
            </a:r>
            <a:r>
              <a:rPr lang="en-US" sz="1400" i="1" dirty="0">
                <a:solidFill>
                  <a:schemeClr val="bg1">
                    <a:lumMod val="75000"/>
                  </a:schemeClr>
                </a:solidFill>
              </a:rPr>
              <a:t>, ‘ATs contain a </a:t>
            </a:r>
            <a:r>
              <a:rPr lang="en-US" sz="1400" b="1" i="1" dirty="0">
                <a:solidFill>
                  <a:schemeClr val="bg1">
                    <a:lumMod val="75000"/>
                  </a:schemeClr>
                </a:solidFill>
              </a:rPr>
              <a:t>demulcent</a:t>
            </a:r>
            <a:r>
              <a:rPr lang="en-US" sz="1400" i="1" dirty="0">
                <a:solidFill>
                  <a:schemeClr val="bg1">
                    <a:lumMod val="75000"/>
                  </a:schemeClr>
                </a:solidFill>
              </a:rPr>
              <a:t> that…’ What are the two most common molecules used as demulcents in ATs?</a:t>
            </a:r>
          </a:p>
          <a:p>
            <a:r>
              <a:rPr lang="en-US" sz="1400" dirty="0">
                <a:solidFill>
                  <a:schemeClr val="bg1">
                    <a:lumMod val="75000"/>
                  </a:schemeClr>
                </a:solidFill>
              </a:rPr>
              <a:t>Polyvinyl alcohol, and cellulose derivatives</a:t>
            </a:r>
          </a:p>
        </p:txBody>
      </p:sp>
      <p:sp>
        <p:nvSpPr>
          <p:cNvPr id="28" name="TextBox 27">
            <a:extLst>
              <a:ext uri="{FF2B5EF4-FFF2-40B4-BE49-F238E27FC236}">
                <a16:creationId xmlns:a16="http://schemas.microsoft.com/office/drawing/2014/main" id="{4A93CDEB-E73F-A251-2347-BA6A2BA448F5}"/>
              </a:ext>
            </a:extLst>
          </p:cNvPr>
          <p:cNvSpPr txBox="1"/>
          <p:nvPr/>
        </p:nvSpPr>
        <p:spPr>
          <a:xfrm>
            <a:off x="2555997" y="2549789"/>
            <a:ext cx="5246735" cy="2462213"/>
          </a:xfrm>
          <a:prstGeom prst="rect">
            <a:avLst/>
          </a:prstGeom>
          <a:solidFill>
            <a:schemeClr val="accent5"/>
          </a:solidFill>
        </p:spPr>
        <p:txBody>
          <a:bodyPr wrap="square" rtlCol="0">
            <a:spAutoFit/>
          </a:bodyPr>
          <a:lstStyle/>
          <a:p>
            <a:r>
              <a:rPr lang="en-US" sz="1400" i="1" dirty="0">
                <a:solidFill>
                  <a:schemeClr val="bg1">
                    <a:lumMod val="75000"/>
                  </a:schemeClr>
                </a:solidFill>
              </a:rPr>
              <a:t>Are preserved ATs OK, or should PFATs alone be used?</a:t>
            </a:r>
          </a:p>
          <a:p>
            <a:r>
              <a:rPr lang="en-US" sz="1400" dirty="0">
                <a:solidFill>
                  <a:schemeClr val="bg1">
                    <a:lumMod val="75000"/>
                  </a:schemeClr>
                </a:solidFill>
              </a:rPr>
              <a:t>The latest (at the time of this writing) version of the </a:t>
            </a:r>
            <a:r>
              <a:rPr lang="en-US" sz="1400" i="1" dirty="0">
                <a:solidFill>
                  <a:schemeClr val="bg1">
                    <a:lumMod val="75000"/>
                  </a:schemeClr>
                </a:solidFill>
              </a:rPr>
              <a:t>Cornea</a:t>
            </a:r>
            <a:r>
              <a:rPr lang="en-US" sz="1400" dirty="0">
                <a:solidFill>
                  <a:schemeClr val="bg1">
                    <a:lumMod val="75000"/>
                  </a:schemeClr>
                </a:solidFill>
              </a:rPr>
              <a:t> book is conflicting on this. One page recommends preserved ATs up to 4x/d for mild dry eyes, whereas the next page states ‘PFATs are recommended for all pts.’ Caveat emptor. </a:t>
            </a:r>
          </a:p>
          <a:p>
            <a:endParaRPr lang="en-US" sz="1400" i="1" dirty="0">
              <a:solidFill>
                <a:schemeClr val="bg1">
                  <a:lumMod val="75000"/>
                </a:schemeClr>
              </a:solidFill>
            </a:endParaRPr>
          </a:p>
          <a:p>
            <a:r>
              <a:rPr lang="en-US" sz="1400" i="1" dirty="0">
                <a:solidFill>
                  <a:schemeClr val="bg1">
                    <a:lumMod val="75000"/>
                  </a:schemeClr>
                </a:solidFill>
              </a:rPr>
              <a:t>Are preservatives the reason some ATs sting?</a:t>
            </a:r>
          </a:p>
          <a:p>
            <a:r>
              <a:rPr lang="en-US" sz="1400" dirty="0">
                <a:solidFill>
                  <a:schemeClr val="bg1">
                    <a:lumMod val="75000"/>
                  </a:schemeClr>
                </a:solidFill>
              </a:rPr>
              <a:t>Generally no—rather, it’s a mismatch in  pH  between that of the drop and that of the ocular surface. The pH varies widely among available drops, so if a pt c/o stinging tell them to dry a different formulation.</a:t>
            </a:r>
          </a:p>
        </p:txBody>
      </p:sp>
      <p:sp>
        <p:nvSpPr>
          <p:cNvPr id="29" name="TextBox 28">
            <a:extLst>
              <a:ext uri="{FF2B5EF4-FFF2-40B4-BE49-F238E27FC236}">
                <a16:creationId xmlns:a16="http://schemas.microsoft.com/office/drawing/2014/main" id="{ED5B8BC3-0D27-05F7-1FB2-EB87D15D4875}"/>
              </a:ext>
            </a:extLst>
          </p:cNvPr>
          <p:cNvSpPr txBox="1"/>
          <p:nvPr/>
        </p:nvSpPr>
        <p:spPr>
          <a:xfrm>
            <a:off x="1414259" y="1995438"/>
            <a:ext cx="6272001" cy="2554545"/>
          </a:xfrm>
          <a:prstGeom prst="rect">
            <a:avLst/>
          </a:prstGeom>
          <a:solidFill>
            <a:schemeClr val="accent5">
              <a:lumMod val="75000"/>
            </a:schemeClr>
          </a:solidFill>
        </p:spPr>
        <p:txBody>
          <a:bodyPr wrap="square" rtlCol="0">
            <a:spAutoFit/>
          </a:bodyPr>
          <a:lstStyle/>
          <a:p>
            <a:r>
              <a:rPr lang="en-US" sz="1600" i="1" dirty="0"/>
              <a:t>Is there a role for </a:t>
            </a:r>
            <a:r>
              <a:rPr lang="en-US" sz="1600" b="1" dirty="0"/>
              <a:t>surgical</a:t>
            </a:r>
            <a:r>
              <a:rPr lang="en-US" sz="1600" i="1" dirty="0"/>
              <a:t> intervention in increasing tear volume?</a:t>
            </a:r>
          </a:p>
          <a:p>
            <a:r>
              <a:rPr lang="en-US" sz="1600" dirty="0"/>
              <a:t>There is indeed—</a:t>
            </a:r>
            <a:r>
              <a:rPr lang="en-US" sz="1600" dirty="0" err="1"/>
              <a:t>punctal</a:t>
            </a:r>
            <a:r>
              <a:rPr lang="en-US" sz="1600" dirty="0"/>
              <a:t> occlusion  is a commonly-performed procedure in moderate to severe ATD</a:t>
            </a:r>
          </a:p>
          <a:p>
            <a:endParaRPr lang="en-US" sz="1600" dirty="0"/>
          </a:p>
          <a:p>
            <a:r>
              <a:rPr lang="en-US" sz="1600" i="1" dirty="0"/>
              <a:t>There are two general ways to occlude the puncta—what are they? </a:t>
            </a:r>
            <a:r>
              <a:rPr lang="en-US" sz="1600" i="1" dirty="0">
                <a:solidFill>
                  <a:srgbClr val="0000FF"/>
                </a:solidFill>
              </a:rPr>
              <a:t>Briefly, what is involved in each?</a:t>
            </a:r>
          </a:p>
          <a:p>
            <a:r>
              <a:rPr lang="en-US" sz="1600" dirty="0"/>
              <a:t>Reversible and permanent. </a:t>
            </a:r>
            <a:r>
              <a:rPr lang="en-US" sz="1600" dirty="0">
                <a:solidFill>
                  <a:srgbClr val="0000FF"/>
                </a:solidFill>
              </a:rPr>
              <a:t>In </a:t>
            </a:r>
            <a:r>
              <a:rPr lang="en-US" sz="1600" i="1" dirty="0">
                <a:solidFill>
                  <a:srgbClr val="0000FF"/>
                </a:solidFill>
              </a:rPr>
              <a:t>reversible</a:t>
            </a:r>
            <a:r>
              <a:rPr lang="en-US" sz="1600" dirty="0">
                <a:solidFill>
                  <a:srgbClr val="0000FF"/>
                </a:solidFill>
              </a:rPr>
              <a:t> </a:t>
            </a:r>
            <a:r>
              <a:rPr lang="en-US" sz="1600" i="1" dirty="0">
                <a:solidFill>
                  <a:srgbClr val="0000FF"/>
                </a:solidFill>
              </a:rPr>
              <a:t>occlusion</a:t>
            </a:r>
            <a:r>
              <a:rPr lang="en-US" sz="1600" dirty="0">
                <a:solidFill>
                  <a:srgbClr val="0000FF"/>
                </a:solidFill>
              </a:rPr>
              <a:t>, a plug (composed of  silicone , usually) is stuffed into the punctum, blocking it</a:t>
            </a:r>
            <a:r>
              <a:rPr lang="en-US" sz="1600" dirty="0">
                <a:solidFill>
                  <a:schemeClr val="accent5">
                    <a:lumMod val="75000"/>
                  </a:schemeClr>
                </a:solidFill>
              </a:rPr>
              <a:t>. </a:t>
            </a:r>
            <a:r>
              <a:rPr lang="en-US" sz="1600" i="1" dirty="0">
                <a:solidFill>
                  <a:schemeClr val="accent5">
                    <a:lumMod val="75000"/>
                  </a:schemeClr>
                </a:solidFill>
              </a:rPr>
              <a:t>Permanent occlusion</a:t>
            </a:r>
            <a:r>
              <a:rPr lang="en-US" sz="1600" dirty="0">
                <a:solidFill>
                  <a:schemeClr val="accent5">
                    <a:lumMod val="75000"/>
                  </a:schemeClr>
                </a:solidFill>
              </a:rPr>
              <a:t> involves applying  heat  to the inner aspect of the punctum, scarring it closed.</a:t>
            </a:r>
          </a:p>
        </p:txBody>
      </p:sp>
      <p:sp>
        <p:nvSpPr>
          <p:cNvPr id="31" name="Rectangle 30">
            <a:extLst>
              <a:ext uri="{FF2B5EF4-FFF2-40B4-BE49-F238E27FC236}">
                <a16:creationId xmlns:a16="http://schemas.microsoft.com/office/drawing/2014/main" id="{0A32F02F-32ED-BBF7-D58C-474B845879DF}"/>
              </a:ext>
            </a:extLst>
          </p:cNvPr>
          <p:cNvSpPr/>
          <p:nvPr/>
        </p:nvSpPr>
        <p:spPr>
          <a:xfrm>
            <a:off x="2834050" y="3762983"/>
            <a:ext cx="696166" cy="234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1920805"/>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solidFill>
                  <a:schemeClr val="bg1">
                    <a:lumMod val="75000"/>
                  </a:schemeClr>
                </a:solidFill>
              </a:rPr>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is the formal name for artificial tears?</a:t>
            </a:r>
          </a:p>
          <a:p>
            <a:r>
              <a:rPr lang="en-US" sz="1400" dirty="0">
                <a:solidFill>
                  <a:schemeClr val="bg1">
                    <a:lumMod val="75000"/>
                  </a:schemeClr>
                </a:solidFill>
              </a:rPr>
              <a:t>They are ophthalmic  demulcents</a:t>
            </a:r>
          </a:p>
          <a:p>
            <a:endParaRPr lang="en-US" sz="1400" i="1" dirty="0">
              <a:solidFill>
                <a:schemeClr val="bg1">
                  <a:lumMod val="75000"/>
                </a:schemeClr>
              </a:solidFill>
            </a:endParaRPr>
          </a:p>
          <a:p>
            <a:r>
              <a:rPr lang="en-US" sz="1400" i="1" dirty="0">
                <a:solidFill>
                  <a:schemeClr val="bg1">
                    <a:lumMod val="75000"/>
                  </a:schemeClr>
                </a:solidFill>
              </a:rPr>
              <a:t>In general terms, what is a </a:t>
            </a:r>
            <a:r>
              <a:rPr lang="en-US" sz="1400" dirty="0">
                <a:solidFill>
                  <a:schemeClr val="bg1">
                    <a:lumMod val="75000"/>
                  </a:schemeClr>
                </a:solidFill>
              </a:rPr>
              <a:t>demulcent</a:t>
            </a:r>
            <a:r>
              <a:rPr lang="en-US" sz="1400" i="1" dirty="0">
                <a:solidFill>
                  <a:schemeClr val="bg1">
                    <a:lumMod val="75000"/>
                  </a:schemeClr>
                </a:solidFill>
              </a:rPr>
              <a:t>?</a:t>
            </a:r>
          </a:p>
          <a:p>
            <a:r>
              <a:rPr lang="en-US" sz="1400" dirty="0">
                <a:solidFill>
                  <a:schemeClr val="bg1">
                    <a:lumMod val="75000"/>
                  </a:schemeClr>
                </a:solidFill>
              </a:rPr>
              <a:t>A substance that, when applied, soothes inflamed mucous membranes</a:t>
            </a:r>
          </a:p>
          <a:p>
            <a:endParaRPr lang="en-US" sz="1400" dirty="0">
              <a:solidFill>
                <a:schemeClr val="bg1">
                  <a:lumMod val="75000"/>
                </a:schemeClr>
              </a:solidFill>
            </a:endParaRPr>
          </a:p>
          <a:p>
            <a:r>
              <a:rPr lang="en-US" sz="1400" i="1" dirty="0">
                <a:solidFill>
                  <a:schemeClr val="bg1">
                    <a:lumMod val="75000"/>
                  </a:schemeClr>
                </a:solidFill>
              </a:rPr>
              <a:t>The word </a:t>
            </a:r>
            <a:r>
              <a:rPr lang="en-US" sz="1400" dirty="0">
                <a:solidFill>
                  <a:schemeClr val="bg1">
                    <a:lumMod val="75000"/>
                  </a:schemeClr>
                </a:solidFill>
              </a:rPr>
              <a:t>demulcent</a:t>
            </a:r>
            <a:r>
              <a:rPr lang="en-US" sz="1400" i="1" dirty="0">
                <a:solidFill>
                  <a:schemeClr val="bg1">
                    <a:lumMod val="75000"/>
                  </a:schemeClr>
                </a:solidFill>
              </a:rPr>
              <a:t> can also refer to the specific molecule that conveys the soothing effect; </a:t>
            </a:r>
            <a:r>
              <a:rPr lang="en-US" sz="1400" i="1" dirty="0" err="1">
                <a:solidFill>
                  <a:schemeClr val="bg1">
                    <a:lumMod val="75000"/>
                  </a:schemeClr>
                </a:solidFill>
              </a:rPr>
              <a:t>eg</a:t>
            </a:r>
            <a:r>
              <a:rPr lang="en-US" sz="1400" i="1" dirty="0">
                <a:solidFill>
                  <a:schemeClr val="bg1">
                    <a:lumMod val="75000"/>
                  </a:schemeClr>
                </a:solidFill>
              </a:rPr>
              <a:t>, ‘ATs contain a </a:t>
            </a:r>
            <a:r>
              <a:rPr lang="en-US" sz="1400" b="1" i="1" dirty="0">
                <a:solidFill>
                  <a:schemeClr val="bg1">
                    <a:lumMod val="75000"/>
                  </a:schemeClr>
                </a:solidFill>
              </a:rPr>
              <a:t>demulcent</a:t>
            </a:r>
            <a:r>
              <a:rPr lang="en-US" sz="1400" i="1" dirty="0">
                <a:solidFill>
                  <a:schemeClr val="bg1">
                    <a:lumMod val="75000"/>
                  </a:schemeClr>
                </a:solidFill>
              </a:rPr>
              <a:t> that…’ What are the two most common molecules used as demulcents in ATs?</a:t>
            </a:r>
          </a:p>
          <a:p>
            <a:r>
              <a:rPr lang="en-US" sz="1400" dirty="0">
                <a:solidFill>
                  <a:schemeClr val="bg1">
                    <a:lumMod val="75000"/>
                  </a:schemeClr>
                </a:solidFill>
              </a:rPr>
              <a:t>Polyvinyl alcohol, and cellulose derivatives</a:t>
            </a:r>
          </a:p>
        </p:txBody>
      </p:sp>
      <p:sp>
        <p:nvSpPr>
          <p:cNvPr id="28" name="TextBox 27">
            <a:extLst>
              <a:ext uri="{FF2B5EF4-FFF2-40B4-BE49-F238E27FC236}">
                <a16:creationId xmlns:a16="http://schemas.microsoft.com/office/drawing/2014/main" id="{4A93CDEB-E73F-A251-2347-BA6A2BA448F5}"/>
              </a:ext>
            </a:extLst>
          </p:cNvPr>
          <p:cNvSpPr txBox="1"/>
          <p:nvPr/>
        </p:nvSpPr>
        <p:spPr>
          <a:xfrm>
            <a:off x="2555997" y="2549789"/>
            <a:ext cx="5246735" cy="2462213"/>
          </a:xfrm>
          <a:prstGeom prst="rect">
            <a:avLst/>
          </a:prstGeom>
          <a:solidFill>
            <a:schemeClr val="accent5"/>
          </a:solidFill>
        </p:spPr>
        <p:txBody>
          <a:bodyPr wrap="square" rtlCol="0">
            <a:spAutoFit/>
          </a:bodyPr>
          <a:lstStyle/>
          <a:p>
            <a:r>
              <a:rPr lang="en-US" sz="1400" i="1" dirty="0">
                <a:solidFill>
                  <a:schemeClr val="bg1">
                    <a:lumMod val="75000"/>
                  </a:schemeClr>
                </a:solidFill>
              </a:rPr>
              <a:t>Are preserved ATs OK, or should PFATs alone be used?</a:t>
            </a:r>
          </a:p>
          <a:p>
            <a:r>
              <a:rPr lang="en-US" sz="1400" dirty="0">
                <a:solidFill>
                  <a:schemeClr val="bg1">
                    <a:lumMod val="75000"/>
                  </a:schemeClr>
                </a:solidFill>
              </a:rPr>
              <a:t>The latest (at the time of this writing) version of the </a:t>
            </a:r>
            <a:r>
              <a:rPr lang="en-US" sz="1400" i="1" dirty="0">
                <a:solidFill>
                  <a:schemeClr val="bg1">
                    <a:lumMod val="75000"/>
                  </a:schemeClr>
                </a:solidFill>
              </a:rPr>
              <a:t>Cornea</a:t>
            </a:r>
            <a:r>
              <a:rPr lang="en-US" sz="1400" dirty="0">
                <a:solidFill>
                  <a:schemeClr val="bg1">
                    <a:lumMod val="75000"/>
                  </a:schemeClr>
                </a:solidFill>
              </a:rPr>
              <a:t> book is conflicting on this. One page recommends preserved ATs up to 4x/d for mild dry eyes, whereas the next page states ‘PFATs are recommended for all pts.’ Caveat emptor. </a:t>
            </a:r>
          </a:p>
          <a:p>
            <a:endParaRPr lang="en-US" sz="1400" i="1" dirty="0">
              <a:solidFill>
                <a:schemeClr val="bg1">
                  <a:lumMod val="75000"/>
                </a:schemeClr>
              </a:solidFill>
            </a:endParaRPr>
          </a:p>
          <a:p>
            <a:r>
              <a:rPr lang="en-US" sz="1400" i="1" dirty="0">
                <a:solidFill>
                  <a:schemeClr val="bg1">
                    <a:lumMod val="75000"/>
                  </a:schemeClr>
                </a:solidFill>
              </a:rPr>
              <a:t>Are preservatives the reason some ATs sting?</a:t>
            </a:r>
          </a:p>
          <a:p>
            <a:r>
              <a:rPr lang="en-US" sz="1400" dirty="0">
                <a:solidFill>
                  <a:schemeClr val="bg1">
                    <a:lumMod val="75000"/>
                  </a:schemeClr>
                </a:solidFill>
              </a:rPr>
              <a:t>Generally no—rather, it’s a mismatch in  pH  between that of the drop and that of the ocular surface. The pH varies widely among available drops, so if a pt c/o stinging tell them to dry a different formulation.</a:t>
            </a:r>
          </a:p>
        </p:txBody>
      </p:sp>
      <p:sp>
        <p:nvSpPr>
          <p:cNvPr id="29" name="TextBox 28">
            <a:extLst>
              <a:ext uri="{FF2B5EF4-FFF2-40B4-BE49-F238E27FC236}">
                <a16:creationId xmlns:a16="http://schemas.microsoft.com/office/drawing/2014/main" id="{ED5B8BC3-0D27-05F7-1FB2-EB87D15D4875}"/>
              </a:ext>
            </a:extLst>
          </p:cNvPr>
          <p:cNvSpPr txBox="1"/>
          <p:nvPr/>
        </p:nvSpPr>
        <p:spPr>
          <a:xfrm>
            <a:off x="1414259" y="1995438"/>
            <a:ext cx="6272001" cy="2554545"/>
          </a:xfrm>
          <a:prstGeom prst="rect">
            <a:avLst/>
          </a:prstGeom>
          <a:solidFill>
            <a:schemeClr val="accent5">
              <a:lumMod val="75000"/>
            </a:schemeClr>
          </a:solidFill>
        </p:spPr>
        <p:txBody>
          <a:bodyPr wrap="square" rtlCol="0">
            <a:spAutoFit/>
          </a:bodyPr>
          <a:lstStyle/>
          <a:p>
            <a:r>
              <a:rPr lang="en-US" sz="1600" i="1" dirty="0"/>
              <a:t>Is there a role for </a:t>
            </a:r>
            <a:r>
              <a:rPr lang="en-US" sz="1600" b="1" dirty="0"/>
              <a:t>surgical</a:t>
            </a:r>
            <a:r>
              <a:rPr lang="en-US" sz="1600" i="1" dirty="0"/>
              <a:t> intervention in increasing tear volume?</a:t>
            </a:r>
          </a:p>
          <a:p>
            <a:r>
              <a:rPr lang="en-US" sz="1600" dirty="0"/>
              <a:t>There is indeed—</a:t>
            </a:r>
            <a:r>
              <a:rPr lang="en-US" sz="1600" dirty="0" err="1"/>
              <a:t>punctal</a:t>
            </a:r>
            <a:r>
              <a:rPr lang="en-US" sz="1600" dirty="0"/>
              <a:t> occlusion  is a commonly-performed procedure in moderate to severe ATD</a:t>
            </a:r>
          </a:p>
          <a:p>
            <a:endParaRPr lang="en-US" sz="1600" dirty="0"/>
          </a:p>
          <a:p>
            <a:r>
              <a:rPr lang="en-US" sz="1600" i="1" dirty="0"/>
              <a:t>There are two general ways to occlude the puncta—what are they? </a:t>
            </a:r>
            <a:r>
              <a:rPr lang="en-US" sz="1600" i="1" dirty="0">
                <a:solidFill>
                  <a:srgbClr val="0000FF"/>
                </a:solidFill>
              </a:rPr>
              <a:t>Briefly, what is involved in each?</a:t>
            </a:r>
          </a:p>
          <a:p>
            <a:r>
              <a:rPr lang="en-US" sz="1600" dirty="0"/>
              <a:t>Reversible and permanent. </a:t>
            </a:r>
            <a:r>
              <a:rPr lang="en-US" sz="1600" dirty="0">
                <a:solidFill>
                  <a:srgbClr val="0000FF"/>
                </a:solidFill>
              </a:rPr>
              <a:t>In </a:t>
            </a:r>
            <a:r>
              <a:rPr lang="en-US" sz="1600" i="1" dirty="0">
                <a:solidFill>
                  <a:srgbClr val="0000FF"/>
                </a:solidFill>
              </a:rPr>
              <a:t>reversible</a:t>
            </a:r>
            <a:r>
              <a:rPr lang="en-US" sz="1600" dirty="0">
                <a:solidFill>
                  <a:srgbClr val="0000FF"/>
                </a:solidFill>
              </a:rPr>
              <a:t> </a:t>
            </a:r>
            <a:r>
              <a:rPr lang="en-US" sz="1600" i="1" dirty="0">
                <a:solidFill>
                  <a:srgbClr val="0000FF"/>
                </a:solidFill>
              </a:rPr>
              <a:t>occlusion</a:t>
            </a:r>
            <a:r>
              <a:rPr lang="en-US" sz="1600" dirty="0">
                <a:solidFill>
                  <a:srgbClr val="0000FF"/>
                </a:solidFill>
              </a:rPr>
              <a:t>, a plug (composed of  silicone , usually) is stuffed into the punctum, blocking it</a:t>
            </a:r>
            <a:r>
              <a:rPr lang="en-US" sz="1600" dirty="0">
                <a:solidFill>
                  <a:schemeClr val="accent5">
                    <a:lumMod val="75000"/>
                  </a:schemeClr>
                </a:solidFill>
              </a:rPr>
              <a:t>. </a:t>
            </a:r>
            <a:r>
              <a:rPr lang="en-US" sz="1600" i="1" dirty="0">
                <a:solidFill>
                  <a:schemeClr val="accent5">
                    <a:lumMod val="75000"/>
                  </a:schemeClr>
                </a:solidFill>
              </a:rPr>
              <a:t>Permanent occlusion</a:t>
            </a:r>
            <a:r>
              <a:rPr lang="en-US" sz="1600" dirty="0">
                <a:solidFill>
                  <a:schemeClr val="accent5">
                    <a:lumMod val="75000"/>
                  </a:schemeClr>
                </a:solidFill>
              </a:rPr>
              <a:t> involves applying  heat  to the inner aspect of the punctum, scarring it closed.</a:t>
            </a:r>
          </a:p>
        </p:txBody>
      </p:sp>
    </p:spTree>
    <p:extLst>
      <p:ext uri="{BB962C8B-B14F-4D97-AF65-F5344CB8AC3E}">
        <p14:creationId xmlns:p14="http://schemas.microsoft.com/office/powerpoint/2010/main" val="8766823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52</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2585323"/>
          </a:xfrm>
          <a:prstGeom prst="rect">
            <a:avLst/>
          </a:prstGeom>
          <a:noFill/>
        </p:spPr>
        <p:txBody>
          <a:bodyPr wrap="square" rtlCol="0">
            <a:spAutoFit/>
          </a:bodyPr>
          <a:lstStyle/>
          <a:p>
            <a:r>
              <a:rPr lang="en-US" i="1" dirty="0"/>
              <a:t>The tear film is comprised of  three  basic components. </a:t>
            </a:r>
            <a:r>
              <a:rPr lang="en-US" i="1" dirty="0">
                <a:solidFill>
                  <a:srgbClr val="0000FF"/>
                </a:solidFill>
              </a:rPr>
              <a:t>What are they?</a:t>
            </a:r>
          </a:p>
          <a:p>
            <a:r>
              <a:rPr lang="en-US" dirty="0">
                <a:solidFill>
                  <a:srgbClr val="0000FF"/>
                </a:solidFill>
              </a:rPr>
              <a:t>--Lipid</a:t>
            </a:r>
          </a:p>
          <a:p>
            <a:r>
              <a:rPr lang="en-US" dirty="0">
                <a:solidFill>
                  <a:srgbClr val="0000FF"/>
                </a:solidFill>
              </a:rPr>
              <a:t>--Aqueous</a:t>
            </a:r>
          </a:p>
          <a:p>
            <a:r>
              <a:rPr lang="en-US" dirty="0">
                <a:solidFill>
                  <a:srgbClr val="0000FF"/>
                </a:solidFill>
              </a:rPr>
              <a:t>--Mucin</a:t>
            </a:r>
          </a:p>
          <a:p>
            <a:endParaRPr lang="en-US" i="1" dirty="0"/>
          </a:p>
          <a:p>
            <a:r>
              <a:rPr lang="en-US" i="1" dirty="0"/>
              <a:t>How are the three components physically related to one another?</a:t>
            </a:r>
          </a:p>
          <a:p>
            <a:r>
              <a:rPr lang="en-US" dirty="0"/>
              <a:t>The aqueous and mucus components are intermixed into a single,  gel-like layer (the ‘ mucoaqueous  phase’), which in turn is covered by a lipid layer</a:t>
            </a:r>
          </a:p>
        </p:txBody>
      </p:sp>
      <p:sp>
        <p:nvSpPr>
          <p:cNvPr id="3" name="Rectangle 2">
            <a:extLst>
              <a:ext uri="{FF2B5EF4-FFF2-40B4-BE49-F238E27FC236}">
                <a16:creationId xmlns:a16="http://schemas.microsoft.com/office/drawing/2014/main" id="{57C322D5-7AC7-4104-9B61-290D3ADD4156}"/>
              </a:ext>
            </a:extLst>
          </p:cNvPr>
          <p:cNvSpPr/>
          <p:nvPr/>
        </p:nvSpPr>
        <p:spPr>
          <a:xfrm>
            <a:off x="2365513" y="3140764"/>
            <a:ext cx="1490870" cy="2782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F1415D0-C489-6D70-8E63-D6C994AB87A8}"/>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1166912535"/>
      </p:ext>
    </p:extLst>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solidFill>
                  <a:schemeClr val="bg1">
                    <a:lumMod val="75000"/>
                  </a:schemeClr>
                </a:solidFill>
              </a:rPr>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is the formal name for artificial tears?</a:t>
            </a:r>
          </a:p>
          <a:p>
            <a:r>
              <a:rPr lang="en-US" sz="1400" dirty="0">
                <a:solidFill>
                  <a:schemeClr val="bg1">
                    <a:lumMod val="75000"/>
                  </a:schemeClr>
                </a:solidFill>
              </a:rPr>
              <a:t>They are ophthalmic  demulcents</a:t>
            </a:r>
          </a:p>
          <a:p>
            <a:endParaRPr lang="en-US" sz="1400" i="1" dirty="0">
              <a:solidFill>
                <a:schemeClr val="bg1">
                  <a:lumMod val="75000"/>
                </a:schemeClr>
              </a:solidFill>
            </a:endParaRPr>
          </a:p>
          <a:p>
            <a:r>
              <a:rPr lang="en-US" sz="1400" i="1" dirty="0">
                <a:solidFill>
                  <a:schemeClr val="bg1">
                    <a:lumMod val="75000"/>
                  </a:schemeClr>
                </a:solidFill>
              </a:rPr>
              <a:t>In general terms, what is a </a:t>
            </a:r>
            <a:r>
              <a:rPr lang="en-US" sz="1400" dirty="0">
                <a:solidFill>
                  <a:schemeClr val="bg1">
                    <a:lumMod val="75000"/>
                  </a:schemeClr>
                </a:solidFill>
              </a:rPr>
              <a:t>demulcent</a:t>
            </a:r>
            <a:r>
              <a:rPr lang="en-US" sz="1400" i="1" dirty="0">
                <a:solidFill>
                  <a:schemeClr val="bg1">
                    <a:lumMod val="75000"/>
                  </a:schemeClr>
                </a:solidFill>
              </a:rPr>
              <a:t>?</a:t>
            </a:r>
          </a:p>
          <a:p>
            <a:r>
              <a:rPr lang="en-US" sz="1400" dirty="0">
                <a:solidFill>
                  <a:schemeClr val="bg1">
                    <a:lumMod val="75000"/>
                  </a:schemeClr>
                </a:solidFill>
              </a:rPr>
              <a:t>A substance that, when applied, soothes inflamed mucous membranes</a:t>
            </a:r>
          </a:p>
          <a:p>
            <a:endParaRPr lang="en-US" sz="1400" dirty="0">
              <a:solidFill>
                <a:schemeClr val="bg1">
                  <a:lumMod val="75000"/>
                </a:schemeClr>
              </a:solidFill>
            </a:endParaRPr>
          </a:p>
          <a:p>
            <a:r>
              <a:rPr lang="en-US" sz="1400" i="1" dirty="0">
                <a:solidFill>
                  <a:schemeClr val="bg1">
                    <a:lumMod val="75000"/>
                  </a:schemeClr>
                </a:solidFill>
              </a:rPr>
              <a:t>The word </a:t>
            </a:r>
            <a:r>
              <a:rPr lang="en-US" sz="1400" dirty="0">
                <a:solidFill>
                  <a:schemeClr val="bg1">
                    <a:lumMod val="75000"/>
                  </a:schemeClr>
                </a:solidFill>
              </a:rPr>
              <a:t>demulcent</a:t>
            </a:r>
            <a:r>
              <a:rPr lang="en-US" sz="1400" i="1" dirty="0">
                <a:solidFill>
                  <a:schemeClr val="bg1">
                    <a:lumMod val="75000"/>
                  </a:schemeClr>
                </a:solidFill>
              </a:rPr>
              <a:t> can also refer to the specific molecule that conveys the soothing effect; </a:t>
            </a:r>
            <a:r>
              <a:rPr lang="en-US" sz="1400" i="1" dirty="0" err="1">
                <a:solidFill>
                  <a:schemeClr val="bg1">
                    <a:lumMod val="75000"/>
                  </a:schemeClr>
                </a:solidFill>
              </a:rPr>
              <a:t>eg</a:t>
            </a:r>
            <a:r>
              <a:rPr lang="en-US" sz="1400" i="1" dirty="0">
                <a:solidFill>
                  <a:schemeClr val="bg1">
                    <a:lumMod val="75000"/>
                  </a:schemeClr>
                </a:solidFill>
              </a:rPr>
              <a:t>, ‘ATs contain a </a:t>
            </a:r>
            <a:r>
              <a:rPr lang="en-US" sz="1400" b="1" i="1" dirty="0">
                <a:solidFill>
                  <a:schemeClr val="bg1">
                    <a:lumMod val="75000"/>
                  </a:schemeClr>
                </a:solidFill>
              </a:rPr>
              <a:t>demulcent</a:t>
            </a:r>
            <a:r>
              <a:rPr lang="en-US" sz="1400" i="1" dirty="0">
                <a:solidFill>
                  <a:schemeClr val="bg1">
                    <a:lumMod val="75000"/>
                  </a:schemeClr>
                </a:solidFill>
              </a:rPr>
              <a:t> that…’ What are the two most common molecules used as demulcents in ATs?</a:t>
            </a:r>
          </a:p>
          <a:p>
            <a:r>
              <a:rPr lang="en-US" sz="1400" dirty="0">
                <a:solidFill>
                  <a:schemeClr val="bg1">
                    <a:lumMod val="75000"/>
                  </a:schemeClr>
                </a:solidFill>
              </a:rPr>
              <a:t>Polyvinyl alcohol, and cellulose derivatives</a:t>
            </a:r>
          </a:p>
        </p:txBody>
      </p:sp>
      <p:sp>
        <p:nvSpPr>
          <p:cNvPr id="28" name="TextBox 27">
            <a:extLst>
              <a:ext uri="{FF2B5EF4-FFF2-40B4-BE49-F238E27FC236}">
                <a16:creationId xmlns:a16="http://schemas.microsoft.com/office/drawing/2014/main" id="{4A93CDEB-E73F-A251-2347-BA6A2BA448F5}"/>
              </a:ext>
            </a:extLst>
          </p:cNvPr>
          <p:cNvSpPr txBox="1"/>
          <p:nvPr/>
        </p:nvSpPr>
        <p:spPr>
          <a:xfrm>
            <a:off x="2555997" y="2549789"/>
            <a:ext cx="5246735" cy="2462213"/>
          </a:xfrm>
          <a:prstGeom prst="rect">
            <a:avLst/>
          </a:prstGeom>
          <a:solidFill>
            <a:schemeClr val="accent5"/>
          </a:solidFill>
        </p:spPr>
        <p:txBody>
          <a:bodyPr wrap="square" rtlCol="0">
            <a:spAutoFit/>
          </a:bodyPr>
          <a:lstStyle/>
          <a:p>
            <a:r>
              <a:rPr lang="en-US" sz="1400" i="1" dirty="0">
                <a:solidFill>
                  <a:schemeClr val="bg1">
                    <a:lumMod val="75000"/>
                  </a:schemeClr>
                </a:solidFill>
              </a:rPr>
              <a:t>Are preserved ATs OK, or should PFATs alone be used?</a:t>
            </a:r>
          </a:p>
          <a:p>
            <a:r>
              <a:rPr lang="en-US" sz="1400" dirty="0">
                <a:solidFill>
                  <a:schemeClr val="bg1">
                    <a:lumMod val="75000"/>
                  </a:schemeClr>
                </a:solidFill>
              </a:rPr>
              <a:t>The latest (at the time of this writing) version of the </a:t>
            </a:r>
            <a:r>
              <a:rPr lang="en-US" sz="1400" i="1" dirty="0">
                <a:solidFill>
                  <a:schemeClr val="bg1">
                    <a:lumMod val="75000"/>
                  </a:schemeClr>
                </a:solidFill>
              </a:rPr>
              <a:t>Cornea</a:t>
            </a:r>
            <a:r>
              <a:rPr lang="en-US" sz="1400" dirty="0">
                <a:solidFill>
                  <a:schemeClr val="bg1">
                    <a:lumMod val="75000"/>
                  </a:schemeClr>
                </a:solidFill>
              </a:rPr>
              <a:t> book is conflicting on this. One page recommends preserved ATs up to 4x/d for mild dry eyes, whereas the next page states ‘PFATs are recommended for all pts.’ Caveat emptor. </a:t>
            </a:r>
          </a:p>
          <a:p>
            <a:endParaRPr lang="en-US" sz="1400" i="1" dirty="0">
              <a:solidFill>
                <a:schemeClr val="bg1">
                  <a:lumMod val="75000"/>
                </a:schemeClr>
              </a:solidFill>
            </a:endParaRPr>
          </a:p>
          <a:p>
            <a:r>
              <a:rPr lang="en-US" sz="1400" i="1" dirty="0">
                <a:solidFill>
                  <a:schemeClr val="bg1">
                    <a:lumMod val="75000"/>
                  </a:schemeClr>
                </a:solidFill>
              </a:rPr>
              <a:t>Are preservatives the reason some ATs sting?</a:t>
            </a:r>
          </a:p>
          <a:p>
            <a:r>
              <a:rPr lang="en-US" sz="1400" dirty="0">
                <a:solidFill>
                  <a:schemeClr val="bg1">
                    <a:lumMod val="75000"/>
                  </a:schemeClr>
                </a:solidFill>
              </a:rPr>
              <a:t>Generally no—rather, it’s a mismatch in  pH  between that of the drop and that of the ocular surface. The pH varies widely among available drops, so if a pt c/o stinging tell them to dry a different formulation.</a:t>
            </a:r>
          </a:p>
        </p:txBody>
      </p:sp>
      <p:sp>
        <p:nvSpPr>
          <p:cNvPr id="29" name="TextBox 28">
            <a:extLst>
              <a:ext uri="{FF2B5EF4-FFF2-40B4-BE49-F238E27FC236}">
                <a16:creationId xmlns:a16="http://schemas.microsoft.com/office/drawing/2014/main" id="{ED5B8BC3-0D27-05F7-1FB2-EB87D15D4875}"/>
              </a:ext>
            </a:extLst>
          </p:cNvPr>
          <p:cNvSpPr txBox="1"/>
          <p:nvPr/>
        </p:nvSpPr>
        <p:spPr>
          <a:xfrm>
            <a:off x="1414259" y="1995438"/>
            <a:ext cx="6272001" cy="2554545"/>
          </a:xfrm>
          <a:prstGeom prst="rect">
            <a:avLst/>
          </a:prstGeom>
          <a:solidFill>
            <a:schemeClr val="accent5">
              <a:lumMod val="75000"/>
            </a:schemeClr>
          </a:solidFill>
        </p:spPr>
        <p:txBody>
          <a:bodyPr wrap="square" rtlCol="0">
            <a:spAutoFit/>
          </a:bodyPr>
          <a:lstStyle/>
          <a:p>
            <a:r>
              <a:rPr lang="en-US" sz="1600" i="1" dirty="0"/>
              <a:t>Is there a role for </a:t>
            </a:r>
            <a:r>
              <a:rPr lang="en-US" sz="1600" b="1" dirty="0"/>
              <a:t>surgical</a:t>
            </a:r>
            <a:r>
              <a:rPr lang="en-US" sz="1600" i="1" dirty="0"/>
              <a:t> intervention in increasing tear volume?</a:t>
            </a:r>
          </a:p>
          <a:p>
            <a:r>
              <a:rPr lang="en-US" sz="1600" dirty="0"/>
              <a:t>There is indeed—</a:t>
            </a:r>
            <a:r>
              <a:rPr lang="en-US" sz="1600" dirty="0" err="1"/>
              <a:t>punctal</a:t>
            </a:r>
            <a:r>
              <a:rPr lang="en-US" sz="1600" dirty="0"/>
              <a:t> occlusion  is a commonly-performed procedure in moderate to severe ATD</a:t>
            </a:r>
          </a:p>
          <a:p>
            <a:endParaRPr lang="en-US" sz="1600" dirty="0"/>
          </a:p>
          <a:p>
            <a:r>
              <a:rPr lang="en-US" sz="1600" i="1" dirty="0"/>
              <a:t>There are two general ways to occlude the puncta—what are they? </a:t>
            </a:r>
            <a:r>
              <a:rPr lang="en-US" sz="1600" i="1" dirty="0">
                <a:solidFill>
                  <a:srgbClr val="0000FF"/>
                </a:solidFill>
              </a:rPr>
              <a:t>Briefly, what is involved in each?</a:t>
            </a:r>
          </a:p>
          <a:p>
            <a:r>
              <a:rPr lang="en-US" sz="1600" dirty="0"/>
              <a:t>Reversible and permanent. </a:t>
            </a:r>
            <a:r>
              <a:rPr lang="en-US" sz="1600" dirty="0">
                <a:solidFill>
                  <a:srgbClr val="0000FF"/>
                </a:solidFill>
              </a:rPr>
              <a:t>In </a:t>
            </a:r>
            <a:r>
              <a:rPr lang="en-US" sz="1600" i="1" dirty="0">
                <a:solidFill>
                  <a:srgbClr val="0000FF"/>
                </a:solidFill>
              </a:rPr>
              <a:t>reversible</a:t>
            </a:r>
            <a:r>
              <a:rPr lang="en-US" sz="1600" dirty="0">
                <a:solidFill>
                  <a:srgbClr val="0000FF"/>
                </a:solidFill>
              </a:rPr>
              <a:t> </a:t>
            </a:r>
            <a:r>
              <a:rPr lang="en-US" sz="1600" i="1" dirty="0">
                <a:solidFill>
                  <a:srgbClr val="0000FF"/>
                </a:solidFill>
              </a:rPr>
              <a:t>occlusion</a:t>
            </a:r>
            <a:r>
              <a:rPr lang="en-US" sz="1600" dirty="0">
                <a:solidFill>
                  <a:srgbClr val="0000FF"/>
                </a:solidFill>
              </a:rPr>
              <a:t>, a plug (composed of  silicone , usually) is stuffed into the punctum, blocking it. </a:t>
            </a:r>
            <a:r>
              <a:rPr lang="en-US" sz="1600" i="1" dirty="0"/>
              <a:t>Permanent occlusion</a:t>
            </a:r>
            <a:r>
              <a:rPr lang="en-US" sz="1600" dirty="0"/>
              <a:t> involves applying  heat  to the inner aspect of the punctum, scarring it closed.</a:t>
            </a:r>
          </a:p>
        </p:txBody>
      </p:sp>
      <p:sp>
        <p:nvSpPr>
          <p:cNvPr id="32" name="Rectangle 31">
            <a:extLst>
              <a:ext uri="{FF2B5EF4-FFF2-40B4-BE49-F238E27FC236}">
                <a16:creationId xmlns:a16="http://schemas.microsoft.com/office/drawing/2014/main" id="{5526CE0F-6735-E05E-BD22-BE2C089757F3}"/>
              </a:ext>
            </a:extLst>
          </p:cNvPr>
          <p:cNvSpPr/>
          <p:nvPr/>
        </p:nvSpPr>
        <p:spPr>
          <a:xfrm>
            <a:off x="6078862" y="4010909"/>
            <a:ext cx="494215" cy="2430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2234110"/>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solidFill>
                  <a:schemeClr val="bg1">
                    <a:lumMod val="75000"/>
                  </a:schemeClr>
                </a:solidFill>
              </a:rPr>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is the formal name for artificial tears?</a:t>
            </a:r>
          </a:p>
          <a:p>
            <a:r>
              <a:rPr lang="en-US" sz="1400" dirty="0">
                <a:solidFill>
                  <a:schemeClr val="bg1">
                    <a:lumMod val="75000"/>
                  </a:schemeClr>
                </a:solidFill>
              </a:rPr>
              <a:t>They are ophthalmic  demulcents</a:t>
            </a:r>
          </a:p>
          <a:p>
            <a:endParaRPr lang="en-US" sz="1400" i="1" dirty="0">
              <a:solidFill>
                <a:schemeClr val="bg1">
                  <a:lumMod val="75000"/>
                </a:schemeClr>
              </a:solidFill>
            </a:endParaRPr>
          </a:p>
          <a:p>
            <a:r>
              <a:rPr lang="en-US" sz="1400" i="1" dirty="0">
                <a:solidFill>
                  <a:schemeClr val="bg1">
                    <a:lumMod val="75000"/>
                  </a:schemeClr>
                </a:solidFill>
              </a:rPr>
              <a:t>In general terms, what is a </a:t>
            </a:r>
            <a:r>
              <a:rPr lang="en-US" sz="1400" dirty="0">
                <a:solidFill>
                  <a:schemeClr val="bg1">
                    <a:lumMod val="75000"/>
                  </a:schemeClr>
                </a:solidFill>
              </a:rPr>
              <a:t>demulcent</a:t>
            </a:r>
            <a:r>
              <a:rPr lang="en-US" sz="1400" i="1" dirty="0">
                <a:solidFill>
                  <a:schemeClr val="bg1">
                    <a:lumMod val="75000"/>
                  </a:schemeClr>
                </a:solidFill>
              </a:rPr>
              <a:t>?</a:t>
            </a:r>
          </a:p>
          <a:p>
            <a:r>
              <a:rPr lang="en-US" sz="1400" dirty="0">
                <a:solidFill>
                  <a:schemeClr val="bg1">
                    <a:lumMod val="75000"/>
                  </a:schemeClr>
                </a:solidFill>
              </a:rPr>
              <a:t>A substance that, when applied, soothes inflamed mucous membranes</a:t>
            </a:r>
          </a:p>
          <a:p>
            <a:endParaRPr lang="en-US" sz="1400" dirty="0">
              <a:solidFill>
                <a:schemeClr val="bg1">
                  <a:lumMod val="75000"/>
                </a:schemeClr>
              </a:solidFill>
            </a:endParaRPr>
          </a:p>
          <a:p>
            <a:r>
              <a:rPr lang="en-US" sz="1400" i="1" dirty="0">
                <a:solidFill>
                  <a:schemeClr val="bg1">
                    <a:lumMod val="75000"/>
                  </a:schemeClr>
                </a:solidFill>
              </a:rPr>
              <a:t>The word </a:t>
            </a:r>
            <a:r>
              <a:rPr lang="en-US" sz="1400" dirty="0">
                <a:solidFill>
                  <a:schemeClr val="bg1">
                    <a:lumMod val="75000"/>
                  </a:schemeClr>
                </a:solidFill>
              </a:rPr>
              <a:t>demulcent</a:t>
            </a:r>
            <a:r>
              <a:rPr lang="en-US" sz="1400" i="1" dirty="0">
                <a:solidFill>
                  <a:schemeClr val="bg1">
                    <a:lumMod val="75000"/>
                  </a:schemeClr>
                </a:solidFill>
              </a:rPr>
              <a:t> can also refer to the specific molecule that conveys the soothing effect; </a:t>
            </a:r>
            <a:r>
              <a:rPr lang="en-US" sz="1400" i="1" dirty="0" err="1">
                <a:solidFill>
                  <a:schemeClr val="bg1">
                    <a:lumMod val="75000"/>
                  </a:schemeClr>
                </a:solidFill>
              </a:rPr>
              <a:t>eg</a:t>
            </a:r>
            <a:r>
              <a:rPr lang="en-US" sz="1400" i="1" dirty="0">
                <a:solidFill>
                  <a:schemeClr val="bg1">
                    <a:lumMod val="75000"/>
                  </a:schemeClr>
                </a:solidFill>
              </a:rPr>
              <a:t>, ‘ATs contain a </a:t>
            </a:r>
            <a:r>
              <a:rPr lang="en-US" sz="1400" b="1" i="1" dirty="0">
                <a:solidFill>
                  <a:schemeClr val="bg1">
                    <a:lumMod val="75000"/>
                  </a:schemeClr>
                </a:solidFill>
              </a:rPr>
              <a:t>demulcent</a:t>
            </a:r>
            <a:r>
              <a:rPr lang="en-US" sz="1400" i="1" dirty="0">
                <a:solidFill>
                  <a:schemeClr val="bg1">
                    <a:lumMod val="75000"/>
                  </a:schemeClr>
                </a:solidFill>
              </a:rPr>
              <a:t> that…’ What are the two most common molecules used as demulcents in ATs?</a:t>
            </a:r>
          </a:p>
          <a:p>
            <a:r>
              <a:rPr lang="en-US" sz="1400" dirty="0">
                <a:solidFill>
                  <a:schemeClr val="bg1">
                    <a:lumMod val="75000"/>
                  </a:schemeClr>
                </a:solidFill>
              </a:rPr>
              <a:t>Polyvinyl alcohol, and cellulose derivatives</a:t>
            </a:r>
          </a:p>
        </p:txBody>
      </p:sp>
      <p:sp>
        <p:nvSpPr>
          <p:cNvPr id="28" name="TextBox 27">
            <a:extLst>
              <a:ext uri="{FF2B5EF4-FFF2-40B4-BE49-F238E27FC236}">
                <a16:creationId xmlns:a16="http://schemas.microsoft.com/office/drawing/2014/main" id="{4A93CDEB-E73F-A251-2347-BA6A2BA448F5}"/>
              </a:ext>
            </a:extLst>
          </p:cNvPr>
          <p:cNvSpPr txBox="1"/>
          <p:nvPr/>
        </p:nvSpPr>
        <p:spPr>
          <a:xfrm>
            <a:off x="2555997" y="2549789"/>
            <a:ext cx="5246735" cy="2462213"/>
          </a:xfrm>
          <a:prstGeom prst="rect">
            <a:avLst/>
          </a:prstGeom>
          <a:solidFill>
            <a:schemeClr val="accent5"/>
          </a:solidFill>
        </p:spPr>
        <p:txBody>
          <a:bodyPr wrap="square" rtlCol="0">
            <a:spAutoFit/>
          </a:bodyPr>
          <a:lstStyle/>
          <a:p>
            <a:r>
              <a:rPr lang="en-US" sz="1400" i="1" dirty="0">
                <a:solidFill>
                  <a:schemeClr val="bg1">
                    <a:lumMod val="75000"/>
                  </a:schemeClr>
                </a:solidFill>
              </a:rPr>
              <a:t>Are preserved ATs OK, or should PFATs alone be used?</a:t>
            </a:r>
          </a:p>
          <a:p>
            <a:r>
              <a:rPr lang="en-US" sz="1400" dirty="0">
                <a:solidFill>
                  <a:schemeClr val="bg1">
                    <a:lumMod val="75000"/>
                  </a:schemeClr>
                </a:solidFill>
              </a:rPr>
              <a:t>The latest (at the time of this writing) version of the </a:t>
            </a:r>
            <a:r>
              <a:rPr lang="en-US" sz="1400" i="1" dirty="0">
                <a:solidFill>
                  <a:schemeClr val="bg1">
                    <a:lumMod val="75000"/>
                  </a:schemeClr>
                </a:solidFill>
              </a:rPr>
              <a:t>Cornea</a:t>
            </a:r>
            <a:r>
              <a:rPr lang="en-US" sz="1400" dirty="0">
                <a:solidFill>
                  <a:schemeClr val="bg1">
                    <a:lumMod val="75000"/>
                  </a:schemeClr>
                </a:solidFill>
              </a:rPr>
              <a:t> book is conflicting on this. One page recommends preserved ATs up to 4x/d for mild dry eyes, whereas the next page states ‘PFATs are recommended for all pts.’ Caveat emptor. </a:t>
            </a:r>
          </a:p>
          <a:p>
            <a:endParaRPr lang="en-US" sz="1400" i="1" dirty="0">
              <a:solidFill>
                <a:schemeClr val="bg1">
                  <a:lumMod val="75000"/>
                </a:schemeClr>
              </a:solidFill>
            </a:endParaRPr>
          </a:p>
          <a:p>
            <a:r>
              <a:rPr lang="en-US" sz="1400" i="1" dirty="0">
                <a:solidFill>
                  <a:schemeClr val="bg1">
                    <a:lumMod val="75000"/>
                  </a:schemeClr>
                </a:solidFill>
              </a:rPr>
              <a:t>Are preservatives the reason some ATs sting?</a:t>
            </a:r>
          </a:p>
          <a:p>
            <a:r>
              <a:rPr lang="en-US" sz="1400" dirty="0">
                <a:solidFill>
                  <a:schemeClr val="bg1">
                    <a:lumMod val="75000"/>
                  </a:schemeClr>
                </a:solidFill>
              </a:rPr>
              <a:t>Generally no—rather, it’s a mismatch in  pH  between that of the drop and that of the ocular surface. The pH varies widely among available drops, so if a pt c/o stinging tell them to dry a different formulation.</a:t>
            </a:r>
          </a:p>
        </p:txBody>
      </p:sp>
      <p:sp>
        <p:nvSpPr>
          <p:cNvPr id="29" name="TextBox 28">
            <a:extLst>
              <a:ext uri="{FF2B5EF4-FFF2-40B4-BE49-F238E27FC236}">
                <a16:creationId xmlns:a16="http://schemas.microsoft.com/office/drawing/2014/main" id="{ED5B8BC3-0D27-05F7-1FB2-EB87D15D4875}"/>
              </a:ext>
            </a:extLst>
          </p:cNvPr>
          <p:cNvSpPr txBox="1"/>
          <p:nvPr/>
        </p:nvSpPr>
        <p:spPr>
          <a:xfrm>
            <a:off x="1414259" y="1995438"/>
            <a:ext cx="6272001" cy="2554545"/>
          </a:xfrm>
          <a:prstGeom prst="rect">
            <a:avLst/>
          </a:prstGeom>
          <a:solidFill>
            <a:schemeClr val="accent5">
              <a:lumMod val="75000"/>
            </a:schemeClr>
          </a:solidFill>
        </p:spPr>
        <p:txBody>
          <a:bodyPr wrap="square" rtlCol="0">
            <a:spAutoFit/>
          </a:bodyPr>
          <a:lstStyle/>
          <a:p>
            <a:r>
              <a:rPr lang="en-US" sz="1600" i="1" dirty="0"/>
              <a:t>Is there a role for </a:t>
            </a:r>
            <a:r>
              <a:rPr lang="en-US" sz="1600" b="1" dirty="0"/>
              <a:t>surgical</a:t>
            </a:r>
            <a:r>
              <a:rPr lang="en-US" sz="1600" i="1" dirty="0"/>
              <a:t> intervention in increasing tear volume?</a:t>
            </a:r>
          </a:p>
          <a:p>
            <a:r>
              <a:rPr lang="en-US" sz="1600" dirty="0"/>
              <a:t>There is indeed—</a:t>
            </a:r>
            <a:r>
              <a:rPr lang="en-US" sz="1600" dirty="0" err="1"/>
              <a:t>punctal</a:t>
            </a:r>
            <a:r>
              <a:rPr lang="en-US" sz="1600" dirty="0"/>
              <a:t> occlusion  is a commonly-performed procedure in moderate to severe ATD</a:t>
            </a:r>
          </a:p>
          <a:p>
            <a:endParaRPr lang="en-US" sz="1600" dirty="0"/>
          </a:p>
          <a:p>
            <a:r>
              <a:rPr lang="en-US" sz="1600" i="1" dirty="0"/>
              <a:t>There are two general ways to occlude the puncta—what are they? </a:t>
            </a:r>
            <a:r>
              <a:rPr lang="en-US" sz="1600" i="1" dirty="0">
                <a:solidFill>
                  <a:srgbClr val="0000FF"/>
                </a:solidFill>
              </a:rPr>
              <a:t>Briefly, what is involved in each?</a:t>
            </a:r>
          </a:p>
          <a:p>
            <a:r>
              <a:rPr lang="en-US" sz="1600" dirty="0"/>
              <a:t>Reversible and permanent. </a:t>
            </a:r>
            <a:r>
              <a:rPr lang="en-US" sz="1600" dirty="0">
                <a:solidFill>
                  <a:srgbClr val="0000FF"/>
                </a:solidFill>
              </a:rPr>
              <a:t>In </a:t>
            </a:r>
            <a:r>
              <a:rPr lang="en-US" sz="1600" i="1" dirty="0">
                <a:solidFill>
                  <a:srgbClr val="0000FF"/>
                </a:solidFill>
              </a:rPr>
              <a:t>reversible</a:t>
            </a:r>
            <a:r>
              <a:rPr lang="en-US" sz="1600" dirty="0">
                <a:solidFill>
                  <a:srgbClr val="0000FF"/>
                </a:solidFill>
              </a:rPr>
              <a:t> </a:t>
            </a:r>
            <a:r>
              <a:rPr lang="en-US" sz="1600" i="1" dirty="0">
                <a:solidFill>
                  <a:srgbClr val="0000FF"/>
                </a:solidFill>
              </a:rPr>
              <a:t>occlusion</a:t>
            </a:r>
            <a:r>
              <a:rPr lang="en-US" sz="1600" dirty="0">
                <a:solidFill>
                  <a:srgbClr val="0000FF"/>
                </a:solidFill>
              </a:rPr>
              <a:t>, a plug (composed of  silicone , usually) is stuffed into the punctum, blocking it. </a:t>
            </a:r>
            <a:r>
              <a:rPr lang="en-US" sz="1600" i="1" dirty="0"/>
              <a:t>Permanent occlusion</a:t>
            </a:r>
            <a:r>
              <a:rPr lang="en-US" sz="1600" dirty="0"/>
              <a:t> involves applying  heat  to the inner aspect of the punctum, scarring it closed.</a:t>
            </a:r>
          </a:p>
        </p:txBody>
      </p:sp>
    </p:spTree>
    <p:extLst>
      <p:ext uri="{BB962C8B-B14F-4D97-AF65-F5344CB8AC3E}">
        <p14:creationId xmlns:p14="http://schemas.microsoft.com/office/powerpoint/2010/main" val="3365938167"/>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solidFill>
                  <a:schemeClr val="bg1">
                    <a:lumMod val="75000"/>
                  </a:schemeClr>
                </a:solidFill>
              </a:rPr>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is the formal name for artificial tears?</a:t>
            </a:r>
          </a:p>
          <a:p>
            <a:r>
              <a:rPr lang="en-US" sz="1400" dirty="0">
                <a:solidFill>
                  <a:schemeClr val="bg1">
                    <a:lumMod val="75000"/>
                  </a:schemeClr>
                </a:solidFill>
              </a:rPr>
              <a:t>They are ophthalmic  demulcents</a:t>
            </a:r>
          </a:p>
          <a:p>
            <a:endParaRPr lang="en-US" sz="1400" i="1" dirty="0">
              <a:solidFill>
                <a:schemeClr val="bg1">
                  <a:lumMod val="75000"/>
                </a:schemeClr>
              </a:solidFill>
            </a:endParaRPr>
          </a:p>
          <a:p>
            <a:r>
              <a:rPr lang="en-US" sz="1400" i="1" dirty="0">
                <a:solidFill>
                  <a:schemeClr val="bg1">
                    <a:lumMod val="75000"/>
                  </a:schemeClr>
                </a:solidFill>
              </a:rPr>
              <a:t>In general terms, what is a </a:t>
            </a:r>
            <a:r>
              <a:rPr lang="en-US" sz="1400" dirty="0">
                <a:solidFill>
                  <a:schemeClr val="bg1">
                    <a:lumMod val="75000"/>
                  </a:schemeClr>
                </a:solidFill>
              </a:rPr>
              <a:t>demulcent</a:t>
            </a:r>
            <a:r>
              <a:rPr lang="en-US" sz="1400" i="1" dirty="0">
                <a:solidFill>
                  <a:schemeClr val="bg1">
                    <a:lumMod val="75000"/>
                  </a:schemeClr>
                </a:solidFill>
              </a:rPr>
              <a:t>?</a:t>
            </a:r>
          </a:p>
          <a:p>
            <a:r>
              <a:rPr lang="en-US" sz="1400" dirty="0">
                <a:solidFill>
                  <a:schemeClr val="bg1">
                    <a:lumMod val="75000"/>
                  </a:schemeClr>
                </a:solidFill>
              </a:rPr>
              <a:t>A substance that, when applied, soothes inflamed mucous membranes</a:t>
            </a:r>
          </a:p>
          <a:p>
            <a:endParaRPr lang="en-US" sz="1400" dirty="0">
              <a:solidFill>
                <a:schemeClr val="bg1">
                  <a:lumMod val="75000"/>
                </a:schemeClr>
              </a:solidFill>
            </a:endParaRPr>
          </a:p>
          <a:p>
            <a:r>
              <a:rPr lang="en-US" sz="1400" i="1" dirty="0">
                <a:solidFill>
                  <a:schemeClr val="bg1">
                    <a:lumMod val="75000"/>
                  </a:schemeClr>
                </a:solidFill>
              </a:rPr>
              <a:t>The word </a:t>
            </a:r>
            <a:r>
              <a:rPr lang="en-US" sz="1400" dirty="0">
                <a:solidFill>
                  <a:schemeClr val="bg1">
                    <a:lumMod val="75000"/>
                  </a:schemeClr>
                </a:solidFill>
              </a:rPr>
              <a:t>demulcent</a:t>
            </a:r>
            <a:r>
              <a:rPr lang="en-US" sz="1400" i="1" dirty="0">
                <a:solidFill>
                  <a:schemeClr val="bg1">
                    <a:lumMod val="75000"/>
                  </a:schemeClr>
                </a:solidFill>
              </a:rPr>
              <a:t> can also refer to the specific molecule that conveys the soothing effect; </a:t>
            </a:r>
            <a:r>
              <a:rPr lang="en-US" sz="1400" i="1" dirty="0" err="1">
                <a:solidFill>
                  <a:schemeClr val="bg1">
                    <a:lumMod val="75000"/>
                  </a:schemeClr>
                </a:solidFill>
              </a:rPr>
              <a:t>eg</a:t>
            </a:r>
            <a:r>
              <a:rPr lang="en-US" sz="1400" i="1" dirty="0">
                <a:solidFill>
                  <a:schemeClr val="bg1">
                    <a:lumMod val="75000"/>
                  </a:schemeClr>
                </a:solidFill>
              </a:rPr>
              <a:t>, ‘ATs contain a </a:t>
            </a:r>
            <a:r>
              <a:rPr lang="en-US" sz="1400" b="1" i="1" dirty="0">
                <a:solidFill>
                  <a:schemeClr val="bg1">
                    <a:lumMod val="75000"/>
                  </a:schemeClr>
                </a:solidFill>
              </a:rPr>
              <a:t>demulcent</a:t>
            </a:r>
            <a:r>
              <a:rPr lang="en-US" sz="1400" i="1" dirty="0">
                <a:solidFill>
                  <a:schemeClr val="bg1">
                    <a:lumMod val="75000"/>
                  </a:schemeClr>
                </a:solidFill>
              </a:rPr>
              <a:t> that…’ What are the two most common molecules used as demulcents in ATs?</a:t>
            </a:r>
          </a:p>
          <a:p>
            <a:r>
              <a:rPr lang="en-US" sz="1400" dirty="0">
                <a:solidFill>
                  <a:schemeClr val="bg1">
                    <a:lumMod val="75000"/>
                  </a:schemeClr>
                </a:solidFill>
              </a:rPr>
              <a:t>Polyvinyl alcohol, and cellulose derivatives</a:t>
            </a:r>
          </a:p>
        </p:txBody>
      </p:sp>
      <p:sp>
        <p:nvSpPr>
          <p:cNvPr id="28" name="TextBox 27">
            <a:extLst>
              <a:ext uri="{FF2B5EF4-FFF2-40B4-BE49-F238E27FC236}">
                <a16:creationId xmlns:a16="http://schemas.microsoft.com/office/drawing/2014/main" id="{4A93CDEB-E73F-A251-2347-BA6A2BA448F5}"/>
              </a:ext>
            </a:extLst>
          </p:cNvPr>
          <p:cNvSpPr txBox="1"/>
          <p:nvPr/>
        </p:nvSpPr>
        <p:spPr>
          <a:xfrm>
            <a:off x="2555997" y="2549789"/>
            <a:ext cx="5246735" cy="2462213"/>
          </a:xfrm>
          <a:prstGeom prst="rect">
            <a:avLst/>
          </a:prstGeom>
          <a:solidFill>
            <a:schemeClr val="accent5"/>
          </a:solidFill>
        </p:spPr>
        <p:txBody>
          <a:bodyPr wrap="square" rtlCol="0">
            <a:spAutoFit/>
          </a:bodyPr>
          <a:lstStyle/>
          <a:p>
            <a:r>
              <a:rPr lang="en-US" sz="1400" i="1" dirty="0">
                <a:solidFill>
                  <a:schemeClr val="bg1">
                    <a:lumMod val="75000"/>
                  </a:schemeClr>
                </a:solidFill>
              </a:rPr>
              <a:t>Are preserved ATs OK, or should PFATs alone be used?</a:t>
            </a:r>
          </a:p>
          <a:p>
            <a:r>
              <a:rPr lang="en-US" sz="1400" dirty="0">
                <a:solidFill>
                  <a:schemeClr val="bg1">
                    <a:lumMod val="75000"/>
                  </a:schemeClr>
                </a:solidFill>
              </a:rPr>
              <a:t>The latest (at the time of this writing) version of the </a:t>
            </a:r>
            <a:r>
              <a:rPr lang="en-US" sz="1400" i="1" dirty="0">
                <a:solidFill>
                  <a:schemeClr val="bg1">
                    <a:lumMod val="75000"/>
                  </a:schemeClr>
                </a:solidFill>
              </a:rPr>
              <a:t>Cornea</a:t>
            </a:r>
            <a:r>
              <a:rPr lang="en-US" sz="1400" dirty="0">
                <a:solidFill>
                  <a:schemeClr val="bg1">
                    <a:lumMod val="75000"/>
                  </a:schemeClr>
                </a:solidFill>
              </a:rPr>
              <a:t> book is conflicting on this. One page recommends preserved ATs up to 4x/d for mild dry eyes, whereas the next page states ‘PFATs are recommended for all pts.’ Caveat emptor. </a:t>
            </a:r>
          </a:p>
          <a:p>
            <a:endParaRPr lang="en-US" sz="1400" i="1" dirty="0">
              <a:solidFill>
                <a:schemeClr val="bg1">
                  <a:lumMod val="75000"/>
                </a:schemeClr>
              </a:solidFill>
            </a:endParaRPr>
          </a:p>
          <a:p>
            <a:r>
              <a:rPr lang="en-US" sz="1400" i="1" dirty="0">
                <a:solidFill>
                  <a:schemeClr val="bg1">
                    <a:lumMod val="75000"/>
                  </a:schemeClr>
                </a:solidFill>
              </a:rPr>
              <a:t>Are preservatives the reason some ATs sting?</a:t>
            </a:r>
          </a:p>
          <a:p>
            <a:r>
              <a:rPr lang="en-US" sz="1400" dirty="0">
                <a:solidFill>
                  <a:schemeClr val="bg1">
                    <a:lumMod val="75000"/>
                  </a:schemeClr>
                </a:solidFill>
              </a:rPr>
              <a:t>Generally no—rather, it’s a mismatch in  pH  between that of the drop and that of the ocular surface. The pH varies widely among available drops, so if a pt c/o stinging tell them to dry a different formulation.</a:t>
            </a:r>
          </a:p>
        </p:txBody>
      </p:sp>
      <p:sp>
        <p:nvSpPr>
          <p:cNvPr id="29" name="TextBox 28">
            <a:extLst>
              <a:ext uri="{FF2B5EF4-FFF2-40B4-BE49-F238E27FC236}">
                <a16:creationId xmlns:a16="http://schemas.microsoft.com/office/drawing/2014/main" id="{ED5B8BC3-0D27-05F7-1FB2-EB87D15D4875}"/>
              </a:ext>
            </a:extLst>
          </p:cNvPr>
          <p:cNvSpPr txBox="1"/>
          <p:nvPr/>
        </p:nvSpPr>
        <p:spPr>
          <a:xfrm>
            <a:off x="1414259" y="1995438"/>
            <a:ext cx="6272001" cy="255454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Is there a role for </a:t>
            </a:r>
            <a:r>
              <a:rPr lang="en-US" sz="1600" b="1" dirty="0">
                <a:solidFill>
                  <a:schemeClr val="bg1">
                    <a:lumMod val="50000"/>
                  </a:schemeClr>
                </a:solidFill>
              </a:rPr>
              <a:t>surgical</a:t>
            </a:r>
            <a:r>
              <a:rPr lang="en-US" sz="1600" i="1" dirty="0">
                <a:solidFill>
                  <a:schemeClr val="bg1">
                    <a:lumMod val="50000"/>
                  </a:schemeClr>
                </a:solidFill>
              </a:rPr>
              <a:t> intervention in increasing tear volume?</a:t>
            </a:r>
          </a:p>
          <a:p>
            <a:r>
              <a:rPr lang="en-US" sz="1600" dirty="0">
                <a:solidFill>
                  <a:schemeClr val="bg1">
                    <a:lumMod val="50000"/>
                  </a:schemeClr>
                </a:solidFill>
              </a:rPr>
              <a:t>There is indeed—</a:t>
            </a:r>
            <a:r>
              <a:rPr lang="en-US" sz="1600" b="1" dirty="0" err="1"/>
              <a:t>punctal</a:t>
            </a:r>
            <a:r>
              <a:rPr lang="en-US" sz="1600" b="1" dirty="0"/>
              <a:t> occlusion  </a:t>
            </a:r>
            <a:r>
              <a:rPr lang="en-US" sz="1600" dirty="0">
                <a:solidFill>
                  <a:schemeClr val="bg1">
                    <a:lumMod val="50000"/>
                  </a:schemeClr>
                </a:solidFill>
              </a:rPr>
              <a:t>is a commonly-performed procedure in moderate to severe ATD</a:t>
            </a:r>
          </a:p>
          <a:p>
            <a:endParaRPr lang="en-US" sz="1600" dirty="0">
              <a:solidFill>
                <a:schemeClr val="bg1">
                  <a:lumMod val="50000"/>
                </a:schemeClr>
              </a:solidFill>
            </a:endParaRPr>
          </a:p>
          <a:p>
            <a:r>
              <a:rPr lang="en-US" sz="1600" i="1" dirty="0">
                <a:solidFill>
                  <a:schemeClr val="bg1">
                    <a:lumMod val="50000"/>
                  </a:schemeClr>
                </a:solidFill>
              </a:rPr>
              <a:t>There are two general ways to occlude the puncta—what are they? Briefly, what is involved in each?</a:t>
            </a:r>
          </a:p>
          <a:p>
            <a:r>
              <a:rPr lang="en-US" sz="1600" dirty="0">
                <a:solidFill>
                  <a:schemeClr val="bg1">
                    <a:lumMod val="50000"/>
                  </a:schemeClr>
                </a:solidFill>
              </a:rPr>
              <a:t>Reversible and permanent. In </a:t>
            </a:r>
            <a:r>
              <a:rPr lang="en-US" sz="1600" i="1" dirty="0">
                <a:solidFill>
                  <a:schemeClr val="bg1">
                    <a:lumMod val="50000"/>
                  </a:schemeClr>
                </a:solidFill>
              </a:rPr>
              <a:t>reversible</a:t>
            </a:r>
            <a:r>
              <a:rPr lang="en-US" sz="1600" dirty="0">
                <a:solidFill>
                  <a:schemeClr val="bg1">
                    <a:lumMod val="50000"/>
                  </a:schemeClr>
                </a:solidFill>
              </a:rPr>
              <a:t> </a:t>
            </a:r>
            <a:r>
              <a:rPr lang="en-US" sz="1600" i="1" dirty="0">
                <a:solidFill>
                  <a:schemeClr val="bg1">
                    <a:lumMod val="50000"/>
                  </a:schemeClr>
                </a:solidFill>
              </a:rPr>
              <a:t>occlusion</a:t>
            </a:r>
            <a:r>
              <a:rPr lang="en-US" sz="1600" dirty="0">
                <a:solidFill>
                  <a:schemeClr val="bg1">
                    <a:lumMod val="50000"/>
                  </a:schemeClr>
                </a:solidFill>
              </a:rPr>
              <a:t>, a plug (composed of  silicone , usually) is stuffed into the punctum, blocking it. </a:t>
            </a:r>
            <a:r>
              <a:rPr lang="en-US" sz="1600" i="1" dirty="0">
                <a:solidFill>
                  <a:schemeClr val="bg1">
                    <a:lumMod val="50000"/>
                  </a:schemeClr>
                </a:solidFill>
              </a:rPr>
              <a:t>Permanent occlusion</a:t>
            </a:r>
            <a:r>
              <a:rPr lang="en-US" sz="1600" dirty="0">
                <a:solidFill>
                  <a:schemeClr val="bg1">
                    <a:lumMod val="50000"/>
                  </a:schemeClr>
                </a:solidFill>
              </a:rPr>
              <a:t> involves applying  heat  to the inner aspect of the punctum, scarring it closed.</a:t>
            </a:r>
          </a:p>
        </p:txBody>
      </p:sp>
      <p:sp>
        <p:nvSpPr>
          <p:cNvPr id="30" name="TextBox 29">
            <a:extLst>
              <a:ext uri="{FF2B5EF4-FFF2-40B4-BE49-F238E27FC236}">
                <a16:creationId xmlns:a16="http://schemas.microsoft.com/office/drawing/2014/main" id="{F38B17CF-059D-C1AB-B51E-2B6BCAD62727}"/>
              </a:ext>
            </a:extLst>
          </p:cNvPr>
          <p:cNvSpPr txBox="1"/>
          <p:nvPr/>
        </p:nvSpPr>
        <p:spPr>
          <a:xfrm>
            <a:off x="1295400" y="1279617"/>
            <a:ext cx="5715000" cy="954107"/>
          </a:xfrm>
          <a:prstGeom prst="rect">
            <a:avLst/>
          </a:prstGeom>
          <a:solidFill>
            <a:srgbClr val="FFCCCC"/>
          </a:solidFill>
        </p:spPr>
        <p:txBody>
          <a:bodyPr wrap="square" rtlCol="0">
            <a:spAutoFit/>
          </a:bodyPr>
          <a:lstStyle/>
          <a:p>
            <a:r>
              <a:rPr lang="en-US" sz="1400" i="1" dirty="0">
                <a:solidFill>
                  <a:srgbClr val="0000FF"/>
                </a:solidFill>
              </a:rPr>
              <a:t>What complications are associated with </a:t>
            </a:r>
            <a:r>
              <a:rPr lang="en-US" sz="1400" i="1" dirty="0" err="1">
                <a:solidFill>
                  <a:srgbClr val="0000FF"/>
                </a:solidFill>
              </a:rPr>
              <a:t>punctal</a:t>
            </a:r>
            <a:r>
              <a:rPr lang="en-US" sz="1400" i="1" dirty="0">
                <a:solidFill>
                  <a:srgbClr val="0000FF"/>
                </a:solidFill>
              </a:rPr>
              <a:t> occlusion?</a:t>
            </a:r>
            <a:endParaRPr lang="en-US" sz="1400" i="1" dirty="0">
              <a:solidFill>
                <a:srgbClr val="FFCCCC"/>
              </a:solidFill>
            </a:endParaRPr>
          </a:p>
          <a:p>
            <a:r>
              <a:rPr lang="en-US" sz="1400" dirty="0">
                <a:solidFill>
                  <a:srgbClr val="0000FF"/>
                </a:solidFill>
              </a:rPr>
              <a:t>--</a:t>
            </a:r>
            <a:r>
              <a:rPr lang="en-US" sz="1400" b="1" i="1" dirty="0">
                <a:solidFill>
                  <a:srgbClr val="0000FF"/>
                </a:solidFill>
              </a:rPr>
              <a:t>?</a:t>
            </a:r>
            <a:r>
              <a:rPr lang="en-US" sz="1400" dirty="0">
                <a:solidFill>
                  <a:srgbClr val="0000FF"/>
                </a:solidFill>
              </a:rPr>
              <a:t> </a:t>
            </a:r>
            <a:r>
              <a:rPr lang="en-US" sz="1400" dirty="0">
                <a:solidFill>
                  <a:srgbClr val="FFCCCC"/>
                </a:solidFill>
              </a:rPr>
              <a:t>can fail: Inserts can be dislodged; adhesions can open up</a:t>
            </a:r>
          </a:p>
          <a:p>
            <a:r>
              <a:rPr lang="en-US" sz="1400" dirty="0">
                <a:solidFill>
                  <a:srgbClr val="0000FF"/>
                </a:solidFill>
              </a:rPr>
              <a:t>--</a:t>
            </a:r>
            <a:r>
              <a:rPr lang="en-US" sz="1400" b="1" i="1" dirty="0">
                <a:solidFill>
                  <a:srgbClr val="0000FF"/>
                </a:solidFill>
              </a:rPr>
              <a:t>?</a:t>
            </a:r>
            <a:r>
              <a:rPr lang="en-US" sz="1400" dirty="0">
                <a:solidFill>
                  <a:srgbClr val="0000FF"/>
                </a:solidFill>
              </a:rPr>
              <a:t> </a:t>
            </a:r>
            <a:r>
              <a:rPr lang="en-US" sz="1400" dirty="0">
                <a:solidFill>
                  <a:srgbClr val="FFCCCC"/>
                </a:solidFill>
              </a:rPr>
              <a:t>can be over inserted, </a:t>
            </a:r>
            <a:r>
              <a:rPr lang="en-US" sz="1400" dirty="0" err="1">
                <a:solidFill>
                  <a:srgbClr val="FFCCCC"/>
                </a:solidFill>
              </a:rPr>
              <a:t>ie</a:t>
            </a:r>
            <a:r>
              <a:rPr lang="en-US" sz="1400" dirty="0">
                <a:solidFill>
                  <a:srgbClr val="FFCCCC"/>
                </a:solidFill>
              </a:rPr>
              <a:t>, into the  canaliculus , which means surgical removal will be required if inflammation or infections develops</a:t>
            </a:r>
          </a:p>
        </p:txBody>
      </p:sp>
    </p:spTree>
    <p:extLst>
      <p:ext uri="{BB962C8B-B14F-4D97-AF65-F5344CB8AC3E}">
        <p14:creationId xmlns:p14="http://schemas.microsoft.com/office/powerpoint/2010/main" val="1947282657"/>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solidFill>
                  <a:schemeClr val="bg1">
                    <a:lumMod val="75000"/>
                  </a:schemeClr>
                </a:solidFill>
              </a:rPr>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is the formal name for artificial tears?</a:t>
            </a:r>
          </a:p>
          <a:p>
            <a:r>
              <a:rPr lang="en-US" sz="1400" dirty="0">
                <a:solidFill>
                  <a:schemeClr val="bg1">
                    <a:lumMod val="75000"/>
                  </a:schemeClr>
                </a:solidFill>
              </a:rPr>
              <a:t>They are ophthalmic  demulcents</a:t>
            </a:r>
          </a:p>
          <a:p>
            <a:endParaRPr lang="en-US" sz="1400" i="1" dirty="0">
              <a:solidFill>
                <a:schemeClr val="bg1">
                  <a:lumMod val="75000"/>
                </a:schemeClr>
              </a:solidFill>
            </a:endParaRPr>
          </a:p>
          <a:p>
            <a:r>
              <a:rPr lang="en-US" sz="1400" i="1" dirty="0">
                <a:solidFill>
                  <a:schemeClr val="bg1">
                    <a:lumMod val="75000"/>
                  </a:schemeClr>
                </a:solidFill>
              </a:rPr>
              <a:t>In general terms, what is a </a:t>
            </a:r>
            <a:r>
              <a:rPr lang="en-US" sz="1400" dirty="0">
                <a:solidFill>
                  <a:schemeClr val="bg1">
                    <a:lumMod val="75000"/>
                  </a:schemeClr>
                </a:solidFill>
              </a:rPr>
              <a:t>demulcent</a:t>
            </a:r>
            <a:r>
              <a:rPr lang="en-US" sz="1400" i="1" dirty="0">
                <a:solidFill>
                  <a:schemeClr val="bg1">
                    <a:lumMod val="75000"/>
                  </a:schemeClr>
                </a:solidFill>
              </a:rPr>
              <a:t>?</a:t>
            </a:r>
          </a:p>
          <a:p>
            <a:r>
              <a:rPr lang="en-US" sz="1400" dirty="0">
                <a:solidFill>
                  <a:schemeClr val="bg1">
                    <a:lumMod val="75000"/>
                  </a:schemeClr>
                </a:solidFill>
              </a:rPr>
              <a:t>A substance that, when applied, soothes inflamed mucous membranes</a:t>
            </a:r>
          </a:p>
          <a:p>
            <a:endParaRPr lang="en-US" sz="1400" dirty="0">
              <a:solidFill>
                <a:schemeClr val="bg1">
                  <a:lumMod val="75000"/>
                </a:schemeClr>
              </a:solidFill>
            </a:endParaRPr>
          </a:p>
          <a:p>
            <a:r>
              <a:rPr lang="en-US" sz="1400" i="1" dirty="0">
                <a:solidFill>
                  <a:schemeClr val="bg1">
                    <a:lumMod val="75000"/>
                  </a:schemeClr>
                </a:solidFill>
              </a:rPr>
              <a:t>The word </a:t>
            </a:r>
            <a:r>
              <a:rPr lang="en-US" sz="1400" dirty="0">
                <a:solidFill>
                  <a:schemeClr val="bg1">
                    <a:lumMod val="75000"/>
                  </a:schemeClr>
                </a:solidFill>
              </a:rPr>
              <a:t>demulcent</a:t>
            </a:r>
            <a:r>
              <a:rPr lang="en-US" sz="1400" i="1" dirty="0">
                <a:solidFill>
                  <a:schemeClr val="bg1">
                    <a:lumMod val="75000"/>
                  </a:schemeClr>
                </a:solidFill>
              </a:rPr>
              <a:t> can also refer to the specific molecule that conveys the soothing effect; </a:t>
            </a:r>
            <a:r>
              <a:rPr lang="en-US" sz="1400" i="1" dirty="0" err="1">
                <a:solidFill>
                  <a:schemeClr val="bg1">
                    <a:lumMod val="75000"/>
                  </a:schemeClr>
                </a:solidFill>
              </a:rPr>
              <a:t>eg</a:t>
            </a:r>
            <a:r>
              <a:rPr lang="en-US" sz="1400" i="1" dirty="0">
                <a:solidFill>
                  <a:schemeClr val="bg1">
                    <a:lumMod val="75000"/>
                  </a:schemeClr>
                </a:solidFill>
              </a:rPr>
              <a:t>, ‘ATs contain a </a:t>
            </a:r>
            <a:r>
              <a:rPr lang="en-US" sz="1400" b="1" i="1" dirty="0">
                <a:solidFill>
                  <a:schemeClr val="bg1">
                    <a:lumMod val="75000"/>
                  </a:schemeClr>
                </a:solidFill>
              </a:rPr>
              <a:t>demulcent</a:t>
            </a:r>
            <a:r>
              <a:rPr lang="en-US" sz="1400" i="1" dirty="0">
                <a:solidFill>
                  <a:schemeClr val="bg1">
                    <a:lumMod val="75000"/>
                  </a:schemeClr>
                </a:solidFill>
              </a:rPr>
              <a:t> that…’ What are the two most common molecules used as demulcents in ATs?</a:t>
            </a:r>
          </a:p>
          <a:p>
            <a:r>
              <a:rPr lang="en-US" sz="1400" dirty="0">
                <a:solidFill>
                  <a:schemeClr val="bg1">
                    <a:lumMod val="75000"/>
                  </a:schemeClr>
                </a:solidFill>
              </a:rPr>
              <a:t>Polyvinyl alcohol, and cellulose derivatives</a:t>
            </a:r>
          </a:p>
        </p:txBody>
      </p:sp>
      <p:sp>
        <p:nvSpPr>
          <p:cNvPr id="28" name="TextBox 27">
            <a:extLst>
              <a:ext uri="{FF2B5EF4-FFF2-40B4-BE49-F238E27FC236}">
                <a16:creationId xmlns:a16="http://schemas.microsoft.com/office/drawing/2014/main" id="{4A93CDEB-E73F-A251-2347-BA6A2BA448F5}"/>
              </a:ext>
            </a:extLst>
          </p:cNvPr>
          <p:cNvSpPr txBox="1"/>
          <p:nvPr/>
        </p:nvSpPr>
        <p:spPr>
          <a:xfrm>
            <a:off x="2555997" y="2549789"/>
            <a:ext cx="5246735" cy="2462213"/>
          </a:xfrm>
          <a:prstGeom prst="rect">
            <a:avLst/>
          </a:prstGeom>
          <a:solidFill>
            <a:schemeClr val="accent5"/>
          </a:solidFill>
        </p:spPr>
        <p:txBody>
          <a:bodyPr wrap="square" rtlCol="0">
            <a:spAutoFit/>
          </a:bodyPr>
          <a:lstStyle/>
          <a:p>
            <a:r>
              <a:rPr lang="en-US" sz="1400" i="1" dirty="0">
                <a:solidFill>
                  <a:schemeClr val="bg1">
                    <a:lumMod val="75000"/>
                  </a:schemeClr>
                </a:solidFill>
              </a:rPr>
              <a:t>Are preserved ATs OK, or should PFATs alone be used?</a:t>
            </a:r>
          </a:p>
          <a:p>
            <a:r>
              <a:rPr lang="en-US" sz="1400" dirty="0">
                <a:solidFill>
                  <a:schemeClr val="bg1">
                    <a:lumMod val="75000"/>
                  </a:schemeClr>
                </a:solidFill>
              </a:rPr>
              <a:t>The latest (at the time of this writing) version of the </a:t>
            </a:r>
            <a:r>
              <a:rPr lang="en-US" sz="1400" i="1" dirty="0">
                <a:solidFill>
                  <a:schemeClr val="bg1">
                    <a:lumMod val="75000"/>
                  </a:schemeClr>
                </a:solidFill>
              </a:rPr>
              <a:t>Cornea</a:t>
            </a:r>
            <a:r>
              <a:rPr lang="en-US" sz="1400" dirty="0">
                <a:solidFill>
                  <a:schemeClr val="bg1">
                    <a:lumMod val="75000"/>
                  </a:schemeClr>
                </a:solidFill>
              </a:rPr>
              <a:t> book is conflicting on this. One page recommends preserved ATs up to 4x/d for mild dry eyes, whereas the next page states ‘PFATs are recommended for all pts.’ Caveat emptor. </a:t>
            </a:r>
          </a:p>
          <a:p>
            <a:endParaRPr lang="en-US" sz="1400" i="1" dirty="0">
              <a:solidFill>
                <a:schemeClr val="bg1">
                  <a:lumMod val="75000"/>
                </a:schemeClr>
              </a:solidFill>
            </a:endParaRPr>
          </a:p>
          <a:p>
            <a:r>
              <a:rPr lang="en-US" sz="1400" i="1" dirty="0">
                <a:solidFill>
                  <a:schemeClr val="bg1">
                    <a:lumMod val="75000"/>
                  </a:schemeClr>
                </a:solidFill>
              </a:rPr>
              <a:t>Are preservatives the reason some ATs sting?</a:t>
            </a:r>
          </a:p>
          <a:p>
            <a:r>
              <a:rPr lang="en-US" sz="1400" dirty="0">
                <a:solidFill>
                  <a:schemeClr val="bg1">
                    <a:lumMod val="75000"/>
                  </a:schemeClr>
                </a:solidFill>
              </a:rPr>
              <a:t>Generally no—rather, it’s a mismatch in  pH  between that of the drop and that of the ocular surface. The pH varies widely among available drops, so if a pt c/o stinging tell them to dry a different formulation.</a:t>
            </a:r>
          </a:p>
        </p:txBody>
      </p:sp>
      <p:sp>
        <p:nvSpPr>
          <p:cNvPr id="29" name="TextBox 28">
            <a:extLst>
              <a:ext uri="{FF2B5EF4-FFF2-40B4-BE49-F238E27FC236}">
                <a16:creationId xmlns:a16="http://schemas.microsoft.com/office/drawing/2014/main" id="{ED5B8BC3-0D27-05F7-1FB2-EB87D15D4875}"/>
              </a:ext>
            </a:extLst>
          </p:cNvPr>
          <p:cNvSpPr txBox="1"/>
          <p:nvPr/>
        </p:nvSpPr>
        <p:spPr>
          <a:xfrm>
            <a:off x="1414259" y="1995438"/>
            <a:ext cx="6272001" cy="255454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Is there a role for </a:t>
            </a:r>
            <a:r>
              <a:rPr lang="en-US" sz="1600" b="1" dirty="0">
                <a:solidFill>
                  <a:schemeClr val="bg1">
                    <a:lumMod val="50000"/>
                  </a:schemeClr>
                </a:solidFill>
              </a:rPr>
              <a:t>surgical</a:t>
            </a:r>
            <a:r>
              <a:rPr lang="en-US" sz="1600" i="1" dirty="0">
                <a:solidFill>
                  <a:schemeClr val="bg1">
                    <a:lumMod val="50000"/>
                  </a:schemeClr>
                </a:solidFill>
              </a:rPr>
              <a:t> intervention in increasing tear volume?</a:t>
            </a:r>
          </a:p>
          <a:p>
            <a:r>
              <a:rPr lang="en-US" sz="1600" dirty="0">
                <a:solidFill>
                  <a:schemeClr val="bg1">
                    <a:lumMod val="50000"/>
                  </a:schemeClr>
                </a:solidFill>
              </a:rPr>
              <a:t>There is indeed—</a:t>
            </a:r>
            <a:r>
              <a:rPr lang="en-US" sz="1600" b="1" dirty="0" err="1"/>
              <a:t>punctal</a:t>
            </a:r>
            <a:r>
              <a:rPr lang="en-US" sz="1600" b="1" dirty="0"/>
              <a:t> occlusion  </a:t>
            </a:r>
            <a:r>
              <a:rPr lang="en-US" sz="1600" dirty="0">
                <a:solidFill>
                  <a:schemeClr val="bg1">
                    <a:lumMod val="50000"/>
                  </a:schemeClr>
                </a:solidFill>
              </a:rPr>
              <a:t>is a commonly-performed procedure in moderate to severe ATD</a:t>
            </a:r>
          </a:p>
          <a:p>
            <a:endParaRPr lang="en-US" sz="1600" dirty="0">
              <a:solidFill>
                <a:schemeClr val="bg1">
                  <a:lumMod val="50000"/>
                </a:schemeClr>
              </a:solidFill>
            </a:endParaRPr>
          </a:p>
          <a:p>
            <a:r>
              <a:rPr lang="en-US" sz="1600" i="1" dirty="0">
                <a:solidFill>
                  <a:schemeClr val="bg1">
                    <a:lumMod val="50000"/>
                  </a:schemeClr>
                </a:solidFill>
              </a:rPr>
              <a:t>There are two general ways to occlude the puncta—what are they? Briefly, what is involved in each?</a:t>
            </a:r>
          </a:p>
          <a:p>
            <a:r>
              <a:rPr lang="en-US" sz="1600" dirty="0">
                <a:solidFill>
                  <a:schemeClr val="bg1">
                    <a:lumMod val="50000"/>
                  </a:schemeClr>
                </a:solidFill>
              </a:rPr>
              <a:t>Reversible and permanent. In </a:t>
            </a:r>
            <a:r>
              <a:rPr lang="en-US" sz="1600" i="1" dirty="0">
                <a:solidFill>
                  <a:schemeClr val="bg1">
                    <a:lumMod val="50000"/>
                  </a:schemeClr>
                </a:solidFill>
              </a:rPr>
              <a:t>reversible</a:t>
            </a:r>
            <a:r>
              <a:rPr lang="en-US" sz="1600" dirty="0">
                <a:solidFill>
                  <a:schemeClr val="bg1">
                    <a:lumMod val="50000"/>
                  </a:schemeClr>
                </a:solidFill>
              </a:rPr>
              <a:t> </a:t>
            </a:r>
            <a:r>
              <a:rPr lang="en-US" sz="1600" i="1" dirty="0">
                <a:solidFill>
                  <a:schemeClr val="bg1">
                    <a:lumMod val="50000"/>
                  </a:schemeClr>
                </a:solidFill>
              </a:rPr>
              <a:t>occlusion</a:t>
            </a:r>
            <a:r>
              <a:rPr lang="en-US" sz="1600" dirty="0">
                <a:solidFill>
                  <a:schemeClr val="bg1">
                    <a:lumMod val="50000"/>
                  </a:schemeClr>
                </a:solidFill>
              </a:rPr>
              <a:t>, a plug (composed of  silicone , usually) is stuffed into the punctum, blocking it. </a:t>
            </a:r>
            <a:r>
              <a:rPr lang="en-US" sz="1600" i="1" dirty="0">
                <a:solidFill>
                  <a:schemeClr val="bg1">
                    <a:lumMod val="50000"/>
                  </a:schemeClr>
                </a:solidFill>
              </a:rPr>
              <a:t>Permanent occlusion</a:t>
            </a:r>
            <a:r>
              <a:rPr lang="en-US" sz="1600" dirty="0">
                <a:solidFill>
                  <a:schemeClr val="bg1">
                    <a:lumMod val="50000"/>
                  </a:schemeClr>
                </a:solidFill>
              </a:rPr>
              <a:t> involves applying  heat  to the inner aspect of the punctum, scarring it closed.</a:t>
            </a:r>
          </a:p>
        </p:txBody>
      </p:sp>
      <p:sp>
        <p:nvSpPr>
          <p:cNvPr id="30" name="TextBox 29">
            <a:extLst>
              <a:ext uri="{FF2B5EF4-FFF2-40B4-BE49-F238E27FC236}">
                <a16:creationId xmlns:a16="http://schemas.microsoft.com/office/drawing/2014/main" id="{F38B17CF-059D-C1AB-B51E-2B6BCAD62727}"/>
              </a:ext>
            </a:extLst>
          </p:cNvPr>
          <p:cNvSpPr txBox="1"/>
          <p:nvPr/>
        </p:nvSpPr>
        <p:spPr>
          <a:xfrm>
            <a:off x="1295400" y="1279617"/>
            <a:ext cx="5715000" cy="954107"/>
          </a:xfrm>
          <a:prstGeom prst="rect">
            <a:avLst/>
          </a:prstGeom>
          <a:solidFill>
            <a:srgbClr val="FFCCCC"/>
          </a:solidFill>
        </p:spPr>
        <p:txBody>
          <a:bodyPr wrap="square" rtlCol="0">
            <a:spAutoFit/>
          </a:bodyPr>
          <a:lstStyle/>
          <a:p>
            <a:r>
              <a:rPr lang="en-US" sz="1400" i="1" dirty="0">
                <a:solidFill>
                  <a:srgbClr val="0000FF"/>
                </a:solidFill>
              </a:rPr>
              <a:t>What complications are associated with </a:t>
            </a:r>
            <a:r>
              <a:rPr lang="en-US" sz="1400" i="1" dirty="0" err="1">
                <a:solidFill>
                  <a:srgbClr val="0000FF"/>
                </a:solidFill>
              </a:rPr>
              <a:t>punctal</a:t>
            </a:r>
            <a:r>
              <a:rPr lang="en-US" sz="1400" i="1" dirty="0">
                <a:solidFill>
                  <a:srgbClr val="0000FF"/>
                </a:solidFill>
              </a:rPr>
              <a:t> occlusion?</a:t>
            </a:r>
          </a:p>
          <a:p>
            <a:r>
              <a:rPr lang="en-US" sz="1400" dirty="0">
                <a:solidFill>
                  <a:srgbClr val="0000FF"/>
                </a:solidFill>
              </a:rPr>
              <a:t>--They can fail: Inserts can be dislodged; adhesions can open up</a:t>
            </a:r>
          </a:p>
          <a:p>
            <a:r>
              <a:rPr lang="en-US" sz="1400" dirty="0">
                <a:solidFill>
                  <a:schemeClr val="bg1">
                    <a:lumMod val="65000"/>
                  </a:schemeClr>
                </a:solidFill>
              </a:rPr>
              <a:t>--</a:t>
            </a:r>
            <a:r>
              <a:rPr lang="en-US" sz="1400" b="1" i="1" dirty="0">
                <a:solidFill>
                  <a:schemeClr val="bg1">
                    <a:lumMod val="65000"/>
                  </a:schemeClr>
                </a:solidFill>
              </a:rPr>
              <a:t>?</a:t>
            </a:r>
            <a:r>
              <a:rPr lang="en-US" sz="1400" dirty="0">
                <a:solidFill>
                  <a:schemeClr val="bg1">
                    <a:lumMod val="75000"/>
                  </a:schemeClr>
                </a:solidFill>
              </a:rPr>
              <a:t> </a:t>
            </a:r>
            <a:r>
              <a:rPr lang="en-US" sz="1400" dirty="0">
                <a:solidFill>
                  <a:srgbClr val="FFCCCC"/>
                </a:solidFill>
              </a:rPr>
              <a:t>can be over , </a:t>
            </a:r>
            <a:r>
              <a:rPr lang="en-US" sz="1400" dirty="0" err="1">
                <a:solidFill>
                  <a:srgbClr val="FFCCCC"/>
                </a:solidFill>
              </a:rPr>
              <a:t>ie</a:t>
            </a:r>
            <a:r>
              <a:rPr lang="en-US" sz="1400" dirty="0">
                <a:solidFill>
                  <a:srgbClr val="FFCCCC"/>
                </a:solidFill>
              </a:rPr>
              <a:t>, into the  canaliculus , which means surgical removal will be required if inflammation or infections develops</a:t>
            </a:r>
          </a:p>
        </p:txBody>
      </p:sp>
    </p:spTree>
    <p:extLst>
      <p:ext uri="{BB962C8B-B14F-4D97-AF65-F5344CB8AC3E}">
        <p14:creationId xmlns:p14="http://schemas.microsoft.com/office/powerpoint/2010/main" val="1886781185"/>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solidFill>
                  <a:schemeClr val="bg1">
                    <a:lumMod val="75000"/>
                  </a:schemeClr>
                </a:solidFill>
              </a:rPr>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is the formal name for artificial tears?</a:t>
            </a:r>
          </a:p>
          <a:p>
            <a:r>
              <a:rPr lang="en-US" sz="1400" dirty="0">
                <a:solidFill>
                  <a:schemeClr val="bg1">
                    <a:lumMod val="75000"/>
                  </a:schemeClr>
                </a:solidFill>
              </a:rPr>
              <a:t>They are ophthalmic  demulcents</a:t>
            </a:r>
          </a:p>
          <a:p>
            <a:endParaRPr lang="en-US" sz="1400" i="1" dirty="0">
              <a:solidFill>
                <a:schemeClr val="bg1">
                  <a:lumMod val="75000"/>
                </a:schemeClr>
              </a:solidFill>
            </a:endParaRPr>
          </a:p>
          <a:p>
            <a:r>
              <a:rPr lang="en-US" sz="1400" i="1" dirty="0">
                <a:solidFill>
                  <a:schemeClr val="bg1">
                    <a:lumMod val="75000"/>
                  </a:schemeClr>
                </a:solidFill>
              </a:rPr>
              <a:t>In general terms, what is a </a:t>
            </a:r>
            <a:r>
              <a:rPr lang="en-US" sz="1400" dirty="0">
                <a:solidFill>
                  <a:schemeClr val="bg1">
                    <a:lumMod val="75000"/>
                  </a:schemeClr>
                </a:solidFill>
              </a:rPr>
              <a:t>demulcent</a:t>
            </a:r>
            <a:r>
              <a:rPr lang="en-US" sz="1400" i="1" dirty="0">
                <a:solidFill>
                  <a:schemeClr val="bg1">
                    <a:lumMod val="75000"/>
                  </a:schemeClr>
                </a:solidFill>
              </a:rPr>
              <a:t>?</a:t>
            </a:r>
          </a:p>
          <a:p>
            <a:r>
              <a:rPr lang="en-US" sz="1400" dirty="0">
                <a:solidFill>
                  <a:schemeClr val="bg1">
                    <a:lumMod val="75000"/>
                  </a:schemeClr>
                </a:solidFill>
              </a:rPr>
              <a:t>A substance that, when applied, soothes inflamed mucous membranes</a:t>
            </a:r>
          </a:p>
          <a:p>
            <a:endParaRPr lang="en-US" sz="1400" dirty="0">
              <a:solidFill>
                <a:schemeClr val="bg1">
                  <a:lumMod val="75000"/>
                </a:schemeClr>
              </a:solidFill>
            </a:endParaRPr>
          </a:p>
          <a:p>
            <a:r>
              <a:rPr lang="en-US" sz="1400" i="1" dirty="0">
                <a:solidFill>
                  <a:schemeClr val="bg1">
                    <a:lumMod val="75000"/>
                  </a:schemeClr>
                </a:solidFill>
              </a:rPr>
              <a:t>The word </a:t>
            </a:r>
            <a:r>
              <a:rPr lang="en-US" sz="1400" dirty="0">
                <a:solidFill>
                  <a:schemeClr val="bg1">
                    <a:lumMod val="75000"/>
                  </a:schemeClr>
                </a:solidFill>
              </a:rPr>
              <a:t>demulcent</a:t>
            </a:r>
            <a:r>
              <a:rPr lang="en-US" sz="1400" i="1" dirty="0">
                <a:solidFill>
                  <a:schemeClr val="bg1">
                    <a:lumMod val="75000"/>
                  </a:schemeClr>
                </a:solidFill>
              </a:rPr>
              <a:t> can also refer to the specific molecule that conveys the soothing effect; </a:t>
            </a:r>
            <a:r>
              <a:rPr lang="en-US" sz="1400" i="1" dirty="0" err="1">
                <a:solidFill>
                  <a:schemeClr val="bg1">
                    <a:lumMod val="75000"/>
                  </a:schemeClr>
                </a:solidFill>
              </a:rPr>
              <a:t>eg</a:t>
            </a:r>
            <a:r>
              <a:rPr lang="en-US" sz="1400" i="1" dirty="0">
                <a:solidFill>
                  <a:schemeClr val="bg1">
                    <a:lumMod val="75000"/>
                  </a:schemeClr>
                </a:solidFill>
              </a:rPr>
              <a:t>, ‘ATs contain a </a:t>
            </a:r>
            <a:r>
              <a:rPr lang="en-US" sz="1400" b="1" i="1" dirty="0">
                <a:solidFill>
                  <a:schemeClr val="bg1">
                    <a:lumMod val="75000"/>
                  </a:schemeClr>
                </a:solidFill>
              </a:rPr>
              <a:t>demulcent</a:t>
            </a:r>
            <a:r>
              <a:rPr lang="en-US" sz="1400" i="1" dirty="0">
                <a:solidFill>
                  <a:schemeClr val="bg1">
                    <a:lumMod val="75000"/>
                  </a:schemeClr>
                </a:solidFill>
              </a:rPr>
              <a:t> that…’ What are the two most common molecules used as demulcents in ATs?</a:t>
            </a:r>
          </a:p>
          <a:p>
            <a:r>
              <a:rPr lang="en-US" sz="1400" dirty="0">
                <a:solidFill>
                  <a:schemeClr val="bg1">
                    <a:lumMod val="75000"/>
                  </a:schemeClr>
                </a:solidFill>
              </a:rPr>
              <a:t>Polyvinyl alcohol, and cellulose derivatives</a:t>
            </a:r>
          </a:p>
        </p:txBody>
      </p:sp>
      <p:sp>
        <p:nvSpPr>
          <p:cNvPr id="28" name="TextBox 27">
            <a:extLst>
              <a:ext uri="{FF2B5EF4-FFF2-40B4-BE49-F238E27FC236}">
                <a16:creationId xmlns:a16="http://schemas.microsoft.com/office/drawing/2014/main" id="{4A93CDEB-E73F-A251-2347-BA6A2BA448F5}"/>
              </a:ext>
            </a:extLst>
          </p:cNvPr>
          <p:cNvSpPr txBox="1"/>
          <p:nvPr/>
        </p:nvSpPr>
        <p:spPr>
          <a:xfrm>
            <a:off x="2555997" y="2549789"/>
            <a:ext cx="5246735" cy="2462213"/>
          </a:xfrm>
          <a:prstGeom prst="rect">
            <a:avLst/>
          </a:prstGeom>
          <a:solidFill>
            <a:schemeClr val="accent5"/>
          </a:solidFill>
        </p:spPr>
        <p:txBody>
          <a:bodyPr wrap="square" rtlCol="0">
            <a:spAutoFit/>
          </a:bodyPr>
          <a:lstStyle/>
          <a:p>
            <a:r>
              <a:rPr lang="en-US" sz="1400" i="1" dirty="0">
                <a:solidFill>
                  <a:schemeClr val="bg1">
                    <a:lumMod val="75000"/>
                  </a:schemeClr>
                </a:solidFill>
              </a:rPr>
              <a:t>Are preserved ATs OK, or should PFATs alone be used?</a:t>
            </a:r>
          </a:p>
          <a:p>
            <a:r>
              <a:rPr lang="en-US" sz="1400" dirty="0">
                <a:solidFill>
                  <a:schemeClr val="bg1">
                    <a:lumMod val="75000"/>
                  </a:schemeClr>
                </a:solidFill>
              </a:rPr>
              <a:t>The latest (at the time of this writing) version of the </a:t>
            </a:r>
            <a:r>
              <a:rPr lang="en-US" sz="1400" i="1" dirty="0">
                <a:solidFill>
                  <a:schemeClr val="bg1">
                    <a:lumMod val="75000"/>
                  </a:schemeClr>
                </a:solidFill>
              </a:rPr>
              <a:t>Cornea</a:t>
            </a:r>
            <a:r>
              <a:rPr lang="en-US" sz="1400" dirty="0">
                <a:solidFill>
                  <a:schemeClr val="bg1">
                    <a:lumMod val="75000"/>
                  </a:schemeClr>
                </a:solidFill>
              </a:rPr>
              <a:t> book is conflicting on this. One page recommends preserved ATs up to 4x/d for mild dry eyes, whereas the next page states ‘PFATs are recommended for all pts.’ Caveat emptor. </a:t>
            </a:r>
          </a:p>
          <a:p>
            <a:endParaRPr lang="en-US" sz="1400" i="1" dirty="0">
              <a:solidFill>
                <a:schemeClr val="bg1">
                  <a:lumMod val="75000"/>
                </a:schemeClr>
              </a:solidFill>
            </a:endParaRPr>
          </a:p>
          <a:p>
            <a:r>
              <a:rPr lang="en-US" sz="1400" i="1" dirty="0">
                <a:solidFill>
                  <a:schemeClr val="bg1">
                    <a:lumMod val="75000"/>
                  </a:schemeClr>
                </a:solidFill>
              </a:rPr>
              <a:t>Are preservatives the reason some ATs sting?</a:t>
            </a:r>
          </a:p>
          <a:p>
            <a:r>
              <a:rPr lang="en-US" sz="1400" dirty="0">
                <a:solidFill>
                  <a:schemeClr val="bg1">
                    <a:lumMod val="75000"/>
                  </a:schemeClr>
                </a:solidFill>
              </a:rPr>
              <a:t>Generally no—rather, it’s a mismatch in  pH  between that of the drop and that of the ocular surface. The pH varies widely among available drops, so if a pt c/o stinging tell them to dry a different formulation.</a:t>
            </a:r>
          </a:p>
        </p:txBody>
      </p:sp>
      <p:sp>
        <p:nvSpPr>
          <p:cNvPr id="29" name="TextBox 28">
            <a:extLst>
              <a:ext uri="{FF2B5EF4-FFF2-40B4-BE49-F238E27FC236}">
                <a16:creationId xmlns:a16="http://schemas.microsoft.com/office/drawing/2014/main" id="{ED5B8BC3-0D27-05F7-1FB2-EB87D15D4875}"/>
              </a:ext>
            </a:extLst>
          </p:cNvPr>
          <p:cNvSpPr txBox="1"/>
          <p:nvPr/>
        </p:nvSpPr>
        <p:spPr>
          <a:xfrm>
            <a:off x="1414259" y="1995438"/>
            <a:ext cx="6272001" cy="255454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Is there a role for </a:t>
            </a:r>
            <a:r>
              <a:rPr lang="en-US" sz="1600" b="1" dirty="0">
                <a:solidFill>
                  <a:schemeClr val="bg1">
                    <a:lumMod val="50000"/>
                  </a:schemeClr>
                </a:solidFill>
              </a:rPr>
              <a:t>surgical</a:t>
            </a:r>
            <a:r>
              <a:rPr lang="en-US" sz="1600" i="1" dirty="0">
                <a:solidFill>
                  <a:schemeClr val="bg1">
                    <a:lumMod val="50000"/>
                  </a:schemeClr>
                </a:solidFill>
              </a:rPr>
              <a:t> intervention in increasing tear volume?</a:t>
            </a:r>
          </a:p>
          <a:p>
            <a:r>
              <a:rPr lang="en-US" sz="1600" dirty="0">
                <a:solidFill>
                  <a:schemeClr val="bg1">
                    <a:lumMod val="50000"/>
                  </a:schemeClr>
                </a:solidFill>
              </a:rPr>
              <a:t>There is indeed—</a:t>
            </a:r>
            <a:r>
              <a:rPr lang="en-US" sz="1600" b="1" dirty="0" err="1"/>
              <a:t>punctal</a:t>
            </a:r>
            <a:r>
              <a:rPr lang="en-US" sz="1600" b="1" dirty="0"/>
              <a:t> occlusion  </a:t>
            </a:r>
            <a:r>
              <a:rPr lang="en-US" sz="1600" dirty="0">
                <a:solidFill>
                  <a:schemeClr val="bg1">
                    <a:lumMod val="50000"/>
                  </a:schemeClr>
                </a:solidFill>
              </a:rPr>
              <a:t>is a commonly-performed procedure in moderate to severe ATD</a:t>
            </a:r>
          </a:p>
          <a:p>
            <a:endParaRPr lang="en-US" sz="1600" dirty="0">
              <a:solidFill>
                <a:schemeClr val="bg1">
                  <a:lumMod val="50000"/>
                </a:schemeClr>
              </a:solidFill>
            </a:endParaRPr>
          </a:p>
          <a:p>
            <a:r>
              <a:rPr lang="en-US" sz="1600" i="1" dirty="0">
                <a:solidFill>
                  <a:schemeClr val="bg1">
                    <a:lumMod val="50000"/>
                  </a:schemeClr>
                </a:solidFill>
              </a:rPr>
              <a:t>There are two general ways to occlude the puncta—what are they? Briefly, what is involved in each?</a:t>
            </a:r>
          </a:p>
          <a:p>
            <a:r>
              <a:rPr lang="en-US" sz="1600" dirty="0">
                <a:solidFill>
                  <a:schemeClr val="bg1">
                    <a:lumMod val="50000"/>
                  </a:schemeClr>
                </a:solidFill>
              </a:rPr>
              <a:t>Reversible and permanent. In </a:t>
            </a:r>
            <a:r>
              <a:rPr lang="en-US" sz="1600" i="1" dirty="0">
                <a:solidFill>
                  <a:schemeClr val="bg1">
                    <a:lumMod val="50000"/>
                  </a:schemeClr>
                </a:solidFill>
              </a:rPr>
              <a:t>reversible</a:t>
            </a:r>
            <a:r>
              <a:rPr lang="en-US" sz="1600" dirty="0">
                <a:solidFill>
                  <a:schemeClr val="bg1">
                    <a:lumMod val="50000"/>
                  </a:schemeClr>
                </a:solidFill>
              </a:rPr>
              <a:t> </a:t>
            </a:r>
            <a:r>
              <a:rPr lang="en-US" sz="1600" i="1" dirty="0">
                <a:solidFill>
                  <a:schemeClr val="bg1">
                    <a:lumMod val="50000"/>
                  </a:schemeClr>
                </a:solidFill>
              </a:rPr>
              <a:t>occlusion</a:t>
            </a:r>
            <a:r>
              <a:rPr lang="en-US" sz="1600" dirty="0">
                <a:solidFill>
                  <a:schemeClr val="bg1">
                    <a:lumMod val="50000"/>
                  </a:schemeClr>
                </a:solidFill>
              </a:rPr>
              <a:t>, a plug (composed of  silicone , usually) is stuffed into the punctum, blocking it. </a:t>
            </a:r>
            <a:r>
              <a:rPr lang="en-US" sz="1600" i="1" dirty="0">
                <a:solidFill>
                  <a:schemeClr val="bg1">
                    <a:lumMod val="50000"/>
                  </a:schemeClr>
                </a:solidFill>
              </a:rPr>
              <a:t>Permanent occlusion</a:t>
            </a:r>
            <a:r>
              <a:rPr lang="en-US" sz="1600" dirty="0">
                <a:solidFill>
                  <a:schemeClr val="bg1">
                    <a:lumMod val="50000"/>
                  </a:schemeClr>
                </a:solidFill>
              </a:rPr>
              <a:t> involves applying  heat  to the inner aspect of the punctum, scarring it closed.</a:t>
            </a:r>
          </a:p>
        </p:txBody>
      </p:sp>
      <p:sp>
        <p:nvSpPr>
          <p:cNvPr id="30" name="TextBox 29">
            <a:extLst>
              <a:ext uri="{FF2B5EF4-FFF2-40B4-BE49-F238E27FC236}">
                <a16:creationId xmlns:a16="http://schemas.microsoft.com/office/drawing/2014/main" id="{F38B17CF-059D-C1AB-B51E-2B6BCAD62727}"/>
              </a:ext>
            </a:extLst>
          </p:cNvPr>
          <p:cNvSpPr txBox="1"/>
          <p:nvPr/>
        </p:nvSpPr>
        <p:spPr>
          <a:xfrm>
            <a:off x="1295400" y="1279617"/>
            <a:ext cx="5715000" cy="954107"/>
          </a:xfrm>
          <a:prstGeom prst="rect">
            <a:avLst/>
          </a:prstGeom>
          <a:solidFill>
            <a:srgbClr val="FFCCCC"/>
          </a:solidFill>
        </p:spPr>
        <p:txBody>
          <a:bodyPr wrap="square" rtlCol="0">
            <a:spAutoFit/>
          </a:bodyPr>
          <a:lstStyle/>
          <a:p>
            <a:r>
              <a:rPr lang="en-US" sz="1400" i="1" dirty="0">
                <a:solidFill>
                  <a:srgbClr val="0000FF"/>
                </a:solidFill>
              </a:rPr>
              <a:t>What complications are associated with </a:t>
            </a:r>
            <a:r>
              <a:rPr lang="en-US" sz="1400" i="1" dirty="0" err="1">
                <a:solidFill>
                  <a:srgbClr val="0000FF"/>
                </a:solidFill>
              </a:rPr>
              <a:t>punctal</a:t>
            </a:r>
            <a:r>
              <a:rPr lang="en-US" sz="1400" i="1" dirty="0">
                <a:solidFill>
                  <a:srgbClr val="0000FF"/>
                </a:solidFill>
              </a:rPr>
              <a:t> occlusion?</a:t>
            </a:r>
          </a:p>
          <a:p>
            <a:r>
              <a:rPr lang="en-US" sz="1400" dirty="0">
                <a:solidFill>
                  <a:srgbClr val="0000FF"/>
                </a:solidFill>
              </a:rPr>
              <a:t>--They can fail: Inserts can be dislodged; adhesions can open up</a:t>
            </a:r>
          </a:p>
          <a:p>
            <a:r>
              <a:rPr lang="en-US" sz="1400" dirty="0">
                <a:solidFill>
                  <a:srgbClr val="0000FF"/>
                </a:solidFill>
              </a:rPr>
              <a:t>--Inserts can be over inserted, </a:t>
            </a:r>
            <a:r>
              <a:rPr lang="en-US" sz="1400" dirty="0" err="1">
                <a:solidFill>
                  <a:srgbClr val="0000FF"/>
                </a:solidFill>
              </a:rPr>
              <a:t>ie</a:t>
            </a:r>
            <a:r>
              <a:rPr lang="en-US" sz="1400" dirty="0">
                <a:solidFill>
                  <a:srgbClr val="0000FF"/>
                </a:solidFill>
              </a:rPr>
              <a:t>, into the  canaliculus , </a:t>
            </a:r>
            <a:r>
              <a:rPr lang="en-US" sz="1400" dirty="0">
                <a:solidFill>
                  <a:srgbClr val="FFCCCC"/>
                </a:solidFill>
              </a:rPr>
              <a:t>which means surgical removal will be required if inflammation or infections develops</a:t>
            </a:r>
          </a:p>
        </p:txBody>
      </p:sp>
      <p:sp>
        <p:nvSpPr>
          <p:cNvPr id="31" name="Rectangle 30">
            <a:extLst>
              <a:ext uri="{FF2B5EF4-FFF2-40B4-BE49-F238E27FC236}">
                <a16:creationId xmlns:a16="http://schemas.microsoft.com/office/drawing/2014/main" id="{15D13241-0240-B5CD-7EEC-6297362B57E2}"/>
              </a:ext>
            </a:extLst>
          </p:cNvPr>
          <p:cNvSpPr/>
          <p:nvPr/>
        </p:nvSpPr>
        <p:spPr>
          <a:xfrm>
            <a:off x="4668852" y="1743418"/>
            <a:ext cx="996658" cy="2213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9431020"/>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solidFill>
                  <a:schemeClr val="bg1">
                    <a:lumMod val="75000"/>
                  </a:schemeClr>
                </a:solidFill>
              </a:rPr>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is the formal name for artificial tears?</a:t>
            </a:r>
          </a:p>
          <a:p>
            <a:r>
              <a:rPr lang="en-US" sz="1400" dirty="0">
                <a:solidFill>
                  <a:schemeClr val="bg1">
                    <a:lumMod val="75000"/>
                  </a:schemeClr>
                </a:solidFill>
              </a:rPr>
              <a:t>They are ophthalmic  demulcents</a:t>
            </a:r>
          </a:p>
          <a:p>
            <a:endParaRPr lang="en-US" sz="1400" i="1" dirty="0">
              <a:solidFill>
                <a:schemeClr val="bg1">
                  <a:lumMod val="75000"/>
                </a:schemeClr>
              </a:solidFill>
            </a:endParaRPr>
          </a:p>
          <a:p>
            <a:r>
              <a:rPr lang="en-US" sz="1400" i="1" dirty="0">
                <a:solidFill>
                  <a:schemeClr val="bg1">
                    <a:lumMod val="75000"/>
                  </a:schemeClr>
                </a:solidFill>
              </a:rPr>
              <a:t>In general terms, what is a </a:t>
            </a:r>
            <a:r>
              <a:rPr lang="en-US" sz="1400" dirty="0">
                <a:solidFill>
                  <a:schemeClr val="bg1">
                    <a:lumMod val="75000"/>
                  </a:schemeClr>
                </a:solidFill>
              </a:rPr>
              <a:t>demulcent</a:t>
            </a:r>
            <a:r>
              <a:rPr lang="en-US" sz="1400" i="1" dirty="0">
                <a:solidFill>
                  <a:schemeClr val="bg1">
                    <a:lumMod val="75000"/>
                  </a:schemeClr>
                </a:solidFill>
              </a:rPr>
              <a:t>?</a:t>
            </a:r>
          </a:p>
          <a:p>
            <a:r>
              <a:rPr lang="en-US" sz="1400" dirty="0">
                <a:solidFill>
                  <a:schemeClr val="bg1">
                    <a:lumMod val="75000"/>
                  </a:schemeClr>
                </a:solidFill>
              </a:rPr>
              <a:t>A substance that, when applied, soothes inflamed mucous membranes</a:t>
            </a:r>
          </a:p>
          <a:p>
            <a:endParaRPr lang="en-US" sz="1400" dirty="0">
              <a:solidFill>
                <a:schemeClr val="bg1">
                  <a:lumMod val="75000"/>
                </a:schemeClr>
              </a:solidFill>
            </a:endParaRPr>
          </a:p>
          <a:p>
            <a:r>
              <a:rPr lang="en-US" sz="1400" i="1" dirty="0">
                <a:solidFill>
                  <a:schemeClr val="bg1">
                    <a:lumMod val="75000"/>
                  </a:schemeClr>
                </a:solidFill>
              </a:rPr>
              <a:t>The word </a:t>
            </a:r>
            <a:r>
              <a:rPr lang="en-US" sz="1400" dirty="0">
                <a:solidFill>
                  <a:schemeClr val="bg1">
                    <a:lumMod val="75000"/>
                  </a:schemeClr>
                </a:solidFill>
              </a:rPr>
              <a:t>demulcent</a:t>
            </a:r>
            <a:r>
              <a:rPr lang="en-US" sz="1400" i="1" dirty="0">
                <a:solidFill>
                  <a:schemeClr val="bg1">
                    <a:lumMod val="75000"/>
                  </a:schemeClr>
                </a:solidFill>
              </a:rPr>
              <a:t> can also refer to the specific molecule that conveys the soothing effect; </a:t>
            </a:r>
            <a:r>
              <a:rPr lang="en-US" sz="1400" i="1" dirty="0" err="1">
                <a:solidFill>
                  <a:schemeClr val="bg1">
                    <a:lumMod val="75000"/>
                  </a:schemeClr>
                </a:solidFill>
              </a:rPr>
              <a:t>eg</a:t>
            </a:r>
            <a:r>
              <a:rPr lang="en-US" sz="1400" i="1" dirty="0">
                <a:solidFill>
                  <a:schemeClr val="bg1">
                    <a:lumMod val="75000"/>
                  </a:schemeClr>
                </a:solidFill>
              </a:rPr>
              <a:t>, ‘ATs contain a </a:t>
            </a:r>
            <a:r>
              <a:rPr lang="en-US" sz="1400" b="1" i="1" dirty="0">
                <a:solidFill>
                  <a:schemeClr val="bg1">
                    <a:lumMod val="75000"/>
                  </a:schemeClr>
                </a:solidFill>
              </a:rPr>
              <a:t>demulcent</a:t>
            </a:r>
            <a:r>
              <a:rPr lang="en-US" sz="1400" i="1" dirty="0">
                <a:solidFill>
                  <a:schemeClr val="bg1">
                    <a:lumMod val="75000"/>
                  </a:schemeClr>
                </a:solidFill>
              </a:rPr>
              <a:t> that…’ What are the two most common molecules used as demulcents in ATs?</a:t>
            </a:r>
          </a:p>
          <a:p>
            <a:r>
              <a:rPr lang="en-US" sz="1400" dirty="0">
                <a:solidFill>
                  <a:schemeClr val="bg1">
                    <a:lumMod val="75000"/>
                  </a:schemeClr>
                </a:solidFill>
              </a:rPr>
              <a:t>Polyvinyl alcohol, and cellulose derivatives</a:t>
            </a:r>
          </a:p>
        </p:txBody>
      </p:sp>
      <p:sp>
        <p:nvSpPr>
          <p:cNvPr id="28" name="TextBox 27">
            <a:extLst>
              <a:ext uri="{FF2B5EF4-FFF2-40B4-BE49-F238E27FC236}">
                <a16:creationId xmlns:a16="http://schemas.microsoft.com/office/drawing/2014/main" id="{4A93CDEB-E73F-A251-2347-BA6A2BA448F5}"/>
              </a:ext>
            </a:extLst>
          </p:cNvPr>
          <p:cNvSpPr txBox="1"/>
          <p:nvPr/>
        </p:nvSpPr>
        <p:spPr>
          <a:xfrm>
            <a:off x="2555997" y="2549789"/>
            <a:ext cx="5246735" cy="2462213"/>
          </a:xfrm>
          <a:prstGeom prst="rect">
            <a:avLst/>
          </a:prstGeom>
          <a:solidFill>
            <a:schemeClr val="accent5"/>
          </a:solidFill>
        </p:spPr>
        <p:txBody>
          <a:bodyPr wrap="square" rtlCol="0">
            <a:spAutoFit/>
          </a:bodyPr>
          <a:lstStyle/>
          <a:p>
            <a:r>
              <a:rPr lang="en-US" sz="1400" i="1" dirty="0">
                <a:solidFill>
                  <a:schemeClr val="bg1">
                    <a:lumMod val="75000"/>
                  </a:schemeClr>
                </a:solidFill>
              </a:rPr>
              <a:t>Are preserved ATs OK, or should PFATs alone be used?</a:t>
            </a:r>
          </a:p>
          <a:p>
            <a:r>
              <a:rPr lang="en-US" sz="1400" dirty="0">
                <a:solidFill>
                  <a:schemeClr val="bg1">
                    <a:lumMod val="75000"/>
                  </a:schemeClr>
                </a:solidFill>
              </a:rPr>
              <a:t>The latest (at the time of this writing) version of the </a:t>
            </a:r>
            <a:r>
              <a:rPr lang="en-US" sz="1400" i="1" dirty="0">
                <a:solidFill>
                  <a:schemeClr val="bg1">
                    <a:lumMod val="75000"/>
                  </a:schemeClr>
                </a:solidFill>
              </a:rPr>
              <a:t>Cornea</a:t>
            </a:r>
            <a:r>
              <a:rPr lang="en-US" sz="1400" dirty="0">
                <a:solidFill>
                  <a:schemeClr val="bg1">
                    <a:lumMod val="75000"/>
                  </a:schemeClr>
                </a:solidFill>
              </a:rPr>
              <a:t> book is conflicting on this. One page recommends preserved ATs up to 4x/d for mild dry eyes, whereas the next page states ‘PFATs are recommended for all pts.’ Caveat emptor. </a:t>
            </a:r>
          </a:p>
          <a:p>
            <a:endParaRPr lang="en-US" sz="1400" i="1" dirty="0">
              <a:solidFill>
                <a:schemeClr val="bg1">
                  <a:lumMod val="75000"/>
                </a:schemeClr>
              </a:solidFill>
            </a:endParaRPr>
          </a:p>
          <a:p>
            <a:r>
              <a:rPr lang="en-US" sz="1400" i="1" dirty="0">
                <a:solidFill>
                  <a:schemeClr val="bg1">
                    <a:lumMod val="75000"/>
                  </a:schemeClr>
                </a:solidFill>
              </a:rPr>
              <a:t>Are preservatives the reason some ATs sting?</a:t>
            </a:r>
          </a:p>
          <a:p>
            <a:r>
              <a:rPr lang="en-US" sz="1400" dirty="0">
                <a:solidFill>
                  <a:schemeClr val="bg1">
                    <a:lumMod val="75000"/>
                  </a:schemeClr>
                </a:solidFill>
              </a:rPr>
              <a:t>Generally no—rather, it’s a mismatch in  pH  between that of the drop and that of the ocular surface. The pH varies widely among available drops, so if a pt c/o stinging tell them to dry a different formulation.</a:t>
            </a:r>
          </a:p>
        </p:txBody>
      </p:sp>
      <p:sp>
        <p:nvSpPr>
          <p:cNvPr id="29" name="TextBox 28">
            <a:extLst>
              <a:ext uri="{FF2B5EF4-FFF2-40B4-BE49-F238E27FC236}">
                <a16:creationId xmlns:a16="http://schemas.microsoft.com/office/drawing/2014/main" id="{ED5B8BC3-0D27-05F7-1FB2-EB87D15D4875}"/>
              </a:ext>
            </a:extLst>
          </p:cNvPr>
          <p:cNvSpPr txBox="1"/>
          <p:nvPr/>
        </p:nvSpPr>
        <p:spPr>
          <a:xfrm>
            <a:off x="1414259" y="1995438"/>
            <a:ext cx="6272001" cy="255454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Is there a role for </a:t>
            </a:r>
            <a:r>
              <a:rPr lang="en-US" sz="1600" b="1" dirty="0">
                <a:solidFill>
                  <a:schemeClr val="bg1">
                    <a:lumMod val="50000"/>
                  </a:schemeClr>
                </a:solidFill>
              </a:rPr>
              <a:t>surgical</a:t>
            </a:r>
            <a:r>
              <a:rPr lang="en-US" sz="1600" i="1" dirty="0">
                <a:solidFill>
                  <a:schemeClr val="bg1">
                    <a:lumMod val="50000"/>
                  </a:schemeClr>
                </a:solidFill>
              </a:rPr>
              <a:t> intervention in increasing tear volume?</a:t>
            </a:r>
          </a:p>
          <a:p>
            <a:r>
              <a:rPr lang="en-US" sz="1600" dirty="0">
                <a:solidFill>
                  <a:schemeClr val="bg1">
                    <a:lumMod val="50000"/>
                  </a:schemeClr>
                </a:solidFill>
              </a:rPr>
              <a:t>There is indeed—</a:t>
            </a:r>
            <a:r>
              <a:rPr lang="en-US" sz="1600" b="1" dirty="0" err="1"/>
              <a:t>punctal</a:t>
            </a:r>
            <a:r>
              <a:rPr lang="en-US" sz="1600" b="1" dirty="0"/>
              <a:t> occlusion  </a:t>
            </a:r>
            <a:r>
              <a:rPr lang="en-US" sz="1600" dirty="0">
                <a:solidFill>
                  <a:schemeClr val="bg1">
                    <a:lumMod val="50000"/>
                  </a:schemeClr>
                </a:solidFill>
              </a:rPr>
              <a:t>is a commonly-performed procedure in moderate to severe ATD</a:t>
            </a:r>
          </a:p>
          <a:p>
            <a:endParaRPr lang="en-US" sz="1600" dirty="0">
              <a:solidFill>
                <a:schemeClr val="bg1">
                  <a:lumMod val="50000"/>
                </a:schemeClr>
              </a:solidFill>
            </a:endParaRPr>
          </a:p>
          <a:p>
            <a:r>
              <a:rPr lang="en-US" sz="1600" i="1" dirty="0">
                <a:solidFill>
                  <a:schemeClr val="bg1">
                    <a:lumMod val="50000"/>
                  </a:schemeClr>
                </a:solidFill>
              </a:rPr>
              <a:t>There are two general ways to occlude the puncta—what are they? Briefly, what is involved in each?</a:t>
            </a:r>
          </a:p>
          <a:p>
            <a:r>
              <a:rPr lang="en-US" sz="1600" dirty="0">
                <a:solidFill>
                  <a:schemeClr val="bg1">
                    <a:lumMod val="50000"/>
                  </a:schemeClr>
                </a:solidFill>
              </a:rPr>
              <a:t>Reversible and permanent. In </a:t>
            </a:r>
            <a:r>
              <a:rPr lang="en-US" sz="1600" i="1" dirty="0">
                <a:solidFill>
                  <a:schemeClr val="bg1">
                    <a:lumMod val="50000"/>
                  </a:schemeClr>
                </a:solidFill>
              </a:rPr>
              <a:t>reversible</a:t>
            </a:r>
            <a:r>
              <a:rPr lang="en-US" sz="1600" dirty="0">
                <a:solidFill>
                  <a:schemeClr val="bg1">
                    <a:lumMod val="50000"/>
                  </a:schemeClr>
                </a:solidFill>
              </a:rPr>
              <a:t> </a:t>
            </a:r>
            <a:r>
              <a:rPr lang="en-US" sz="1600" i="1" dirty="0">
                <a:solidFill>
                  <a:schemeClr val="bg1">
                    <a:lumMod val="50000"/>
                  </a:schemeClr>
                </a:solidFill>
              </a:rPr>
              <a:t>occlusion</a:t>
            </a:r>
            <a:r>
              <a:rPr lang="en-US" sz="1600" dirty="0">
                <a:solidFill>
                  <a:schemeClr val="bg1">
                    <a:lumMod val="50000"/>
                  </a:schemeClr>
                </a:solidFill>
              </a:rPr>
              <a:t>, a plug (composed of  silicone , usually) is stuffed into the punctum, blocking it. </a:t>
            </a:r>
            <a:r>
              <a:rPr lang="en-US" sz="1600" i="1" dirty="0">
                <a:solidFill>
                  <a:schemeClr val="bg1">
                    <a:lumMod val="50000"/>
                  </a:schemeClr>
                </a:solidFill>
              </a:rPr>
              <a:t>Permanent occlusion</a:t>
            </a:r>
            <a:r>
              <a:rPr lang="en-US" sz="1600" dirty="0">
                <a:solidFill>
                  <a:schemeClr val="bg1">
                    <a:lumMod val="50000"/>
                  </a:schemeClr>
                </a:solidFill>
              </a:rPr>
              <a:t> involves applying  heat  to the inner aspect of the punctum, scarring it closed.</a:t>
            </a:r>
          </a:p>
        </p:txBody>
      </p:sp>
      <p:sp>
        <p:nvSpPr>
          <p:cNvPr id="30" name="TextBox 29">
            <a:extLst>
              <a:ext uri="{FF2B5EF4-FFF2-40B4-BE49-F238E27FC236}">
                <a16:creationId xmlns:a16="http://schemas.microsoft.com/office/drawing/2014/main" id="{F38B17CF-059D-C1AB-B51E-2B6BCAD62727}"/>
              </a:ext>
            </a:extLst>
          </p:cNvPr>
          <p:cNvSpPr txBox="1"/>
          <p:nvPr/>
        </p:nvSpPr>
        <p:spPr>
          <a:xfrm>
            <a:off x="1295400" y="1279617"/>
            <a:ext cx="5715000" cy="954107"/>
          </a:xfrm>
          <a:prstGeom prst="rect">
            <a:avLst/>
          </a:prstGeom>
          <a:solidFill>
            <a:srgbClr val="FFCCCC"/>
          </a:solidFill>
        </p:spPr>
        <p:txBody>
          <a:bodyPr wrap="square" rtlCol="0">
            <a:spAutoFit/>
          </a:bodyPr>
          <a:lstStyle/>
          <a:p>
            <a:r>
              <a:rPr lang="en-US" sz="1400" i="1" dirty="0">
                <a:solidFill>
                  <a:srgbClr val="0000FF"/>
                </a:solidFill>
              </a:rPr>
              <a:t>What complications are associated with </a:t>
            </a:r>
            <a:r>
              <a:rPr lang="en-US" sz="1400" i="1" dirty="0" err="1">
                <a:solidFill>
                  <a:srgbClr val="0000FF"/>
                </a:solidFill>
              </a:rPr>
              <a:t>punctal</a:t>
            </a:r>
            <a:r>
              <a:rPr lang="en-US" sz="1400" i="1" dirty="0">
                <a:solidFill>
                  <a:srgbClr val="0000FF"/>
                </a:solidFill>
              </a:rPr>
              <a:t> occlusion?</a:t>
            </a:r>
          </a:p>
          <a:p>
            <a:r>
              <a:rPr lang="en-US" sz="1400" dirty="0">
                <a:solidFill>
                  <a:srgbClr val="0000FF"/>
                </a:solidFill>
              </a:rPr>
              <a:t>--They can fail: Inserts can be dislodged; adhesions can open up</a:t>
            </a:r>
          </a:p>
          <a:p>
            <a:r>
              <a:rPr lang="en-US" sz="1400" dirty="0">
                <a:solidFill>
                  <a:srgbClr val="0000FF"/>
                </a:solidFill>
              </a:rPr>
              <a:t>--Inserts can be over inserted, </a:t>
            </a:r>
            <a:r>
              <a:rPr lang="en-US" sz="1400" dirty="0" err="1">
                <a:solidFill>
                  <a:srgbClr val="0000FF"/>
                </a:solidFill>
              </a:rPr>
              <a:t>ie</a:t>
            </a:r>
            <a:r>
              <a:rPr lang="en-US" sz="1400" dirty="0">
                <a:solidFill>
                  <a:srgbClr val="0000FF"/>
                </a:solidFill>
              </a:rPr>
              <a:t>, into the  canaliculus </a:t>
            </a:r>
            <a:r>
              <a:rPr lang="en-US" sz="1400" dirty="0">
                <a:solidFill>
                  <a:srgbClr val="FFCCCC"/>
                </a:solidFill>
              </a:rPr>
              <a:t>,</a:t>
            </a:r>
            <a:r>
              <a:rPr lang="en-US" sz="1400" dirty="0">
                <a:solidFill>
                  <a:srgbClr val="0000FF"/>
                </a:solidFill>
              </a:rPr>
              <a:t> </a:t>
            </a:r>
            <a:r>
              <a:rPr lang="en-US" sz="1400" dirty="0">
                <a:solidFill>
                  <a:srgbClr val="FFCCCC"/>
                </a:solidFill>
              </a:rPr>
              <a:t>which means surgical removal will be required if inflammation or infections develops</a:t>
            </a:r>
          </a:p>
        </p:txBody>
      </p:sp>
    </p:spTree>
    <p:extLst>
      <p:ext uri="{BB962C8B-B14F-4D97-AF65-F5344CB8AC3E}">
        <p14:creationId xmlns:p14="http://schemas.microsoft.com/office/powerpoint/2010/main" val="1197503174"/>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solidFill>
                  <a:schemeClr val="bg1">
                    <a:lumMod val="75000"/>
                  </a:schemeClr>
                </a:solidFill>
              </a:rPr>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is the formal name for artificial tears?</a:t>
            </a:r>
          </a:p>
          <a:p>
            <a:r>
              <a:rPr lang="en-US" sz="1400" dirty="0">
                <a:solidFill>
                  <a:schemeClr val="bg1">
                    <a:lumMod val="75000"/>
                  </a:schemeClr>
                </a:solidFill>
              </a:rPr>
              <a:t>They are ophthalmic  demulcents</a:t>
            </a:r>
          </a:p>
          <a:p>
            <a:endParaRPr lang="en-US" sz="1400" i="1" dirty="0">
              <a:solidFill>
                <a:schemeClr val="bg1">
                  <a:lumMod val="75000"/>
                </a:schemeClr>
              </a:solidFill>
            </a:endParaRPr>
          </a:p>
          <a:p>
            <a:r>
              <a:rPr lang="en-US" sz="1400" i="1" dirty="0">
                <a:solidFill>
                  <a:schemeClr val="bg1">
                    <a:lumMod val="75000"/>
                  </a:schemeClr>
                </a:solidFill>
              </a:rPr>
              <a:t>In general terms, what is a </a:t>
            </a:r>
            <a:r>
              <a:rPr lang="en-US" sz="1400" dirty="0">
                <a:solidFill>
                  <a:schemeClr val="bg1">
                    <a:lumMod val="75000"/>
                  </a:schemeClr>
                </a:solidFill>
              </a:rPr>
              <a:t>demulcent</a:t>
            </a:r>
            <a:r>
              <a:rPr lang="en-US" sz="1400" i="1" dirty="0">
                <a:solidFill>
                  <a:schemeClr val="bg1">
                    <a:lumMod val="75000"/>
                  </a:schemeClr>
                </a:solidFill>
              </a:rPr>
              <a:t>?</a:t>
            </a:r>
          </a:p>
          <a:p>
            <a:r>
              <a:rPr lang="en-US" sz="1400" dirty="0">
                <a:solidFill>
                  <a:schemeClr val="bg1">
                    <a:lumMod val="75000"/>
                  </a:schemeClr>
                </a:solidFill>
              </a:rPr>
              <a:t>A substance that, when applied, soothes inflamed mucous membranes</a:t>
            </a:r>
          </a:p>
          <a:p>
            <a:endParaRPr lang="en-US" sz="1400" dirty="0">
              <a:solidFill>
                <a:schemeClr val="bg1">
                  <a:lumMod val="75000"/>
                </a:schemeClr>
              </a:solidFill>
            </a:endParaRPr>
          </a:p>
          <a:p>
            <a:r>
              <a:rPr lang="en-US" sz="1400" i="1" dirty="0">
                <a:solidFill>
                  <a:schemeClr val="bg1">
                    <a:lumMod val="75000"/>
                  </a:schemeClr>
                </a:solidFill>
              </a:rPr>
              <a:t>The word </a:t>
            </a:r>
            <a:r>
              <a:rPr lang="en-US" sz="1400" dirty="0">
                <a:solidFill>
                  <a:schemeClr val="bg1">
                    <a:lumMod val="75000"/>
                  </a:schemeClr>
                </a:solidFill>
              </a:rPr>
              <a:t>demulcent</a:t>
            </a:r>
            <a:r>
              <a:rPr lang="en-US" sz="1400" i="1" dirty="0">
                <a:solidFill>
                  <a:schemeClr val="bg1">
                    <a:lumMod val="75000"/>
                  </a:schemeClr>
                </a:solidFill>
              </a:rPr>
              <a:t> can also refer to the specific molecule that conveys the soothing effect; </a:t>
            </a:r>
            <a:r>
              <a:rPr lang="en-US" sz="1400" i="1" dirty="0" err="1">
                <a:solidFill>
                  <a:schemeClr val="bg1">
                    <a:lumMod val="75000"/>
                  </a:schemeClr>
                </a:solidFill>
              </a:rPr>
              <a:t>eg</a:t>
            </a:r>
            <a:r>
              <a:rPr lang="en-US" sz="1400" i="1" dirty="0">
                <a:solidFill>
                  <a:schemeClr val="bg1">
                    <a:lumMod val="75000"/>
                  </a:schemeClr>
                </a:solidFill>
              </a:rPr>
              <a:t>, ‘ATs contain a </a:t>
            </a:r>
            <a:r>
              <a:rPr lang="en-US" sz="1400" b="1" i="1" dirty="0">
                <a:solidFill>
                  <a:schemeClr val="bg1">
                    <a:lumMod val="75000"/>
                  </a:schemeClr>
                </a:solidFill>
              </a:rPr>
              <a:t>demulcent</a:t>
            </a:r>
            <a:r>
              <a:rPr lang="en-US" sz="1400" i="1" dirty="0">
                <a:solidFill>
                  <a:schemeClr val="bg1">
                    <a:lumMod val="75000"/>
                  </a:schemeClr>
                </a:solidFill>
              </a:rPr>
              <a:t> that…’ What are the two most common molecules used as demulcents in ATs?</a:t>
            </a:r>
          </a:p>
          <a:p>
            <a:r>
              <a:rPr lang="en-US" sz="1400" dirty="0">
                <a:solidFill>
                  <a:schemeClr val="bg1">
                    <a:lumMod val="75000"/>
                  </a:schemeClr>
                </a:solidFill>
              </a:rPr>
              <a:t>Polyvinyl alcohol, and cellulose derivatives</a:t>
            </a:r>
          </a:p>
        </p:txBody>
      </p:sp>
      <p:sp>
        <p:nvSpPr>
          <p:cNvPr id="28" name="TextBox 27">
            <a:extLst>
              <a:ext uri="{FF2B5EF4-FFF2-40B4-BE49-F238E27FC236}">
                <a16:creationId xmlns:a16="http://schemas.microsoft.com/office/drawing/2014/main" id="{4A93CDEB-E73F-A251-2347-BA6A2BA448F5}"/>
              </a:ext>
            </a:extLst>
          </p:cNvPr>
          <p:cNvSpPr txBox="1"/>
          <p:nvPr/>
        </p:nvSpPr>
        <p:spPr>
          <a:xfrm>
            <a:off x="2555997" y="2549789"/>
            <a:ext cx="5246735" cy="2462213"/>
          </a:xfrm>
          <a:prstGeom prst="rect">
            <a:avLst/>
          </a:prstGeom>
          <a:solidFill>
            <a:schemeClr val="accent5"/>
          </a:solidFill>
        </p:spPr>
        <p:txBody>
          <a:bodyPr wrap="square" rtlCol="0">
            <a:spAutoFit/>
          </a:bodyPr>
          <a:lstStyle/>
          <a:p>
            <a:r>
              <a:rPr lang="en-US" sz="1400" i="1" dirty="0">
                <a:solidFill>
                  <a:schemeClr val="bg1">
                    <a:lumMod val="75000"/>
                  </a:schemeClr>
                </a:solidFill>
              </a:rPr>
              <a:t>Are preserved ATs OK, or should PFATs alone be used?</a:t>
            </a:r>
          </a:p>
          <a:p>
            <a:r>
              <a:rPr lang="en-US" sz="1400" dirty="0">
                <a:solidFill>
                  <a:schemeClr val="bg1">
                    <a:lumMod val="75000"/>
                  </a:schemeClr>
                </a:solidFill>
              </a:rPr>
              <a:t>The latest (at the time of this writing) version of the </a:t>
            </a:r>
            <a:r>
              <a:rPr lang="en-US" sz="1400" i="1" dirty="0">
                <a:solidFill>
                  <a:schemeClr val="bg1">
                    <a:lumMod val="75000"/>
                  </a:schemeClr>
                </a:solidFill>
              </a:rPr>
              <a:t>Cornea</a:t>
            </a:r>
            <a:r>
              <a:rPr lang="en-US" sz="1400" dirty="0">
                <a:solidFill>
                  <a:schemeClr val="bg1">
                    <a:lumMod val="75000"/>
                  </a:schemeClr>
                </a:solidFill>
              </a:rPr>
              <a:t> book is conflicting on this. One page recommends preserved ATs up to 4x/d for mild dry eyes, whereas the next page states ‘PFATs are recommended for all pts.’ Caveat emptor. </a:t>
            </a:r>
          </a:p>
          <a:p>
            <a:endParaRPr lang="en-US" sz="1400" i="1" dirty="0">
              <a:solidFill>
                <a:schemeClr val="bg1">
                  <a:lumMod val="75000"/>
                </a:schemeClr>
              </a:solidFill>
            </a:endParaRPr>
          </a:p>
          <a:p>
            <a:r>
              <a:rPr lang="en-US" sz="1400" i="1" dirty="0">
                <a:solidFill>
                  <a:schemeClr val="bg1">
                    <a:lumMod val="75000"/>
                  </a:schemeClr>
                </a:solidFill>
              </a:rPr>
              <a:t>Are preservatives the reason some ATs sting?</a:t>
            </a:r>
          </a:p>
          <a:p>
            <a:r>
              <a:rPr lang="en-US" sz="1400" dirty="0">
                <a:solidFill>
                  <a:schemeClr val="bg1">
                    <a:lumMod val="75000"/>
                  </a:schemeClr>
                </a:solidFill>
              </a:rPr>
              <a:t>Generally no—rather, it’s a mismatch in  pH  between that of the drop and that of the ocular surface. The pH varies widely among available drops, so if a pt c/o stinging tell them to dry a different formulation.</a:t>
            </a:r>
          </a:p>
        </p:txBody>
      </p:sp>
      <p:sp>
        <p:nvSpPr>
          <p:cNvPr id="29" name="TextBox 28">
            <a:extLst>
              <a:ext uri="{FF2B5EF4-FFF2-40B4-BE49-F238E27FC236}">
                <a16:creationId xmlns:a16="http://schemas.microsoft.com/office/drawing/2014/main" id="{ED5B8BC3-0D27-05F7-1FB2-EB87D15D4875}"/>
              </a:ext>
            </a:extLst>
          </p:cNvPr>
          <p:cNvSpPr txBox="1"/>
          <p:nvPr/>
        </p:nvSpPr>
        <p:spPr>
          <a:xfrm>
            <a:off x="1414259" y="1995438"/>
            <a:ext cx="6272001" cy="255454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Is there a role for </a:t>
            </a:r>
            <a:r>
              <a:rPr lang="en-US" sz="1600" b="1" dirty="0">
                <a:solidFill>
                  <a:schemeClr val="bg1">
                    <a:lumMod val="50000"/>
                  </a:schemeClr>
                </a:solidFill>
              </a:rPr>
              <a:t>surgical</a:t>
            </a:r>
            <a:r>
              <a:rPr lang="en-US" sz="1600" i="1" dirty="0">
                <a:solidFill>
                  <a:schemeClr val="bg1">
                    <a:lumMod val="50000"/>
                  </a:schemeClr>
                </a:solidFill>
              </a:rPr>
              <a:t> intervention in increasing tear volume?</a:t>
            </a:r>
          </a:p>
          <a:p>
            <a:r>
              <a:rPr lang="en-US" sz="1600" dirty="0">
                <a:solidFill>
                  <a:schemeClr val="bg1">
                    <a:lumMod val="50000"/>
                  </a:schemeClr>
                </a:solidFill>
              </a:rPr>
              <a:t>There is indeed—</a:t>
            </a:r>
            <a:r>
              <a:rPr lang="en-US" sz="1600" b="1" dirty="0" err="1"/>
              <a:t>punctal</a:t>
            </a:r>
            <a:r>
              <a:rPr lang="en-US" sz="1600" b="1" dirty="0"/>
              <a:t> occlusion  </a:t>
            </a:r>
            <a:r>
              <a:rPr lang="en-US" sz="1600" dirty="0">
                <a:solidFill>
                  <a:schemeClr val="bg1">
                    <a:lumMod val="50000"/>
                  </a:schemeClr>
                </a:solidFill>
              </a:rPr>
              <a:t>is a commonly-performed procedure in moderate to severe ATD</a:t>
            </a:r>
          </a:p>
          <a:p>
            <a:endParaRPr lang="en-US" sz="1600" dirty="0">
              <a:solidFill>
                <a:schemeClr val="bg1">
                  <a:lumMod val="50000"/>
                </a:schemeClr>
              </a:solidFill>
            </a:endParaRPr>
          </a:p>
          <a:p>
            <a:r>
              <a:rPr lang="en-US" sz="1600" i="1" dirty="0">
                <a:solidFill>
                  <a:schemeClr val="bg1">
                    <a:lumMod val="50000"/>
                  </a:schemeClr>
                </a:solidFill>
              </a:rPr>
              <a:t>There are two general ways to occlude the puncta—what are they? Briefly, what is involved in each?</a:t>
            </a:r>
          </a:p>
          <a:p>
            <a:r>
              <a:rPr lang="en-US" sz="1600" dirty="0">
                <a:solidFill>
                  <a:schemeClr val="bg1">
                    <a:lumMod val="50000"/>
                  </a:schemeClr>
                </a:solidFill>
              </a:rPr>
              <a:t>Reversible and permanent. In </a:t>
            </a:r>
            <a:r>
              <a:rPr lang="en-US" sz="1600" i="1" dirty="0">
                <a:solidFill>
                  <a:schemeClr val="bg1">
                    <a:lumMod val="50000"/>
                  </a:schemeClr>
                </a:solidFill>
              </a:rPr>
              <a:t>reversible</a:t>
            </a:r>
            <a:r>
              <a:rPr lang="en-US" sz="1600" dirty="0">
                <a:solidFill>
                  <a:schemeClr val="bg1">
                    <a:lumMod val="50000"/>
                  </a:schemeClr>
                </a:solidFill>
              </a:rPr>
              <a:t> </a:t>
            </a:r>
            <a:r>
              <a:rPr lang="en-US" sz="1600" i="1" dirty="0">
                <a:solidFill>
                  <a:schemeClr val="bg1">
                    <a:lumMod val="50000"/>
                  </a:schemeClr>
                </a:solidFill>
              </a:rPr>
              <a:t>occlusion</a:t>
            </a:r>
            <a:r>
              <a:rPr lang="en-US" sz="1600" dirty="0">
                <a:solidFill>
                  <a:schemeClr val="bg1">
                    <a:lumMod val="50000"/>
                  </a:schemeClr>
                </a:solidFill>
              </a:rPr>
              <a:t>, a plug (composed of  silicone , usually) is stuffed into the punctum, blocking it. </a:t>
            </a:r>
            <a:r>
              <a:rPr lang="en-US" sz="1600" i="1" dirty="0">
                <a:solidFill>
                  <a:schemeClr val="bg1">
                    <a:lumMod val="50000"/>
                  </a:schemeClr>
                </a:solidFill>
              </a:rPr>
              <a:t>Permanent occlusion</a:t>
            </a:r>
            <a:r>
              <a:rPr lang="en-US" sz="1600" dirty="0">
                <a:solidFill>
                  <a:schemeClr val="bg1">
                    <a:lumMod val="50000"/>
                  </a:schemeClr>
                </a:solidFill>
              </a:rPr>
              <a:t> involves applying  heat  to the inner aspect of the punctum, scarring it closed.</a:t>
            </a:r>
          </a:p>
        </p:txBody>
      </p:sp>
      <p:sp>
        <p:nvSpPr>
          <p:cNvPr id="30" name="TextBox 29">
            <a:extLst>
              <a:ext uri="{FF2B5EF4-FFF2-40B4-BE49-F238E27FC236}">
                <a16:creationId xmlns:a16="http://schemas.microsoft.com/office/drawing/2014/main" id="{F38B17CF-059D-C1AB-B51E-2B6BCAD62727}"/>
              </a:ext>
            </a:extLst>
          </p:cNvPr>
          <p:cNvSpPr txBox="1"/>
          <p:nvPr/>
        </p:nvSpPr>
        <p:spPr>
          <a:xfrm>
            <a:off x="1295400" y="1279617"/>
            <a:ext cx="5715000" cy="954107"/>
          </a:xfrm>
          <a:prstGeom prst="rect">
            <a:avLst/>
          </a:prstGeom>
          <a:solidFill>
            <a:srgbClr val="FFCCCC"/>
          </a:solidFill>
        </p:spPr>
        <p:txBody>
          <a:bodyPr wrap="square" rtlCol="0">
            <a:spAutoFit/>
          </a:bodyPr>
          <a:lstStyle/>
          <a:p>
            <a:r>
              <a:rPr lang="en-US" sz="1400" i="1" dirty="0">
                <a:solidFill>
                  <a:srgbClr val="0000FF"/>
                </a:solidFill>
              </a:rPr>
              <a:t>What complications are associated with </a:t>
            </a:r>
            <a:r>
              <a:rPr lang="en-US" sz="1400" i="1" dirty="0" err="1">
                <a:solidFill>
                  <a:srgbClr val="0000FF"/>
                </a:solidFill>
              </a:rPr>
              <a:t>punctal</a:t>
            </a:r>
            <a:r>
              <a:rPr lang="en-US" sz="1400" i="1" dirty="0">
                <a:solidFill>
                  <a:srgbClr val="0000FF"/>
                </a:solidFill>
              </a:rPr>
              <a:t> occlusion?</a:t>
            </a:r>
          </a:p>
          <a:p>
            <a:r>
              <a:rPr lang="en-US" sz="1400" dirty="0">
                <a:solidFill>
                  <a:srgbClr val="0000FF"/>
                </a:solidFill>
              </a:rPr>
              <a:t>--They can fail: Inserts can be dislodged; adhesions can open up</a:t>
            </a:r>
          </a:p>
          <a:p>
            <a:r>
              <a:rPr lang="en-US" sz="1400" dirty="0">
                <a:solidFill>
                  <a:srgbClr val="0000FF"/>
                </a:solidFill>
              </a:rPr>
              <a:t>--Inserts can be over inserted, </a:t>
            </a:r>
            <a:r>
              <a:rPr lang="en-US" sz="1400" dirty="0" err="1">
                <a:solidFill>
                  <a:srgbClr val="0000FF"/>
                </a:solidFill>
              </a:rPr>
              <a:t>ie</a:t>
            </a:r>
            <a:r>
              <a:rPr lang="en-US" sz="1400" dirty="0">
                <a:solidFill>
                  <a:srgbClr val="0000FF"/>
                </a:solidFill>
              </a:rPr>
              <a:t>, into the  canaliculus, </a:t>
            </a:r>
            <a:r>
              <a:rPr lang="en-US" sz="1400" dirty="0"/>
              <a:t>which means surgical removal will be required if inflammation or infection develops</a:t>
            </a:r>
          </a:p>
        </p:txBody>
      </p:sp>
    </p:spTree>
    <p:extLst>
      <p:ext uri="{BB962C8B-B14F-4D97-AF65-F5344CB8AC3E}">
        <p14:creationId xmlns:p14="http://schemas.microsoft.com/office/powerpoint/2010/main" val="207219594"/>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solidFill>
                  <a:schemeClr val="bg1">
                    <a:lumMod val="75000"/>
                  </a:schemeClr>
                </a:solidFill>
              </a:rPr>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is the formal name for artificial tears?</a:t>
            </a:r>
          </a:p>
          <a:p>
            <a:r>
              <a:rPr lang="en-US" sz="1400" dirty="0">
                <a:solidFill>
                  <a:schemeClr val="bg1">
                    <a:lumMod val="75000"/>
                  </a:schemeClr>
                </a:solidFill>
              </a:rPr>
              <a:t>They are ophthalmic  demulcents</a:t>
            </a:r>
          </a:p>
          <a:p>
            <a:endParaRPr lang="en-US" sz="1400" i="1" dirty="0">
              <a:solidFill>
                <a:schemeClr val="bg1">
                  <a:lumMod val="75000"/>
                </a:schemeClr>
              </a:solidFill>
            </a:endParaRPr>
          </a:p>
          <a:p>
            <a:r>
              <a:rPr lang="en-US" sz="1400" i="1" dirty="0">
                <a:solidFill>
                  <a:schemeClr val="bg1">
                    <a:lumMod val="75000"/>
                  </a:schemeClr>
                </a:solidFill>
              </a:rPr>
              <a:t>In general terms, what is a </a:t>
            </a:r>
            <a:r>
              <a:rPr lang="en-US" sz="1400" dirty="0">
                <a:solidFill>
                  <a:schemeClr val="bg1">
                    <a:lumMod val="75000"/>
                  </a:schemeClr>
                </a:solidFill>
              </a:rPr>
              <a:t>demulcent</a:t>
            </a:r>
            <a:r>
              <a:rPr lang="en-US" sz="1400" i="1" dirty="0">
                <a:solidFill>
                  <a:schemeClr val="bg1">
                    <a:lumMod val="75000"/>
                  </a:schemeClr>
                </a:solidFill>
              </a:rPr>
              <a:t>?</a:t>
            </a:r>
          </a:p>
          <a:p>
            <a:r>
              <a:rPr lang="en-US" sz="1400" dirty="0">
                <a:solidFill>
                  <a:schemeClr val="bg1">
                    <a:lumMod val="75000"/>
                  </a:schemeClr>
                </a:solidFill>
              </a:rPr>
              <a:t>A substance that, when applied, soothes inflamed mucous membranes</a:t>
            </a:r>
          </a:p>
          <a:p>
            <a:endParaRPr lang="en-US" sz="1400" dirty="0">
              <a:solidFill>
                <a:schemeClr val="bg1">
                  <a:lumMod val="75000"/>
                </a:schemeClr>
              </a:solidFill>
            </a:endParaRPr>
          </a:p>
          <a:p>
            <a:r>
              <a:rPr lang="en-US" sz="1400" i="1" dirty="0">
                <a:solidFill>
                  <a:schemeClr val="bg1">
                    <a:lumMod val="75000"/>
                  </a:schemeClr>
                </a:solidFill>
              </a:rPr>
              <a:t>The word </a:t>
            </a:r>
            <a:r>
              <a:rPr lang="en-US" sz="1400" dirty="0">
                <a:solidFill>
                  <a:schemeClr val="bg1">
                    <a:lumMod val="75000"/>
                  </a:schemeClr>
                </a:solidFill>
              </a:rPr>
              <a:t>demulcent</a:t>
            </a:r>
            <a:r>
              <a:rPr lang="en-US" sz="1400" i="1" dirty="0">
                <a:solidFill>
                  <a:schemeClr val="bg1">
                    <a:lumMod val="75000"/>
                  </a:schemeClr>
                </a:solidFill>
              </a:rPr>
              <a:t> can also refer to the specific molecule that conveys the soothing effect; </a:t>
            </a:r>
            <a:r>
              <a:rPr lang="en-US" sz="1400" i="1" dirty="0" err="1">
                <a:solidFill>
                  <a:schemeClr val="bg1">
                    <a:lumMod val="75000"/>
                  </a:schemeClr>
                </a:solidFill>
              </a:rPr>
              <a:t>eg</a:t>
            </a:r>
            <a:r>
              <a:rPr lang="en-US" sz="1400" i="1" dirty="0">
                <a:solidFill>
                  <a:schemeClr val="bg1">
                    <a:lumMod val="75000"/>
                  </a:schemeClr>
                </a:solidFill>
              </a:rPr>
              <a:t>, ‘ATs contain a </a:t>
            </a:r>
            <a:r>
              <a:rPr lang="en-US" sz="1400" b="1" i="1" dirty="0">
                <a:solidFill>
                  <a:schemeClr val="bg1">
                    <a:lumMod val="75000"/>
                  </a:schemeClr>
                </a:solidFill>
              </a:rPr>
              <a:t>demulcent</a:t>
            </a:r>
            <a:r>
              <a:rPr lang="en-US" sz="1400" i="1" dirty="0">
                <a:solidFill>
                  <a:schemeClr val="bg1">
                    <a:lumMod val="75000"/>
                  </a:schemeClr>
                </a:solidFill>
              </a:rPr>
              <a:t> that…’ What are the two most common molecules used as demulcents in ATs?</a:t>
            </a:r>
          </a:p>
          <a:p>
            <a:r>
              <a:rPr lang="en-US" sz="1400" dirty="0">
                <a:solidFill>
                  <a:schemeClr val="bg1">
                    <a:lumMod val="75000"/>
                  </a:schemeClr>
                </a:solidFill>
              </a:rPr>
              <a:t>Polyvinyl alcohol, and cellulose derivatives</a:t>
            </a:r>
          </a:p>
        </p:txBody>
      </p:sp>
      <p:sp>
        <p:nvSpPr>
          <p:cNvPr id="28" name="TextBox 27">
            <a:extLst>
              <a:ext uri="{FF2B5EF4-FFF2-40B4-BE49-F238E27FC236}">
                <a16:creationId xmlns:a16="http://schemas.microsoft.com/office/drawing/2014/main" id="{4A93CDEB-E73F-A251-2347-BA6A2BA448F5}"/>
              </a:ext>
            </a:extLst>
          </p:cNvPr>
          <p:cNvSpPr txBox="1"/>
          <p:nvPr/>
        </p:nvSpPr>
        <p:spPr>
          <a:xfrm>
            <a:off x="2555997" y="2549789"/>
            <a:ext cx="5246735" cy="2462213"/>
          </a:xfrm>
          <a:prstGeom prst="rect">
            <a:avLst/>
          </a:prstGeom>
          <a:solidFill>
            <a:schemeClr val="accent5"/>
          </a:solidFill>
        </p:spPr>
        <p:txBody>
          <a:bodyPr wrap="square" rtlCol="0">
            <a:spAutoFit/>
          </a:bodyPr>
          <a:lstStyle/>
          <a:p>
            <a:r>
              <a:rPr lang="en-US" sz="1400" i="1" dirty="0">
                <a:solidFill>
                  <a:schemeClr val="bg1">
                    <a:lumMod val="75000"/>
                  </a:schemeClr>
                </a:solidFill>
              </a:rPr>
              <a:t>Are preserved ATs OK, or should PFATs alone be used?</a:t>
            </a:r>
          </a:p>
          <a:p>
            <a:r>
              <a:rPr lang="en-US" sz="1400" dirty="0">
                <a:solidFill>
                  <a:schemeClr val="bg1">
                    <a:lumMod val="75000"/>
                  </a:schemeClr>
                </a:solidFill>
              </a:rPr>
              <a:t>The latest (at the time of this writing) version of the </a:t>
            </a:r>
            <a:r>
              <a:rPr lang="en-US" sz="1400" i="1" dirty="0">
                <a:solidFill>
                  <a:schemeClr val="bg1">
                    <a:lumMod val="75000"/>
                  </a:schemeClr>
                </a:solidFill>
              </a:rPr>
              <a:t>Cornea</a:t>
            </a:r>
            <a:r>
              <a:rPr lang="en-US" sz="1400" dirty="0">
                <a:solidFill>
                  <a:schemeClr val="bg1">
                    <a:lumMod val="75000"/>
                  </a:schemeClr>
                </a:solidFill>
              </a:rPr>
              <a:t> book is conflicting on this. One page recommends preserved ATs up to 4x/d for mild dry eyes, whereas the next page states ‘PFATs are recommended for all pts.’ Caveat emptor. </a:t>
            </a:r>
          </a:p>
          <a:p>
            <a:endParaRPr lang="en-US" sz="1400" i="1" dirty="0">
              <a:solidFill>
                <a:schemeClr val="bg1">
                  <a:lumMod val="75000"/>
                </a:schemeClr>
              </a:solidFill>
            </a:endParaRPr>
          </a:p>
          <a:p>
            <a:r>
              <a:rPr lang="en-US" sz="1400" i="1" dirty="0">
                <a:solidFill>
                  <a:schemeClr val="bg1">
                    <a:lumMod val="75000"/>
                  </a:schemeClr>
                </a:solidFill>
              </a:rPr>
              <a:t>Are preservatives the reason some ATs sting?</a:t>
            </a:r>
          </a:p>
          <a:p>
            <a:r>
              <a:rPr lang="en-US" sz="1400" dirty="0">
                <a:solidFill>
                  <a:schemeClr val="bg1">
                    <a:lumMod val="75000"/>
                  </a:schemeClr>
                </a:solidFill>
              </a:rPr>
              <a:t>Generally no—rather, it’s a mismatch in  pH  between that of the drop and that of the ocular surface. The pH varies widely among available drops, so if a pt c/o stinging tell them to dry a different formulation.</a:t>
            </a:r>
          </a:p>
        </p:txBody>
      </p:sp>
      <p:sp>
        <p:nvSpPr>
          <p:cNvPr id="29" name="TextBox 28">
            <a:extLst>
              <a:ext uri="{FF2B5EF4-FFF2-40B4-BE49-F238E27FC236}">
                <a16:creationId xmlns:a16="http://schemas.microsoft.com/office/drawing/2014/main" id="{ED5B8BC3-0D27-05F7-1FB2-EB87D15D4875}"/>
              </a:ext>
            </a:extLst>
          </p:cNvPr>
          <p:cNvSpPr txBox="1"/>
          <p:nvPr/>
        </p:nvSpPr>
        <p:spPr>
          <a:xfrm>
            <a:off x="1414259" y="1995438"/>
            <a:ext cx="6272001" cy="255454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Is there a role for </a:t>
            </a:r>
            <a:r>
              <a:rPr lang="en-US" sz="1600" b="1" dirty="0">
                <a:solidFill>
                  <a:schemeClr val="bg1">
                    <a:lumMod val="50000"/>
                  </a:schemeClr>
                </a:solidFill>
              </a:rPr>
              <a:t>surgical</a:t>
            </a:r>
            <a:r>
              <a:rPr lang="en-US" sz="1600" i="1" dirty="0">
                <a:solidFill>
                  <a:schemeClr val="bg1">
                    <a:lumMod val="50000"/>
                  </a:schemeClr>
                </a:solidFill>
              </a:rPr>
              <a:t> intervention in increasing tear volume?</a:t>
            </a:r>
          </a:p>
          <a:p>
            <a:r>
              <a:rPr lang="en-US" sz="1600" dirty="0">
                <a:solidFill>
                  <a:schemeClr val="bg1">
                    <a:lumMod val="50000"/>
                  </a:schemeClr>
                </a:solidFill>
              </a:rPr>
              <a:t>There is indeed—</a:t>
            </a:r>
            <a:r>
              <a:rPr lang="en-US" sz="1600" b="1" dirty="0" err="1"/>
              <a:t>punctal</a:t>
            </a:r>
            <a:r>
              <a:rPr lang="en-US" sz="1600" b="1" dirty="0"/>
              <a:t> occlusion  </a:t>
            </a:r>
            <a:r>
              <a:rPr lang="en-US" sz="1600" dirty="0">
                <a:solidFill>
                  <a:schemeClr val="bg1">
                    <a:lumMod val="50000"/>
                  </a:schemeClr>
                </a:solidFill>
              </a:rPr>
              <a:t>is a commonly-performed procedure in moderate to severe ATD</a:t>
            </a:r>
          </a:p>
          <a:p>
            <a:endParaRPr lang="en-US" sz="1600" dirty="0">
              <a:solidFill>
                <a:schemeClr val="bg1">
                  <a:lumMod val="50000"/>
                </a:schemeClr>
              </a:solidFill>
            </a:endParaRPr>
          </a:p>
          <a:p>
            <a:r>
              <a:rPr lang="en-US" sz="1600" i="1" dirty="0">
                <a:solidFill>
                  <a:schemeClr val="bg1">
                    <a:lumMod val="50000"/>
                  </a:schemeClr>
                </a:solidFill>
              </a:rPr>
              <a:t>There are two general ways to occlude the puncta—what are they? Briefly, what is involved in each?</a:t>
            </a:r>
          </a:p>
          <a:p>
            <a:r>
              <a:rPr lang="en-US" sz="1600" dirty="0">
                <a:solidFill>
                  <a:schemeClr val="bg1">
                    <a:lumMod val="50000"/>
                  </a:schemeClr>
                </a:solidFill>
              </a:rPr>
              <a:t>Reversible and permanent. In </a:t>
            </a:r>
            <a:r>
              <a:rPr lang="en-US" sz="1600" i="1" dirty="0">
                <a:solidFill>
                  <a:schemeClr val="bg1">
                    <a:lumMod val="50000"/>
                  </a:schemeClr>
                </a:solidFill>
              </a:rPr>
              <a:t>reversible</a:t>
            </a:r>
            <a:r>
              <a:rPr lang="en-US" sz="1600" dirty="0">
                <a:solidFill>
                  <a:schemeClr val="bg1">
                    <a:lumMod val="50000"/>
                  </a:schemeClr>
                </a:solidFill>
              </a:rPr>
              <a:t> </a:t>
            </a:r>
            <a:r>
              <a:rPr lang="en-US" sz="1600" i="1" dirty="0">
                <a:solidFill>
                  <a:schemeClr val="bg1">
                    <a:lumMod val="50000"/>
                  </a:schemeClr>
                </a:solidFill>
              </a:rPr>
              <a:t>occlusion</a:t>
            </a:r>
            <a:r>
              <a:rPr lang="en-US" sz="1600" dirty="0">
                <a:solidFill>
                  <a:schemeClr val="bg1">
                    <a:lumMod val="50000"/>
                  </a:schemeClr>
                </a:solidFill>
              </a:rPr>
              <a:t>, a plug (composed of  silicone , usually) is stuffed into the punctum, blocking it. </a:t>
            </a:r>
            <a:r>
              <a:rPr lang="en-US" sz="1600" i="1" dirty="0">
                <a:solidFill>
                  <a:schemeClr val="bg1">
                    <a:lumMod val="50000"/>
                  </a:schemeClr>
                </a:solidFill>
              </a:rPr>
              <a:t>Permanent occlusion</a:t>
            </a:r>
            <a:r>
              <a:rPr lang="en-US" sz="1600" dirty="0">
                <a:solidFill>
                  <a:schemeClr val="bg1">
                    <a:lumMod val="50000"/>
                  </a:schemeClr>
                </a:solidFill>
              </a:rPr>
              <a:t> involves applying  heat  to the inner aspect of the punctum, scarring it closed.</a:t>
            </a:r>
          </a:p>
        </p:txBody>
      </p:sp>
      <p:sp>
        <p:nvSpPr>
          <p:cNvPr id="30" name="TextBox 29">
            <a:extLst>
              <a:ext uri="{FF2B5EF4-FFF2-40B4-BE49-F238E27FC236}">
                <a16:creationId xmlns:a16="http://schemas.microsoft.com/office/drawing/2014/main" id="{F38B17CF-059D-C1AB-B51E-2B6BCAD62727}"/>
              </a:ext>
            </a:extLst>
          </p:cNvPr>
          <p:cNvSpPr txBox="1"/>
          <p:nvPr/>
        </p:nvSpPr>
        <p:spPr>
          <a:xfrm>
            <a:off x="1295400" y="1279617"/>
            <a:ext cx="5715000" cy="954107"/>
          </a:xfrm>
          <a:prstGeom prst="rect">
            <a:avLst/>
          </a:prstGeom>
          <a:solidFill>
            <a:srgbClr val="FFCCCC"/>
          </a:solidFill>
        </p:spPr>
        <p:txBody>
          <a:bodyPr wrap="square" rtlCol="0">
            <a:spAutoFit/>
          </a:bodyPr>
          <a:lstStyle/>
          <a:p>
            <a:r>
              <a:rPr lang="en-US" sz="1400" i="1" dirty="0">
                <a:solidFill>
                  <a:schemeClr val="bg1">
                    <a:lumMod val="65000"/>
                  </a:schemeClr>
                </a:solidFill>
              </a:rPr>
              <a:t>What complications are associated with </a:t>
            </a:r>
            <a:r>
              <a:rPr lang="en-US" sz="1400" i="1" dirty="0" err="1">
                <a:solidFill>
                  <a:schemeClr val="bg1">
                    <a:lumMod val="65000"/>
                  </a:schemeClr>
                </a:solidFill>
              </a:rPr>
              <a:t>punctal</a:t>
            </a:r>
            <a:r>
              <a:rPr lang="en-US" sz="1400" i="1" dirty="0">
                <a:solidFill>
                  <a:schemeClr val="bg1">
                    <a:lumMod val="65000"/>
                  </a:schemeClr>
                </a:solidFill>
              </a:rPr>
              <a:t> occlusion?</a:t>
            </a:r>
          </a:p>
          <a:p>
            <a:r>
              <a:rPr lang="en-US" sz="1400" dirty="0">
                <a:solidFill>
                  <a:schemeClr val="bg1">
                    <a:lumMod val="65000"/>
                  </a:schemeClr>
                </a:solidFill>
              </a:rPr>
              <a:t>--They can fail: Inserts can be dislodged; adhesions can open up</a:t>
            </a:r>
          </a:p>
          <a:p>
            <a:r>
              <a:rPr lang="en-US" sz="1400" dirty="0">
                <a:solidFill>
                  <a:schemeClr val="bg1">
                    <a:lumMod val="65000"/>
                  </a:schemeClr>
                </a:solidFill>
              </a:rPr>
              <a:t>--Inserts can be over inserted, </a:t>
            </a:r>
            <a:r>
              <a:rPr lang="en-US" sz="1400" dirty="0" err="1">
                <a:solidFill>
                  <a:schemeClr val="bg1">
                    <a:lumMod val="65000"/>
                  </a:schemeClr>
                </a:solidFill>
              </a:rPr>
              <a:t>ie</a:t>
            </a:r>
            <a:r>
              <a:rPr lang="en-US" sz="1400" dirty="0">
                <a:solidFill>
                  <a:schemeClr val="bg1">
                    <a:lumMod val="65000"/>
                  </a:schemeClr>
                </a:solidFill>
              </a:rPr>
              <a:t>, into the  canaliculus, which means surgical removal will be required if inflammation or infection develops</a:t>
            </a:r>
          </a:p>
        </p:txBody>
      </p:sp>
      <p:sp>
        <p:nvSpPr>
          <p:cNvPr id="32" name="TextBox 31">
            <a:extLst>
              <a:ext uri="{FF2B5EF4-FFF2-40B4-BE49-F238E27FC236}">
                <a16:creationId xmlns:a16="http://schemas.microsoft.com/office/drawing/2014/main" id="{3B592618-B6E5-2C61-E788-B2F0506F2A18}"/>
              </a:ext>
            </a:extLst>
          </p:cNvPr>
          <p:cNvSpPr txBox="1"/>
          <p:nvPr/>
        </p:nvSpPr>
        <p:spPr>
          <a:xfrm>
            <a:off x="1443981" y="3049336"/>
            <a:ext cx="6074775" cy="646331"/>
          </a:xfrm>
          <a:prstGeom prst="rect">
            <a:avLst/>
          </a:prstGeom>
          <a:solidFill>
            <a:schemeClr val="accent6">
              <a:lumMod val="20000"/>
              <a:lumOff val="80000"/>
            </a:schemeClr>
          </a:solidFill>
          <a:ln>
            <a:solidFill>
              <a:schemeClr val="tx1"/>
            </a:solidFill>
          </a:ln>
        </p:spPr>
        <p:txBody>
          <a:bodyPr wrap="square" rtlCol="0">
            <a:spAutoFit/>
          </a:bodyPr>
          <a:lstStyle/>
          <a:p>
            <a:r>
              <a:rPr lang="en-US" i="1" dirty="0">
                <a:effectLst>
                  <a:outerShdw blurRad="38100" dist="38100" dir="2700000" algn="tl">
                    <a:srgbClr val="000000">
                      <a:alpha val="43137"/>
                    </a:srgbClr>
                  </a:outerShdw>
                </a:effectLst>
              </a:rPr>
              <a:t>Note: There is another complication induced by the use of </a:t>
            </a:r>
            <a:r>
              <a:rPr lang="en-US" i="1" dirty="0" err="1">
                <a:effectLst>
                  <a:outerShdw blurRad="38100" dist="38100" dir="2700000" algn="tl">
                    <a:srgbClr val="000000">
                      <a:alpha val="43137"/>
                    </a:srgbClr>
                  </a:outerShdw>
                </a:effectLst>
              </a:rPr>
              <a:t>punctal</a:t>
            </a:r>
            <a:r>
              <a:rPr lang="en-US" i="1" dirty="0">
                <a:effectLst>
                  <a:outerShdw blurRad="38100" dist="38100" dir="2700000" algn="tl">
                    <a:srgbClr val="000000">
                      <a:alpha val="43137"/>
                    </a:srgbClr>
                  </a:outerShdw>
                </a:effectLst>
              </a:rPr>
              <a:t> occlusion that we will cover later in the slide-set</a:t>
            </a:r>
          </a:p>
        </p:txBody>
      </p:sp>
    </p:spTree>
    <p:extLst>
      <p:ext uri="{BB962C8B-B14F-4D97-AF65-F5344CB8AC3E}">
        <p14:creationId xmlns:p14="http://schemas.microsoft.com/office/powerpoint/2010/main" val="1527094383"/>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solidFill>
                  <a:schemeClr val="bg1">
                    <a:lumMod val="75000"/>
                  </a:schemeClr>
                </a:solidFill>
              </a:rPr>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is the formal name for artificial tears?</a:t>
            </a:r>
          </a:p>
          <a:p>
            <a:r>
              <a:rPr lang="en-US" sz="1400" dirty="0">
                <a:solidFill>
                  <a:schemeClr val="bg1">
                    <a:lumMod val="75000"/>
                  </a:schemeClr>
                </a:solidFill>
              </a:rPr>
              <a:t>They are ophthalmic  demulcents</a:t>
            </a:r>
          </a:p>
          <a:p>
            <a:endParaRPr lang="en-US" sz="1400" i="1" dirty="0">
              <a:solidFill>
                <a:schemeClr val="bg1">
                  <a:lumMod val="75000"/>
                </a:schemeClr>
              </a:solidFill>
            </a:endParaRPr>
          </a:p>
          <a:p>
            <a:r>
              <a:rPr lang="en-US" sz="1400" i="1" dirty="0">
                <a:solidFill>
                  <a:schemeClr val="bg1">
                    <a:lumMod val="75000"/>
                  </a:schemeClr>
                </a:solidFill>
              </a:rPr>
              <a:t>In general terms, what is a </a:t>
            </a:r>
            <a:r>
              <a:rPr lang="en-US" sz="1400" dirty="0">
                <a:solidFill>
                  <a:schemeClr val="bg1">
                    <a:lumMod val="75000"/>
                  </a:schemeClr>
                </a:solidFill>
              </a:rPr>
              <a:t>demulcent</a:t>
            </a:r>
            <a:r>
              <a:rPr lang="en-US" sz="1400" i="1" dirty="0">
                <a:solidFill>
                  <a:schemeClr val="bg1">
                    <a:lumMod val="75000"/>
                  </a:schemeClr>
                </a:solidFill>
              </a:rPr>
              <a:t>?</a:t>
            </a:r>
          </a:p>
          <a:p>
            <a:r>
              <a:rPr lang="en-US" sz="1400" dirty="0">
                <a:solidFill>
                  <a:schemeClr val="bg1">
                    <a:lumMod val="75000"/>
                  </a:schemeClr>
                </a:solidFill>
              </a:rPr>
              <a:t>A substance that, when applied, soothes inflamed mucous membranes</a:t>
            </a:r>
          </a:p>
          <a:p>
            <a:endParaRPr lang="en-US" sz="1400" dirty="0">
              <a:solidFill>
                <a:schemeClr val="bg1">
                  <a:lumMod val="75000"/>
                </a:schemeClr>
              </a:solidFill>
            </a:endParaRPr>
          </a:p>
          <a:p>
            <a:r>
              <a:rPr lang="en-US" sz="1400" i="1" dirty="0">
                <a:solidFill>
                  <a:schemeClr val="bg1">
                    <a:lumMod val="75000"/>
                  </a:schemeClr>
                </a:solidFill>
              </a:rPr>
              <a:t>The word </a:t>
            </a:r>
            <a:r>
              <a:rPr lang="en-US" sz="1400" dirty="0">
                <a:solidFill>
                  <a:schemeClr val="bg1">
                    <a:lumMod val="75000"/>
                  </a:schemeClr>
                </a:solidFill>
              </a:rPr>
              <a:t>demulcent</a:t>
            </a:r>
            <a:r>
              <a:rPr lang="en-US" sz="1400" i="1" dirty="0">
                <a:solidFill>
                  <a:schemeClr val="bg1">
                    <a:lumMod val="75000"/>
                  </a:schemeClr>
                </a:solidFill>
              </a:rPr>
              <a:t> can also refer to the specific molecule that conveys the soothing effect; </a:t>
            </a:r>
            <a:r>
              <a:rPr lang="en-US" sz="1400" i="1" dirty="0" err="1">
                <a:solidFill>
                  <a:schemeClr val="bg1">
                    <a:lumMod val="75000"/>
                  </a:schemeClr>
                </a:solidFill>
              </a:rPr>
              <a:t>eg</a:t>
            </a:r>
            <a:r>
              <a:rPr lang="en-US" sz="1400" i="1" dirty="0">
                <a:solidFill>
                  <a:schemeClr val="bg1">
                    <a:lumMod val="75000"/>
                  </a:schemeClr>
                </a:solidFill>
              </a:rPr>
              <a:t>, ‘ATs contain a </a:t>
            </a:r>
            <a:r>
              <a:rPr lang="en-US" sz="1400" b="1" i="1" dirty="0">
                <a:solidFill>
                  <a:schemeClr val="bg1">
                    <a:lumMod val="75000"/>
                  </a:schemeClr>
                </a:solidFill>
              </a:rPr>
              <a:t>demulcent</a:t>
            </a:r>
            <a:r>
              <a:rPr lang="en-US" sz="1400" i="1" dirty="0">
                <a:solidFill>
                  <a:schemeClr val="bg1">
                    <a:lumMod val="75000"/>
                  </a:schemeClr>
                </a:solidFill>
              </a:rPr>
              <a:t> that…’ What are the two most common molecules used as demulcents in ATs?</a:t>
            </a:r>
          </a:p>
          <a:p>
            <a:r>
              <a:rPr lang="en-US" sz="1400" dirty="0">
                <a:solidFill>
                  <a:schemeClr val="bg1">
                    <a:lumMod val="75000"/>
                  </a:schemeClr>
                </a:solidFill>
              </a:rPr>
              <a:t>Polyvinyl alcohol, and cellulose derivatives</a:t>
            </a:r>
          </a:p>
        </p:txBody>
      </p:sp>
      <p:sp>
        <p:nvSpPr>
          <p:cNvPr id="28" name="TextBox 27">
            <a:extLst>
              <a:ext uri="{FF2B5EF4-FFF2-40B4-BE49-F238E27FC236}">
                <a16:creationId xmlns:a16="http://schemas.microsoft.com/office/drawing/2014/main" id="{4A93CDEB-E73F-A251-2347-BA6A2BA448F5}"/>
              </a:ext>
            </a:extLst>
          </p:cNvPr>
          <p:cNvSpPr txBox="1"/>
          <p:nvPr/>
        </p:nvSpPr>
        <p:spPr>
          <a:xfrm>
            <a:off x="2555997" y="2549789"/>
            <a:ext cx="5246735" cy="2462213"/>
          </a:xfrm>
          <a:prstGeom prst="rect">
            <a:avLst/>
          </a:prstGeom>
          <a:solidFill>
            <a:schemeClr val="accent5"/>
          </a:solidFill>
        </p:spPr>
        <p:txBody>
          <a:bodyPr wrap="square" rtlCol="0">
            <a:spAutoFit/>
          </a:bodyPr>
          <a:lstStyle/>
          <a:p>
            <a:r>
              <a:rPr lang="en-US" sz="1400" i="1" dirty="0">
                <a:solidFill>
                  <a:schemeClr val="bg1">
                    <a:lumMod val="75000"/>
                  </a:schemeClr>
                </a:solidFill>
              </a:rPr>
              <a:t>Are preserved ATs OK, or should PFATs alone be used?</a:t>
            </a:r>
          </a:p>
          <a:p>
            <a:r>
              <a:rPr lang="en-US" sz="1400" dirty="0">
                <a:solidFill>
                  <a:schemeClr val="bg1">
                    <a:lumMod val="75000"/>
                  </a:schemeClr>
                </a:solidFill>
              </a:rPr>
              <a:t>The latest (at the time of this writing) version of the </a:t>
            </a:r>
            <a:r>
              <a:rPr lang="en-US" sz="1400" i="1" dirty="0">
                <a:solidFill>
                  <a:schemeClr val="bg1">
                    <a:lumMod val="75000"/>
                  </a:schemeClr>
                </a:solidFill>
              </a:rPr>
              <a:t>Cornea</a:t>
            </a:r>
            <a:r>
              <a:rPr lang="en-US" sz="1400" dirty="0">
                <a:solidFill>
                  <a:schemeClr val="bg1">
                    <a:lumMod val="75000"/>
                  </a:schemeClr>
                </a:solidFill>
              </a:rPr>
              <a:t> book is conflicting on this. One page recommends preserved ATs up to 4x/d for mild dry eyes, whereas the next page states ‘PFATs are recommended for all pts.’ Caveat emptor. </a:t>
            </a:r>
          </a:p>
          <a:p>
            <a:endParaRPr lang="en-US" sz="1400" i="1" dirty="0">
              <a:solidFill>
                <a:schemeClr val="bg1">
                  <a:lumMod val="75000"/>
                </a:schemeClr>
              </a:solidFill>
            </a:endParaRPr>
          </a:p>
          <a:p>
            <a:r>
              <a:rPr lang="en-US" sz="1400" i="1" dirty="0">
                <a:solidFill>
                  <a:schemeClr val="bg1">
                    <a:lumMod val="75000"/>
                  </a:schemeClr>
                </a:solidFill>
              </a:rPr>
              <a:t>Are preservatives the reason some ATs sting?</a:t>
            </a:r>
          </a:p>
          <a:p>
            <a:r>
              <a:rPr lang="en-US" sz="1400" dirty="0">
                <a:solidFill>
                  <a:schemeClr val="bg1">
                    <a:lumMod val="75000"/>
                  </a:schemeClr>
                </a:solidFill>
              </a:rPr>
              <a:t>Generally no—rather, it’s a mismatch in  pH  between that of the drop and that of the ocular surface. The pH varies widely among available drops, so if a pt c/o stinging tell them to dry a different formulation.</a:t>
            </a:r>
          </a:p>
        </p:txBody>
      </p:sp>
      <p:sp>
        <p:nvSpPr>
          <p:cNvPr id="34" name="TextBox 33">
            <a:extLst>
              <a:ext uri="{FF2B5EF4-FFF2-40B4-BE49-F238E27FC236}">
                <a16:creationId xmlns:a16="http://schemas.microsoft.com/office/drawing/2014/main" id="{AD5064A9-E6D8-AC90-6F84-4FEB969C9C5F}"/>
              </a:ext>
            </a:extLst>
          </p:cNvPr>
          <p:cNvSpPr txBox="1"/>
          <p:nvPr/>
        </p:nvSpPr>
        <p:spPr>
          <a:xfrm>
            <a:off x="1414259" y="1995438"/>
            <a:ext cx="6272001" cy="255454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Is there a role for </a:t>
            </a:r>
            <a:r>
              <a:rPr lang="en-US" sz="1600" b="1" dirty="0">
                <a:solidFill>
                  <a:schemeClr val="bg1">
                    <a:lumMod val="50000"/>
                  </a:schemeClr>
                </a:solidFill>
              </a:rPr>
              <a:t>surgical</a:t>
            </a:r>
            <a:r>
              <a:rPr lang="en-US" sz="1600" i="1" dirty="0">
                <a:solidFill>
                  <a:schemeClr val="bg1">
                    <a:lumMod val="50000"/>
                  </a:schemeClr>
                </a:solidFill>
              </a:rPr>
              <a:t> intervention in increasing tear volume?</a:t>
            </a:r>
          </a:p>
          <a:p>
            <a:r>
              <a:rPr lang="en-US" sz="1600" dirty="0">
                <a:solidFill>
                  <a:schemeClr val="bg1">
                    <a:lumMod val="50000"/>
                  </a:schemeClr>
                </a:solidFill>
              </a:rPr>
              <a:t>There is indeed—</a:t>
            </a:r>
            <a:r>
              <a:rPr lang="en-US" sz="1600" b="1" dirty="0" err="1">
                <a:solidFill>
                  <a:schemeClr val="bg1">
                    <a:lumMod val="50000"/>
                  </a:schemeClr>
                </a:solidFill>
              </a:rPr>
              <a:t>punctal</a:t>
            </a:r>
            <a:r>
              <a:rPr lang="en-US" sz="1600" b="1" dirty="0">
                <a:solidFill>
                  <a:schemeClr val="bg1">
                    <a:lumMod val="50000"/>
                  </a:schemeClr>
                </a:solidFill>
              </a:rPr>
              <a:t> occlusion  </a:t>
            </a:r>
            <a:r>
              <a:rPr lang="en-US" sz="1600" dirty="0">
                <a:solidFill>
                  <a:schemeClr val="bg1">
                    <a:lumMod val="50000"/>
                  </a:schemeClr>
                </a:solidFill>
              </a:rPr>
              <a:t>is a commonly-performed procedure in moderate to severe ATD</a:t>
            </a:r>
          </a:p>
          <a:p>
            <a:endParaRPr lang="en-US" sz="1600" dirty="0">
              <a:solidFill>
                <a:schemeClr val="bg1">
                  <a:lumMod val="50000"/>
                </a:schemeClr>
              </a:solidFill>
            </a:endParaRPr>
          </a:p>
          <a:p>
            <a:r>
              <a:rPr lang="en-US" sz="1600" i="1" dirty="0">
                <a:solidFill>
                  <a:schemeClr val="bg1">
                    <a:lumMod val="50000"/>
                  </a:schemeClr>
                </a:solidFill>
              </a:rPr>
              <a:t>There are two general ways to occlude the puncta—what are they? Briefly, what is involved in each?</a:t>
            </a:r>
          </a:p>
          <a:p>
            <a:r>
              <a:rPr lang="en-US" sz="1600" dirty="0">
                <a:solidFill>
                  <a:schemeClr val="bg1">
                    <a:lumMod val="50000"/>
                  </a:schemeClr>
                </a:solidFill>
              </a:rPr>
              <a:t>Reversible and permanent. In </a:t>
            </a:r>
            <a:r>
              <a:rPr lang="en-US" sz="1600" i="1" dirty="0">
                <a:solidFill>
                  <a:schemeClr val="bg1">
                    <a:lumMod val="50000"/>
                  </a:schemeClr>
                </a:solidFill>
              </a:rPr>
              <a:t>reversible</a:t>
            </a:r>
            <a:r>
              <a:rPr lang="en-US" sz="1600" dirty="0">
                <a:solidFill>
                  <a:schemeClr val="bg1">
                    <a:lumMod val="50000"/>
                  </a:schemeClr>
                </a:solidFill>
              </a:rPr>
              <a:t> </a:t>
            </a:r>
            <a:r>
              <a:rPr lang="en-US" sz="1600" i="1" dirty="0">
                <a:solidFill>
                  <a:schemeClr val="bg1">
                    <a:lumMod val="50000"/>
                  </a:schemeClr>
                </a:solidFill>
              </a:rPr>
              <a:t>occlusion</a:t>
            </a:r>
            <a:r>
              <a:rPr lang="en-US" sz="1600" dirty="0">
                <a:solidFill>
                  <a:schemeClr val="bg1">
                    <a:lumMod val="50000"/>
                  </a:schemeClr>
                </a:solidFill>
              </a:rPr>
              <a:t>, a plug (composed of  silicone , usually) is stuffed into the punctum, blocking it. </a:t>
            </a:r>
            <a:r>
              <a:rPr lang="en-US" sz="1600" i="1" dirty="0">
                <a:solidFill>
                  <a:schemeClr val="bg1">
                    <a:lumMod val="50000"/>
                  </a:schemeClr>
                </a:solidFill>
              </a:rPr>
              <a:t>Permanent occlusion</a:t>
            </a:r>
            <a:r>
              <a:rPr lang="en-US" sz="1600" dirty="0">
                <a:solidFill>
                  <a:schemeClr val="bg1">
                    <a:lumMod val="50000"/>
                  </a:schemeClr>
                </a:solidFill>
              </a:rPr>
              <a:t> involves applying  heat  to the inner aspect of the punctum, scarring it closed.</a:t>
            </a:r>
          </a:p>
        </p:txBody>
      </p:sp>
      <p:sp>
        <p:nvSpPr>
          <p:cNvPr id="33" name="TextBox 32">
            <a:extLst>
              <a:ext uri="{FF2B5EF4-FFF2-40B4-BE49-F238E27FC236}">
                <a16:creationId xmlns:a16="http://schemas.microsoft.com/office/drawing/2014/main" id="{AED2C10E-04DA-2C26-0D16-636878DD4A3F}"/>
              </a:ext>
            </a:extLst>
          </p:cNvPr>
          <p:cNvSpPr txBox="1"/>
          <p:nvPr/>
        </p:nvSpPr>
        <p:spPr>
          <a:xfrm>
            <a:off x="1193611" y="2864697"/>
            <a:ext cx="6522973" cy="954107"/>
          </a:xfrm>
          <a:prstGeom prst="rect">
            <a:avLst/>
          </a:prstGeom>
          <a:solidFill>
            <a:srgbClr val="00FFCC"/>
          </a:solidFill>
        </p:spPr>
        <p:txBody>
          <a:bodyPr wrap="square" rtlCol="0">
            <a:spAutoFit/>
          </a:bodyPr>
          <a:lstStyle/>
          <a:p>
            <a:r>
              <a:rPr lang="en-US" sz="1400" i="1" dirty="0">
                <a:solidFill>
                  <a:srgbClr val="0000FF"/>
                </a:solidFill>
              </a:rPr>
              <a:t>The </a:t>
            </a:r>
            <a:r>
              <a:rPr lang="en-US" sz="1400" dirty="0">
                <a:solidFill>
                  <a:srgbClr val="0000FF"/>
                </a:solidFill>
              </a:rPr>
              <a:t>Cornea</a:t>
            </a:r>
            <a:r>
              <a:rPr lang="en-US" sz="1400" i="1" dirty="0">
                <a:solidFill>
                  <a:srgbClr val="0000FF"/>
                </a:solidFill>
              </a:rPr>
              <a:t> book mentions two other surgical interventions—vastly less common than </a:t>
            </a:r>
            <a:r>
              <a:rPr lang="en-US" sz="1400" i="1" dirty="0" err="1">
                <a:solidFill>
                  <a:srgbClr val="0000FF"/>
                </a:solidFill>
              </a:rPr>
              <a:t>punctal</a:t>
            </a:r>
            <a:r>
              <a:rPr lang="en-US" sz="1400" i="1" dirty="0">
                <a:solidFill>
                  <a:srgbClr val="0000FF"/>
                </a:solidFill>
              </a:rPr>
              <a:t> plugging—that are occasionally indicated. What are they?</a:t>
            </a:r>
          </a:p>
          <a:p>
            <a:r>
              <a:rPr lang="en-US" sz="1400" dirty="0">
                <a:solidFill>
                  <a:srgbClr val="0000FF"/>
                </a:solidFill>
              </a:rPr>
              <a:t>--</a:t>
            </a:r>
            <a:r>
              <a:rPr lang="en-US" sz="1400" b="1" i="1" dirty="0">
                <a:solidFill>
                  <a:srgbClr val="0000FF"/>
                </a:solidFill>
              </a:rPr>
              <a:t>?</a:t>
            </a:r>
          </a:p>
          <a:p>
            <a:r>
              <a:rPr lang="en-US" sz="1400" dirty="0">
                <a:solidFill>
                  <a:srgbClr val="0000FF"/>
                </a:solidFill>
              </a:rPr>
              <a:t>--</a:t>
            </a:r>
            <a:r>
              <a:rPr lang="en-US" sz="1400" b="1" i="1" dirty="0">
                <a:solidFill>
                  <a:srgbClr val="0000FF"/>
                </a:solidFill>
              </a:rPr>
              <a:t>?</a:t>
            </a:r>
          </a:p>
        </p:txBody>
      </p:sp>
      <p:sp>
        <p:nvSpPr>
          <p:cNvPr id="29" name="TextBox 28">
            <a:extLst>
              <a:ext uri="{FF2B5EF4-FFF2-40B4-BE49-F238E27FC236}">
                <a16:creationId xmlns:a16="http://schemas.microsoft.com/office/drawing/2014/main" id="{32EC2801-B651-6119-1CFE-C9CC2FB8C930}"/>
              </a:ext>
            </a:extLst>
          </p:cNvPr>
          <p:cNvSpPr txBox="1"/>
          <p:nvPr/>
        </p:nvSpPr>
        <p:spPr>
          <a:xfrm>
            <a:off x="1295400" y="1279617"/>
            <a:ext cx="5715000" cy="954107"/>
          </a:xfrm>
          <a:prstGeom prst="rect">
            <a:avLst/>
          </a:prstGeom>
          <a:solidFill>
            <a:srgbClr val="FFCCCC"/>
          </a:solidFill>
        </p:spPr>
        <p:txBody>
          <a:bodyPr wrap="square" rtlCol="0">
            <a:spAutoFit/>
          </a:bodyPr>
          <a:lstStyle/>
          <a:p>
            <a:r>
              <a:rPr lang="en-US" sz="1400" i="1" dirty="0">
                <a:solidFill>
                  <a:schemeClr val="bg1">
                    <a:lumMod val="65000"/>
                  </a:schemeClr>
                </a:solidFill>
              </a:rPr>
              <a:t>What complications are associated with </a:t>
            </a:r>
            <a:r>
              <a:rPr lang="en-US" sz="1400" i="1" dirty="0" err="1">
                <a:solidFill>
                  <a:schemeClr val="bg1">
                    <a:lumMod val="65000"/>
                  </a:schemeClr>
                </a:solidFill>
              </a:rPr>
              <a:t>punctal</a:t>
            </a:r>
            <a:r>
              <a:rPr lang="en-US" sz="1400" i="1" dirty="0">
                <a:solidFill>
                  <a:schemeClr val="bg1">
                    <a:lumMod val="65000"/>
                  </a:schemeClr>
                </a:solidFill>
              </a:rPr>
              <a:t> occlusion?</a:t>
            </a:r>
          </a:p>
          <a:p>
            <a:r>
              <a:rPr lang="en-US" sz="1400" dirty="0">
                <a:solidFill>
                  <a:schemeClr val="bg1">
                    <a:lumMod val="65000"/>
                  </a:schemeClr>
                </a:solidFill>
              </a:rPr>
              <a:t>--They can fail: Inserts can be dislodged; adhesions can open up</a:t>
            </a:r>
          </a:p>
          <a:p>
            <a:r>
              <a:rPr lang="en-US" sz="1400" dirty="0">
                <a:solidFill>
                  <a:schemeClr val="bg1">
                    <a:lumMod val="65000"/>
                  </a:schemeClr>
                </a:solidFill>
              </a:rPr>
              <a:t>--Inserts can be over inserted, </a:t>
            </a:r>
            <a:r>
              <a:rPr lang="en-US" sz="1400" dirty="0" err="1">
                <a:solidFill>
                  <a:schemeClr val="bg1">
                    <a:lumMod val="65000"/>
                  </a:schemeClr>
                </a:solidFill>
              </a:rPr>
              <a:t>ie</a:t>
            </a:r>
            <a:r>
              <a:rPr lang="en-US" sz="1400" dirty="0">
                <a:solidFill>
                  <a:schemeClr val="bg1">
                    <a:lumMod val="65000"/>
                  </a:schemeClr>
                </a:solidFill>
              </a:rPr>
              <a:t>, into the  canaliculus, which means surgical removal will be required if inflammation or infection develops</a:t>
            </a:r>
          </a:p>
        </p:txBody>
      </p:sp>
    </p:spTree>
    <p:extLst>
      <p:ext uri="{BB962C8B-B14F-4D97-AF65-F5344CB8AC3E}">
        <p14:creationId xmlns:p14="http://schemas.microsoft.com/office/powerpoint/2010/main" val="2965096923"/>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solidFill>
                  <a:schemeClr val="bg1">
                    <a:lumMod val="75000"/>
                  </a:schemeClr>
                </a:solidFill>
              </a:rPr>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is the formal name for artificial tears?</a:t>
            </a:r>
          </a:p>
          <a:p>
            <a:r>
              <a:rPr lang="en-US" sz="1400" dirty="0">
                <a:solidFill>
                  <a:schemeClr val="bg1">
                    <a:lumMod val="75000"/>
                  </a:schemeClr>
                </a:solidFill>
              </a:rPr>
              <a:t>They are ophthalmic  demulcents</a:t>
            </a:r>
          </a:p>
          <a:p>
            <a:endParaRPr lang="en-US" sz="1400" i="1" dirty="0">
              <a:solidFill>
                <a:schemeClr val="bg1">
                  <a:lumMod val="75000"/>
                </a:schemeClr>
              </a:solidFill>
            </a:endParaRPr>
          </a:p>
          <a:p>
            <a:r>
              <a:rPr lang="en-US" sz="1400" i="1" dirty="0">
                <a:solidFill>
                  <a:schemeClr val="bg1">
                    <a:lumMod val="75000"/>
                  </a:schemeClr>
                </a:solidFill>
              </a:rPr>
              <a:t>In general terms, what is a </a:t>
            </a:r>
            <a:r>
              <a:rPr lang="en-US" sz="1400" dirty="0">
                <a:solidFill>
                  <a:schemeClr val="bg1">
                    <a:lumMod val="75000"/>
                  </a:schemeClr>
                </a:solidFill>
              </a:rPr>
              <a:t>demulcent</a:t>
            </a:r>
            <a:r>
              <a:rPr lang="en-US" sz="1400" i="1" dirty="0">
                <a:solidFill>
                  <a:schemeClr val="bg1">
                    <a:lumMod val="75000"/>
                  </a:schemeClr>
                </a:solidFill>
              </a:rPr>
              <a:t>?</a:t>
            </a:r>
          </a:p>
          <a:p>
            <a:r>
              <a:rPr lang="en-US" sz="1400" dirty="0">
                <a:solidFill>
                  <a:schemeClr val="bg1">
                    <a:lumMod val="75000"/>
                  </a:schemeClr>
                </a:solidFill>
              </a:rPr>
              <a:t>A substance that, when applied, soothes inflamed mucous membranes</a:t>
            </a:r>
          </a:p>
          <a:p>
            <a:endParaRPr lang="en-US" sz="1400" dirty="0">
              <a:solidFill>
                <a:schemeClr val="bg1">
                  <a:lumMod val="75000"/>
                </a:schemeClr>
              </a:solidFill>
            </a:endParaRPr>
          </a:p>
          <a:p>
            <a:r>
              <a:rPr lang="en-US" sz="1400" i="1" dirty="0">
                <a:solidFill>
                  <a:schemeClr val="bg1">
                    <a:lumMod val="75000"/>
                  </a:schemeClr>
                </a:solidFill>
              </a:rPr>
              <a:t>The word </a:t>
            </a:r>
            <a:r>
              <a:rPr lang="en-US" sz="1400" dirty="0">
                <a:solidFill>
                  <a:schemeClr val="bg1">
                    <a:lumMod val="75000"/>
                  </a:schemeClr>
                </a:solidFill>
              </a:rPr>
              <a:t>demulcent</a:t>
            </a:r>
            <a:r>
              <a:rPr lang="en-US" sz="1400" i="1" dirty="0">
                <a:solidFill>
                  <a:schemeClr val="bg1">
                    <a:lumMod val="75000"/>
                  </a:schemeClr>
                </a:solidFill>
              </a:rPr>
              <a:t> can also refer to the specific molecule that conveys the soothing effect; </a:t>
            </a:r>
            <a:r>
              <a:rPr lang="en-US" sz="1400" i="1" dirty="0" err="1">
                <a:solidFill>
                  <a:schemeClr val="bg1">
                    <a:lumMod val="75000"/>
                  </a:schemeClr>
                </a:solidFill>
              </a:rPr>
              <a:t>eg</a:t>
            </a:r>
            <a:r>
              <a:rPr lang="en-US" sz="1400" i="1" dirty="0">
                <a:solidFill>
                  <a:schemeClr val="bg1">
                    <a:lumMod val="75000"/>
                  </a:schemeClr>
                </a:solidFill>
              </a:rPr>
              <a:t>, ‘ATs contain a </a:t>
            </a:r>
            <a:r>
              <a:rPr lang="en-US" sz="1400" b="1" i="1" dirty="0">
                <a:solidFill>
                  <a:schemeClr val="bg1">
                    <a:lumMod val="75000"/>
                  </a:schemeClr>
                </a:solidFill>
              </a:rPr>
              <a:t>demulcent</a:t>
            </a:r>
            <a:r>
              <a:rPr lang="en-US" sz="1400" i="1" dirty="0">
                <a:solidFill>
                  <a:schemeClr val="bg1">
                    <a:lumMod val="75000"/>
                  </a:schemeClr>
                </a:solidFill>
              </a:rPr>
              <a:t> that…’ What are the two most common molecules used as demulcents in ATs?</a:t>
            </a:r>
          </a:p>
          <a:p>
            <a:r>
              <a:rPr lang="en-US" sz="1400" dirty="0">
                <a:solidFill>
                  <a:schemeClr val="bg1">
                    <a:lumMod val="75000"/>
                  </a:schemeClr>
                </a:solidFill>
              </a:rPr>
              <a:t>Polyvinyl alcohol, and cellulose derivatives</a:t>
            </a:r>
          </a:p>
        </p:txBody>
      </p:sp>
      <p:sp>
        <p:nvSpPr>
          <p:cNvPr id="28" name="TextBox 27">
            <a:extLst>
              <a:ext uri="{FF2B5EF4-FFF2-40B4-BE49-F238E27FC236}">
                <a16:creationId xmlns:a16="http://schemas.microsoft.com/office/drawing/2014/main" id="{4A93CDEB-E73F-A251-2347-BA6A2BA448F5}"/>
              </a:ext>
            </a:extLst>
          </p:cNvPr>
          <p:cNvSpPr txBox="1"/>
          <p:nvPr/>
        </p:nvSpPr>
        <p:spPr>
          <a:xfrm>
            <a:off x="2555997" y="2549789"/>
            <a:ext cx="5246735" cy="2462213"/>
          </a:xfrm>
          <a:prstGeom prst="rect">
            <a:avLst/>
          </a:prstGeom>
          <a:solidFill>
            <a:schemeClr val="accent5"/>
          </a:solidFill>
        </p:spPr>
        <p:txBody>
          <a:bodyPr wrap="square" rtlCol="0">
            <a:spAutoFit/>
          </a:bodyPr>
          <a:lstStyle/>
          <a:p>
            <a:r>
              <a:rPr lang="en-US" sz="1400" i="1" dirty="0">
                <a:solidFill>
                  <a:schemeClr val="bg1">
                    <a:lumMod val="75000"/>
                  </a:schemeClr>
                </a:solidFill>
              </a:rPr>
              <a:t>Are preserved ATs OK, or should PFATs alone be used?</a:t>
            </a:r>
          </a:p>
          <a:p>
            <a:r>
              <a:rPr lang="en-US" sz="1400" dirty="0">
                <a:solidFill>
                  <a:schemeClr val="bg1">
                    <a:lumMod val="75000"/>
                  </a:schemeClr>
                </a:solidFill>
              </a:rPr>
              <a:t>The latest (at the time of this writing) version of the </a:t>
            </a:r>
            <a:r>
              <a:rPr lang="en-US" sz="1400" i="1" dirty="0">
                <a:solidFill>
                  <a:schemeClr val="bg1">
                    <a:lumMod val="75000"/>
                  </a:schemeClr>
                </a:solidFill>
              </a:rPr>
              <a:t>Cornea</a:t>
            </a:r>
            <a:r>
              <a:rPr lang="en-US" sz="1400" dirty="0">
                <a:solidFill>
                  <a:schemeClr val="bg1">
                    <a:lumMod val="75000"/>
                  </a:schemeClr>
                </a:solidFill>
              </a:rPr>
              <a:t> book is conflicting on this. One page recommends preserved ATs up to 4x/d for mild dry eyes, whereas the next page states ‘PFATs are recommended for all pts.’ Caveat emptor. </a:t>
            </a:r>
          </a:p>
          <a:p>
            <a:endParaRPr lang="en-US" sz="1400" i="1" dirty="0">
              <a:solidFill>
                <a:schemeClr val="bg1">
                  <a:lumMod val="75000"/>
                </a:schemeClr>
              </a:solidFill>
            </a:endParaRPr>
          </a:p>
          <a:p>
            <a:r>
              <a:rPr lang="en-US" sz="1400" i="1" dirty="0">
                <a:solidFill>
                  <a:schemeClr val="bg1">
                    <a:lumMod val="75000"/>
                  </a:schemeClr>
                </a:solidFill>
              </a:rPr>
              <a:t>Are preservatives the reason some ATs sting?</a:t>
            </a:r>
          </a:p>
          <a:p>
            <a:r>
              <a:rPr lang="en-US" sz="1400" dirty="0">
                <a:solidFill>
                  <a:schemeClr val="bg1">
                    <a:lumMod val="75000"/>
                  </a:schemeClr>
                </a:solidFill>
              </a:rPr>
              <a:t>Generally no—rather, it’s a mismatch in  pH  between that of the drop and that of the ocular surface. The pH varies widely among available drops, so if a pt c/o stinging tell them to dry a different formulation.</a:t>
            </a:r>
          </a:p>
        </p:txBody>
      </p:sp>
      <p:sp>
        <p:nvSpPr>
          <p:cNvPr id="31" name="TextBox 30">
            <a:extLst>
              <a:ext uri="{FF2B5EF4-FFF2-40B4-BE49-F238E27FC236}">
                <a16:creationId xmlns:a16="http://schemas.microsoft.com/office/drawing/2014/main" id="{305DA168-053A-11B5-479F-F5920DBB6066}"/>
              </a:ext>
            </a:extLst>
          </p:cNvPr>
          <p:cNvSpPr txBox="1"/>
          <p:nvPr/>
        </p:nvSpPr>
        <p:spPr>
          <a:xfrm>
            <a:off x="1414259" y="1995438"/>
            <a:ext cx="6272001" cy="255454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Is there a role for </a:t>
            </a:r>
            <a:r>
              <a:rPr lang="en-US" sz="1600" b="1" dirty="0">
                <a:solidFill>
                  <a:schemeClr val="bg1">
                    <a:lumMod val="50000"/>
                  </a:schemeClr>
                </a:solidFill>
              </a:rPr>
              <a:t>surgical</a:t>
            </a:r>
            <a:r>
              <a:rPr lang="en-US" sz="1600" i="1" dirty="0">
                <a:solidFill>
                  <a:schemeClr val="bg1">
                    <a:lumMod val="50000"/>
                  </a:schemeClr>
                </a:solidFill>
              </a:rPr>
              <a:t> intervention in increasing tear volume?</a:t>
            </a:r>
          </a:p>
          <a:p>
            <a:r>
              <a:rPr lang="en-US" sz="1600" dirty="0">
                <a:solidFill>
                  <a:schemeClr val="bg1">
                    <a:lumMod val="50000"/>
                  </a:schemeClr>
                </a:solidFill>
              </a:rPr>
              <a:t>There is indeed—</a:t>
            </a:r>
            <a:r>
              <a:rPr lang="en-US" sz="1600" b="1" dirty="0" err="1">
                <a:solidFill>
                  <a:schemeClr val="bg1">
                    <a:lumMod val="50000"/>
                  </a:schemeClr>
                </a:solidFill>
              </a:rPr>
              <a:t>punctal</a:t>
            </a:r>
            <a:r>
              <a:rPr lang="en-US" sz="1600" b="1" dirty="0">
                <a:solidFill>
                  <a:schemeClr val="bg1">
                    <a:lumMod val="50000"/>
                  </a:schemeClr>
                </a:solidFill>
              </a:rPr>
              <a:t> occlusion  </a:t>
            </a:r>
            <a:r>
              <a:rPr lang="en-US" sz="1600" dirty="0">
                <a:solidFill>
                  <a:schemeClr val="bg1">
                    <a:lumMod val="50000"/>
                  </a:schemeClr>
                </a:solidFill>
              </a:rPr>
              <a:t>is a commonly-performed procedure in moderate to severe ATD</a:t>
            </a:r>
          </a:p>
          <a:p>
            <a:endParaRPr lang="en-US" sz="1600" dirty="0">
              <a:solidFill>
                <a:schemeClr val="bg1">
                  <a:lumMod val="50000"/>
                </a:schemeClr>
              </a:solidFill>
            </a:endParaRPr>
          </a:p>
          <a:p>
            <a:r>
              <a:rPr lang="en-US" sz="1600" i="1" dirty="0">
                <a:solidFill>
                  <a:schemeClr val="bg1">
                    <a:lumMod val="50000"/>
                  </a:schemeClr>
                </a:solidFill>
              </a:rPr>
              <a:t>There are two general ways to occlude the puncta—what are they? Briefly, what is involved in each?</a:t>
            </a:r>
          </a:p>
          <a:p>
            <a:r>
              <a:rPr lang="en-US" sz="1600" dirty="0">
                <a:solidFill>
                  <a:schemeClr val="bg1">
                    <a:lumMod val="50000"/>
                  </a:schemeClr>
                </a:solidFill>
              </a:rPr>
              <a:t>Reversible and permanent. In </a:t>
            </a:r>
            <a:r>
              <a:rPr lang="en-US" sz="1600" i="1" dirty="0">
                <a:solidFill>
                  <a:schemeClr val="bg1">
                    <a:lumMod val="50000"/>
                  </a:schemeClr>
                </a:solidFill>
              </a:rPr>
              <a:t>reversible</a:t>
            </a:r>
            <a:r>
              <a:rPr lang="en-US" sz="1600" dirty="0">
                <a:solidFill>
                  <a:schemeClr val="bg1">
                    <a:lumMod val="50000"/>
                  </a:schemeClr>
                </a:solidFill>
              </a:rPr>
              <a:t> </a:t>
            </a:r>
            <a:r>
              <a:rPr lang="en-US" sz="1600" i="1" dirty="0">
                <a:solidFill>
                  <a:schemeClr val="bg1">
                    <a:lumMod val="50000"/>
                  </a:schemeClr>
                </a:solidFill>
              </a:rPr>
              <a:t>occlusion</a:t>
            </a:r>
            <a:r>
              <a:rPr lang="en-US" sz="1600" dirty="0">
                <a:solidFill>
                  <a:schemeClr val="bg1">
                    <a:lumMod val="50000"/>
                  </a:schemeClr>
                </a:solidFill>
              </a:rPr>
              <a:t>, a plug (composed of  silicone , usually) is stuffed into the punctum, blocking it. </a:t>
            </a:r>
            <a:r>
              <a:rPr lang="en-US" sz="1600" i="1" dirty="0">
                <a:solidFill>
                  <a:schemeClr val="bg1">
                    <a:lumMod val="50000"/>
                  </a:schemeClr>
                </a:solidFill>
              </a:rPr>
              <a:t>Permanent occlusion</a:t>
            </a:r>
            <a:r>
              <a:rPr lang="en-US" sz="1600" dirty="0">
                <a:solidFill>
                  <a:schemeClr val="bg1">
                    <a:lumMod val="50000"/>
                  </a:schemeClr>
                </a:solidFill>
              </a:rPr>
              <a:t> involves applying  heat  to the inner aspect of the punctum, scarring it closed.</a:t>
            </a:r>
          </a:p>
        </p:txBody>
      </p:sp>
      <p:sp>
        <p:nvSpPr>
          <p:cNvPr id="33" name="TextBox 32">
            <a:extLst>
              <a:ext uri="{FF2B5EF4-FFF2-40B4-BE49-F238E27FC236}">
                <a16:creationId xmlns:a16="http://schemas.microsoft.com/office/drawing/2014/main" id="{AED2C10E-04DA-2C26-0D16-636878DD4A3F}"/>
              </a:ext>
            </a:extLst>
          </p:cNvPr>
          <p:cNvSpPr txBox="1"/>
          <p:nvPr/>
        </p:nvSpPr>
        <p:spPr>
          <a:xfrm>
            <a:off x="1193611" y="2864697"/>
            <a:ext cx="6522973" cy="954107"/>
          </a:xfrm>
          <a:prstGeom prst="rect">
            <a:avLst/>
          </a:prstGeom>
          <a:solidFill>
            <a:srgbClr val="00FFCC"/>
          </a:solidFill>
        </p:spPr>
        <p:txBody>
          <a:bodyPr wrap="square" rtlCol="0">
            <a:spAutoFit/>
          </a:bodyPr>
          <a:lstStyle/>
          <a:p>
            <a:r>
              <a:rPr lang="en-US" sz="1400" i="1" dirty="0">
                <a:solidFill>
                  <a:srgbClr val="0000FF"/>
                </a:solidFill>
              </a:rPr>
              <a:t>The </a:t>
            </a:r>
            <a:r>
              <a:rPr lang="en-US" sz="1400" dirty="0">
                <a:solidFill>
                  <a:srgbClr val="0000FF"/>
                </a:solidFill>
              </a:rPr>
              <a:t>Cornea</a:t>
            </a:r>
            <a:r>
              <a:rPr lang="en-US" sz="1400" i="1" dirty="0">
                <a:solidFill>
                  <a:srgbClr val="0000FF"/>
                </a:solidFill>
              </a:rPr>
              <a:t> book mentions two other surgical interventions—vastly less common than </a:t>
            </a:r>
            <a:r>
              <a:rPr lang="en-US" sz="1400" i="1" dirty="0" err="1">
                <a:solidFill>
                  <a:srgbClr val="0000FF"/>
                </a:solidFill>
              </a:rPr>
              <a:t>punctal</a:t>
            </a:r>
            <a:r>
              <a:rPr lang="en-US" sz="1400" i="1" dirty="0">
                <a:solidFill>
                  <a:srgbClr val="0000FF"/>
                </a:solidFill>
              </a:rPr>
              <a:t> plugging—that are occasionally indicated. What are they?</a:t>
            </a:r>
          </a:p>
          <a:p>
            <a:r>
              <a:rPr lang="en-US" sz="1400" dirty="0">
                <a:solidFill>
                  <a:srgbClr val="0000FF"/>
                </a:solidFill>
              </a:rPr>
              <a:t>--Correction of  </a:t>
            </a:r>
            <a:r>
              <a:rPr lang="en-US" sz="1400" dirty="0"/>
              <a:t>eyelid malposition </a:t>
            </a:r>
          </a:p>
          <a:p>
            <a:r>
              <a:rPr lang="en-US" sz="1400" dirty="0">
                <a:solidFill>
                  <a:schemeClr val="bg1">
                    <a:lumMod val="65000"/>
                  </a:schemeClr>
                </a:solidFill>
              </a:rPr>
              <a:t>--</a:t>
            </a:r>
            <a:r>
              <a:rPr lang="en-US" sz="1400" b="1" i="1" dirty="0">
                <a:solidFill>
                  <a:schemeClr val="bg1">
                    <a:lumMod val="65000"/>
                  </a:schemeClr>
                </a:solidFill>
              </a:rPr>
              <a:t>?</a:t>
            </a:r>
          </a:p>
        </p:txBody>
      </p:sp>
      <p:sp>
        <p:nvSpPr>
          <p:cNvPr id="30" name="Rectangle 29">
            <a:extLst>
              <a:ext uri="{FF2B5EF4-FFF2-40B4-BE49-F238E27FC236}">
                <a16:creationId xmlns:a16="http://schemas.microsoft.com/office/drawing/2014/main" id="{C7E7192A-B501-50EA-B7F6-8EAFA3870917}"/>
              </a:ext>
            </a:extLst>
          </p:cNvPr>
          <p:cNvSpPr/>
          <p:nvPr/>
        </p:nvSpPr>
        <p:spPr>
          <a:xfrm>
            <a:off x="2489737" y="3334342"/>
            <a:ext cx="1501910" cy="2484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29" name="TextBox 28">
            <a:extLst>
              <a:ext uri="{FF2B5EF4-FFF2-40B4-BE49-F238E27FC236}">
                <a16:creationId xmlns:a16="http://schemas.microsoft.com/office/drawing/2014/main" id="{E883C6D4-8178-758C-F932-A1F28E9321AD}"/>
              </a:ext>
            </a:extLst>
          </p:cNvPr>
          <p:cNvSpPr txBox="1"/>
          <p:nvPr/>
        </p:nvSpPr>
        <p:spPr>
          <a:xfrm>
            <a:off x="1295400" y="1279617"/>
            <a:ext cx="5715000" cy="954107"/>
          </a:xfrm>
          <a:prstGeom prst="rect">
            <a:avLst/>
          </a:prstGeom>
          <a:solidFill>
            <a:srgbClr val="FFCCCC"/>
          </a:solidFill>
        </p:spPr>
        <p:txBody>
          <a:bodyPr wrap="square" rtlCol="0">
            <a:spAutoFit/>
          </a:bodyPr>
          <a:lstStyle/>
          <a:p>
            <a:r>
              <a:rPr lang="en-US" sz="1400" i="1" dirty="0">
                <a:solidFill>
                  <a:schemeClr val="bg1">
                    <a:lumMod val="65000"/>
                  </a:schemeClr>
                </a:solidFill>
              </a:rPr>
              <a:t>What complications are associated with </a:t>
            </a:r>
            <a:r>
              <a:rPr lang="en-US" sz="1400" i="1" dirty="0" err="1">
                <a:solidFill>
                  <a:schemeClr val="bg1">
                    <a:lumMod val="65000"/>
                  </a:schemeClr>
                </a:solidFill>
              </a:rPr>
              <a:t>punctal</a:t>
            </a:r>
            <a:r>
              <a:rPr lang="en-US" sz="1400" i="1" dirty="0">
                <a:solidFill>
                  <a:schemeClr val="bg1">
                    <a:lumMod val="65000"/>
                  </a:schemeClr>
                </a:solidFill>
              </a:rPr>
              <a:t> occlusion?</a:t>
            </a:r>
          </a:p>
          <a:p>
            <a:r>
              <a:rPr lang="en-US" sz="1400" dirty="0">
                <a:solidFill>
                  <a:schemeClr val="bg1">
                    <a:lumMod val="65000"/>
                  </a:schemeClr>
                </a:solidFill>
              </a:rPr>
              <a:t>--They can fail: Inserts can be dislodged; adhesions can open up</a:t>
            </a:r>
          </a:p>
          <a:p>
            <a:r>
              <a:rPr lang="en-US" sz="1400" dirty="0">
                <a:solidFill>
                  <a:schemeClr val="bg1">
                    <a:lumMod val="65000"/>
                  </a:schemeClr>
                </a:solidFill>
              </a:rPr>
              <a:t>--Inserts can be over inserted, </a:t>
            </a:r>
            <a:r>
              <a:rPr lang="en-US" sz="1400" dirty="0" err="1">
                <a:solidFill>
                  <a:schemeClr val="bg1">
                    <a:lumMod val="65000"/>
                  </a:schemeClr>
                </a:solidFill>
              </a:rPr>
              <a:t>ie</a:t>
            </a:r>
            <a:r>
              <a:rPr lang="en-US" sz="1400" dirty="0">
                <a:solidFill>
                  <a:schemeClr val="bg1">
                    <a:lumMod val="65000"/>
                  </a:schemeClr>
                </a:solidFill>
              </a:rPr>
              <a:t>, into the  canaliculus, which means surgical removal will be required if inflammation or infection develops</a:t>
            </a:r>
          </a:p>
        </p:txBody>
      </p:sp>
    </p:spTree>
    <p:extLst>
      <p:ext uri="{BB962C8B-B14F-4D97-AF65-F5344CB8AC3E}">
        <p14:creationId xmlns:p14="http://schemas.microsoft.com/office/powerpoint/2010/main" val="13880860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53</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2585323"/>
          </a:xfrm>
          <a:prstGeom prst="rect">
            <a:avLst/>
          </a:prstGeom>
          <a:noFill/>
        </p:spPr>
        <p:txBody>
          <a:bodyPr wrap="square" rtlCol="0">
            <a:spAutoFit/>
          </a:bodyPr>
          <a:lstStyle/>
          <a:p>
            <a:r>
              <a:rPr lang="en-US" i="1" dirty="0"/>
              <a:t>The tear film is comprised of  three  basic components. </a:t>
            </a:r>
            <a:r>
              <a:rPr lang="en-US" i="1" dirty="0">
                <a:solidFill>
                  <a:srgbClr val="0000FF"/>
                </a:solidFill>
              </a:rPr>
              <a:t>What are they?</a:t>
            </a:r>
          </a:p>
          <a:p>
            <a:r>
              <a:rPr lang="en-US" dirty="0">
                <a:solidFill>
                  <a:srgbClr val="0000FF"/>
                </a:solidFill>
              </a:rPr>
              <a:t>--Lipid</a:t>
            </a:r>
          </a:p>
          <a:p>
            <a:r>
              <a:rPr lang="en-US" dirty="0">
                <a:solidFill>
                  <a:srgbClr val="0000FF"/>
                </a:solidFill>
              </a:rPr>
              <a:t>--Aqueous</a:t>
            </a:r>
          </a:p>
          <a:p>
            <a:r>
              <a:rPr lang="en-US" dirty="0">
                <a:solidFill>
                  <a:srgbClr val="0000FF"/>
                </a:solidFill>
              </a:rPr>
              <a:t>--Mucin</a:t>
            </a:r>
          </a:p>
          <a:p>
            <a:endParaRPr lang="en-US" i="1" dirty="0"/>
          </a:p>
          <a:p>
            <a:r>
              <a:rPr lang="en-US" i="1" dirty="0"/>
              <a:t>How are the three components physically related to one another?</a:t>
            </a:r>
          </a:p>
          <a:p>
            <a:r>
              <a:rPr lang="en-US" dirty="0"/>
              <a:t>The aqueous and mucus components are intermixed into a single,  gel-like layer (the ‘ mucoaqueous  phase’), which in turn is covered by a lipid layer. </a:t>
            </a:r>
            <a:endParaRPr lang="en-US" dirty="0">
              <a:solidFill>
                <a:srgbClr val="0000FF"/>
              </a:solidFill>
            </a:endParaRPr>
          </a:p>
        </p:txBody>
      </p:sp>
      <p:sp>
        <p:nvSpPr>
          <p:cNvPr id="4" name="TextBox 3">
            <a:extLst>
              <a:ext uri="{FF2B5EF4-FFF2-40B4-BE49-F238E27FC236}">
                <a16:creationId xmlns:a16="http://schemas.microsoft.com/office/drawing/2014/main" id="{CF1415D0-C489-6D70-8E63-D6C994AB87A8}"/>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2894525115"/>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solidFill>
                  <a:schemeClr val="bg1">
                    <a:lumMod val="75000"/>
                  </a:schemeClr>
                </a:solidFill>
              </a:rPr>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is the formal name for artificial tears?</a:t>
            </a:r>
          </a:p>
          <a:p>
            <a:r>
              <a:rPr lang="en-US" sz="1400" dirty="0">
                <a:solidFill>
                  <a:schemeClr val="bg1">
                    <a:lumMod val="75000"/>
                  </a:schemeClr>
                </a:solidFill>
              </a:rPr>
              <a:t>They are ophthalmic  demulcents</a:t>
            </a:r>
          </a:p>
          <a:p>
            <a:endParaRPr lang="en-US" sz="1400" i="1" dirty="0">
              <a:solidFill>
                <a:schemeClr val="bg1">
                  <a:lumMod val="75000"/>
                </a:schemeClr>
              </a:solidFill>
            </a:endParaRPr>
          </a:p>
          <a:p>
            <a:r>
              <a:rPr lang="en-US" sz="1400" i="1" dirty="0">
                <a:solidFill>
                  <a:schemeClr val="bg1">
                    <a:lumMod val="75000"/>
                  </a:schemeClr>
                </a:solidFill>
              </a:rPr>
              <a:t>In general terms, what is a </a:t>
            </a:r>
            <a:r>
              <a:rPr lang="en-US" sz="1400" dirty="0">
                <a:solidFill>
                  <a:schemeClr val="bg1">
                    <a:lumMod val="75000"/>
                  </a:schemeClr>
                </a:solidFill>
              </a:rPr>
              <a:t>demulcent</a:t>
            </a:r>
            <a:r>
              <a:rPr lang="en-US" sz="1400" i="1" dirty="0">
                <a:solidFill>
                  <a:schemeClr val="bg1">
                    <a:lumMod val="75000"/>
                  </a:schemeClr>
                </a:solidFill>
              </a:rPr>
              <a:t>?</a:t>
            </a:r>
          </a:p>
          <a:p>
            <a:r>
              <a:rPr lang="en-US" sz="1400" dirty="0">
                <a:solidFill>
                  <a:schemeClr val="bg1">
                    <a:lumMod val="75000"/>
                  </a:schemeClr>
                </a:solidFill>
              </a:rPr>
              <a:t>A substance that, when applied, soothes inflamed mucous membranes</a:t>
            </a:r>
          </a:p>
          <a:p>
            <a:endParaRPr lang="en-US" sz="1400" dirty="0">
              <a:solidFill>
                <a:schemeClr val="bg1">
                  <a:lumMod val="75000"/>
                </a:schemeClr>
              </a:solidFill>
            </a:endParaRPr>
          </a:p>
          <a:p>
            <a:r>
              <a:rPr lang="en-US" sz="1400" i="1" dirty="0">
                <a:solidFill>
                  <a:schemeClr val="bg1">
                    <a:lumMod val="75000"/>
                  </a:schemeClr>
                </a:solidFill>
              </a:rPr>
              <a:t>The word </a:t>
            </a:r>
            <a:r>
              <a:rPr lang="en-US" sz="1400" dirty="0">
                <a:solidFill>
                  <a:schemeClr val="bg1">
                    <a:lumMod val="75000"/>
                  </a:schemeClr>
                </a:solidFill>
              </a:rPr>
              <a:t>demulcent</a:t>
            </a:r>
            <a:r>
              <a:rPr lang="en-US" sz="1400" i="1" dirty="0">
                <a:solidFill>
                  <a:schemeClr val="bg1">
                    <a:lumMod val="75000"/>
                  </a:schemeClr>
                </a:solidFill>
              </a:rPr>
              <a:t> can also refer to the specific molecule that conveys the soothing effect; </a:t>
            </a:r>
            <a:r>
              <a:rPr lang="en-US" sz="1400" i="1" dirty="0" err="1">
                <a:solidFill>
                  <a:schemeClr val="bg1">
                    <a:lumMod val="75000"/>
                  </a:schemeClr>
                </a:solidFill>
              </a:rPr>
              <a:t>eg</a:t>
            </a:r>
            <a:r>
              <a:rPr lang="en-US" sz="1400" i="1" dirty="0">
                <a:solidFill>
                  <a:schemeClr val="bg1">
                    <a:lumMod val="75000"/>
                  </a:schemeClr>
                </a:solidFill>
              </a:rPr>
              <a:t>, ‘ATs contain a </a:t>
            </a:r>
            <a:r>
              <a:rPr lang="en-US" sz="1400" b="1" i="1" dirty="0">
                <a:solidFill>
                  <a:schemeClr val="bg1">
                    <a:lumMod val="75000"/>
                  </a:schemeClr>
                </a:solidFill>
              </a:rPr>
              <a:t>demulcent</a:t>
            </a:r>
            <a:r>
              <a:rPr lang="en-US" sz="1400" i="1" dirty="0">
                <a:solidFill>
                  <a:schemeClr val="bg1">
                    <a:lumMod val="75000"/>
                  </a:schemeClr>
                </a:solidFill>
              </a:rPr>
              <a:t> that…’ What are the two most common molecules used as demulcents in ATs?</a:t>
            </a:r>
          </a:p>
          <a:p>
            <a:r>
              <a:rPr lang="en-US" sz="1400" dirty="0">
                <a:solidFill>
                  <a:schemeClr val="bg1">
                    <a:lumMod val="75000"/>
                  </a:schemeClr>
                </a:solidFill>
              </a:rPr>
              <a:t>Polyvinyl alcohol, and cellulose derivatives</a:t>
            </a:r>
          </a:p>
        </p:txBody>
      </p:sp>
      <p:sp>
        <p:nvSpPr>
          <p:cNvPr id="28" name="TextBox 27">
            <a:extLst>
              <a:ext uri="{FF2B5EF4-FFF2-40B4-BE49-F238E27FC236}">
                <a16:creationId xmlns:a16="http://schemas.microsoft.com/office/drawing/2014/main" id="{4A93CDEB-E73F-A251-2347-BA6A2BA448F5}"/>
              </a:ext>
            </a:extLst>
          </p:cNvPr>
          <p:cNvSpPr txBox="1"/>
          <p:nvPr/>
        </p:nvSpPr>
        <p:spPr>
          <a:xfrm>
            <a:off x="2555997" y="2549789"/>
            <a:ext cx="5246735" cy="2462213"/>
          </a:xfrm>
          <a:prstGeom prst="rect">
            <a:avLst/>
          </a:prstGeom>
          <a:solidFill>
            <a:schemeClr val="accent5"/>
          </a:solidFill>
        </p:spPr>
        <p:txBody>
          <a:bodyPr wrap="square" rtlCol="0">
            <a:spAutoFit/>
          </a:bodyPr>
          <a:lstStyle/>
          <a:p>
            <a:r>
              <a:rPr lang="en-US" sz="1400" i="1" dirty="0">
                <a:solidFill>
                  <a:schemeClr val="bg1">
                    <a:lumMod val="75000"/>
                  </a:schemeClr>
                </a:solidFill>
              </a:rPr>
              <a:t>Are preserved ATs OK, or should PFATs alone be used?</a:t>
            </a:r>
          </a:p>
          <a:p>
            <a:r>
              <a:rPr lang="en-US" sz="1400" dirty="0">
                <a:solidFill>
                  <a:schemeClr val="bg1">
                    <a:lumMod val="75000"/>
                  </a:schemeClr>
                </a:solidFill>
              </a:rPr>
              <a:t>The latest (at the time of this writing) version of the </a:t>
            </a:r>
            <a:r>
              <a:rPr lang="en-US" sz="1400" i="1" dirty="0">
                <a:solidFill>
                  <a:schemeClr val="bg1">
                    <a:lumMod val="75000"/>
                  </a:schemeClr>
                </a:solidFill>
              </a:rPr>
              <a:t>Cornea</a:t>
            </a:r>
            <a:r>
              <a:rPr lang="en-US" sz="1400" dirty="0">
                <a:solidFill>
                  <a:schemeClr val="bg1">
                    <a:lumMod val="75000"/>
                  </a:schemeClr>
                </a:solidFill>
              </a:rPr>
              <a:t> book is conflicting on this. One page recommends preserved ATs up to 4x/d for mild dry eyes, whereas the next page states ‘PFATs are recommended for all pts.’ Caveat emptor. </a:t>
            </a:r>
          </a:p>
          <a:p>
            <a:endParaRPr lang="en-US" sz="1400" i="1" dirty="0">
              <a:solidFill>
                <a:schemeClr val="bg1">
                  <a:lumMod val="75000"/>
                </a:schemeClr>
              </a:solidFill>
            </a:endParaRPr>
          </a:p>
          <a:p>
            <a:r>
              <a:rPr lang="en-US" sz="1400" i="1" dirty="0">
                <a:solidFill>
                  <a:schemeClr val="bg1">
                    <a:lumMod val="75000"/>
                  </a:schemeClr>
                </a:solidFill>
              </a:rPr>
              <a:t>Are preservatives the reason some ATs sting?</a:t>
            </a:r>
          </a:p>
          <a:p>
            <a:r>
              <a:rPr lang="en-US" sz="1400" dirty="0">
                <a:solidFill>
                  <a:schemeClr val="bg1">
                    <a:lumMod val="75000"/>
                  </a:schemeClr>
                </a:solidFill>
              </a:rPr>
              <a:t>Generally no—rather, it’s a mismatch in  pH  between that of the drop and that of the ocular surface. The pH varies widely among available drops, so if a pt c/o stinging tell them to dry a different formulation.</a:t>
            </a:r>
          </a:p>
        </p:txBody>
      </p:sp>
      <p:sp>
        <p:nvSpPr>
          <p:cNvPr id="31" name="TextBox 30">
            <a:extLst>
              <a:ext uri="{FF2B5EF4-FFF2-40B4-BE49-F238E27FC236}">
                <a16:creationId xmlns:a16="http://schemas.microsoft.com/office/drawing/2014/main" id="{93638F6B-4D1E-4754-B087-79E9F71A14B6}"/>
              </a:ext>
            </a:extLst>
          </p:cNvPr>
          <p:cNvSpPr txBox="1"/>
          <p:nvPr/>
        </p:nvSpPr>
        <p:spPr>
          <a:xfrm>
            <a:off x="1414259" y="1995438"/>
            <a:ext cx="6272001" cy="255454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Is there a role for </a:t>
            </a:r>
            <a:r>
              <a:rPr lang="en-US" sz="1600" b="1" dirty="0">
                <a:solidFill>
                  <a:schemeClr val="bg1">
                    <a:lumMod val="50000"/>
                  </a:schemeClr>
                </a:solidFill>
              </a:rPr>
              <a:t>surgical</a:t>
            </a:r>
            <a:r>
              <a:rPr lang="en-US" sz="1600" i="1" dirty="0">
                <a:solidFill>
                  <a:schemeClr val="bg1">
                    <a:lumMod val="50000"/>
                  </a:schemeClr>
                </a:solidFill>
              </a:rPr>
              <a:t> intervention in increasing tear volume?</a:t>
            </a:r>
          </a:p>
          <a:p>
            <a:r>
              <a:rPr lang="en-US" sz="1600" dirty="0">
                <a:solidFill>
                  <a:schemeClr val="bg1">
                    <a:lumMod val="50000"/>
                  </a:schemeClr>
                </a:solidFill>
              </a:rPr>
              <a:t>There is indeed—</a:t>
            </a:r>
            <a:r>
              <a:rPr lang="en-US" sz="1600" b="1" dirty="0" err="1">
                <a:solidFill>
                  <a:schemeClr val="bg1">
                    <a:lumMod val="50000"/>
                  </a:schemeClr>
                </a:solidFill>
              </a:rPr>
              <a:t>punctal</a:t>
            </a:r>
            <a:r>
              <a:rPr lang="en-US" sz="1600" b="1" dirty="0">
                <a:solidFill>
                  <a:schemeClr val="bg1">
                    <a:lumMod val="50000"/>
                  </a:schemeClr>
                </a:solidFill>
              </a:rPr>
              <a:t> occlusion  </a:t>
            </a:r>
            <a:r>
              <a:rPr lang="en-US" sz="1600" dirty="0">
                <a:solidFill>
                  <a:schemeClr val="bg1">
                    <a:lumMod val="50000"/>
                  </a:schemeClr>
                </a:solidFill>
              </a:rPr>
              <a:t>is a commonly-performed procedure in moderate to severe ATD</a:t>
            </a:r>
          </a:p>
          <a:p>
            <a:endParaRPr lang="en-US" sz="1600" dirty="0">
              <a:solidFill>
                <a:schemeClr val="bg1">
                  <a:lumMod val="50000"/>
                </a:schemeClr>
              </a:solidFill>
            </a:endParaRPr>
          </a:p>
          <a:p>
            <a:r>
              <a:rPr lang="en-US" sz="1600" i="1" dirty="0">
                <a:solidFill>
                  <a:schemeClr val="bg1">
                    <a:lumMod val="50000"/>
                  </a:schemeClr>
                </a:solidFill>
              </a:rPr>
              <a:t>There are two general ways to occlude the puncta—what are they? Briefly, what is involved in each?</a:t>
            </a:r>
          </a:p>
          <a:p>
            <a:r>
              <a:rPr lang="en-US" sz="1600" dirty="0">
                <a:solidFill>
                  <a:schemeClr val="bg1">
                    <a:lumMod val="50000"/>
                  </a:schemeClr>
                </a:solidFill>
              </a:rPr>
              <a:t>Reversible and permanent. In </a:t>
            </a:r>
            <a:r>
              <a:rPr lang="en-US" sz="1600" i="1" dirty="0">
                <a:solidFill>
                  <a:schemeClr val="bg1">
                    <a:lumMod val="50000"/>
                  </a:schemeClr>
                </a:solidFill>
              </a:rPr>
              <a:t>reversible</a:t>
            </a:r>
            <a:r>
              <a:rPr lang="en-US" sz="1600" dirty="0">
                <a:solidFill>
                  <a:schemeClr val="bg1">
                    <a:lumMod val="50000"/>
                  </a:schemeClr>
                </a:solidFill>
              </a:rPr>
              <a:t> </a:t>
            </a:r>
            <a:r>
              <a:rPr lang="en-US" sz="1600" i="1" dirty="0">
                <a:solidFill>
                  <a:schemeClr val="bg1">
                    <a:lumMod val="50000"/>
                  </a:schemeClr>
                </a:solidFill>
              </a:rPr>
              <a:t>occlusion</a:t>
            </a:r>
            <a:r>
              <a:rPr lang="en-US" sz="1600" dirty="0">
                <a:solidFill>
                  <a:schemeClr val="bg1">
                    <a:lumMod val="50000"/>
                  </a:schemeClr>
                </a:solidFill>
              </a:rPr>
              <a:t>, a plug (composed of  silicone , usually) is stuffed into the punctum, blocking it. </a:t>
            </a:r>
            <a:r>
              <a:rPr lang="en-US" sz="1600" i="1" dirty="0">
                <a:solidFill>
                  <a:schemeClr val="bg1">
                    <a:lumMod val="50000"/>
                  </a:schemeClr>
                </a:solidFill>
              </a:rPr>
              <a:t>Permanent occlusion</a:t>
            </a:r>
            <a:r>
              <a:rPr lang="en-US" sz="1600" dirty="0">
                <a:solidFill>
                  <a:schemeClr val="bg1">
                    <a:lumMod val="50000"/>
                  </a:schemeClr>
                </a:solidFill>
              </a:rPr>
              <a:t> involves applying  heat  to the inner aspect of the punctum, scarring it closed.</a:t>
            </a:r>
          </a:p>
        </p:txBody>
      </p:sp>
      <p:sp>
        <p:nvSpPr>
          <p:cNvPr id="33" name="TextBox 32">
            <a:extLst>
              <a:ext uri="{FF2B5EF4-FFF2-40B4-BE49-F238E27FC236}">
                <a16:creationId xmlns:a16="http://schemas.microsoft.com/office/drawing/2014/main" id="{AED2C10E-04DA-2C26-0D16-636878DD4A3F}"/>
              </a:ext>
            </a:extLst>
          </p:cNvPr>
          <p:cNvSpPr txBox="1"/>
          <p:nvPr/>
        </p:nvSpPr>
        <p:spPr>
          <a:xfrm>
            <a:off x="1193611" y="2864697"/>
            <a:ext cx="6522973" cy="954107"/>
          </a:xfrm>
          <a:prstGeom prst="rect">
            <a:avLst/>
          </a:prstGeom>
          <a:solidFill>
            <a:srgbClr val="00FFCC"/>
          </a:solidFill>
        </p:spPr>
        <p:txBody>
          <a:bodyPr wrap="square" rtlCol="0">
            <a:spAutoFit/>
          </a:bodyPr>
          <a:lstStyle/>
          <a:p>
            <a:r>
              <a:rPr lang="en-US" sz="1400" i="1" dirty="0"/>
              <a:t>The </a:t>
            </a:r>
            <a:r>
              <a:rPr lang="en-US" sz="1400" dirty="0"/>
              <a:t>Cornea</a:t>
            </a:r>
            <a:r>
              <a:rPr lang="en-US" sz="1400" i="1" dirty="0"/>
              <a:t> book mentions two other surgical interventions—vastly less common than </a:t>
            </a:r>
            <a:r>
              <a:rPr lang="en-US" sz="1400" i="1" dirty="0" err="1"/>
              <a:t>punctal</a:t>
            </a:r>
            <a:r>
              <a:rPr lang="en-US" sz="1400" i="1" dirty="0"/>
              <a:t> plugging—that are occasionally indicated. What are they?</a:t>
            </a:r>
          </a:p>
          <a:p>
            <a:r>
              <a:rPr lang="en-US" sz="1400" dirty="0"/>
              <a:t>--Correction of  eyelid malposition </a:t>
            </a:r>
          </a:p>
          <a:p>
            <a:r>
              <a:rPr lang="en-US" sz="1400" dirty="0">
                <a:solidFill>
                  <a:schemeClr val="bg1">
                    <a:lumMod val="65000"/>
                  </a:schemeClr>
                </a:solidFill>
              </a:rPr>
              <a:t>--</a:t>
            </a:r>
            <a:r>
              <a:rPr lang="en-US" sz="1400" b="1" i="1" dirty="0">
                <a:solidFill>
                  <a:schemeClr val="bg1">
                    <a:lumMod val="65000"/>
                  </a:schemeClr>
                </a:solidFill>
              </a:rPr>
              <a:t>?</a:t>
            </a:r>
          </a:p>
        </p:txBody>
      </p:sp>
      <p:sp>
        <p:nvSpPr>
          <p:cNvPr id="29" name="TextBox 28">
            <a:extLst>
              <a:ext uri="{FF2B5EF4-FFF2-40B4-BE49-F238E27FC236}">
                <a16:creationId xmlns:a16="http://schemas.microsoft.com/office/drawing/2014/main" id="{2DD36179-1662-9581-B54C-3DA1279E4009}"/>
              </a:ext>
            </a:extLst>
          </p:cNvPr>
          <p:cNvSpPr txBox="1"/>
          <p:nvPr/>
        </p:nvSpPr>
        <p:spPr>
          <a:xfrm>
            <a:off x="1295400" y="1279617"/>
            <a:ext cx="5715000" cy="954107"/>
          </a:xfrm>
          <a:prstGeom prst="rect">
            <a:avLst/>
          </a:prstGeom>
          <a:solidFill>
            <a:srgbClr val="FFCCCC"/>
          </a:solidFill>
        </p:spPr>
        <p:txBody>
          <a:bodyPr wrap="square" rtlCol="0">
            <a:spAutoFit/>
          </a:bodyPr>
          <a:lstStyle/>
          <a:p>
            <a:r>
              <a:rPr lang="en-US" sz="1400" i="1" dirty="0">
                <a:solidFill>
                  <a:schemeClr val="bg1">
                    <a:lumMod val="65000"/>
                  </a:schemeClr>
                </a:solidFill>
              </a:rPr>
              <a:t>What complications are associated with </a:t>
            </a:r>
            <a:r>
              <a:rPr lang="en-US" sz="1400" i="1" dirty="0" err="1">
                <a:solidFill>
                  <a:schemeClr val="bg1">
                    <a:lumMod val="65000"/>
                  </a:schemeClr>
                </a:solidFill>
              </a:rPr>
              <a:t>punctal</a:t>
            </a:r>
            <a:r>
              <a:rPr lang="en-US" sz="1400" i="1" dirty="0">
                <a:solidFill>
                  <a:schemeClr val="bg1">
                    <a:lumMod val="65000"/>
                  </a:schemeClr>
                </a:solidFill>
              </a:rPr>
              <a:t> occlusion?</a:t>
            </a:r>
          </a:p>
          <a:p>
            <a:r>
              <a:rPr lang="en-US" sz="1400" dirty="0">
                <a:solidFill>
                  <a:schemeClr val="bg1">
                    <a:lumMod val="65000"/>
                  </a:schemeClr>
                </a:solidFill>
              </a:rPr>
              <a:t>--They can fail: Inserts can be dislodged; adhesions can open up</a:t>
            </a:r>
          </a:p>
          <a:p>
            <a:r>
              <a:rPr lang="en-US" sz="1400" dirty="0">
                <a:solidFill>
                  <a:schemeClr val="bg1">
                    <a:lumMod val="65000"/>
                  </a:schemeClr>
                </a:solidFill>
              </a:rPr>
              <a:t>--Inserts can be over inserted, </a:t>
            </a:r>
            <a:r>
              <a:rPr lang="en-US" sz="1400" dirty="0" err="1">
                <a:solidFill>
                  <a:schemeClr val="bg1">
                    <a:lumMod val="65000"/>
                  </a:schemeClr>
                </a:solidFill>
              </a:rPr>
              <a:t>ie</a:t>
            </a:r>
            <a:r>
              <a:rPr lang="en-US" sz="1400" dirty="0">
                <a:solidFill>
                  <a:schemeClr val="bg1">
                    <a:lumMod val="65000"/>
                  </a:schemeClr>
                </a:solidFill>
              </a:rPr>
              <a:t>, into the  canaliculus, which means surgical removal will be required if inflammation or infection develops</a:t>
            </a:r>
          </a:p>
        </p:txBody>
      </p:sp>
    </p:spTree>
    <p:extLst>
      <p:ext uri="{BB962C8B-B14F-4D97-AF65-F5344CB8AC3E}">
        <p14:creationId xmlns:p14="http://schemas.microsoft.com/office/powerpoint/2010/main" val="878779894"/>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99370" y="1805723"/>
            <a:ext cx="6934200"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the most straightforward means of increasing aqueous volume?</a:t>
            </a:r>
          </a:p>
          <a:p>
            <a:r>
              <a:rPr lang="en-US" sz="1600" dirty="0">
                <a:solidFill>
                  <a:schemeClr val="bg1">
                    <a:lumMod val="75000"/>
                  </a:schemeClr>
                </a:solidFill>
              </a:rPr>
              <a:t>Supplementing the tear lake with  </a:t>
            </a:r>
            <a:r>
              <a:rPr lang="en-US" sz="1600" b="1" dirty="0">
                <a:solidFill>
                  <a:schemeClr val="bg1">
                    <a:lumMod val="75000"/>
                  </a:schemeClr>
                </a:solidFill>
              </a:rPr>
              <a:t>artificial tears </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tear substitutes are “the mainstay of treatment for ATD.”</a:t>
            </a:r>
          </a:p>
        </p:txBody>
      </p:sp>
      <p:sp>
        <p:nvSpPr>
          <p:cNvPr id="26" name="Oval 25">
            <a:extLst>
              <a:ext uri="{FF2B5EF4-FFF2-40B4-BE49-F238E27FC236}">
                <a16:creationId xmlns:a16="http://schemas.microsoft.com/office/drawing/2014/main" id="{16C70EB4-2A41-4CA9-2734-D6BAF0493CBB}"/>
              </a:ext>
            </a:extLst>
          </p:cNvPr>
          <p:cNvSpPr/>
          <p:nvPr/>
        </p:nvSpPr>
        <p:spPr>
          <a:xfrm>
            <a:off x="3118452" y="1984103"/>
            <a:ext cx="1550400" cy="49495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CF2DD0-1752-F8F0-4E5E-1FCC0F36311C}"/>
              </a:ext>
            </a:extLst>
          </p:cNvPr>
          <p:cNvSpPr txBox="1"/>
          <p:nvPr/>
        </p:nvSpPr>
        <p:spPr>
          <a:xfrm>
            <a:off x="2897426" y="2578722"/>
            <a:ext cx="5960686" cy="2246769"/>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is the formal name for artificial tears?</a:t>
            </a:r>
          </a:p>
          <a:p>
            <a:r>
              <a:rPr lang="en-US" sz="1400" dirty="0">
                <a:solidFill>
                  <a:schemeClr val="bg1">
                    <a:lumMod val="75000"/>
                  </a:schemeClr>
                </a:solidFill>
              </a:rPr>
              <a:t>They are ophthalmic  demulcents</a:t>
            </a:r>
          </a:p>
          <a:p>
            <a:endParaRPr lang="en-US" sz="1400" i="1" dirty="0">
              <a:solidFill>
                <a:schemeClr val="bg1">
                  <a:lumMod val="75000"/>
                </a:schemeClr>
              </a:solidFill>
            </a:endParaRPr>
          </a:p>
          <a:p>
            <a:r>
              <a:rPr lang="en-US" sz="1400" i="1" dirty="0">
                <a:solidFill>
                  <a:schemeClr val="bg1">
                    <a:lumMod val="75000"/>
                  </a:schemeClr>
                </a:solidFill>
              </a:rPr>
              <a:t>In general terms, what is a </a:t>
            </a:r>
            <a:r>
              <a:rPr lang="en-US" sz="1400" dirty="0">
                <a:solidFill>
                  <a:schemeClr val="bg1">
                    <a:lumMod val="75000"/>
                  </a:schemeClr>
                </a:solidFill>
              </a:rPr>
              <a:t>demulcent</a:t>
            </a:r>
            <a:r>
              <a:rPr lang="en-US" sz="1400" i="1" dirty="0">
                <a:solidFill>
                  <a:schemeClr val="bg1">
                    <a:lumMod val="75000"/>
                  </a:schemeClr>
                </a:solidFill>
              </a:rPr>
              <a:t>?</a:t>
            </a:r>
          </a:p>
          <a:p>
            <a:r>
              <a:rPr lang="en-US" sz="1400" dirty="0">
                <a:solidFill>
                  <a:schemeClr val="bg1">
                    <a:lumMod val="75000"/>
                  </a:schemeClr>
                </a:solidFill>
              </a:rPr>
              <a:t>A substance that, when applied, soothes inflamed mucous membranes</a:t>
            </a:r>
          </a:p>
          <a:p>
            <a:endParaRPr lang="en-US" sz="1400" dirty="0">
              <a:solidFill>
                <a:schemeClr val="bg1">
                  <a:lumMod val="75000"/>
                </a:schemeClr>
              </a:solidFill>
            </a:endParaRPr>
          </a:p>
          <a:p>
            <a:r>
              <a:rPr lang="en-US" sz="1400" i="1" dirty="0">
                <a:solidFill>
                  <a:schemeClr val="bg1">
                    <a:lumMod val="75000"/>
                  </a:schemeClr>
                </a:solidFill>
              </a:rPr>
              <a:t>The word </a:t>
            </a:r>
            <a:r>
              <a:rPr lang="en-US" sz="1400" dirty="0">
                <a:solidFill>
                  <a:schemeClr val="bg1">
                    <a:lumMod val="75000"/>
                  </a:schemeClr>
                </a:solidFill>
              </a:rPr>
              <a:t>demulcent</a:t>
            </a:r>
            <a:r>
              <a:rPr lang="en-US" sz="1400" i="1" dirty="0">
                <a:solidFill>
                  <a:schemeClr val="bg1">
                    <a:lumMod val="75000"/>
                  </a:schemeClr>
                </a:solidFill>
              </a:rPr>
              <a:t> can also refer to the specific molecule that conveys the soothing effect; </a:t>
            </a:r>
            <a:r>
              <a:rPr lang="en-US" sz="1400" i="1" dirty="0" err="1">
                <a:solidFill>
                  <a:schemeClr val="bg1">
                    <a:lumMod val="75000"/>
                  </a:schemeClr>
                </a:solidFill>
              </a:rPr>
              <a:t>eg</a:t>
            </a:r>
            <a:r>
              <a:rPr lang="en-US" sz="1400" i="1" dirty="0">
                <a:solidFill>
                  <a:schemeClr val="bg1">
                    <a:lumMod val="75000"/>
                  </a:schemeClr>
                </a:solidFill>
              </a:rPr>
              <a:t>, ‘ATs contain a </a:t>
            </a:r>
            <a:r>
              <a:rPr lang="en-US" sz="1400" b="1" i="1" dirty="0">
                <a:solidFill>
                  <a:schemeClr val="bg1">
                    <a:lumMod val="75000"/>
                  </a:schemeClr>
                </a:solidFill>
              </a:rPr>
              <a:t>demulcent</a:t>
            </a:r>
            <a:r>
              <a:rPr lang="en-US" sz="1400" i="1" dirty="0">
                <a:solidFill>
                  <a:schemeClr val="bg1">
                    <a:lumMod val="75000"/>
                  </a:schemeClr>
                </a:solidFill>
              </a:rPr>
              <a:t> that…’ What are the two most common molecules used as demulcents in ATs?</a:t>
            </a:r>
          </a:p>
          <a:p>
            <a:r>
              <a:rPr lang="en-US" sz="1400" dirty="0">
                <a:solidFill>
                  <a:schemeClr val="bg1">
                    <a:lumMod val="75000"/>
                  </a:schemeClr>
                </a:solidFill>
              </a:rPr>
              <a:t>Polyvinyl alcohol, and cellulose derivatives</a:t>
            </a:r>
          </a:p>
        </p:txBody>
      </p:sp>
      <p:sp>
        <p:nvSpPr>
          <p:cNvPr id="28" name="TextBox 27">
            <a:extLst>
              <a:ext uri="{FF2B5EF4-FFF2-40B4-BE49-F238E27FC236}">
                <a16:creationId xmlns:a16="http://schemas.microsoft.com/office/drawing/2014/main" id="{4A93CDEB-E73F-A251-2347-BA6A2BA448F5}"/>
              </a:ext>
            </a:extLst>
          </p:cNvPr>
          <p:cNvSpPr txBox="1"/>
          <p:nvPr/>
        </p:nvSpPr>
        <p:spPr>
          <a:xfrm>
            <a:off x="2555997" y="2549789"/>
            <a:ext cx="5246735" cy="2462213"/>
          </a:xfrm>
          <a:prstGeom prst="rect">
            <a:avLst/>
          </a:prstGeom>
          <a:solidFill>
            <a:schemeClr val="accent5"/>
          </a:solidFill>
        </p:spPr>
        <p:txBody>
          <a:bodyPr wrap="square" rtlCol="0">
            <a:spAutoFit/>
          </a:bodyPr>
          <a:lstStyle/>
          <a:p>
            <a:r>
              <a:rPr lang="en-US" sz="1400" i="1" dirty="0">
                <a:solidFill>
                  <a:schemeClr val="bg1">
                    <a:lumMod val="75000"/>
                  </a:schemeClr>
                </a:solidFill>
              </a:rPr>
              <a:t>Are preserved ATs OK, or should PFATs alone be used?</a:t>
            </a:r>
          </a:p>
          <a:p>
            <a:r>
              <a:rPr lang="en-US" sz="1400" dirty="0">
                <a:solidFill>
                  <a:schemeClr val="bg1">
                    <a:lumMod val="75000"/>
                  </a:schemeClr>
                </a:solidFill>
              </a:rPr>
              <a:t>The latest (at the time of this writing) version of the </a:t>
            </a:r>
            <a:r>
              <a:rPr lang="en-US" sz="1400" i="1" dirty="0">
                <a:solidFill>
                  <a:schemeClr val="bg1">
                    <a:lumMod val="75000"/>
                  </a:schemeClr>
                </a:solidFill>
              </a:rPr>
              <a:t>Cornea</a:t>
            </a:r>
            <a:r>
              <a:rPr lang="en-US" sz="1400" dirty="0">
                <a:solidFill>
                  <a:schemeClr val="bg1">
                    <a:lumMod val="75000"/>
                  </a:schemeClr>
                </a:solidFill>
              </a:rPr>
              <a:t> book is conflicting on this. One page recommends preserved ATs up to 4x/d for mild dry eyes, whereas the next page states ‘PFATs are recommended for all pts.’ Caveat emptor. </a:t>
            </a:r>
          </a:p>
          <a:p>
            <a:endParaRPr lang="en-US" sz="1400" i="1" dirty="0">
              <a:solidFill>
                <a:schemeClr val="bg1">
                  <a:lumMod val="75000"/>
                </a:schemeClr>
              </a:solidFill>
            </a:endParaRPr>
          </a:p>
          <a:p>
            <a:r>
              <a:rPr lang="en-US" sz="1400" i="1" dirty="0">
                <a:solidFill>
                  <a:schemeClr val="bg1">
                    <a:lumMod val="75000"/>
                  </a:schemeClr>
                </a:solidFill>
              </a:rPr>
              <a:t>Are preservatives the reason some ATs sting?</a:t>
            </a:r>
          </a:p>
          <a:p>
            <a:r>
              <a:rPr lang="en-US" sz="1400" dirty="0">
                <a:solidFill>
                  <a:schemeClr val="bg1">
                    <a:lumMod val="75000"/>
                  </a:schemeClr>
                </a:solidFill>
              </a:rPr>
              <a:t>Generally no—rather, it’s a mismatch in  pH  between that of the drop and that of the ocular surface. The pH varies widely among available drops, so if a pt c/o stinging tell them to dry a different formulation.</a:t>
            </a:r>
          </a:p>
        </p:txBody>
      </p:sp>
      <p:sp>
        <p:nvSpPr>
          <p:cNvPr id="30" name="TextBox 29">
            <a:extLst>
              <a:ext uri="{FF2B5EF4-FFF2-40B4-BE49-F238E27FC236}">
                <a16:creationId xmlns:a16="http://schemas.microsoft.com/office/drawing/2014/main" id="{75C03C06-743A-91C6-9B20-7964E7048E0E}"/>
              </a:ext>
            </a:extLst>
          </p:cNvPr>
          <p:cNvSpPr txBox="1"/>
          <p:nvPr/>
        </p:nvSpPr>
        <p:spPr>
          <a:xfrm>
            <a:off x="1414259" y="1995438"/>
            <a:ext cx="6272001" cy="255454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Is there a role for </a:t>
            </a:r>
            <a:r>
              <a:rPr lang="en-US" sz="1600" b="1" dirty="0">
                <a:solidFill>
                  <a:schemeClr val="bg1">
                    <a:lumMod val="50000"/>
                  </a:schemeClr>
                </a:solidFill>
              </a:rPr>
              <a:t>surgical</a:t>
            </a:r>
            <a:r>
              <a:rPr lang="en-US" sz="1600" i="1" dirty="0">
                <a:solidFill>
                  <a:schemeClr val="bg1">
                    <a:lumMod val="50000"/>
                  </a:schemeClr>
                </a:solidFill>
              </a:rPr>
              <a:t> intervention in increasing tear volume?</a:t>
            </a:r>
          </a:p>
          <a:p>
            <a:r>
              <a:rPr lang="en-US" sz="1600" dirty="0">
                <a:solidFill>
                  <a:schemeClr val="bg1">
                    <a:lumMod val="50000"/>
                  </a:schemeClr>
                </a:solidFill>
              </a:rPr>
              <a:t>There is indeed—</a:t>
            </a:r>
            <a:r>
              <a:rPr lang="en-US" sz="1600" b="1" dirty="0" err="1">
                <a:solidFill>
                  <a:schemeClr val="bg1">
                    <a:lumMod val="50000"/>
                  </a:schemeClr>
                </a:solidFill>
              </a:rPr>
              <a:t>punctal</a:t>
            </a:r>
            <a:r>
              <a:rPr lang="en-US" sz="1600" b="1" dirty="0">
                <a:solidFill>
                  <a:schemeClr val="bg1">
                    <a:lumMod val="50000"/>
                  </a:schemeClr>
                </a:solidFill>
              </a:rPr>
              <a:t> occlusion  </a:t>
            </a:r>
            <a:r>
              <a:rPr lang="en-US" sz="1600" dirty="0">
                <a:solidFill>
                  <a:schemeClr val="bg1">
                    <a:lumMod val="50000"/>
                  </a:schemeClr>
                </a:solidFill>
              </a:rPr>
              <a:t>is a commonly-performed procedure in moderate to severe ATD</a:t>
            </a:r>
          </a:p>
          <a:p>
            <a:endParaRPr lang="en-US" sz="1600" dirty="0">
              <a:solidFill>
                <a:schemeClr val="bg1">
                  <a:lumMod val="50000"/>
                </a:schemeClr>
              </a:solidFill>
            </a:endParaRPr>
          </a:p>
          <a:p>
            <a:r>
              <a:rPr lang="en-US" sz="1600" i="1" dirty="0">
                <a:solidFill>
                  <a:schemeClr val="bg1">
                    <a:lumMod val="50000"/>
                  </a:schemeClr>
                </a:solidFill>
              </a:rPr>
              <a:t>There are two general ways to occlude the puncta—what are they? Briefly, what is involved in each?</a:t>
            </a:r>
          </a:p>
          <a:p>
            <a:r>
              <a:rPr lang="en-US" sz="1600" dirty="0">
                <a:solidFill>
                  <a:schemeClr val="bg1">
                    <a:lumMod val="50000"/>
                  </a:schemeClr>
                </a:solidFill>
              </a:rPr>
              <a:t>Reversible and permanent. In </a:t>
            </a:r>
            <a:r>
              <a:rPr lang="en-US" sz="1600" i="1" dirty="0">
                <a:solidFill>
                  <a:schemeClr val="bg1">
                    <a:lumMod val="50000"/>
                  </a:schemeClr>
                </a:solidFill>
              </a:rPr>
              <a:t>reversible</a:t>
            </a:r>
            <a:r>
              <a:rPr lang="en-US" sz="1600" dirty="0">
                <a:solidFill>
                  <a:schemeClr val="bg1">
                    <a:lumMod val="50000"/>
                  </a:schemeClr>
                </a:solidFill>
              </a:rPr>
              <a:t> </a:t>
            </a:r>
            <a:r>
              <a:rPr lang="en-US" sz="1600" i="1" dirty="0">
                <a:solidFill>
                  <a:schemeClr val="bg1">
                    <a:lumMod val="50000"/>
                  </a:schemeClr>
                </a:solidFill>
              </a:rPr>
              <a:t>occlusion</a:t>
            </a:r>
            <a:r>
              <a:rPr lang="en-US" sz="1600" dirty="0">
                <a:solidFill>
                  <a:schemeClr val="bg1">
                    <a:lumMod val="50000"/>
                  </a:schemeClr>
                </a:solidFill>
              </a:rPr>
              <a:t>, a plug (composed of  silicone , usually) is stuffed into the punctum, blocking it. </a:t>
            </a:r>
            <a:r>
              <a:rPr lang="en-US" sz="1600" i="1" dirty="0">
                <a:solidFill>
                  <a:schemeClr val="bg1">
                    <a:lumMod val="50000"/>
                  </a:schemeClr>
                </a:solidFill>
              </a:rPr>
              <a:t>Permanent occlusion</a:t>
            </a:r>
            <a:r>
              <a:rPr lang="en-US" sz="1600" dirty="0">
                <a:solidFill>
                  <a:schemeClr val="bg1">
                    <a:lumMod val="50000"/>
                  </a:schemeClr>
                </a:solidFill>
              </a:rPr>
              <a:t> involves applying  heat  to the inner aspect of the punctum, scarring it closed.</a:t>
            </a:r>
          </a:p>
        </p:txBody>
      </p:sp>
      <p:sp>
        <p:nvSpPr>
          <p:cNvPr id="33" name="TextBox 32">
            <a:extLst>
              <a:ext uri="{FF2B5EF4-FFF2-40B4-BE49-F238E27FC236}">
                <a16:creationId xmlns:a16="http://schemas.microsoft.com/office/drawing/2014/main" id="{AED2C10E-04DA-2C26-0D16-636878DD4A3F}"/>
              </a:ext>
            </a:extLst>
          </p:cNvPr>
          <p:cNvSpPr txBox="1"/>
          <p:nvPr/>
        </p:nvSpPr>
        <p:spPr>
          <a:xfrm>
            <a:off x="1193611" y="2864697"/>
            <a:ext cx="6522973" cy="954107"/>
          </a:xfrm>
          <a:prstGeom prst="rect">
            <a:avLst/>
          </a:prstGeom>
          <a:solidFill>
            <a:srgbClr val="00FFCC"/>
          </a:solidFill>
        </p:spPr>
        <p:txBody>
          <a:bodyPr wrap="square" rtlCol="0">
            <a:spAutoFit/>
          </a:bodyPr>
          <a:lstStyle/>
          <a:p>
            <a:r>
              <a:rPr lang="en-US" sz="1400" i="1" dirty="0">
                <a:solidFill>
                  <a:srgbClr val="0000FF"/>
                </a:solidFill>
              </a:rPr>
              <a:t>The </a:t>
            </a:r>
            <a:r>
              <a:rPr lang="en-US" sz="1400" dirty="0">
                <a:solidFill>
                  <a:srgbClr val="0000FF"/>
                </a:solidFill>
              </a:rPr>
              <a:t>Cornea</a:t>
            </a:r>
            <a:r>
              <a:rPr lang="en-US" sz="1400" i="1" dirty="0">
                <a:solidFill>
                  <a:srgbClr val="0000FF"/>
                </a:solidFill>
              </a:rPr>
              <a:t> book mentions two other surgical interventions—vastly less common than </a:t>
            </a:r>
            <a:r>
              <a:rPr lang="en-US" sz="1400" i="1" dirty="0" err="1">
                <a:solidFill>
                  <a:srgbClr val="0000FF"/>
                </a:solidFill>
              </a:rPr>
              <a:t>punctal</a:t>
            </a:r>
            <a:r>
              <a:rPr lang="en-US" sz="1400" i="1" dirty="0">
                <a:solidFill>
                  <a:srgbClr val="0000FF"/>
                </a:solidFill>
              </a:rPr>
              <a:t> plugging—that are occasionally indicated. What are they?</a:t>
            </a:r>
          </a:p>
          <a:p>
            <a:r>
              <a:rPr lang="en-US" sz="1400" dirty="0">
                <a:solidFill>
                  <a:srgbClr val="0000FF"/>
                </a:solidFill>
              </a:rPr>
              <a:t>--Correction of  eyelid malposition </a:t>
            </a:r>
          </a:p>
          <a:p>
            <a:r>
              <a:rPr lang="en-US" sz="1400" dirty="0">
                <a:solidFill>
                  <a:srgbClr val="0000FF"/>
                </a:solidFill>
              </a:rPr>
              <a:t>--Tarsorrhaphy</a:t>
            </a:r>
          </a:p>
        </p:txBody>
      </p:sp>
      <p:sp>
        <p:nvSpPr>
          <p:cNvPr id="29" name="TextBox 28">
            <a:extLst>
              <a:ext uri="{FF2B5EF4-FFF2-40B4-BE49-F238E27FC236}">
                <a16:creationId xmlns:a16="http://schemas.microsoft.com/office/drawing/2014/main" id="{A8916217-16E3-8832-D6F8-1607F459C80C}"/>
              </a:ext>
            </a:extLst>
          </p:cNvPr>
          <p:cNvSpPr txBox="1"/>
          <p:nvPr/>
        </p:nvSpPr>
        <p:spPr>
          <a:xfrm>
            <a:off x="1295400" y="1279617"/>
            <a:ext cx="5715000" cy="954107"/>
          </a:xfrm>
          <a:prstGeom prst="rect">
            <a:avLst/>
          </a:prstGeom>
          <a:solidFill>
            <a:srgbClr val="FFCCCC"/>
          </a:solidFill>
        </p:spPr>
        <p:txBody>
          <a:bodyPr wrap="square" rtlCol="0">
            <a:spAutoFit/>
          </a:bodyPr>
          <a:lstStyle/>
          <a:p>
            <a:r>
              <a:rPr lang="en-US" sz="1400" i="1" dirty="0">
                <a:solidFill>
                  <a:schemeClr val="bg1">
                    <a:lumMod val="65000"/>
                  </a:schemeClr>
                </a:solidFill>
              </a:rPr>
              <a:t>What complications are associated with </a:t>
            </a:r>
            <a:r>
              <a:rPr lang="en-US" sz="1400" i="1" dirty="0" err="1">
                <a:solidFill>
                  <a:schemeClr val="bg1">
                    <a:lumMod val="65000"/>
                  </a:schemeClr>
                </a:solidFill>
              </a:rPr>
              <a:t>punctal</a:t>
            </a:r>
            <a:r>
              <a:rPr lang="en-US" sz="1400" i="1" dirty="0">
                <a:solidFill>
                  <a:schemeClr val="bg1">
                    <a:lumMod val="65000"/>
                  </a:schemeClr>
                </a:solidFill>
              </a:rPr>
              <a:t> occlusion?</a:t>
            </a:r>
          </a:p>
          <a:p>
            <a:r>
              <a:rPr lang="en-US" sz="1400" dirty="0">
                <a:solidFill>
                  <a:schemeClr val="bg1">
                    <a:lumMod val="65000"/>
                  </a:schemeClr>
                </a:solidFill>
              </a:rPr>
              <a:t>--They can fail: Inserts can be dislodged; adhesions can open up</a:t>
            </a:r>
          </a:p>
          <a:p>
            <a:r>
              <a:rPr lang="en-US" sz="1400" dirty="0">
                <a:solidFill>
                  <a:schemeClr val="bg1">
                    <a:lumMod val="65000"/>
                  </a:schemeClr>
                </a:solidFill>
              </a:rPr>
              <a:t>--Inserts can be over inserted, </a:t>
            </a:r>
            <a:r>
              <a:rPr lang="en-US" sz="1400" dirty="0" err="1">
                <a:solidFill>
                  <a:schemeClr val="bg1">
                    <a:lumMod val="65000"/>
                  </a:schemeClr>
                </a:solidFill>
              </a:rPr>
              <a:t>ie</a:t>
            </a:r>
            <a:r>
              <a:rPr lang="en-US" sz="1400" dirty="0">
                <a:solidFill>
                  <a:schemeClr val="bg1">
                    <a:lumMod val="65000"/>
                  </a:schemeClr>
                </a:solidFill>
              </a:rPr>
              <a:t>, into the  canaliculus, which means surgical removal will be required if inflammation or infection develops</a:t>
            </a:r>
          </a:p>
        </p:txBody>
      </p:sp>
    </p:spTree>
    <p:extLst>
      <p:ext uri="{BB962C8B-B14F-4D97-AF65-F5344CB8AC3E}">
        <p14:creationId xmlns:p14="http://schemas.microsoft.com/office/powerpoint/2010/main" val="3141395706"/>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832509" cy="1077218"/>
          </a:xfrm>
          <a:prstGeom prst="rect">
            <a:avLst/>
          </a:prstGeom>
          <a:solidFill>
            <a:srgbClr val="CCECFF"/>
          </a:solidFill>
        </p:spPr>
        <p:txBody>
          <a:bodyPr wrap="square" rtlCol="0">
            <a:spAutoFit/>
          </a:bodyPr>
          <a:lstStyle/>
          <a:p>
            <a:r>
              <a:rPr lang="en-US" sz="1600" i="1" dirty="0">
                <a:solidFill>
                  <a:srgbClr val="0000FF"/>
                </a:solidFill>
              </a:rPr>
              <a:t>Just as ATs are the mainstay of treating ATD, so too is there a mainstay </a:t>
            </a:r>
            <a:r>
              <a:rPr lang="en-US" sz="1600" i="1" dirty="0" err="1">
                <a:solidFill>
                  <a:srgbClr val="0000FF"/>
                </a:solidFill>
              </a:rPr>
              <a:t>tx</a:t>
            </a:r>
            <a:r>
              <a:rPr lang="en-US" sz="1600" i="1" dirty="0">
                <a:solidFill>
                  <a:srgbClr val="0000FF"/>
                </a:solidFill>
              </a:rPr>
              <a:t> of EDE. What is it?</a:t>
            </a:r>
            <a:endParaRPr lang="en-US" sz="1600" i="1" dirty="0">
              <a:solidFill>
                <a:srgbClr val="CCECFF"/>
              </a:solidFill>
            </a:endParaRPr>
          </a:p>
          <a:p>
            <a:r>
              <a:rPr lang="en-US" sz="1600" dirty="0">
                <a:solidFill>
                  <a:srgbClr val="CCECFF"/>
                </a:solidFill>
              </a:rPr>
              <a:t>Lid hygiene. The </a:t>
            </a:r>
            <a:r>
              <a:rPr lang="en-US" sz="1600" i="1" dirty="0">
                <a:solidFill>
                  <a:srgbClr val="CCECFF"/>
                </a:solidFill>
              </a:rPr>
              <a:t>Cornea</a:t>
            </a:r>
            <a:r>
              <a:rPr lang="en-US" sz="1600" dirty="0">
                <a:solidFill>
                  <a:srgbClr val="CCECFF"/>
                </a:solidFill>
              </a:rPr>
              <a:t> book says lid hygiene is “an essential part [of </a:t>
            </a:r>
            <a:r>
              <a:rPr lang="en-US" sz="1600" dirty="0" err="1">
                <a:solidFill>
                  <a:srgbClr val="CCECFF"/>
                </a:solidFill>
              </a:rPr>
              <a:t>tx</a:t>
            </a:r>
            <a:r>
              <a:rPr lang="en-US" sz="1600" dirty="0">
                <a:solidFill>
                  <a:srgbClr val="CCECFF"/>
                </a:solidFill>
              </a:rPr>
              <a:t>] at all stages of the disease.”</a:t>
            </a:r>
          </a:p>
        </p:txBody>
      </p:sp>
    </p:spTree>
    <p:extLst>
      <p:ext uri="{BB962C8B-B14F-4D97-AF65-F5344CB8AC3E}">
        <p14:creationId xmlns:p14="http://schemas.microsoft.com/office/powerpoint/2010/main" val="2340910737"/>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832509" cy="1077218"/>
          </a:xfrm>
          <a:prstGeom prst="rect">
            <a:avLst/>
          </a:prstGeom>
          <a:solidFill>
            <a:srgbClr val="CCECFF"/>
          </a:solidFill>
        </p:spPr>
        <p:txBody>
          <a:bodyPr wrap="square" rtlCol="0">
            <a:spAutoFit/>
          </a:bodyPr>
          <a:lstStyle/>
          <a:p>
            <a:r>
              <a:rPr lang="en-US" sz="1600" i="1" dirty="0">
                <a:solidFill>
                  <a:srgbClr val="0000FF"/>
                </a:solidFill>
              </a:rPr>
              <a:t>Just as ATs are the mainstay of treating ATD, so too is there a mainstay </a:t>
            </a:r>
            <a:r>
              <a:rPr lang="en-US" sz="1600" i="1" dirty="0" err="1">
                <a:solidFill>
                  <a:srgbClr val="0000FF"/>
                </a:solidFill>
              </a:rPr>
              <a:t>tx</a:t>
            </a:r>
            <a:r>
              <a:rPr lang="en-US" sz="1600" i="1" dirty="0">
                <a:solidFill>
                  <a:srgbClr val="0000FF"/>
                </a:solidFill>
              </a:rPr>
              <a:t> of EDE. What is it?</a:t>
            </a:r>
          </a:p>
          <a:p>
            <a:r>
              <a:rPr lang="en-US" sz="1600" dirty="0">
                <a:solidFill>
                  <a:srgbClr val="0000FF"/>
                </a:solidFill>
              </a:rPr>
              <a:t>Lid hygiene. The </a:t>
            </a:r>
            <a:r>
              <a:rPr lang="en-US" sz="1600" i="1" dirty="0">
                <a:solidFill>
                  <a:srgbClr val="0000FF"/>
                </a:solidFill>
              </a:rPr>
              <a:t>Cornea</a:t>
            </a:r>
            <a:r>
              <a:rPr lang="en-US" sz="1600" dirty="0">
                <a:solidFill>
                  <a:srgbClr val="0000FF"/>
                </a:solidFill>
              </a:rPr>
              <a:t> book says lid hygiene is “an essential part [of </a:t>
            </a:r>
            <a:r>
              <a:rPr lang="en-US" sz="1600" dirty="0" err="1">
                <a:solidFill>
                  <a:srgbClr val="0000FF"/>
                </a:solidFill>
              </a:rPr>
              <a:t>tx</a:t>
            </a:r>
            <a:r>
              <a:rPr lang="en-US" sz="1600" dirty="0">
                <a:solidFill>
                  <a:srgbClr val="0000FF"/>
                </a:solidFill>
              </a:rPr>
              <a:t>] at all stages of the disease.”</a:t>
            </a:r>
          </a:p>
        </p:txBody>
      </p:sp>
    </p:spTree>
    <p:extLst>
      <p:ext uri="{BB962C8B-B14F-4D97-AF65-F5344CB8AC3E}">
        <p14:creationId xmlns:p14="http://schemas.microsoft.com/office/powerpoint/2010/main" val="2717826248"/>
      </p:ext>
    </p:extLst>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rgbClr val="0000FF"/>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t>What two fundamental steps are involved in lid hygiene?</a:t>
            </a:r>
          </a:p>
          <a:p>
            <a:r>
              <a:rPr lang="en-US" sz="1400" dirty="0"/>
              <a:t>1) </a:t>
            </a:r>
            <a:r>
              <a:rPr lang="en-US" sz="1400" b="1" i="1" dirty="0"/>
              <a:t>?</a:t>
            </a:r>
            <a:r>
              <a:rPr lang="en-US" sz="1400" dirty="0"/>
              <a:t> </a:t>
            </a:r>
            <a:r>
              <a:rPr lang="en-US" sz="1400" dirty="0">
                <a:solidFill>
                  <a:schemeClr val="accent1">
                    <a:lumMod val="40000"/>
                    <a:lumOff val="60000"/>
                  </a:schemeClr>
                </a:solidFill>
              </a:rPr>
              <a:t>of  heat  to the eyelids to  soften  the abnormal meibum</a:t>
            </a:r>
          </a:p>
          <a:p>
            <a:r>
              <a:rPr lang="en-US" sz="1400" dirty="0"/>
              <a:t>2) </a:t>
            </a:r>
            <a:r>
              <a:rPr lang="en-US" sz="1400" b="1" i="1" dirty="0"/>
              <a:t>? </a:t>
            </a:r>
            <a:r>
              <a:rPr lang="en-US" sz="1400" dirty="0">
                <a:solidFill>
                  <a:schemeClr val="accent1">
                    <a:lumMod val="40000"/>
                    <a:lumOff val="60000"/>
                  </a:schemeClr>
                </a:solidFill>
              </a:rPr>
              <a:t>/massage  of the lid margin to  express  the abnormal meibum</a:t>
            </a:r>
          </a:p>
        </p:txBody>
      </p:sp>
    </p:spTree>
    <p:extLst>
      <p:ext uri="{BB962C8B-B14F-4D97-AF65-F5344CB8AC3E}">
        <p14:creationId xmlns:p14="http://schemas.microsoft.com/office/powerpoint/2010/main" val="3598218435"/>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rgbClr val="0000FF"/>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t>What two fundamental steps are involved in lid hygiene?</a:t>
            </a:r>
          </a:p>
          <a:p>
            <a:r>
              <a:rPr lang="en-US" sz="1400" dirty="0"/>
              <a:t>1) Application of  heat  to the eyelids to  soften  the abnormal meibum</a:t>
            </a:r>
          </a:p>
          <a:p>
            <a:r>
              <a:rPr lang="en-US" sz="1400" dirty="0">
                <a:solidFill>
                  <a:schemeClr val="bg1">
                    <a:lumMod val="75000"/>
                  </a:schemeClr>
                </a:solidFill>
              </a:rPr>
              <a:t>2) </a:t>
            </a:r>
            <a:r>
              <a:rPr lang="en-US" sz="1400" b="1" i="1" dirty="0">
                <a:solidFill>
                  <a:schemeClr val="bg1">
                    <a:lumMod val="75000"/>
                  </a:schemeClr>
                </a:solidFill>
              </a:rPr>
              <a:t>?</a:t>
            </a:r>
          </a:p>
          <a:p>
            <a:r>
              <a:rPr lang="en-US" sz="1400" dirty="0">
                <a:solidFill>
                  <a:schemeClr val="accent1">
                    <a:lumMod val="40000"/>
                    <a:lumOff val="60000"/>
                  </a:schemeClr>
                </a:solidFill>
              </a:rPr>
              <a:t>of the lid margin to  express  the abnormal meibum</a:t>
            </a:r>
          </a:p>
        </p:txBody>
      </p:sp>
      <p:sp>
        <p:nvSpPr>
          <p:cNvPr id="28" name="Rectangle 27">
            <a:extLst>
              <a:ext uri="{FF2B5EF4-FFF2-40B4-BE49-F238E27FC236}">
                <a16:creationId xmlns:a16="http://schemas.microsoft.com/office/drawing/2014/main" id="{DB64DE59-EC21-CE77-D167-3A8CE3E71EF9}"/>
              </a:ext>
            </a:extLst>
          </p:cNvPr>
          <p:cNvSpPr/>
          <p:nvPr/>
        </p:nvSpPr>
        <p:spPr>
          <a:xfrm>
            <a:off x="5745237" y="3291530"/>
            <a:ext cx="443824" cy="1942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15680A5-F1B7-2EC3-5F7C-E574182400B9}"/>
              </a:ext>
            </a:extLst>
          </p:cNvPr>
          <p:cNvSpPr/>
          <p:nvPr/>
        </p:nvSpPr>
        <p:spPr>
          <a:xfrm>
            <a:off x="7534431" y="3298615"/>
            <a:ext cx="571814" cy="1942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0988981"/>
      </p:ext>
    </p:extLst>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rgbClr val="0000FF"/>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t>What two fundamental steps are involved in lid hygiene?</a:t>
            </a:r>
          </a:p>
          <a:p>
            <a:r>
              <a:rPr lang="en-US" sz="1400" dirty="0"/>
              <a:t>1) Application of  heat  to the eyelids to  soften  the abnormal meibum</a:t>
            </a:r>
          </a:p>
          <a:p>
            <a:r>
              <a:rPr lang="en-US" sz="1400" dirty="0">
                <a:solidFill>
                  <a:schemeClr val="bg1">
                    <a:lumMod val="75000"/>
                  </a:schemeClr>
                </a:solidFill>
              </a:rPr>
              <a:t>2) </a:t>
            </a:r>
            <a:r>
              <a:rPr lang="en-US" sz="1400" b="1" i="1" dirty="0">
                <a:solidFill>
                  <a:schemeClr val="bg1">
                    <a:lumMod val="75000"/>
                  </a:schemeClr>
                </a:solidFill>
              </a:rPr>
              <a:t>?</a:t>
            </a:r>
          </a:p>
          <a:p>
            <a:r>
              <a:rPr lang="en-US" sz="1400" dirty="0">
                <a:solidFill>
                  <a:schemeClr val="accent1">
                    <a:lumMod val="40000"/>
                    <a:lumOff val="60000"/>
                  </a:schemeClr>
                </a:solidFill>
              </a:rPr>
              <a:t>of the lid margin to  express  the abnormal meibum</a:t>
            </a:r>
          </a:p>
        </p:txBody>
      </p:sp>
    </p:spTree>
    <p:extLst>
      <p:ext uri="{BB962C8B-B14F-4D97-AF65-F5344CB8AC3E}">
        <p14:creationId xmlns:p14="http://schemas.microsoft.com/office/powerpoint/2010/main" val="4241464301"/>
      </p:ext>
    </p:extLst>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rgbClr val="0000FF"/>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t>What two fundamental steps are involved in lid hygiene?</a:t>
            </a:r>
          </a:p>
          <a:p>
            <a:r>
              <a:rPr lang="en-US" sz="1400" dirty="0"/>
              <a:t>1) Application of  heat  to the eyelids to  soften  the abnormal meibum</a:t>
            </a:r>
          </a:p>
          <a:p>
            <a:r>
              <a:rPr lang="en-US" sz="1400" dirty="0"/>
              <a:t>2) Compression/massage  of the lid margin to  express  the abnormal meibum</a:t>
            </a:r>
          </a:p>
        </p:txBody>
      </p:sp>
      <p:sp>
        <p:nvSpPr>
          <p:cNvPr id="30" name="Rectangle 29">
            <a:extLst>
              <a:ext uri="{FF2B5EF4-FFF2-40B4-BE49-F238E27FC236}">
                <a16:creationId xmlns:a16="http://schemas.microsoft.com/office/drawing/2014/main" id="{41DCF8CE-EE5F-E4C0-6D4A-AF5D72603BCD}"/>
              </a:ext>
            </a:extLst>
          </p:cNvPr>
          <p:cNvSpPr/>
          <p:nvPr/>
        </p:nvSpPr>
        <p:spPr>
          <a:xfrm>
            <a:off x="8041545" y="3684033"/>
            <a:ext cx="723898" cy="2252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9ABEAC7-6F15-26C6-82E6-70B3CFE0164C}"/>
              </a:ext>
            </a:extLst>
          </p:cNvPr>
          <p:cNvSpPr/>
          <p:nvPr/>
        </p:nvSpPr>
        <p:spPr>
          <a:xfrm>
            <a:off x="4653854" y="3692208"/>
            <a:ext cx="1844948" cy="2221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437265"/>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rgbClr val="0000FF"/>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t>What two fundamental steps are involved in lid hygiene?</a:t>
            </a:r>
          </a:p>
          <a:p>
            <a:r>
              <a:rPr lang="en-US" sz="1400" dirty="0"/>
              <a:t>1) Application of  heat  to the eyelids to  soften  the abnormal meibum</a:t>
            </a:r>
          </a:p>
          <a:p>
            <a:r>
              <a:rPr lang="en-US" sz="1400" dirty="0"/>
              <a:t>2) Compression/massage  of the lid margin to  express  the abnormal meibum</a:t>
            </a:r>
          </a:p>
        </p:txBody>
      </p:sp>
    </p:spTree>
    <p:extLst>
      <p:ext uri="{BB962C8B-B14F-4D97-AF65-F5344CB8AC3E}">
        <p14:creationId xmlns:p14="http://schemas.microsoft.com/office/powerpoint/2010/main" val="2122280852"/>
      </p:ext>
    </p:extLst>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rgbClr val="0000FF"/>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t>What does it mean to say meibum is ‘abnormal’?</a:t>
            </a:r>
            <a:endParaRPr lang="en-US" sz="1400" i="1" dirty="0">
              <a:solidFill>
                <a:schemeClr val="accent5"/>
              </a:solidFill>
            </a:endParaRPr>
          </a:p>
          <a:p>
            <a:r>
              <a:rPr lang="en-US" sz="1400" dirty="0">
                <a:solidFill>
                  <a:schemeClr val="accent5"/>
                </a:solidFill>
              </a:rPr>
              <a:t>It means its chemical composition has been altered (and not for the better)</a:t>
            </a:r>
          </a:p>
          <a:p>
            <a:endParaRPr lang="en-US" sz="1400" i="1" dirty="0">
              <a:solidFill>
                <a:schemeClr val="accent5"/>
              </a:solidFill>
            </a:endParaRPr>
          </a:p>
          <a:p>
            <a:r>
              <a:rPr lang="en-US" sz="1400" i="1" dirty="0">
                <a:solidFill>
                  <a:schemeClr val="accent5"/>
                </a:solidFill>
              </a:rPr>
              <a:t>What are the knock-on effects of this chemical abnormality?</a:t>
            </a:r>
          </a:p>
          <a:p>
            <a:r>
              <a:rPr lang="en-US" sz="1400" dirty="0">
                <a:solidFill>
                  <a:schemeClr val="accent5"/>
                </a:solidFill>
              </a:rPr>
              <a:t>There are several, but chief among them is they induce a change in the  melting point  of meibum, </a:t>
            </a:r>
            <a:r>
              <a:rPr lang="en-US" sz="1400" dirty="0" err="1">
                <a:solidFill>
                  <a:schemeClr val="accent5"/>
                </a:solidFill>
              </a:rPr>
              <a:t>ie</a:t>
            </a:r>
            <a:r>
              <a:rPr lang="en-US" sz="1400" dirty="0">
                <a:solidFill>
                  <a:schemeClr val="accent5"/>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accent5"/>
                </a:solidFill>
              </a:rPr>
              <a:t>ab</a:t>
            </a:r>
            <a:r>
              <a:rPr lang="en-US" sz="1400" dirty="0">
                <a:solidFill>
                  <a:schemeClr val="accent5"/>
                </a:solidFill>
              </a:rPr>
              <a:t>normal meibum looks like toothpaste. So not only is the meibum in MGD altered (and thus less effective), the fact that it’s a semisolid means it can’t even get out and onto the tear film.</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89007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54</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2585323"/>
          </a:xfrm>
          <a:prstGeom prst="rect">
            <a:avLst/>
          </a:prstGeom>
          <a:noFill/>
        </p:spPr>
        <p:txBody>
          <a:bodyPr wrap="square" rtlCol="0">
            <a:spAutoFit/>
          </a:bodyPr>
          <a:lstStyle/>
          <a:p>
            <a:r>
              <a:rPr lang="en-US" i="1" dirty="0"/>
              <a:t>The tear film is comprised of  three  basic components. </a:t>
            </a:r>
            <a:r>
              <a:rPr lang="en-US" i="1" dirty="0">
                <a:solidFill>
                  <a:srgbClr val="0000FF"/>
                </a:solidFill>
              </a:rPr>
              <a:t>What are they?</a:t>
            </a:r>
          </a:p>
          <a:p>
            <a:r>
              <a:rPr lang="en-US" dirty="0">
                <a:solidFill>
                  <a:srgbClr val="0000FF"/>
                </a:solidFill>
              </a:rPr>
              <a:t>--Lipid</a:t>
            </a:r>
          </a:p>
          <a:p>
            <a:r>
              <a:rPr lang="en-US" dirty="0">
                <a:solidFill>
                  <a:srgbClr val="0000FF"/>
                </a:solidFill>
              </a:rPr>
              <a:t>--Aqueous</a:t>
            </a:r>
          </a:p>
          <a:p>
            <a:r>
              <a:rPr lang="en-US" dirty="0">
                <a:solidFill>
                  <a:srgbClr val="0000FF"/>
                </a:solidFill>
              </a:rPr>
              <a:t>--Mucin</a:t>
            </a:r>
          </a:p>
          <a:p>
            <a:endParaRPr lang="en-US" i="1" dirty="0"/>
          </a:p>
          <a:p>
            <a:r>
              <a:rPr lang="en-US" i="1" dirty="0"/>
              <a:t>How are the three components physically related to one another?</a:t>
            </a:r>
          </a:p>
          <a:p>
            <a:r>
              <a:rPr lang="en-US" dirty="0"/>
              <a:t>The aqueous and mucus components are intermixed into a single,  gel-like layer (the ‘ mucoaqueous  phase’), which in turn is covered by a lipid layer. </a:t>
            </a:r>
            <a:r>
              <a:rPr lang="en-US" dirty="0">
                <a:solidFill>
                  <a:srgbClr val="0000FF"/>
                </a:solidFill>
              </a:rPr>
              <a:t>This is the </a:t>
            </a:r>
            <a:r>
              <a:rPr lang="en-US" i="1" dirty="0">
                <a:solidFill>
                  <a:srgbClr val="0000FF"/>
                </a:solidFill>
              </a:rPr>
              <a:t>two-phase model </a:t>
            </a:r>
            <a:r>
              <a:rPr lang="en-US" dirty="0">
                <a:solidFill>
                  <a:srgbClr val="0000FF"/>
                </a:solidFill>
              </a:rPr>
              <a:t>of the tear film.</a:t>
            </a:r>
          </a:p>
        </p:txBody>
      </p:sp>
      <p:sp>
        <p:nvSpPr>
          <p:cNvPr id="4" name="TextBox 3">
            <a:extLst>
              <a:ext uri="{FF2B5EF4-FFF2-40B4-BE49-F238E27FC236}">
                <a16:creationId xmlns:a16="http://schemas.microsoft.com/office/drawing/2014/main" id="{CF1415D0-C489-6D70-8E63-D6C994AB87A8}"/>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981439844"/>
      </p:ext>
    </p:extLst>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rgbClr val="0000FF"/>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t>What does it mean to say meibum is ‘abnormal’?</a:t>
            </a:r>
          </a:p>
          <a:p>
            <a:r>
              <a:rPr lang="en-US" sz="1400" dirty="0"/>
              <a:t>It means its chemical composition has been altered (and not for the better)</a:t>
            </a:r>
          </a:p>
          <a:p>
            <a:endParaRPr lang="en-US" sz="1400" i="1" dirty="0">
              <a:solidFill>
                <a:schemeClr val="accent5"/>
              </a:solidFill>
            </a:endParaRPr>
          </a:p>
          <a:p>
            <a:r>
              <a:rPr lang="en-US" sz="1400" i="1" dirty="0">
                <a:solidFill>
                  <a:schemeClr val="accent5"/>
                </a:solidFill>
              </a:rPr>
              <a:t>What are the knock-on effects of this chemical abnormality?</a:t>
            </a:r>
          </a:p>
          <a:p>
            <a:r>
              <a:rPr lang="en-US" sz="1400" dirty="0">
                <a:solidFill>
                  <a:schemeClr val="accent5"/>
                </a:solidFill>
              </a:rPr>
              <a:t>There are several, but chief among them is they induce a change in the  melting point  of meibum, </a:t>
            </a:r>
            <a:r>
              <a:rPr lang="en-US" sz="1400" dirty="0" err="1">
                <a:solidFill>
                  <a:schemeClr val="accent5"/>
                </a:solidFill>
              </a:rPr>
              <a:t>ie</a:t>
            </a:r>
            <a:r>
              <a:rPr lang="en-US" sz="1400" dirty="0">
                <a:solidFill>
                  <a:schemeClr val="accent5"/>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accent5"/>
                </a:solidFill>
              </a:rPr>
              <a:t>ab</a:t>
            </a:r>
            <a:r>
              <a:rPr lang="en-US" sz="1400" dirty="0">
                <a:solidFill>
                  <a:schemeClr val="accent5"/>
                </a:solidFill>
              </a:rPr>
              <a:t>normal meibum looks like toothpaste. So not only is the meibum in MGD altered (and thus less effective), the fact that it’s a semisolid means it can’t even get out and onto the tear film.</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2454947"/>
      </p:ext>
    </p:extLst>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rgbClr val="0000FF"/>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t>What does it mean to say meibum is ‘abnormal’?</a:t>
            </a:r>
          </a:p>
          <a:p>
            <a:r>
              <a:rPr lang="en-US" sz="1400" dirty="0"/>
              <a:t>It means its chemical composition has been altered (and not for the better)</a:t>
            </a:r>
          </a:p>
          <a:p>
            <a:endParaRPr lang="en-US" sz="1400" i="1" dirty="0"/>
          </a:p>
          <a:p>
            <a:r>
              <a:rPr lang="en-US" sz="1400" i="1" dirty="0"/>
              <a:t>What are the knock-on effects of this chemical abnormality?</a:t>
            </a:r>
            <a:endParaRPr lang="en-US" sz="1400" i="1" dirty="0">
              <a:solidFill>
                <a:schemeClr val="accent5"/>
              </a:solidFill>
            </a:endParaRPr>
          </a:p>
          <a:p>
            <a:r>
              <a:rPr lang="en-US" sz="1400" dirty="0">
                <a:solidFill>
                  <a:schemeClr val="accent5"/>
                </a:solidFill>
              </a:rPr>
              <a:t>There are several, but chief among them is they induce a change in the  melting point  of meibum, </a:t>
            </a:r>
            <a:r>
              <a:rPr lang="en-US" sz="1400" dirty="0" err="1">
                <a:solidFill>
                  <a:schemeClr val="accent5"/>
                </a:solidFill>
              </a:rPr>
              <a:t>ie</a:t>
            </a:r>
            <a:r>
              <a:rPr lang="en-US" sz="1400" dirty="0">
                <a:solidFill>
                  <a:schemeClr val="accent5"/>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accent5"/>
                </a:solidFill>
              </a:rPr>
              <a:t>ab</a:t>
            </a:r>
            <a:r>
              <a:rPr lang="en-US" sz="1400" dirty="0">
                <a:solidFill>
                  <a:schemeClr val="accent5"/>
                </a:solidFill>
              </a:rPr>
              <a:t>normal meibum looks like toothpaste. So not only is the meibum in MGD altered (and thus less effective), the fact that it’s a semisolid means it can’t even get out and onto the tear film.</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4542161"/>
      </p:ext>
    </p:extLst>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rgbClr val="0000FF"/>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t>What does it mean to say meibum is ‘abnormal’?</a:t>
            </a:r>
          </a:p>
          <a:p>
            <a:r>
              <a:rPr lang="en-US" sz="1400" dirty="0"/>
              <a:t>It means its chemical composition has been altered (and not for the better)</a:t>
            </a:r>
          </a:p>
          <a:p>
            <a:endParaRPr lang="en-US" sz="1400" i="1" dirty="0"/>
          </a:p>
          <a:p>
            <a:r>
              <a:rPr lang="en-US" sz="1400" i="1" dirty="0"/>
              <a:t>What are the knock-on effects of this chemical abnormality?</a:t>
            </a:r>
          </a:p>
          <a:p>
            <a:r>
              <a:rPr lang="en-US" sz="1400" dirty="0"/>
              <a:t>There are several, but chief among them is they induce a change in the  melting point  of meibum</a:t>
            </a:r>
            <a:r>
              <a:rPr lang="en-US" sz="1400" dirty="0">
                <a:solidFill>
                  <a:schemeClr val="accent5"/>
                </a:solidFill>
              </a:rPr>
              <a:t>, </a:t>
            </a:r>
            <a:r>
              <a:rPr lang="en-US" sz="1400" dirty="0" err="1">
                <a:solidFill>
                  <a:schemeClr val="accent5"/>
                </a:solidFill>
              </a:rPr>
              <a:t>ie</a:t>
            </a:r>
            <a:r>
              <a:rPr lang="en-US" sz="1400" dirty="0">
                <a:solidFill>
                  <a:schemeClr val="accent5"/>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accent5"/>
                </a:solidFill>
              </a:rPr>
              <a:t>ab</a:t>
            </a:r>
            <a:r>
              <a:rPr lang="en-US" sz="1400" dirty="0">
                <a:solidFill>
                  <a:schemeClr val="accent5"/>
                </a:solidFill>
              </a:rPr>
              <a:t>normal meibum looks like toothpaste. So not only is the meibum in MGD altered (and thus less effective), the fact that it’s a semisolid means it can’t even get out and onto the tear film.</a:t>
            </a:r>
          </a:p>
        </p:txBody>
      </p:sp>
      <p:sp>
        <p:nvSpPr>
          <p:cNvPr id="29" name="Rectangle 28">
            <a:extLst>
              <a:ext uri="{FF2B5EF4-FFF2-40B4-BE49-F238E27FC236}">
                <a16:creationId xmlns:a16="http://schemas.microsoft.com/office/drawing/2014/main" id="{680E3D66-AAE3-6564-5CAF-82C8C0FFC0D9}"/>
              </a:ext>
            </a:extLst>
          </p:cNvPr>
          <p:cNvSpPr/>
          <p:nvPr/>
        </p:nvSpPr>
        <p:spPr>
          <a:xfrm>
            <a:off x="7213437" y="1769968"/>
            <a:ext cx="1135957" cy="2285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5021132"/>
      </p:ext>
    </p:extLst>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rgbClr val="0000FF"/>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t>What does it mean to say meibum is ‘abnormal’?</a:t>
            </a:r>
          </a:p>
          <a:p>
            <a:r>
              <a:rPr lang="en-US" sz="1400" dirty="0"/>
              <a:t>It means its chemical composition has been altered (and not for the better)</a:t>
            </a:r>
          </a:p>
          <a:p>
            <a:endParaRPr lang="en-US" sz="1400" i="1" dirty="0"/>
          </a:p>
          <a:p>
            <a:r>
              <a:rPr lang="en-US" sz="1400" i="1" dirty="0"/>
              <a:t>What are the knock-on effects of this chemical abnormality?</a:t>
            </a:r>
          </a:p>
          <a:p>
            <a:r>
              <a:rPr lang="en-US" sz="1400" dirty="0"/>
              <a:t>There are several, but chief among them is they induce a change in the  melting point  of meibum</a:t>
            </a:r>
            <a:r>
              <a:rPr lang="en-US" sz="1400" dirty="0">
                <a:solidFill>
                  <a:schemeClr val="accent5"/>
                </a:solidFill>
              </a:rPr>
              <a:t>, </a:t>
            </a:r>
            <a:r>
              <a:rPr lang="en-US" sz="1400" dirty="0" err="1">
                <a:solidFill>
                  <a:schemeClr val="accent5"/>
                </a:solidFill>
              </a:rPr>
              <a:t>ie</a:t>
            </a:r>
            <a:r>
              <a:rPr lang="en-US" sz="1400" dirty="0">
                <a:solidFill>
                  <a:schemeClr val="accent5"/>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accent5"/>
                </a:solidFill>
              </a:rPr>
              <a:t>ab</a:t>
            </a:r>
            <a:r>
              <a:rPr lang="en-US" sz="1400" dirty="0">
                <a:solidFill>
                  <a:schemeClr val="accent5"/>
                </a:solidFill>
              </a:rPr>
              <a:t>normal meibum looks like toothpaste. So not only is the meibum in MGD altered (and thus less effective), the fact that it’s a semisolid means it can’t even get out and onto the tear film.</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7510528"/>
      </p:ext>
    </p:extLst>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rgbClr val="0000FF"/>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t>What does it mean to say meibum is ‘abnormal’?</a:t>
            </a:r>
          </a:p>
          <a:p>
            <a:r>
              <a:rPr lang="en-US" sz="1400" dirty="0"/>
              <a:t>It means its chemical composition has been altered (and not for the better)</a:t>
            </a:r>
          </a:p>
          <a:p>
            <a:endParaRPr lang="en-US" sz="1400" i="1" dirty="0"/>
          </a:p>
          <a:p>
            <a:r>
              <a:rPr lang="en-US" sz="1400" i="1" dirty="0"/>
              <a:t>What are the knock-on effects of this chemical abnormality?</a:t>
            </a:r>
          </a:p>
          <a:p>
            <a:r>
              <a:rPr lang="en-US" sz="1400" dirty="0"/>
              <a:t>There are several, but chief among them is they induce a change in the  melting point  of meibum, </a:t>
            </a:r>
            <a:r>
              <a:rPr lang="en-US" sz="1400" dirty="0" err="1">
                <a:solidFill>
                  <a:srgbClr val="0000FF"/>
                </a:solidFill>
              </a:rPr>
              <a:t>ie</a:t>
            </a:r>
            <a:r>
              <a:rPr lang="en-US" sz="1400" dirty="0">
                <a:solidFill>
                  <a:srgbClr val="0000FF"/>
                </a:solidFill>
              </a:rPr>
              <a:t>, the temperature at which the normally liquid meibum solidifies</a:t>
            </a:r>
            <a:r>
              <a:rPr lang="en-US" sz="1400" dirty="0">
                <a:solidFill>
                  <a:schemeClr val="accent5"/>
                </a:solidFill>
              </a:rPr>
              <a:t>.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accent5"/>
                </a:solidFill>
              </a:rPr>
              <a:t>ab</a:t>
            </a:r>
            <a:r>
              <a:rPr lang="en-US" sz="1400" dirty="0">
                <a:solidFill>
                  <a:schemeClr val="accent5"/>
                </a:solidFill>
              </a:rPr>
              <a:t>normal meibum looks like toothpaste. So not only is the meibum in MGD altered (and thus less effective), the fact that it’s a semisolid means it can’t even get out and onto the tear film.</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2194546"/>
      </p:ext>
    </p:extLst>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rgbClr val="0000FF"/>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t>What does it mean to say meibum is ‘abnormal’?</a:t>
            </a:r>
          </a:p>
          <a:p>
            <a:r>
              <a:rPr lang="en-US" sz="1400" dirty="0"/>
              <a:t>It means its chemical composition has been altered (and not for the better)</a:t>
            </a:r>
          </a:p>
          <a:p>
            <a:endParaRPr lang="en-US" sz="1400" i="1" dirty="0"/>
          </a:p>
          <a:p>
            <a:r>
              <a:rPr lang="en-US" sz="1400" i="1" dirty="0"/>
              <a:t>What are the knock-on effects of this chemical abnormality?</a:t>
            </a:r>
          </a:p>
          <a:p>
            <a:r>
              <a:rPr lang="en-US" sz="1400" dirty="0"/>
              <a:t>There are several, but chief among them is they induce a change in the  melting point  of meibum, </a:t>
            </a:r>
            <a:r>
              <a:rPr lang="en-US" sz="1400" dirty="0" err="1">
                <a:solidFill>
                  <a:srgbClr val="0000FF"/>
                </a:solidFill>
              </a:rPr>
              <a:t>ie</a:t>
            </a:r>
            <a:r>
              <a:rPr lang="en-US" sz="1400" dirty="0">
                <a:solidFill>
                  <a:srgbClr val="0000FF"/>
                </a:solidFill>
              </a:rPr>
              <a:t>, the temperature at which the normally liquid meibum solidifies. </a:t>
            </a:r>
            <a:r>
              <a:rPr lang="en-US" sz="1400" dirty="0"/>
              <a:t>Normal meibum is a  liquid  at body temperature</a:t>
            </a:r>
            <a:r>
              <a:rPr lang="en-US" sz="1400" dirty="0">
                <a:solidFill>
                  <a:schemeClr val="accent5"/>
                </a:solidFill>
              </a:rPr>
              <a:t>, which is why expressed normal meibum looks like tiny drops of vegetable oil. In contrast, the chemically-altered meibum in MGD is a  semisolid  at body temperature, which is why expressed </a:t>
            </a:r>
            <a:r>
              <a:rPr lang="en-US" sz="1400" b="1" dirty="0">
                <a:solidFill>
                  <a:schemeClr val="accent5"/>
                </a:solidFill>
              </a:rPr>
              <a:t>ab</a:t>
            </a:r>
            <a:r>
              <a:rPr lang="en-US" sz="1400" dirty="0">
                <a:solidFill>
                  <a:schemeClr val="accent5"/>
                </a:solidFill>
              </a:rPr>
              <a:t>normal meibum looks like toothpaste. So not only is the meibum in MGD altered (and thus less effective), the fact that it’s a semisolid means it can’t even get out and onto the tear film.</a:t>
            </a:r>
          </a:p>
        </p:txBody>
      </p:sp>
      <p:sp>
        <p:nvSpPr>
          <p:cNvPr id="30" name="Rectangle 29">
            <a:extLst>
              <a:ext uri="{FF2B5EF4-FFF2-40B4-BE49-F238E27FC236}">
                <a16:creationId xmlns:a16="http://schemas.microsoft.com/office/drawing/2014/main" id="{C82C9985-AF97-5B04-B094-4D460FD32D83}"/>
              </a:ext>
            </a:extLst>
          </p:cNvPr>
          <p:cNvSpPr/>
          <p:nvPr/>
        </p:nvSpPr>
        <p:spPr>
          <a:xfrm>
            <a:off x="2611504" y="2247005"/>
            <a:ext cx="490029" cy="2948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solid v liquid</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7785083"/>
      </p:ext>
    </p:extLst>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rgbClr val="0000FF"/>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t>What does it mean to say meibum is ‘abnormal’?</a:t>
            </a:r>
          </a:p>
          <a:p>
            <a:r>
              <a:rPr lang="en-US" sz="1400" dirty="0"/>
              <a:t>It means its chemical composition has been altered (and not for the better)</a:t>
            </a:r>
          </a:p>
          <a:p>
            <a:endParaRPr lang="en-US" sz="1400" i="1" dirty="0"/>
          </a:p>
          <a:p>
            <a:r>
              <a:rPr lang="en-US" sz="1400" i="1" dirty="0"/>
              <a:t>What are the knock-on effects of this chemical abnormality?</a:t>
            </a:r>
          </a:p>
          <a:p>
            <a:r>
              <a:rPr lang="en-US" sz="1400" dirty="0"/>
              <a:t>There are several, but chief among them is they induce a change in the  melting point  of meibum, </a:t>
            </a:r>
            <a:r>
              <a:rPr lang="en-US" sz="1400" dirty="0" err="1">
                <a:solidFill>
                  <a:srgbClr val="0000FF"/>
                </a:solidFill>
              </a:rPr>
              <a:t>ie</a:t>
            </a:r>
            <a:r>
              <a:rPr lang="en-US" sz="1400" dirty="0">
                <a:solidFill>
                  <a:srgbClr val="0000FF"/>
                </a:solidFill>
              </a:rPr>
              <a:t>, the temperature at which the normally liquid meibum solidifies. </a:t>
            </a:r>
            <a:r>
              <a:rPr lang="en-US" sz="1400" dirty="0"/>
              <a:t>Normal meibum is a  liquid  at body temperature</a:t>
            </a:r>
            <a:r>
              <a:rPr lang="en-US" sz="1400" dirty="0">
                <a:solidFill>
                  <a:schemeClr val="accent5"/>
                </a:solidFill>
              </a:rPr>
              <a:t>, which is why expressed normal meibum looks like tiny drops of vegetable oil. In contrast, the chemically-altered meibum in MGD is a  semisolid  at body temperature, which is why expressed </a:t>
            </a:r>
            <a:r>
              <a:rPr lang="en-US" sz="1400" b="1" dirty="0">
                <a:solidFill>
                  <a:schemeClr val="accent5"/>
                </a:solidFill>
              </a:rPr>
              <a:t>ab</a:t>
            </a:r>
            <a:r>
              <a:rPr lang="en-US" sz="1400" dirty="0">
                <a:solidFill>
                  <a:schemeClr val="accent5"/>
                </a:solidFill>
              </a:rPr>
              <a:t>normal meibum looks like toothpaste. So not only is the meibum in MGD altered (and thus less effective), the fact that it’s a semisolid means it can’t even get out and onto the tear film.</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1012268"/>
      </p:ext>
    </p:extLst>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rgbClr val="0000FF"/>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t>What does it mean to say meibum is ‘abnormal’?</a:t>
            </a:r>
          </a:p>
          <a:p>
            <a:r>
              <a:rPr lang="en-US" sz="1400" dirty="0"/>
              <a:t>It means its chemical composition has been altered (and not for the better)</a:t>
            </a:r>
          </a:p>
          <a:p>
            <a:endParaRPr lang="en-US" sz="1400" i="1" dirty="0"/>
          </a:p>
          <a:p>
            <a:r>
              <a:rPr lang="en-US" sz="1400" i="1" dirty="0"/>
              <a:t>What are the knock-on effects of this chemical abnormality?</a:t>
            </a:r>
          </a:p>
          <a:p>
            <a:r>
              <a:rPr lang="en-US" sz="1400" dirty="0"/>
              <a:t>There are several, but chief among them is they induce a change in the  melting point  of meibum, </a:t>
            </a:r>
            <a:r>
              <a:rPr lang="en-US" sz="1400" dirty="0" err="1">
                <a:solidFill>
                  <a:srgbClr val="0000FF"/>
                </a:solidFill>
              </a:rPr>
              <a:t>ie</a:t>
            </a:r>
            <a:r>
              <a:rPr lang="en-US" sz="1400" dirty="0">
                <a:solidFill>
                  <a:srgbClr val="0000FF"/>
                </a:solidFill>
              </a:rPr>
              <a:t>, the temperature at which the normally liquid meibum solidifies. </a:t>
            </a:r>
            <a:r>
              <a:rPr lang="en-US" sz="1400" dirty="0"/>
              <a:t>Normal meibum is a  liquid  at body temperature, </a:t>
            </a:r>
            <a:r>
              <a:rPr lang="en-US" sz="1400" dirty="0">
                <a:solidFill>
                  <a:srgbClr val="0000FF"/>
                </a:solidFill>
              </a:rPr>
              <a:t>which is why expressed normal meibum looks like tiny drops of vegetable oil. </a:t>
            </a:r>
            <a:r>
              <a:rPr lang="en-US" sz="1400" dirty="0">
                <a:solidFill>
                  <a:schemeClr val="accent5"/>
                </a:solidFill>
              </a:rPr>
              <a:t>In contrast, the chemically-altered meibum in MGD is a  semisolid  at body temperature, which is why expressed </a:t>
            </a:r>
            <a:r>
              <a:rPr lang="en-US" sz="1400" b="1" dirty="0">
                <a:solidFill>
                  <a:schemeClr val="accent5"/>
                </a:solidFill>
              </a:rPr>
              <a:t>ab</a:t>
            </a:r>
            <a:r>
              <a:rPr lang="en-US" sz="1400" dirty="0">
                <a:solidFill>
                  <a:schemeClr val="accent5"/>
                </a:solidFill>
              </a:rPr>
              <a:t>normal meibum looks like toothpaste. So not only is the meibum in MGD altered (and thus less effective), the fact that it’s a semisolid means it can’t even get out and onto the tear film.</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1500832"/>
      </p:ext>
    </p:extLst>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F0C5F4-FC20-0EF0-25C2-91F2BA4454E9}"/>
              </a:ext>
            </a:extLst>
          </p:cNvPr>
          <p:cNvSpPr>
            <a:spLocks noGrp="1"/>
          </p:cNvSpPr>
          <p:nvPr>
            <p:ph type="sldNum" sz="quarter" idx="12"/>
          </p:nvPr>
        </p:nvSpPr>
        <p:spPr/>
        <p:txBody>
          <a:bodyPr/>
          <a:lstStyle/>
          <a:p>
            <a:fld id="{DB962EE1-0FF3-4405-8034-77C76C5F8D0E}" type="slidenum">
              <a:rPr lang="en-US" altLang="en-US" smtClean="0"/>
              <a:pPr/>
              <a:t>548</a:t>
            </a:fld>
            <a:endParaRPr lang="en-US" altLang="en-US"/>
          </a:p>
        </p:txBody>
      </p:sp>
      <p:pic>
        <p:nvPicPr>
          <p:cNvPr id="1026" name="Picture 2" descr="Treating Dysfunctional Meibomian Glands">
            <a:extLst>
              <a:ext uri="{FF2B5EF4-FFF2-40B4-BE49-F238E27FC236}">
                <a16:creationId xmlns:a16="http://schemas.microsoft.com/office/drawing/2014/main" id="{7467A572-4D16-6131-F66B-EAFD0DF322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320" y="1619202"/>
            <a:ext cx="6797360" cy="36195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F0F36A2-64D6-D868-84A9-4AC24401A494}"/>
              </a:ext>
            </a:extLst>
          </p:cNvPr>
          <p:cNvSpPr txBox="1"/>
          <p:nvPr/>
        </p:nvSpPr>
        <p:spPr>
          <a:xfrm>
            <a:off x="3665341" y="6216134"/>
            <a:ext cx="1813318" cy="369332"/>
          </a:xfrm>
          <a:prstGeom prst="rect">
            <a:avLst/>
          </a:prstGeom>
          <a:noFill/>
        </p:spPr>
        <p:txBody>
          <a:bodyPr wrap="none" rtlCol="0">
            <a:spAutoFit/>
          </a:bodyPr>
          <a:lstStyle/>
          <a:p>
            <a:pPr algn="ctr"/>
            <a:r>
              <a:rPr lang="en-US" dirty="0"/>
              <a:t>Normal meibum</a:t>
            </a:r>
          </a:p>
        </p:txBody>
      </p:sp>
      <p:sp>
        <p:nvSpPr>
          <p:cNvPr id="5" name="TextBox 4">
            <a:extLst>
              <a:ext uri="{FF2B5EF4-FFF2-40B4-BE49-F238E27FC236}">
                <a16:creationId xmlns:a16="http://schemas.microsoft.com/office/drawing/2014/main" id="{E95D669E-F172-D39C-80F8-B8ADEF5FD672}"/>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3920581389"/>
      </p:ext>
    </p:extLst>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rgbClr val="0000FF"/>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a:t>
            </a:r>
            <a:r>
              <a:rPr lang="en-US" sz="1400" dirty="0"/>
              <a:t>In contrast, the chemically-altered meibum in MGD is a  semisolid  at body temperature</a:t>
            </a:r>
            <a:r>
              <a:rPr lang="en-US" sz="1400" dirty="0">
                <a:solidFill>
                  <a:schemeClr val="accent5"/>
                </a:solidFill>
              </a:rPr>
              <a:t>, which is why expressed </a:t>
            </a:r>
            <a:r>
              <a:rPr lang="en-US" sz="1400" b="1" dirty="0">
                <a:solidFill>
                  <a:schemeClr val="accent5"/>
                </a:solidFill>
              </a:rPr>
              <a:t>ab</a:t>
            </a:r>
            <a:r>
              <a:rPr lang="en-US" sz="1400" dirty="0">
                <a:solidFill>
                  <a:schemeClr val="accent5"/>
                </a:solidFill>
              </a:rPr>
              <a:t>normal meibum looks like toothpaste. So not only is the meibum in MGD altered (and thus less effective), the fact that it’s a semisolid means it can’t even get out and onto the tear film.</a:t>
            </a:r>
          </a:p>
        </p:txBody>
      </p:sp>
      <p:sp>
        <p:nvSpPr>
          <p:cNvPr id="31" name="Rectangle 30">
            <a:extLst>
              <a:ext uri="{FF2B5EF4-FFF2-40B4-BE49-F238E27FC236}">
                <a16:creationId xmlns:a16="http://schemas.microsoft.com/office/drawing/2014/main" id="{AB07E3D3-9077-E0FA-AA58-674162F87B27}"/>
              </a:ext>
            </a:extLst>
          </p:cNvPr>
          <p:cNvSpPr/>
          <p:nvPr/>
        </p:nvSpPr>
        <p:spPr>
          <a:xfrm>
            <a:off x="1547715" y="2641258"/>
            <a:ext cx="818323" cy="304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solid v liquid</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58439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975D2A3-FB92-94CF-71C5-561E22B98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54897"/>
            <a:ext cx="5638800" cy="48728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1CB139E-B34C-3F2D-DC42-98392C3014FC}"/>
              </a:ext>
            </a:extLst>
          </p:cNvPr>
          <p:cNvSpPr/>
          <p:nvPr/>
        </p:nvSpPr>
        <p:spPr>
          <a:xfrm>
            <a:off x="2362200" y="5143500"/>
            <a:ext cx="5105400" cy="990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AE5D162C-1EAF-6092-7016-B46394281D0B}"/>
              </a:ext>
            </a:extLst>
          </p:cNvPr>
          <p:cNvSpPr txBox="1"/>
          <p:nvPr/>
        </p:nvSpPr>
        <p:spPr>
          <a:xfrm>
            <a:off x="1295400" y="5703081"/>
            <a:ext cx="6781800" cy="584775"/>
          </a:xfrm>
          <a:prstGeom prst="rect">
            <a:avLst/>
          </a:prstGeom>
          <a:noFill/>
        </p:spPr>
        <p:txBody>
          <a:bodyPr wrap="square" rtlCol="0">
            <a:spAutoFit/>
          </a:bodyPr>
          <a:lstStyle/>
          <a:p>
            <a:r>
              <a:rPr lang="en-US" sz="1600" i="0" dirty="0">
                <a:effectLst/>
              </a:rPr>
              <a:t>Two-phase model of the tear film. Schematic drawing of the structure of the tear film showing the outer lipid layer and the mucoaqueous layer</a:t>
            </a:r>
            <a:r>
              <a:rPr lang="en-US" sz="1600" dirty="0"/>
              <a:t>.</a:t>
            </a:r>
            <a:endParaRPr lang="en-US" sz="1600" i="0" dirty="0">
              <a:effectLst/>
            </a:endParaRPr>
          </a:p>
        </p:txBody>
      </p:sp>
      <p:sp>
        <p:nvSpPr>
          <p:cNvPr id="4" name="Rectangle 3">
            <a:extLst>
              <a:ext uri="{FF2B5EF4-FFF2-40B4-BE49-F238E27FC236}">
                <a16:creationId xmlns:a16="http://schemas.microsoft.com/office/drawing/2014/main" id="{CA8B85C7-4E2D-AAC7-4DB7-4857E23F16A9}"/>
              </a:ext>
            </a:extLst>
          </p:cNvPr>
          <p:cNvSpPr/>
          <p:nvPr/>
        </p:nvSpPr>
        <p:spPr>
          <a:xfrm>
            <a:off x="1295400" y="3591345"/>
            <a:ext cx="1219200" cy="447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C8EEB3F2-E733-513E-D943-DF1A32D90CDA}"/>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3799075757"/>
      </p:ext>
    </p:extLst>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rgbClr val="0000FF"/>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a:t>
            </a:r>
            <a:r>
              <a:rPr lang="en-US" sz="1400" dirty="0"/>
              <a:t>In contrast, the chemically-altered meibum in MGD is a  semisolid  at body temperature</a:t>
            </a:r>
            <a:r>
              <a:rPr lang="en-US" sz="1400" dirty="0">
                <a:solidFill>
                  <a:schemeClr val="accent5"/>
                </a:solidFill>
              </a:rPr>
              <a:t>, which is why expressed </a:t>
            </a:r>
            <a:r>
              <a:rPr lang="en-US" sz="1400" b="1" dirty="0">
                <a:solidFill>
                  <a:schemeClr val="accent5"/>
                </a:solidFill>
              </a:rPr>
              <a:t>ab</a:t>
            </a:r>
            <a:r>
              <a:rPr lang="en-US" sz="1400" dirty="0">
                <a:solidFill>
                  <a:schemeClr val="accent5"/>
                </a:solidFill>
              </a:rPr>
              <a:t>normal meibum looks like toothpaste. So not only is the meibum in MGD altered (and thus less effective), the fact that it’s a semisolid means it can’t even get out and onto the tear film.</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122087"/>
      </p:ext>
    </p:extLst>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rgbClr val="0000FF"/>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a:t>
            </a:r>
            <a:r>
              <a:rPr lang="en-US" sz="1400" dirty="0"/>
              <a:t>In contrast, the chemically-altered meibum in MGD is a  semisolid  at body temperature, </a:t>
            </a:r>
            <a:r>
              <a:rPr lang="en-US" sz="1400" dirty="0">
                <a:solidFill>
                  <a:srgbClr val="0000FF"/>
                </a:solidFill>
              </a:rPr>
              <a:t>which is why expressed </a:t>
            </a:r>
            <a:r>
              <a:rPr lang="en-US" sz="1400" b="1" dirty="0">
                <a:solidFill>
                  <a:srgbClr val="0000FF"/>
                </a:solidFill>
              </a:rPr>
              <a:t>ab</a:t>
            </a:r>
            <a:r>
              <a:rPr lang="en-US" sz="1400" dirty="0">
                <a:solidFill>
                  <a:srgbClr val="0000FF"/>
                </a:solidFill>
              </a:rPr>
              <a:t>normal meibum looks like toothpaste. </a:t>
            </a:r>
            <a:r>
              <a:rPr lang="en-US" sz="1400" dirty="0">
                <a:solidFill>
                  <a:schemeClr val="accent5"/>
                </a:solidFill>
              </a:rPr>
              <a:t>So not only is the meibum in MGD altered (and thus less effective), the fact that it’s a semisolid means it can’t even get out and onto the tear film.</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8815069"/>
      </p:ext>
    </p:extLst>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F0C5F4-FC20-0EF0-25C2-91F2BA4454E9}"/>
              </a:ext>
            </a:extLst>
          </p:cNvPr>
          <p:cNvSpPr>
            <a:spLocks noGrp="1"/>
          </p:cNvSpPr>
          <p:nvPr>
            <p:ph type="sldNum" sz="quarter" idx="12"/>
          </p:nvPr>
        </p:nvSpPr>
        <p:spPr/>
        <p:txBody>
          <a:bodyPr/>
          <a:lstStyle/>
          <a:p>
            <a:fld id="{DB962EE1-0FF3-4405-8034-77C76C5F8D0E}" type="slidenum">
              <a:rPr lang="en-US" altLang="en-US" smtClean="0"/>
              <a:pPr/>
              <a:t>552</a:t>
            </a:fld>
            <a:endParaRPr lang="en-US" altLang="en-US"/>
          </a:p>
        </p:txBody>
      </p:sp>
      <p:sp>
        <p:nvSpPr>
          <p:cNvPr id="3" name="TextBox 2">
            <a:extLst>
              <a:ext uri="{FF2B5EF4-FFF2-40B4-BE49-F238E27FC236}">
                <a16:creationId xmlns:a16="http://schemas.microsoft.com/office/drawing/2014/main" id="{DE7E6CE3-F014-472C-3199-643AC846A175}"/>
              </a:ext>
            </a:extLst>
          </p:cNvPr>
          <p:cNvSpPr txBox="1"/>
          <p:nvPr/>
        </p:nvSpPr>
        <p:spPr>
          <a:xfrm>
            <a:off x="4069299" y="6216134"/>
            <a:ext cx="1005403" cy="369332"/>
          </a:xfrm>
          <a:prstGeom prst="rect">
            <a:avLst/>
          </a:prstGeom>
          <a:noFill/>
        </p:spPr>
        <p:txBody>
          <a:bodyPr wrap="none" rtlCol="0">
            <a:spAutoFit/>
          </a:bodyPr>
          <a:lstStyle/>
          <a:p>
            <a:pPr algn="ctr"/>
            <a:r>
              <a:rPr lang="en-US" i="1" dirty="0" err="1"/>
              <a:t>Ewwww</a:t>
            </a:r>
            <a:endParaRPr lang="en-US" dirty="0"/>
          </a:p>
        </p:txBody>
      </p:sp>
      <p:pic>
        <p:nvPicPr>
          <p:cNvPr id="1028" name="Picture 4" descr="Meibomian Gland Dysfunction (MGD) - YouTube">
            <a:extLst>
              <a:ext uri="{FF2B5EF4-FFF2-40B4-BE49-F238E27FC236}">
                <a16:creationId xmlns:a16="http://schemas.microsoft.com/office/drawing/2014/main" id="{FC3E2603-8619-9E22-5A65-F8493118A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5BB13A2-1DEE-D758-214F-70B9089390C3}"/>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2149134520"/>
      </p:ext>
    </p:extLst>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rgbClr val="0000FF"/>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a:t>
            </a:r>
            <a:r>
              <a:rPr lang="en-US" sz="1400" dirty="0">
                <a:solidFill>
                  <a:srgbClr val="0000FF"/>
                </a:solidFill>
              </a:rPr>
              <a:t>. </a:t>
            </a:r>
            <a:r>
              <a:rPr lang="en-US" sz="1400" dirty="0"/>
              <a:t>So not only is the meibum in MGD altered (and thus less effective), the fact that it’s a semisolid means it can’t even get out and onto the tear film.</a:t>
            </a:r>
            <a:endParaRPr lang="en-US" sz="1400" dirty="0">
              <a:solidFill>
                <a:srgbClr val="0000FF"/>
              </a:solidFill>
            </a:endParaRP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9213261"/>
      </p:ext>
    </p:extLst>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rgbClr val="0000FF"/>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tx1"/>
            </a:solidFill>
          </a:ln>
        </p:spPr>
        <p:txBody>
          <a:bodyPr wrap="none" rtlCol="0">
            <a:spAutoFit/>
          </a:bodyPr>
          <a:lstStyle/>
          <a:p>
            <a:r>
              <a:rPr lang="en-US" dirty="0"/>
              <a:t>So the logic underpinning lid hygiene is:</a:t>
            </a:r>
          </a:p>
          <a:p>
            <a:r>
              <a:rPr lang="en-US" dirty="0"/>
              <a:t>--</a:t>
            </a:r>
            <a:r>
              <a:rPr lang="en-US" b="1" dirty="0"/>
              <a:t>Step 1</a:t>
            </a:r>
            <a:r>
              <a:rPr lang="en-US" dirty="0"/>
              <a:t>: Liquify the semisolid abnormal meibum clogging the glands</a:t>
            </a:r>
          </a:p>
          <a:p>
            <a:r>
              <a:rPr lang="en-US" dirty="0"/>
              <a:t>--</a:t>
            </a:r>
            <a:r>
              <a:rPr lang="en-US" b="1" dirty="0"/>
              <a:t>Step 2</a:t>
            </a:r>
            <a:r>
              <a:rPr lang="en-US" dirty="0"/>
              <a:t>: Express the now-liquefied abnormal meibum from the glands</a:t>
            </a:r>
          </a:p>
        </p:txBody>
      </p:sp>
    </p:spTree>
    <p:extLst>
      <p:ext uri="{BB962C8B-B14F-4D97-AF65-F5344CB8AC3E}">
        <p14:creationId xmlns:p14="http://schemas.microsoft.com/office/powerpoint/2010/main" val="1997193879"/>
      </p:ext>
    </p:extLst>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rgbClr val="0000FF"/>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t>OK, so heat and massage get the abnormal meibum flowing—then what? Won’t the remaining portion just become semisolid again after the lid cools off?</a:t>
            </a:r>
          </a:p>
          <a:p>
            <a:r>
              <a:rPr lang="en-US" sz="1600" dirty="0">
                <a:solidFill>
                  <a:srgbClr val="CCFFCC"/>
                </a:solidFill>
              </a:rPr>
              <a:t>Indeed it will—that is, unless steps are taken to normalize its chemical composition</a:t>
            </a:r>
          </a:p>
          <a:p>
            <a:endParaRPr lang="en-US" sz="1600" i="1" dirty="0">
              <a:solidFill>
                <a:srgbClr val="CCFFCC"/>
              </a:solidFill>
            </a:endParaRPr>
          </a:p>
          <a:p>
            <a:r>
              <a:rPr lang="en-US" sz="1600" i="1" dirty="0">
                <a:solidFill>
                  <a:srgbClr val="CCFFCC"/>
                </a:solidFill>
              </a:rPr>
              <a:t>What steps/interventions can be taken in this regard?</a:t>
            </a:r>
          </a:p>
          <a:p>
            <a:r>
              <a:rPr lang="en-US" sz="1600" dirty="0">
                <a:solidFill>
                  <a:srgbClr val="CCFFCC"/>
                </a:solidFill>
              </a:rPr>
              <a:t>--Topical  </a:t>
            </a:r>
            <a:r>
              <a:rPr lang="en-US" sz="1600" dirty="0" err="1">
                <a:solidFill>
                  <a:srgbClr val="CCFFCC"/>
                </a:solidFill>
              </a:rPr>
              <a:t>abx</a:t>
            </a:r>
            <a:endParaRPr lang="en-US" sz="1600" dirty="0">
              <a:solidFill>
                <a:srgbClr val="CCFFCC"/>
              </a:solidFill>
            </a:endParaRPr>
          </a:p>
          <a:p>
            <a:r>
              <a:rPr lang="en-US" sz="1600" dirty="0">
                <a:solidFill>
                  <a:srgbClr val="CCFFCC"/>
                </a:solidFill>
              </a:rPr>
              <a:t>--Topical  steroids</a:t>
            </a:r>
          </a:p>
          <a:p>
            <a:r>
              <a:rPr lang="en-US" sz="1600" dirty="0">
                <a:solidFill>
                  <a:srgbClr val="CCFFCC"/>
                </a:solidFill>
              </a:rPr>
              <a:t>--PO  </a:t>
            </a:r>
            <a:r>
              <a:rPr lang="en-US" sz="1600" dirty="0" err="1">
                <a:solidFill>
                  <a:srgbClr val="CCFFCC"/>
                </a:solidFill>
              </a:rPr>
              <a:t>tetracyclineschanges</a:t>
            </a:r>
            <a:endParaRPr lang="en-US" sz="1600" dirty="0">
              <a:solidFill>
                <a:srgbClr val="CCFFCC"/>
              </a:solidFill>
            </a:endParaRPr>
          </a:p>
          <a:p>
            <a:r>
              <a:rPr lang="en-US" sz="1600" dirty="0">
                <a:solidFill>
                  <a:srgbClr val="CCFFCC"/>
                </a:solidFill>
              </a:rPr>
              <a:t>--O3FA  supplementation</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243166"/>
      </p:ext>
    </p:extLst>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rgbClr val="0000FF"/>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t>OK, so heat and massage get the abnormal meibum flowing—then what? Won’t the remaining portion just become semisolid again after the lid cools off?</a:t>
            </a:r>
          </a:p>
          <a:p>
            <a:r>
              <a:rPr lang="en-US" sz="1600" dirty="0"/>
              <a:t>Indeed it will—that is, unless steps are taken to normalize its chemical composition</a:t>
            </a:r>
          </a:p>
          <a:p>
            <a:endParaRPr lang="en-US" sz="1600" i="1" dirty="0">
              <a:solidFill>
                <a:srgbClr val="CCFFCC"/>
              </a:solidFill>
            </a:endParaRPr>
          </a:p>
          <a:p>
            <a:r>
              <a:rPr lang="en-US" sz="1600" i="1" dirty="0">
                <a:solidFill>
                  <a:srgbClr val="CCFFCC"/>
                </a:solidFill>
              </a:rPr>
              <a:t>What steps/interventions can be taken in this regard?</a:t>
            </a:r>
          </a:p>
          <a:p>
            <a:r>
              <a:rPr lang="en-US" sz="1600" dirty="0">
                <a:solidFill>
                  <a:srgbClr val="CCFFCC"/>
                </a:solidFill>
              </a:rPr>
              <a:t>--Topical  </a:t>
            </a:r>
            <a:r>
              <a:rPr lang="en-US" sz="1600" dirty="0" err="1">
                <a:solidFill>
                  <a:srgbClr val="CCFFCC"/>
                </a:solidFill>
              </a:rPr>
              <a:t>abx</a:t>
            </a:r>
            <a:endParaRPr lang="en-US" sz="1600" dirty="0">
              <a:solidFill>
                <a:srgbClr val="CCFFCC"/>
              </a:solidFill>
            </a:endParaRPr>
          </a:p>
          <a:p>
            <a:r>
              <a:rPr lang="en-US" sz="1600" dirty="0">
                <a:solidFill>
                  <a:srgbClr val="CCFFCC"/>
                </a:solidFill>
              </a:rPr>
              <a:t>--Topical  steroids</a:t>
            </a:r>
          </a:p>
          <a:p>
            <a:r>
              <a:rPr lang="en-US" sz="1600" dirty="0">
                <a:solidFill>
                  <a:srgbClr val="CCFFCC"/>
                </a:solidFill>
              </a:rPr>
              <a:t>--PO  </a:t>
            </a:r>
            <a:r>
              <a:rPr lang="en-US" sz="1600" dirty="0" err="1">
                <a:solidFill>
                  <a:srgbClr val="CCFFCC"/>
                </a:solidFill>
              </a:rPr>
              <a:t>tetracyclineschanges</a:t>
            </a:r>
            <a:endParaRPr lang="en-US" sz="1600" dirty="0">
              <a:solidFill>
                <a:srgbClr val="CCFFCC"/>
              </a:solidFill>
            </a:endParaRPr>
          </a:p>
          <a:p>
            <a:r>
              <a:rPr lang="en-US" sz="1600" dirty="0">
                <a:solidFill>
                  <a:srgbClr val="CCFFCC"/>
                </a:solidFill>
              </a:rPr>
              <a:t>--O3FA  supplementation</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1233221"/>
      </p:ext>
    </p:extLst>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rgbClr val="0000FF"/>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t>OK, so heat and massage get the abnormal meibum flowing—then what? Won’t the remaining portion just become semisolid again after the lid cools off?</a:t>
            </a:r>
          </a:p>
          <a:p>
            <a:r>
              <a:rPr lang="en-US" sz="1600" dirty="0"/>
              <a:t>Indeed it will—that is, unless steps are taken to normalize its chemical composition</a:t>
            </a:r>
          </a:p>
          <a:p>
            <a:endParaRPr lang="en-US" sz="1600" i="1" dirty="0"/>
          </a:p>
          <a:p>
            <a:r>
              <a:rPr lang="en-US" sz="1600" i="1" dirty="0"/>
              <a:t>What steps/interventions can be taken in this regard?</a:t>
            </a:r>
          </a:p>
          <a:p>
            <a:r>
              <a:rPr lang="en-US" sz="1600" dirty="0"/>
              <a:t>--</a:t>
            </a:r>
            <a:r>
              <a:rPr lang="en-US" sz="1600" b="1" i="1" dirty="0"/>
              <a:t>?</a:t>
            </a:r>
            <a:r>
              <a:rPr lang="en-US" sz="1600" dirty="0"/>
              <a:t>  </a:t>
            </a:r>
          </a:p>
          <a:p>
            <a:r>
              <a:rPr lang="en-US" sz="1600" dirty="0"/>
              <a:t>--</a:t>
            </a:r>
            <a:r>
              <a:rPr lang="en-US" sz="1600" b="1" i="1" dirty="0"/>
              <a:t>?</a:t>
            </a:r>
          </a:p>
          <a:p>
            <a:r>
              <a:rPr lang="en-US" sz="1600" dirty="0"/>
              <a:t>--</a:t>
            </a:r>
            <a:r>
              <a:rPr lang="en-US" sz="1600" b="1" i="1" dirty="0"/>
              <a:t>?</a:t>
            </a:r>
          </a:p>
          <a:p>
            <a:r>
              <a:rPr lang="en-US" sz="1600" dirty="0"/>
              <a:t>--</a:t>
            </a:r>
            <a:r>
              <a:rPr lang="en-US" sz="1600" b="1" i="1" dirty="0"/>
              <a:t>?</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3477263"/>
      </p:ext>
    </p:extLst>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rgbClr val="0000FF"/>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t>OK, so heat and massage get the abnormal meibum flowing—then what? Won’t the remaining portion just become semisolid again after the lid cools off?</a:t>
            </a:r>
          </a:p>
          <a:p>
            <a:r>
              <a:rPr lang="en-US" sz="1600" dirty="0"/>
              <a:t>Indeed it will—that is, unless steps are taken to normalize its chemical composition</a:t>
            </a:r>
          </a:p>
          <a:p>
            <a:endParaRPr lang="en-US" sz="1600" i="1" dirty="0"/>
          </a:p>
          <a:p>
            <a:r>
              <a:rPr lang="en-US" sz="1600" i="1" dirty="0"/>
              <a:t>What steps/interventions can be taken in this regard?</a:t>
            </a:r>
          </a:p>
          <a:p>
            <a:r>
              <a:rPr lang="en-US" sz="1600" dirty="0"/>
              <a:t>--Topical  </a:t>
            </a:r>
            <a:r>
              <a:rPr lang="en-US" sz="1600" dirty="0" err="1"/>
              <a:t>abx</a:t>
            </a:r>
            <a:endParaRPr lang="en-US" sz="1600" dirty="0"/>
          </a:p>
          <a:p>
            <a:r>
              <a:rPr lang="en-US" sz="1600" dirty="0"/>
              <a:t>--Topical  steroids</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B0FCA39-56F3-93A8-8DAE-A6011671B4E6}"/>
              </a:ext>
            </a:extLst>
          </p:cNvPr>
          <p:cNvSpPr/>
          <p:nvPr/>
        </p:nvSpPr>
        <p:spPr>
          <a:xfrm>
            <a:off x="1153584" y="2191800"/>
            <a:ext cx="659292" cy="2233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3217616-6702-9F3C-F67D-7A4DFA4A3F52}"/>
              </a:ext>
            </a:extLst>
          </p:cNvPr>
          <p:cNvSpPr/>
          <p:nvPr/>
        </p:nvSpPr>
        <p:spPr>
          <a:xfrm>
            <a:off x="1148388" y="2415173"/>
            <a:ext cx="810612" cy="2518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9118265"/>
      </p:ext>
    </p:extLst>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rgbClr val="0000FF"/>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t>OK, so heat and massage get the abnormal meibum flowing—then what? Won’t the remaining portion just become semisolid again after the lid cools off?</a:t>
            </a:r>
          </a:p>
          <a:p>
            <a:r>
              <a:rPr lang="en-US" sz="1600" dirty="0"/>
              <a:t>Indeed it will—that is, unless steps are taken to normalize its chemical composition</a:t>
            </a:r>
          </a:p>
          <a:p>
            <a:endParaRPr lang="en-US" sz="1600" i="1" dirty="0"/>
          </a:p>
          <a:p>
            <a:r>
              <a:rPr lang="en-US" sz="1600" i="1" dirty="0"/>
              <a:t>What steps/interventions can be taken in this regard?</a:t>
            </a:r>
          </a:p>
          <a:p>
            <a:r>
              <a:rPr lang="en-US" sz="1600" dirty="0"/>
              <a:t>--Topical  </a:t>
            </a:r>
            <a:r>
              <a:rPr lang="en-US" sz="1600" dirty="0" err="1"/>
              <a:t>abx</a:t>
            </a:r>
            <a:endParaRPr lang="en-US" sz="1600" dirty="0"/>
          </a:p>
          <a:p>
            <a:r>
              <a:rPr lang="en-US" sz="1600" dirty="0"/>
              <a:t>--Topical  steroids</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67740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56</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3139321"/>
          </a:xfrm>
          <a:prstGeom prst="rect">
            <a:avLst/>
          </a:prstGeom>
          <a:noFill/>
        </p:spPr>
        <p:txBody>
          <a:bodyPr wrap="square" rtlCol="0">
            <a:spAutoFit/>
          </a:bodyPr>
          <a:lstStyle/>
          <a:p>
            <a:r>
              <a:rPr lang="en-US" i="1" dirty="0"/>
              <a:t>The tear film is comprised of  three  basic components. </a:t>
            </a:r>
            <a:r>
              <a:rPr lang="en-US" i="1" dirty="0">
                <a:solidFill>
                  <a:srgbClr val="0000FF"/>
                </a:solidFill>
              </a:rPr>
              <a:t>What are they?</a:t>
            </a:r>
          </a:p>
          <a:p>
            <a:r>
              <a:rPr lang="en-US" dirty="0">
                <a:solidFill>
                  <a:srgbClr val="0000FF"/>
                </a:solidFill>
              </a:rPr>
              <a:t>--Lipid</a:t>
            </a:r>
          </a:p>
          <a:p>
            <a:r>
              <a:rPr lang="en-US" dirty="0">
                <a:solidFill>
                  <a:srgbClr val="0000FF"/>
                </a:solidFill>
              </a:rPr>
              <a:t>--Aqueous</a:t>
            </a:r>
          </a:p>
          <a:p>
            <a:r>
              <a:rPr lang="en-US" dirty="0">
                <a:solidFill>
                  <a:srgbClr val="0000FF"/>
                </a:solidFill>
              </a:rPr>
              <a:t>--Mucin</a:t>
            </a:r>
          </a:p>
          <a:p>
            <a:endParaRPr lang="en-US" i="1" dirty="0"/>
          </a:p>
          <a:p>
            <a:r>
              <a:rPr lang="en-US" i="1" dirty="0"/>
              <a:t>How are the three components physically related to one another?</a:t>
            </a:r>
          </a:p>
          <a:p>
            <a:r>
              <a:rPr lang="en-US" dirty="0"/>
              <a:t>The aqueous and mucus components are intermixed into a single,  gel-like layer (the ‘ mucoaqueous  phase’), which in turn is covered by a lipid layer. </a:t>
            </a:r>
            <a:r>
              <a:rPr lang="en-US" dirty="0">
                <a:solidFill>
                  <a:srgbClr val="0000FF"/>
                </a:solidFill>
              </a:rPr>
              <a:t>This is the </a:t>
            </a:r>
            <a:r>
              <a:rPr lang="en-US" i="1" dirty="0">
                <a:solidFill>
                  <a:srgbClr val="0000FF"/>
                </a:solidFill>
              </a:rPr>
              <a:t>two-phase model </a:t>
            </a:r>
            <a:r>
              <a:rPr lang="en-US" dirty="0">
                <a:solidFill>
                  <a:srgbClr val="0000FF"/>
                </a:solidFill>
              </a:rPr>
              <a:t>of the tear film.</a:t>
            </a:r>
          </a:p>
          <a:p>
            <a:endParaRPr lang="en-US" dirty="0"/>
          </a:p>
          <a:p>
            <a:r>
              <a:rPr lang="en-US" i="1" dirty="0"/>
              <a:t>As an aside: Briefly, what is the </a:t>
            </a:r>
            <a:r>
              <a:rPr lang="en-US" dirty="0"/>
              <a:t>tripartite model </a:t>
            </a:r>
            <a:r>
              <a:rPr lang="en-US" i="1" dirty="0"/>
              <a:t>of the tear film?</a:t>
            </a:r>
          </a:p>
        </p:txBody>
      </p:sp>
      <p:sp>
        <p:nvSpPr>
          <p:cNvPr id="4" name="TextBox 3">
            <a:extLst>
              <a:ext uri="{FF2B5EF4-FFF2-40B4-BE49-F238E27FC236}">
                <a16:creationId xmlns:a16="http://schemas.microsoft.com/office/drawing/2014/main" id="{CF1415D0-C489-6D70-8E63-D6C994AB87A8}"/>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4235762366"/>
      </p:ext>
    </p:extLst>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rgbClr val="0000FF"/>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t>OK, so heat and massage get the abnormal meibum flowing—then what? Won’t the remaining portion just become semisolid again after the lid cools off?</a:t>
            </a:r>
          </a:p>
          <a:p>
            <a:r>
              <a:rPr lang="en-US" sz="1600" dirty="0"/>
              <a:t>Indeed it will—that is, unless steps are taken to normalize its chemical composition</a:t>
            </a:r>
          </a:p>
          <a:p>
            <a:endParaRPr lang="en-US" sz="1600" i="1" dirty="0"/>
          </a:p>
          <a:p>
            <a:r>
              <a:rPr lang="en-US" sz="1600" i="1" dirty="0"/>
              <a:t>What steps/interventions can be taken in this regard?</a:t>
            </a:r>
          </a:p>
          <a:p>
            <a:r>
              <a:rPr lang="en-US" sz="1600" dirty="0"/>
              <a:t>--Topical  </a:t>
            </a:r>
            <a:r>
              <a:rPr lang="en-US" sz="1600" dirty="0" err="1"/>
              <a:t>abx</a:t>
            </a:r>
            <a:endParaRPr lang="en-US" sz="1600" dirty="0"/>
          </a:p>
          <a:p>
            <a:r>
              <a:rPr lang="en-US" sz="1600" dirty="0"/>
              <a:t>--Topical  steroids</a:t>
            </a:r>
          </a:p>
          <a:p>
            <a:r>
              <a:rPr lang="en-US" sz="1600" dirty="0"/>
              <a:t>--PO  tetracyclines</a:t>
            </a:r>
          </a:p>
          <a:p>
            <a:r>
              <a:rPr lang="en-US" sz="1600" dirty="0"/>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708E9B0-31D5-2BBF-5B77-DA955C787FC9}"/>
              </a:ext>
            </a:extLst>
          </p:cNvPr>
          <p:cNvSpPr/>
          <p:nvPr/>
        </p:nvSpPr>
        <p:spPr>
          <a:xfrm>
            <a:off x="795832" y="2646116"/>
            <a:ext cx="1163167" cy="2518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B17E2BA-1F93-B0B3-BB65-A41C94CC613C}"/>
              </a:ext>
            </a:extLst>
          </p:cNvPr>
          <p:cNvSpPr/>
          <p:nvPr/>
        </p:nvSpPr>
        <p:spPr>
          <a:xfrm>
            <a:off x="795833" y="2897943"/>
            <a:ext cx="810612" cy="2518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1114841"/>
      </p:ext>
    </p:extLst>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rgbClr val="0000FF"/>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t>OK, so heat and massage get the abnormal meibum flowing—then what? Won’t the remaining portion just become semisolid again after the lid cools off?</a:t>
            </a:r>
          </a:p>
          <a:p>
            <a:r>
              <a:rPr lang="en-US" sz="1600" dirty="0"/>
              <a:t>Indeed it will—that is, unless steps are taken to normalize its chemical composition</a:t>
            </a:r>
          </a:p>
          <a:p>
            <a:endParaRPr lang="en-US" sz="1600" i="1" dirty="0"/>
          </a:p>
          <a:p>
            <a:r>
              <a:rPr lang="en-US" sz="1600" i="1" dirty="0"/>
              <a:t>What steps/interventions can be taken in this regard?</a:t>
            </a:r>
          </a:p>
          <a:p>
            <a:r>
              <a:rPr lang="en-US" sz="1600" dirty="0"/>
              <a:t>--Topical  </a:t>
            </a:r>
            <a:r>
              <a:rPr lang="en-US" sz="1600" dirty="0" err="1"/>
              <a:t>abx</a:t>
            </a:r>
            <a:endParaRPr lang="en-US" sz="1600" dirty="0"/>
          </a:p>
          <a:p>
            <a:r>
              <a:rPr lang="en-US" sz="1600" dirty="0"/>
              <a:t>--Topical  steroids</a:t>
            </a:r>
          </a:p>
          <a:p>
            <a:r>
              <a:rPr lang="en-US" sz="1600" dirty="0"/>
              <a:t>--PO  tetracyclines</a:t>
            </a:r>
          </a:p>
          <a:p>
            <a:r>
              <a:rPr lang="en-US" sz="1600" dirty="0"/>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1794435"/>
      </p:ext>
    </p:extLst>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t>Topical  </a:t>
            </a:r>
            <a:r>
              <a:rPr lang="en-US" sz="1600" b="1" dirty="0" err="1"/>
              <a:t>abx</a:t>
            </a:r>
            <a:endParaRPr lang="en-US" sz="1600" b="1" dirty="0"/>
          </a:p>
          <a:p>
            <a:r>
              <a:rPr lang="en-US" sz="1600" dirty="0">
                <a:solidFill>
                  <a:schemeClr val="bg1">
                    <a:lumMod val="75000"/>
                  </a:schemeClr>
                </a:solidFill>
              </a:rPr>
              <a:t>--Topical  steroids</a:t>
            </a:r>
          </a:p>
          <a:p>
            <a:r>
              <a:rPr lang="en-US" sz="1600" dirty="0">
                <a:solidFill>
                  <a:schemeClr val="bg1">
                    <a:lumMod val="75000"/>
                  </a:schemeClr>
                </a:solidFill>
              </a:rPr>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1ACAF18-07FA-C2C9-FF08-208B48EC27C6}"/>
              </a:ext>
            </a:extLst>
          </p:cNvPr>
          <p:cNvSpPr txBox="1"/>
          <p:nvPr/>
        </p:nvSpPr>
        <p:spPr>
          <a:xfrm>
            <a:off x="1697130" y="1245466"/>
            <a:ext cx="5181600" cy="1600438"/>
          </a:xfrm>
          <a:prstGeom prst="rect">
            <a:avLst/>
          </a:prstGeom>
          <a:solidFill>
            <a:schemeClr val="accent5">
              <a:lumMod val="75000"/>
            </a:schemeClr>
          </a:solidFill>
        </p:spPr>
        <p:txBody>
          <a:bodyPr wrap="square" rtlCol="0">
            <a:spAutoFit/>
          </a:bodyPr>
          <a:lstStyle/>
          <a:p>
            <a:r>
              <a:rPr lang="en-US" sz="1400" i="1" dirty="0"/>
              <a:t>Why is bacterial load diminution helpful?</a:t>
            </a:r>
            <a:endParaRPr lang="en-US" sz="1400" i="1" dirty="0">
              <a:solidFill>
                <a:schemeClr val="accent5">
                  <a:lumMod val="75000"/>
                </a:schemeClr>
              </a:solidFill>
            </a:endParaRPr>
          </a:p>
          <a:p>
            <a:r>
              <a:rPr lang="en-US" sz="1400" dirty="0">
                <a:solidFill>
                  <a:schemeClr val="accent5">
                    <a:lumMod val="75000"/>
                  </a:schemeClr>
                </a:solidFill>
              </a:rPr>
              <a:t>Bacterial  lipases  play an important role in altering meibum’s chemical composition. Reduce the bacterial </a:t>
            </a:r>
            <a:r>
              <a:rPr lang="en-US" sz="1400" dirty="0" err="1">
                <a:solidFill>
                  <a:schemeClr val="accent5">
                    <a:lumMod val="75000"/>
                  </a:schemeClr>
                </a:solidFill>
              </a:rPr>
              <a:t>load</a:t>
            </a:r>
            <a:r>
              <a:rPr lang="en-US" sz="1400" dirty="0" err="1">
                <a:solidFill>
                  <a:schemeClr val="accent5">
                    <a:lumMod val="75000"/>
                  </a:schemeClr>
                </a:solidFill>
                <a:sym typeface="Wingdings" panose="05000000000000000000" pitchFamily="2" charset="2"/>
              </a:rPr>
              <a:t>reduce</a:t>
            </a:r>
            <a:r>
              <a:rPr lang="en-US" sz="1400" dirty="0">
                <a:solidFill>
                  <a:schemeClr val="accent5">
                    <a:lumMod val="75000"/>
                  </a:schemeClr>
                </a:solidFill>
                <a:sym typeface="Wingdings" panose="05000000000000000000" pitchFamily="2" charset="2"/>
              </a:rPr>
              <a:t> the lipase </a:t>
            </a:r>
            <a:r>
              <a:rPr lang="en-US" sz="1400" dirty="0" err="1">
                <a:solidFill>
                  <a:schemeClr val="accent5">
                    <a:lumMod val="75000"/>
                  </a:schemeClr>
                </a:solidFill>
                <a:sym typeface="Wingdings" panose="05000000000000000000" pitchFamily="2" charset="2"/>
              </a:rPr>
              <a:t>loadreduce</a:t>
            </a:r>
            <a:r>
              <a:rPr lang="en-US" sz="1400" dirty="0">
                <a:solidFill>
                  <a:schemeClr val="accent5">
                    <a:lumMod val="75000"/>
                  </a:schemeClr>
                </a:solidFill>
                <a:sym typeface="Wingdings" panose="05000000000000000000" pitchFamily="2" charset="2"/>
              </a:rPr>
              <a:t> the rate and degree of meibum alteration.</a:t>
            </a:r>
          </a:p>
          <a:p>
            <a:endParaRPr lang="en-US" sz="1400" i="1" dirty="0">
              <a:solidFill>
                <a:schemeClr val="accent5">
                  <a:lumMod val="75000"/>
                </a:schemeClr>
              </a:solidFill>
              <a:sym typeface="Wingdings" panose="05000000000000000000" pitchFamily="2" charset="2"/>
            </a:endParaRPr>
          </a:p>
          <a:p>
            <a:r>
              <a:rPr lang="en-US" sz="1400" i="1" dirty="0">
                <a:solidFill>
                  <a:schemeClr val="accent5">
                    <a:lumMod val="75000"/>
                  </a:schemeClr>
                </a:solidFill>
                <a:sym typeface="Wingdings" panose="05000000000000000000" pitchFamily="2" charset="2"/>
              </a:rPr>
              <a:t>Which topical </a:t>
            </a:r>
            <a:r>
              <a:rPr lang="en-US" sz="1400" i="1" dirty="0" err="1">
                <a:solidFill>
                  <a:schemeClr val="accent5">
                    <a:lumMod val="75000"/>
                  </a:schemeClr>
                </a:solidFill>
                <a:sym typeface="Wingdings" panose="05000000000000000000" pitchFamily="2" charset="2"/>
              </a:rPr>
              <a:t>abx</a:t>
            </a:r>
            <a:r>
              <a:rPr lang="en-US" sz="1400" i="1" dirty="0">
                <a:solidFill>
                  <a:schemeClr val="accent5">
                    <a:lumMod val="75000"/>
                  </a:schemeClr>
                </a:solidFill>
                <a:sym typeface="Wingdings" panose="05000000000000000000" pitchFamily="2" charset="2"/>
              </a:rPr>
              <a:t> is preferred for this?</a:t>
            </a:r>
          </a:p>
          <a:p>
            <a:r>
              <a:rPr lang="en-US" sz="1400" dirty="0">
                <a:solidFill>
                  <a:schemeClr val="accent5">
                    <a:lumMod val="75000"/>
                  </a:schemeClr>
                </a:solidFill>
                <a:sym typeface="Wingdings" panose="05000000000000000000" pitchFamily="2" charset="2"/>
              </a:rPr>
              <a:t>Azithromycin</a:t>
            </a:r>
          </a:p>
        </p:txBody>
      </p:sp>
      <p:sp>
        <p:nvSpPr>
          <p:cNvPr id="31" name="Oval 30">
            <a:extLst>
              <a:ext uri="{FF2B5EF4-FFF2-40B4-BE49-F238E27FC236}">
                <a16:creationId xmlns:a16="http://schemas.microsoft.com/office/drawing/2014/main" id="{C38ECF82-1E24-CB78-3833-26A9A1300A4A}"/>
              </a:ext>
            </a:extLst>
          </p:cNvPr>
          <p:cNvSpPr/>
          <p:nvPr/>
        </p:nvSpPr>
        <p:spPr>
          <a:xfrm>
            <a:off x="304796" y="2030548"/>
            <a:ext cx="1497500"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5033649"/>
      </p:ext>
    </p:extLst>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t>Topical  </a:t>
            </a:r>
            <a:r>
              <a:rPr lang="en-US" sz="1600" b="1" dirty="0" err="1"/>
              <a:t>abx</a:t>
            </a:r>
            <a:endParaRPr lang="en-US" sz="1600" b="1" dirty="0"/>
          </a:p>
          <a:p>
            <a:r>
              <a:rPr lang="en-US" sz="1600" dirty="0">
                <a:solidFill>
                  <a:schemeClr val="bg1">
                    <a:lumMod val="75000"/>
                  </a:schemeClr>
                </a:solidFill>
              </a:rPr>
              <a:t>--Topical  steroids</a:t>
            </a:r>
          </a:p>
          <a:p>
            <a:r>
              <a:rPr lang="en-US" sz="1600" dirty="0">
                <a:solidFill>
                  <a:schemeClr val="bg1">
                    <a:lumMod val="75000"/>
                  </a:schemeClr>
                </a:solidFill>
              </a:rPr>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1ACAF18-07FA-C2C9-FF08-208B48EC27C6}"/>
              </a:ext>
            </a:extLst>
          </p:cNvPr>
          <p:cNvSpPr txBox="1"/>
          <p:nvPr/>
        </p:nvSpPr>
        <p:spPr>
          <a:xfrm>
            <a:off x="1697130" y="1245466"/>
            <a:ext cx="5181600" cy="1600438"/>
          </a:xfrm>
          <a:prstGeom prst="rect">
            <a:avLst/>
          </a:prstGeom>
          <a:solidFill>
            <a:schemeClr val="accent5">
              <a:lumMod val="75000"/>
            </a:schemeClr>
          </a:solidFill>
        </p:spPr>
        <p:txBody>
          <a:bodyPr wrap="square" rtlCol="0">
            <a:spAutoFit/>
          </a:bodyPr>
          <a:lstStyle/>
          <a:p>
            <a:r>
              <a:rPr lang="en-US" sz="1400" i="1" dirty="0"/>
              <a:t>Why is bacterial load diminution helpful?</a:t>
            </a:r>
          </a:p>
          <a:p>
            <a:r>
              <a:rPr lang="en-US" sz="1400" dirty="0"/>
              <a:t>Bacterial  lipases  play an important role in altering meibum’s chemical composition</a:t>
            </a:r>
            <a:r>
              <a:rPr lang="en-US" sz="1400" dirty="0">
                <a:solidFill>
                  <a:schemeClr val="accent5">
                    <a:lumMod val="75000"/>
                  </a:schemeClr>
                </a:solidFill>
              </a:rPr>
              <a:t>. Reduce the bacterial </a:t>
            </a:r>
            <a:r>
              <a:rPr lang="en-US" sz="1400" dirty="0" err="1">
                <a:solidFill>
                  <a:schemeClr val="accent5">
                    <a:lumMod val="75000"/>
                  </a:schemeClr>
                </a:solidFill>
              </a:rPr>
              <a:t>load</a:t>
            </a:r>
            <a:r>
              <a:rPr lang="en-US" sz="1400" dirty="0" err="1">
                <a:solidFill>
                  <a:schemeClr val="accent5">
                    <a:lumMod val="75000"/>
                  </a:schemeClr>
                </a:solidFill>
                <a:sym typeface="Wingdings" panose="05000000000000000000" pitchFamily="2" charset="2"/>
              </a:rPr>
              <a:t>reduce</a:t>
            </a:r>
            <a:r>
              <a:rPr lang="en-US" sz="1400" dirty="0">
                <a:solidFill>
                  <a:schemeClr val="accent5">
                    <a:lumMod val="75000"/>
                  </a:schemeClr>
                </a:solidFill>
                <a:sym typeface="Wingdings" panose="05000000000000000000" pitchFamily="2" charset="2"/>
              </a:rPr>
              <a:t> the lipase </a:t>
            </a:r>
            <a:r>
              <a:rPr lang="en-US" sz="1400" dirty="0" err="1">
                <a:solidFill>
                  <a:schemeClr val="accent5">
                    <a:lumMod val="75000"/>
                  </a:schemeClr>
                </a:solidFill>
                <a:sym typeface="Wingdings" panose="05000000000000000000" pitchFamily="2" charset="2"/>
              </a:rPr>
              <a:t>loadreduce</a:t>
            </a:r>
            <a:r>
              <a:rPr lang="en-US" sz="1400" dirty="0">
                <a:solidFill>
                  <a:schemeClr val="accent5">
                    <a:lumMod val="75000"/>
                  </a:schemeClr>
                </a:solidFill>
                <a:sym typeface="Wingdings" panose="05000000000000000000" pitchFamily="2" charset="2"/>
              </a:rPr>
              <a:t> the rate and degree of meibum alteration.</a:t>
            </a:r>
          </a:p>
          <a:p>
            <a:endParaRPr lang="en-US" sz="1400" i="1" dirty="0">
              <a:solidFill>
                <a:schemeClr val="accent5">
                  <a:lumMod val="75000"/>
                </a:schemeClr>
              </a:solidFill>
              <a:sym typeface="Wingdings" panose="05000000000000000000" pitchFamily="2" charset="2"/>
            </a:endParaRPr>
          </a:p>
          <a:p>
            <a:r>
              <a:rPr lang="en-US" sz="1400" i="1" dirty="0">
                <a:solidFill>
                  <a:schemeClr val="accent5">
                    <a:lumMod val="75000"/>
                  </a:schemeClr>
                </a:solidFill>
                <a:sym typeface="Wingdings" panose="05000000000000000000" pitchFamily="2" charset="2"/>
              </a:rPr>
              <a:t>Which topical </a:t>
            </a:r>
            <a:r>
              <a:rPr lang="en-US" sz="1400" i="1" dirty="0" err="1">
                <a:solidFill>
                  <a:schemeClr val="accent5">
                    <a:lumMod val="75000"/>
                  </a:schemeClr>
                </a:solidFill>
                <a:sym typeface="Wingdings" panose="05000000000000000000" pitchFamily="2" charset="2"/>
              </a:rPr>
              <a:t>abx</a:t>
            </a:r>
            <a:r>
              <a:rPr lang="en-US" sz="1400" i="1" dirty="0">
                <a:solidFill>
                  <a:schemeClr val="accent5">
                    <a:lumMod val="75000"/>
                  </a:schemeClr>
                </a:solidFill>
                <a:sym typeface="Wingdings" panose="05000000000000000000" pitchFamily="2" charset="2"/>
              </a:rPr>
              <a:t> is preferred for this?</a:t>
            </a:r>
          </a:p>
          <a:p>
            <a:r>
              <a:rPr lang="en-US" sz="1400" dirty="0">
                <a:solidFill>
                  <a:schemeClr val="accent5">
                    <a:lumMod val="75000"/>
                  </a:schemeClr>
                </a:solidFill>
                <a:sym typeface="Wingdings" panose="05000000000000000000" pitchFamily="2" charset="2"/>
              </a:rPr>
              <a:t>Azithromycin</a:t>
            </a:r>
          </a:p>
        </p:txBody>
      </p:sp>
      <p:sp>
        <p:nvSpPr>
          <p:cNvPr id="34" name="Rectangle 33">
            <a:extLst>
              <a:ext uri="{FF2B5EF4-FFF2-40B4-BE49-F238E27FC236}">
                <a16:creationId xmlns:a16="http://schemas.microsoft.com/office/drawing/2014/main" id="{80ABFB92-D5F0-F7FA-025C-3F49F7BF3483}"/>
              </a:ext>
            </a:extLst>
          </p:cNvPr>
          <p:cNvSpPr/>
          <p:nvPr/>
        </p:nvSpPr>
        <p:spPr>
          <a:xfrm>
            <a:off x="2548582" y="1507434"/>
            <a:ext cx="609600" cy="228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38ECF82-1E24-CB78-3833-26A9A1300A4A}"/>
              </a:ext>
            </a:extLst>
          </p:cNvPr>
          <p:cNvSpPr/>
          <p:nvPr/>
        </p:nvSpPr>
        <p:spPr>
          <a:xfrm>
            <a:off x="304796" y="2030548"/>
            <a:ext cx="1497500"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1296507"/>
      </p:ext>
    </p:extLst>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t>Topical  </a:t>
            </a:r>
            <a:r>
              <a:rPr lang="en-US" sz="1600" b="1" dirty="0" err="1"/>
              <a:t>abx</a:t>
            </a:r>
            <a:endParaRPr lang="en-US" sz="1600" b="1" dirty="0"/>
          </a:p>
          <a:p>
            <a:r>
              <a:rPr lang="en-US" sz="1600" dirty="0">
                <a:solidFill>
                  <a:schemeClr val="bg1">
                    <a:lumMod val="75000"/>
                  </a:schemeClr>
                </a:solidFill>
              </a:rPr>
              <a:t>--Topical  steroids</a:t>
            </a:r>
          </a:p>
          <a:p>
            <a:r>
              <a:rPr lang="en-US" sz="1600" dirty="0">
                <a:solidFill>
                  <a:schemeClr val="bg1">
                    <a:lumMod val="75000"/>
                  </a:schemeClr>
                </a:solidFill>
              </a:rPr>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1ACAF18-07FA-C2C9-FF08-208B48EC27C6}"/>
              </a:ext>
            </a:extLst>
          </p:cNvPr>
          <p:cNvSpPr txBox="1"/>
          <p:nvPr/>
        </p:nvSpPr>
        <p:spPr>
          <a:xfrm>
            <a:off x="1697130" y="1245466"/>
            <a:ext cx="5181600" cy="1600438"/>
          </a:xfrm>
          <a:prstGeom prst="rect">
            <a:avLst/>
          </a:prstGeom>
          <a:solidFill>
            <a:schemeClr val="accent5">
              <a:lumMod val="75000"/>
            </a:schemeClr>
          </a:solidFill>
        </p:spPr>
        <p:txBody>
          <a:bodyPr wrap="square" rtlCol="0">
            <a:spAutoFit/>
          </a:bodyPr>
          <a:lstStyle/>
          <a:p>
            <a:r>
              <a:rPr lang="en-US" sz="1400" i="1" dirty="0"/>
              <a:t>Why is bacterial load diminution helpful?</a:t>
            </a:r>
          </a:p>
          <a:p>
            <a:r>
              <a:rPr lang="en-US" sz="1400" dirty="0"/>
              <a:t>Bacterial  lipases  play an important role in altering meibum’s chemical composition</a:t>
            </a:r>
            <a:r>
              <a:rPr lang="en-US" sz="1400" dirty="0">
                <a:solidFill>
                  <a:schemeClr val="accent5">
                    <a:lumMod val="75000"/>
                  </a:schemeClr>
                </a:solidFill>
              </a:rPr>
              <a:t>. Reduce the bacterial </a:t>
            </a:r>
            <a:r>
              <a:rPr lang="en-US" sz="1400" dirty="0" err="1">
                <a:solidFill>
                  <a:schemeClr val="accent5">
                    <a:lumMod val="75000"/>
                  </a:schemeClr>
                </a:solidFill>
              </a:rPr>
              <a:t>load</a:t>
            </a:r>
            <a:r>
              <a:rPr lang="en-US" sz="1400" dirty="0" err="1">
                <a:solidFill>
                  <a:schemeClr val="accent5">
                    <a:lumMod val="75000"/>
                  </a:schemeClr>
                </a:solidFill>
                <a:sym typeface="Wingdings" panose="05000000000000000000" pitchFamily="2" charset="2"/>
              </a:rPr>
              <a:t>reduce</a:t>
            </a:r>
            <a:r>
              <a:rPr lang="en-US" sz="1400" dirty="0">
                <a:solidFill>
                  <a:schemeClr val="accent5">
                    <a:lumMod val="75000"/>
                  </a:schemeClr>
                </a:solidFill>
                <a:sym typeface="Wingdings" panose="05000000000000000000" pitchFamily="2" charset="2"/>
              </a:rPr>
              <a:t> the lipase </a:t>
            </a:r>
            <a:r>
              <a:rPr lang="en-US" sz="1400" dirty="0" err="1">
                <a:solidFill>
                  <a:schemeClr val="accent5">
                    <a:lumMod val="75000"/>
                  </a:schemeClr>
                </a:solidFill>
                <a:sym typeface="Wingdings" panose="05000000000000000000" pitchFamily="2" charset="2"/>
              </a:rPr>
              <a:t>loadreduce</a:t>
            </a:r>
            <a:r>
              <a:rPr lang="en-US" sz="1400" dirty="0">
                <a:solidFill>
                  <a:schemeClr val="accent5">
                    <a:lumMod val="75000"/>
                  </a:schemeClr>
                </a:solidFill>
                <a:sym typeface="Wingdings" panose="05000000000000000000" pitchFamily="2" charset="2"/>
              </a:rPr>
              <a:t> the rate and degree of meibum alteration.</a:t>
            </a:r>
          </a:p>
          <a:p>
            <a:endParaRPr lang="en-US" sz="1400" i="1" dirty="0">
              <a:solidFill>
                <a:schemeClr val="accent5">
                  <a:lumMod val="75000"/>
                </a:schemeClr>
              </a:solidFill>
              <a:sym typeface="Wingdings" panose="05000000000000000000" pitchFamily="2" charset="2"/>
            </a:endParaRPr>
          </a:p>
          <a:p>
            <a:r>
              <a:rPr lang="en-US" sz="1400" i="1" dirty="0">
                <a:solidFill>
                  <a:schemeClr val="accent5">
                    <a:lumMod val="75000"/>
                  </a:schemeClr>
                </a:solidFill>
                <a:sym typeface="Wingdings" panose="05000000000000000000" pitchFamily="2" charset="2"/>
              </a:rPr>
              <a:t>Which topical </a:t>
            </a:r>
            <a:r>
              <a:rPr lang="en-US" sz="1400" i="1" dirty="0" err="1">
                <a:solidFill>
                  <a:schemeClr val="accent5">
                    <a:lumMod val="75000"/>
                  </a:schemeClr>
                </a:solidFill>
                <a:sym typeface="Wingdings" panose="05000000000000000000" pitchFamily="2" charset="2"/>
              </a:rPr>
              <a:t>abx</a:t>
            </a:r>
            <a:r>
              <a:rPr lang="en-US" sz="1400" i="1" dirty="0">
                <a:solidFill>
                  <a:schemeClr val="accent5">
                    <a:lumMod val="75000"/>
                  </a:schemeClr>
                </a:solidFill>
                <a:sym typeface="Wingdings" panose="05000000000000000000" pitchFamily="2" charset="2"/>
              </a:rPr>
              <a:t> is preferred for this?</a:t>
            </a:r>
          </a:p>
          <a:p>
            <a:r>
              <a:rPr lang="en-US" sz="1400" dirty="0">
                <a:solidFill>
                  <a:schemeClr val="accent5">
                    <a:lumMod val="75000"/>
                  </a:schemeClr>
                </a:solidFill>
                <a:sym typeface="Wingdings" panose="05000000000000000000" pitchFamily="2" charset="2"/>
              </a:rPr>
              <a:t>Azithromycin</a:t>
            </a:r>
          </a:p>
        </p:txBody>
      </p:sp>
      <p:sp>
        <p:nvSpPr>
          <p:cNvPr id="31" name="Oval 30">
            <a:extLst>
              <a:ext uri="{FF2B5EF4-FFF2-40B4-BE49-F238E27FC236}">
                <a16:creationId xmlns:a16="http://schemas.microsoft.com/office/drawing/2014/main" id="{C38ECF82-1E24-CB78-3833-26A9A1300A4A}"/>
              </a:ext>
            </a:extLst>
          </p:cNvPr>
          <p:cNvSpPr/>
          <p:nvPr/>
        </p:nvSpPr>
        <p:spPr>
          <a:xfrm>
            <a:off x="304796" y="2030548"/>
            <a:ext cx="1497500"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2812539"/>
      </p:ext>
    </p:extLst>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t>Topical  </a:t>
            </a:r>
            <a:r>
              <a:rPr lang="en-US" sz="1600" b="1" dirty="0" err="1"/>
              <a:t>abx</a:t>
            </a:r>
            <a:endParaRPr lang="en-US" sz="1600" b="1" dirty="0"/>
          </a:p>
          <a:p>
            <a:r>
              <a:rPr lang="en-US" sz="1600" dirty="0">
                <a:solidFill>
                  <a:schemeClr val="bg1">
                    <a:lumMod val="75000"/>
                  </a:schemeClr>
                </a:solidFill>
              </a:rPr>
              <a:t>--Topical  steroids</a:t>
            </a:r>
          </a:p>
          <a:p>
            <a:r>
              <a:rPr lang="en-US" sz="1600" dirty="0">
                <a:solidFill>
                  <a:schemeClr val="bg1">
                    <a:lumMod val="75000"/>
                  </a:schemeClr>
                </a:solidFill>
              </a:rPr>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1ACAF18-07FA-C2C9-FF08-208B48EC27C6}"/>
              </a:ext>
            </a:extLst>
          </p:cNvPr>
          <p:cNvSpPr txBox="1"/>
          <p:nvPr/>
        </p:nvSpPr>
        <p:spPr>
          <a:xfrm>
            <a:off x="1697130" y="1245466"/>
            <a:ext cx="5181600" cy="1600438"/>
          </a:xfrm>
          <a:prstGeom prst="rect">
            <a:avLst/>
          </a:prstGeom>
          <a:solidFill>
            <a:schemeClr val="accent5">
              <a:lumMod val="75000"/>
            </a:schemeClr>
          </a:solidFill>
        </p:spPr>
        <p:txBody>
          <a:bodyPr wrap="square" rtlCol="0">
            <a:spAutoFit/>
          </a:bodyPr>
          <a:lstStyle/>
          <a:p>
            <a:r>
              <a:rPr lang="en-US" sz="1400" i="1" dirty="0"/>
              <a:t>Why is bacterial load diminution helpful?</a:t>
            </a:r>
          </a:p>
          <a:p>
            <a:r>
              <a:rPr lang="en-US" sz="1400" dirty="0"/>
              <a:t>Bacterial  lipases  play an important role in altering meibum’s chemical composition. </a:t>
            </a:r>
            <a:r>
              <a:rPr lang="en-US" sz="1400" dirty="0">
                <a:solidFill>
                  <a:srgbClr val="0000FF"/>
                </a:solidFill>
              </a:rPr>
              <a:t>Reduce the bacterial </a:t>
            </a:r>
            <a:r>
              <a:rPr lang="en-US" sz="1400" dirty="0" err="1">
                <a:solidFill>
                  <a:srgbClr val="0000FF"/>
                </a:solidFill>
              </a:rPr>
              <a:t>load</a:t>
            </a:r>
            <a:r>
              <a:rPr lang="en-US" sz="1400" dirty="0" err="1">
                <a:solidFill>
                  <a:srgbClr val="0000FF"/>
                </a:solidFill>
                <a:sym typeface="Wingdings" panose="05000000000000000000" pitchFamily="2" charset="2"/>
              </a:rPr>
              <a:t>reduce</a:t>
            </a:r>
            <a:r>
              <a:rPr lang="en-US" sz="1400" dirty="0">
                <a:solidFill>
                  <a:srgbClr val="0000FF"/>
                </a:solidFill>
                <a:sym typeface="Wingdings" panose="05000000000000000000" pitchFamily="2" charset="2"/>
              </a:rPr>
              <a:t> the lipase </a:t>
            </a:r>
            <a:r>
              <a:rPr lang="en-US" sz="1400" dirty="0" err="1">
                <a:solidFill>
                  <a:srgbClr val="0000FF"/>
                </a:solidFill>
                <a:sym typeface="Wingdings" panose="05000000000000000000" pitchFamily="2" charset="2"/>
              </a:rPr>
              <a:t>loadreduce</a:t>
            </a:r>
            <a:r>
              <a:rPr lang="en-US" sz="1400" dirty="0">
                <a:solidFill>
                  <a:srgbClr val="0000FF"/>
                </a:solidFill>
                <a:sym typeface="Wingdings" panose="05000000000000000000" pitchFamily="2" charset="2"/>
              </a:rPr>
              <a:t> the rate and degree of meibum alteration.</a:t>
            </a:r>
          </a:p>
          <a:p>
            <a:endParaRPr lang="en-US" sz="1400" i="1" dirty="0">
              <a:solidFill>
                <a:schemeClr val="accent5">
                  <a:lumMod val="75000"/>
                </a:schemeClr>
              </a:solidFill>
              <a:sym typeface="Wingdings" panose="05000000000000000000" pitchFamily="2" charset="2"/>
            </a:endParaRPr>
          </a:p>
          <a:p>
            <a:r>
              <a:rPr lang="en-US" sz="1400" i="1" dirty="0">
                <a:solidFill>
                  <a:schemeClr val="accent5">
                    <a:lumMod val="75000"/>
                  </a:schemeClr>
                </a:solidFill>
                <a:sym typeface="Wingdings" panose="05000000000000000000" pitchFamily="2" charset="2"/>
              </a:rPr>
              <a:t>Which topical </a:t>
            </a:r>
            <a:r>
              <a:rPr lang="en-US" sz="1400" i="1" dirty="0" err="1">
                <a:solidFill>
                  <a:schemeClr val="accent5">
                    <a:lumMod val="75000"/>
                  </a:schemeClr>
                </a:solidFill>
                <a:sym typeface="Wingdings" panose="05000000000000000000" pitchFamily="2" charset="2"/>
              </a:rPr>
              <a:t>abx</a:t>
            </a:r>
            <a:r>
              <a:rPr lang="en-US" sz="1400" i="1" dirty="0">
                <a:solidFill>
                  <a:schemeClr val="accent5">
                    <a:lumMod val="75000"/>
                  </a:schemeClr>
                </a:solidFill>
                <a:sym typeface="Wingdings" panose="05000000000000000000" pitchFamily="2" charset="2"/>
              </a:rPr>
              <a:t> is preferred for this?</a:t>
            </a:r>
          </a:p>
          <a:p>
            <a:r>
              <a:rPr lang="en-US" sz="1400" dirty="0">
                <a:solidFill>
                  <a:schemeClr val="accent5">
                    <a:lumMod val="75000"/>
                  </a:schemeClr>
                </a:solidFill>
                <a:sym typeface="Wingdings" panose="05000000000000000000" pitchFamily="2" charset="2"/>
              </a:rPr>
              <a:t>Azithromycin</a:t>
            </a:r>
          </a:p>
        </p:txBody>
      </p:sp>
      <p:sp>
        <p:nvSpPr>
          <p:cNvPr id="31" name="Oval 30">
            <a:extLst>
              <a:ext uri="{FF2B5EF4-FFF2-40B4-BE49-F238E27FC236}">
                <a16:creationId xmlns:a16="http://schemas.microsoft.com/office/drawing/2014/main" id="{C38ECF82-1E24-CB78-3833-26A9A1300A4A}"/>
              </a:ext>
            </a:extLst>
          </p:cNvPr>
          <p:cNvSpPr/>
          <p:nvPr/>
        </p:nvSpPr>
        <p:spPr>
          <a:xfrm>
            <a:off x="304796" y="2030548"/>
            <a:ext cx="1497500"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6650689"/>
      </p:ext>
    </p:extLst>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t>Topical  </a:t>
            </a:r>
            <a:r>
              <a:rPr lang="en-US" sz="1600" b="1" dirty="0" err="1"/>
              <a:t>abx</a:t>
            </a:r>
            <a:endParaRPr lang="en-US" sz="1600" b="1" dirty="0"/>
          </a:p>
          <a:p>
            <a:r>
              <a:rPr lang="en-US" sz="1600" dirty="0">
                <a:solidFill>
                  <a:schemeClr val="bg1">
                    <a:lumMod val="75000"/>
                  </a:schemeClr>
                </a:solidFill>
              </a:rPr>
              <a:t>--Topical  steroids</a:t>
            </a:r>
          </a:p>
          <a:p>
            <a:r>
              <a:rPr lang="en-US" sz="1600" dirty="0">
                <a:solidFill>
                  <a:schemeClr val="bg1">
                    <a:lumMod val="75000"/>
                  </a:schemeClr>
                </a:solidFill>
              </a:rPr>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1ACAF18-07FA-C2C9-FF08-208B48EC27C6}"/>
              </a:ext>
            </a:extLst>
          </p:cNvPr>
          <p:cNvSpPr txBox="1"/>
          <p:nvPr/>
        </p:nvSpPr>
        <p:spPr>
          <a:xfrm>
            <a:off x="1697130" y="1245466"/>
            <a:ext cx="5181600" cy="1600438"/>
          </a:xfrm>
          <a:prstGeom prst="rect">
            <a:avLst/>
          </a:prstGeom>
          <a:solidFill>
            <a:schemeClr val="accent5">
              <a:lumMod val="75000"/>
            </a:schemeClr>
          </a:solidFill>
        </p:spPr>
        <p:txBody>
          <a:bodyPr wrap="square" rtlCol="0">
            <a:spAutoFit/>
          </a:bodyPr>
          <a:lstStyle/>
          <a:p>
            <a:r>
              <a:rPr lang="en-US" sz="1400" i="1" dirty="0"/>
              <a:t>Why is bacterial load diminution helpful?</a:t>
            </a:r>
          </a:p>
          <a:p>
            <a:r>
              <a:rPr lang="en-US" sz="1400" dirty="0"/>
              <a:t>Bacterial  lipases  play an important role in altering meibum’s chemical composition. </a:t>
            </a:r>
            <a:r>
              <a:rPr lang="en-US" sz="1400" dirty="0">
                <a:solidFill>
                  <a:srgbClr val="0000FF"/>
                </a:solidFill>
              </a:rPr>
              <a:t>Reduce the bacterial </a:t>
            </a:r>
            <a:r>
              <a:rPr lang="en-US" sz="1400" dirty="0" err="1">
                <a:solidFill>
                  <a:srgbClr val="0000FF"/>
                </a:solidFill>
              </a:rPr>
              <a:t>load</a:t>
            </a:r>
            <a:r>
              <a:rPr lang="en-US" sz="1400" dirty="0" err="1">
                <a:solidFill>
                  <a:srgbClr val="0000FF"/>
                </a:solidFill>
                <a:sym typeface="Wingdings" panose="05000000000000000000" pitchFamily="2" charset="2"/>
              </a:rPr>
              <a:t>reduce</a:t>
            </a:r>
            <a:r>
              <a:rPr lang="en-US" sz="1400" dirty="0">
                <a:solidFill>
                  <a:srgbClr val="0000FF"/>
                </a:solidFill>
                <a:sym typeface="Wingdings" panose="05000000000000000000" pitchFamily="2" charset="2"/>
              </a:rPr>
              <a:t> the lipase </a:t>
            </a:r>
            <a:r>
              <a:rPr lang="en-US" sz="1400" dirty="0" err="1">
                <a:solidFill>
                  <a:srgbClr val="0000FF"/>
                </a:solidFill>
                <a:sym typeface="Wingdings" panose="05000000000000000000" pitchFamily="2" charset="2"/>
              </a:rPr>
              <a:t>loadreduce</a:t>
            </a:r>
            <a:r>
              <a:rPr lang="en-US" sz="1400" dirty="0">
                <a:solidFill>
                  <a:srgbClr val="0000FF"/>
                </a:solidFill>
                <a:sym typeface="Wingdings" panose="05000000000000000000" pitchFamily="2" charset="2"/>
              </a:rPr>
              <a:t> the rate and degree of meibum alteration.</a:t>
            </a:r>
          </a:p>
          <a:p>
            <a:endParaRPr lang="en-US" sz="1400" i="1" dirty="0">
              <a:solidFill>
                <a:srgbClr val="0000FF"/>
              </a:solidFill>
              <a:sym typeface="Wingdings" panose="05000000000000000000" pitchFamily="2" charset="2"/>
            </a:endParaRPr>
          </a:p>
          <a:p>
            <a:r>
              <a:rPr lang="en-US" sz="1400" i="1" dirty="0">
                <a:sym typeface="Wingdings" panose="05000000000000000000" pitchFamily="2" charset="2"/>
              </a:rPr>
              <a:t>Which topical </a:t>
            </a:r>
            <a:r>
              <a:rPr lang="en-US" sz="1400" i="1" dirty="0" err="1">
                <a:sym typeface="Wingdings" panose="05000000000000000000" pitchFamily="2" charset="2"/>
              </a:rPr>
              <a:t>abx</a:t>
            </a:r>
            <a:r>
              <a:rPr lang="en-US" sz="1400" i="1" dirty="0">
                <a:sym typeface="Wingdings" panose="05000000000000000000" pitchFamily="2" charset="2"/>
              </a:rPr>
              <a:t> is preferred for this?</a:t>
            </a:r>
            <a:endParaRPr lang="en-US" sz="1400" i="1" dirty="0">
              <a:solidFill>
                <a:schemeClr val="accent5">
                  <a:lumMod val="75000"/>
                </a:schemeClr>
              </a:solidFill>
              <a:sym typeface="Wingdings" panose="05000000000000000000" pitchFamily="2" charset="2"/>
            </a:endParaRPr>
          </a:p>
          <a:p>
            <a:r>
              <a:rPr lang="en-US" sz="1400" dirty="0">
                <a:solidFill>
                  <a:schemeClr val="accent5">
                    <a:lumMod val="75000"/>
                  </a:schemeClr>
                </a:solidFill>
                <a:sym typeface="Wingdings" panose="05000000000000000000" pitchFamily="2" charset="2"/>
              </a:rPr>
              <a:t>Azithromycin</a:t>
            </a:r>
          </a:p>
        </p:txBody>
      </p:sp>
      <p:sp>
        <p:nvSpPr>
          <p:cNvPr id="31" name="Oval 30">
            <a:extLst>
              <a:ext uri="{FF2B5EF4-FFF2-40B4-BE49-F238E27FC236}">
                <a16:creationId xmlns:a16="http://schemas.microsoft.com/office/drawing/2014/main" id="{C38ECF82-1E24-CB78-3833-26A9A1300A4A}"/>
              </a:ext>
            </a:extLst>
          </p:cNvPr>
          <p:cNvSpPr/>
          <p:nvPr/>
        </p:nvSpPr>
        <p:spPr>
          <a:xfrm>
            <a:off x="304796" y="2030548"/>
            <a:ext cx="1497500"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3579566"/>
      </p:ext>
    </p:extLst>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t>Topical  </a:t>
            </a:r>
            <a:r>
              <a:rPr lang="en-US" sz="1600" b="1" dirty="0" err="1"/>
              <a:t>abx</a:t>
            </a:r>
            <a:endParaRPr lang="en-US" sz="1600" b="1" dirty="0"/>
          </a:p>
          <a:p>
            <a:r>
              <a:rPr lang="en-US" sz="1600" dirty="0">
                <a:solidFill>
                  <a:schemeClr val="bg1">
                    <a:lumMod val="75000"/>
                  </a:schemeClr>
                </a:solidFill>
              </a:rPr>
              <a:t>--Topical  steroids</a:t>
            </a:r>
          </a:p>
          <a:p>
            <a:r>
              <a:rPr lang="en-US" sz="1600" dirty="0">
                <a:solidFill>
                  <a:schemeClr val="bg1">
                    <a:lumMod val="75000"/>
                  </a:schemeClr>
                </a:solidFill>
              </a:rPr>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1ACAF18-07FA-C2C9-FF08-208B48EC27C6}"/>
              </a:ext>
            </a:extLst>
          </p:cNvPr>
          <p:cNvSpPr txBox="1"/>
          <p:nvPr/>
        </p:nvSpPr>
        <p:spPr>
          <a:xfrm>
            <a:off x="1697130" y="1245466"/>
            <a:ext cx="5181600" cy="1600438"/>
          </a:xfrm>
          <a:prstGeom prst="rect">
            <a:avLst/>
          </a:prstGeom>
          <a:solidFill>
            <a:schemeClr val="accent5">
              <a:lumMod val="75000"/>
            </a:schemeClr>
          </a:solidFill>
        </p:spPr>
        <p:txBody>
          <a:bodyPr wrap="square" rtlCol="0">
            <a:spAutoFit/>
          </a:bodyPr>
          <a:lstStyle/>
          <a:p>
            <a:r>
              <a:rPr lang="en-US" sz="1400" i="1" dirty="0"/>
              <a:t>Why is bacterial load diminution helpful?</a:t>
            </a:r>
          </a:p>
          <a:p>
            <a:r>
              <a:rPr lang="en-US" sz="1400" dirty="0"/>
              <a:t>Bacterial  lipases  play an important role in altering meibum’s chemical composition. </a:t>
            </a:r>
            <a:r>
              <a:rPr lang="en-US" sz="1400" dirty="0">
                <a:solidFill>
                  <a:srgbClr val="0000FF"/>
                </a:solidFill>
              </a:rPr>
              <a:t>Reduce the bacterial </a:t>
            </a:r>
            <a:r>
              <a:rPr lang="en-US" sz="1400" dirty="0" err="1">
                <a:solidFill>
                  <a:srgbClr val="0000FF"/>
                </a:solidFill>
              </a:rPr>
              <a:t>load</a:t>
            </a:r>
            <a:r>
              <a:rPr lang="en-US" sz="1400" dirty="0" err="1">
                <a:solidFill>
                  <a:srgbClr val="0000FF"/>
                </a:solidFill>
                <a:sym typeface="Wingdings" panose="05000000000000000000" pitchFamily="2" charset="2"/>
              </a:rPr>
              <a:t>reduce</a:t>
            </a:r>
            <a:r>
              <a:rPr lang="en-US" sz="1400" dirty="0">
                <a:solidFill>
                  <a:srgbClr val="0000FF"/>
                </a:solidFill>
                <a:sym typeface="Wingdings" panose="05000000000000000000" pitchFamily="2" charset="2"/>
              </a:rPr>
              <a:t> the lipase </a:t>
            </a:r>
            <a:r>
              <a:rPr lang="en-US" sz="1400" dirty="0" err="1">
                <a:solidFill>
                  <a:srgbClr val="0000FF"/>
                </a:solidFill>
                <a:sym typeface="Wingdings" panose="05000000000000000000" pitchFamily="2" charset="2"/>
              </a:rPr>
              <a:t>loadreduce</a:t>
            </a:r>
            <a:r>
              <a:rPr lang="en-US" sz="1400" dirty="0">
                <a:solidFill>
                  <a:srgbClr val="0000FF"/>
                </a:solidFill>
                <a:sym typeface="Wingdings" panose="05000000000000000000" pitchFamily="2" charset="2"/>
              </a:rPr>
              <a:t> the rate and degree of meibum alteration.</a:t>
            </a:r>
          </a:p>
          <a:p>
            <a:endParaRPr lang="en-US" sz="1400" i="1" dirty="0">
              <a:solidFill>
                <a:srgbClr val="0000FF"/>
              </a:solidFill>
              <a:sym typeface="Wingdings" panose="05000000000000000000" pitchFamily="2" charset="2"/>
            </a:endParaRPr>
          </a:p>
          <a:p>
            <a:r>
              <a:rPr lang="en-US" sz="1400" i="1" dirty="0">
                <a:sym typeface="Wingdings" panose="05000000000000000000" pitchFamily="2" charset="2"/>
              </a:rPr>
              <a:t>Which topical </a:t>
            </a:r>
            <a:r>
              <a:rPr lang="en-US" sz="1400" i="1" dirty="0" err="1">
                <a:sym typeface="Wingdings" panose="05000000000000000000" pitchFamily="2" charset="2"/>
              </a:rPr>
              <a:t>abx</a:t>
            </a:r>
            <a:r>
              <a:rPr lang="en-US" sz="1400" i="1" dirty="0">
                <a:sym typeface="Wingdings" panose="05000000000000000000" pitchFamily="2" charset="2"/>
              </a:rPr>
              <a:t> is preferred for this?</a:t>
            </a:r>
          </a:p>
          <a:p>
            <a:r>
              <a:rPr lang="en-US" sz="1400" dirty="0">
                <a:sym typeface="Wingdings" panose="05000000000000000000" pitchFamily="2" charset="2"/>
              </a:rPr>
              <a:t>Azithromycin</a:t>
            </a:r>
          </a:p>
        </p:txBody>
      </p:sp>
      <p:sp>
        <p:nvSpPr>
          <p:cNvPr id="31" name="Oval 30">
            <a:extLst>
              <a:ext uri="{FF2B5EF4-FFF2-40B4-BE49-F238E27FC236}">
                <a16:creationId xmlns:a16="http://schemas.microsoft.com/office/drawing/2014/main" id="{C38ECF82-1E24-CB78-3833-26A9A1300A4A}"/>
              </a:ext>
            </a:extLst>
          </p:cNvPr>
          <p:cNvSpPr/>
          <p:nvPr/>
        </p:nvSpPr>
        <p:spPr>
          <a:xfrm>
            <a:off x="304796" y="2030548"/>
            <a:ext cx="1497500"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1683564"/>
      </p:ext>
    </p:extLst>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t>Topical  </a:t>
            </a:r>
            <a:r>
              <a:rPr lang="en-US" sz="1600" b="1" dirty="0" err="1"/>
              <a:t>abx</a:t>
            </a:r>
            <a:endParaRPr lang="en-US" sz="1600" b="1" dirty="0"/>
          </a:p>
          <a:p>
            <a:r>
              <a:rPr lang="en-US" sz="1600" dirty="0">
                <a:solidFill>
                  <a:schemeClr val="bg1">
                    <a:lumMod val="75000"/>
                  </a:schemeClr>
                </a:solidFill>
              </a:rPr>
              <a:t>--Topical  steroids</a:t>
            </a:r>
          </a:p>
          <a:p>
            <a:r>
              <a:rPr lang="en-US" sz="1600" dirty="0">
                <a:solidFill>
                  <a:schemeClr val="bg1">
                    <a:lumMod val="75000"/>
                  </a:schemeClr>
                </a:solidFill>
              </a:rPr>
              <a:t>--</a:t>
            </a:r>
            <a:r>
              <a:rPr lang="en-US" sz="1600" b="1" dirty="0"/>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90B44F-A04C-58E2-9033-CB26A9F41B2F}"/>
              </a:ext>
            </a:extLst>
          </p:cNvPr>
          <p:cNvSpPr txBox="1"/>
          <p:nvPr/>
        </p:nvSpPr>
        <p:spPr>
          <a:xfrm>
            <a:off x="2123653" y="1732951"/>
            <a:ext cx="5257800" cy="1815882"/>
          </a:xfrm>
          <a:prstGeom prst="rect">
            <a:avLst/>
          </a:prstGeom>
          <a:solidFill>
            <a:srgbClr val="00FFFF"/>
          </a:solidFill>
        </p:spPr>
        <p:txBody>
          <a:bodyPr wrap="square" rtlCol="0">
            <a:spAutoFit/>
          </a:bodyPr>
          <a:lstStyle/>
          <a:p>
            <a:r>
              <a:rPr lang="en-US" sz="1400" i="1" dirty="0"/>
              <a:t>PO tetracyclines in the pt is already on topical azithromycin—isn’t that redundant?</a:t>
            </a:r>
            <a:endParaRPr lang="en-US" sz="1400" i="1" dirty="0">
              <a:solidFill>
                <a:srgbClr val="00FFFF"/>
              </a:solidFill>
            </a:endParaRPr>
          </a:p>
          <a:p>
            <a:r>
              <a:rPr lang="en-US" sz="1400" dirty="0">
                <a:solidFill>
                  <a:srgbClr val="00FFFF"/>
                </a:solidFill>
              </a:rPr>
              <a:t>You’d think so, but no—in MGD management, tetracyclines act primarily as an  anti-inflammatory </a:t>
            </a:r>
          </a:p>
          <a:p>
            <a:endParaRPr lang="en-US" sz="1400" i="1" dirty="0">
              <a:solidFill>
                <a:srgbClr val="00FFFF"/>
              </a:solidFill>
            </a:endParaRPr>
          </a:p>
          <a:p>
            <a:r>
              <a:rPr lang="en-US" sz="1400" i="1" dirty="0">
                <a:solidFill>
                  <a:srgbClr val="00FFFF"/>
                </a:solidFill>
              </a:rPr>
              <a:t>What anti-inflammatory properties do they possess?</a:t>
            </a:r>
          </a:p>
          <a:p>
            <a:r>
              <a:rPr lang="en-US" sz="1400" dirty="0">
                <a:solidFill>
                  <a:srgbClr val="00FFFF"/>
                </a:solidFill>
              </a:rPr>
              <a:t>--They reduce  cytokine  release</a:t>
            </a:r>
          </a:p>
          <a:p>
            <a:r>
              <a:rPr lang="en-US" sz="1400" dirty="0">
                <a:solidFill>
                  <a:srgbClr val="00FFFF"/>
                </a:solidFill>
              </a:rPr>
              <a:t>They inhibit  MMP-9  activity</a:t>
            </a:r>
          </a:p>
        </p:txBody>
      </p:sp>
      <p:sp>
        <p:nvSpPr>
          <p:cNvPr id="31" name="Oval 30">
            <a:extLst>
              <a:ext uri="{FF2B5EF4-FFF2-40B4-BE49-F238E27FC236}">
                <a16:creationId xmlns:a16="http://schemas.microsoft.com/office/drawing/2014/main" id="{C38ECF82-1E24-CB78-3833-26A9A1300A4A}"/>
              </a:ext>
            </a:extLst>
          </p:cNvPr>
          <p:cNvSpPr/>
          <p:nvPr/>
        </p:nvSpPr>
        <p:spPr>
          <a:xfrm>
            <a:off x="240104" y="2524435"/>
            <a:ext cx="2009452"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Arrow: Left 39">
            <a:extLst>
              <a:ext uri="{FF2B5EF4-FFF2-40B4-BE49-F238E27FC236}">
                <a16:creationId xmlns:a16="http://schemas.microsoft.com/office/drawing/2014/main" id="{7A50D462-837E-9D2D-B569-A808F1952766}"/>
              </a:ext>
            </a:extLst>
          </p:cNvPr>
          <p:cNvSpPr/>
          <p:nvPr/>
        </p:nvSpPr>
        <p:spPr>
          <a:xfrm rot="20122653">
            <a:off x="1623023" y="2023136"/>
            <a:ext cx="526153" cy="23570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3206324"/>
      </p:ext>
    </p:extLst>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t>Topical  </a:t>
            </a:r>
            <a:r>
              <a:rPr lang="en-US" sz="1600" b="1" dirty="0" err="1"/>
              <a:t>abx</a:t>
            </a:r>
            <a:endParaRPr lang="en-US" sz="1600" b="1" dirty="0"/>
          </a:p>
          <a:p>
            <a:r>
              <a:rPr lang="en-US" sz="1600" dirty="0">
                <a:solidFill>
                  <a:schemeClr val="bg1">
                    <a:lumMod val="75000"/>
                  </a:schemeClr>
                </a:solidFill>
              </a:rPr>
              <a:t>--Topical  steroids</a:t>
            </a:r>
          </a:p>
          <a:p>
            <a:r>
              <a:rPr lang="en-US" sz="1600" dirty="0">
                <a:solidFill>
                  <a:schemeClr val="bg1">
                    <a:lumMod val="75000"/>
                  </a:schemeClr>
                </a:solidFill>
              </a:rPr>
              <a:t>--</a:t>
            </a:r>
            <a:r>
              <a:rPr lang="en-US" sz="1600" b="1" dirty="0"/>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90B44F-A04C-58E2-9033-CB26A9F41B2F}"/>
              </a:ext>
            </a:extLst>
          </p:cNvPr>
          <p:cNvSpPr txBox="1"/>
          <p:nvPr/>
        </p:nvSpPr>
        <p:spPr>
          <a:xfrm>
            <a:off x="2123653" y="1732951"/>
            <a:ext cx="5257800" cy="1815882"/>
          </a:xfrm>
          <a:prstGeom prst="rect">
            <a:avLst/>
          </a:prstGeom>
          <a:solidFill>
            <a:srgbClr val="00FFFF"/>
          </a:solidFill>
        </p:spPr>
        <p:txBody>
          <a:bodyPr wrap="square" rtlCol="0">
            <a:spAutoFit/>
          </a:bodyPr>
          <a:lstStyle/>
          <a:p>
            <a:r>
              <a:rPr lang="en-US" sz="1400" i="1" dirty="0"/>
              <a:t>PO tetracyclines in the pt is already on topical azithromycin—isn’t that redundant?</a:t>
            </a:r>
          </a:p>
          <a:p>
            <a:r>
              <a:rPr lang="en-US" sz="1400" dirty="0"/>
              <a:t>You’d think so, but no—in MGD management, tetracyclines act primarily as an  anti-inflammatory </a:t>
            </a:r>
          </a:p>
          <a:p>
            <a:endParaRPr lang="en-US" sz="1400" i="1" dirty="0">
              <a:solidFill>
                <a:srgbClr val="00FFFF"/>
              </a:solidFill>
            </a:endParaRPr>
          </a:p>
          <a:p>
            <a:r>
              <a:rPr lang="en-US" sz="1400" i="1" dirty="0">
                <a:solidFill>
                  <a:srgbClr val="00FFFF"/>
                </a:solidFill>
              </a:rPr>
              <a:t>What anti-inflammatory properties do they possess?</a:t>
            </a:r>
          </a:p>
          <a:p>
            <a:r>
              <a:rPr lang="en-US" sz="1400" dirty="0">
                <a:solidFill>
                  <a:srgbClr val="00FFFF"/>
                </a:solidFill>
              </a:rPr>
              <a:t>--They reduce  cytokine  release</a:t>
            </a:r>
          </a:p>
          <a:p>
            <a:r>
              <a:rPr lang="en-US" sz="1400" dirty="0">
                <a:solidFill>
                  <a:srgbClr val="00FFFF"/>
                </a:solidFill>
              </a:rPr>
              <a:t>They inhibit  MMP-9  activity</a:t>
            </a:r>
          </a:p>
        </p:txBody>
      </p:sp>
      <p:sp>
        <p:nvSpPr>
          <p:cNvPr id="31" name="Oval 30">
            <a:extLst>
              <a:ext uri="{FF2B5EF4-FFF2-40B4-BE49-F238E27FC236}">
                <a16:creationId xmlns:a16="http://schemas.microsoft.com/office/drawing/2014/main" id="{C38ECF82-1E24-CB78-3833-26A9A1300A4A}"/>
              </a:ext>
            </a:extLst>
          </p:cNvPr>
          <p:cNvSpPr/>
          <p:nvPr/>
        </p:nvSpPr>
        <p:spPr>
          <a:xfrm>
            <a:off x="240104" y="2524435"/>
            <a:ext cx="2009452"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12D2A49-1973-52FD-796B-FE5C378A6384}"/>
              </a:ext>
            </a:extLst>
          </p:cNvPr>
          <p:cNvSpPr/>
          <p:nvPr/>
        </p:nvSpPr>
        <p:spPr>
          <a:xfrm>
            <a:off x="3412421" y="2421875"/>
            <a:ext cx="1454431" cy="2289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40" name="Arrow: Left 39">
            <a:extLst>
              <a:ext uri="{FF2B5EF4-FFF2-40B4-BE49-F238E27FC236}">
                <a16:creationId xmlns:a16="http://schemas.microsoft.com/office/drawing/2014/main" id="{7A50D462-837E-9D2D-B569-A808F1952766}"/>
              </a:ext>
            </a:extLst>
          </p:cNvPr>
          <p:cNvSpPr/>
          <p:nvPr/>
        </p:nvSpPr>
        <p:spPr>
          <a:xfrm rot="20122653">
            <a:off x="1623023" y="2023136"/>
            <a:ext cx="526153" cy="23570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7882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57</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3970318"/>
          </a:xfrm>
          <a:prstGeom prst="rect">
            <a:avLst/>
          </a:prstGeom>
          <a:noFill/>
        </p:spPr>
        <p:txBody>
          <a:bodyPr wrap="square" rtlCol="0">
            <a:spAutoFit/>
          </a:bodyPr>
          <a:lstStyle/>
          <a:p>
            <a:r>
              <a:rPr lang="en-US" i="1" dirty="0"/>
              <a:t>The tear film is comprised of  three  basic components. </a:t>
            </a:r>
            <a:r>
              <a:rPr lang="en-US" i="1" dirty="0">
                <a:solidFill>
                  <a:srgbClr val="0000FF"/>
                </a:solidFill>
              </a:rPr>
              <a:t>What are they?</a:t>
            </a:r>
          </a:p>
          <a:p>
            <a:r>
              <a:rPr lang="en-US" dirty="0">
                <a:solidFill>
                  <a:srgbClr val="0000FF"/>
                </a:solidFill>
              </a:rPr>
              <a:t>--Lipid</a:t>
            </a:r>
          </a:p>
          <a:p>
            <a:r>
              <a:rPr lang="en-US" dirty="0">
                <a:solidFill>
                  <a:srgbClr val="0000FF"/>
                </a:solidFill>
              </a:rPr>
              <a:t>--Aqueous</a:t>
            </a:r>
          </a:p>
          <a:p>
            <a:r>
              <a:rPr lang="en-US" dirty="0">
                <a:solidFill>
                  <a:srgbClr val="0000FF"/>
                </a:solidFill>
              </a:rPr>
              <a:t>--Mucin</a:t>
            </a:r>
          </a:p>
          <a:p>
            <a:endParaRPr lang="en-US" i="1" dirty="0"/>
          </a:p>
          <a:p>
            <a:r>
              <a:rPr lang="en-US" i="1" dirty="0"/>
              <a:t>How are the three components physically related to one another?</a:t>
            </a:r>
          </a:p>
          <a:p>
            <a:r>
              <a:rPr lang="en-US" dirty="0"/>
              <a:t>The aqueous and mucus components are intermixed into a single,  gel-like layer (the ‘ mucoaqueous  phase’), which in turn is covered by a lipid layer. </a:t>
            </a:r>
            <a:r>
              <a:rPr lang="en-US" dirty="0">
                <a:solidFill>
                  <a:srgbClr val="0000FF"/>
                </a:solidFill>
              </a:rPr>
              <a:t>This is the </a:t>
            </a:r>
            <a:r>
              <a:rPr lang="en-US" i="1" dirty="0">
                <a:solidFill>
                  <a:srgbClr val="0000FF"/>
                </a:solidFill>
              </a:rPr>
              <a:t>two-phase model </a:t>
            </a:r>
            <a:r>
              <a:rPr lang="en-US" dirty="0">
                <a:solidFill>
                  <a:srgbClr val="0000FF"/>
                </a:solidFill>
              </a:rPr>
              <a:t>of the tear film.</a:t>
            </a:r>
          </a:p>
          <a:p>
            <a:endParaRPr lang="en-US" dirty="0"/>
          </a:p>
          <a:p>
            <a:r>
              <a:rPr lang="en-US" i="1" dirty="0"/>
              <a:t>As an aside: Briefly, what is the </a:t>
            </a:r>
            <a:r>
              <a:rPr lang="en-US" dirty="0"/>
              <a:t>tripartite model </a:t>
            </a:r>
            <a:r>
              <a:rPr lang="en-US" i="1" dirty="0"/>
              <a:t>of the tear film?</a:t>
            </a:r>
          </a:p>
          <a:p>
            <a:r>
              <a:rPr lang="en-US" dirty="0"/>
              <a:t>The idea that the tear film is composed of </a:t>
            </a:r>
            <a:r>
              <a:rPr lang="en-US" i="1" dirty="0"/>
              <a:t>three</a:t>
            </a:r>
            <a:r>
              <a:rPr lang="en-US" dirty="0"/>
              <a:t> separate and distinct layers each comprised of one component, </a:t>
            </a:r>
            <a:r>
              <a:rPr lang="en-US" dirty="0" err="1"/>
              <a:t>ie</a:t>
            </a:r>
            <a:r>
              <a:rPr lang="en-US" dirty="0"/>
              <a:t>, separate mucus, aqueous, and lipid layers</a:t>
            </a:r>
          </a:p>
        </p:txBody>
      </p:sp>
      <p:sp>
        <p:nvSpPr>
          <p:cNvPr id="4" name="TextBox 3">
            <a:extLst>
              <a:ext uri="{FF2B5EF4-FFF2-40B4-BE49-F238E27FC236}">
                <a16:creationId xmlns:a16="http://schemas.microsoft.com/office/drawing/2014/main" id="{CF1415D0-C489-6D70-8E63-D6C994AB87A8}"/>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713866001"/>
      </p:ext>
    </p:extLst>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t>Topical  </a:t>
            </a:r>
            <a:r>
              <a:rPr lang="en-US" sz="1600" b="1" dirty="0" err="1"/>
              <a:t>abx</a:t>
            </a:r>
            <a:endParaRPr lang="en-US" sz="1600" b="1" dirty="0"/>
          </a:p>
          <a:p>
            <a:r>
              <a:rPr lang="en-US" sz="1600" dirty="0">
                <a:solidFill>
                  <a:schemeClr val="bg1">
                    <a:lumMod val="75000"/>
                  </a:schemeClr>
                </a:solidFill>
              </a:rPr>
              <a:t>--Topical  steroids</a:t>
            </a:r>
          </a:p>
          <a:p>
            <a:r>
              <a:rPr lang="en-US" sz="1600" dirty="0">
                <a:solidFill>
                  <a:schemeClr val="bg1">
                    <a:lumMod val="75000"/>
                  </a:schemeClr>
                </a:solidFill>
              </a:rPr>
              <a:t>--</a:t>
            </a:r>
            <a:r>
              <a:rPr lang="en-US" sz="1600" b="1" dirty="0"/>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90B44F-A04C-58E2-9033-CB26A9F41B2F}"/>
              </a:ext>
            </a:extLst>
          </p:cNvPr>
          <p:cNvSpPr txBox="1"/>
          <p:nvPr/>
        </p:nvSpPr>
        <p:spPr>
          <a:xfrm>
            <a:off x="2123653" y="1732951"/>
            <a:ext cx="5257800" cy="1815882"/>
          </a:xfrm>
          <a:prstGeom prst="rect">
            <a:avLst/>
          </a:prstGeom>
          <a:solidFill>
            <a:srgbClr val="00FFFF"/>
          </a:solidFill>
        </p:spPr>
        <p:txBody>
          <a:bodyPr wrap="square" rtlCol="0">
            <a:spAutoFit/>
          </a:bodyPr>
          <a:lstStyle/>
          <a:p>
            <a:r>
              <a:rPr lang="en-US" sz="1400" i="1" dirty="0"/>
              <a:t>PO tetracyclines in the pt is already on topical azithromycin—isn’t that redundant?</a:t>
            </a:r>
          </a:p>
          <a:p>
            <a:r>
              <a:rPr lang="en-US" sz="1400" dirty="0"/>
              <a:t>You’d think so, but no—in MGD management, tetracyclines act primarily as an  anti-inflammatory </a:t>
            </a:r>
          </a:p>
          <a:p>
            <a:endParaRPr lang="en-US" sz="1400" i="1" dirty="0">
              <a:solidFill>
                <a:srgbClr val="00FFFF"/>
              </a:solidFill>
            </a:endParaRPr>
          </a:p>
          <a:p>
            <a:r>
              <a:rPr lang="en-US" sz="1400" i="1" dirty="0">
                <a:solidFill>
                  <a:srgbClr val="00FFFF"/>
                </a:solidFill>
              </a:rPr>
              <a:t>What anti-inflammatory properties do they possess?</a:t>
            </a:r>
          </a:p>
          <a:p>
            <a:r>
              <a:rPr lang="en-US" sz="1400" dirty="0">
                <a:solidFill>
                  <a:srgbClr val="00FFFF"/>
                </a:solidFill>
              </a:rPr>
              <a:t>--They reduce  cytokine  release</a:t>
            </a:r>
          </a:p>
          <a:p>
            <a:r>
              <a:rPr lang="en-US" sz="1400" dirty="0">
                <a:solidFill>
                  <a:srgbClr val="00FFFF"/>
                </a:solidFill>
              </a:rPr>
              <a:t>They inhibit  MMP-9  activity</a:t>
            </a:r>
          </a:p>
        </p:txBody>
      </p:sp>
      <p:sp>
        <p:nvSpPr>
          <p:cNvPr id="31" name="Oval 30">
            <a:extLst>
              <a:ext uri="{FF2B5EF4-FFF2-40B4-BE49-F238E27FC236}">
                <a16:creationId xmlns:a16="http://schemas.microsoft.com/office/drawing/2014/main" id="{C38ECF82-1E24-CB78-3833-26A9A1300A4A}"/>
              </a:ext>
            </a:extLst>
          </p:cNvPr>
          <p:cNvSpPr/>
          <p:nvPr/>
        </p:nvSpPr>
        <p:spPr>
          <a:xfrm>
            <a:off x="240104" y="2524435"/>
            <a:ext cx="2009452"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Arrow: Left 39">
            <a:extLst>
              <a:ext uri="{FF2B5EF4-FFF2-40B4-BE49-F238E27FC236}">
                <a16:creationId xmlns:a16="http://schemas.microsoft.com/office/drawing/2014/main" id="{7A50D462-837E-9D2D-B569-A808F1952766}"/>
              </a:ext>
            </a:extLst>
          </p:cNvPr>
          <p:cNvSpPr/>
          <p:nvPr/>
        </p:nvSpPr>
        <p:spPr>
          <a:xfrm rot="20122653">
            <a:off x="1623023" y="2023136"/>
            <a:ext cx="526153" cy="23570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4331062"/>
      </p:ext>
    </p:extLst>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t>Topical  </a:t>
            </a:r>
            <a:r>
              <a:rPr lang="en-US" sz="1600" b="1" dirty="0" err="1"/>
              <a:t>abx</a:t>
            </a:r>
            <a:endParaRPr lang="en-US" sz="1600" b="1" dirty="0"/>
          </a:p>
          <a:p>
            <a:r>
              <a:rPr lang="en-US" sz="1600" dirty="0">
                <a:solidFill>
                  <a:schemeClr val="bg1">
                    <a:lumMod val="75000"/>
                  </a:schemeClr>
                </a:solidFill>
              </a:rPr>
              <a:t>--Topical  steroids</a:t>
            </a:r>
          </a:p>
          <a:p>
            <a:r>
              <a:rPr lang="en-US" sz="1600" dirty="0">
                <a:solidFill>
                  <a:schemeClr val="bg1">
                    <a:lumMod val="75000"/>
                  </a:schemeClr>
                </a:solidFill>
              </a:rPr>
              <a:t>--</a:t>
            </a:r>
            <a:r>
              <a:rPr lang="en-US" sz="1600" b="1" dirty="0"/>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90B44F-A04C-58E2-9033-CB26A9F41B2F}"/>
              </a:ext>
            </a:extLst>
          </p:cNvPr>
          <p:cNvSpPr txBox="1"/>
          <p:nvPr/>
        </p:nvSpPr>
        <p:spPr>
          <a:xfrm>
            <a:off x="2123653" y="1732951"/>
            <a:ext cx="5257800" cy="1815882"/>
          </a:xfrm>
          <a:prstGeom prst="rect">
            <a:avLst/>
          </a:prstGeom>
          <a:solidFill>
            <a:srgbClr val="00FFFF"/>
          </a:solidFill>
        </p:spPr>
        <p:txBody>
          <a:bodyPr wrap="square" rtlCol="0">
            <a:spAutoFit/>
          </a:bodyPr>
          <a:lstStyle/>
          <a:p>
            <a:r>
              <a:rPr lang="en-US" sz="1400" i="1" dirty="0"/>
              <a:t>PO tetracyclines in the pt is already on topical azithromycin—isn’t that redundant?</a:t>
            </a:r>
          </a:p>
          <a:p>
            <a:r>
              <a:rPr lang="en-US" sz="1400" dirty="0"/>
              <a:t>You’d think so, but no—in MGD management, tetracyclines act primarily as an  anti-inflammatory </a:t>
            </a:r>
          </a:p>
          <a:p>
            <a:endParaRPr lang="en-US" sz="1400" i="1" dirty="0"/>
          </a:p>
          <a:p>
            <a:r>
              <a:rPr lang="en-US" sz="1400" i="1" dirty="0"/>
              <a:t>What two anti-inflammatory properties do they possess?</a:t>
            </a:r>
          </a:p>
          <a:p>
            <a:r>
              <a:rPr lang="en-US" sz="1400" dirty="0"/>
              <a:t>--</a:t>
            </a:r>
            <a:r>
              <a:rPr lang="en-US" sz="1400" b="1" i="1" dirty="0"/>
              <a:t>?</a:t>
            </a:r>
          </a:p>
          <a:p>
            <a:r>
              <a:rPr lang="en-US" sz="1400" dirty="0"/>
              <a:t>--</a:t>
            </a:r>
            <a:r>
              <a:rPr lang="en-US" sz="1400" b="1" i="1" dirty="0"/>
              <a:t>?</a:t>
            </a:r>
          </a:p>
        </p:txBody>
      </p:sp>
      <p:sp>
        <p:nvSpPr>
          <p:cNvPr id="31" name="Oval 30">
            <a:extLst>
              <a:ext uri="{FF2B5EF4-FFF2-40B4-BE49-F238E27FC236}">
                <a16:creationId xmlns:a16="http://schemas.microsoft.com/office/drawing/2014/main" id="{C38ECF82-1E24-CB78-3833-26A9A1300A4A}"/>
              </a:ext>
            </a:extLst>
          </p:cNvPr>
          <p:cNvSpPr/>
          <p:nvPr/>
        </p:nvSpPr>
        <p:spPr>
          <a:xfrm>
            <a:off x="240104" y="2524435"/>
            <a:ext cx="2009452"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Arrow: Left 39">
            <a:extLst>
              <a:ext uri="{FF2B5EF4-FFF2-40B4-BE49-F238E27FC236}">
                <a16:creationId xmlns:a16="http://schemas.microsoft.com/office/drawing/2014/main" id="{7A50D462-837E-9D2D-B569-A808F1952766}"/>
              </a:ext>
            </a:extLst>
          </p:cNvPr>
          <p:cNvSpPr/>
          <p:nvPr/>
        </p:nvSpPr>
        <p:spPr>
          <a:xfrm rot="20122653">
            <a:off x="1623023" y="2023136"/>
            <a:ext cx="526153" cy="23570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0202118"/>
      </p:ext>
    </p:extLst>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t>Topical  </a:t>
            </a:r>
            <a:r>
              <a:rPr lang="en-US" sz="1600" b="1" dirty="0" err="1"/>
              <a:t>abx</a:t>
            </a:r>
            <a:endParaRPr lang="en-US" sz="1600" b="1" dirty="0"/>
          </a:p>
          <a:p>
            <a:r>
              <a:rPr lang="en-US" sz="1600" dirty="0">
                <a:solidFill>
                  <a:schemeClr val="bg1">
                    <a:lumMod val="75000"/>
                  </a:schemeClr>
                </a:solidFill>
              </a:rPr>
              <a:t>--Topical  steroids</a:t>
            </a:r>
          </a:p>
          <a:p>
            <a:r>
              <a:rPr lang="en-US" sz="1600" dirty="0">
                <a:solidFill>
                  <a:schemeClr val="bg1">
                    <a:lumMod val="75000"/>
                  </a:schemeClr>
                </a:solidFill>
              </a:rPr>
              <a:t>--</a:t>
            </a:r>
            <a:r>
              <a:rPr lang="en-US" sz="1600" b="1" dirty="0"/>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90B44F-A04C-58E2-9033-CB26A9F41B2F}"/>
              </a:ext>
            </a:extLst>
          </p:cNvPr>
          <p:cNvSpPr txBox="1"/>
          <p:nvPr/>
        </p:nvSpPr>
        <p:spPr>
          <a:xfrm>
            <a:off x="2123653" y="1732951"/>
            <a:ext cx="5257800" cy="1815882"/>
          </a:xfrm>
          <a:prstGeom prst="rect">
            <a:avLst/>
          </a:prstGeom>
          <a:solidFill>
            <a:srgbClr val="00FFFF"/>
          </a:solidFill>
        </p:spPr>
        <p:txBody>
          <a:bodyPr wrap="square" rtlCol="0">
            <a:spAutoFit/>
          </a:bodyPr>
          <a:lstStyle/>
          <a:p>
            <a:r>
              <a:rPr lang="en-US" sz="1400" i="1" dirty="0"/>
              <a:t>PO tetracyclines in the pt is already on topical azithromycin—isn’t that redundant?</a:t>
            </a:r>
          </a:p>
          <a:p>
            <a:r>
              <a:rPr lang="en-US" sz="1400" dirty="0"/>
              <a:t>You’d think so, but no—in MGD management, tetracyclines act primarily as an  anti-inflammatory </a:t>
            </a:r>
          </a:p>
          <a:p>
            <a:endParaRPr lang="en-US" sz="1400" i="1" dirty="0"/>
          </a:p>
          <a:p>
            <a:r>
              <a:rPr lang="en-US" sz="1400" i="1" dirty="0"/>
              <a:t>What two anti-inflammatory properties do they possess?</a:t>
            </a:r>
          </a:p>
          <a:p>
            <a:r>
              <a:rPr lang="en-US" sz="1400" dirty="0"/>
              <a:t>--They reduce  cytokine  release</a:t>
            </a:r>
          </a:p>
          <a:p>
            <a:r>
              <a:rPr lang="en-US" sz="1400" dirty="0">
                <a:solidFill>
                  <a:schemeClr val="bg1">
                    <a:lumMod val="65000"/>
                  </a:schemeClr>
                </a:solidFill>
              </a:rPr>
              <a:t>--</a:t>
            </a:r>
            <a:r>
              <a:rPr lang="en-US" sz="1400" b="1" i="1" dirty="0">
                <a:solidFill>
                  <a:schemeClr val="bg1">
                    <a:lumMod val="65000"/>
                  </a:schemeClr>
                </a:solidFill>
              </a:rPr>
              <a:t>?</a:t>
            </a:r>
          </a:p>
        </p:txBody>
      </p:sp>
      <p:sp>
        <p:nvSpPr>
          <p:cNvPr id="31" name="Oval 30">
            <a:extLst>
              <a:ext uri="{FF2B5EF4-FFF2-40B4-BE49-F238E27FC236}">
                <a16:creationId xmlns:a16="http://schemas.microsoft.com/office/drawing/2014/main" id="{C38ECF82-1E24-CB78-3833-26A9A1300A4A}"/>
              </a:ext>
            </a:extLst>
          </p:cNvPr>
          <p:cNvSpPr/>
          <p:nvPr/>
        </p:nvSpPr>
        <p:spPr>
          <a:xfrm>
            <a:off x="240104" y="2524435"/>
            <a:ext cx="2009452"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8E9F01-B0A1-4CFA-813A-5AE58C406A19}"/>
              </a:ext>
            </a:extLst>
          </p:cNvPr>
          <p:cNvSpPr/>
          <p:nvPr/>
        </p:nvSpPr>
        <p:spPr>
          <a:xfrm>
            <a:off x="3392545" y="3066481"/>
            <a:ext cx="728871" cy="2200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40" name="Arrow: Left 39">
            <a:extLst>
              <a:ext uri="{FF2B5EF4-FFF2-40B4-BE49-F238E27FC236}">
                <a16:creationId xmlns:a16="http://schemas.microsoft.com/office/drawing/2014/main" id="{7A50D462-837E-9D2D-B569-A808F1952766}"/>
              </a:ext>
            </a:extLst>
          </p:cNvPr>
          <p:cNvSpPr/>
          <p:nvPr/>
        </p:nvSpPr>
        <p:spPr>
          <a:xfrm rot="20122653">
            <a:off x="1623023" y="2023136"/>
            <a:ext cx="526153" cy="23570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9093374"/>
      </p:ext>
    </p:extLst>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t>Topical  </a:t>
            </a:r>
            <a:r>
              <a:rPr lang="en-US" sz="1600" b="1" dirty="0" err="1"/>
              <a:t>abx</a:t>
            </a:r>
            <a:endParaRPr lang="en-US" sz="1600" b="1" dirty="0"/>
          </a:p>
          <a:p>
            <a:r>
              <a:rPr lang="en-US" sz="1600" dirty="0">
                <a:solidFill>
                  <a:schemeClr val="bg1">
                    <a:lumMod val="75000"/>
                  </a:schemeClr>
                </a:solidFill>
              </a:rPr>
              <a:t>--Topical  steroids</a:t>
            </a:r>
          </a:p>
          <a:p>
            <a:r>
              <a:rPr lang="en-US" sz="1600" dirty="0">
                <a:solidFill>
                  <a:schemeClr val="bg1">
                    <a:lumMod val="75000"/>
                  </a:schemeClr>
                </a:solidFill>
              </a:rPr>
              <a:t>--</a:t>
            </a:r>
            <a:r>
              <a:rPr lang="en-US" sz="1600" b="1" dirty="0"/>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90B44F-A04C-58E2-9033-CB26A9F41B2F}"/>
              </a:ext>
            </a:extLst>
          </p:cNvPr>
          <p:cNvSpPr txBox="1"/>
          <p:nvPr/>
        </p:nvSpPr>
        <p:spPr>
          <a:xfrm>
            <a:off x="2123653" y="1732951"/>
            <a:ext cx="5257800" cy="1815882"/>
          </a:xfrm>
          <a:prstGeom prst="rect">
            <a:avLst/>
          </a:prstGeom>
          <a:solidFill>
            <a:srgbClr val="00FFFF"/>
          </a:solidFill>
        </p:spPr>
        <p:txBody>
          <a:bodyPr wrap="square" rtlCol="0">
            <a:spAutoFit/>
          </a:bodyPr>
          <a:lstStyle/>
          <a:p>
            <a:r>
              <a:rPr lang="en-US" sz="1400" i="1" dirty="0"/>
              <a:t>PO tetracyclines in the pt is already on topical azithromycin—isn’t that redundant?</a:t>
            </a:r>
          </a:p>
          <a:p>
            <a:r>
              <a:rPr lang="en-US" sz="1400" dirty="0"/>
              <a:t>You’d think so, but no—in MGD management, tetracyclines act primarily as an  anti-inflammatory </a:t>
            </a:r>
          </a:p>
          <a:p>
            <a:endParaRPr lang="en-US" sz="1400" i="1" dirty="0"/>
          </a:p>
          <a:p>
            <a:r>
              <a:rPr lang="en-US" sz="1400" i="1" dirty="0"/>
              <a:t>What two anti-inflammatory properties do they possess?</a:t>
            </a:r>
          </a:p>
          <a:p>
            <a:r>
              <a:rPr lang="en-US" sz="1400" dirty="0"/>
              <a:t>--They reduce  cytokine  release</a:t>
            </a:r>
          </a:p>
          <a:p>
            <a:r>
              <a:rPr lang="en-US" sz="1400" dirty="0">
                <a:solidFill>
                  <a:schemeClr val="bg1">
                    <a:lumMod val="65000"/>
                  </a:schemeClr>
                </a:solidFill>
              </a:rPr>
              <a:t>--</a:t>
            </a:r>
            <a:r>
              <a:rPr lang="en-US" sz="1400" b="1" i="1" dirty="0">
                <a:solidFill>
                  <a:schemeClr val="bg1">
                    <a:lumMod val="65000"/>
                  </a:schemeClr>
                </a:solidFill>
              </a:rPr>
              <a:t>?</a:t>
            </a:r>
          </a:p>
        </p:txBody>
      </p:sp>
      <p:sp>
        <p:nvSpPr>
          <p:cNvPr id="31" name="Oval 30">
            <a:extLst>
              <a:ext uri="{FF2B5EF4-FFF2-40B4-BE49-F238E27FC236}">
                <a16:creationId xmlns:a16="http://schemas.microsoft.com/office/drawing/2014/main" id="{C38ECF82-1E24-CB78-3833-26A9A1300A4A}"/>
              </a:ext>
            </a:extLst>
          </p:cNvPr>
          <p:cNvSpPr/>
          <p:nvPr/>
        </p:nvSpPr>
        <p:spPr>
          <a:xfrm>
            <a:off x="240104" y="2524435"/>
            <a:ext cx="2009452"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Arrow: Left 39">
            <a:extLst>
              <a:ext uri="{FF2B5EF4-FFF2-40B4-BE49-F238E27FC236}">
                <a16:creationId xmlns:a16="http://schemas.microsoft.com/office/drawing/2014/main" id="{7A50D462-837E-9D2D-B569-A808F1952766}"/>
              </a:ext>
            </a:extLst>
          </p:cNvPr>
          <p:cNvSpPr/>
          <p:nvPr/>
        </p:nvSpPr>
        <p:spPr>
          <a:xfrm rot="20122653">
            <a:off x="1623023" y="2023136"/>
            <a:ext cx="526153" cy="23570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675601"/>
      </p:ext>
    </p:extLst>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t>Topical  </a:t>
            </a:r>
            <a:r>
              <a:rPr lang="en-US" sz="1600" b="1" dirty="0" err="1"/>
              <a:t>abx</a:t>
            </a:r>
            <a:endParaRPr lang="en-US" sz="1600" b="1" dirty="0"/>
          </a:p>
          <a:p>
            <a:r>
              <a:rPr lang="en-US" sz="1600" dirty="0">
                <a:solidFill>
                  <a:schemeClr val="bg1">
                    <a:lumMod val="75000"/>
                  </a:schemeClr>
                </a:solidFill>
              </a:rPr>
              <a:t>--Topical  steroids</a:t>
            </a:r>
          </a:p>
          <a:p>
            <a:r>
              <a:rPr lang="en-US" sz="1600" dirty="0">
                <a:solidFill>
                  <a:schemeClr val="bg1">
                    <a:lumMod val="75000"/>
                  </a:schemeClr>
                </a:solidFill>
              </a:rPr>
              <a:t>--</a:t>
            </a:r>
            <a:r>
              <a:rPr lang="en-US" sz="1600" b="1" dirty="0"/>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90B44F-A04C-58E2-9033-CB26A9F41B2F}"/>
              </a:ext>
            </a:extLst>
          </p:cNvPr>
          <p:cNvSpPr txBox="1"/>
          <p:nvPr/>
        </p:nvSpPr>
        <p:spPr>
          <a:xfrm>
            <a:off x="2123653" y="1732951"/>
            <a:ext cx="5257800" cy="1815882"/>
          </a:xfrm>
          <a:prstGeom prst="rect">
            <a:avLst/>
          </a:prstGeom>
          <a:solidFill>
            <a:srgbClr val="00FFFF"/>
          </a:solidFill>
        </p:spPr>
        <p:txBody>
          <a:bodyPr wrap="square" rtlCol="0">
            <a:spAutoFit/>
          </a:bodyPr>
          <a:lstStyle/>
          <a:p>
            <a:r>
              <a:rPr lang="en-US" sz="1400" i="1" dirty="0"/>
              <a:t>PO tetracyclines in the pt is already on topical azithromycin—isn’t that redundant?</a:t>
            </a:r>
          </a:p>
          <a:p>
            <a:r>
              <a:rPr lang="en-US" sz="1400" dirty="0"/>
              <a:t>You’d think so, but no—in MGD management, tetracyclines act primarily as an  anti-inflammatory </a:t>
            </a:r>
          </a:p>
          <a:p>
            <a:endParaRPr lang="en-US" sz="1400" i="1" dirty="0"/>
          </a:p>
          <a:p>
            <a:r>
              <a:rPr lang="en-US" sz="1400" i="1" dirty="0"/>
              <a:t>What two anti-inflammatory properties do they possess?</a:t>
            </a:r>
          </a:p>
          <a:p>
            <a:r>
              <a:rPr lang="en-US" sz="1400" dirty="0"/>
              <a:t>--They reduce  cytokine  release</a:t>
            </a:r>
          </a:p>
          <a:p>
            <a:r>
              <a:rPr lang="en-US" sz="1400" dirty="0"/>
              <a:t>--They inhibit  MMP-9  activity</a:t>
            </a:r>
          </a:p>
        </p:txBody>
      </p:sp>
      <p:sp>
        <p:nvSpPr>
          <p:cNvPr id="31" name="Oval 30">
            <a:extLst>
              <a:ext uri="{FF2B5EF4-FFF2-40B4-BE49-F238E27FC236}">
                <a16:creationId xmlns:a16="http://schemas.microsoft.com/office/drawing/2014/main" id="{C38ECF82-1E24-CB78-3833-26A9A1300A4A}"/>
              </a:ext>
            </a:extLst>
          </p:cNvPr>
          <p:cNvSpPr/>
          <p:nvPr/>
        </p:nvSpPr>
        <p:spPr>
          <a:xfrm>
            <a:off x="240104" y="2524435"/>
            <a:ext cx="2009452"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ACC1C37-87C8-2F62-DE7B-17BA61E1A0C1}"/>
              </a:ext>
            </a:extLst>
          </p:cNvPr>
          <p:cNvSpPr/>
          <p:nvPr/>
        </p:nvSpPr>
        <p:spPr>
          <a:xfrm>
            <a:off x="3338415" y="3273034"/>
            <a:ext cx="609600" cy="228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abb.</a:t>
            </a:r>
          </a:p>
        </p:txBody>
      </p:sp>
      <p:sp>
        <p:nvSpPr>
          <p:cNvPr id="40" name="Arrow: Left 39">
            <a:extLst>
              <a:ext uri="{FF2B5EF4-FFF2-40B4-BE49-F238E27FC236}">
                <a16:creationId xmlns:a16="http://schemas.microsoft.com/office/drawing/2014/main" id="{7A50D462-837E-9D2D-B569-A808F1952766}"/>
              </a:ext>
            </a:extLst>
          </p:cNvPr>
          <p:cNvSpPr/>
          <p:nvPr/>
        </p:nvSpPr>
        <p:spPr>
          <a:xfrm rot="20122653">
            <a:off x="1623023" y="2023136"/>
            <a:ext cx="526153" cy="23570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0133305"/>
      </p:ext>
    </p:extLst>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t>Topical  </a:t>
            </a:r>
            <a:r>
              <a:rPr lang="en-US" sz="1600" b="1" dirty="0" err="1"/>
              <a:t>abx</a:t>
            </a:r>
            <a:endParaRPr lang="en-US" sz="1600" b="1" dirty="0"/>
          </a:p>
          <a:p>
            <a:r>
              <a:rPr lang="en-US" sz="1600" dirty="0">
                <a:solidFill>
                  <a:schemeClr val="bg1">
                    <a:lumMod val="75000"/>
                  </a:schemeClr>
                </a:solidFill>
              </a:rPr>
              <a:t>--Topical  steroids</a:t>
            </a:r>
          </a:p>
          <a:p>
            <a:r>
              <a:rPr lang="en-US" sz="1600" dirty="0">
                <a:solidFill>
                  <a:schemeClr val="bg1">
                    <a:lumMod val="75000"/>
                  </a:schemeClr>
                </a:solidFill>
              </a:rPr>
              <a:t>--</a:t>
            </a:r>
            <a:r>
              <a:rPr lang="en-US" sz="1600" b="1" dirty="0"/>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90B44F-A04C-58E2-9033-CB26A9F41B2F}"/>
              </a:ext>
            </a:extLst>
          </p:cNvPr>
          <p:cNvSpPr txBox="1"/>
          <p:nvPr/>
        </p:nvSpPr>
        <p:spPr>
          <a:xfrm>
            <a:off x="2123653" y="1732951"/>
            <a:ext cx="5257800" cy="1815882"/>
          </a:xfrm>
          <a:prstGeom prst="rect">
            <a:avLst/>
          </a:prstGeom>
          <a:solidFill>
            <a:srgbClr val="00FFFF"/>
          </a:solidFill>
        </p:spPr>
        <p:txBody>
          <a:bodyPr wrap="square" rtlCol="0">
            <a:spAutoFit/>
          </a:bodyPr>
          <a:lstStyle/>
          <a:p>
            <a:r>
              <a:rPr lang="en-US" sz="1400" i="1" dirty="0"/>
              <a:t>PO tetracyclines in the pt is already on topical azithromycin—isn’t that redundant?</a:t>
            </a:r>
          </a:p>
          <a:p>
            <a:r>
              <a:rPr lang="en-US" sz="1400" dirty="0"/>
              <a:t>You’d think so, but no—in MGD management, tetracyclines act primarily as an  anti-inflammatory </a:t>
            </a:r>
          </a:p>
          <a:p>
            <a:endParaRPr lang="en-US" sz="1400" i="1" dirty="0"/>
          </a:p>
          <a:p>
            <a:r>
              <a:rPr lang="en-US" sz="1400" i="1" dirty="0"/>
              <a:t>What two anti-inflammatory properties do they possess?</a:t>
            </a:r>
          </a:p>
          <a:p>
            <a:r>
              <a:rPr lang="en-US" sz="1400" dirty="0"/>
              <a:t>--They reduce  cytokine  release</a:t>
            </a:r>
          </a:p>
          <a:p>
            <a:r>
              <a:rPr lang="en-US" sz="1400" dirty="0"/>
              <a:t>--They inhibit  MMP-9  activity</a:t>
            </a:r>
          </a:p>
        </p:txBody>
      </p:sp>
      <p:sp>
        <p:nvSpPr>
          <p:cNvPr id="31" name="Oval 30">
            <a:extLst>
              <a:ext uri="{FF2B5EF4-FFF2-40B4-BE49-F238E27FC236}">
                <a16:creationId xmlns:a16="http://schemas.microsoft.com/office/drawing/2014/main" id="{C38ECF82-1E24-CB78-3833-26A9A1300A4A}"/>
              </a:ext>
            </a:extLst>
          </p:cNvPr>
          <p:cNvSpPr/>
          <p:nvPr/>
        </p:nvSpPr>
        <p:spPr>
          <a:xfrm>
            <a:off x="240104" y="2524435"/>
            <a:ext cx="2009452"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Arrow: Left 39">
            <a:extLst>
              <a:ext uri="{FF2B5EF4-FFF2-40B4-BE49-F238E27FC236}">
                <a16:creationId xmlns:a16="http://schemas.microsoft.com/office/drawing/2014/main" id="{7A50D462-837E-9D2D-B569-A808F1952766}"/>
              </a:ext>
            </a:extLst>
          </p:cNvPr>
          <p:cNvSpPr/>
          <p:nvPr/>
        </p:nvSpPr>
        <p:spPr>
          <a:xfrm rot="20122653">
            <a:off x="1623023" y="2023136"/>
            <a:ext cx="526153" cy="23570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366616"/>
      </p:ext>
    </p:extLst>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solidFill>
                  <a:schemeClr val="bg1">
                    <a:lumMod val="75000"/>
                  </a:schemeClr>
                </a:solidFill>
              </a:rPr>
              <a:t>Topical  </a:t>
            </a:r>
            <a:r>
              <a:rPr lang="en-US" sz="1600" b="1" dirty="0" err="1">
                <a:solidFill>
                  <a:schemeClr val="bg1">
                    <a:lumMod val="75000"/>
                  </a:schemeClr>
                </a:solidFill>
              </a:rPr>
              <a:t>abx</a:t>
            </a:r>
            <a:endParaRPr lang="en-US" sz="1600" b="1" dirty="0">
              <a:solidFill>
                <a:schemeClr val="bg1">
                  <a:lumMod val="75000"/>
                </a:schemeClr>
              </a:solidFill>
            </a:endParaRPr>
          </a:p>
          <a:p>
            <a:r>
              <a:rPr lang="en-US" sz="1600" dirty="0">
                <a:solidFill>
                  <a:schemeClr val="bg1">
                    <a:lumMod val="75000"/>
                  </a:schemeClr>
                </a:solidFill>
              </a:rPr>
              <a:t>--Topical  steroids</a:t>
            </a:r>
          </a:p>
          <a:p>
            <a:r>
              <a:rPr lang="en-US" sz="1600" dirty="0">
                <a:solidFill>
                  <a:schemeClr val="bg1">
                    <a:lumMod val="75000"/>
                  </a:schemeClr>
                </a:solidFill>
              </a:rPr>
              <a:t>--</a:t>
            </a:r>
            <a:r>
              <a:rPr lang="en-US" sz="1600" b="1" dirty="0"/>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90B44F-A04C-58E2-9033-CB26A9F41B2F}"/>
              </a:ext>
            </a:extLst>
          </p:cNvPr>
          <p:cNvSpPr txBox="1"/>
          <p:nvPr/>
        </p:nvSpPr>
        <p:spPr>
          <a:xfrm>
            <a:off x="2123653" y="1732951"/>
            <a:ext cx="5257800" cy="1815882"/>
          </a:xfrm>
          <a:prstGeom prst="rect">
            <a:avLst/>
          </a:prstGeom>
          <a:solidFill>
            <a:srgbClr val="00FFFF"/>
          </a:solidFill>
        </p:spPr>
        <p:txBody>
          <a:bodyPr wrap="square" rtlCol="0">
            <a:spAutoFit/>
          </a:bodyPr>
          <a:lstStyle/>
          <a:p>
            <a:r>
              <a:rPr lang="en-US" sz="1400" i="1" dirty="0">
                <a:solidFill>
                  <a:schemeClr val="bg1">
                    <a:lumMod val="65000"/>
                  </a:schemeClr>
                </a:solidFill>
              </a:rPr>
              <a:t>PO tetracyclines in the pt is already on topical azithromycin—isn’t that redundant?</a:t>
            </a:r>
          </a:p>
          <a:p>
            <a:r>
              <a:rPr lang="en-US" sz="1400" dirty="0">
                <a:solidFill>
                  <a:schemeClr val="bg1">
                    <a:lumMod val="65000"/>
                  </a:schemeClr>
                </a:solidFill>
              </a:rPr>
              <a:t>You’d think so, but no—in MGD management, tetracyclines act primarily as an  anti-inflammatory </a:t>
            </a:r>
          </a:p>
          <a:p>
            <a:endParaRPr lang="en-US" sz="1400" i="1" dirty="0">
              <a:solidFill>
                <a:schemeClr val="bg1">
                  <a:lumMod val="65000"/>
                </a:schemeClr>
              </a:solidFill>
            </a:endParaRPr>
          </a:p>
          <a:p>
            <a:r>
              <a:rPr lang="en-US" sz="1400" i="1" dirty="0">
                <a:solidFill>
                  <a:schemeClr val="bg1">
                    <a:lumMod val="65000"/>
                  </a:schemeClr>
                </a:solidFill>
              </a:rPr>
              <a:t>What two anti-inflammatory properties do they possess?</a:t>
            </a:r>
          </a:p>
          <a:p>
            <a:r>
              <a:rPr lang="en-US" sz="1400" dirty="0">
                <a:solidFill>
                  <a:schemeClr val="bg1">
                    <a:lumMod val="65000"/>
                  </a:schemeClr>
                </a:solidFill>
              </a:rPr>
              <a:t>--They reduce  cytokine  release</a:t>
            </a:r>
          </a:p>
          <a:p>
            <a:r>
              <a:rPr lang="en-US" sz="1400" dirty="0">
                <a:solidFill>
                  <a:schemeClr val="bg1">
                    <a:lumMod val="65000"/>
                  </a:schemeClr>
                </a:solidFill>
              </a:rPr>
              <a:t>--They inhibit  MMP-9  activity</a:t>
            </a:r>
          </a:p>
        </p:txBody>
      </p:sp>
      <p:sp>
        <p:nvSpPr>
          <p:cNvPr id="33" name="TextBox 32">
            <a:extLst>
              <a:ext uri="{FF2B5EF4-FFF2-40B4-BE49-F238E27FC236}">
                <a16:creationId xmlns:a16="http://schemas.microsoft.com/office/drawing/2014/main" id="{0BE2736D-8C10-72BA-C2D1-52FE12B43BE9}"/>
              </a:ext>
            </a:extLst>
          </p:cNvPr>
          <p:cNvSpPr txBox="1"/>
          <p:nvPr/>
        </p:nvSpPr>
        <p:spPr>
          <a:xfrm>
            <a:off x="2130066" y="1109667"/>
            <a:ext cx="5015948" cy="3108543"/>
          </a:xfrm>
          <a:prstGeom prst="rect">
            <a:avLst/>
          </a:prstGeom>
          <a:solidFill>
            <a:srgbClr val="FF99FF"/>
          </a:solidFill>
        </p:spPr>
        <p:txBody>
          <a:bodyPr wrap="square" rtlCol="0">
            <a:spAutoFit/>
          </a:bodyPr>
          <a:lstStyle/>
          <a:p>
            <a:r>
              <a:rPr lang="en-US" sz="1400" i="1" dirty="0">
                <a:solidFill>
                  <a:srgbClr val="0000FF"/>
                </a:solidFill>
              </a:rPr>
              <a:t>Tetracycline use has limitations that make alternative </a:t>
            </a:r>
            <a:r>
              <a:rPr lang="en-US" sz="1400" i="1" dirty="0" err="1">
                <a:solidFill>
                  <a:srgbClr val="0000FF"/>
                </a:solidFill>
              </a:rPr>
              <a:t>cyclines</a:t>
            </a:r>
            <a:r>
              <a:rPr lang="en-US" sz="1400" i="1" dirty="0">
                <a:solidFill>
                  <a:srgbClr val="0000FF"/>
                </a:solidFill>
              </a:rPr>
              <a:t> easier to use. What are these limitations?</a:t>
            </a:r>
            <a:endParaRPr lang="en-US" sz="1400" i="1" dirty="0">
              <a:solidFill>
                <a:srgbClr val="FF99FF"/>
              </a:solidFill>
            </a:endParaRPr>
          </a:p>
          <a:p>
            <a:r>
              <a:rPr lang="en-US" sz="1400" dirty="0">
                <a:solidFill>
                  <a:srgbClr val="FF99FF"/>
                </a:solidFill>
              </a:rPr>
              <a:t>It must be dosed frequently, and it must be taken on an  empty  stomach</a:t>
            </a:r>
          </a:p>
          <a:p>
            <a:endParaRPr lang="en-US" sz="1400" dirty="0">
              <a:solidFill>
                <a:srgbClr val="FF99FF"/>
              </a:solidFill>
            </a:endParaRPr>
          </a:p>
          <a:p>
            <a:r>
              <a:rPr lang="en-US" sz="1400" i="1" dirty="0">
                <a:solidFill>
                  <a:srgbClr val="FF99FF"/>
                </a:solidFill>
              </a:rPr>
              <a:t>What are the two alternatives that lack these limitations?</a:t>
            </a:r>
          </a:p>
          <a:p>
            <a:r>
              <a:rPr lang="en-US" sz="1400" dirty="0">
                <a:solidFill>
                  <a:srgbClr val="FF99FF"/>
                </a:solidFill>
              </a:rPr>
              <a:t>Minocycline and doxycycline  </a:t>
            </a:r>
          </a:p>
          <a:p>
            <a:endParaRPr lang="en-US" sz="1400" i="1" dirty="0">
              <a:solidFill>
                <a:srgbClr val="FF99FF"/>
              </a:solidFill>
            </a:endParaRPr>
          </a:p>
          <a:p>
            <a:r>
              <a:rPr lang="en-US" sz="1400" i="1" dirty="0">
                <a:solidFill>
                  <a:srgbClr val="FF99FF"/>
                </a:solidFill>
              </a:rPr>
              <a:t>How long is a typical course of </a:t>
            </a:r>
            <a:r>
              <a:rPr lang="en-US" sz="1400" i="1" dirty="0" err="1">
                <a:solidFill>
                  <a:srgbClr val="FF99FF"/>
                </a:solidFill>
              </a:rPr>
              <a:t>tx</a:t>
            </a:r>
            <a:r>
              <a:rPr lang="en-US" sz="1400" i="1" dirty="0">
                <a:solidFill>
                  <a:srgbClr val="FF99FF"/>
                </a:solidFill>
              </a:rPr>
              <a:t>?</a:t>
            </a:r>
          </a:p>
          <a:p>
            <a:r>
              <a:rPr lang="en-US" sz="1400" dirty="0">
                <a:solidFill>
                  <a:srgbClr val="FF99FF"/>
                </a:solidFill>
              </a:rPr>
              <a:t>4-6  weeks, maybe a little longer</a:t>
            </a:r>
          </a:p>
          <a:p>
            <a:endParaRPr lang="en-US" sz="1400" dirty="0">
              <a:solidFill>
                <a:srgbClr val="FF99FF"/>
              </a:solidFill>
            </a:endParaRPr>
          </a:p>
          <a:p>
            <a:r>
              <a:rPr lang="en-US" sz="1400" i="1" dirty="0">
                <a:solidFill>
                  <a:srgbClr val="FF99FF"/>
                </a:solidFill>
              </a:rPr>
              <a:t>Is it considered appropriate to repeat the course if the initial response was less than hoped-for?</a:t>
            </a:r>
          </a:p>
          <a:p>
            <a:r>
              <a:rPr lang="en-US" sz="1400" dirty="0">
                <a:solidFill>
                  <a:srgbClr val="FF99FF"/>
                </a:solidFill>
              </a:rPr>
              <a:t>Yes</a:t>
            </a:r>
          </a:p>
        </p:txBody>
      </p:sp>
      <p:sp>
        <p:nvSpPr>
          <p:cNvPr id="31" name="Oval 30">
            <a:extLst>
              <a:ext uri="{FF2B5EF4-FFF2-40B4-BE49-F238E27FC236}">
                <a16:creationId xmlns:a16="http://schemas.microsoft.com/office/drawing/2014/main" id="{C38ECF82-1E24-CB78-3833-26A9A1300A4A}"/>
              </a:ext>
            </a:extLst>
          </p:cNvPr>
          <p:cNvSpPr/>
          <p:nvPr/>
        </p:nvSpPr>
        <p:spPr>
          <a:xfrm>
            <a:off x="240104" y="2524435"/>
            <a:ext cx="2009452"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7347418"/>
      </p:ext>
    </p:extLst>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solidFill>
                  <a:schemeClr val="bg1">
                    <a:lumMod val="75000"/>
                  </a:schemeClr>
                </a:solidFill>
              </a:rPr>
              <a:t>Topical  </a:t>
            </a:r>
            <a:r>
              <a:rPr lang="en-US" sz="1600" b="1" dirty="0" err="1">
                <a:solidFill>
                  <a:schemeClr val="bg1">
                    <a:lumMod val="75000"/>
                  </a:schemeClr>
                </a:solidFill>
              </a:rPr>
              <a:t>abx</a:t>
            </a:r>
            <a:endParaRPr lang="en-US" sz="1600" b="1" dirty="0">
              <a:solidFill>
                <a:schemeClr val="bg1">
                  <a:lumMod val="75000"/>
                </a:schemeClr>
              </a:solidFill>
            </a:endParaRPr>
          </a:p>
          <a:p>
            <a:r>
              <a:rPr lang="en-US" sz="1600" dirty="0">
                <a:solidFill>
                  <a:schemeClr val="bg1">
                    <a:lumMod val="75000"/>
                  </a:schemeClr>
                </a:solidFill>
              </a:rPr>
              <a:t>--Topical  steroids</a:t>
            </a:r>
          </a:p>
          <a:p>
            <a:r>
              <a:rPr lang="en-US" sz="1600" dirty="0">
                <a:solidFill>
                  <a:schemeClr val="bg1">
                    <a:lumMod val="75000"/>
                  </a:schemeClr>
                </a:solidFill>
              </a:rPr>
              <a:t>--</a:t>
            </a:r>
            <a:r>
              <a:rPr lang="en-US" sz="1600" b="1" dirty="0"/>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90B44F-A04C-58E2-9033-CB26A9F41B2F}"/>
              </a:ext>
            </a:extLst>
          </p:cNvPr>
          <p:cNvSpPr txBox="1"/>
          <p:nvPr/>
        </p:nvSpPr>
        <p:spPr>
          <a:xfrm>
            <a:off x="2123653" y="1732951"/>
            <a:ext cx="5257800" cy="1815882"/>
          </a:xfrm>
          <a:prstGeom prst="rect">
            <a:avLst/>
          </a:prstGeom>
          <a:solidFill>
            <a:srgbClr val="00FFFF"/>
          </a:solidFill>
        </p:spPr>
        <p:txBody>
          <a:bodyPr wrap="square" rtlCol="0">
            <a:spAutoFit/>
          </a:bodyPr>
          <a:lstStyle/>
          <a:p>
            <a:r>
              <a:rPr lang="en-US" sz="1400" i="1" dirty="0">
                <a:solidFill>
                  <a:schemeClr val="bg1">
                    <a:lumMod val="65000"/>
                  </a:schemeClr>
                </a:solidFill>
              </a:rPr>
              <a:t>PO tetracyclines in the pt is already on topical azithromycin—isn’t that redundant?</a:t>
            </a:r>
          </a:p>
          <a:p>
            <a:r>
              <a:rPr lang="en-US" sz="1400" dirty="0">
                <a:solidFill>
                  <a:schemeClr val="bg1">
                    <a:lumMod val="65000"/>
                  </a:schemeClr>
                </a:solidFill>
              </a:rPr>
              <a:t>You’d think so, but no—in MGD management, tetracyclines act primarily as an  anti-inflammatory </a:t>
            </a:r>
          </a:p>
          <a:p>
            <a:endParaRPr lang="en-US" sz="1400" i="1" dirty="0">
              <a:solidFill>
                <a:schemeClr val="bg1">
                  <a:lumMod val="65000"/>
                </a:schemeClr>
              </a:solidFill>
            </a:endParaRPr>
          </a:p>
          <a:p>
            <a:r>
              <a:rPr lang="en-US" sz="1400" i="1" dirty="0">
                <a:solidFill>
                  <a:schemeClr val="bg1">
                    <a:lumMod val="65000"/>
                  </a:schemeClr>
                </a:solidFill>
              </a:rPr>
              <a:t>What two anti-inflammatory properties do they possess?</a:t>
            </a:r>
          </a:p>
          <a:p>
            <a:r>
              <a:rPr lang="en-US" sz="1400" dirty="0">
                <a:solidFill>
                  <a:schemeClr val="bg1">
                    <a:lumMod val="65000"/>
                  </a:schemeClr>
                </a:solidFill>
              </a:rPr>
              <a:t>--They reduce  cytokine  release</a:t>
            </a:r>
          </a:p>
          <a:p>
            <a:r>
              <a:rPr lang="en-US" sz="1400" dirty="0">
                <a:solidFill>
                  <a:schemeClr val="bg1">
                    <a:lumMod val="65000"/>
                  </a:schemeClr>
                </a:solidFill>
              </a:rPr>
              <a:t>--They inhibit  MMP-9  activity</a:t>
            </a:r>
          </a:p>
        </p:txBody>
      </p:sp>
      <p:sp>
        <p:nvSpPr>
          <p:cNvPr id="33" name="TextBox 32">
            <a:extLst>
              <a:ext uri="{FF2B5EF4-FFF2-40B4-BE49-F238E27FC236}">
                <a16:creationId xmlns:a16="http://schemas.microsoft.com/office/drawing/2014/main" id="{0BE2736D-8C10-72BA-C2D1-52FE12B43BE9}"/>
              </a:ext>
            </a:extLst>
          </p:cNvPr>
          <p:cNvSpPr txBox="1"/>
          <p:nvPr/>
        </p:nvSpPr>
        <p:spPr>
          <a:xfrm>
            <a:off x="2130066" y="1109667"/>
            <a:ext cx="5015948" cy="3108543"/>
          </a:xfrm>
          <a:prstGeom prst="rect">
            <a:avLst/>
          </a:prstGeom>
          <a:solidFill>
            <a:srgbClr val="FF99FF"/>
          </a:solidFill>
        </p:spPr>
        <p:txBody>
          <a:bodyPr wrap="square" rtlCol="0">
            <a:spAutoFit/>
          </a:bodyPr>
          <a:lstStyle/>
          <a:p>
            <a:r>
              <a:rPr lang="en-US" sz="1400" i="1" dirty="0">
                <a:solidFill>
                  <a:srgbClr val="0000FF"/>
                </a:solidFill>
              </a:rPr>
              <a:t>Tetracycline use has limitations that make alternative </a:t>
            </a:r>
            <a:r>
              <a:rPr lang="en-US" sz="1400" i="1" dirty="0" err="1">
                <a:solidFill>
                  <a:srgbClr val="0000FF"/>
                </a:solidFill>
              </a:rPr>
              <a:t>cyclines</a:t>
            </a:r>
            <a:r>
              <a:rPr lang="en-US" sz="1400" i="1" dirty="0">
                <a:solidFill>
                  <a:srgbClr val="0000FF"/>
                </a:solidFill>
              </a:rPr>
              <a:t> easier to use. What are these limitations?</a:t>
            </a:r>
          </a:p>
          <a:p>
            <a:r>
              <a:rPr lang="en-US" sz="1400" dirty="0">
                <a:solidFill>
                  <a:srgbClr val="0000FF"/>
                </a:solidFill>
              </a:rPr>
              <a:t>It must be dosed frequently</a:t>
            </a:r>
            <a:r>
              <a:rPr lang="en-US" sz="1400" dirty="0">
                <a:solidFill>
                  <a:srgbClr val="FF99FF"/>
                </a:solidFill>
              </a:rPr>
              <a:t>, and it must be taken on an  empty  stomach</a:t>
            </a:r>
          </a:p>
          <a:p>
            <a:endParaRPr lang="en-US" sz="1400" dirty="0">
              <a:solidFill>
                <a:srgbClr val="FF99FF"/>
              </a:solidFill>
            </a:endParaRPr>
          </a:p>
          <a:p>
            <a:r>
              <a:rPr lang="en-US" sz="1400" i="1" dirty="0">
                <a:solidFill>
                  <a:srgbClr val="FF99FF"/>
                </a:solidFill>
              </a:rPr>
              <a:t>What are the two alternatives that lack these limitations?</a:t>
            </a:r>
          </a:p>
          <a:p>
            <a:r>
              <a:rPr lang="en-US" sz="1400" dirty="0">
                <a:solidFill>
                  <a:srgbClr val="FF99FF"/>
                </a:solidFill>
              </a:rPr>
              <a:t>Minocycline and doxycycline  </a:t>
            </a:r>
          </a:p>
          <a:p>
            <a:endParaRPr lang="en-US" sz="1400" i="1" dirty="0">
              <a:solidFill>
                <a:srgbClr val="FF99FF"/>
              </a:solidFill>
            </a:endParaRPr>
          </a:p>
          <a:p>
            <a:r>
              <a:rPr lang="en-US" sz="1400" i="1" dirty="0">
                <a:solidFill>
                  <a:srgbClr val="FF99FF"/>
                </a:solidFill>
              </a:rPr>
              <a:t>How long is a typical course of </a:t>
            </a:r>
            <a:r>
              <a:rPr lang="en-US" sz="1400" i="1" dirty="0" err="1">
                <a:solidFill>
                  <a:srgbClr val="FF99FF"/>
                </a:solidFill>
              </a:rPr>
              <a:t>tx</a:t>
            </a:r>
            <a:r>
              <a:rPr lang="en-US" sz="1400" i="1" dirty="0">
                <a:solidFill>
                  <a:srgbClr val="FF99FF"/>
                </a:solidFill>
              </a:rPr>
              <a:t>?</a:t>
            </a:r>
          </a:p>
          <a:p>
            <a:r>
              <a:rPr lang="en-US" sz="1400" dirty="0">
                <a:solidFill>
                  <a:srgbClr val="FF99FF"/>
                </a:solidFill>
              </a:rPr>
              <a:t>4-6  weeks, maybe a little longer</a:t>
            </a:r>
          </a:p>
          <a:p>
            <a:endParaRPr lang="en-US" sz="1400" dirty="0">
              <a:solidFill>
                <a:srgbClr val="FF99FF"/>
              </a:solidFill>
            </a:endParaRPr>
          </a:p>
          <a:p>
            <a:r>
              <a:rPr lang="en-US" sz="1400" i="1" dirty="0">
                <a:solidFill>
                  <a:srgbClr val="FF99FF"/>
                </a:solidFill>
              </a:rPr>
              <a:t>Is it considered appropriate to repeat the course if the initial response was less than hoped-for?</a:t>
            </a:r>
          </a:p>
          <a:p>
            <a:r>
              <a:rPr lang="en-US" sz="1400" dirty="0">
                <a:solidFill>
                  <a:srgbClr val="FF99FF"/>
                </a:solidFill>
              </a:rPr>
              <a:t>Yes</a:t>
            </a:r>
          </a:p>
        </p:txBody>
      </p:sp>
      <p:sp>
        <p:nvSpPr>
          <p:cNvPr id="31" name="Oval 30">
            <a:extLst>
              <a:ext uri="{FF2B5EF4-FFF2-40B4-BE49-F238E27FC236}">
                <a16:creationId xmlns:a16="http://schemas.microsoft.com/office/drawing/2014/main" id="{C38ECF82-1E24-CB78-3833-26A9A1300A4A}"/>
              </a:ext>
            </a:extLst>
          </p:cNvPr>
          <p:cNvSpPr/>
          <p:nvPr/>
        </p:nvSpPr>
        <p:spPr>
          <a:xfrm>
            <a:off x="240104" y="2524435"/>
            <a:ext cx="2009452"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8115275"/>
      </p:ext>
    </p:extLst>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solidFill>
                  <a:schemeClr val="bg1">
                    <a:lumMod val="75000"/>
                  </a:schemeClr>
                </a:solidFill>
              </a:rPr>
              <a:t>Topical  </a:t>
            </a:r>
            <a:r>
              <a:rPr lang="en-US" sz="1600" b="1" dirty="0" err="1">
                <a:solidFill>
                  <a:schemeClr val="bg1">
                    <a:lumMod val="75000"/>
                  </a:schemeClr>
                </a:solidFill>
              </a:rPr>
              <a:t>abx</a:t>
            </a:r>
            <a:endParaRPr lang="en-US" sz="1600" b="1" dirty="0">
              <a:solidFill>
                <a:schemeClr val="bg1">
                  <a:lumMod val="75000"/>
                </a:schemeClr>
              </a:solidFill>
            </a:endParaRPr>
          </a:p>
          <a:p>
            <a:r>
              <a:rPr lang="en-US" sz="1600" dirty="0">
                <a:solidFill>
                  <a:schemeClr val="bg1">
                    <a:lumMod val="75000"/>
                  </a:schemeClr>
                </a:solidFill>
              </a:rPr>
              <a:t>--Topical  steroids</a:t>
            </a:r>
          </a:p>
          <a:p>
            <a:r>
              <a:rPr lang="en-US" sz="1600" dirty="0">
                <a:solidFill>
                  <a:schemeClr val="bg1">
                    <a:lumMod val="75000"/>
                  </a:schemeClr>
                </a:solidFill>
              </a:rPr>
              <a:t>--</a:t>
            </a:r>
            <a:r>
              <a:rPr lang="en-US" sz="1600" b="1" dirty="0"/>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90B44F-A04C-58E2-9033-CB26A9F41B2F}"/>
              </a:ext>
            </a:extLst>
          </p:cNvPr>
          <p:cNvSpPr txBox="1"/>
          <p:nvPr/>
        </p:nvSpPr>
        <p:spPr>
          <a:xfrm>
            <a:off x="2123653" y="1732951"/>
            <a:ext cx="5257800" cy="1815882"/>
          </a:xfrm>
          <a:prstGeom prst="rect">
            <a:avLst/>
          </a:prstGeom>
          <a:solidFill>
            <a:srgbClr val="00FFFF"/>
          </a:solidFill>
        </p:spPr>
        <p:txBody>
          <a:bodyPr wrap="square" rtlCol="0">
            <a:spAutoFit/>
          </a:bodyPr>
          <a:lstStyle/>
          <a:p>
            <a:r>
              <a:rPr lang="en-US" sz="1400" i="1" dirty="0">
                <a:solidFill>
                  <a:schemeClr val="bg1">
                    <a:lumMod val="65000"/>
                  </a:schemeClr>
                </a:solidFill>
              </a:rPr>
              <a:t>PO tetracyclines in the pt is already on topical azithromycin—isn’t that redundant?</a:t>
            </a:r>
          </a:p>
          <a:p>
            <a:r>
              <a:rPr lang="en-US" sz="1400" dirty="0">
                <a:solidFill>
                  <a:schemeClr val="bg1">
                    <a:lumMod val="65000"/>
                  </a:schemeClr>
                </a:solidFill>
              </a:rPr>
              <a:t>You’d think so, but no—in MGD management, tetracyclines act primarily as an  anti-inflammatory </a:t>
            </a:r>
          </a:p>
          <a:p>
            <a:endParaRPr lang="en-US" sz="1400" i="1" dirty="0">
              <a:solidFill>
                <a:schemeClr val="bg1">
                  <a:lumMod val="65000"/>
                </a:schemeClr>
              </a:solidFill>
            </a:endParaRPr>
          </a:p>
          <a:p>
            <a:r>
              <a:rPr lang="en-US" sz="1400" i="1" dirty="0">
                <a:solidFill>
                  <a:schemeClr val="bg1">
                    <a:lumMod val="65000"/>
                  </a:schemeClr>
                </a:solidFill>
              </a:rPr>
              <a:t>What two anti-inflammatory properties do they possess?</a:t>
            </a:r>
          </a:p>
          <a:p>
            <a:r>
              <a:rPr lang="en-US" sz="1400" dirty="0">
                <a:solidFill>
                  <a:schemeClr val="bg1">
                    <a:lumMod val="65000"/>
                  </a:schemeClr>
                </a:solidFill>
              </a:rPr>
              <a:t>--They reduce  cytokine  release</a:t>
            </a:r>
          </a:p>
          <a:p>
            <a:r>
              <a:rPr lang="en-US" sz="1400" dirty="0">
                <a:solidFill>
                  <a:schemeClr val="bg1">
                    <a:lumMod val="65000"/>
                  </a:schemeClr>
                </a:solidFill>
              </a:rPr>
              <a:t>--They inhibit  MMP-9  activity</a:t>
            </a:r>
          </a:p>
        </p:txBody>
      </p:sp>
      <p:sp>
        <p:nvSpPr>
          <p:cNvPr id="33" name="TextBox 32">
            <a:extLst>
              <a:ext uri="{FF2B5EF4-FFF2-40B4-BE49-F238E27FC236}">
                <a16:creationId xmlns:a16="http://schemas.microsoft.com/office/drawing/2014/main" id="{0BE2736D-8C10-72BA-C2D1-52FE12B43BE9}"/>
              </a:ext>
            </a:extLst>
          </p:cNvPr>
          <p:cNvSpPr txBox="1"/>
          <p:nvPr/>
        </p:nvSpPr>
        <p:spPr>
          <a:xfrm>
            <a:off x="2130066" y="1109667"/>
            <a:ext cx="5015948" cy="3108543"/>
          </a:xfrm>
          <a:prstGeom prst="rect">
            <a:avLst/>
          </a:prstGeom>
          <a:solidFill>
            <a:srgbClr val="FF99FF"/>
          </a:solidFill>
        </p:spPr>
        <p:txBody>
          <a:bodyPr wrap="square" rtlCol="0">
            <a:spAutoFit/>
          </a:bodyPr>
          <a:lstStyle/>
          <a:p>
            <a:r>
              <a:rPr lang="en-US" sz="1400" i="1" dirty="0">
                <a:solidFill>
                  <a:srgbClr val="0000FF"/>
                </a:solidFill>
              </a:rPr>
              <a:t>Tetracycline use has limitations that make alternative </a:t>
            </a:r>
            <a:r>
              <a:rPr lang="en-US" sz="1400" i="1" dirty="0" err="1">
                <a:solidFill>
                  <a:srgbClr val="0000FF"/>
                </a:solidFill>
              </a:rPr>
              <a:t>cyclines</a:t>
            </a:r>
            <a:r>
              <a:rPr lang="en-US" sz="1400" i="1" dirty="0">
                <a:solidFill>
                  <a:srgbClr val="0000FF"/>
                </a:solidFill>
              </a:rPr>
              <a:t> easier to use. What are these limitations?</a:t>
            </a:r>
          </a:p>
          <a:p>
            <a:r>
              <a:rPr lang="en-US" sz="1400" dirty="0">
                <a:solidFill>
                  <a:srgbClr val="0000FF"/>
                </a:solidFill>
              </a:rPr>
              <a:t>It must be dosed frequently, </a:t>
            </a:r>
            <a:r>
              <a:rPr lang="en-US" sz="1400" dirty="0"/>
              <a:t>and it must be taken on an  empty  stomach</a:t>
            </a:r>
            <a:endParaRPr lang="en-US" sz="1400" dirty="0">
              <a:solidFill>
                <a:srgbClr val="FF99FF"/>
              </a:solidFill>
            </a:endParaRPr>
          </a:p>
          <a:p>
            <a:endParaRPr lang="en-US" sz="1400" dirty="0">
              <a:solidFill>
                <a:srgbClr val="FF99FF"/>
              </a:solidFill>
            </a:endParaRPr>
          </a:p>
          <a:p>
            <a:r>
              <a:rPr lang="en-US" sz="1400" i="1" dirty="0">
                <a:solidFill>
                  <a:srgbClr val="FF99FF"/>
                </a:solidFill>
              </a:rPr>
              <a:t>What are the two alternatives that lack these limitations?</a:t>
            </a:r>
          </a:p>
          <a:p>
            <a:r>
              <a:rPr lang="en-US" sz="1400" dirty="0">
                <a:solidFill>
                  <a:srgbClr val="FF99FF"/>
                </a:solidFill>
              </a:rPr>
              <a:t>Minocycline and doxycycline  </a:t>
            </a:r>
          </a:p>
          <a:p>
            <a:endParaRPr lang="en-US" sz="1400" i="1" dirty="0">
              <a:solidFill>
                <a:srgbClr val="FF99FF"/>
              </a:solidFill>
            </a:endParaRPr>
          </a:p>
          <a:p>
            <a:r>
              <a:rPr lang="en-US" sz="1400" i="1" dirty="0">
                <a:solidFill>
                  <a:srgbClr val="FF99FF"/>
                </a:solidFill>
              </a:rPr>
              <a:t>How long is a typical course of </a:t>
            </a:r>
            <a:r>
              <a:rPr lang="en-US" sz="1400" i="1" dirty="0" err="1">
                <a:solidFill>
                  <a:srgbClr val="FF99FF"/>
                </a:solidFill>
              </a:rPr>
              <a:t>tx</a:t>
            </a:r>
            <a:r>
              <a:rPr lang="en-US" sz="1400" i="1" dirty="0">
                <a:solidFill>
                  <a:srgbClr val="FF99FF"/>
                </a:solidFill>
              </a:rPr>
              <a:t>?</a:t>
            </a:r>
          </a:p>
          <a:p>
            <a:r>
              <a:rPr lang="en-US" sz="1400" dirty="0">
                <a:solidFill>
                  <a:srgbClr val="FF99FF"/>
                </a:solidFill>
              </a:rPr>
              <a:t>4-6  weeks, maybe a little longer</a:t>
            </a:r>
          </a:p>
          <a:p>
            <a:endParaRPr lang="en-US" sz="1400" dirty="0">
              <a:solidFill>
                <a:srgbClr val="FF99FF"/>
              </a:solidFill>
            </a:endParaRPr>
          </a:p>
          <a:p>
            <a:r>
              <a:rPr lang="en-US" sz="1400" i="1" dirty="0">
                <a:solidFill>
                  <a:srgbClr val="FF99FF"/>
                </a:solidFill>
              </a:rPr>
              <a:t>Is it considered appropriate to repeat the course if the initial response was less than hoped-for?</a:t>
            </a:r>
          </a:p>
          <a:p>
            <a:r>
              <a:rPr lang="en-US" sz="1400" dirty="0">
                <a:solidFill>
                  <a:srgbClr val="FF99FF"/>
                </a:solidFill>
              </a:rPr>
              <a:t>Yes</a:t>
            </a:r>
          </a:p>
        </p:txBody>
      </p:sp>
      <p:sp>
        <p:nvSpPr>
          <p:cNvPr id="36" name="Rectangle 35">
            <a:extLst>
              <a:ext uri="{FF2B5EF4-FFF2-40B4-BE49-F238E27FC236}">
                <a16:creationId xmlns:a16="http://schemas.microsoft.com/office/drawing/2014/main" id="{F7F66F39-DC32-CCAB-ABA2-84E522818E41}"/>
              </a:ext>
            </a:extLst>
          </p:cNvPr>
          <p:cNvSpPr/>
          <p:nvPr/>
        </p:nvSpPr>
        <p:spPr>
          <a:xfrm>
            <a:off x="2183074" y="1791130"/>
            <a:ext cx="569843" cy="2551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empty vs full</a:t>
            </a:r>
          </a:p>
        </p:txBody>
      </p:sp>
      <p:sp>
        <p:nvSpPr>
          <p:cNvPr id="31" name="Oval 30">
            <a:extLst>
              <a:ext uri="{FF2B5EF4-FFF2-40B4-BE49-F238E27FC236}">
                <a16:creationId xmlns:a16="http://schemas.microsoft.com/office/drawing/2014/main" id="{C38ECF82-1E24-CB78-3833-26A9A1300A4A}"/>
              </a:ext>
            </a:extLst>
          </p:cNvPr>
          <p:cNvSpPr/>
          <p:nvPr/>
        </p:nvSpPr>
        <p:spPr>
          <a:xfrm>
            <a:off x="240104" y="2524435"/>
            <a:ext cx="2009452"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8850167"/>
      </p:ext>
    </p:extLst>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solidFill>
                  <a:schemeClr val="bg1">
                    <a:lumMod val="75000"/>
                  </a:schemeClr>
                </a:solidFill>
              </a:rPr>
              <a:t>Topical  </a:t>
            </a:r>
            <a:r>
              <a:rPr lang="en-US" sz="1600" b="1" dirty="0" err="1">
                <a:solidFill>
                  <a:schemeClr val="bg1">
                    <a:lumMod val="75000"/>
                  </a:schemeClr>
                </a:solidFill>
              </a:rPr>
              <a:t>abx</a:t>
            </a:r>
            <a:endParaRPr lang="en-US" sz="1600" b="1" dirty="0">
              <a:solidFill>
                <a:schemeClr val="bg1">
                  <a:lumMod val="75000"/>
                </a:schemeClr>
              </a:solidFill>
            </a:endParaRPr>
          </a:p>
          <a:p>
            <a:r>
              <a:rPr lang="en-US" sz="1600" dirty="0">
                <a:solidFill>
                  <a:schemeClr val="bg1">
                    <a:lumMod val="75000"/>
                  </a:schemeClr>
                </a:solidFill>
              </a:rPr>
              <a:t>--Topical  steroids</a:t>
            </a:r>
          </a:p>
          <a:p>
            <a:r>
              <a:rPr lang="en-US" sz="1600" dirty="0">
                <a:solidFill>
                  <a:schemeClr val="bg1">
                    <a:lumMod val="75000"/>
                  </a:schemeClr>
                </a:solidFill>
              </a:rPr>
              <a:t>--</a:t>
            </a:r>
            <a:r>
              <a:rPr lang="en-US" sz="1600" b="1" dirty="0"/>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90B44F-A04C-58E2-9033-CB26A9F41B2F}"/>
              </a:ext>
            </a:extLst>
          </p:cNvPr>
          <p:cNvSpPr txBox="1"/>
          <p:nvPr/>
        </p:nvSpPr>
        <p:spPr>
          <a:xfrm>
            <a:off x="2123653" y="1732951"/>
            <a:ext cx="5257800" cy="1815882"/>
          </a:xfrm>
          <a:prstGeom prst="rect">
            <a:avLst/>
          </a:prstGeom>
          <a:solidFill>
            <a:srgbClr val="00FFFF"/>
          </a:solidFill>
        </p:spPr>
        <p:txBody>
          <a:bodyPr wrap="square" rtlCol="0">
            <a:spAutoFit/>
          </a:bodyPr>
          <a:lstStyle/>
          <a:p>
            <a:r>
              <a:rPr lang="en-US" sz="1400" i="1" dirty="0">
                <a:solidFill>
                  <a:schemeClr val="bg1">
                    <a:lumMod val="65000"/>
                  </a:schemeClr>
                </a:solidFill>
              </a:rPr>
              <a:t>PO tetracyclines in the pt is already on topical azithromycin—isn’t that redundant?</a:t>
            </a:r>
          </a:p>
          <a:p>
            <a:r>
              <a:rPr lang="en-US" sz="1400" dirty="0">
                <a:solidFill>
                  <a:schemeClr val="bg1">
                    <a:lumMod val="65000"/>
                  </a:schemeClr>
                </a:solidFill>
              </a:rPr>
              <a:t>You’d think so, but no—in MGD management, tetracyclines act primarily as an  anti-inflammatory </a:t>
            </a:r>
          </a:p>
          <a:p>
            <a:endParaRPr lang="en-US" sz="1400" i="1" dirty="0">
              <a:solidFill>
                <a:schemeClr val="bg1">
                  <a:lumMod val="65000"/>
                </a:schemeClr>
              </a:solidFill>
            </a:endParaRPr>
          </a:p>
          <a:p>
            <a:r>
              <a:rPr lang="en-US" sz="1400" i="1" dirty="0">
                <a:solidFill>
                  <a:schemeClr val="bg1">
                    <a:lumMod val="65000"/>
                  </a:schemeClr>
                </a:solidFill>
              </a:rPr>
              <a:t>What two anti-inflammatory properties do they possess?</a:t>
            </a:r>
          </a:p>
          <a:p>
            <a:r>
              <a:rPr lang="en-US" sz="1400" dirty="0">
                <a:solidFill>
                  <a:schemeClr val="bg1">
                    <a:lumMod val="65000"/>
                  </a:schemeClr>
                </a:solidFill>
              </a:rPr>
              <a:t>--They reduce  cytokine  release</a:t>
            </a:r>
          </a:p>
          <a:p>
            <a:r>
              <a:rPr lang="en-US" sz="1400" dirty="0">
                <a:solidFill>
                  <a:schemeClr val="bg1">
                    <a:lumMod val="65000"/>
                  </a:schemeClr>
                </a:solidFill>
              </a:rPr>
              <a:t>--They inhibit  MMP-9  activity</a:t>
            </a:r>
          </a:p>
        </p:txBody>
      </p:sp>
      <p:sp>
        <p:nvSpPr>
          <p:cNvPr id="33" name="TextBox 32">
            <a:extLst>
              <a:ext uri="{FF2B5EF4-FFF2-40B4-BE49-F238E27FC236}">
                <a16:creationId xmlns:a16="http://schemas.microsoft.com/office/drawing/2014/main" id="{0BE2736D-8C10-72BA-C2D1-52FE12B43BE9}"/>
              </a:ext>
            </a:extLst>
          </p:cNvPr>
          <p:cNvSpPr txBox="1"/>
          <p:nvPr/>
        </p:nvSpPr>
        <p:spPr>
          <a:xfrm>
            <a:off x="2130066" y="1109667"/>
            <a:ext cx="5015948" cy="3108543"/>
          </a:xfrm>
          <a:prstGeom prst="rect">
            <a:avLst/>
          </a:prstGeom>
          <a:solidFill>
            <a:srgbClr val="FF99FF"/>
          </a:solidFill>
        </p:spPr>
        <p:txBody>
          <a:bodyPr wrap="square" rtlCol="0">
            <a:spAutoFit/>
          </a:bodyPr>
          <a:lstStyle/>
          <a:p>
            <a:r>
              <a:rPr lang="en-US" sz="1400" i="1" dirty="0">
                <a:solidFill>
                  <a:srgbClr val="0000FF"/>
                </a:solidFill>
              </a:rPr>
              <a:t>Tetracycline use has limitations that make alternative </a:t>
            </a:r>
            <a:r>
              <a:rPr lang="en-US" sz="1400" i="1" dirty="0" err="1">
                <a:solidFill>
                  <a:srgbClr val="0000FF"/>
                </a:solidFill>
              </a:rPr>
              <a:t>cyclines</a:t>
            </a:r>
            <a:r>
              <a:rPr lang="en-US" sz="1400" i="1" dirty="0">
                <a:solidFill>
                  <a:srgbClr val="0000FF"/>
                </a:solidFill>
              </a:rPr>
              <a:t> easier to use. What are these limitations?</a:t>
            </a:r>
          </a:p>
          <a:p>
            <a:r>
              <a:rPr lang="en-US" sz="1400" dirty="0">
                <a:solidFill>
                  <a:srgbClr val="0000FF"/>
                </a:solidFill>
              </a:rPr>
              <a:t>It must be dosed frequently, </a:t>
            </a:r>
            <a:r>
              <a:rPr lang="en-US" sz="1400" dirty="0"/>
              <a:t>and it must be taken on an  empty  stomach</a:t>
            </a:r>
            <a:endParaRPr lang="en-US" sz="1400" dirty="0">
              <a:solidFill>
                <a:srgbClr val="FF99FF"/>
              </a:solidFill>
            </a:endParaRPr>
          </a:p>
          <a:p>
            <a:endParaRPr lang="en-US" sz="1400" dirty="0">
              <a:solidFill>
                <a:srgbClr val="FF99FF"/>
              </a:solidFill>
            </a:endParaRPr>
          </a:p>
          <a:p>
            <a:r>
              <a:rPr lang="en-US" sz="1400" i="1" dirty="0">
                <a:solidFill>
                  <a:srgbClr val="FF99FF"/>
                </a:solidFill>
              </a:rPr>
              <a:t>What are the two alternatives that lack these limitations?</a:t>
            </a:r>
          </a:p>
          <a:p>
            <a:r>
              <a:rPr lang="en-US" sz="1400" dirty="0">
                <a:solidFill>
                  <a:srgbClr val="FF99FF"/>
                </a:solidFill>
              </a:rPr>
              <a:t>Minocycline and doxycycline  </a:t>
            </a:r>
          </a:p>
          <a:p>
            <a:endParaRPr lang="en-US" sz="1400" i="1" dirty="0">
              <a:solidFill>
                <a:srgbClr val="FF99FF"/>
              </a:solidFill>
            </a:endParaRPr>
          </a:p>
          <a:p>
            <a:r>
              <a:rPr lang="en-US" sz="1400" i="1" dirty="0">
                <a:solidFill>
                  <a:srgbClr val="FF99FF"/>
                </a:solidFill>
              </a:rPr>
              <a:t>How long is a typical course of </a:t>
            </a:r>
            <a:r>
              <a:rPr lang="en-US" sz="1400" i="1" dirty="0" err="1">
                <a:solidFill>
                  <a:srgbClr val="FF99FF"/>
                </a:solidFill>
              </a:rPr>
              <a:t>tx</a:t>
            </a:r>
            <a:r>
              <a:rPr lang="en-US" sz="1400" i="1" dirty="0">
                <a:solidFill>
                  <a:srgbClr val="FF99FF"/>
                </a:solidFill>
              </a:rPr>
              <a:t>?</a:t>
            </a:r>
          </a:p>
          <a:p>
            <a:r>
              <a:rPr lang="en-US" sz="1400" dirty="0">
                <a:solidFill>
                  <a:srgbClr val="FF99FF"/>
                </a:solidFill>
              </a:rPr>
              <a:t>4-6  weeks, maybe a little longer</a:t>
            </a:r>
          </a:p>
          <a:p>
            <a:endParaRPr lang="en-US" sz="1400" dirty="0">
              <a:solidFill>
                <a:srgbClr val="FF99FF"/>
              </a:solidFill>
            </a:endParaRPr>
          </a:p>
          <a:p>
            <a:r>
              <a:rPr lang="en-US" sz="1400" i="1" dirty="0">
                <a:solidFill>
                  <a:srgbClr val="FF99FF"/>
                </a:solidFill>
              </a:rPr>
              <a:t>Is it considered appropriate to repeat the course if the initial response was less than hoped-for?</a:t>
            </a:r>
          </a:p>
          <a:p>
            <a:r>
              <a:rPr lang="en-US" sz="1400" dirty="0">
                <a:solidFill>
                  <a:srgbClr val="FF99FF"/>
                </a:solidFill>
              </a:rPr>
              <a:t>Yes</a:t>
            </a:r>
          </a:p>
        </p:txBody>
      </p:sp>
      <p:sp>
        <p:nvSpPr>
          <p:cNvPr id="31" name="Oval 30">
            <a:extLst>
              <a:ext uri="{FF2B5EF4-FFF2-40B4-BE49-F238E27FC236}">
                <a16:creationId xmlns:a16="http://schemas.microsoft.com/office/drawing/2014/main" id="{C38ECF82-1E24-CB78-3833-26A9A1300A4A}"/>
              </a:ext>
            </a:extLst>
          </p:cNvPr>
          <p:cNvSpPr/>
          <p:nvPr/>
        </p:nvSpPr>
        <p:spPr>
          <a:xfrm>
            <a:off x="240104" y="2524435"/>
            <a:ext cx="2009452"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19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derstanding the Tear Film and Dry Eye – Collins Street Optometrists">
            <a:extLst>
              <a:ext uri="{FF2B5EF4-FFF2-40B4-BE49-F238E27FC236}">
                <a16:creationId xmlns:a16="http://schemas.microsoft.com/office/drawing/2014/main" id="{6C9F2D72-08AD-8BD9-B1AB-676660B056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643" y="889535"/>
            <a:ext cx="4938713" cy="50789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8DB180D-1C07-06A4-3584-0DC59576BA76}"/>
              </a:ext>
            </a:extLst>
          </p:cNvPr>
          <p:cNvSpPr txBox="1"/>
          <p:nvPr/>
        </p:nvSpPr>
        <p:spPr>
          <a:xfrm>
            <a:off x="2722775" y="6100740"/>
            <a:ext cx="3698448" cy="369332"/>
          </a:xfrm>
          <a:prstGeom prst="rect">
            <a:avLst/>
          </a:prstGeom>
          <a:noFill/>
        </p:spPr>
        <p:txBody>
          <a:bodyPr wrap="none" rtlCol="0">
            <a:spAutoFit/>
          </a:bodyPr>
          <a:lstStyle/>
          <a:p>
            <a:pPr algn="ctr"/>
            <a:r>
              <a:rPr lang="en-US" dirty="0"/>
              <a:t>The </a:t>
            </a:r>
            <a:r>
              <a:rPr lang="en-US" i="1" dirty="0"/>
              <a:t>tripartite model </a:t>
            </a:r>
            <a:r>
              <a:rPr lang="en-US" dirty="0"/>
              <a:t>of the tear film</a:t>
            </a:r>
          </a:p>
        </p:txBody>
      </p:sp>
      <p:sp>
        <p:nvSpPr>
          <p:cNvPr id="4" name="TextBox 3">
            <a:extLst>
              <a:ext uri="{FF2B5EF4-FFF2-40B4-BE49-F238E27FC236}">
                <a16:creationId xmlns:a16="http://schemas.microsoft.com/office/drawing/2014/main" id="{9D12E50B-0788-24AC-405C-E98C8FA65574}"/>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4222934509"/>
      </p:ext>
    </p:extLst>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solidFill>
                  <a:schemeClr val="bg1">
                    <a:lumMod val="75000"/>
                  </a:schemeClr>
                </a:solidFill>
              </a:rPr>
              <a:t>Topical  </a:t>
            </a:r>
            <a:r>
              <a:rPr lang="en-US" sz="1600" b="1" dirty="0" err="1">
                <a:solidFill>
                  <a:schemeClr val="bg1">
                    <a:lumMod val="75000"/>
                  </a:schemeClr>
                </a:solidFill>
              </a:rPr>
              <a:t>abx</a:t>
            </a:r>
            <a:endParaRPr lang="en-US" sz="1600" b="1" dirty="0">
              <a:solidFill>
                <a:schemeClr val="bg1">
                  <a:lumMod val="75000"/>
                </a:schemeClr>
              </a:solidFill>
            </a:endParaRPr>
          </a:p>
          <a:p>
            <a:r>
              <a:rPr lang="en-US" sz="1600" dirty="0">
                <a:solidFill>
                  <a:schemeClr val="bg1">
                    <a:lumMod val="75000"/>
                  </a:schemeClr>
                </a:solidFill>
              </a:rPr>
              <a:t>--Topical  steroids</a:t>
            </a:r>
          </a:p>
          <a:p>
            <a:r>
              <a:rPr lang="en-US" sz="1600" dirty="0">
                <a:solidFill>
                  <a:schemeClr val="bg1">
                    <a:lumMod val="75000"/>
                  </a:schemeClr>
                </a:solidFill>
              </a:rPr>
              <a:t>--</a:t>
            </a:r>
            <a:r>
              <a:rPr lang="en-US" sz="1600" b="1" dirty="0"/>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90B44F-A04C-58E2-9033-CB26A9F41B2F}"/>
              </a:ext>
            </a:extLst>
          </p:cNvPr>
          <p:cNvSpPr txBox="1"/>
          <p:nvPr/>
        </p:nvSpPr>
        <p:spPr>
          <a:xfrm>
            <a:off x="2123653" y="1732951"/>
            <a:ext cx="5257800" cy="1815882"/>
          </a:xfrm>
          <a:prstGeom prst="rect">
            <a:avLst/>
          </a:prstGeom>
          <a:solidFill>
            <a:srgbClr val="00FFFF"/>
          </a:solidFill>
        </p:spPr>
        <p:txBody>
          <a:bodyPr wrap="square" rtlCol="0">
            <a:spAutoFit/>
          </a:bodyPr>
          <a:lstStyle/>
          <a:p>
            <a:r>
              <a:rPr lang="en-US" sz="1400" i="1" dirty="0">
                <a:solidFill>
                  <a:schemeClr val="bg1">
                    <a:lumMod val="65000"/>
                  </a:schemeClr>
                </a:solidFill>
              </a:rPr>
              <a:t>PO tetracyclines in the pt is already on topical azithromycin—isn’t that redundant?</a:t>
            </a:r>
          </a:p>
          <a:p>
            <a:r>
              <a:rPr lang="en-US" sz="1400" dirty="0">
                <a:solidFill>
                  <a:schemeClr val="bg1">
                    <a:lumMod val="65000"/>
                  </a:schemeClr>
                </a:solidFill>
              </a:rPr>
              <a:t>You’d think so, but no—in MGD management, tetracyclines act primarily as an  anti-inflammatory </a:t>
            </a:r>
          </a:p>
          <a:p>
            <a:endParaRPr lang="en-US" sz="1400" i="1" dirty="0">
              <a:solidFill>
                <a:schemeClr val="bg1">
                  <a:lumMod val="65000"/>
                </a:schemeClr>
              </a:solidFill>
            </a:endParaRPr>
          </a:p>
          <a:p>
            <a:r>
              <a:rPr lang="en-US" sz="1400" i="1" dirty="0">
                <a:solidFill>
                  <a:schemeClr val="bg1">
                    <a:lumMod val="65000"/>
                  </a:schemeClr>
                </a:solidFill>
              </a:rPr>
              <a:t>What two anti-inflammatory properties do they possess?</a:t>
            </a:r>
          </a:p>
          <a:p>
            <a:r>
              <a:rPr lang="en-US" sz="1400" dirty="0">
                <a:solidFill>
                  <a:schemeClr val="bg1">
                    <a:lumMod val="65000"/>
                  </a:schemeClr>
                </a:solidFill>
              </a:rPr>
              <a:t>--They reduce  cytokine  release</a:t>
            </a:r>
          </a:p>
          <a:p>
            <a:r>
              <a:rPr lang="en-US" sz="1400" dirty="0">
                <a:solidFill>
                  <a:schemeClr val="bg1">
                    <a:lumMod val="65000"/>
                  </a:schemeClr>
                </a:solidFill>
              </a:rPr>
              <a:t>--They inhibit  MMP-9  activity</a:t>
            </a:r>
          </a:p>
        </p:txBody>
      </p:sp>
      <p:sp>
        <p:nvSpPr>
          <p:cNvPr id="33" name="TextBox 32">
            <a:extLst>
              <a:ext uri="{FF2B5EF4-FFF2-40B4-BE49-F238E27FC236}">
                <a16:creationId xmlns:a16="http://schemas.microsoft.com/office/drawing/2014/main" id="{0BE2736D-8C10-72BA-C2D1-52FE12B43BE9}"/>
              </a:ext>
            </a:extLst>
          </p:cNvPr>
          <p:cNvSpPr txBox="1"/>
          <p:nvPr/>
        </p:nvSpPr>
        <p:spPr>
          <a:xfrm>
            <a:off x="2130066" y="1109667"/>
            <a:ext cx="5015948" cy="3108543"/>
          </a:xfrm>
          <a:prstGeom prst="rect">
            <a:avLst/>
          </a:prstGeom>
          <a:solidFill>
            <a:srgbClr val="FF99FF"/>
          </a:solidFill>
        </p:spPr>
        <p:txBody>
          <a:bodyPr wrap="square" rtlCol="0">
            <a:spAutoFit/>
          </a:bodyPr>
          <a:lstStyle/>
          <a:p>
            <a:r>
              <a:rPr lang="en-US" sz="1400" i="1" dirty="0">
                <a:solidFill>
                  <a:srgbClr val="0000FF"/>
                </a:solidFill>
              </a:rPr>
              <a:t>Tetracycline use has limitations that make alternative </a:t>
            </a:r>
            <a:r>
              <a:rPr lang="en-US" sz="1400" i="1" dirty="0" err="1">
                <a:solidFill>
                  <a:srgbClr val="0000FF"/>
                </a:solidFill>
              </a:rPr>
              <a:t>cyclines</a:t>
            </a:r>
            <a:r>
              <a:rPr lang="en-US" sz="1400" i="1" dirty="0">
                <a:solidFill>
                  <a:srgbClr val="0000FF"/>
                </a:solidFill>
              </a:rPr>
              <a:t> easier to use. What are these limitations?</a:t>
            </a:r>
          </a:p>
          <a:p>
            <a:r>
              <a:rPr lang="en-US" sz="1400" dirty="0">
                <a:solidFill>
                  <a:srgbClr val="0000FF"/>
                </a:solidFill>
              </a:rPr>
              <a:t>It must be dosed frequently, </a:t>
            </a:r>
            <a:r>
              <a:rPr lang="en-US" sz="1400" dirty="0"/>
              <a:t>and it must be taken on an  empty  stomach</a:t>
            </a:r>
          </a:p>
          <a:p>
            <a:endParaRPr lang="en-US" sz="1400" dirty="0">
              <a:solidFill>
                <a:srgbClr val="0000FF"/>
              </a:solidFill>
            </a:endParaRPr>
          </a:p>
          <a:p>
            <a:r>
              <a:rPr lang="en-US" sz="1400" i="1" dirty="0">
                <a:solidFill>
                  <a:srgbClr val="0000FF"/>
                </a:solidFill>
              </a:rPr>
              <a:t>What are the two alternatives that lack these limitations?</a:t>
            </a:r>
          </a:p>
          <a:p>
            <a:r>
              <a:rPr lang="en-US" sz="1400" dirty="0">
                <a:solidFill>
                  <a:srgbClr val="FF99FF"/>
                </a:solidFill>
              </a:rPr>
              <a:t>Minocycline and doxycycline  </a:t>
            </a:r>
          </a:p>
          <a:p>
            <a:endParaRPr lang="en-US" sz="1400" i="1" dirty="0">
              <a:solidFill>
                <a:srgbClr val="FF99FF"/>
              </a:solidFill>
            </a:endParaRPr>
          </a:p>
          <a:p>
            <a:r>
              <a:rPr lang="en-US" sz="1400" i="1" dirty="0">
                <a:solidFill>
                  <a:srgbClr val="FF99FF"/>
                </a:solidFill>
              </a:rPr>
              <a:t>How long is a typical course of </a:t>
            </a:r>
            <a:r>
              <a:rPr lang="en-US" sz="1400" i="1" dirty="0" err="1">
                <a:solidFill>
                  <a:srgbClr val="FF99FF"/>
                </a:solidFill>
              </a:rPr>
              <a:t>tx</a:t>
            </a:r>
            <a:r>
              <a:rPr lang="en-US" sz="1400" i="1" dirty="0">
                <a:solidFill>
                  <a:srgbClr val="FF99FF"/>
                </a:solidFill>
              </a:rPr>
              <a:t>?</a:t>
            </a:r>
          </a:p>
          <a:p>
            <a:r>
              <a:rPr lang="en-US" sz="1400" dirty="0">
                <a:solidFill>
                  <a:srgbClr val="FF99FF"/>
                </a:solidFill>
              </a:rPr>
              <a:t>4-6  weeks, maybe a little longer</a:t>
            </a:r>
          </a:p>
          <a:p>
            <a:endParaRPr lang="en-US" sz="1400" dirty="0">
              <a:solidFill>
                <a:srgbClr val="FF99FF"/>
              </a:solidFill>
            </a:endParaRPr>
          </a:p>
          <a:p>
            <a:r>
              <a:rPr lang="en-US" sz="1400" i="1" dirty="0">
                <a:solidFill>
                  <a:srgbClr val="FF99FF"/>
                </a:solidFill>
              </a:rPr>
              <a:t>Is it considered appropriate to repeat the course if the initial response was less than hoped-for?</a:t>
            </a:r>
          </a:p>
          <a:p>
            <a:r>
              <a:rPr lang="en-US" sz="1400" dirty="0">
                <a:solidFill>
                  <a:srgbClr val="FF99FF"/>
                </a:solidFill>
              </a:rPr>
              <a:t>Yes</a:t>
            </a:r>
          </a:p>
        </p:txBody>
      </p:sp>
      <p:sp>
        <p:nvSpPr>
          <p:cNvPr id="31" name="Oval 30">
            <a:extLst>
              <a:ext uri="{FF2B5EF4-FFF2-40B4-BE49-F238E27FC236}">
                <a16:creationId xmlns:a16="http://schemas.microsoft.com/office/drawing/2014/main" id="{C38ECF82-1E24-CB78-3833-26A9A1300A4A}"/>
              </a:ext>
            </a:extLst>
          </p:cNvPr>
          <p:cNvSpPr/>
          <p:nvPr/>
        </p:nvSpPr>
        <p:spPr>
          <a:xfrm>
            <a:off x="240104" y="2524435"/>
            <a:ext cx="2009452"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0884347"/>
      </p:ext>
    </p:extLst>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solidFill>
                  <a:schemeClr val="bg1">
                    <a:lumMod val="75000"/>
                  </a:schemeClr>
                </a:solidFill>
              </a:rPr>
              <a:t>Topical  </a:t>
            </a:r>
            <a:r>
              <a:rPr lang="en-US" sz="1600" b="1" dirty="0" err="1">
                <a:solidFill>
                  <a:schemeClr val="bg1">
                    <a:lumMod val="75000"/>
                  </a:schemeClr>
                </a:solidFill>
              </a:rPr>
              <a:t>abx</a:t>
            </a:r>
            <a:endParaRPr lang="en-US" sz="1600" b="1" dirty="0">
              <a:solidFill>
                <a:schemeClr val="bg1">
                  <a:lumMod val="75000"/>
                </a:schemeClr>
              </a:solidFill>
            </a:endParaRPr>
          </a:p>
          <a:p>
            <a:r>
              <a:rPr lang="en-US" sz="1600" dirty="0">
                <a:solidFill>
                  <a:schemeClr val="bg1">
                    <a:lumMod val="75000"/>
                  </a:schemeClr>
                </a:solidFill>
              </a:rPr>
              <a:t>--Topical  steroids</a:t>
            </a:r>
          </a:p>
          <a:p>
            <a:r>
              <a:rPr lang="en-US" sz="1600" dirty="0">
                <a:solidFill>
                  <a:schemeClr val="bg1">
                    <a:lumMod val="75000"/>
                  </a:schemeClr>
                </a:solidFill>
              </a:rPr>
              <a:t>--</a:t>
            </a:r>
            <a:r>
              <a:rPr lang="en-US" sz="1600" b="1" dirty="0"/>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90B44F-A04C-58E2-9033-CB26A9F41B2F}"/>
              </a:ext>
            </a:extLst>
          </p:cNvPr>
          <p:cNvSpPr txBox="1"/>
          <p:nvPr/>
        </p:nvSpPr>
        <p:spPr>
          <a:xfrm>
            <a:off x="2123653" y="1732951"/>
            <a:ext cx="5257800" cy="1815882"/>
          </a:xfrm>
          <a:prstGeom prst="rect">
            <a:avLst/>
          </a:prstGeom>
          <a:solidFill>
            <a:srgbClr val="00FFFF"/>
          </a:solidFill>
        </p:spPr>
        <p:txBody>
          <a:bodyPr wrap="square" rtlCol="0">
            <a:spAutoFit/>
          </a:bodyPr>
          <a:lstStyle/>
          <a:p>
            <a:r>
              <a:rPr lang="en-US" sz="1400" i="1" dirty="0">
                <a:solidFill>
                  <a:schemeClr val="bg1">
                    <a:lumMod val="65000"/>
                  </a:schemeClr>
                </a:solidFill>
              </a:rPr>
              <a:t>PO tetracyclines in the pt is already on topical azithromycin—isn’t that redundant?</a:t>
            </a:r>
          </a:p>
          <a:p>
            <a:r>
              <a:rPr lang="en-US" sz="1400" dirty="0">
                <a:solidFill>
                  <a:schemeClr val="bg1">
                    <a:lumMod val="65000"/>
                  </a:schemeClr>
                </a:solidFill>
              </a:rPr>
              <a:t>You’d think so, but no—in MGD management, tetracyclines act primarily as an  anti-inflammatory </a:t>
            </a:r>
          </a:p>
          <a:p>
            <a:endParaRPr lang="en-US" sz="1400" i="1" dirty="0">
              <a:solidFill>
                <a:schemeClr val="bg1">
                  <a:lumMod val="65000"/>
                </a:schemeClr>
              </a:solidFill>
            </a:endParaRPr>
          </a:p>
          <a:p>
            <a:r>
              <a:rPr lang="en-US" sz="1400" i="1" dirty="0">
                <a:solidFill>
                  <a:schemeClr val="bg1">
                    <a:lumMod val="65000"/>
                  </a:schemeClr>
                </a:solidFill>
              </a:rPr>
              <a:t>What two anti-inflammatory properties do they possess?</a:t>
            </a:r>
          </a:p>
          <a:p>
            <a:r>
              <a:rPr lang="en-US" sz="1400" dirty="0">
                <a:solidFill>
                  <a:schemeClr val="bg1">
                    <a:lumMod val="65000"/>
                  </a:schemeClr>
                </a:solidFill>
              </a:rPr>
              <a:t>--They reduce  cytokine  release</a:t>
            </a:r>
          </a:p>
          <a:p>
            <a:r>
              <a:rPr lang="en-US" sz="1400" dirty="0">
                <a:solidFill>
                  <a:schemeClr val="bg1">
                    <a:lumMod val="65000"/>
                  </a:schemeClr>
                </a:solidFill>
              </a:rPr>
              <a:t>--They inhibit  MMP-9  activity</a:t>
            </a:r>
          </a:p>
        </p:txBody>
      </p:sp>
      <p:sp>
        <p:nvSpPr>
          <p:cNvPr id="33" name="TextBox 32">
            <a:extLst>
              <a:ext uri="{FF2B5EF4-FFF2-40B4-BE49-F238E27FC236}">
                <a16:creationId xmlns:a16="http://schemas.microsoft.com/office/drawing/2014/main" id="{0BE2736D-8C10-72BA-C2D1-52FE12B43BE9}"/>
              </a:ext>
            </a:extLst>
          </p:cNvPr>
          <p:cNvSpPr txBox="1"/>
          <p:nvPr/>
        </p:nvSpPr>
        <p:spPr>
          <a:xfrm>
            <a:off x="2130066" y="1109667"/>
            <a:ext cx="5015948" cy="3108543"/>
          </a:xfrm>
          <a:prstGeom prst="rect">
            <a:avLst/>
          </a:prstGeom>
          <a:solidFill>
            <a:srgbClr val="FF99FF"/>
          </a:solidFill>
        </p:spPr>
        <p:txBody>
          <a:bodyPr wrap="square" rtlCol="0">
            <a:spAutoFit/>
          </a:bodyPr>
          <a:lstStyle/>
          <a:p>
            <a:r>
              <a:rPr lang="en-US" sz="1400" i="1" dirty="0">
                <a:solidFill>
                  <a:srgbClr val="0000FF"/>
                </a:solidFill>
              </a:rPr>
              <a:t>Tetracycline use has limitations that make alternative </a:t>
            </a:r>
            <a:r>
              <a:rPr lang="en-US" sz="1400" i="1" dirty="0" err="1">
                <a:solidFill>
                  <a:srgbClr val="0000FF"/>
                </a:solidFill>
              </a:rPr>
              <a:t>cyclines</a:t>
            </a:r>
            <a:r>
              <a:rPr lang="en-US" sz="1400" i="1" dirty="0">
                <a:solidFill>
                  <a:srgbClr val="0000FF"/>
                </a:solidFill>
              </a:rPr>
              <a:t> easier to use. What are these limitations?</a:t>
            </a:r>
          </a:p>
          <a:p>
            <a:r>
              <a:rPr lang="en-US" sz="1400" dirty="0">
                <a:solidFill>
                  <a:srgbClr val="0000FF"/>
                </a:solidFill>
              </a:rPr>
              <a:t>It must be dosed frequently, </a:t>
            </a:r>
            <a:r>
              <a:rPr lang="en-US" sz="1400" dirty="0"/>
              <a:t>and it must be taken on an  empty  stomach</a:t>
            </a:r>
          </a:p>
          <a:p>
            <a:endParaRPr lang="en-US" sz="1400" dirty="0">
              <a:solidFill>
                <a:srgbClr val="0000FF"/>
              </a:solidFill>
            </a:endParaRPr>
          </a:p>
          <a:p>
            <a:r>
              <a:rPr lang="en-US" sz="1400" i="1" dirty="0">
                <a:solidFill>
                  <a:srgbClr val="0000FF"/>
                </a:solidFill>
              </a:rPr>
              <a:t>What are the two alternatives that lack these limitations?</a:t>
            </a:r>
          </a:p>
          <a:p>
            <a:r>
              <a:rPr lang="en-US" sz="1400" dirty="0">
                <a:solidFill>
                  <a:srgbClr val="0000FF"/>
                </a:solidFill>
              </a:rPr>
              <a:t>Minocycline and doxycycline  </a:t>
            </a:r>
          </a:p>
          <a:p>
            <a:endParaRPr lang="en-US" sz="1400" i="1" dirty="0">
              <a:solidFill>
                <a:srgbClr val="FF99FF"/>
              </a:solidFill>
            </a:endParaRPr>
          </a:p>
          <a:p>
            <a:r>
              <a:rPr lang="en-US" sz="1400" i="1" dirty="0">
                <a:solidFill>
                  <a:srgbClr val="FF99FF"/>
                </a:solidFill>
              </a:rPr>
              <a:t>How long is a typical course of </a:t>
            </a:r>
            <a:r>
              <a:rPr lang="en-US" sz="1400" i="1" dirty="0" err="1">
                <a:solidFill>
                  <a:srgbClr val="FF99FF"/>
                </a:solidFill>
              </a:rPr>
              <a:t>tx</a:t>
            </a:r>
            <a:r>
              <a:rPr lang="en-US" sz="1400" i="1" dirty="0">
                <a:solidFill>
                  <a:srgbClr val="FF99FF"/>
                </a:solidFill>
              </a:rPr>
              <a:t>?</a:t>
            </a:r>
          </a:p>
          <a:p>
            <a:r>
              <a:rPr lang="en-US" sz="1400" dirty="0">
                <a:solidFill>
                  <a:srgbClr val="FF99FF"/>
                </a:solidFill>
              </a:rPr>
              <a:t>4-6  weeks, maybe a little longer</a:t>
            </a:r>
          </a:p>
          <a:p>
            <a:endParaRPr lang="en-US" sz="1400" dirty="0">
              <a:solidFill>
                <a:srgbClr val="FF99FF"/>
              </a:solidFill>
            </a:endParaRPr>
          </a:p>
          <a:p>
            <a:r>
              <a:rPr lang="en-US" sz="1400" i="1" dirty="0">
                <a:solidFill>
                  <a:srgbClr val="FF99FF"/>
                </a:solidFill>
              </a:rPr>
              <a:t>Is it considered appropriate to repeat the course if the initial response was less than hoped-for?</a:t>
            </a:r>
          </a:p>
          <a:p>
            <a:r>
              <a:rPr lang="en-US" sz="1400" dirty="0">
                <a:solidFill>
                  <a:srgbClr val="FF99FF"/>
                </a:solidFill>
              </a:rPr>
              <a:t>Yes</a:t>
            </a:r>
          </a:p>
        </p:txBody>
      </p:sp>
      <p:sp>
        <p:nvSpPr>
          <p:cNvPr id="31" name="Oval 30">
            <a:extLst>
              <a:ext uri="{FF2B5EF4-FFF2-40B4-BE49-F238E27FC236}">
                <a16:creationId xmlns:a16="http://schemas.microsoft.com/office/drawing/2014/main" id="{C38ECF82-1E24-CB78-3833-26A9A1300A4A}"/>
              </a:ext>
            </a:extLst>
          </p:cNvPr>
          <p:cNvSpPr/>
          <p:nvPr/>
        </p:nvSpPr>
        <p:spPr>
          <a:xfrm>
            <a:off x="240104" y="2524435"/>
            <a:ext cx="2009452"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0068354"/>
      </p:ext>
    </p:extLst>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solidFill>
                  <a:schemeClr val="bg1">
                    <a:lumMod val="75000"/>
                  </a:schemeClr>
                </a:solidFill>
              </a:rPr>
              <a:t>Topical  </a:t>
            </a:r>
            <a:r>
              <a:rPr lang="en-US" sz="1600" b="1" dirty="0" err="1">
                <a:solidFill>
                  <a:schemeClr val="bg1">
                    <a:lumMod val="75000"/>
                  </a:schemeClr>
                </a:solidFill>
              </a:rPr>
              <a:t>abx</a:t>
            </a:r>
            <a:endParaRPr lang="en-US" sz="1600" b="1" dirty="0">
              <a:solidFill>
                <a:schemeClr val="bg1">
                  <a:lumMod val="75000"/>
                </a:schemeClr>
              </a:solidFill>
            </a:endParaRPr>
          </a:p>
          <a:p>
            <a:r>
              <a:rPr lang="en-US" sz="1600" dirty="0">
                <a:solidFill>
                  <a:schemeClr val="bg1">
                    <a:lumMod val="75000"/>
                  </a:schemeClr>
                </a:solidFill>
              </a:rPr>
              <a:t>--Topical  steroids</a:t>
            </a:r>
          </a:p>
          <a:p>
            <a:r>
              <a:rPr lang="en-US" sz="1600" dirty="0">
                <a:solidFill>
                  <a:schemeClr val="bg1">
                    <a:lumMod val="75000"/>
                  </a:schemeClr>
                </a:solidFill>
              </a:rPr>
              <a:t>--</a:t>
            </a:r>
            <a:r>
              <a:rPr lang="en-US" sz="1600" b="1" dirty="0"/>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90B44F-A04C-58E2-9033-CB26A9F41B2F}"/>
              </a:ext>
            </a:extLst>
          </p:cNvPr>
          <p:cNvSpPr txBox="1"/>
          <p:nvPr/>
        </p:nvSpPr>
        <p:spPr>
          <a:xfrm>
            <a:off x="2123653" y="1732951"/>
            <a:ext cx="5257800" cy="1815882"/>
          </a:xfrm>
          <a:prstGeom prst="rect">
            <a:avLst/>
          </a:prstGeom>
          <a:solidFill>
            <a:srgbClr val="00FFFF"/>
          </a:solidFill>
        </p:spPr>
        <p:txBody>
          <a:bodyPr wrap="square" rtlCol="0">
            <a:spAutoFit/>
          </a:bodyPr>
          <a:lstStyle/>
          <a:p>
            <a:r>
              <a:rPr lang="en-US" sz="1400" i="1" dirty="0">
                <a:solidFill>
                  <a:schemeClr val="bg1">
                    <a:lumMod val="65000"/>
                  </a:schemeClr>
                </a:solidFill>
              </a:rPr>
              <a:t>PO tetracyclines in the pt is already on topical azithromycin—isn’t that redundant?</a:t>
            </a:r>
          </a:p>
          <a:p>
            <a:r>
              <a:rPr lang="en-US" sz="1400" dirty="0">
                <a:solidFill>
                  <a:schemeClr val="bg1">
                    <a:lumMod val="65000"/>
                  </a:schemeClr>
                </a:solidFill>
              </a:rPr>
              <a:t>You’d think so, but no—in MGD management, tetracyclines act primarily as an  anti-inflammatory </a:t>
            </a:r>
          </a:p>
          <a:p>
            <a:endParaRPr lang="en-US" sz="1400" i="1" dirty="0">
              <a:solidFill>
                <a:schemeClr val="bg1">
                  <a:lumMod val="65000"/>
                </a:schemeClr>
              </a:solidFill>
            </a:endParaRPr>
          </a:p>
          <a:p>
            <a:r>
              <a:rPr lang="en-US" sz="1400" i="1" dirty="0">
                <a:solidFill>
                  <a:schemeClr val="bg1">
                    <a:lumMod val="65000"/>
                  </a:schemeClr>
                </a:solidFill>
              </a:rPr>
              <a:t>What two anti-inflammatory properties do they possess?</a:t>
            </a:r>
          </a:p>
          <a:p>
            <a:r>
              <a:rPr lang="en-US" sz="1400" dirty="0">
                <a:solidFill>
                  <a:schemeClr val="bg1">
                    <a:lumMod val="65000"/>
                  </a:schemeClr>
                </a:solidFill>
              </a:rPr>
              <a:t>--They reduce  cytokine  release</a:t>
            </a:r>
          </a:p>
          <a:p>
            <a:r>
              <a:rPr lang="en-US" sz="1400" dirty="0">
                <a:solidFill>
                  <a:schemeClr val="bg1">
                    <a:lumMod val="65000"/>
                  </a:schemeClr>
                </a:solidFill>
              </a:rPr>
              <a:t>--They inhibit  MMP-9  activity</a:t>
            </a:r>
          </a:p>
        </p:txBody>
      </p:sp>
      <p:sp>
        <p:nvSpPr>
          <p:cNvPr id="33" name="TextBox 32">
            <a:extLst>
              <a:ext uri="{FF2B5EF4-FFF2-40B4-BE49-F238E27FC236}">
                <a16:creationId xmlns:a16="http://schemas.microsoft.com/office/drawing/2014/main" id="{0BE2736D-8C10-72BA-C2D1-52FE12B43BE9}"/>
              </a:ext>
            </a:extLst>
          </p:cNvPr>
          <p:cNvSpPr txBox="1"/>
          <p:nvPr/>
        </p:nvSpPr>
        <p:spPr>
          <a:xfrm>
            <a:off x="2130066" y="1109667"/>
            <a:ext cx="5015948" cy="3108543"/>
          </a:xfrm>
          <a:prstGeom prst="rect">
            <a:avLst/>
          </a:prstGeom>
          <a:solidFill>
            <a:srgbClr val="FF99FF"/>
          </a:solidFill>
        </p:spPr>
        <p:txBody>
          <a:bodyPr wrap="square" rtlCol="0">
            <a:spAutoFit/>
          </a:bodyPr>
          <a:lstStyle/>
          <a:p>
            <a:r>
              <a:rPr lang="en-US" sz="1400" i="1" dirty="0">
                <a:solidFill>
                  <a:srgbClr val="0000FF"/>
                </a:solidFill>
              </a:rPr>
              <a:t>Tetracycline use has limitations that make alternative </a:t>
            </a:r>
            <a:r>
              <a:rPr lang="en-US" sz="1400" i="1" dirty="0" err="1">
                <a:solidFill>
                  <a:srgbClr val="0000FF"/>
                </a:solidFill>
              </a:rPr>
              <a:t>cyclines</a:t>
            </a:r>
            <a:r>
              <a:rPr lang="en-US" sz="1400" i="1" dirty="0">
                <a:solidFill>
                  <a:srgbClr val="0000FF"/>
                </a:solidFill>
              </a:rPr>
              <a:t> easier to use. What are these limitations?</a:t>
            </a:r>
          </a:p>
          <a:p>
            <a:r>
              <a:rPr lang="en-US" sz="1400" dirty="0">
                <a:solidFill>
                  <a:srgbClr val="0000FF"/>
                </a:solidFill>
              </a:rPr>
              <a:t>It must be dosed frequently, </a:t>
            </a:r>
            <a:r>
              <a:rPr lang="en-US" sz="1400" dirty="0"/>
              <a:t>and it must be taken on an  empty  stomach</a:t>
            </a:r>
          </a:p>
          <a:p>
            <a:endParaRPr lang="en-US" sz="1400" dirty="0">
              <a:solidFill>
                <a:srgbClr val="0000FF"/>
              </a:solidFill>
            </a:endParaRPr>
          </a:p>
          <a:p>
            <a:r>
              <a:rPr lang="en-US" sz="1400" i="1" dirty="0">
                <a:solidFill>
                  <a:srgbClr val="0000FF"/>
                </a:solidFill>
              </a:rPr>
              <a:t>What are the two alternatives that lack these limitations?</a:t>
            </a:r>
          </a:p>
          <a:p>
            <a:r>
              <a:rPr lang="en-US" sz="1400" dirty="0">
                <a:solidFill>
                  <a:srgbClr val="0000FF"/>
                </a:solidFill>
              </a:rPr>
              <a:t>Minocycline and doxycycline  </a:t>
            </a:r>
          </a:p>
          <a:p>
            <a:endParaRPr lang="en-US" sz="1400" i="1" dirty="0">
              <a:solidFill>
                <a:srgbClr val="0000FF"/>
              </a:solidFill>
            </a:endParaRPr>
          </a:p>
          <a:p>
            <a:r>
              <a:rPr lang="en-US" sz="1400" i="1" dirty="0">
                <a:solidFill>
                  <a:srgbClr val="0000FF"/>
                </a:solidFill>
              </a:rPr>
              <a:t>How long is a typical course of </a:t>
            </a:r>
            <a:r>
              <a:rPr lang="en-US" sz="1400" i="1" dirty="0" err="1">
                <a:solidFill>
                  <a:srgbClr val="0000FF"/>
                </a:solidFill>
              </a:rPr>
              <a:t>tx</a:t>
            </a:r>
            <a:r>
              <a:rPr lang="en-US" sz="1400" i="1" dirty="0">
                <a:solidFill>
                  <a:srgbClr val="0000FF"/>
                </a:solidFill>
              </a:rPr>
              <a:t>?</a:t>
            </a:r>
            <a:endParaRPr lang="en-US" sz="1400" i="1" dirty="0">
              <a:solidFill>
                <a:srgbClr val="FF99FF"/>
              </a:solidFill>
            </a:endParaRPr>
          </a:p>
          <a:p>
            <a:r>
              <a:rPr lang="en-US" sz="1400" dirty="0">
                <a:solidFill>
                  <a:srgbClr val="FF99FF"/>
                </a:solidFill>
              </a:rPr>
              <a:t>4-6  weeks, maybe a little longer</a:t>
            </a:r>
          </a:p>
          <a:p>
            <a:endParaRPr lang="en-US" sz="1400" dirty="0">
              <a:solidFill>
                <a:srgbClr val="FF99FF"/>
              </a:solidFill>
            </a:endParaRPr>
          </a:p>
          <a:p>
            <a:r>
              <a:rPr lang="en-US" sz="1400" i="1" dirty="0">
                <a:solidFill>
                  <a:srgbClr val="FF99FF"/>
                </a:solidFill>
              </a:rPr>
              <a:t>Is it considered appropriate to repeat the course if the initial response was less than hoped-for?</a:t>
            </a:r>
          </a:p>
          <a:p>
            <a:r>
              <a:rPr lang="en-US" sz="1400" dirty="0">
                <a:solidFill>
                  <a:srgbClr val="FF99FF"/>
                </a:solidFill>
              </a:rPr>
              <a:t>Yes</a:t>
            </a:r>
          </a:p>
        </p:txBody>
      </p:sp>
      <p:sp>
        <p:nvSpPr>
          <p:cNvPr id="31" name="Oval 30">
            <a:extLst>
              <a:ext uri="{FF2B5EF4-FFF2-40B4-BE49-F238E27FC236}">
                <a16:creationId xmlns:a16="http://schemas.microsoft.com/office/drawing/2014/main" id="{C38ECF82-1E24-CB78-3833-26A9A1300A4A}"/>
              </a:ext>
            </a:extLst>
          </p:cNvPr>
          <p:cNvSpPr/>
          <p:nvPr/>
        </p:nvSpPr>
        <p:spPr>
          <a:xfrm>
            <a:off x="240104" y="2524435"/>
            <a:ext cx="2009452"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4076139"/>
      </p:ext>
    </p:extLst>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solidFill>
                  <a:schemeClr val="bg1">
                    <a:lumMod val="75000"/>
                  </a:schemeClr>
                </a:solidFill>
              </a:rPr>
              <a:t>Topical  </a:t>
            </a:r>
            <a:r>
              <a:rPr lang="en-US" sz="1600" b="1" dirty="0" err="1">
                <a:solidFill>
                  <a:schemeClr val="bg1">
                    <a:lumMod val="75000"/>
                  </a:schemeClr>
                </a:solidFill>
              </a:rPr>
              <a:t>abx</a:t>
            </a:r>
            <a:endParaRPr lang="en-US" sz="1600" b="1" dirty="0">
              <a:solidFill>
                <a:schemeClr val="bg1">
                  <a:lumMod val="75000"/>
                </a:schemeClr>
              </a:solidFill>
            </a:endParaRPr>
          </a:p>
          <a:p>
            <a:r>
              <a:rPr lang="en-US" sz="1600" dirty="0">
                <a:solidFill>
                  <a:schemeClr val="bg1">
                    <a:lumMod val="75000"/>
                  </a:schemeClr>
                </a:solidFill>
              </a:rPr>
              <a:t>--Topical  steroids</a:t>
            </a:r>
          </a:p>
          <a:p>
            <a:r>
              <a:rPr lang="en-US" sz="1600" dirty="0">
                <a:solidFill>
                  <a:schemeClr val="bg1">
                    <a:lumMod val="75000"/>
                  </a:schemeClr>
                </a:solidFill>
              </a:rPr>
              <a:t>--</a:t>
            </a:r>
            <a:r>
              <a:rPr lang="en-US" sz="1600" b="1" dirty="0"/>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90B44F-A04C-58E2-9033-CB26A9F41B2F}"/>
              </a:ext>
            </a:extLst>
          </p:cNvPr>
          <p:cNvSpPr txBox="1"/>
          <p:nvPr/>
        </p:nvSpPr>
        <p:spPr>
          <a:xfrm>
            <a:off x="2123653" y="1732951"/>
            <a:ext cx="5257800" cy="1815882"/>
          </a:xfrm>
          <a:prstGeom prst="rect">
            <a:avLst/>
          </a:prstGeom>
          <a:solidFill>
            <a:srgbClr val="00FFFF"/>
          </a:solidFill>
        </p:spPr>
        <p:txBody>
          <a:bodyPr wrap="square" rtlCol="0">
            <a:spAutoFit/>
          </a:bodyPr>
          <a:lstStyle/>
          <a:p>
            <a:r>
              <a:rPr lang="en-US" sz="1400" i="1" dirty="0">
                <a:solidFill>
                  <a:schemeClr val="bg1">
                    <a:lumMod val="65000"/>
                  </a:schemeClr>
                </a:solidFill>
              </a:rPr>
              <a:t>PO tetracyclines in the pt is already on topical azithromycin—isn’t that redundant?</a:t>
            </a:r>
          </a:p>
          <a:p>
            <a:r>
              <a:rPr lang="en-US" sz="1400" dirty="0">
                <a:solidFill>
                  <a:schemeClr val="bg1">
                    <a:lumMod val="65000"/>
                  </a:schemeClr>
                </a:solidFill>
              </a:rPr>
              <a:t>You’d think so, but no—in MGD management, tetracyclines act primarily as an  anti-inflammatory </a:t>
            </a:r>
          </a:p>
          <a:p>
            <a:endParaRPr lang="en-US" sz="1400" i="1" dirty="0">
              <a:solidFill>
                <a:schemeClr val="bg1">
                  <a:lumMod val="65000"/>
                </a:schemeClr>
              </a:solidFill>
            </a:endParaRPr>
          </a:p>
          <a:p>
            <a:r>
              <a:rPr lang="en-US" sz="1400" i="1" dirty="0">
                <a:solidFill>
                  <a:schemeClr val="bg1">
                    <a:lumMod val="65000"/>
                  </a:schemeClr>
                </a:solidFill>
              </a:rPr>
              <a:t>What two anti-inflammatory properties do they possess?</a:t>
            </a:r>
          </a:p>
          <a:p>
            <a:r>
              <a:rPr lang="en-US" sz="1400" dirty="0">
                <a:solidFill>
                  <a:schemeClr val="bg1">
                    <a:lumMod val="65000"/>
                  </a:schemeClr>
                </a:solidFill>
              </a:rPr>
              <a:t>--They reduce  cytokine  release</a:t>
            </a:r>
          </a:p>
          <a:p>
            <a:r>
              <a:rPr lang="en-US" sz="1400" dirty="0">
                <a:solidFill>
                  <a:schemeClr val="bg1">
                    <a:lumMod val="65000"/>
                  </a:schemeClr>
                </a:solidFill>
              </a:rPr>
              <a:t>--They inhibit  MMP-9  activity</a:t>
            </a:r>
          </a:p>
        </p:txBody>
      </p:sp>
      <p:sp>
        <p:nvSpPr>
          <p:cNvPr id="33" name="TextBox 32">
            <a:extLst>
              <a:ext uri="{FF2B5EF4-FFF2-40B4-BE49-F238E27FC236}">
                <a16:creationId xmlns:a16="http://schemas.microsoft.com/office/drawing/2014/main" id="{0BE2736D-8C10-72BA-C2D1-52FE12B43BE9}"/>
              </a:ext>
            </a:extLst>
          </p:cNvPr>
          <p:cNvSpPr txBox="1"/>
          <p:nvPr/>
        </p:nvSpPr>
        <p:spPr>
          <a:xfrm>
            <a:off x="2130066" y="1109667"/>
            <a:ext cx="5015948" cy="3108543"/>
          </a:xfrm>
          <a:prstGeom prst="rect">
            <a:avLst/>
          </a:prstGeom>
          <a:solidFill>
            <a:srgbClr val="FF99FF"/>
          </a:solidFill>
        </p:spPr>
        <p:txBody>
          <a:bodyPr wrap="square" rtlCol="0">
            <a:spAutoFit/>
          </a:bodyPr>
          <a:lstStyle/>
          <a:p>
            <a:r>
              <a:rPr lang="en-US" sz="1400" i="1" dirty="0">
                <a:solidFill>
                  <a:srgbClr val="0000FF"/>
                </a:solidFill>
              </a:rPr>
              <a:t>Tetracycline use has limitations that make alternative </a:t>
            </a:r>
            <a:r>
              <a:rPr lang="en-US" sz="1400" i="1" dirty="0" err="1">
                <a:solidFill>
                  <a:srgbClr val="0000FF"/>
                </a:solidFill>
              </a:rPr>
              <a:t>cyclines</a:t>
            </a:r>
            <a:r>
              <a:rPr lang="en-US" sz="1400" i="1" dirty="0">
                <a:solidFill>
                  <a:srgbClr val="0000FF"/>
                </a:solidFill>
              </a:rPr>
              <a:t> easier to use. What are these limitations?</a:t>
            </a:r>
          </a:p>
          <a:p>
            <a:r>
              <a:rPr lang="en-US" sz="1400" dirty="0">
                <a:solidFill>
                  <a:srgbClr val="0000FF"/>
                </a:solidFill>
              </a:rPr>
              <a:t>It must be dosed frequently, </a:t>
            </a:r>
            <a:r>
              <a:rPr lang="en-US" sz="1400" dirty="0"/>
              <a:t>and it must be taken on an  empty  stomach</a:t>
            </a:r>
          </a:p>
          <a:p>
            <a:endParaRPr lang="en-US" sz="1400" dirty="0">
              <a:solidFill>
                <a:srgbClr val="0000FF"/>
              </a:solidFill>
            </a:endParaRPr>
          </a:p>
          <a:p>
            <a:r>
              <a:rPr lang="en-US" sz="1400" i="1" dirty="0">
                <a:solidFill>
                  <a:srgbClr val="0000FF"/>
                </a:solidFill>
              </a:rPr>
              <a:t>What are the two alternatives that lack these limitations?</a:t>
            </a:r>
          </a:p>
          <a:p>
            <a:r>
              <a:rPr lang="en-US" sz="1400" dirty="0">
                <a:solidFill>
                  <a:srgbClr val="0000FF"/>
                </a:solidFill>
              </a:rPr>
              <a:t>Minocycline and doxycycline  </a:t>
            </a:r>
          </a:p>
          <a:p>
            <a:endParaRPr lang="en-US" sz="1400" i="1" dirty="0">
              <a:solidFill>
                <a:srgbClr val="0000FF"/>
              </a:solidFill>
            </a:endParaRPr>
          </a:p>
          <a:p>
            <a:r>
              <a:rPr lang="en-US" sz="1400" i="1" dirty="0">
                <a:solidFill>
                  <a:srgbClr val="0000FF"/>
                </a:solidFill>
              </a:rPr>
              <a:t>How long is a typical course of </a:t>
            </a:r>
            <a:r>
              <a:rPr lang="en-US" sz="1400" i="1" dirty="0" err="1">
                <a:solidFill>
                  <a:srgbClr val="0000FF"/>
                </a:solidFill>
              </a:rPr>
              <a:t>tx</a:t>
            </a:r>
            <a:r>
              <a:rPr lang="en-US" sz="1400" i="1" dirty="0">
                <a:solidFill>
                  <a:srgbClr val="0000FF"/>
                </a:solidFill>
              </a:rPr>
              <a:t>?</a:t>
            </a:r>
          </a:p>
          <a:p>
            <a:r>
              <a:rPr lang="en-US" sz="1400" dirty="0">
                <a:solidFill>
                  <a:srgbClr val="0000FF"/>
                </a:solidFill>
              </a:rPr>
              <a:t>4-6  weeks, maybe a little longer</a:t>
            </a:r>
            <a:endParaRPr lang="en-US" sz="1400" dirty="0">
              <a:solidFill>
                <a:srgbClr val="FF99FF"/>
              </a:solidFill>
            </a:endParaRPr>
          </a:p>
          <a:p>
            <a:endParaRPr lang="en-US" sz="1400" dirty="0">
              <a:solidFill>
                <a:srgbClr val="FF99FF"/>
              </a:solidFill>
            </a:endParaRPr>
          </a:p>
          <a:p>
            <a:r>
              <a:rPr lang="en-US" sz="1400" i="1" dirty="0">
                <a:solidFill>
                  <a:srgbClr val="FF99FF"/>
                </a:solidFill>
              </a:rPr>
              <a:t>Is it considered appropriate to repeat the course if the initial response was less than hoped-for?</a:t>
            </a:r>
          </a:p>
          <a:p>
            <a:r>
              <a:rPr lang="en-US" sz="1400" dirty="0">
                <a:solidFill>
                  <a:srgbClr val="FF99FF"/>
                </a:solidFill>
              </a:rPr>
              <a:t>Yes</a:t>
            </a:r>
          </a:p>
        </p:txBody>
      </p:sp>
      <p:sp>
        <p:nvSpPr>
          <p:cNvPr id="35" name="Rectangle 34">
            <a:extLst>
              <a:ext uri="{FF2B5EF4-FFF2-40B4-BE49-F238E27FC236}">
                <a16:creationId xmlns:a16="http://schemas.microsoft.com/office/drawing/2014/main" id="{C8F29F34-7157-6EED-F198-B33C4CC65612}"/>
              </a:ext>
            </a:extLst>
          </p:cNvPr>
          <p:cNvSpPr/>
          <p:nvPr/>
        </p:nvSpPr>
        <p:spPr>
          <a:xfrm>
            <a:off x="2524311" y="3076484"/>
            <a:ext cx="609600" cy="4454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days? weeks? months? years?</a:t>
            </a:r>
          </a:p>
        </p:txBody>
      </p:sp>
      <p:sp>
        <p:nvSpPr>
          <p:cNvPr id="31" name="Oval 30">
            <a:extLst>
              <a:ext uri="{FF2B5EF4-FFF2-40B4-BE49-F238E27FC236}">
                <a16:creationId xmlns:a16="http://schemas.microsoft.com/office/drawing/2014/main" id="{C38ECF82-1E24-CB78-3833-26A9A1300A4A}"/>
              </a:ext>
            </a:extLst>
          </p:cNvPr>
          <p:cNvSpPr/>
          <p:nvPr/>
        </p:nvSpPr>
        <p:spPr>
          <a:xfrm>
            <a:off x="240104" y="2524435"/>
            <a:ext cx="2009452"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7503842"/>
      </p:ext>
    </p:extLst>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solidFill>
                  <a:schemeClr val="bg1">
                    <a:lumMod val="75000"/>
                  </a:schemeClr>
                </a:solidFill>
              </a:rPr>
              <a:t>Topical  </a:t>
            </a:r>
            <a:r>
              <a:rPr lang="en-US" sz="1600" b="1" dirty="0" err="1">
                <a:solidFill>
                  <a:schemeClr val="bg1">
                    <a:lumMod val="75000"/>
                  </a:schemeClr>
                </a:solidFill>
              </a:rPr>
              <a:t>abx</a:t>
            </a:r>
            <a:endParaRPr lang="en-US" sz="1600" b="1" dirty="0">
              <a:solidFill>
                <a:schemeClr val="bg1">
                  <a:lumMod val="75000"/>
                </a:schemeClr>
              </a:solidFill>
            </a:endParaRPr>
          </a:p>
          <a:p>
            <a:r>
              <a:rPr lang="en-US" sz="1600" dirty="0">
                <a:solidFill>
                  <a:schemeClr val="bg1">
                    <a:lumMod val="75000"/>
                  </a:schemeClr>
                </a:solidFill>
              </a:rPr>
              <a:t>--Topical  steroids</a:t>
            </a:r>
          </a:p>
          <a:p>
            <a:r>
              <a:rPr lang="en-US" sz="1600" dirty="0">
                <a:solidFill>
                  <a:schemeClr val="bg1">
                    <a:lumMod val="75000"/>
                  </a:schemeClr>
                </a:solidFill>
              </a:rPr>
              <a:t>--</a:t>
            </a:r>
            <a:r>
              <a:rPr lang="en-US" sz="1600" b="1" dirty="0"/>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90B44F-A04C-58E2-9033-CB26A9F41B2F}"/>
              </a:ext>
            </a:extLst>
          </p:cNvPr>
          <p:cNvSpPr txBox="1"/>
          <p:nvPr/>
        </p:nvSpPr>
        <p:spPr>
          <a:xfrm>
            <a:off x="2123653" y="1732951"/>
            <a:ext cx="5257800" cy="1815882"/>
          </a:xfrm>
          <a:prstGeom prst="rect">
            <a:avLst/>
          </a:prstGeom>
          <a:solidFill>
            <a:srgbClr val="00FFFF"/>
          </a:solidFill>
        </p:spPr>
        <p:txBody>
          <a:bodyPr wrap="square" rtlCol="0">
            <a:spAutoFit/>
          </a:bodyPr>
          <a:lstStyle/>
          <a:p>
            <a:r>
              <a:rPr lang="en-US" sz="1400" i="1" dirty="0">
                <a:solidFill>
                  <a:schemeClr val="bg1">
                    <a:lumMod val="65000"/>
                  </a:schemeClr>
                </a:solidFill>
              </a:rPr>
              <a:t>PO tetracyclines in the pt is already on topical azithromycin—isn’t that redundant?</a:t>
            </a:r>
          </a:p>
          <a:p>
            <a:r>
              <a:rPr lang="en-US" sz="1400" dirty="0">
                <a:solidFill>
                  <a:schemeClr val="bg1">
                    <a:lumMod val="65000"/>
                  </a:schemeClr>
                </a:solidFill>
              </a:rPr>
              <a:t>You’d think so, but no—in MGD management, tetracyclines act primarily as an  anti-inflammatory </a:t>
            </a:r>
          </a:p>
          <a:p>
            <a:endParaRPr lang="en-US" sz="1400" i="1" dirty="0">
              <a:solidFill>
                <a:schemeClr val="bg1">
                  <a:lumMod val="65000"/>
                </a:schemeClr>
              </a:solidFill>
            </a:endParaRPr>
          </a:p>
          <a:p>
            <a:r>
              <a:rPr lang="en-US" sz="1400" i="1" dirty="0">
                <a:solidFill>
                  <a:schemeClr val="bg1">
                    <a:lumMod val="65000"/>
                  </a:schemeClr>
                </a:solidFill>
              </a:rPr>
              <a:t>What two anti-inflammatory properties do they possess?</a:t>
            </a:r>
          </a:p>
          <a:p>
            <a:r>
              <a:rPr lang="en-US" sz="1400" dirty="0">
                <a:solidFill>
                  <a:schemeClr val="bg1">
                    <a:lumMod val="65000"/>
                  </a:schemeClr>
                </a:solidFill>
              </a:rPr>
              <a:t>--They reduce  cytokine  release</a:t>
            </a:r>
          </a:p>
          <a:p>
            <a:r>
              <a:rPr lang="en-US" sz="1400" dirty="0">
                <a:solidFill>
                  <a:schemeClr val="bg1">
                    <a:lumMod val="65000"/>
                  </a:schemeClr>
                </a:solidFill>
              </a:rPr>
              <a:t>--They inhibit  MMP-9  activity</a:t>
            </a:r>
          </a:p>
        </p:txBody>
      </p:sp>
      <p:sp>
        <p:nvSpPr>
          <p:cNvPr id="33" name="TextBox 32">
            <a:extLst>
              <a:ext uri="{FF2B5EF4-FFF2-40B4-BE49-F238E27FC236}">
                <a16:creationId xmlns:a16="http://schemas.microsoft.com/office/drawing/2014/main" id="{0BE2736D-8C10-72BA-C2D1-52FE12B43BE9}"/>
              </a:ext>
            </a:extLst>
          </p:cNvPr>
          <p:cNvSpPr txBox="1"/>
          <p:nvPr/>
        </p:nvSpPr>
        <p:spPr>
          <a:xfrm>
            <a:off x="2130066" y="1109667"/>
            <a:ext cx="5015948" cy="3108543"/>
          </a:xfrm>
          <a:prstGeom prst="rect">
            <a:avLst/>
          </a:prstGeom>
          <a:solidFill>
            <a:srgbClr val="FF99FF"/>
          </a:solidFill>
        </p:spPr>
        <p:txBody>
          <a:bodyPr wrap="square" rtlCol="0">
            <a:spAutoFit/>
          </a:bodyPr>
          <a:lstStyle/>
          <a:p>
            <a:r>
              <a:rPr lang="en-US" sz="1400" i="1" dirty="0">
                <a:solidFill>
                  <a:srgbClr val="0000FF"/>
                </a:solidFill>
              </a:rPr>
              <a:t>Tetracycline use has limitations that make alternative </a:t>
            </a:r>
            <a:r>
              <a:rPr lang="en-US" sz="1400" i="1" dirty="0" err="1">
                <a:solidFill>
                  <a:srgbClr val="0000FF"/>
                </a:solidFill>
              </a:rPr>
              <a:t>cyclines</a:t>
            </a:r>
            <a:r>
              <a:rPr lang="en-US" sz="1400" i="1" dirty="0">
                <a:solidFill>
                  <a:srgbClr val="0000FF"/>
                </a:solidFill>
              </a:rPr>
              <a:t> easier to use. What are these limitations?</a:t>
            </a:r>
          </a:p>
          <a:p>
            <a:r>
              <a:rPr lang="en-US" sz="1400" dirty="0">
                <a:solidFill>
                  <a:srgbClr val="0000FF"/>
                </a:solidFill>
              </a:rPr>
              <a:t>It must be dosed frequently, </a:t>
            </a:r>
            <a:r>
              <a:rPr lang="en-US" sz="1400" dirty="0"/>
              <a:t>and it must be taken on an  empty  stomach</a:t>
            </a:r>
          </a:p>
          <a:p>
            <a:endParaRPr lang="en-US" sz="1400" dirty="0">
              <a:solidFill>
                <a:srgbClr val="0000FF"/>
              </a:solidFill>
            </a:endParaRPr>
          </a:p>
          <a:p>
            <a:r>
              <a:rPr lang="en-US" sz="1400" i="1" dirty="0">
                <a:solidFill>
                  <a:srgbClr val="0000FF"/>
                </a:solidFill>
              </a:rPr>
              <a:t>What are the two alternatives that lack these limitations?</a:t>
            </a:r>
          </a:p>
          <a:p>
            <a:r>
              <a:rPr lang="en-US" sz="1400" dirty="0">
                <a:solidFill>
                  <a:srgbClr val="0000FF"/>
                </a:solidFill>
              </a:rPr>
              <a:t>Minocycline and doxycycline  </a:t>
            </a:r>
          </a:p>
          <a:p>
            <a:endParaRPr lang="en-US" sz="1400" i="1" dirty="0">
              <a:solidFill>
                <a:srgbClr val="0000FF"/>
              </a:solidFill>
            </a:endParaRPr>
          </a:p>
          <a:p>
            <a:r>
              <a:rPr lang="en-US" sz="1400" i="1" dirty="0">
                <a:solidFill>
                  <a:srgbClr val="0000FF"/>
                </a:solidFill>
              </a:rPr>
              <a:t>How long is a typical course of </a:t>
            </a:r>
            <a:r>
              <a:rPr lang="en-US" sz="1400" i="1" dirty="0" err="1">
                <a:solidFill>
                  <a:srgbClr val="0000FF"/>
                </a:solidFill>
              </a:rPr>
              <a:t>tx</a:t>
            </a:r>
            <a:r>
              <a:rPr lang="en-US" sz="1400" i="1" dirty="0">
                <a:solidFill>
                  <a:srgbClr val="0000FF"/>
                </a:solidFill>
              </a:rPr>
              <a:t>?</a:t>
            </a:r>
          </a:p>
          <a:p>
            <a:r>
              <a:rPr lang="en-US" sz="1400" dirty="0">
                <a:solidFill>
                  <a:srgbClr val="0000FF"/>
                </a:solidFill>
              </a:rPr>
              <a:t>4-6  weeks, maybe a little longer</a:t>
            </a:r>
            <a:endParaRPr lang="en-US" sz="1400" dirty="0">
              <a:solidFill>
                <a:srgbClr val="FF99FF"/>
              </a:solidFill>
            </a:endParaRPr>
          </a:p>
          <a:p>
            <a:endParaRPr lang="en-US" sz="1400" dirty="0">
              <a:solidFill>
                <a:srgbClr val="FF99FF"/>
              </a:solidFill>
            </a:endParaRPr>
          </a:p>
          <a:p>
            <a:r>
              <a:rPr lang="en-US" sz="1400" i="1" dirty="0">
                <a:solidFill>
                  <a:srgbClr val="FF99FF"/>
                </a:solidFill>
              </a:rPr>
              <a:t>Is it considered appropriate to repeat the course if the initial response was less than hoped-for?</a:t>
            </a:r>
          </a:p>
          <a:p>
            <a:r>
              <a:rPr lang="en-US" sz="1400" dirty="0">
                <a:solidFill>
                  <a:srgbClr val="FF99FF"/>
                </a:solidFill>
              </a:rPr>
              <a:t>Yes</a:t>
            </a:r>
          </a:p>
        </p:txBody>
      </p:sp>
      <p:sp>
        <p:nvSpPr>
          <p:cNvPr id="31" name="Oval 30">
            <a:extLst>
              <a:ext uri="{FF2B5EF4-FFF2-40B4-BE49-F238E27FC236}">
                <a16:creationId xmlns:a16="http://schemas.microsoft.com/office/drawing/2014/main" id="{C38ECF82-1E24-CB78-3833-26A9A1300A4A}"/>
              </a:ext>
            </a:extLst>
          </p:cNvPr>
          <p:cNvSpPr/>
          <p:nvPr/>
        </p:nvSpPr>
        <p:spPr>
          <a:xfrm>
            <a:off x="240104" y="2524435"/>
            <a:ext cx="2009452"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358341"/>
      </p:ext>
    </p:extLst>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solidFill>
                  <a:schemeClr val="bg1">
                    <a:lumMod val="75000"/>
                  </a:schemeClr>
                </a:solidFill>
              </a:rPr>
              <a:t>Topical  </a:t>
            </a:r>
            <a:r>
              <a:rPr lang="en-US" sz="1600" b="1" dirty="0" err="1">
                <a:solidFill>
                  <a:schemeClr val="bg1">
                    <a:lumMod val="75000"/>
                  </a:schemeClr>
                </a:solidFill>
              </a:rPr>
              <a:t>abx</a:t>
            </a:r>
            <a:endParaRPr lang="en-US" sz="1600" b="1" dirty="0">
              <a:solidFill>
                <a:schemeClr val="bg1">
                  <a:lumMod val="75000"/>
                </a:schemeClr>
              </a:solidFill>
            </a:endParaRPr>
          </a:p>
          <a:p>
            <a:r>
              <a:rPr lang="en-US" sz="1600" dirty="0">
                <a:solidFill>
                  <a:schemeClr val="bg1">
                    <a:lumMod val="75000"/>
                  </a:schemeClr>
                </a:solidFill>
              </a:rPr>
              <a:t>--Topical  steroids</a:t>
            </a:r>
          </a:p>
          <a:p>
            <a:r>
              <a:rPr lang="en-US" sz="1600" dirty="0">
                <a:solidFill>
                  <a:schemeClr val="bg1">
                    <a:lumMod val="75000"/>
                  </a:schemeClr>
                </a:solidFill>
              </a:rPr>
              <a:t>--</a:t>
            </a:r>
            <a:r>
              <a:rPr lang="en-US" sz="1600" b="1" dirty="0"/>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90B44F-A04C-58E2-9033-CB26A9F41B2F}"/>
              </a:ext>
            </a:extLst>
          </p:cNvPr>
          <p:cNvSpPr txBox="1"/>
          <p:nvPr/>
        </p:nvSpPr>
        <p:spPr>
          <a:xfrm>
            <a:off x="2123653" y="1732951"/>
            <a:ext cx="5257800" cy="1815882"/>
          </a:xfrm>
          <a:prstGeom prst="rect">
            <a:avLst/>
          </a:prstGeom>
          <a:solidFill>
            <a:srgbClr val="00FFFF"/>
          </a:solidFill>
        </p:spPr>
        <p:txBody>
          <a:bodyPr wrap="square" rtlCol="0">
            <a:spAutoFit/>
          </a:bodyPr>
          <a:lstStyle/>
          <a:p>
            <a:r>
              <a:rPr lang="en-US" sz="1400" i="1" dirty="0">
                <a:solidFill>
                  <a:schemeClr val="bg1">
                    <a:lumMod val="65000"/>
                  </a:schemeClr>
                </a:solidFill>
              </a:rPr>
              <a:t>PO tetracyclines in the pt is already on topical azithromycin—isn’t that redundant?</a:t>
            </a:r>
          </a:p>
          <a:p>
            <a:r>
              <a:rPr lang="en-US" sz="1400" dirty="0">
                <a:solidFill>
                  <a:schemeClr val="bg1">
                    <a:lumMod val="65000"/>
                  </a:schemeClr>
                </a:solidFill>
              </a:rPr>
              <a:t>You’d think so, but no—in MGD management, tetracyclines act primarily as an  anti-inflammatory </a:t>
            </a:r>
          </a:p>
          <a:p>
            <a:endParaRPr lang="en-US" sz="1400" i="1" dirty="0">
              <a:solidFill>
                <a:schemeClr val="bg1">
                  <a:lumMod val="65000"/>
                </a:schemeClr>
              </a:solidFill>
            </a:endParaRPr>
          </a:p>
          <a:p>
            <a:r>
              <a:rPr lang="en-US" sz="1400" i="1" dirty="0">
                <a:solidFill>
                  <a:schemeClr val="bg1">
                    <a:lumMod val="65000"/>
                  </a:schemeClr>
                </a:solidFill>
              </a:rPr>
              <a:t>What two anti-inflammatory properties do they possess?</a:t>
            </a:r>
          </a:p>
          <a:p>
            <a:r>
              <a:rPr lang="en-US" sz="1400" dirty="0">
                <a:solidFill>
                  <a:schemeClr val="bg1">
                    <a:lumMod val="65000"/>
                  </a:schemeClr>
                </a:solidFill>
              </a:rPr>
              <a:t>--They reduce  cytokine  release</a:t>
            </a:r>
          </a:p>
          <a:p>
            <a:r>
              <a:rPr lang="en-US" sz="1400" dirty="0">
                <a:solidFill>
                  <a:schemeClr val="bg1">
                    <a:lumMod val="65000"/>
                  </a:schemeClr>
                </a:solidFill>
              </a:rPr>
              <a:t>--They inhibit  MMP-9  activity</a:t>
            </a:r>
          </a:p>
        </p:txBody>
      </p:sp>
      <p:sp>
        <p:nvSpPr>
          <p:cNvPr id="33" name="TextBox 32">
            <a:extLst>
              <a:ext uri="{FF2B5EF4-FFF2-40B4-BE49-F238E27FC236}">
                <a16:creationId xmlns:a16="http://schemas.microsoft.com/office/drawing/2014/main" id="{0BE2736D-8C10-72BA-C2D1-52FE12B43BE9}"/>
              </a:ext>
            </a:extLst>
          </p:cNvPr>
          <p:cNvSpPr txBox="1"/>
          <p:nvPr/>
        </p:nvSpPr>
        <p:spPr>
          <a:xfrm>
            <a:off x="2130066" y="1109667"/>
            <a:ext cx="5015948" cy="3108543"/>
          </a:xfrm>
          <a:prstGeom prst="rect">
            <a:avLst/>
          </a:prstGeom>
          <a:solidFill>
            <a:srgbClr val="FF99FF"/>
          </a:solidFill>
        </p:spPr>
        <p:txBody>
          <a:bodyPr wrap="square" rtlCol="0">
            <a:spAutoFit/>
          </a:bodyPr>
          <a:lstStyle/>
          <a:p>
            <a:r>
              <a:rPr lang="en-US" sz="1400" i="1" dirty="0">
                <a:solidFill>
                  <a:srgbClr val="0000FF"/>
                </a:solidFill>
              </a:rPr>
              <a:t>Tetracycline use has limitations that make alternative </a:t>
            </a:r>
            <a:r>
              <a:rPr lang="en-US" sz="1400" i="1" dirty="0" err="1">
                <a:solidFill>
                  <a:srgbClr val="0000FF"/>
                </a:solidFill>
              </a:rPr>
              <a:t>cyclines</a:t>
            </a:r>
            <a:r>
              <a:rPr lang="en-US" sz="1400" i="1" dirty="0">
                <a:solidFill>
                  <a:srgbClr val="0000FF"/>
                </a:solidFill>
              </a:rPr>
              <a:t> easier to use. What are these limitations?</a:t>
            </a:r>
          </a:p>
          <a:p>
            <a:r>
              <a:rPr lang="en-US" sz="1400" dirty="0">
                <a:solidFill>
                  <a:srgbClr val="0000FF"/>
                </a:solidFill>
              </a:rPr>
              <a:t>It must be dosed frequently, </a:t>
            </a:r>
            <a:r>
              <a:rPr lang="en-US" sz="1400" dirty="0"/>
              <a:t>and it must be taken on an  empty  stomach</a:t>
            </a:r>
          </a:p>
          <a:p>
            <a:endParaRPr lang="en-US" sz="1400" dirty="0">
              <a:solidFill>
                <a:srgbClr val="0000FF"/>
              </a:solidFill>
            </a:endParaRPr>
          </a:p>
          <a:p>
            <a:r>
              <a:rPr lang="en-US" sz="1400" i="1" dirty="0">
                <a:solidFill>
                  <a:srgbClr val="0000FF"/>
                </a:solidFill>
              </a:rPr>
              <a:t>What are the two alternatives that lack these limitations?</a:t>
            </a:r>
          </a:p>
          <a:p>
            <a:r>
              <a:rPr lang="en-US" sz="1400" dirty="0">
                <a:solidFill>
                  <a:srgbClr val="0000FF"/>
                </a:solidFill>
              </a:rPr>
              <a:t>Minocycline and doxycycline  </a:t>
            </a:r>
          </a:p>
          <a:p>
            <a:endParaRPr lang="en-US" sz="1400" i="1" dirty="0">
              <a:solidFill>
                <a:srgbClr val="0000FF"/>
              </a:solidFill>
            </a:endParaRPr>
          </a:p>
          <a:p>
            <a:r>
              <a:rPr lang="en-US" sz="1400" i="1" dirty="0">
                <a:solidFill>
                  <a:srgbClr val="0000FF"/>
                </a:solidFill>
              </a:rPr>
              <a:t>How long is a typical course of </a:t>
            </a:r>
            <a:r>
              <a:rPr lang="en-US" sz="1400" i="1" dirty="0" err="1">
                <a:solidFill>
                  <a:srgbClr val="0000FF"/>
                </a:solidFill>
              </a:rPr>
              <a:t>tx</a:t>
            </a:r>
            <a:r>
              <a:rPr lang="en-US" sz="1400" i="1" dirty="0">
                <a:solidFill>
                  <a:srgbClr val="0000FF"/>
                </a:solidFill>
              </a:rPr>
              <a:t>?</a:t>
            </a:r>
          </a:p>
          <a:p>
            <a:r>
              <a:rPr lang="en-US" sz="1400" dirty="0">
                <a:solidFill>
                  <a:srgbClr val="0000FF"/>
                </a:solidFill>
              </a:rPr>
              <a:t>4-6  weeks, maybe a little longer</a:t>
            </a:r>
          </a:p>
          <a:p>
            <a:endParaRPr lang="en-US" sz="1400" dirty="0">
              <a:solidFill>
                <a:srgbClr val="0000FF"/>
              </a:solidFill>
            </a:endParaRPr>
          </a:p>
          <a:p>
            <a:r>
              <a:rPr lang="en-US" sz="1400" i="1" dirty="0">
                <a:solidFill>
                  <a:srgbClr val="0000FF"/>
                </a:solidFill>
              </a:rPr>
              <a:t>Is it considered appropriate to repeat the course if the initial response was less than hoped-for?</a:t>
            </a:r>
            <a:endParaRPr lang="en-US" sz="1400" i="1" dirty="0">
              <a:solidFill>
                <a:srgbClr val="FF99FF"/>
              </a:solidFill>
            </a:endParaRPr>
          </a:p>
          <a:p>
            <a:r>
              <a:rPr lang="en-US" sz="1400" dirty="0">
                <a:solidFill>
                  <a:srgbClr val="FF99FF"/>
                </a:solidFill>
              </a:rPr>
              <a:t>Yes</a:t>
            </a:r>
          </a:p>
        </p:txBody>
      </p:sp>
      <p:sp>
        <p:nvSpPr>
          <p:cNvPr id="31" name="Oval 30">
            <a:extLst>
              <a:ext uri="{FF2B5EF4-FFF2-40B4-BE49-F238E27FC236}">
                <a16:creationId xmlns:a16="http://schemas.microsoft.com/office/drawing/2014/main" id="{C38ECF82-1E24-CB78-3833-26A9A1300A4A}"/>
              </a:ext>
            </a:extLst>
          </p:cNvPr>
          <p:cNvSpPr/>
          <p:nvPr/>
        </p:nvSpPr>
        <p:spPr>
          <a:xfrm>
            <a:off x="240104" y="2524435"/>
            <a:ext cx="2009452"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166224"/>
      </p:ext>
    </p:extLst>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solidFill>
                  <a:schemeClr val="bg1">
                    <a:lumMod val="75000"/>
                  </a:schemeClr>
                </a:solidFill>
              </a:rPr>
              <a:t>Topical  </a:t>
            </a:r>
            <a:r>
              <a:rPr lang="en-US" sz="1600" b="1" dirty="0" err="1">
                <a:solidFill>
                  <a:schemeClr val="bg1">
                    <a:lumMod val="75000"/>
                  </a:schemeClr>
                </a:solidFill>
              </a:rPr>
              <a:t>abx</a:t>
            </a:r>
            <a:endParaRPr lang="en-US" sz="1600" b="1" dirty="0">
              <a:solidFill>
                <a:schemeClr val="bg1">
                  <a:lumMod val="75000"/>
                </a:schemeClr>
              </a:solidFill>
            </a:endParaRPr>
          </a:p>
          <a:p>
            <a:r>
              <a:rPr lang="en-US" sz="1600" dirty="0">
                <a:solidFill>
                  <a:schemeClr val="bg1">
                    <a:lumMod val="75000"/>
                  </a:schemeClr>
                </a:solidFill>
              </a:rPr>
              <a:t>--Topical  steroids</a:t>
            </a:r>
          </a:p>
          <a:p>
            <a:r>
              <a:rPr lang="en-US" sz="1600" dirty="0">
                <a:solidFill>
                  <a:schemeClr val="bg1">
                    <a:lumMod val="75000"/>
                  </a:schemeClr>
                </a:solidFill>
              </a:rPr>
              <a:t>--</a:t>
            </a:r>
            <a:r>
              <a:rPr lang="en-US" sz="1600" b="1" dirty="0"/>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90B44F-A04C-58E2-9033-CB26A9F41B2F}"/>
              </a:ext>
            </a:extLst>
          </p:cNvPr>
          <p:cNvSpPr txBox="1"/>
          <p:nvPr/>
        </p:nvSpPr>
        <p:spPr>
          <a:xfrm>
            <a:off x="2123653" y="1732951"/>
            <a:ext cx="5257800" cy="1815882"/>
          </a:xfrm>
          <a:prstGeom prst="rect">
            <a:avLst/>
          </a:prstGeom>
          <a:solidFill>
            <a:srgbClr val="00FFFF"/>
          </a:solidFill>
        </p:spPr>
        <p:txBody>
          <a:bodyPr wrap="square" rtlCol="0">
            <a:spAutoFit/>
          </a:bodyPr>
          <a:lstStyle/>
          <a:p>
            <a:r>
              <a:rPr lang="en-US" sz="1400" i="1" dirty="0">
                <a:solidFill>
                  <a:schemeClr val="bg1">
                    <a:lumMod val="65000"/>
                  </a:schemeClr>
                </a:solidFill>
              </a:rPr>
              <a:t>PO tetracyclines in the pt is already on topical azithromycin—isn’t that redundant?</a:t>
            </a:r>
          </a:p>
          <a:p>
            <a:r>
              <a:rPr lang="en-US" sz="1400" dirty="0">
                <a:solidFill>
                  <a:schemeClr val="bg1">
                    <a:lumMod val="65000"/>
                  </a:schemeClr>
                </a:solidFill>
              </a:rPr>
              <a:t>You’d think so, but no—in MGD management, tetracyclines act primarily as an  anti-inflammatory </a:t>
            </a:r>
          </a:p>
          <a:p>
            <a:endParaRPr lang="en-US" sz="1400" i="1" dirty="0">
              <a:solidFill>
                <a:schemeClr val="bg1">
                  <a:lumMod val="65000"/>
                </a:schemeClr>
              </a:solidFill>
            </a:endParaRPr>
          </a:p>
          <a:p>
            <a:r>
              <a:rPr lang="en-US" sz="1400" i="1" dirty="0">
                <a:solidFill>
                  <a:schemeClr val="bg1">
                    <a:lumMod val="65000"/>
                  </a:schemeClr>
                </a:solidFill>
              </a:rPr>
              <a:t>What two anti-inflammatory properties do they possess?</a:t>
            </a:r>
          </a:p>
          <a:p>
            <a:r>
              <a:rPr lang="en-US" sz="1400" dirty="0">
                <a:solidFill>
                  <a:schemeClr val="bg1">
                    <a:lumMod val="65000"/>
                  </a:schemeClr>
                </a:solidFill>
              </a:rPr>
              <a:t>--They reduce  cytokine  release</a:t>
            </a:r>
          </a:p>
          <a:p>
            <a:r>
              <a:rPr lang="en-US" sz="1400" dirty="0">
                <a:solidFill>
                  <a:schemeClr val="bg1">
                    <a:lumMod val="65000"/>
                  </a:schemeClr>
                </a:solidFill>
              </a:rPr>
              <a:t>--They inhibit  MMP-9  activity</a:t>
            </a:r>
          </a:p>
        </p:txBody>
      </p:sp>
      <p:sp>
        <p:nvSpPr>
          <p:cNvPr id="33" name="TextBox 32">
            <a:extLst>
              <a:ext uri="{FF2B5EF4-FFF2-40B4-BE49-F238E27FC236}">
                <a16:creationId xmlns:a16="http://schemas.microsoft.com/office/drawing/2014/main" id="{0BE2736D-8C10-72BA-C2D1-52FE12B43BE9}"/>
              </a:ext>
            </a:extLst>
          </p:cNvPr>
          <p:cNvSpPr txBox="1"/>
          <p:nvPr/>
        </p:nvSpPr>
        <p:spPr>
          <a:xfrm>
            <a:off x="2130066" y="1109667"/>
            <a:ext cx="5015948" cy="3108543"/>
          </a:xfrm>
          <a:prstGeom prst="rect">
            <a:avLst/>
          </a:prstGeom>
          <a:solidFill>
            <a:srgbClr val="FF99FF"/>
          </a:solidFill>
        </p:spPr>
        <p:txBody>
          <a:bodyPr wrap="square" rtlCol="0">
            <a:spAutoFit/>
          </a:bodyPr>
          <a:lstStyle/>
          <a:p>
            <a:r>
              <a:rPr lang="en-US" sz="1400" i="1" dirty="0">
                <a:solidFill>
                  <a:srgbClr val="0000FF"/>
                </a:solidFill>
              </a:rPr>
              <a:t>Tetracycline use has limitations that make alternative </a:t>
            </a:r>
            <a:r>
              <a:rPr lang="en-US" sz="1400" i="1" dirty="0" err="1">
                <a:solidFill>
                  <a:srgbClr val="0000FF"/>
                </a:solidFill>
              </a:rPr>
              <a:t>cyclines</a:t>
            </a:r>
            <a:r>
              <a:rPr lang="en-US" sz="1400" i="1" dirty="0">
                <a:solidFill>
                  <a:srgbClr val="0000FF"/>
                </a:solidFill>
              </a:rPr>
              <a:t> easier to use. What are these limitations?</a:t>
            </a:r>
          </a:p>
          <a:p>
            <a:r>
              <a:rPr lang="en-US" sz="1400" dirty="0">
                <a:solidFill>
                  <a:srgbClr val="0000FF"/>
                </a:solidFill>
              </a:rPr>
              <a:t>It must be dosed frequently, </a:t>
            </a:r>
            <a:r>
              <a:rPr lang="en-US" sz="1400" dirty="0"/>
              <a:t>and it must be taken on an  empty  stomach</a:t>
            </a:r>
          </a:p>
          <a:p>
            <a:endParaRPr lang="en-US" sz="1400" dirty="0">
              <a:solidFill>
                <a:srgbClr val="0000FF"/>
              </a:solidFill>
            </a:endParaRPr>
          </a:p>
          <a:p>
            <a:r>
              <a:rPr lang="en-US" sz="1400" i="1" dirty="0">
                <a:solidFill>
                  <a:srgbClr val="0000FF"/>
                </a:solidFill>
              </a:rPr>
              <a:t>What are the two alternatives that lack these limitations?</a:t>
            </a:r>
          </a:p>
          <a:p>
            <a:r>
              <a:rPr lang="en-US" sz="1400" dirty="0">
                <a:solidFill>
                  <a:srgbClr val="0000FF"/>
                </a:solidFill>
              </a:rPr>
              <a:t>Minocycline and doxycycline  </a:t>
            </a:r>
          </a:p>
          <a:p>
            <a:endParaRPr lang="en-US" sz="1400" i="1" dirty="0">
              <a:solidFill>
                <a:srgbClr val="0000FF"/>
              </a:solidFill>
            </a:endParaRPr>
          </a:p>
          <a:p>
            <a:r>
              <a:rPr lang="en-US" sz="1400" i="1" dirty="0">
                <a:solidFill>
                  <a:srgbClr val="0000FF"/>
                </a:solidFill>
              </a:rPr>
              <a:t>How long is a typical course of </a:t>
            </a:r>
            <a:r>
              <a:rPr lang="en-US" sz="1400" i="1" dirty="0" err="1">
                <a:solidFill>
                  <a:srgbClr val="0000FF"/>
                </a:solidFill>
              </a:rPr>
              <a:t>tx</a:t>
            </a:r>
            <a:r>
              <a:rPr lang="en-US" sz="1400" i="1" dirty="0">
                <a:solidFill>
                  <a:srgbClr val="0000FF"/>
                </a:solidFill>
              </a:rPr>
              <a:t>?</a:t>
            </a:r>
          </a:p>
          <a:p>
            <a:r>
              <a:rPr lang="en-US" sz="1400" dirty="0">
                <a:solidFill>
                  <a:srgbClr val="0000FF"/>
                </a:solidFill>
              </a:rPr>
              <a:t>4-6  weeks, maybe a little longer</a:t>
            </a:r>
          </a:p>
          <a:p>
            <a:endParaRPr lang="en-US" sz="1400" dirty="0">
              <a:solidFill>
                <a:srgbClr val="0000FF"/>
              </a:solidFill>
            </a:endParaRPr>
          </a:p>
          <a:p>
            <a:r>
              <a:rPr lang="en-US" sz="1400" i="1" dirty="0">
                <a:solidFill>
                  <a:srgbClr val="0000FF"/>
                </a:solidFill>
              </a:rPr>
              <a:t>Is it considered appropriate to repeat the course if the initial response was less than hoped-for?</a:t>
            </a:r>
          </a:p>
          <a:p>
            <a:r>
              <a:rPr lang="en-US" sz="1400" dirty="0">
                <a:solidFill>
                  <a:srgbClr val="0000FF"/>
                </a:solidFill>
              </a:rPr>
              <a:t>Yes</a:t>
            </a:r>
          </a:p>
        </p:txBody>
      </p:sp>
      <p:sp>
        <p:nvSpPr>
          <p:cNvPr id="31" name="Oval 30">
            <a:extLst>
              <a:ext uri="{FF2B5EF4-FFF2-40B4-BE49-F238E27FC236}">
                <a16:creationId xmlns:a16="http://schemas.microsoft.com/office/drawing/2014/main" id="{C38ECF82-1E24-CB78-3833-26A9A1300A4A}"/>
              </a:ext>
            </a:extLst>
          </p:cNvPr>
          <p:cNvSpPr/>
          <p:nvPr/>
        </p:nvSpPr>
        <p:spPr>
          <a:xfrm>
            <a:off x="240104" y="2524435"/>
            <a:ext cx="2009452"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8720189"/>
      </p:ext>
    </p:extLst>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solidFill>
                  <a:schemeClr val="bg1">
                    <a:lumMod val="75000"/>
                  </a:schemeClr>
                </a:solidFill>
              </a:rPr>
              <a:t>Topical  </a:t>
            </a:r>
            <a:r>
              <a:rPr lang="en-US" sz="1600" b="1" dirty="0" err="1">
                <a:solidFill>
                  <a:schemeClr val="bg1">
                    <a:lumMod val="75000"/>
                  </a:schemeClr>
                </a:solidFill>
              </a:rPr>
              <a:t>abx</a:t>
            </a:r>
            <a:endParaRPr lang="en-US" sz="1600" b="1" dirty="0">
              <a:solidFill>
                <a:schemeClr val="bg1">
                  <a:lumMod val="75000"/>
                </a:schemeClr>
              </a:solidFill>
            </a:endParaRPr>
          </a:p>
          <a:p>
            <a:r>
              <a:rPr lang="en-US" sz="1600" dirty="0">
                <a:solidFill>
                  <a:schemeClr val="bg1">
                    <a:lumMod val="75000"/>
                  </a:schemeClr>
                </a:solidFill>
              </a:rPr>
              <a:t>--Topical  steroids</a:t>
            </a:r>
          </a:p>
          <a:p>
            <a:r>
              <a:rPr lang="en-US" sz="1600" dirty="0">
                <a:solidFill>
                  <a:schemeClr val="bg1">
                    <a:lumMod val="75000"/>
                  </a:schemeClr>
                </a:solidFill>
              </a:rPr>
              <a:t>--</a:t>
            </a:r>
            <a:r>
              <a:rPr lang="en-US" sz="1600" b="1" dirty="0"/>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90B44F-A04C-58E2-9033-CB26A9F41B2F}"/>
              </a:ext>
            </a:extLst>
          </p:cNvPr>
          <p:cNvSpPr txBox="1"/>
          <p:nvPr/>
        </p:nvSpPr>
        <p:spPr>
          <a:xfrm>
            <a:off x="2123653" y="1732951"/>
            <a:ext cx="5257800" cy="1815882"/>
          </a:xfrm>
          <a:prstGeom prst="rect">
            <a:avLst/>
          </a:prstGeom>
          <a:solidFill>
            <a:srgbClr val="00FFFF"/>
          </a:solidFill>
        </p:spPr>
        <p:txBody>
          <a:bodyPr wrap="square" rtlCol="0">
            <a:spAutoFit/>
          </a:bodyPr>
          <a:lstStyle/>
          <a:p>
            <a:r>
              <a:rPr lang="en-US" sz="1400" i="1" dirty="0">
                <a:solidFill>
                  <a:schemeClr val="bg1">
                    <a:lumMod val="65000"/>
                  </a:schemeClr>
                </a:solidFill>
              </a:rPr>
              <a:t>PO tetracyclines in the pt is already on topical azithromycin—isn’t that redundant?</a:t>
            </a:r>
          </a:p>
          <a:p>
            <a:r>
              <a:rPr lang="en-US" sz="1400" dirty="0">
                <a:solidFill>
                  <a:schemeClr val="bg1">
                    <a:lumMod val="65000"/>
                  </a:schemeClr>
                </a:solidFill>
              </a:rPr>
              <a:t>You’d think so, but no—in MGD management, tetracyclines act primarily as an  anti-inflammatory </a:t>
            </a:r>
          </a:p>
          <a:p>
            <a:endParaRPr lang="en-US" sz="1400" i="1" dirty="0">
              <a:solidFill>
                <a:schemeClr val="bg1">
                  <a:lumMod val="65000"/>
                </a:schemeClr>
              </a:solidFill>
            </a:endParaRPr>
          </a:p>
          <a:p>
            <a:r>
              <a:rPr lang="en-US" sz="1400" i="1" dirty="0">
                <a:solidFill>
                  <a:schemeClr val="bg1">
                    <a:lumMod val="65000"/>
                  </a:schemeClr>
                </a:solidFill>
              </a:rPr>
              <a:t>What two anti-inflammatory properties do they possess?</a:t>
            </a:r>
          </a:p>
          <a:p>
            <a:r>
              <a:rPr lang="en-US" sz="1400" dirty="0">
                <a:solidFill>
                  <a:schemeClr val="bg1">
                    <a:lumMod val="65000"/>
                  </a:schemeClr>
                </a:solidFill>
              </a:rPr>
              <a:t>--They reduce  cytokine  release</a:t>
            </a:r>
          </a:p>
          <a:p>
            <a:r>
              <a:rPr lang="en-US" sz="1400" dirty="0">
                <a:solidFill>
                  <a:schemeClr val="bg1">
                    <a:lumMod val="65000"/>
                  </a:schemeClr>
                </a:solidFill>
              </a:rPr>
              <a:t>--They inhibit  MMP-9  activity</a:t>
            </a:r>
          </a:p>
        </p:txBody>
      </p:sp>
      <p:sp>
        <p:nvSpPr>
          <p:cNvPr id="33" name="TextBox 32">
            <a:extLst>
              <a:ext uri="{FF2B5EF4-FFF2-40B4-BE49-F238E27FC236}">
                <a16:creationId xmlns:a16="http://schemas.microsoft.com/office/drawing/2014/main" id="{0BE2736D-8C10-72BA-C2D1-52FE12B43BE9}"/>
              </a:ext>
            </a:extLst>
          </p:cNvPr>
          <p:cNvSpPr txBox="1"/>
          <p:nvPr/>
        </p:nvSpPr>
        <p:spPr>
          <a:xfrm>
            <a:off x="2130066" y="1109667"/>
            <a:ext cx="5015948" cy="3108543"/>
          </a:xfrm>
          <a:prstGeom prst="rect">
            <a:avLst/>
          </a:prstGeom>
          <a:solidFill>
            <a:srgbClr val="FF99FF"/>
          </a:solidFill>
        </p:spPr>
        <p:txBody>
          <a:bodyPr wrap="square" rtlCol="0">
            <a:spAutoFit/>
          </a:bodyPr>
          <a:lstStyle/>
          <a:p>
            <a:r>
              <a:rPr lang="en-US" sz="1400" i="1" dirty="0">
                <a:solidFill>
                  <a:schemeClr val="bg1">
                    <a:lumMod val="75000"/>
                  </a:schemeClr>
                </a:solidFill>
              </a:rPr>
              <a:t>Tetracycline use has limitations that make alternative </a:t>
            </a:r>
            <a:r>
              <a:rPr lang="en-US" sz="1400" i="1" dirty="0" err="1">
                <a:solidFill>
                  <a:schemeClr val="bg1">
                    <a:lumMod val="75000"/>
                  </a:schemeClr>
                </a:solidFill>
              </a:rPr>
              <a:t>cyclines</a:t>
            </a:r>
            <a:r>
              <a:rPr lang="en-US" sz="1400" i="1" dirty="0">
                <a:solidFill>
                  <a:schemeClr val="bg1">
                    <a:lumMod val="75000"/>
                  </a:schemeClr>
                </a:solidFill>
              </a:rPr>
              <a:t> easier to use. What are these limitations?</a:t>
            </a:r>
          </a:p>
          <a:p>
            <a:r>
              <a:rPr lang="en-US" sz="1400" dirty="0">
                <a:solidFill>
                  <a:schemeClr val="bg1">
                    <a:lumMod val="75000"/>
                  </a:schemeClr>
                </a:solidFill>
              </a:rPr>
              <a:t>It must be dosed frequently, and it must be taken on an  empty  stomach</a:t>
            </a:r>
          </a:p>
          <a:p>
            <a:endParaRPr lang="en-US" sz="1400" dirty="0">
              <a:solidFill>
                <a:schemeClr val="bg1">
                  <a:lumMod val="75000"/>
                </a:schemeClr>
              </a:solidFill>
            </a:endParaRPr>
          </a:p>
          <a:p>
            <a:r>
              <a:rPr lang="en-US" sz="1400" i="1" dirty="0">
                <a:solidFill>
                  <a:schemeClr val="bg1">
                    <a:lumMod val="75000"/>
                  </a:schemeClr>
                </a:solidFill>
              </a:rPr>
              <a:t>What are the two alternatives that lack these limitations?</a:t>
            </a:r>
          </a:p>
          <a:p>
            <a:r>
              <a:rPr lang="en-US" sz="1400" dirty="0">
                <a:solidFill>
                  <a:schemeClr val="bg1">
                    <a:lumMod val="75000"/>
                  </a:schemeClr>
                </a:solidFill>
              </a:rPr>
              <a:t>Minocycline and doxycycline  </a:t>
            </a:r>
          </a:p>
          <a:p>
            <a:endParaRPr lang="en-US" sz="1400" i="1" dirty="0">
              <a:solidFill>
                <a:schemeClr val="bg1">
                  <a:lumMod val="75000"/>
                </a:schemeClr>
              </a:solidFill>
            </a:endParaRPr>
          </a:p>
          <a:p>
            <a:r>
              <a:rPr lang="en-US" sz="1400" i="1" dirty="0">
                <a:solidFill>
                  <a:schemeClr val="bg1">
                    <a:lumMod val="75000"/>
                  </a:schemeClr>
                </a:solidFill>
              </a:rPr>
              <a:t>How long is a typical course of </a:t>
            </a:r>
            <a:r>
              <a:rPr lang="en-US" sz="1400" i="1" dirty="0" err="1">
                <a:solidFill>
                  <a:schemeClr val="bg1">
                    <a:lumMod val="75000"/>
                  </a:schemeClr>
                </a:solidFill>
              </a:rPr>
              <a:t>tx</a:t>
            </a:r>
            <a:r>
              <a:rPr lang="en-US" sz="1400" i="1" dirty="0">
                <a:solidFill>
                  <a:schemeClr val="bg1">
                    <a:lumMod val="75000"/>
                  </a:schemeClr>
                </a:solidFill>
              </a:rPr>
              <a:t>?</a:t>
            </a:r>
          </a:p>
          <a:p>
            <a:r>
              <a:rPr lang="en-US" sz="1400" dirty="0">
                <a:solidFill>
                  <a:schemeClr val="bg1">
                    <a:lumMod val="75000"/>
                  </a:schemeClr>
                </a:solidFill>
              </a:rPr>
              <a:t>4-6  weeks, maybe a little longer</a:t>
            </a:r>
          </a:p>
          <a:p>
            <a:endParaRPr lang="en-US" sz="1400" dirty="0">
              <a:solidFill>
                <a:schemeClr val="bg1">
                  <a:lumMod val="75000"/>
                </a:schemeClr>
              </a:solidFill>
            </a:endParaRPr>
          </a:p>
          <a:p>
            <a:r>
              <a:rPr lang="en-US" sz="1400" i="1" dirty="0">
                <a:solidFill>
                  <a:schemeClr val="bg1">
                    <a:lumMod val="75000"/>
                  </a:schemeClr>
                </a:solidFill>
              </a:rPr>
              <a:t>Is it considered appropriate to repeat the course if the initial response was less than hoped-for?</a:t>
            </a:r>
          </a:p>
          <a:p>
            <a:r>
              <a:rPr lang="en-US" sz="1400" dirty="0">
                <a:solidFill>
                  <a:schemeClr val="bg1">
                    <a:lumMod val="75000"/>
                  </a:schemeClr>
                </a:solidFill>
              </a:rPr>
              <a:t>Yes</a:t>
            </a:r>
          </a:p>
        </p:txBody>
      </p:sp>
      <p:sp>
        <p:nvSpPr>
          <p:cNvPr id="35" name="TextBox 34">
            <a:extLst>
              <a:ext uri="{FF2B5EF4-FFF2-40B4-BE49-F238E27FC236}">
                <a16:creationId xmlns:a16="http://schemas.microsoft.com/office/drawing/2014/main" id="{322E15B2-9E03-1C30-08A2-42A47D5698D6}"/>
              </a:ext>
            </a:extLst>
          </p:cNvPr>
          <p:cNvSpPr txBox="1"/>
          <p:nvPr/>
        </p:nvSpPr>
        <p:spPr>
          <a:xfrm>
            <a:off x="2145286" y="898477"/>
            <a:ext cx="5998266" cy="2462213"/>
          </a:xfrm>
          <a:prstGeom prst="rect">
            <a:avLst/>
          </a:prstGeom>
          <a:solidFill>
            <a:srgbClr val="CDF2FF"/>
          </a:solidFill>
        </p:spPr>
        <p:txBody>
          <a:bodyPr wrap="square" rtlCol="0">
            <a:spAutoFit/>
          </a:bodyPr>
          <a:lstStyle/>
          <a:p>
            <a:r>
              <a:rPr lang="en-US" sz="1400" i="1" dirty="0"/>
              <a:t>Unlike the limitations above, there are a number of other side effects that are common to all tetracyclines—what are some of the significant ones?</a:t>
            </a:r>
          </a:p>
          <a:p>
            <a:r>
              <a:rPr lang="en-US" sz="1400" dirty="0"/>
              <a:t>--</a:t>
            </a:r>
            <a:r>
              <a:rPr lang="en-US" sz="1400" b="1" i="1" dirty="0"/>
              <a:t>?</a:t>
            </a:r>
          </a:p>
          <a:p>
            <a:r>
              <a:rPr lang="en-US" sz="1400" dirty="0"/>
              <a:t>--</a:t>
            </a:r>
            <a:r>
              <a:rPr lang="en-US" sz="1400" b="1" i="1" dirty="0"/>
              <a:t>?</a:t>
            </a:r>
          </a:p>
          <a:p>
            <a:r>
              <a:rPr lang="en-US" sz="1400" dirty="0"/>
              <a:t>--</a:t>
            </a:r>
            <a:r>
              <a:rPr lang="en-US" sz="1400" b="1" i="1" dirty="0"/>
              <a:t>?</a:t>
            </a:r>
          </a:p>
          <a:p>
            <a:r>
              <a:rPr lang="en-US" sz="1400" dirty="0">
                <a:solidFill>
                  <a:srgbClr val="CDF2FF"/>
                </a:solidFill>
              </a:rPr>
              <a:t> of effect in certain  anticoagulant  meds (classic example:  warfarin )</a:t>
            </a:r>
          </a:p>
          <a:p>
            <a:r>
              <a:rPr lang="en-US" sz="1400" dirty="0"/>
              <a:t>--</a:t>
            </a:r>
            <a:r>
              <a:rPr lang="en-US" sz="1400" b="1" i="1" dirty="0"/>
              <a:t>?</a:t>
            </a:r>
            <a:r>
              <a:rPr lang="en-US" sz="1400" dirty="0"/>
              <a:t> </a:t>
            </a:r>
          </a:p>
          <a:p>
            <a:r>
              <a:rPr lang="en-US" sz="1400" dirty="0"/>
              <a:t>--</a:t>
            </a:r>
            <a:r>
              <a:rPr lang="en-US" sz="1400" b="1" i="1" dirty="0"/>
              <a:t>?</a:t>
            </a:r>
            <a:endParaRPr lang="en-US" sz="1400" b="1" i="1" dirty="0">
              <a:solidFill>
                <a:srgbClr val="CDF2FF"/>
              </a:solidFill>
            </a:endParaRPr>
          </a:p>
          <a:p>
            <a:endParaRPr lang="en-US" sz="1400" i="1" dirty="0">
              <a:solidFill>
                <a:srgbClr val="CDF2FF"/>
              </a:solidFill>
            </a:endParaRPr>
          </a:p>
          <a:p>
            <a:r>
              <a:rPr lang="en-US" sz="1400" i="1" dirty="0">
                <a:solidFill>
                  <a:srgbClr val="CDF2FF"/>
                </a:solidFill>
              </a:rPr>
              <a:t>Can the tetracyclines be used during pregnancy? Breastfeeding?</a:t>
            </a:r>
          </a:p>
          <a:p>
            <a:r>
              <a:rPr lang="en-US" sz="1400" dirty="0">
                <a:solidFill>
                  <a:srgbClr val="CDF2FF"/>
                </a:solidFill>
              </a:rPr>
              <a:t>No. No.</a:t>
            </a:r>
          </a:p>
        </p:txBody>
      </p:sp>
      <p:sp>
        <p:nvSpPr>
          <p:cNvPr id="31" name="Oval 30">
            <a:extLst>
              <a:ext uri="{FF2B5EF4-FFF2-40B4-BE49-F238E27FC236}">
                <a16:creationId xmlns:a16="http://schemas.microsoft.com/office/drawing/2014/main" id="{C38ECF82-1E24-CB78-3833-26A9A1300A4A}"/>
              </a:ext>
            </a:extLst>
          </p:cNvPr>
          <p:cNvSpPr/>
          <p:nvPr/>
        </p:nvSpPr>
        <p:spPr>
          <a:xfrm>
            <a:off x="240104" y="2524435"/>
            <a:ext cx="2009452"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4117289"/>
      </p:ext>
    </p:extLst>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solidFill>
                  <a:schemeClr val="bg1">
                    <a:lumMod val="75000"/>
                  </a:schemeClr>
                </a:solidFill>
              </a:rPr>
              <a:t>Topical  </a:t>
            </a:r>
            <a:r>
              <a:rPr lang="en-US" sz="1600" b="1" dirty="0" err="1">
                <a:solidFill>
                  <a:schemeClr val="bg1">
                    <a:lumMod val="75000"/>
                  </a:schemeClr>
                </a:solidFill>
              </a:rPr>
              <a:t>abx</a:t>
            </a:r>
            <a:endParaRPr lang="en-US" sz="1600" b="1" dirty="0">
              <a:solidFill>
                <a:schemeClr val="bg1">
                  <a:lumMod val="75000"/>
                </a:schemeClr>
              </a:solidFill>
            </a:endParaRPr>
          </a:p>
          <a:p>
            <a:r>
              <a:rPr lang="en-US" sz="1600" dirty="0">
                <a:solidFill>
                  <a:schemeClr val="bg1">
                    <a:lumMod val="75000"/>
                  </a:schemeClr>
                </a:solidFill>
              </a:rPr>
              <a:t>--Topical  steroids</a:t>
            </a:r>
          </a:p>
          <a:p>
            <a:r>
              <a:rPr lang="en-US" sz="1600" dirty="0">
                <a:solidFill>
                  <a:schemeClr val="bg1">
                    <a:lumMod val="75000"/>
                  </a:schemeClr>
                </a:solidFill>
              </a:rPr>
              <a:t>--</a:t>
            </a:r>
            <a:r>
              <a:rPr lang="en-US" sz="1600" b="1" dirty="0"/>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90B44F-A04C-58E2-9033-CB26A9F41B2F}"/>
              </a:ext>
            </a:extLst>
          </p:cNvPr>
          <p:cNvSpPr txBox="1"/>
          <p:nvPr/>
        </p:nvSpPr>
        <p:spPr>
          <a:xfrm>
            <a:off x="2123653" y="1732951"/>
            <a:ext cx="5257800" cy="1815882"/>
          </a:xfrm>
          <a:prstGeom prst="rect">
            <a:avLst/>
          </a:prstGeom>
          <a:solidFill>
            <a:srgbClr val="00FFFF"/>
          </a:solidFill>
        </p:spPr>
        <p:txBody>
          <a:bodyPr wrap="square" rtlCol="0">
            <a:spAutoFit/>
          </a:bodyPr>
          <a:lstStyle/>
          <a:p>
            <a:r>
              <a:rPr lang="en-US" sz="1400" i="1" dirty="0">
                <a:solidFill>
                  <a:schemeClr val="bg1">
                    <a:lumMod val="65000"/>
                  </a:schemeClr>
                </a:solidFill>
              </a:rPr>
              <a:t>PO tetracyclines in the pt is already on topical azithromycin—isn’t that redundant?</a:t>
            </a:r>
          </a:p>
          <a:p>
            <a:r>
              <a:rPr lang="en-US" sz="1400" dirty="0">
                <a:solidFill>
                  <a:schemeClr val="bg1">
                    <a:lumMod val="65000"/>
                  </a:schemeClr>
                </a:solidFill>
              </a:rPr>
              <a:t>You’d think so, but no—in MGD management, tetracyclines act primarily as an  anti-inflammatory </a:t>
            </a:r>
          </a:p>
          <a:p>
            <a:endParaRPr lang="en-US" sz="1400" i="1" dirty="0">
              <a:solidFill>
                <a:schemeClr val="bg1">
                  <a:lumMod val="65000"/>
                </a:schemeClr>
              </a:solidFill>
            </a:endParaRPr>
          </a:p>
          <a:p>
            <a:r>
              <a:rPr lang="en-US" sz="1400" i="1" dirty="0">
                <a:solidFill>
                  <a:schemeClr val="bg1">
                    <a:lumMod val="65000"/>
                  </a:schemeClr>
                </a:solidFill>
              </a:rPr>
              <a:t>What two anti-inflammatory properties do they possess?</a:t>
            </a:r>
          </a:p>
          <a:p>
            <a:r>
              <a:rPr lang="en-US" sz="1400" dirty="0">
                <a:solidFill>
                  <a:schemeClr val="bg1">
                    <a:lumMod val="65000"/>
                  </a:schemeClr>
                </a:solidFill>
              </a:rPr>
              <a:t>--They reduce  cytokine  release</a:t>
            </a:r>
          </a:p>
          <a:p>
            <a:r>
              <a:rPr lang="en-US" sz="1400" dirty="0">
                <a:solidFill>
                  <a:schemeClr val="bg1">
                    <a:lumMod val="65000"/>
                  </a:schemeClr>
                </a:solidFill>
              </a:rPr>
              <a:t>--They inhibit  MMP-9  activity</a:t>
            </a:r>
          </a:p>
        </p:txBody>
      </p:sp>
      <p:sp>
        <p:nvSpPr>
          <p:cNvPr id="33" name="TextBox 32">
            <a:extLst>
              <a:ext uri="{FF2B5EF4-FFF2-40B4-BE49-F238E27FC236}">
                <a16:creationId xmlns:a16="http://schemas.microsoft.com/office/drawing/2014/main" id="{0BE2736D-8C10-72BA-C2D1-52FE12B43BE9}"/>
              </a:ext>
            </a:extLst>
          </p:cNvPr>
          <p:cNvSpPr txBox="1"/>
          <p:nvPr/>
        </p:nvSpPr>
        <p:spPr>
          <a:xfrm>
            <a:off x="2130066" y="1109667"/>
            <a:ext cx="5015948" cy="3108543"/>
          </a:xfrm>
          <a:prstGeom prst="rect">
            <a:avLst/>
          </a:prstGeom>
          <a:solidFill>
            <a:srgbClr val="FF99FF"/>
          </a:solidFill>
        </p:spPr>
        <p:txBody>
          <a:bodyPr wrap="square" rtlCol="0">
            <a:spAutoFit/>
          </a:bodyPr>
          <a:lstStyle/>
          <a:p>
            <a:r>
              <a:rPr lang="en-US" sz="1400" i="1" dirty="0">
                <a:solidFill>
                  <a:schemeClr val="bg1">
                    <a:lumMod val="75000"/>
                  </a:schemeClr>
                </a:solidFill>
              </a:rPr>
              <a:t>Tetracycline use has limitations that make alternative </a:t>
            </a:r>
            <a:r>
              <a:rPr lang="en-US" sz="1400" i="1" dirty="0" err="1">
                <a:solidFill>
                  <a:schemeClr val="bg1">
                    <a:lumMod val="75000"/>
                  </a:schemeClr>
                </a:solidFill>
              </a:rPr>
              <a:t>cyclines</a:t>
            </a:r>
            <a:r>
              <a:rPr lang="en-US" sz="1400" i="1" dirty="0">
                <a:solidFill>
                  <a:schemeClr val="bg1">
                    <a:lumMod val="75000"/>
                  </a:schemeClr>
                </a:solidFill>
              </a:rPr>
              <a:t> easier to use. What are these limitations?</a:t>
            </a:r>
          </a:p>
          <a:p>
            <a:r>
              <a:rPr lang="en-US" sz="1400" dirty="0">
                <a:solidFill>
                  <a:schemeClr val="bg1">
                    <a:lumMod val="75000"/>
                  </a:schemeClr>
                </a:solidFill>
              </a:rPr>
              <a:t>It must be dosed frequently, and it must be taken on an  empty  stomach</a:t>
            </a:r>
          </a:p>
          <a:p>
            <a:endParaRPr lang="en-US" sz="1400" dirty="0">
              <a:solidFill>
                <a:schemeClr val="bg1">
                  <a:lumMod val="75000"/>
                </a:schemeClr>
              </a:solidFill>
            </a:endParaRPr>
          </a:p>
          <a:p>
            <a:r>
              <a:rPr lang="en-US" sz="1400" i="1" dirty="0">
                <a:solidFill>
                  <a:schemeClr val="bg1">
                    <a:lumMod val="75000"/>
                  </a:schemeClr>
                </a:solidFill>
              </a:rPr>
              <a:t>What are the two alternatives that lack these limitations?</a:t>
            </a:r>
          </a:p>
          <a:p>
            <a:r>
              <a:rPr lang="en-US" sz="1400" dirty="0">
                <a:solidFill>
                  <a:schemeClr val="bg1">
                    <a:lumMod val="75000"/>
                  </a:schemeClr>
                </a:solidFill>
              </a:rPr>
              <a:t>Minocycline and doxycycline  </a:t>
            </a:r>
          </a:p>
          <a:p>
            <a:endParaRPr lang="en-US" sz="1400" i="1" dirty="0">
              <a:solidFill>
                <a:schemeClr val="bg1">
                  <a:lumMod val="75000"/>
                </a:schemeClr>
              </a:solidFill>
            </a:endParaRPr>
          </a:p>
          <a:p>
            <a:r>
              <a:rPr lang="en-US" sz="1400" i="1" dirty="0">
                <a:solidFill>
                  <a:schemeClr val="bg1">
                    <a:lumMod val="75000"/>
                  </a:schemeClr>
                </a:solidFill>
              </a:rPr>
              <a:t>How long is a typical course of </a:t>
            </a:r>
            <a:r>
              <a:rPr lang="en-US" sz="1400" i="1" dirty="0" err="1">
                <a:solidFill>
                  <a:schemeClr val="bg1">
                    <a:lumMod val="75000"/>
                  </a:schemeClr>
                </a:solidFill>
              </a:rPr>
              <a:t>tx</a:t>
            </a:r>
            <a:r>
              <a:rPr lang="en-US" sz="1400" i="1" dirty="0">
                <a:solidFill>
                  <a:schemeClr val="bg1">
                    <a:lumMod val="75000"/>
                  </a:schemeClr>
                </a:solidFill>
              </a:rPr>
              <a:t>?</a:t>
            </a:r>
          </a:p>
          <a:p>
            <a:r>
              <a:rPr lang="en-US" sz="1400" dirty="0">
                <a:solidFill>
                  <a:schemeClr val="bg1">
                    <a:lumMod val="75000"/>
                  </a:schemeClr>
                </a:solidFill>
              </a:rPr>
              <a:t>4-6  weeks, maybe a little longer</a:t>
            </a:r>
          </a:p>
          <a:p>
            <a:endParaRPr lang="en-US" sz="1400" dirty="0">
              <a:solidFill>
                <a:schemeClr val="bg1">
                  <a:lumMod val="75000"/>
                </a:schemeClr>
              </a:solidFill>
            </a:endParaRPr>
          </a:p>
          <a:p>
            <a:r>
              <a:rPr lang="en-US" sz="1400" i="1" dirty="0">
                <a:solidFill>
                  <a:schemeClr val="bg1">
                    <a:lumMod val="75000"/>
                  </a:schemeClr>
                </a:solidFill>
              </a:rPr>
              <a:t>Is it considered appropriate to repeat the course if the initial response was less than hoped-for?</a:t>
            </a:r>
          </a:p>
          <a:p>
            <a:r>
              <a:rPr lang="en-US" sz="1400" dirty="0">
                <a:solidFill>
                  <a:schemeClr val="bg1">
                    <a:lumMod val="75000"/>
                  </a:schemeClr>
                </a:solidFill>
              </a:rPr>
              <a:t>Yes</a:t>
            </a:r>
          </a:p>
        </p:txBody>
      </p:sp>
      <p:sp>
        <p:nvSpPr>
          <p:cNvPr id="35" name="TextBox 34">
            <a:extLst>
              <a:ext uri="{FF2B5EF4-FFF2-40B4-BE49-F238E27FC236}">
                <a16:creationId xmlns:a16="http://schemas.microsoft.com/office/drawing/2014/main" id="{322E15B2-9E03-1C30-08A2-42A47D5698D6}"/>
              </a:ext>
            </a:extLst>
          </p:cNvPr>
          <p:cNvSpPr txBox="1"/>
          <p:nvPr/>
        </p:nvSpPr>
        <p:spPr>
          <a:xfrm>
            <a:off x="2145286" y="898477"/>
            <a:ext cx="5998266" cy="2462213"/>
          </a:xfrm>
          <a:prstGeom prst="rect">
            <a:avLst/>
          </a:prstGeom>
          <a:solidFill>
            <a:srgbClr val="CDF2FF"/>
          </a:solidFill>
        </p:spPr>
        <p:txBody>
          <a:bodyPr wrap="square" rtlCol="0">
            <a:spAutoFit/>
          </a:bodyPr>
          <a:lstStyle/>
          <a:p>
            <a:r>
              <a:rPr lang="en-US" sz="1400" i="1" dirty="0"/>
              <a:t>Unlike the limitations above, there are a number of other side effects that are common to all tetracyclines—what are some of the significant ones?</a:t>
            </a:r>
          </a:p>
          <a:p>
            <a:r>
              <a:rPr lang="en-US" sz="1400" dirty="0"/>
              <a:t>--Photosensitization </a:t>
            </a:r>
            <a:endParaRPr lang="en-US" sz="1400" dirty="0">
              <a:solidFill>
                <a:srgbClr val="0000FF"/>
              </a:solidFill>
            </a:endParaRPr>
          </a:p>
          <a:p>
            <a:r>
              <a:rPr lang="en-US" sz="1400" dirty="0">
                <a:solidFill>
                  <a:schemeClr val="bg1">
                    <a:lumMod val="75000"/>
                  </a:schemeClr>
                </a:solidFill>
              </a:rPr>
              <a:t>--</a:t>
            </a:r>
            <a:r>
              <a:rPr lang="en-US" sz="1400" b="1" i="1" dirty="0">
                <a:solidFill>
                  <a:schemeClr val="bg1">
                    <a:lumMod val="75000"/>
                  </a:schemeClr>
                </a:solidFill>
              </a:rPr>
              <a:t>?</a:t>
            </a:r>
          </a:p>
          <a:p>
            <a:r>
              <a:rPr lang="en-US" sz="1400" dirty="0">
                <a:solidFill>
                  <a:schemeClr val="bg1">
                    <a:lumMod val="75000"/>
                  </a:schemeClr>
                </a:solidFill>
              </a:rPr>
              <a:t>--</a:t>
            </a:r>
            <a:r>
              <a:rPr lang="en-US" sz="1400" b="1" i="1" dirty="0">
                <a:solidFill>
                  <a:schemeClr val="bg1">
                    <a:lumMod val="75000"/>
                  </a:schemeClr>
                </a:solidFill>
              </a:rPr>
              <a:t>?</a:t>
            </a:r>
          </a:p>
          <a:p>
            <a:r>
              <a:rPr lang="en-US" sz="1400" dirty="0">
                <a:solidFill>
                  <a:srgbClr val="CDF2FF"/>
                </a:solidFill>
              </a:rPr>
              <a:t> of effect in certain  anticoagulant  meds (classic example:  warfarin )</a:t>
            </a:r>
          </a:p>
          <a:p>
            <a:r>
              <a:rPr lang="en-US" sz="1400" dirty="0">
                <a:solidFill>
                  <a:schemeClr val="bg1">
                    <a:lumMod val="75000"/>
                  </a:schemeClr>
                </a:solidFill>
              </a:rPr>
              <a:t>--</a:t>
            </a:r>
            <a:r>
              <a:rPr lang="en-US" sz="1400" b="1" i="1" dirty="0">
                <a:solidFill>
                  <a:schemeClr val="bg1">
                    <a:lumMod val="75000"/>
                  </a:schemeClr>
                </a:solidFill>
              </a:rPr>
              <a:t>?</a:t>
            </a:r>
            <a:r>
              <a:rPr lang="en-US" sz="1400" dirty="0"/>
              <a:t> </a:t>
            </a:r>
          </a:p>
          <a:p>
            <a:r>
              <a:rPr lang="en-US" sz="1400" dirty="0">
                <a:solidFill>
                  <a:schemeClr val="bg1">
                    <a:lumMod val="75000"/>
                  </a:schemeClr>
                </a:solidFill>
              </a:rPr>
              <a:t>--</a:t>
            </a:r>
            <a:r>
              <a:rPr lang="en-US" sz="1400" b="1" i="1" dirty="0">
                <a:solidFill>
                  <a:schemeClr val="bg1">
                    <a:lumMod val="75000"/>
                  </a:schemeClr>
                </a:solidFill>
              </a:rPr>
              <a:t>?</a:t>
            </a:r>
          </a:p>
          <a:p>
            <a:endParaRPr lang="en-US" sz="1400" i="1" dirty="0">
              <a:solidFill>
                <a:srgbClr val="CDF2FF"/>
              </a:solidFill>
            </a:endParaRPr>
          </a:p>
          <a:p>
            <a:r>
              <a:rPr lang="en-US" sz="1400" i="1" dirty="0">
                <a:solidFill>
                  <a:srgbClr val="CDF2FF"/>
                </a:solidFill>
              </a:rPr>
              <a:t>Can the tetracyclines be used during pregnancy? Breastfeeding?</a:t>
            </a:r>
          </a:p>
          <a:p>
            <a:r>
              <a:rPr lang="en-US" sz="1400" dirty="0">
                <a:solidFill>
                  <a:srgbClr val="CDF2FF"/>
                </a:solidFill>
              </a:rPr>
              <a:t>No. No.</a:t>
            </a:r>
          </a:p>
        </p:txBody>
      </p:sp>
      <p:sp>
        <p:nvSpPr>
          <p:cNvPr id="31" name="Oval 30">
            <a:extLst>
              <a:ext uri="{FF2B5EF4-FFF2-40B4-BE49-F238E27FC236}">
                <a16:creationId xmlns:a16="http://schemas.microsoft.com/office/drawing/2014/main" id="{C38ECF82-1E24-CB78-3833-26A9A1300A4A}"/>
              </a:ext>
            </a:extLst>
          </p:cNvPr>
          <p:cNvSpPr/>
          <p:nvPr/>
        </p:nvSpPr>
        <p:spPr>
          <a:xfrm>
            <a:off x="240104" y="2524435"/>
            <a:ext cx="2009452"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2361754"/>
      </p:ext>
    </p:extLst>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solidFill>
                  <a:schemeClr val="bg1">
                    <a:lumMod val="75000"/>
                  </a:schemeClr>
                </a:solidFill>
              </a:rPr>
              <a:t>Topical  </a:t>
            </a:r>
            <a:r>
              <a:rPr lang="en-US" sz="1600" b="1" dirty="0" err="1">
                <a:solidFill>
                  <a:schemeClr val="bg1">
                    <a:lumMod val="75000"/>
                  </a:schemeClr>
                </a:solidFill>
              </a:rPr>
              <a:t>abx</a:t>
            </a:r>
            <a:endParaRPr lang="en-US" sz="1600" b="1" dirty="0">
              <a:solidFill>
                <a:schemeClr val="bg1">
                  <a:lumMod val="75000"/>
                </a:schemeClr>
              </a:solidFill>
            </a:endParaRPr>
          </a:p>
          <a:p>
            <a:r>
              <a:rPr lang="en-US" sz="1600" dirty="0">
                <a:solidFill>
                  <a:schemeClr val="bg1">
                    <a:lumMod val="75000"/>
                  </a:schemeClr>
                </a:solidFill>
              </a:rPr>
              <a:t>--Topical  steroids</a:t>
            </a:r>
          </a:p>
          <a:p>
            <a:r>
              <a:rPr lang="en-US" sz="1600" dirty="0">
                <a:solidFill>
                  <a:schemeClr val="bg1">
                    <a:lumMod val="75000"/>
                  </a:schemeClr>
                </a:solidFill>
              </a:rPr>
              <a:t>--</a:t>
            </a:r>
            <a:r>
              <a:rPr lang="en-US" sz="1600" b="1" dirty="0"/>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90B44F-A04C-58E2-9033-CB26A9F41B2F}"/>
              </a:ext>
            </a:extLst>
          </p:cNvPr>
          <p:cNvSpPr txBox="1"/>
          <p:nvPr/>
        </p:nvSpPr>
        <p:spPr>
          <a:xfrm>
            <a:off x="2123653" y="1732951"/>
            <a:ext cx="5257800" cy="1815882"/>
          </a:xfrm>
          <a:prstGeom prst="rect">
            <a:avLst/>
          </a:prstGeom>
          <a:solidFill>
            <a:srgbClr val="00FFFF"/>
          </a:solidFill>
        </p:spPr>
        <p:txBody>
          <a:bodyPr wrap="square" rtlCol="0">
            <a:spAutoFit/>
          </a:bodyPr>
          <a:lstStyle/>
          <a:p>
            <a:r>
              <a:rPr lang="en-US" sz="1400" i="1" dirty="0">
                <a:solidFill>
                  <a:schemeClr val="bg1">
                    <a:lumMod val="65000"/>
                  </a:schemeClr>
                </a:solidFill>
              </a:rPr>
              <a:t>PO tetracyclines in the pt is already on topical azithromycin—isn’t that redundant?</a:t>
            </a:r>
          </a:p>
          <a:p>
            <a:r>
              <a:rPr lang="en-US" sz="1400" dirty="0">
                <a:solidFill>
                  <a:schemeClr val="bg1">
                    <a:lumMod val="65000"/>
                  </a:schemeClr>
                </a:solidFill>
              </a:rPr>
              <a:t>You’d think so, but no—in MGD management, tetracyclines act primarily as an  anti-inflammatory </a:t>
            </a:r>
          </a:p>
          <a:p>
            <a:endParaRPr lang="en-US" sz="1400" i="1" dirty="0">
              <a:solidFill>
                <a:schemeClr val="bg1">
                  <a:lumMod val="65000"/>
                </a:schemeClr>
              </a:solidFill>
            </a:endParaRPr>
          </a:p>
          <a:p>
            <a:r>
              <a:rPr lang="en-US" sz="1400" i="1" dirty="0">
                <a:solidFill>
                  <a:schemeClr val="bg1">
                    <a:lumMod val="65000"/>
                  </a:schemeClr>
                </a:solidFill>
              </a:rPr>
              <a:t>What two anti-inflammatory properties do they possess?</a:t>
            </a:r>
          </a:p>
          <a:p>
            <a:r>
              <a:rPr lang="en-US" sz="1400" dirty="0">
                <a:solidFill>
                  <a:schemeClr val="bg1">
                    <a:lumMod val="65000"/>
                  </a:schemeClr>
                </a:solidFill>
              </a:rPr>
              <a:t>--They reduce  cytokine  release</a:t>
            </a:r>
          </a:p>
          <a:p>
            <a:r>
              <a:rPr lang="en-US" sz="1400" dirty="0">
                <a:solidFill>
                  <a:schemeClr val="bg1">
                    <a:lumMod val="65000"/>
                  </a:schemeClr>
                </a:solidFill>
              </a:rPr>
              <a:t>--They inhibit  MMP-9  activity</a:t>
            </a:r>
          </a:p>
        </p:txBody>
      </p:sp>
      <p:sp>
        <p:nvSpPr>
          <p:cNvPr id="33" name="TextBox 32">
            <a:extLst>
              <a:ext uri="{FF2B5EF4-FFF2-40B4-BE49-F238E27FC236}">
                <a16:creationId xmlns:a16="http://schemas.microsoft.com/office/drawing/2014/main" id="{0BE2736D-8C10-72BA-C2D1-52FE12B43BE9}"/>
              </a:ext>
            </a:extLst>
          </p:cNvPr>
          <p:cNvSpPr txBox="1"/>
          <p:nvPr/>
        </p:nvSpPr>
        <p:spPr>
          <a:xfrm>
            <a:off x="2130066" y="1109667"/>
            <a:ext cx="5015948" cy="3108543"/>
          </a:xfrm>
          <a:prstGeom prst="rect">
            <a:avLst/>
          </a:prstGeom>
          <a:solidFill>
            <a:srgbClr val="FF99FF"/>
          </a:solidFill>
        </p:spPr>
        <p:txBody>
          <a:bodyPr wrap="square" rtlCol="0">
            <a:spAutoFit/>
          </a:bodyPr>
          <a:lstStyle/>
          <a:p>
            <a:r>
              <a:rPr lang="en-US" sz="1400" i="1" dirty="0">
                <a:solidFill>
                  <a:schemeClr val="bg1">
                    <a:lumMod val="75000"/>
                  </a:schemeClr>
                </a:solidFill>
              </a:rPr>
              <a:t>Tetracycline use has limitations that make alternative </a:t>
            </a:r>
            <a:r>
              <a:rPr lang="en-US" sz="1400" i="1" dirty="0" err="1">
                <a:solidFill>
                  <a:schemeClr val="bg1">
                    <a:lumMod val="75000"/>
                  </a:schemeClr>
                </a:solidFill>
              </a:rPr>
              <a:t>cyclines</a:t>
            </a:r>
            <a:r>
              <a:rPr lang="en-US" sz="1400" i="1" dirty="0">
                <a:solidFill>
                  <a:schemeClr val="bg1">
                    <a:lumMod val="75000"/>
                  </a:schemeClr>
                </a:solidFill>
              </a:rPr>
              <a:t> easier to use. What are these limitations?</a:t>
            </a:r>
          </a:p>
          <a:p>
            <a:r>
              <a:rPr lang="en-US" sz="1400" dirty="0">
                <a:solidFill>
                  <a:schemeClr val="bg1">
                    <a:lumMod val="75000"/>
                  </a:schemeClr>
                </a:solidFill>
              </a:rPr>
              <a:t>It must be dosed frequently, and it must be taken on an  empty  stomach</a:t>
            </a:r>
          </a:p>
          <a:p>
            <a:endParaRPr lang="en-US" sz="1400" dirty="0">
              <a:solidFill>
                <a:schemeClr val="bg1">
                  <a:lumMod val="75000"/>
                </a:schemeClr>
              </a:solidFill>
            </a:endParaRPr>
          </a:p>
          <a:p>
            <a:r>
              <a:rPr lang="en-US" sz="1400" i="1" dirty="0">
                <a:solidFill>
                  <a:schemeClr val="bg1">
                    <a:lumMod val="75000"/>
                  </a:schemeClr>
                </a:solidFill>
              </a:rPr>
              <a:t>What are the two alternatives that lack these limitations?</a:t>
            </a:r>
          </a:p>
          <a:p>
            <a:r>
              <a:rPr lang="en-US" sz="1400" dirty="0">
                <a:solidFill>
                  <a:schemeClr val="bg1">
                    <a:lumMod val="75000"/>
                  </a:schemeClr>
                </a:solidFill>
              </a:rPr>
              <a:t>Minocycline and doxycycline  </a:t>
            </a:r>
          </a:p>
          <a:p>
            <a:endParaRPr lang="en-US" sz="1400" i="1" dirty="0">
              <a:solidFill>
                <a:schemeClr val="bg1">
                  <a:lumMod val="75000"/>
                </a:schemeClr>
              </a:solidFill>
            </a:endParaRPr>
          </a:p>
          <a:p>
            <a:r>
              <a:rPr lang="en-US" sz="1400" i="1" dirty="0">
                <a:solidFill>
                  <a:schemeClr val="bg1">
                    <a:lumMod val="75000"/>
                  </a:schemeClr>
                </a:solidFill>
              </a:rPr>
              <a:t>How long is a typical course of </a:t>
            </a:r>
            <a:r>
              <a:rPr lang="en-US" sz="1400" i="1" dirty="0" err="1">
                <a:solidFill>
                  <a:schemeClr val="bg1">
                    <a:lumMod val="75000"/>
                  </a:schemeClr>
                </a:solidFill>
              </a:rPr>
              <a:t>tx</a:t>
            </a:r>
            <a:r>
              <a:rPr lang="en-US" sz="1400" i="1" dirty="0">
                <a:solidFill>
                  <a:schemeClr val="bg1">
                    <a:lumMod val="75000"/>
                  </a:schemeClr>
                </a:solidFill>
              </a:rPr>
              <a:t>?</a:t>
            </a:r>
          </a:p>
          <a:p>
            <a:r>
              <a:rPr lang="en-US" sz="1400" dirty="0">
                <a:solidFill>
                  <a:schemeClr val="bg1">
                    <a:lumMod val="75000"/>
                  </a:schemeClr>
                </a:solidFill>
              </a:rPr>
              <a:t>4-6  weeks, maybe a little longer</a:t>
            </a:r>
          </a:p>
          <a:p>
            <a:endParaRPr lang="en-US" sz="1400" dirty="0">
              <a:solidFill>
                <a:schemeClr val="bg1">
                  <a:lumMod val="75000"/>
                </a:schemeClr>
              </a:solidFill>
            </a:endParaRPr>
          </a:p>
          <a:p>
            <a:r>
              <a:rPr lang="en-US" sz="1400" i="1" dirty="0">
                <a:solidFill>
                  <a:schemeClr val="bg1">
                    <a:lumMod val="75000"/>
                  </a:schemeClr>
                </a:solidFill>
              </a:rPr>
              <a:t>Is it considered appropriate to repeat the course if the initial response was less than hoped-for?</a:t>
            </a:r>
          </a:p>
          <a:p>
            <a:r>
              <a:rPr lang="en-US" sz="1400" dirty="0">
                <a:solidFill>
                  <a:schemeClr val="bg1">
                    <a:lumMod val="75000"/>
                  </a:schemeClr>
                </a:solidFill>
              </a:rPr>
              <a:t>Yes</a:t>
            </a:r>
          </a:p>
        </p:txBody>
      </p:sp>
      <p:sp>
        <p:nvSpPr>
          <p:cNvPr id="35" name="TextBox 34">
            <a:extLst>
              <a:ext uri="{FF2B5EF4-FFF2-40B4-BE49-F238E27FC236}">
                <a16:creationId xmlns:a16="http://schemas.microsoft.com/office/drawing/2014/main" id="{322E15B2-9E03-1C30-08A2-42A47D5698D6}"/>
              </a:ext>
            </a:extLst>
          </p:cNvPr>
          <p:cNvSpPr txBox="1"/>
          <p:nvPr/>
        </p:nvSpPr>
        <p:spPr>
          <a:xfrm>
            <a:off x="2145286" y="898477"/>
            <a:ext cx="5998266" cy="2462213"/>
          </a:xfrm>
          <a:prstGeom prst="rect">
            <a:avLst/>
          </a:prstGeom>
          <a:solidFill>
            <a:srgbClr val="CDF2FF"/>
          </a:solidFill>
        </p:spPr>
        <p:txBody>
          <a:bodyPr wrap="square" rtlCol="0">
            <a:spAutoFit/>
          </a:bodyPr>
          <a:lstStyle/>
          <a:p>
            <a:r>
              <a:rPr lang="en-US" sz="1400" i="1" dirty="0"/>
              <a:t>Unlike the limitations above, there are a number of other side effects that are common to all tetracyclines—what are some of the significant ones?</a:t>
            </a:r>
          </a:p>
          <a:p>
            <a:r>
              <a:rPr lang="en-US" sz="1400" dirty="0"/>
              <a:t>--Photosensitization </a:t>
            </a:r>
            <a:r>
              <a:rPr lang="en-US" sz="1400" dirty="0">
                <a:solidFill>
                  <a:srgbClr val="0000FF"/>
                </a:solidFill>
              </a:rPr>
              <a:t>(pts should be instructed to avoid sun exposure)</a:t>
            </a:r>
          </a:p>
          <a:p>
            <a:r>
              <a:rPr lang="en-US" sz="1400" dirty="0">
                <a:solidFill>
                  <a:schemeClr val="bg1">
                    <a:lumMod val="75000"/>
                  </a:schemeClr>
                </a:solidFill>
              </a:rPr>
              <a:t>--</a:t>
            </a:r>
            <a:r>
              <a:rPr lang="en-US" sz="1400" b="1" i="1" dirty="0">
                <a:solidFill>
                  <a:schemeClr val="bg1">
                    <a:lumMod val="75000"/>
                  </a:schemeClr>
                </a:solidFill>
              </a:rPr>
              <a:t>?</a:t>
            </a:r>
          </a:p>
          <a:p>
            <a:r>
              <a:rPr lang="en-US" sz="1400" dirty="0">
                <a:solidFill>
                  <a:schemeClr val="bg1">
                    <a:lumMod val="75000"/>
                  </a:schemeClr>
                </a:solidFill>
              </a:rPr>
              <a:t>--</a:t>
            </a:r>
            <a:r>
              <a:rPr lang="en-US" sz="1400" b="1" i="1" dirty="0">
                <a:solidFill>
                  <a:schemeClr val="bg1">
                    <a:lumMod val="75000"/>
                  </a:schemeClr>
                </a:solidFill>
              </a:rPr>
              <a:t>?</a:t>
            </a:r>
          </a:p>
          <a:p>
            <a:r>
              <a:rPr lang="en-US" sz="1400" dirty="0">
                <a:solidFill>
                  <a:srgbClr val="CDF2FF"/>
                </a:solidFill>
              </a:rPr>
              <a:t> of effect in certain  anticoagulant  meds (classic example:  warfarin )</a:t>
            </a:r>
          </a:p>
          <a:p>
            <a:r>
              <a:rPr lang="en-US" sz="1400" dirty="0">
                <a:solidFill>
                  <a:schemeClr val="bg1">
                    <a:lumMod val="75000"/>
                  </a:schemeClr>
                </a:solidFill>
              </a:rPr>
              <a:t>--</a:t>
            </a:r>
            <a:r>
              <a:rPr lang="en-US" sz="1400" b="1" i="1" dirty="0">
                <a:solidFill>
                  <a:schemeClr val="bg1">
                    <a:lumMod val="75000"/>
                  </a:schemeClr>
                </a:solidFill>
              </a:rPr>
              <a:t>?</a:t>
            </a:r>
            <a:r>
              <a:rPr lang="en-US" sz="1400" dirty="0"/>
              <a:t> </a:t>
            </a:r>
          </a:p>
          <a:p>
            <a:r>
              <a:rPr lang="en-US" sz="1400" dirty="0">
                <a:solidFill>
                  <a:schemeClr val="bg1">
                    <a:lumMod val="75000"/>
                  </a:schemeClr>
                </a:solidFill>
              </a:rPr>
              <a:t>--</a:t>
            </a:r>
            <a:r>
              <a:rPr lang="en-US" sz="1400" b="1" i="1" dirty="0">
                <a:solidFill>
                  <a:schemeClr val="bg1">
                    <a:lumMod val="75000"/>
                  </a:schemeClr>
                </a:solidFill>
              </a:rPr>
              <a:t>?</a:t>
            </a:r>
          </a:p>
          <a:p>
            <a:endParaRPr lang="en-US" sz="1400" i="1" dirty="0">
              <a:solidFill>
                <a:srgbClr val="CDF2FF"/>
              </a:solidFill>
            </a:endParaRPr>
          </a:p>
          <a:p>
            <a:r>
              <a:rPr lang="en-US" sz="1400" i="1" dirty="0">
                <a:solidFill>
                  <a:srgbClr val="CDF2FF"/>
                </a:solidFill>
              </a:rPr>
              <a:t>Can the tetracyclines be used during pregnancy? Breastfeeding?</a:t>
            </a:r>
          </a:p>
          <a:p>
            <a:r>
              <a:rPr lang="en-US" sz="1400" dirty="0">
                <a:solidFill>
                  <a:srgbClr val="CDF2FF"/>
                </a:solidFill>
              </a:rPr>
              <a:t>No. No.</a:t>
            </a:r>
          </a:p>
        </p:txBody>
      </p:sp>
      <p:sp>
        <p:nvSpPr>
          <p:cNvPr id="31" name="Oval 30">
            <a:extLst>
              <a:ext uri="{FF2B5EF4-FFF2-40B4-BE49-F238E27FC236}">
                <a16:creationId xmlns:a16="http://schemas.microsoft.com/office/drawing/2014/main" id="{C38ECF82-1E24-CB78-3833-26A9A1300A4A}"/>
              </a:ext>
            </a:extLst>
          </p:cNvPr>
          <p:cNvSpPr/>
          <p:nvPr/>
        </p:nvSpPr>
        <p:spPr>
          <a:xfrm>
            <a:off x="240104" y="2524435"/>
            <a:ext cx="2009452"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95121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59</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524315"/>
          </a:xfrm>
          <a:prstGeom prst="rect">
            <a:avLst/>
          </a:prstGeom>
          <a:noFill/>
        </p:spPr>
        <p:txBody>
          <a:bodyPr wrap="square" rtlCol="0">
            <a:spAutoFit/>
          </a:bodyPr>
          <a:lstStyle/>
          <a:p>
            <a:r>
              <a:rPr lang="en-US" i="1" dirty="0"/>
              <a:t>The tear film is comprised of  three  basic components. </a:t>
            </a:r>
            <a:r>
              <a:rPr lang="en-US" i="1" dirty="0">
                <a:solidFill>
                  <a:srgbClr val="0000FF"/>
                </a:solidFill>
              </a:rPr>
              <a:t>What are they?</a:t>
            </a:r>
          </a:p>
          <a:p>
            <a:r>
              <a:rPr lang="en-US" dirty="0">
                <a:solidFill>
                  <a:srgbClr val="0000FF"/>
                </a:solidFill>
              </a:rPr>
              <a:t>--Lipid</a:t>
            </a:r>
          </a:p>
          <a:p>
            <a:r>
              <a:rPr lang="en-US" dirty="0">
                <a:solidFill>
                  <a:srgbClr val="0000FF"/>
                </a:solidFill>
              </a:rPr>
              <a:t>--Aqueous</a:t>
            </a:r>
          </a:p>
          <a:p>
            <a:r>
              <a:rPr lang="en-US" dirty="0">
                <a:solidFill>
                  <a:srgbClr val="0000FF"/>
                </a:solidFill>
              </a:rPr>
              <a:t>--Mucin</a:t>
            </a:r>
          </a:p>
          <a:p>
            <a:endParaRPr lang="en-US" i="1" dirty="0"/>
          </a:p>
          <a:p>
            <a:r>
              <a:rPr lang="en-US" i="1" dirty="0"/>
              <a:t>How are the three components physically related to one another?</a:t>
            </a:r>
          </a:p>
          <a:p>
            <a:r>
              <a:rPr lang="en-US" dirty="0"/>
              <a:t>The aqueous and mucus components are intermixed into a single,  gel-like layer (the ‘ mucoaqueous  phase’), which in turn is covered by a lipid layer. </a:t>
            </a:r>
            <a:r>
              <a:rPr lang="en-US" dirty="0">
                <a:solidFill>
                  <a:srgbClr val="0000FF"/>
                </a:solidFill>
              </a:rPr>
              <a:t>This is the </a:t>
            </a:r>
            <a:r>
              <a:rPr lang="en-US" i="1" dirty="0">
                <a:solidFill>
                  <a:srgbClr val="0000FF"/>
                </a:solidFill>
              </a:rPr>
              <a:t>two-phase model </a:t>
            </a:r>
            <a:r>
              <a:rPr lang="en-US" dirty="0">
                <a:solidFill>
                  <a:srgbClr val="0000FF"/>
                </a:solidFill>
              </a:rPr>
              <a:t>of the tear film.</a:t>
            </a:r>
          </a:p>
          <a:p>
            <a:endParaRPr lang="en-US" dirty="0"/>
          </a:p>
          <a:p>
            <a:r>
              <a:rPr lang="en-US" i="1" dirty="0"/>
              <a:t>As an aside: Briefly, what is the </a:t>
            </a:r>
            <a:r>
              <a:rPr lang="en-US" dirty="0"/>
              <a:t>tripartite model </a:t>
            </a:r>
            <a:r>
              <a:rPr lang="en-US" i="1" dirty="0"/>
              <a:t>of the tear film?</a:t>
            </a:r>
          </a:p>
          <a:p>
            <a:r>
              <a:rPr lang="en-US" dirty="0"/>
              <a:t>The idea that the tear film is composed of </a:t>
            </a:r>
            <a:r>
              <a:rPr lang="en-US" i="1" dirty="0"/>
              <a:t>three</a:t>
            </a:r>
            <a:r>
              <a:rPr lang="en-US" dirty="0"/>
              <a:t> separate and distinct layers each comprised of one component, </a:t>
            </a:r>
            <a:r>
              <a:rPr lang="en-US" dirty="0" err="1"/>
              <a:t>ie</a:t>
            </a:r>
            <a:r>
              <a:rPr lang="en-US" dirty="0"/>
              <a:t>, separate mucus, aqueous, and lipid layers</a:t>
            </a:r>
          </a:p>
          <a:p>
            <a:endParaRPr lang="en-US" dirty="0"/>
          </a:p>
          <a:p>
            <a:r>
              <a:rPr lang="en-US" i="1" dirty="0"/>
              <a:t>There is a problem with the tripartite model—what is it?</a:t>
            </a:r>
            <a:endParaRPr lang="en-US" dirty="0"/>
          </a:p>
        </p:txBody>
      </p:sp>
      <p:sp>
        <p:nvSpPr>
          <p:cNvPr id="4" name="TextBox 3">
            <a:extLst>
              <a:ext uri="{FF2B5EF4-FFF2-40B4-BE49-F238E27FC236}">
                <a16:creationId xmlns:a16="http://schemas.microsoft.com/office/drawing/2014/main" id="{CF1415D0-C489-6D70-8E63-D6C994AB87A8}"/>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508962942"/>
      </p:ext>
    </p:extLst>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solidFill>
                  <a:schemeClr val="bg1">
                    <a:lumMod val="75000"/>
                  </a:schemeClr>
                </a:solidFill>
              </a:rPr>
              <a:t>Topical  </a:t>
            </a:r>
            <a:r>
              <a:rPr lang="en-US" sz="1600" b="1" dirty="0" err="1">
                <a:solidFill>
                  <a:schemeClr val="bg1">
                    <a:lumMod val="75000"/>
                  </a:schemeClr>
                </a:solidFill>
              </a:rPr>
              <a:t>abx</a:t>
            </a:r>
            <a:endParaRPr lang="en-US" sz="1600" b="1" dirty="0">
              <a:solidFill>
                <a:schemeClr val="bg1">
                  <a:lumMod val="75000"/>
                </a:schemeClr>
              </a:solidFill>
            </a:endParaRPr>
          </a:p>
          <a:p>
            <a:r>
              <a:rPr lang="en-US" sz="1600" dirty="0">
                <a:solidFill>
                  <a:schemeClr val="bg1">
                    <a:lumMod val="75000"/>
                  </a:schemeClr>
                </a:solidFill>
              </a:rPr>
              <a:t>--Topical  steroids</a:t>
            </a:r>
          </a:p>
          <a:p>
            <a:r>
              <a:rPr lang="en-US" sz="1600" dirty="0">
                <a:solidFill>
                  <a:schemeClr val="bg1">
                    <a:lumMod val="75000"/>
                  </a:schemeClr>
                </a:solidFill>
              </a:rPr>
              <a:t>--</a:t>
            </a:r>
            <a:r>
              <a:rPr lang="en-US" sz="1600" b="1" dirty="0"/>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90B44F-A04C-58E2-9033-CB26A9F41B2F}"/>
              </a:ext>
            </a:extLst>
          </p:cNvPr>
          <p:cNvSpPr txBox="1"/>
          <p:nvPr/>
        </p:nvSpPr>
        <p:spPr>
          <a:xfrm>
            <a:off x="2123653" y="1732951"/>
            <a:ext cx="5257800" cy="1815882"/>
          </a:xfrm>
          <a:prstGeom prst="rect">
            <a:avLst/>
          </a:prstGeom>
          <a:solidFill>
            <a:srgbClr val="00FFFF"/>
          </a:solidFill>
        </p:spPr>
        <p:txBody>
          <a:bodyPr wrap="square" rtlCol="0">
            <a:spAutoFit/>
          </a:bodyPr>
          <a:lstStyle/>
          <a:p>
            <a:r>
              <a:rPr lang="en-US" sz="1400" i="1" dirty="0">
                <a:solidFill>
                  <a:schemeClr val="bg1">
                    <a:lumMod val="65000"/>
                  </a:schemeClr>
                </a:solidFill>
              </a:rPr>
              <a:t>PO tetracyclines in the pt is already on topical azithromycin—isn’t that redundant?</a:t>
            </a:r>
          </a:p>
          <a:p>
            <a:r>
              <a:rPr lang="en-US" sz="1400" dirty="0">
                <a:solidFill>
                  <a:schemeClr val="bg1">
                    <a:lumMod val="65000"/>
                  </a:schemeClr>
                </a:solidFill>
              </a:rPr>
              <a:t>You’d think so, but no—in MGD management, tetracyclines act primarily as an  anti-inflammatory </a:t>
            </a:r>
          </a:p>
          <a:p>
            <a:endParaRPr lang="en-US" sz="1400" i="1" dirty="0">
              <a:solidFill>
                <a:schemeClr val="bg1">
                  <a:lumMod val="65000"/>
                </a:schemeClr>
              </a:solidFill>
            </a:endParaRPr>
          </a:p>
          <a:p>
            <a:r>
              <a:rPr lang="en-US" sz="1400" i="1" dirty="0">
                <a:solidFill>
                  <a:schemeClr val="bg1">
                    <a:lumMod val="65000"/>
                  </a:schemeClr>
                </a:solidFill>
              </a:rPr>
              <a:t>What two anti-inflammatory properties do they possess?</a:t>
            </a:r>
          </a:p>
          <a:p>
            <a:r>
              <a:rPr lang="en-US" sz="1400" dirty="0">
                <a:solidFill>
                  <a:schemeClr val="bg1">
                    <a:lumMod val="65000"/>
                  </a:schemeClr>
                </a:solidFill>
              </a:rPr>
              <a:t>--They reduce  cytokine  release</a:t>
            </a:r>
          </a:p>
          <a:p>
            <a:r>
              <a:rPr lang="en-US" sz="1400" dirty="0">
                <a:solidFill>
                  <a:schemeClr val="bg1">
                    <a:lumMod val="65000"/>
                  </a:schemeClr>
                </a:solidFill>
              </a:rPr>
              <a:t>--They inhibit  MMP-9  activity</a:t>
            </a:r>
          </a:p>
        </p:txBody>
      </p:sp>
      <p:sp>
        <p:nvSpPr>
          <p:cNvPr id="33" name="TextBox 32">
            <a:extLst>
              <a:ext uri="{FF2B5EF4-FFF2-40B4-BE49-F238E27FC236}">
                <a16:creationId xmlns:a16="http://schemas.microsoft.com/office/drawing/2014/main" id="{0BE2736D-8C10-72BA-C2D1-52FE12B43BE9}"/>
              </a:ext>
            </a:extLst>
          </p:cNvPr>
          <p:cNvSpPr txBox="1"/>
          <p:nvPr/>
        </p:nvSpPr>
        <p:spPr>
          <a:xfrm>
            <a:off x="2130066" y="1109667"/>
            <a:ext cx="5015948" cy="3108543"/>
          </a:xfrm>
          <a:prstGeom prst="rect">
            <a:avLst/>
          </a:prstGeom>
          <a:solidFill>
            <a:srgbClr val="FF99FF"/>
          </a:solidFill>
        </p:spPr>
        <p:txBody>
          <a:bodyPr wrap="square" rtlCol="0">
            <a:spAutoFit/>
          </a:bodyPr>
          <a:lstStyle/>
          <a:p>
            <a:r>
              <a:rPr lang="en-US" sz="1400" i="1" dirty="0">
                <a:solidFill>
                  <a:schemeClr val="bg1">
                    <a:lumMod val="75000"/>
                  </a:schemeClr>
                </a:solidFill>
              </a:rPr>
              <a:t>Tetracycline use has limitations that make alternative </a:t>
            </a:r>
            <a:r>
              <a:rPr lang="en-US" sz="1400" i="1" dirty="0" err="1">
                <a:solidFill>
                  <a:schemeClr val="bg1">
                    <a:lumMod val="75000"/>
                  </a:schemeClr>
                </a:solidFill>
              </a:rPr>
              <a:t>cyclines</a:t>
            </a:r>
            <a:r>
              <a:rPr lang="en-US" sz="1400" i="1" dirty="0">
                <a:solidFill>
                  <a:schemeClr val="bg1">
                    <a:lumMod val="75000"/>
                  </a:schemeClr>
                </a:solidFill>
              </a:rPr>
              <a:t> easier to use. What are these limitations?</a:t>
            </a:r>
          </a:p>
          <a:p>
            <a:r>
              <a:rPr lang="en-US" sz="1400" dirty="0">
                <a:solidFill>
                  <a:schemeClr val="bg1">
                    <a:lumMod val="75000"/>
                  </a:schemeClr>
                </a:solidFill>
              </a:rPr>
              <a:t>It must be dosed frequently, and it must be taken on an  empty  stomach</a:t>
            </a:r>
          </a:p>
          <a:p>
            <a:endParaRPr lang="en-US" sz="1400" dirty="0">
              <a:solidFill>
                <a:schemeClr val="bg1">
                  <a:lumMod val="75000"/>
                </a:schemeClr>
              </a:solidFill>
            </a:endParaRPr>
          </a:p>
          <a:p>
            <a:r>
              <a:rPr lang="en-US" sz="1400" i="1" dirty="0">
                <a:solidFill>
                  <a:schemeClr val="bg1">
                    <a:lumMod val="75000"/>
                  </a:schemeClr>
                </a:solidFill>
              </a:rPr>
              <a:t>What are the two alternatives that lack these limitations?</a:t>
            </a:r>
          </a:p>
          <a:p>
            <a:r>
              <a:rPr lang="en-US" sz="1400" dirty="0">
                <a:solidFill>
                  <a:schemeClr val="bg1">
                    <a:lumMod val="75000"/>
                  </a:schemeClr>
                </a:solidFill>
              </a:rPr>
              <a:t>Minocycline and doxycycline  </a:t>
            </a:r>
          </a:p>
          <a:p>
            <a:endParaRPr lang="en-US" sz="1400" i="1" dirty="0">
              <a:solidFill>
                <a:schemeClr val="bg1">
                  <a:lumMod val="75000"/>
                </a:schemeClr>
              </a:solidFill>
            </a:endParaRPr>
          </a:p>
          <a:p>
            <a:r>
              <a:rPr lang="en-US" sz="1400" i="1" dirty="0">
                <a:solidFill>
                  <a:schemeClr val="bg1">
                    <a:lumMod val="75000"/>
                  </a:schemeClr>
                </a:solidFill>
              </a:rPr>
              <a:t>How long is a typical course of </a:t>
            </a:r>
            <a:r>
              <a:rPr lang="en-US" sz="1400" i="1" dirty="0" err="1">
                <a:solidFill>
                  <a:schemeClr val="bg1">
                    <a:lumMod val="75000"/>
                  </a:schemeClr>
                </a:solidFill>
              </a:rPr>
              <a:t>tx</a:t>
            </a:r>
            <a:r>
              <a:rPr lang="en-US" sz="1400" i="1" dirty="0">
                <a:solidFill>
                  <a:schemeClr val="bg1">
                    <a:lumMod val="75000"/>
                  </a:schemeClr>
                </a:solidFill>
              </a:rPr>
              <a:t>?</a:t>
            </a:r>
          </a:p>
          <a:p>
            <a:r>
              <a:rPr lang="en-US" sz="1400" dirty="0">
                <a:solidFill>
                  <a:schemeClr val="bg1">
                    <a:lumMod val="75000"/>
                  </a:schemeClr>
                </a:solidFill>
              </a:rPr>
              <a:t>4-6  weeks, maybe a little longer</a:t>
            </a:r>
          </a:p>
          <a:p>
            <a:endParaRPr lang="en-US" sz="1400" dirty="0">
              <a:solidFill>
                <a:schemeClr val="bg1">
                  <a:lumMod val="75000"/>
                </a:schemeClr>
              </a:solidFill>
            </a:endParaRPr>
          </a:p>
          <a:p>
            <a:r>
              <a:rPr lang="en-US" sz="1400" i="1" dirty="0">
                <a:solidFill>
                  <a:schemeClr val="bg1">
                    <a:lumMod val="75000"/>
                  </a:schemeClr>
                </a:solidFill>
              </a:rPr>
              <a:t>Is it considered appropriate to repeat the course if the initial response was less than hoped-for?</a:t>
            </a:r>
          </a:p>
          <a:p>
            <a:r>
              <a:rPr lang="en-US" sz="1400" dirty="0">
                <a:solidFill>
                  <a:schemeClr val="bg1">
                    <a:lumMod val="75000"/>
                  </a:schemeClr>
                </a:solidFill>
              </a:rPr>
              <a:t>Yes</a:t>
            </a:r>
          </a:p>
        </p:txBody>
      </p:sp>
      <p:sp>
        <p:nvSpPr>
          <p:cNvPr id="35" name="TextBox 34">
            <a:extLst>
              <a:ext uri="{FF2B5EF4-FFF2-40B4-BE49-F238E27FC236}">
                <a16:creationId xmlns:a16="http://schemas.microsoft.com/office/drawing/2014/main" id="{322E15B2-9E03-1C30-08A2-42A47D5698D6}"/>
              </a:ext>
            </a:extLst>
          </p:cNvPr>
          <p:cNvSpPr txBox="1"/>
          <p:nvPr/>
        </p:nvSpPr>
        <p:spPr>
          <a:xfrm>
            <a:off x="2145286" y="898477"/>
            <a:ext cx="5998266" cy="2462213"/>
          </a:xfrm>
          <a:prstGeom prst="rect">
            <a:avLst/>
          </a:prstGeom>
          <a:solidFill>
            <a:srgbClr val="CDF2FF"/>
          </a:solidFill>
        </p:spPr>
        <p:txBody>
          <a:bodyPr wrap="square" rtlCol="0">
            <a:spAutoFit/>
          </a:bodyPr>
          <a:lstStyle/>
          <a:p>
            <a:r>
              <a:rPr lang="en-US" sz="1400" i="1" dirty="0"/>
              <a:t>Unlike the limitations above, there are a number of other side effects that are common to all tetracyclines—what are some of the significant ones?</a:t>
            </a:r>
          </a:p>
          <a:p>
            <a:r>
              <a:rPr lang="en-US" sz="1400" dirty="0"/>
              <a:t>--Photosensitization </a:t>
            </a:r>
            <a:r>
              <a:rPr lang="en-US" sz="1400" dirty="0">
                <a:solidFill>
                  <a:srgbClr val="0000FF"/>
                </a:solidFill>
              </a:rPr>
              <a:t>(pts should be instructed to avoid sun exposure)</a:t>
            </a:r>
          </a:p>
          <a:p>
            <a:r>
              <a:rPr lang="en-US" sz="1400" dirty="0"/>
              <a:t>--GI upset</a:t>
            </a:r>
          </a:p>
          <a:p>
            <a:r>
              <a:rPr lang="en-US" sz="1400" dirty="0">
                <a:solidFill>
                  <a:schemeClr val="bg1">
                    <a:lumMod val="75000"/>
                  </a:schemeClr>
                </a:solidFill>
              </a:rPr>
              <a:t>--</a:t>
            </a:r>
            <a:r>
              <a:rPr lang="en-US" sz="1400" b="1" i="1" dirty="0">
                <a:solidFill>
                  <a:schemeClr val="bg1">
                    <a:lumMod val="75000"/>
                  </a:schemeClr>
                </a:solidFill>
              </a:rPr>
              <a:t>?</a:t>
            </a:r>
          </a:p>
          <a:p>
            <a:r>
              <a:rPr lang="en-US" sz="1400" dirty="0">
                <a:solidFill>
                  <a:srgbClr val="CDF2FF"/>
                </a:solidFill>
              </a:rPr>
              <a:t> of effect in certain  anticoagulant  meds (classic example:  warfarin )</a:t>
            </a:r>
          </a:p>
          <a:p>
            <a:r>
              <a:rPr lang="en-US" sz="1400" dirty="0">
                <a:solidFill>
                  <a:schemeClr val="bg1">
                    <a:lumMod val="75000"/>
                  </a:schemeClr>
                </a:solidFill>
              </a:rPr>
              <a:t>--</a:t>
            </a:r>
            <a:r>
              <a:rPr lang="en-US" sz="1400" b="1" i="1" dirty="0">
                <a:solidFill>
                  <a:schemeClr val="bg1">
                    <a:lumMod val="75000"/>
                  </a:schemeClr>
                </a:solidFill>
              </a:rPr>
              <a:t>?</a:t>
            </a:r>
            <a:r>
              <a:rPr lang="en-US" sz="1400" dirty="0"/>
              <a:t> </a:t>
            </a:r>
          </a:p>
          <a:p>
            <a:r>
              <a:rPr lang="en-US" sz="1400" dirty="0">
                <a:solidFill>
                  <a:schemeClr val="bg1">
                    <a:lumMod val="75000"/>
                  </a:schemeClr>
                </a:solidFill>
              </a:rPr>
              <a:t>--</a:t>
            </a:r>
            <a:r>
              <a:rPr lang="en-US" sz="1400" b="1" i="1" dirty="0">
                <a:solidFill>
                  <a:schemeClr val="bg1">
                    <a:lumMod val="75000"/>
                  </a:schemeClr>
                </a:solidFill>
              </a:rPr>
              <a:t>?</a:t>
            </a:r>
          </a:p>
          <a:p>
            <a:endParaRPr lang="en-US" sz="1400" i="1" dirty="0">
              <a:solidFill>
                <a:srgbClr val="CDF2FF"/>
              </a:solidFill>
            </a:endParaRPr>
          </a:p>
          <a:p>
            <a:r>
              <a:rPr lang="en-US" sz="1400" i="1" dirty="0">
                <a:solidFill>
                  <a:srgbClr val="CDF2FF"/>
                </a:solidFill>
              </a:rPr>
              <a:t>Can the tetracyclines be used during pregnancy? Breastfeeding?</a:t>
            </a:r>
          </a:p>
          <a:p>
            <a:r>
              <a:rPr lang="en-US" sz="1400" dirty="0">
                <a:solidFill>
                  <a:srgbClr val="CDF2FF"/>
                </a:solidFill>
              </a:rPr>
              <a:t>No. No.</a:t>
            </a:r>
          </a:p>
        </p:txBody>
      </p:sp>
      <p:sp>
        <p:nvSpPr>
          <p:cNvPr id="31" name="Oval 30">
            <a:extLst>
              <a:ext uri="{FF2B5EF4-FFF2-40B4-BE49-F238E27FC236}">
                <a16:creationId xmlns:a16="http://schemas.microsoft.com/office/drawing/2014/main" id="{C38ECF82-1E24-CB78-3833-26A9A1300A4A}"/>
              </a:ext>
            </a:extLst>
          </p:cNvPr>
          <p:cNvSpPr/>
          <p:nvPr/>
        </p:nvSpPr>
        <p:spPr>
          <a:xfrm>
            <a:off x="240104" y="2524435"/>
            <a:ext cx="2009452"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3501366"/>
      </p:ext>
    </p:extLst>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solidFill>
                  <a:schemeClr val="bg1">
                    <a:lumMod val="75000"/>
                  </a:schemeClr>
                </a:solidFill>
              </a:rPr>
              <a:t>Topical  </a:t>
            </a:r>
            <a:r>
              <a:rPr lang="en-US" sz="1600" b="1" dirty="0" err="1">
                <a:solidFill>
                  <a:schemeClr val="bg1">
                    <a:lumMod val="75000"/>
                  </a:schemeClr>
                </a:solidFill>
              </a:rPr>
              <a:t>abx</a:t>
            </a:r>
            <a:endParaRPr lang="en-US" sz="1600" b="1" dirty="0">
              <a:solidFill>
                <a:schemeClr val="bg1">
                  <a:lumMod val="75000"/>
                </a:schemeClr>
              </a:solidFill>
            </a:endParaRPr>
          </a:p>
          <a:p>
            <a:r>
              <a:rPr lang="en-US" sz="1600" dirty="0">
                <a:solidFill>
                  <a:schemeClr val="bg1">
                    <a:lumMod val="75000"/>
                  </a:schemeClr>
                </a:solidFill>
              </a:rPr>
              <a:t>--Topical  steroids</a:t>
            </a:r>
          </a:p>
          <a:p>
            <a:r>
              <a:rPr lang="en-US" sz="1600" dirty="0">
                <a:solidFill>
                  <a:schemeClr val="bg1">
                    <a:lumMod val="75000"/>
                  </a:schemeClr>
                </a:solidFill>
              </a:rPr>
              <a:t>--</a:t>
            </a:r>
            <a:r>
              <a:rPr lang="en-US" sz="1600" b="1" dirty="0"/>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90B44F-A04C-58E2-9033-CB26A9F41B2F}"/>
              </a:ext>
            </a:extLst>
          </p:cNvPr>
          <p:cNvSpPr txBox="1"/>
          <p:nvPr/>
        </p:nvSpPr>
        <p:spPr>
          <a:xfrm>
            <a:off x="2123653" y="1732951"/>
            <a:ext cx="5257800" cy="1815882"/>
          </a:xfrm>
          <a:prstGeom prst="rect">
            <a:avLst/>
          </a:prstGeom>
          <a:solidFill>
            <a:srgbClr val="00FFFF"/>
          </a:solidFill>
        </p:spPr>
        <p:txBody>
          <a:bodyPr wrap="square" rtlCol="0">
            <a:spAutoFit/>
          </a:bodyPr>
          <a:lstStyle/>
          <a:p>
            <a:r>
              <a:rPr lang="en-US" sz="1400" i="1" dirty="0">
                <a:solidFill>
                  <a:schemeClr val="bg1">
                    <a:lumMod val="65000"/>
                  </a:schemeClr>
                </a:solidFill>
              </a:rPr>
              <a:t>PO tetracyclines in the pt is already on topical azithromycin—isn’t that redundant?</a:t>
            </a:r>
          </a:p>
          <a:p>
            <a:r>
              <a:rPr lang="en-US" sz="1400" dirty="0">
                <a:solidFill>
                  <a:schemeClr val="bg1">
                    <a:lumMod val="65000"/>
                  </a:schemeClr>
                </a:solidFill>
              </a:rPr>
              <a:t>You’d think so, but no—in MGD management, tetracyclines act primarily as an  anti-inflammatory </a:t>
            </a:r>
          </a:p>
          <a:p>
            <a:endParaRPr lang="en-US" sz="1400" i="1" dirty="0">
              <a:solidFill>
                <a:schemeClr val="bg1">
                  <a:lumMod val="65000"/>
                </a:schemeClr>
              </a:solidFill>
            </a:endParaRPr>
          </a:p>
          <a:p>
            <a:r>
              <a:rPr lang="en-US" sz="1400" i="1" dirty="0">
                <a:solidFill>
                  <a:schemeClr val="bg1">
                    <a:lumMod val="65000"/>
                  </a:schemeClr>
                </a:solidFill>
              </a:rPr>
              <a:t>What two anti-inflammatory properties do they possess?</a:t>
            </a:r>
          </a:p>
          <a:p>
            <a:r>
              <a:rPr lang="en-US" sz="1400" dirty="0">
                <a:solidFill>
                  <a:schemeClr val="bg1">
                    <a:lumMod val="65000"/>
                  </a:schemeClr>
                </a:solidFill>
              </a:rPr>
              <a:t>--They reduce  cytokine  release</a:t>
            </a:r>
          </a:p>
          <a:p>
            <a:r>
              <a:rPr lang="en-US" sz="1400" dirty="0">
                <a:solidFill>
                  <a:schemeClr val="bg1">
                    <a:lumMod val="65000"/>
                  </a:schemeClr>
                </a:solidFill>
              </a:rPr>
              <a:t>--They inhibit  MMP-9  activity</a:t>
            </a:r>
          </a:p>
        </p:txBody>
      </p:sp>
      <p:sp>
        <p:nvSpPr>
          <p:cNvPr id="33" name="TextBox 32">
            <a:extLst>
              <a:ext uri="{FF2B5EF4-FFF2-40B4-BE49-F238E27FC236}">
                <a16:creationId xmlns:a16="http://schemas.microsoft.com/office/drawing/2014/main" id="{0BE2736D-8C10-72BA-C2D1-52FE12B43BE9}"/>
              </a:ext>
            </a:extLst>
          </p:cNvPr>
          <p:cNvSpPr txBox="1"/>
          <p:nvPr/>
        </p:nvSpPr>
        <p:spPr>
          <a:xfrm>
            <a:off x="2130066" y="1109667"/>
            <a:ext cx="5015948" cy="3108543"/>
          </a:xfrm>
          <a:prstGeom prst="rect">
            <a:avLst/>
          </a:prstGeom>
          <a:solidFill>
            <a:srgbClr val="FF99FF"/>
          </a:solidFill>
        </p:spPr>
        <p:txBody>
          <a:bodyPr wrap="square" rtlCol="0">
            <a:spAutoFit/>
          </a:bodyPr>
          <a:lstStyle/>
          <a:p>
            <a:r>
              <a:rPr lang="en-US" sz="1400" i="1" dirty="0">
                <a:solidFill>
                  <a:schemeClr val="bg1">
                    <a:lumMod val="75000"/>
                  </a:schemeClr>
                </a:solidFill>
              </a:rPr>
              <a:t>Tetracycline use has limitations that make alternative </a:t>
            </a:r>
            <a:r>
              <a:rPr lang="en-US" sz="1400" i="1" dirty="0" err="1">
                <a:solidFill>
                  <a:schemeClr val="bg1">
                    <a:lumMod val="75000"/>
                  </a:schemeClr>
                </a:solidFill>
              </a:rPr>
              <a:t>cyclines</a:t>
            </a:r>
            <a:r>
              <a:rPr lang="en-US" sz="1400" i="1" dirty="0">
                <a:solidFill>
                  <a:schemeClr val="bg1">
                    <a:lumMod val="75000"/>
                  </a:schemeClr>
                </a:solidFill>
              </a:rPr>
              <a:t> easier to use. What are these limitations?</a:t>
            </a:r>
          </a:p>
          <a:p>
            <a:r>
              <a:rPr lang="en-US" sz="1400" dirty="0">
                <a:solidFill>
                  <a:schemeClr val="bg1">
                    <a:lumMod val="75000"/>
                  </a:schemeClr>
                </a:solidFill>
              </a:rPr>
              <a:t>It must be dosed frequently, and it must be taken on an  empty  stomach</a:t>
            </a:r>
          </a:p>
          <a:p>
            <a:endParaRPr lang="en-US" sz="1400" dirty="0">
              <a:solidFill>
                <a:schemeClr val="bg1">
                  <a:lumMod val="75000"/>
                </a:schemeClr>
              </a:solidFill>
            </a:endParaRPr>
          </a:p>
          <a:p>
            <a:r>
              <a:rPr lang="en-US" sz="1400" i="1" dirty="0">
                <a:solidFill>
                  <a:schemeClr val="bg1">
                    <a:lumMod val="75000"/>
                  </a:schemeClr>
                </a:solidFill>
              </a:rPr>
              <a:t>What are the two alternatives that lack these limitations?</a:t>
            </a:r>
          </a:p>
          <a:p>
            <a:r>
              <a:rPr lang="en-US" sz="1400" dirty="0">
                <a:solidFill>
                  <a:schemeClr val="bg1">
                    <a:lumMod val="75000"/>
                  </a:schemeClr>
                </a:solidFill>
              </a:rPr>
              <a:t>Minocycline and doxycycline  </a:t>
            </a:r>
          </a:p>
          <a:p>
            <a:endParaRPr lang="en-US" sz="1400" i="1" dirty="0">
              <a:solidFill>
                <a:schemeClr val="bg1">
                  <a:lumMod val="75000"/>
                </a:schemeClr>
              </a:solidFill>
            </a:endParaRPr>
          </a:p>
          <a:p>
            <a:r>
              <a:rPr lang="en-US" sz="1400" i="1" dirty="0">
                <a:solidFill>
                  <a:schemeClr val="bg1">
                    <a:lumMod val="75000"/>
                  </a:schemeClr>
                </a:solidFill>
              </a:rPr>
              <a:t>How long is a typical course of </a:t>
            </a:r>
            <a:r>
              <a:rPr lang="en-US" sz="1400" i="1" dirty="0" err="1">
                <a:solidFill>
                  <a:schemeClr val="bg1">
                    <a:lumMod val="75000"/>
                  </a:schemeClr>
                </a:solidFill>
              </a:rPr>
              <a:t>tx</a:t>
            </a:r>
            <a:r>
              <a:rPr lang="en-US" sz="1400" i="1" dirty="0">
                <a:solidFill>
                  <a:schemeClr val="bg1">
                    <a:lumMod val="75000"/>
                  </a:schemeClr>
                </a:solidFill>
              </a:rPr>
              <a:t>?</a:t>
            </a:r>
          </a:p>
          <a:p>
            <a:r>
              <a:rPr lang="en-US" sz="1400" dirty="0">
                <a:solidFill>
                  <a:schemeClr val="bg1">
                    <a:lumMod val="75000"/>
                  </a:schemeClr>
                </a:solidFill>
              </a:rPr>
              <a:t>4-6  weeks, maybe a little longer</a:t>
            </a:r>
          </a:p>
          <a:p>
            <a:endParaRPr lang="en-US" sz="1400" dirty="0">
              <a:solidFill>
                <a:schemeClr val="bg1">
                  <a:lumMod val="75000"/>
                </a:schemeClr>
              </a:solidFill>
            </a:endParaRPr>
          </a:p>
          <a:p>
            <a:r>
              <a:rPr lang="en-US" sz="1400" i="1" dirty="0">
                <a:solidFill>
                  <a:schemeClr val="bg1">
                    <a:lumMod val="75000"/>
                  </a:schemeClr>
                </a:solidFill>
              </a:rPr>
              <a:t>Is it considered appropriate to repeat the course if the initial response was less than hoped-for?</a:t>
            </a:r>
          </a:p>
          <a:p>
            <a:r>
              <a:rPr lang="en-US" sz="1400" dirty="0">
                <a:solidFill>
                  <a:schemeClr val="bg1">
                    <a:lumMod val="75000"/>
                  </a:schemeClr>
                </a:solidFill>
              </a:rPr>
              <a:t>Yes</a:t>
            </a:r>
          </a:p>
        </p:txBody>
      </p:sp>
      <p:sp>
        <p:nvSpPr>
          <p:cNvPr id="35" name="TextBox 34">
            <a:extLst>
              <a:ext uri="{FF2B5EF4-FFF2-40B4-BE49-F238E27FC236}">
                <a16:creationId xmlns:a16="http://schemas.microsoft.com/office/drawing/2014/main" id="{322E15B2-9E03-1C30-08A2-42A47D5698D6}"/>
              </a:ext>
            </a:extLst>
          </p:cNvPr>
          <p:cNvSpPr txBox="1"/>
          <p:nvPr/>
        </p:nvSpPr>
        <p:spPr>
          <a:xfrm>
            <a:off x="2145286" y="898477"/>
            <a:ext cx="5998266" cy="2462213"/>
          </a:xfrm>
          <a:prstGeom prst="rect">
            <a:avLst/>
          </a:prstGeom>
          <a:solidFill>
            <a:srgbClr val="CDF2FF"/>
          </a:solidFill>
        </p:spPr>
        <p:txBody>
          <a:bodyPr wrap="square" rtlCol="0">
            <a:spAutoFit/>
          </a:bodyPr>
          <a:lstStyle/>
          <a:p>
            <a:r>
              <a:rPr lang="en-US" sz="1400" i="1" dirty="0"/>
              <a:t>Unlike the limitations above, there are a number of other side effects that are common to all tetracyclines—what are some of the significant ones?</a:t>
            </a:r>
          </a:p>
          <a:p>
            <a:r>
              <a:rPr lang="en-US" sz="1400" dirty="0"/>
              <a:t>--Photosensitization </a:t>
            </a:r>
            <a:r>
              <a:rPr lang="en-US" sz="1400" dirty="0">
                <a:solidFill>
                  <a:srgbClr val="0000FF"/>
                </a:solidFill>
              </a:rPr>
              <a:t>(pts should be instructed to avoid sun exposure)</a:t>
            </a:r>
          </a:p>
          <a:p>
            <a:r>
              <a:rPr lang="en-US" sz="1400" dirty="0"/>
              <a:t>--GI upset</a:t>
            </a:r>
          </a:p>
          <a:p>
            <a:r>
              <a:rPr lang="en-US" sz="1400" dirty="0"/>
              <a:t>--Potentiation of effect in certain  anticoagulant  meds </a:t>
            </a:r>
            <a:r>
              <a:rPr lang="en-US" sz="1400" dirty="0">
                <a:solidFill>
                  <a:srgbClr val="CDF2FF"/>
                </a:solidFill>
              </a:rPr>
              <a:t>classic example:  warfarin )</a:t>
            </a:r>
          </a:p>
          <a:p>
            <a:r>
              <a:rPr lang="en-US" sz="1400" dirty="0">
                <a:solidFill>
                  <a:schemeClr val="bg1">
                    <a:lumMod val="75000"/>
                  </a:schemeClr>
                </a:solidFill>
              </a:rPr>
              <a:t>--</a:t>
            </a:r>
            <a:r>
              <a:rPr lang="en-US" sz="1400" b="1" i="1" dirty="0">
                <a:solidFill>
                  <a:schemeClr val="bg1">
                    <a:lumMod val="75000"/>
                  </a:schemeClr>
                </a:solidFill>
              </a:rPr>
              <a:t>?</a:t>
            </a:r>
            <a:r>
              <a:rPr lang="en-US" sz="1400" dirty="0"/>
              <a:t> </a:t>
            </a:r>
          </a:p>
          <a:p>
            <a:r>
              <a:rPr lang="en-US" sz="1400" dirty="0">
                <a:solidFill>
                  <a:schemeClr val="bg1">
                    <a:lumMod val="75000"/>
                  </a:schemeClr>
                </a:solidFill>
              </a:rPr>
              <a:t>--</a:t>
            </a:r>
            <a:r>
              <a:rPr lang="en-US" sz="1400" b="1" i="1" dirty="0">
                <a:solidFill>
                  <a:schemeClr val="bg1">
                    <a:lumMod val="75000"/>
                  </a:schemeClr>
                </a:solidFill>
              </a:rPr>
              <a:t>?</a:t>
            </a:r>
          </a:p>
          <a:p>
            <a:endParaRPr lang="en-US" sz="1400" i="1" dirty="0">
              <a:solidFill>
                <a:srgbClr val="CDF2FF"/>
              </a:solidFill>
            </a:endParaRPr>
          </a:p>
          <a:p>
            <a:r>
              <a:rPr lang="en-US" sz="1400" i="1" dirty="0">
                <a:solidFill>
                  <a:srgbClr val="CDF2FF"/>
                </a:solidFill>
              </a:rPr>
              <a:t>Can the tetracyclines be used during pregnancy? Breastfeeding?</a:t>
            </a:r>
          </a:p>
          <a:p>
            <a:r>
              <a:rPr lang="en-US" sz="1400" dirty="0">
                <a:solidFill>
                  <a:srgbClr val="CDF2FF"/>
                </a:solidFill>
              </a:rPr>
              <a:t>No. No.</a:t>
            </a:r>
          </a:p>
        </p:txBody>
      </p:sp>
      <p:sp>
        <p:nvSpPr>
          <p:cNvPr id="36" name="Rectangle 35">
            <a:extLst>
              <a:ext uri="{FF2B5EF4-FFF2-40B4-BE49-F238E27FC236}">
                <a16:creationId xmlns:a16="http://schemas.microsoft.com/office/drawing/2014/main" id="{B2EEEA82-146F-31D7-7F1E-C0AEA81752E6}"/>
              </a:ext>
            </a:extLst>
          </p:cNvPr>
          <p:cNvSpPr/>
          <p:nvPr/>
        </p:nvSpPr>
        <p:spPr>
          <a:xfrm>
            <a:off x="4775842" y="1799625"/>
            <a:ext cx="1143000" cy="228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38ECF82-1E24-CB78-3833-26A9A1300A4A}"/>
              </a:ext>
            </a:extLst>
          </p:cNvPr>
          <p:cNvSpPr/>
          <p:nvPr/>
        </p:nvSpPr>
        <p:spPr>
          <a:xfrm>
            <a:off x="240104" y="2524435"/>
            <a:ext cx="2009452"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5127216"/>
      </p:ext>
    </p:extLst>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solidFill>
                  <a:schemeClr val="bg1">
                    <a:lumMod val="75000"/>
                  </a:schemeClr>
                </a:solidFill>
              </a:rPr>
              <a:t>Topical  </a:t>
            </a:r>
            <a:r>
              <a:rPr lang="en-US" sz="1600" b="1" dirty="0" err="1">
                <a:solidFill>
                  <a:schemeClr val="bg1">
                    <a:lumMod val="75000"/>
                  </a:schemeClr>
                </a:solidFill>
              </a:rPr>
              <a:t>abx</a:t>
            </a:r>
            <a:endParaRPr lang="en-US" sz="1600" b="1" dirty="0">
              <a:solidFill>
                <a:schemeClr val="bg1">
                  <a:lumMod val="75000"/>
                </a:schemeClr>
              </a:solidFill>
            </a:endParaRPr>
          </a:p>
          <a:p>
            <a:r>
              <a:rPr lang="en-US" sz="1600" dirty="0">
                <a:solidFill>
                  <a:schemeClr val="bg1">
                    <a:lumMod val="75000"/>
                  </a:schemeClr>
                </a:solidFill>
              </a:rPr>
              <a:t>--Topical  steroids</a:t>
            </a:r>
          </a:p>
          <a:p>
            <a:r>
              <a:rPr lang="en-US" sz="1600" dirty="0">
                <a:solidFill>
                  <a:schemeClr val="bg1">
                    <a:lumMod val="75000"/>
                  </a:schemeClr>
                </a:solidFill>
              </a:rPr>
              <a:t>--</a:t>
            </a:r>
            <a:r>
              <a:rPr lang="en-US" sz="1600" b="1" dirty="0"/>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90B44F-A04C-58E2-9033-CB26A9F41B2F}"/>
              </a:ext>
            </a:extLst>
          </p:cNvPr>
          <p:cNvSpPr txBox="1"/>
          <p:nvPr/>
        </p:nvSpPr>
        <p:spPr>
          <a:xfrm>
            <a:off x="2123653" y="1732951"/>
            <a:ext cx="5257800" cy="1815882"/>
          </a:xfrm>
          <a:prstGeom prst="rect">
            <a:avLst/>
          </a:prstGeom>
          <a:solidFill>
            <a:srgbClr val="00FFFF"/>
          </a:solidFill>
        </p:spPr>
        <p:txBody>
          <a:bodyPr wrap="square" rtlCol="0">
            <a:spAutoFit/>
          </a:bodyPr>
          <a:lstStyle/>
          <a:p>
            <a:r>
              <a:rPr lang="en-US" sz="1400" i="1" dirty="0">
                <a:solidFill>
                  <a:schemeClr val="bg1">
                    <a:lumMod val="65000"/>
                  </a:schemeClr>
                </a:solidFill>
              </a:rPr>
              <a:t>PO tetracyclines in the pt is already on topical azithromycin—isn’t that redundant?</a:t>
            </a:r>
          </a:p>
          <a:p>
            <a:r>
              <a:rPr lang="en-US" sz="1400" dirty="0">
                <a:solidFill>
                  <a:schemeClr val="bg1">
                    <a:lumMod val="65000"/>
                  </a:schemeClr>
                </a:solidFill>
              </a:rPr>
              <a:t>You’d think so, but no—in MGD management, tetracyclines act primarily as an  anti-inflammatory </a:t>
            </a:r>
          </a:p>
          <a:p>
            <a:endParaRPr lang="en-US" sz="1400" i="1" dirty="0">
              <a:solidFill>
                <a:schemeClr val="bg1">
                  <a:lumMod val="65000"/>
                </a:schemeClr>
              </a:solidFill>
            </a:endParaRPr>
          </a:p>
          <a:p>
            <a:r>
              <a:rPr lang="en-US" sz="1400" i="1" dirty="0">
                <a:solidFill>
                  <a:schemeClr val="bg1">
                    <a:lumMod val="65000"/>
                  </a:schemeClr>
                </a:solidFill>
              </a:rPr>
              <a:t>What two anti-inflammatory properties do they possess?</a:t>
            </a:r>
          </a:p>
          <a:p>
            <a:r>
              <a:rPr lang="en-US" sz="1400" dirty="0">
                <a:solidFill>
                  <a:schemeClr val="bg1">
                    <a:lumMod val="65000"/>
                  </a:schemeClr>
                </a:solidFill>
              </a:rPr>
              <a:t>--They reduce  cytokine  release</a:t>
            </a:r>
          </a:p>
          <a:p>
            <a:r>
              <a:rPr lang="en-US" sz="1400" dirty="0">
                <a:solidFill>
                  <a:schemeClr val="bg1">
                    <a:lumMod val="65000"/>
                  </a:schemeClr>
                </a:solidFill>
              </a:rPr>
              <a:t>--They inhibit  MMP-9  activity</a:t>
            </a:r>
          </a:p>
        </p:txBody>
      </p:sp>
      <p:sp>
        <p:nvSpPr>
          <p:cNvPr id="33" name="TextBox 32">
            <a:extLst>
              <a:ext uri="{FF2B5EF4-FFF2-40B4-BE49-F238E27FC236}">
                <a16:creationId xmlns:a16="http://schemas.microsoft.com/office/drawing/2014/main" id="{0BE2736D-8C10-72BA-C2D1-52FE12B43BE9}"/>
              </a:ext>
            </a:extLst>
          </p:cNvPr>
          <p:cNvSpPr txBox="1"/>
          <p:nvPr/>
        </p:nvSpPr>
        <p:spPr>
          <a:xfrm>
            <a:off x="2130066" y="1109667"/>
            <a:ext cx="5015948" cy="3108543"/>
          </a:xfrm>
          <a:prstGeom prst="rect">
            <a:avLst/>
          </a:prstGeom>
          <a:solidFill>
            <a:srgbClr val="FF99FF"/>
          </a:solidFill>
        </p:spPr>
        <p:txBody>
          <a:bodyPr wrap="square" rtlCol="0">
            <a:spAutoFit/>
          </a:bodyPr>
          <a:lstStyle/>
          <a:p>
            <a:r>
              <a:rPr lang="en-US" sz="1400" i="1" dirty="0">
                <a:solidFill>
                  <a:schemeClr val="bg1">
                    <a:lumMod val="75000"/>
                  </a:schemeClr>
                </a:solidFill>
              </a:rPr>
              <a:t>Tetracycline use has limitations that make alternative </a:t>
            </a:r>
            <a:r>
              <a:rPr lang="en-US" sz="1400" i="1" dirty="0" err="1">
                <a:solidFill>
                  <a:schemeClr val="bg1">
                    <a:lumMod val="75000"/>
                  </a:schemeClr>
                </a:solidFill>
              </a:rPr>
              <a:t>cyclines</a:t>
            </a:r>
            <a:r>
              <a:rPr lang="en-US" sz="1400" i="1" dirty="0">
                <a:solidFill>
                  <a:schemeClr val="bg1">
                    <a:lumMod val="75000"/>
                  </a:schemeClr>
                </a:solidFill>
              </a:rPr>
              <a:t> easier to use. What are these limitations?</a:t>
            </a:r>
          </a:p>
          <a:p>
            <a:r>
              <a:rPr lang="en-US" sz="1400" dirty="0">
                <a:solidFill>
                  <a:schemeClr val="bg1">
                    <a:lumMod val="75000"/>
                  </a:schemeClr>
                </a:solidFill>
              </a:rPr>
              <a:t>It must be dosed frequently, and it must be taken on an  empty  stomach</a:t>
            </a:r>
          </a:p>
          <a:p>
            <a:endParaRPr lang="en-US" sz="1400" dirty="0">
              <a:solidFill>
                <a:schemeClr val="bg1">
                  <a:lumMod val="75000"/>
                </a:schemeClr>
              </a:solidFill>
            </a:endParaRPr>
          </a:p>
          <a:p>
            <a:r>
              <a:rPr lang="en-US" sz="1400" i="1" dirty="0">
                <a:solidFill>
                  <a:schemeClr val="bg1">
                    <a:lumMod val="75000"/>
                  </a:schemeClr>
                </a:solidFill>
              </a:rPr>
              <a:t>What are the two alternatives that lack these limitations?</a:t>
            </a:r>
          </a:p>
          <a:p>
            <a:r>
              <a:rPr lang="en-US" sz="1400" dirty="0">
                <a:solidFill>
                  <a:schemeClr val="bg1">
                    <a:lumMod val="75000"/>
                  </a:schemeClr>
                </a:solidFill>
              </a:rPr>
              <a:t>Minocycline and doxycycline  </a:t>
            </a:r>
          </a:p>
          <a:p>
            <a:endParaRPr lang="en-US" sz="1400" i="1" dirty="0">
              <a:solidFill>
                <a:schemeClr val="bg1">
                  <a:lumMod val="75000"/>
                </a:schemeClr>
              </a:solidFill>
            </a:endParaRPr>
          </a:p>
          <a:p>
            <a:r>
              <a:rPr lang="en-US" sz="1400" i="1" dirty="0">
                <a:solidFill>
                  <a:schemeClr val="bg1">
                    <a:lumMod val="75000"/>
                  </a:schemeClr>
                </a:solidFill>
              </a:rPr>
              <a:t>How long is a typical course of </a:t>
            </a:r>
            <a:r>
              <a:rPr lang="en-US" sz="1400" i="1" dirty="0" err="1">
                <a:solidFill>
                  <a:schemeClr val="bg1">
                    <a:lumMod val="75000"/>
                  </a:schemeClr>
                </a:solidFill>
              </a:rPr>
              <a:t>tx</a:t>
            </a:r>
            <a:r>
              <a:rPr lang="en-US" sz="1400" i="1" dirty="0">
                <a:solidFill>
                  <a:schemeClr val="bg1">
                    <a:lumMod val="75000"/>
                  </a:schemeClr>
                </a:solidFill>
              </a:rPr>
              <a:t>?</a:t>
            </a:r>
          </a:p>
          <a:p>
            <a:r>
              <a:rPr lang="en-US" sz="1400" dirty="0">
                <a:solidFill>
                  <a:schemeClr val="bg1">
                    <a:lumMod val="75000"/>
                  </a:schemeClr>
                </a:solidFill>
              </a:rPr>
              <a:t>4-6  weeks, maybe a little longer</a:t>
            </a:r>
          </a:p>
          <a:p>
            <a:endParaRPr lang="en-US" sz="1400" dirty="0">
              <a:solidFill>
                <a:schemeClr val="bg1">
                  <a:lumMod val="75000"/>
                </a:schemeClr>
              </a:solidFill>
            </a:endParaRPr>
          </a:p>
          <a:p>
            <a:r>
              <a:rPr lang="en-US" sz="1400" i="1" dirty="0">
                <a:solidFill>
                  <a:schemeClr val="bg1">
                    <a:lumMod val="75000"/>
                  </a:schemeClr>
                </a:solidFill>
              </a:rPr>
              <a:t>Is it considered appropriate to repeat the course if the initial response was less than hoped-for?</a:t>
            </a:r>
          </a:p>
          <a:p>
            <a:r>
              <a:rPr lang="en-US" sz="1400" dirty="0">
                <a:solidFill>
                  <a:schemeClr val="bg1">
                    <a:lumMod val="75000"/>
                  </a:schemeClr>
                </a:solidFill>
              </a:rPr>
              <a:t>Yes</a:t>
            </a:r>
          </a:p>
        </p:txBody>
      </p:sp>
      <p:sp>
        <p:nvSpPr>
          <p:cNvPr id="35" name="TextBox 34">
            <a:extLst>
              <a:ext uri="{FF2B5EF4-FFF2-40B4-BE49-F238E27FC236}">
                <a16:creationId xmlns:a16="http://schemas.microsoft.com/office/drawing/2014/main" id="{322E15B2-9E03-1C30-08A2-42A47D5698D6}"/>
              </a:ext>
            </a:extLst>
          </p:cNvPr>
          <p:cNvSpPr txBox="1"/>
          <p:nvPr/>
        </p:nvSpPr>
        <p:spPr>
          <a:xfrm>
            <a:off x="2145286" y="898477"/>
            <a:ext cx="5998266" cy="2462213"/>
          </a:xfrm>
          <a:prstGeom prst="rect">
            <a:avLst/>
          </a:prstGeom>
          <a:solidFill>
            <a:srgbClr val="CDF2FF"/>
          </a:solidFill>
        </p:spPr>
        <p:txBody>
          <a:bodyPr wrap="square" rtlCol="0">
            <a:spAutoFit/>
          </a:bodyPr>
          <a:lstStyle/>
          <a:p>
            <a:r>
              <a:rPr lang="en-US" sz="1400" i="1" dirty="0"/>
              <a:t>Unlike the limitations above, there are a number of other side effects that are common to all tetracyclines—what are some of the significant ones?</a:t>
            </a:r>
          </a:p>
          <a:p>
            <a:r>
              <a:rPr lang="en-US" sz="1400" dirty="0"/>
              <a:t>--Photosensitization </a:t>
            </a:r>
            <a:r>
              <a:rPr lang="en-US" sz="1400" dirty="0">
                <a:solidFill>
                  <a:srgbClr val="0000FF"/>
                </a:solidFill>
              </a:rPr>
              <a:t>(pts should be instructed to avoid sun exposure)</a:t>
            </a:r>
          </a:p>
          <a:p>
            <a:r>
              <a:rPr lang="en-US" sz="1400" dirty="0"/>
              <a:t>--GI upset</a:t>
            </a:r>
          </a:p>
          <a:p>
            <a:r>
              <a:rPr lang="en-US" sz="1400" dirty="0"/>
              <a:t>--Potentiation of effect in certain  anticoagulant  meds </a:t>
            </a:r>
            <a:r>
              <a:rPr lang="en-US" sz="1400" dirty="0">
                <a:solidFill>
                  <a:srgbClr val="CDF2FF"/>
                </a:solidFill>
              </a:rPr>
              <a:t>classic example:  warfarin )</a:t>
            </a:r>
          </a:p>
          <a:p>
            <a:r>
              <a:rPr lang="en-US" sz="1400" dirty="0">
                <a:solidFill>
                  <a:schemeClr val="bg1">
                    <a:lumMod val="75000"/>
                  </a:schemeClr>
                </a:solidFill>
              </a:rPr>
              <a:t>--</a:t>
            </a:r>
            <a:r>
              <a:rPr lang="en-US" sz="1400" b="1" i="1" dirty="0">
                <a:solidFill>
                  <a:schemeClr val="bg1">
                    <a:lumMod val="75000"/>
                  </a:schemeClr>
                </a:solidFill>
              </a:rPr>
              <a:t>?</a:t>
            </a:r>
            <a:r>
              <a:rPr lang="en-US" sz="1400" dirty="0"/>
              <a:t> </a:t>
            </a:r>
          </a:p>
          <a:p>
            <a:r>
              <a:rPr lang="en-US" sz="1400" dirty="0">
                <a:solidFill>
                  <a:schemeClr val="bg1">
                    <a:lumMod val="75000"/>
                  </a:schemeClr>
                </a:solidFill>
              </a:rPr>
              <a:t>--</a:t>
            </a:r>
            <a:r>
              <a:rPr lang="en-US" sz="1400" b="1" i="1" dirty="0">
                <a:solidFill>
                  <a:schemeClr val="bg1">
                    <a:lumMod val="75000"/>
                  </a:schemeClr>
                </a:solidFill>
              </a:rPr>
              <a:t>?</a:t>
            </a:r>
          </a:p>
          <a:p>
            <a:endParaRPr lang="en-US" sz="1400" i="1" dirty="0">
              <a:solidFill>
                <a:srgbClr val="CDF2FF"/>
              </a:solidFill>
            </a:endParaRPr>
          </a:p>
          <a:p>
            <a:r>
              <a:rPr lang="en-US" sz="1400" i="1" dirty="0">
                <a:solidFill>
                  <a:srgbClr val="CDF2FF"/>
                </a:solidFill>
              </a:rPr>
              <a:t>Can the tetracyclines be used during pregnancy? Breastfeeding?</a:t>
            </a:r>
          </a:p>
          <a:p>
            <a:r>
              <a:rPr lang="en-US" sz="1400" dirty="0">
                <a:solidFill>
                  <a:srgbClr val="CDF2FF"/>
                </a:solidFill>
              </a:rPr>
              <a:t>No. No.</a:t>
            </a:r>
          </a:p>
        </p:txBody>
      </p:sp>
      <p:sp>
        <p:nvSpPr>
          <p:cNvPr id="31" name="Oval 30">
            <a:extLst>
              <a:ext uri="{FF2B5EF4-FFF2-40B4-BE49-F238E27FC236}">
                <a16:creationId xmlns:a16="http://schemas.microsoft.com/office/drawing/2014/main" id="{C38ECF82-1E24-CB78-3833-26A9A1300A4A}"/>
              </a:ext>
            </a:extLst>
          </p:cNvPr>
          <p:cNvSpPr/>
          <p:nvPr/>
        </p:nvSpPr>
        <p:spPr>
          <a:xfrm>
            <a:off x="240104" y="2524435"/>
            <a:ext cx="2009452"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6504412"/>
      </p:ext>
    </p:extLst>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solidFill>
                  <a:schemeClr val="bg1">
                    <a:lumMod val="75000"/>
                  </a:schemeClr>
                </a:solidFill>
              </a:rPr>
              <a:t>Topical  </a:t>
            </a:r>
            <a:r>
              <a:rPr lang="en-US" sz="1600" b="1" dirty="0" err="1">
                <a:solidFill>
                  <a:schemeClr val="bg1">
                    <a:lumMod val="75000"/>
                  </a:schemeClr>
                </a:solidFill>
              </a:rPr>
              <a:t>abx</a:t>
            </a:r>
            <a:endParaRPr lang="en-US" sz="1600" b="1" dirty="0">
              <a:solidFill>
                <a:schemeClr val="bg1">
                  <a:lumMod val="75000"/>
                </a:schemeClr>
              </a:solidFill>
            </a:endParaRPr>
          </a:p>
          <a:p>
            <a:r>
              <a:rPr lang="en-US" sz="1600" dirty="0">
                <a:solidFill>
                  <a:schemeClr val="bg1">
                    <a:lumMod val="75000"/>
                  </a:schemeClr>
                </a:solidFill>
              </a:rPr>
              <a:t>--Topical  steroids</a:t>
            </a:r>
          </a:p>
          <a:p>
            <a:r>
              <a:rPr lang="en-US" sz="1600" dirty="0">
                <a:solidFill>
                  <a:schemeClr val="bg1">
                    <a:lumMod val="75000"/>
                  </a:schemeClr>
                </a:solidFill>
              </a:rPr>
              <a:t>--</a:t>
            </a:r>
            <a:r>
              <a:rPr lang="en-US" sz="1600" b="1" dirty="0"/>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90B44F-A04C-58E2-9033-CB26A9F41B2F}"/>
              </a:ext>
            </a:extLst>
          </p:cNvPr>
          <p:cNvSpPr txBox="1"/>
          <p:nvPr/>
        </p:nvSpPr>
        <p:spPr>
          <a:xfrm>
            <a:off x="2123653" y="1732951"/>
            <a:ext cx="5257800" cy="1815882"/>
          </a:xfrm>
          <a:prstGeom prst="rect">
            <a:avLst/>
          </a:prstGeom>
          <a:solidFill>
            <a:srgbClr val="00FFFF"/>
          </a:solidFill>
        </p:spPr>
        <p:txBody>
          <a:bodyPr wrap="square" rtlCol="0">
            <a:spAutoFit/>
          </a:bodyPr>
          <a:lstStyle/>
          <a:p>
            <a:r>
              <a:rPr lang="en-US" sz="1400" i="1" dirty="0">
                <a:solidFill>
                  <a:schemeClr val="bg1">
                    <a:lumMod val="65000"/>
                  </a:schemeClr>
                </a:solidFill>
              </a:rPr>
              <a:t>PO tetracyclines in the pt is already on topical azithromycin—isn’t that redundant?</a:t>
            </a:r>
          </a:p>
          <a:p>
            <a:r>
              <a:rPr lang="en-US" sz="1400" dirty="0">
                <a:solidFill>
                  <a:schemeClr val="bg1">
                    <a:lumMod val="65000"/>
                  </a:schemeClr>
                </a:solidFill>
              </a:rPr>
              <a:t>You’d think so, but no—in MGD management, tetracyclines act primarily as an  anti-inflammatory </a:t>
            </a:r>
          </a:p>
          <a:p>
            <a:endParaRPr lang="en-US" sz="1400" i="1" dirty="0">
              <a:solidFill>
                <a:schemeClr val="bg1">
                  <a:lumMod val="65000"/>
                </a:schemeClr>
              </a:solidFill>
            </a:endParaRPr>
          </a:p>
          <a:p>
            <a:r>
              <a:rPr lang="en-US" sz="1400" i="1" dirty="0">
                <a:solidFill>
                  <a:schemeClr val="bg1">
                    <a:lumMod val="65000"/>
                  </a:schemeClr>
                </a:solidFill>
              </a:rPr>
              <a:t>What two anti-inflammatory properties do they possess?</a:t>
            </a:r>
          </a:p>
          <a:p>
            <a:r>
              <a:rPr lang="en-US" sz="1400" dirty="0">
                <a:solidFill>
                  <a:schemeClr val="bg1">
                    <a:lumMod val="65000"/>
                  </a:schemeClr>
                </a:solidFill>
              </a:rPr>
              <a:t>--They reduce  cytokine  release</a:t>
            </a:r>
          </a:p>
          <a:p>
            <a:r>
              <a:rPr lang="en-US" sz="1400" dirty="0">
                <a:solidFill>
                  <a:schemeClr val="bg1">
                    <a:lumMod val="65000"/>
                  </a:schemeClr>
                </a:solidFill>
              </a:rPr>
              <a:t>--They inhibit  MMP-9  activity</a:t>
            </a:r>
          </a:p>
        </p:txBody>
      </p:sp>
      <p:sp>
        <p:nvSpPr>
          <p:cNvPr id="33" name="TextBox 32">
            <a:extLst>
              <a:ext uri="{FF2B5EF4-FFF2-40B4-BE49-F238E27FC236}">
                <a16:creationId xmlns:a16="http://schemas.microsoft.com/office/drawing/2014/main" id="{0BE2736D-8C10-72BA-C2D1-52FE12B43BE9}"/>
              </a:ext>
            </a:extLst>
          </p:cNvPr>
          <p:cNvSpPr txBox="1"/>
          <p:nvPr/>
        </p:nvSpPr>
        <p:spPr>
          <a:xfrm>
            <a:off x="2130066" y="1109667"/>
            <a:ext cx="5015948" cy="3108543"/>
          </a:xfrm>
          <a:prstGeom prst="rect">
            <a:avLst/>
          </a:prstGeom>
          <a:solidFill>
            <a:srgbClr val="FF99FF"/>
          </a:solidFill>
        </p:spPr>
        <p:txBody>
          <a:bodyPr wrap="square" rtlCol="0">
            <a:spAutoFit/>
          </a:bodyPr>
          <a:lstStyle/>
          <a:p>
            <a:r>
              <a:rPr lang="en-US" sz="1400" i="1" dirty="0">
                <a:solidFill>
                  <a:schemeClr val="bg1">
                    <a:lumMod val="75000"/>
                  </a:schemeClr>
                </a:solidFill>
              </a:rPr>
              <a:t>Tetracycline use has limitations that make alternative </a:t>
            </a:r>
            <a:r>
              <a:rPr lang="en-US" sz="1400" i="1" dirty="0" err="1">
                <a:solidFill>
                  <a:schemeClr val="bg1">
                    <a:lumMod val="75000"/>
                  </a:schemeClr>
                </a:solidFill>
              </a:rPr>
              <a:t>cyclines</a:t>
            </a:r>
            <a:r>
              <a:rPr lang="en-US" sz="1400" i="1" dirty="0">
                <a:solidFill>
                  <a:schemeClr val="bg1">
                    <a:lumMod val="75000"/>
                  </a:schemeClr>
                </a:solidFill>
              </a:rPr>
              <a:t> easier to use. What are these limitations?</a:t>
            </a:r>
          </a:p>
          <a:p>
            <a:r>
              <a:rPr lang="en-US" sz="1400" dirty="0">
                <a:solidFill>
                  <a:schemeClr val="bg1">
                    <a:lumMod val="75000"/>
                  </a:schemeClr>
                </a:solidFill>
              </a:rPr>
              <a:t>It must be dosed frequently, and it must be taken on an  empty  stomach</a:t>
            </a:r>
          </a:p>
          <a:p>
            <a:endParaRPr lang="en-US" sz="1400" dirty="0">
              <a:solidFill>
                <a:schemeClr val="bg1">
                  <a:lumMod val="75000"/>
                </a:schemeClr>
              </a:solidFill>
            </a:endParaRPr>
          </a:p>
          <a:p>
            <a:r>
              <a:rPr lang="en-US" sz="1400" i="1" dirty="0">
                <a:solidFill>
                  <a:schemeClr val="bg1">
                    <a:lumMod val="75000"/>
                  </a:schemeClr>
                </a:solidFill>
              </a:rPr>
              <a:t>What are the two alternatives that lack these limitations?</a:t>
            </a:r>
          </a:p>
          <a:p>
            <a:r>
              <a:rPr lang="en-US" sz="1400" dirty="0">
                <a:solidFill>
                  <a:schemeClr val="bg1">
                    <a:lumMod val="75000"/>
                  </a:schemeClr>
                </a:solidFill>
              </a:rPr>
              <a:t>Minocycline and doxycycline  </a:t>
            </a:r>
          </a:p>
          <a:p>
            <a:endParaRPr lang="en-US" sz="1400" i="1" dirty="0">
              <a:solidFill>
                <a:schemeClr val="bg1">
                  <a:lumMod val="75000"/>
                </a:schemeClr>
              </a:solidFill>
            </a:endParaRPr>
          </a:p>
          <a:p>
            <a:r>
              <a:rPr lang="en-US" sz="1400" i="1" dirty="0">
                <a:solidFill>
                  <a:schemeClr val="bg1">
                    <a:lumMod val="75000"/>
                  </a:schemeClr>
                </a:solidFill>
              </a:rPr>
              <a:t>How long is a typical course of </a:t>
            </a:r>
            <a:r>
              <a:rPr lang="en-US" sz="1400" i="1" dirty="0" err="1">
                <a:solidFill>
                  <a:schemeClr val="bg1">
                    <a:lumMod val="75000"/>
                  </a:schemeClr>
                </a:solidFill>
              </a:rPr>
              <a:t>tx</a:t>
            </a:r>
            <a:r>
              <a:rPr lang="en-US" sz="1400" i="1" dirty="0">
                <a:solidFill>
                  <a:schemeClr val="bg1">
                    <a:lumMod val="75000"/>
                  </a:schemeClr>
                </a:solidFill>
              </a:rPr>
              <a:t>?</a:t>
            </a:r>
          </a:p>
          <a:p>
            <a:r>
              <a:rPr lang="en-US" sz="1400" dirty="0">
                <a:solidFill>
                  <a:schemeClr val="bg1">
                    <a:lumMod val="75000"/>
                  </a:schemeClr>
                </a:solidFill>
              </a:rPr>
              <a:t>4-6  weeks, maybe a little longer</a:t>
            </a:r>
          </a:p>
          <a:p>
            <a:endParaRPr lang="en-US" sz="1400" dirty="0">
              <a:solidFill>
                <a:schemeClr val="bg1">
                  <a:lumMod val="75000"/>
                </a:schemeClr>
              </a:solidFill>
            </a:endParaRPr>
          </a:p>
          <a:p>
            <a:r>
              <a:rPr lang="en-US" sz="1400" i="1" dirty="0">
                <a:solidFill>
                  <a:schemeClr val="bg1">
                    <a:lumMod val="75000"/>
                  </a:schemeClr>
                </a:solidFill>
              </a:rPr>
              <a:t>Is it considered appropriate to repeat the course if the initial response was less than hoped-for?</a:t>
            </a:r>
          </a:p>
          <a:p>
            <a:r>
              <a:rPr lang="en-US" sz="1400" dirty="0">
                <a:solidFill>
                  <a:schemeClr val="bg1">
                    <a:lumMod val="75000"/>
                  </a:schemeClr>
                </a:solidFill>
              </a:rPr>
              <a:t>Yes</a:t>
            </a:r>
          </a:p>
        </p:txBody>
      </p:sp>
      <p:sp>
        <p:nvSpPr>
          <p:cNvPr id="35" name="TextBox 34">
            <a:extLst>
              <a:ext uri="{FF2B5EF4-FFF2-40B4-BE49-F238E27FC236}">
                <a16:creationId xmlns:a16="http://schemas.microsoft.com/office/drawing/2014/main" id="{322E15B2-9E03-1C30-08A2-42A47D5698D6}"/>
              </a:ext>
            </a:extLst>
          </p:cNvPr>
          <p:cNvSpPr txBox="1"/>
          <p:nvPr/>
        </p:nvSpPr>
        <p:spPr>
          <a:xfrm>
            <a:off x="2145286" y="898477"/>
            <a:ext cx="5998266" cy="2462213"/>
          </a:xfrm>
          <a:prstGeom prst="rect">
            <a:avLst/>
          </a:prstGeom>
          <a:solidFill>
            <a:srgbClr val="CDF2FF"/>
          </a:solidFill>
        </p:spPr>
        <p:txBody>
          <a:bodyPr wrap="square" rtlCol="0">
            <a:spAutoFit/>
          </a:bodyPr>
          <a:lstStyle/>
          <a:p>
            <a:r>
              <a:rPr lang="en-US" sz="1400" i="1" dirty="0"/>
              <a:t>Unlike the limitations above, there are a number of other side effects that are common to all tetracyclines—what are some of the significant ones?</a:t>
            </a:r>
          </a:p>
          <a:p>
            <a:r>
              <a:rPr lang="en-US" sz="1400" dirty="0"/>
              <a:t>--Photosensitization </a:t>
            </a:r>
            <a:r>
              <a:rPr lang="en-US" sz="1400" dirty="0">
                <a:solidFill>
                  <a:srgbClr val="0000FF"/>
                </a:solidFill>
              </a:rPr>
              <a:t>(pts should be instructed to avoid sun exposure)</a:t>
            </a:r>
          </a:p>
          <a:p>
            <a:r>
              <a:rPr lang="en-US" sz="1400" dirty="0"/>
              <a:t>--GI upset</a:t>
            </a:r>
          </a:p>
          <a:p>
            <a:r>
              <a:rPr lang="en-US" sz="1400" dirty="0"/>
              <a:t>--Potentiation of effect in certain  anticoagulant  meds </a:t>
            </a:r>
            <a:r>
              <a:rPr lang="en-US" sz="1400" dirty="0">
                <a:solidFill>
                  <a:srgbClr val="0000FF"/>
                </a:solidFill>
              </a:rPr>
              <a:t>(classic example:  warfarin )</a:t>
            </a:r>
          </a:p>
          <a:p>
            <a:r>
              <a:rPr lang="en-US" sz="1400" dirty="0">
                <a:solidFill>
                  <a:schemeClr val="bg1">
                    <a:lumMod val="75000"/>
                  </a:schemeClr>
                </a:solidFill>
              </a:rPr>
              <a:t>--</a:t>
            </a:r>
            <a:r>
              <a:rPr lang="en-US" sz="1400" b="1" i="1" dirty="0">
                <a:solidFill>
                  <a:schemeClr val="bg1">
                    <a:lumMod val="75000"/>
                  </a:schemeClr>
                </a:solidFill>
              </a:rPr>
              <a:t>?</a:t>
            </a:r>
            <a:r>
              <a:rPr lang="en-US" sz="1400" dirty="0"/>
              <a:t> </a:t>
            </a:r>
          </a:p>
          <a:p>
            <a:r>
              <a:rPr lang="en-US" sz="1400" dirty="0">
                <a:solidFill>
                  <a:schemeClr val="bg1">
                    <a:lumMod val="75000"/>
                  </a:schemeClr>
                </a:solidFill>
              </a:rPr>
              <a:t>--</a:t>
            </a:r>
            <a:r>
              <a:rPr lang="en-US" sz="1400" b="1" i="1" dirty="0">
                <a:solidFill>
                  <a:schemeClr val="bg1">
                    <a:lumMod val="75000"/>
                  </a:schemeClr>
                </a:solidFill>
              </a:rPr>
              <a:t>?</a:t>
            </a:r>
          </a:p>
          <a:p>
            <a:endParaRPr lang="en-US" sz="1400" i="1" dirty="0">
              <a:solidFill>
                <a:srgbClr val="CDF2FF"/>
              </a:solidFill>
            </a:endParaRPr>
          </a:p>
          <a:p>
            <a:r>
              <a:rPr lang="en-US" sz="1400" i="1" dirty="0">
                <a:solidFill>
                  <a:srgbClr val="CDF2FF"/>
                </a:solidFill>
              </a:rPr>
              <a:t>Can the tetracyclines be used during pregnancy? Breastfeeding?</a:t>
            </a:r>
          </a:p>
          <a:p>
            <a:r>
              <a:rPr lang="en-US" sz="1400" dirty="0">
                <a:solidFill>
                  <a:srgbClr val="CDF2FF"/>
                </a:solidFill>
              </a:rPr>
              <a:t>No. No.</a:t>
            </a:r>
          </a:p>
        </p:txBody>
      </p:sp>
      <p:sp>
        <p:nvSpPr>
          <p:cNvPr id="39" name="Rectangle 38">
            <a:extLst>
              <a:ext uri="{FF2B5EF4-FFF2-40B4-BE49-F238E27FC236}">
                <a16:creationId xmlns:a16="http://schemas.microsoft.com/office/drawing/2014/main" id="{04FEFB66-2806-EE1D-B183-F6C9D5024B9B}"/>
              </a:ext>
            </a:extLst>
          </p:cNvPr>
          <p:cNvSpPr/>
          <p:nvPr/>
        </p:nvSpPr>
        <p:spPr>
          <a:xfrm>
            <a:off x="2145286" y="2021957"/>
            <a:ext cx="732180" cy="228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38ECF82-1E24-CB78-3833-26A9A1300A4A}"/>
              </a:ext>
            </a:extLst>
          </p:cNvPr>
          <p:cNvSpPr/>
          <p:nvPr/>
        </p:nvSpPr>
        <p:spPr>
          <a:xfrm>
            <a:off x="240104" y="2524435"/>
            <a:ext cx="2009452"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7475260"/>
      </p:ext>
    </p:extLst>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solidFill>
                  <a:schemeClr val="bg1">
                    <a:lumMod val="75000"/>
                  </a:schemeClr>
                </a:solidFill>
              </a:rPr>
              <a:t>Topical  </a:t>
            </a:r>
            <a:r>
              <a:rPr lang="en-US" sz="1600" b="1" dirty="0" err="1">
                <a:solidFill>
                  <a:schemeClr val="bg1">
                    <a:lumMod val="75000"/>
                  </a:schemeClr>
                </a:solidFill>
              </a:rPr>
              <a:t>abx</a:t>
            </a:r>
            <a:endParaRPr lang="en-US" sz="1600" b="1" dirty="0">
              <a:solidFill>
                <a:schemeClr val="bg1">
                  <a:lumMod val="75000"/>
                </a:schemeClr>
              </a:solidFill>
            </a:endParaRPr>
          </a:p>
          <a:p>
            <a:r>
              <a:rPr lang="en-US" sz="1600" dirty="0">
                <a:solidFill>
                  <a:schemeClr val="bg1">
                    <a:lumMod val="75000"/>
                  </a:schemeClr>
                </a:solidFill>
              </a:rPr>
              <a:t>--Topical  steroids</a:t>
            </a:r>
          </a:p>
          <a:p>
            <a:r>
              <a:rPr lang="en-US" sz="1600" dirty="0">
                <a:solidFill>
                  <a:schemeClr val="bg1">
                    <a:lumMod val="75000"/>
                  </a:schemeClr>
                </a:solidFill>
              </a:rPr>
              <a:t>--</a:t>
            </a:r>
            <a:r>
              <a:rPr lang="en-US" sz="1600" b="1" dirty="0"/>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90B44F-A04C-58E2-9033-CB26A9F41B2F}"/>
              </a:ext>
            </a:extLst>
          </p:cNvPr>
          <p:cNvSpPr txBox="1"/>
          <p:nvPr/>
        </p:nvSpPr>
        <p:spPr>
          <a:xfrm>
            <a:off x="2123653" y="1732951"/>
            <a:ext cx="5257800" cy="1815882"/>
          </a:xfrm>
          <a:prstGeom prst="rect">
            <a:avLst/>
          </a:prstGeom>
          <a:solidFill>
            <a:srgbClr val="00FFFF"/>
          </a:solidFill>
        </p:spPr>
        <p:txBody>
          <a:bodyPr wrap="square" rtlCol="0">
            <a:spAutoFit/>
          </a:bodyPr>
          <a:lstStyle/>
          <a:p>
            <a:r>
              <a:rPr lang="en-US" sz="1400" i="1" dirty="0">
                <a:solidFill>
                  <a:schemeClr val="bg1">
                    <a:lumMod val="65000"/>
                  </a:schemeClr>
                </a:solidFill>
              </a:rPr>
              <a:t>PO tetracyclines in the pt is already on topical azithromycin—isn’t that redundant?</a:t>
            </a:r>
          </a:p>
          <a:p>
            <a:r>
              <a:rPr lang="en-US" sz="1400" dirty="0">
                <a:solidFill>
                  <a:schemeClr val="bg1">
                    <a:lumMod val="65000"/>
                  </a:schemeClr>
                </a:solidFill>
              </a:rPr>
              <a:t>You’d think so, but no—in MGD management, tetracyclines act primarily as an  anti-inflammatory </a:t>
            </a:r>
          </a:p>
          <a:p>
            <a:endParaRPr lang="en-US" sz="1400" i="1" dirty="0">
              <a:solidFill>
                <a:schemeClr val="bg1">
                  <a:lumMod val="65000"/>
                </a:schemeClr>
              </a:solidFill>
            </a:endParaRPr>
          </a:p>
          <a:p>
            <a:r>
              <a:rPr lang="en-US" sz="1400" i="1" dirty="0">
                <a:solidFill>
                  <a:schemeClr val="bg1">
                    <a:lumMod val="65000"/>
                  </a:schemeClr>
                </a:solidFill>
              </a:rPr>
              <a:t>What two anti-inflammatory properties do they possess?</a:t>
            </a:r>
          </a:p>
          <a:p>
            <a:r>
              <a:rPr lang="en-US" sz="1400" dirty="0">
                <a:solidFill>
                  <a:schemeClr val="bg1">
                    <a:lumMod val="65000"/>
                  </a:schemeClr>
                </a:solidFill>
              </a:rPr>
              <a:t>--They reduce  cytokine  release</a:t>
            </a:r>
          </a:p>
          <a:p>
            <a:r>
              <a:rPr lang="en-US" sz="1400" dirty="0">
                <a:solidFill>
                  <a:schemeClr val="bg1">
                    <a:lumMod val="65000"/>
                  </a:schemeClr>
                </a:solidFill>
              </a:rPr>
              <a:t>--They inhibit  MMP-9  activity</a:t>
            </a:r>
          </a:p>
        </p:txBody>
      </p:sp>
      <p:sp>
        <p:nvSpPr>
          <p:cNvPr id="33" name="TextBox 32">
            <a:extLst>
              <a:ext uri="{FF2B5EF4-FFF2-40B4-BE49-F238E27FC236}">
                <a16:creationId xmlns:a16="http://schemas.microsoft.com/office/drawing/2014/main" id="{0BE2736D-8C10-72BA-C2D1-52FE12B43BE9}"/>
              </a:ext>
            </a:extLst>
          </p:cNvPr>
          <p:cNvSpPr txBox="1"/>
          <p:nvPr/>
        </p:nvSpPr>
        <p:spPr>
          <a:xfrm>
            <a:off x="2130066" y="1109667"/>
            <a:ext cx="5015948" cy="3108543"/>
          </a:xfrm>
          <a:prstGeom prst="rect">
            <a:avLst/>
          </a:prstGeom>
          <a:solidFill>
            <a:srgbClr val="FF99FF"/>
          </a:solidFill>
        </p:spPr>
        <p:txBody>
          <a:bodyPr wrap="square" rtlCol="0">
            <a:spAutoFit/>
          </a:bodyPr>
          <a:lstStyle/>
          <a:p>
            <a:r>
              <a:rPr lang="en-US" sz="1400" i="1" dirty="0">
                <a:solidFill>
                  <a:schemeClr val="bg1">
                    <a:lumMod val="75000"/>
                  </a:schemeClr>
                </a:solidFill>
              </a:rPr>
              <a:t>Tetracycline use has limitations that make alternative </a:t>
            </a:r>
            <a:r>
              <a:rPr lang="en-US" sz="1400" i="1" dirty="0" err="1">
                <a:solidFill>
                  <a:schemeClr val="bg1">
                    <a:lumMod val="75000"/>
                  </a:schemeClr>
                </a:solidFill>
              </a:rPr>
              <a:t>cyclines</a:t>
            </a:r>
            <a:r>
              <a:rPr lang="en-US" sz="1400" i="1" dirty="0">
                <a:solidFill>
                  <a:schemeClr val="bg1">
                    <a:lumMod val="75000"/>
                  </a:schemeClr>
                </a:solidFill>
              </a:rPr>
              <a:t> easier to use. What are these limitations?</a:t>
            </a:r>
          </a:p>
          <a:p>
            <a:r>
              <a:rPr lang="en-US" sz="1400" dirty="0">
                <a:solidFill>
                  <a:schemeClr val="bg1">
                    <a:lumMod val="75000"/>
                  </a:schemeClr>
                </a:solidFill>
              </a:rPr>
              <a:t>It must be dosed frequently, and it must be taken on an  empty  stomach</a:t>
            </a:r>
          </a:p>
          <a:p>
            <a:endParaRPr lang="en-US" sz="1400" dirty="0">
              <a:solidFill>
                <a:schemeClr val="bg1">
                  <a:lumMod val="75000"/>
                </a:schemeClr>
              </a:solidFill>
            </a:endParaRPr>
          </a:p>
          <a:p>
            <a:r>
              <a:rPr lang="en-US" sz="1400" i="1" dirty="0">
                <a:solidFill>
                  <a:schemeClr val="bg1">
                    <a:lumMod val="75000"/>
                  </a:schemeClr>
                </a:solidFill>
              </a:rPr>
              <a:t>What are the two alternatives that lack these limitations?</a:t>
            </a:r>
          </a:p>
          <a:p>
            <a:r>
              <a:rPr lang="en-US" sz="1400" dirty="0">
                <a:solidFill>
                  <a:schemeClr val="bg1">
                    <a:lumMod val="75000"/>
                  </a:schemeClr>
                </a:solidFill>
              </a:rPr>
              <a:t>Minocycline and doxycycline  </a:t>
            </a:r>
          </a:p>
          <a:p>
            <a:endParaRPr lang="en-US" sz="1400" i="1" dirty="0">
              <a:solidFill>
                <a:schemeClr val="bg1">
                  <a:lumMod val="75000"/>
                </a:schemeClr>
              </a:solidFill>
            </a:endParaRPr>
          </a:p>
          <a:p>
            <a:r>
              <a:rPr lang="en-US" sz="1400" i="1" dirty="0">
                <a:solidFill>
                  <a:schemeClr val="bg1">
                    <a:lumMod val="75000"/>
                  </a:schemeClr>
                </a:solidFill>
              </a:rPr>
              <a:t>How long is a typical course of </a:t>
            </a:r>
            <a:r>
              <a:rPr lang="en-US" sz="1400" i="1" dirty="0" err="1">
                <a:solidFill>
                  <a:schemeClr val="bg1">
                    <a:lumMod val="75000"/>
                  </a:schemeClr>
                </a:solidFill>
              </a:rPr>
              <a:t>tx</a:t>
            </a:r>
            <a:r>
              <a:rPr lang="en-US" sz="1400" i="1" dirty="0">
                <a:solidFill>
                  <a:schemeClr val="bg1">
                    <a:lumMod val="75000"/>
                  </a:schemeClr>
                </a:solidFill>
              </a:rPr>
              <a:t>?</a:t>
            </a:r>
          </a:p>
          <a:p>
            <a:r>
              <a:rPr lang="en-US" sz="1400" dirty="0">
                <a:solidFill>
                  <a:schemeClr val="bg1">
                    <a:lumMod val="75000"/>
                  </a:schemeClr>
                </a:solidFill>
              </a:rPr>
              <a:t>4-6  weeks, maybe a little longer</a:t>
            </a:r>
          </a:p>
          <a:p>
            <a:endParaRPr lang="en-US" sz="1400" dirty="0">
              <a:solidFill>
                <a:schemeClr val="bg1">
                  <a:lumMod val="75000"/>
                </a:schemeClr>
              </a:solidFill>
            </a:endParaRPr>
          </a:p>
          <a:p>
            <a:r>
              <a:rPr lang="en-US" sz="1400" i="1" dirty="0">
                <a:solidFill>
                  <a:schemeClr val="bg1">
                    <a:lumMod val="75000"/>
                  </a:schemeClr>
                </a:solidFill>
              </a:rPr>
              <a:t>Is it considered appropriate to repeat the course if the initial response was less than hoped-for?</a:t>
            </a:r>
          </a:p>
          <a:p>
            <a:r>
              <a:rPr lang="en-US" sz="1400" dirty="0">
                <a:solidFill>
                  <a:schemeClr val="bg1">
                    <a:lumMod val="75000"/>
                  </a:schemeClr>
                </a:solidFill>
              </a:rPr>
              <a:t>Yes</a:t>
            </a:r>
          </a:p>
        </p:txBody>
      </p:sp>
      <p:sp>
        <p:nvSpPr>
          <p:cNvPr id="35" name="TextBox 34">
            <a:extLst>
              <a:ext uri="{FF2B5EF4-FFF2-40B4-BE49-F238E27FC236}">
                <a16:creationId xmlns:a16="http://schemas.microsoft.com/office/drawing/2014/main" id="{322E15B2-9E03-1C30-08A2-42A47D5698D6}"/>
              </a:ext>
            </a:extLst>
          </p:cNvPr>
          <p:cNvSpPr txBox="1"/>
          <p:nvPr/>
        </p:nvSpPr>
        <p:spPr>
          <a:xfrm>
            <a:off x="2145286" y="898477"/>
            <a:ext cx="5998266" cy="2462213"/>
          </a:xfrm>
          <a:prstGeom prst="rect">
            <a:avLst/>
          </a:prstGeom>
          <a:solidFill>
            <a:srgbClr val="CDF2FF"/>
          </a:solidFill>
        </p:spPr>
        <p:txBody>
          <a:bodyPr wrap="square" rtlCol="0">
            <a:spAutoFit/>
          </a:bodyPr>
          <a:lstStyle/>
          <a:p>
            <a:r>
              <a:rPr lang="en-US" sz="1400" i="1" dirty="0"/>
              <a:t>Unlike the limitations above, there are a number of other side effects that are common to all tetracyclines—what are some of the significant ones?</a:t>
            </a:r>
          </a:p>
          <a:p>
            <a:r>
              <a:rPr lang="en-US" sz="1400" dirty="0"/>
              <a:t>--Photosensitization </a:t>
            </a:r>
            <a:r>
              <a:rPr lang="en-US" sz="1400" dirty="0">
                <a:solidFill>
                  <a:srgbClr val="0000FF"/>
                </a:solidFill>
              </a:rPr>
              <a:t>(pts should be instructed to avoid sun exposure)</a:t>
            </a:r>
          </a:p>
          <a:p>
            <a:r>
              <a:rPr lang="en-US" sz="1400" dirty="0"/>
              <a:t>--GI upset</a:t>
            </a:r>
          </a:p>
          <a:p>
            <a:r>
              <a:rPr lang="en-US" sz="1400" dirty="0"/>
              <a:t>--Potentiation of effect in certain  anticoagulant  meds </a:t>
            </a:r>
            <a:r>
              <a:rPr lang="en-US" sz="1400" dirty="0">
                <a:solidFill>
                  <a:srgbClr val="0000FF"/>
                </a:solidFill>
              </a:rPr>
              <a:t>(classic example:  warfarin )</a:t>
            </a:r>
          </a:p>
          <a:p>
            <a:r>
              <a:rPr lang="en-US" sz="1400" dirty="0">
                <a:solidFill>
                  <a:schemeClr val="bg1">
                    <a:lumMod val="75000"/>
                  </a:schemeClr>
                </a:solidFill>
              </a:rPr>
              <a:t>--</a:t>
            </a:r>
            <a:r>
              <a:rPr lang="en-US" sz="1400" b="1" i="1" dirty="0">
                <a:solidFill>
                  <a:schemeClr val="bg1">
                    <a:lumMod val="75000"/>
                  </a:schemeClr>
                </a:solidFill>
              </a:rPr>
              <a:t>?</a:t>
            </a:r>
            <a:r>
              <a:rPr lang="en-US" sz="1400" dirty="0"/>
              <a:t> </a:t>
            </a:r>
          </a:p>
          <a:p>
            <a:r>
              <a:rPr lang="en-US" sz="1400" dirty="0">
                <a:solidFill>
                  <a:schemeClr val="bg1">
                    <a:lumMod val="75000"/>
                  </a:schemeClr>
                </a:solidFill>
              </a:rPr>
              <a:t>--</a:t>
            </a:r>
            <a:r>
              <a:rPr lang="en-US" sz="1400" b="1" i="1" dirty="0">
                <a:solidFill>
                  <a:schemeClr val="bg1">
                    <a:lumMod val="75000"/>
                  </a:schemeClr>
                </a:solidFill>
              </a:rPr>
              <a:t>?</a:t>
            </a:r>
          </a:p>
          <a:p>
            <a:endParaRPr lang="en-US" sz="1400" i="1" dirty="0">
              <a:solidFill>
                <a:srgbClr val="CDF2FF"/>
              </a:solidFill>
            </a:endParaRPr>
          </a:p>
          <a:p>
            <a:r>
              <a:rPr lang="en-US" sz="1400" i="1" dirty="0">
                <a:solidFill>
                  <a:srgbClr val="CDF2FF"/>
                </a:solidFill>
              </a:rPr>
              <a:t>Can the tetracyclines be used during pregnancy? Breastfeeding?</a:t>
            </a:r>
          </a:p>
          <a:p>
            <a:r>
              <a:rPr lang="en-US" sz="1400" dirty="0">
                <a:solidFill>
                  <a:srgbClr val="CDF2FF"/>
                </a:solidFill>
              </a:rPr>
              <a:t>No. No.</a:t>
            </a:r>
          </a:p>
        </p:txBody>
      </p:sp>
      <p:sp>
        <p:nvSpPr>
          <p:cNvPr id="31" name="Oval 30">
            <a:extLst>
              <a:ext uri="{FF2B5EF4-FFF2-40B4-BE49-F238E27FC236}">
                <a16:creationId xmlns:a16="http://schemas.microsoft.com/office/drawing/2014/main" id="{C38ECF82-1E24-CB78-3833-26A9A1300A4A}"/>
              </a:ext>
            </a:extLst>
          </p:cNvPr>
          <p:cNvSpPr/>
          <p:nvPr/>
        </p:nvSpPr>
        <p:spPr>
          <a:xfrm>
            <a:off x="240104" y="2524435"/>
            <a:ext cx="2009452"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906480"/>
      </p:ext>
    </p:extLst>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solidFill>
                  <a:schemeClr val="bg1">
                    <a:lumMod val="75000"/>
                  </a:schemeClr>
                </a:solidFill>
              </a:rPr>
              <a:t>Topical  </a:t>
            </a:r>
            <a:r>
              <a:rPr lang="en-US" sz="1600" b="1" dirty="0" err="1">
                <a:solidFill>
                  <a:schemeClr val="bg1">
                    <a:lumMod val="75000"/>
                  </a:schemeClr>
                </a:solidFill>
              </a:rPr>
              <a:t>abx</a:t>
            </a:r>
            <a:endParaRPr lang="en-US" sz="1600" b="1" dirty="0">
              <a:solidFill>
                <a:schemeClr val="bg1">
                  <a:lumMod val="75000"/>
                </a:schemeClr>
              </a:solidFill>
            </a:endParaRPr>
          </a:p>
          <a:p>
            <a:r>
              <a:rPr lang="en-US" sz="1600" dirty="0">
                <a:solidFill>
                  <a:schemeClr val="bg1">
                    <a:lumMod val="75000"/>
                  </a:schemeClr>
                </a:solidFill>
              </a:rPr>
              <a:t>--Topical  steroids</a:t>
            </a:r>
          </a:p>
          <a:p>
            <a:r>
              <a:rPr lang="en-US" sz="1600" dirty="0">
                <a:solidFill>
                  <a:schemeClr val="bg1">
                    <a:lumMod val="75000"/>
                  </a:schemeClr>
                </a:solidFill>
              </a:rPr>
              <a:t>--</a:t>
            </a:r>
            <a:r>
              <a:rPr lang="en-US" sz="1600" b="1" dirty="0"/>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90B44F-A04C-58E2-9033-CB26A9F41B2F}"/>
              </a:ext>
            </a:extLst>
          </p:cNvPr>
          <p:cNvSpPr txBox="1"/>
          <p:nvPr/>
        </p:nvSpPr>
        <p:spPr>
          <a:xfrm>
            <a:off x="2123653" y="1732951"/>
            <a:ext cx="5257800" cy="1815882"/>
          </a:xfrm>
          <a:prstGeom prst="rect">
            <a:avLst/>
          </a:prstGeom>
          <a:solidFill>
            <a:srgbClr val="00FFFF"/>
          </a:solidFill>
        </p:spPr>
        <p:txBody>
          <a:bodyPr wrap="square" rtlCol="0">
            <a:spAutoFit/>
          </a:bodyPr>
          <a:lstStyle/>
          <a:p>
            <a:r>
              <a:rPr lang="en-US" sz="1400" i="1" dirty="0">
                <a:solidFill>
                  <a:schemeClr val="bg1">
                    <a:lumMod val="65000"/>
                  </a:schemeClr>
                </a:solidFill>
              </a:rPr>
              <a:t>PO tetracyclines in the pt is already on topical azithromycin—isn’t that redundant?</a:t>
            </a:r>
          </a:p>
          <a:p>
            <a:r>
              <a:rPr lang="en-US" sz="1400" dirty="0">
                <a:solidFill>
                  <a:schemeClr val="bg1">
                    <a:lumMod val="65000"/>
                  </a:schemeClr>
                </a:solidFill>
              </a:rPr>
              <a:t>You’d think so, but no—in MGD management, tetracyclines act primarily as an  anti-inflammatory </a:t>
            </a:r>
          </a:p>
          <a:p>
            <a:endParaRPr lang="en-US" sz="1400" i="1" dirty="0">
              <a:solidFill>
                <a:schemeClr val="bg1">
                  <a:lumMod val="65000"/>
                </a:schemeClr>
              </a:solidFill>
            </a:endParaRPr>
          </a:p>
          <a:p>
            <a:r>
              <a:rPr lang="en-US" sz="1400" i="1" dirty="0">
                <a:solidFill>
                  <a:schemeClr val="bg1">
                    <a:lumMod val="65000"/>
                  </a:schemeClr>
                </a:solidFill>
              </a:rPr>
              <a:t>What two anti-inflammatory properties do they possess?</a:t>
            </a:r>
          </a:p>
          <a:p>
            <a:r>
              <a:rPr lang="en-US" sz="1400" dirty="0">
                <a:solidFill>
                  <a:schemeClr val="bg1">
                    <a:lumMod val="65000"/>
                  </a:schemeClr>
                </a:solidFill>
              </a:rPr>
              <a:t>--They reduce  cytokine  release</a:t>
            </a:r>
          </a:p>
          <a:p>
            <a:r>
              <a:rPr lang="en-US" sz="1400" dirty="0">
                <a:solidFill>
                  <a:schemeClr val="bg1">
                    <a:lumMod val="65000"/>
                  </a:schemeClr>
                </a:solidFill>
              </a:rPr>
              <a:t>--They inhibit  MMP-9  activity</a:t>
            </a:r>
          </a:p>
        </p:txBody>
      </p:sp>
      <p:sp>
        <p:nvSpPr>
          <p:cNvPr id="33" name="TextBox 32">
            <a:extLst>
              <a:ext uri="{FF2B5EF4-FFF2-40B4-BE49-F238E27FC236}">
                <a16:creationId xmlns:a16="http://schemas.microsoft.com/office/drawing/2014/main" id="{0BE2736D-8C10-72BA-C2D1-52FE12B43BE9}"/>
              </a:ext>
            </a:extLst>
          </p:cNvPr>
          <p:cNvSpPr txBox="1"/>
          <p:nvPr/>
        </p:nvSpPr>
        <p:spPr>
          <a:xfrm>
            <a:off x="2130066" y="1109667"/>
            <a:ext cx="5015948" cy="3108543"/>
          </a:xfrm>
          <a:prstGeom prst="rect">
            <a:avLst/>
          </a:prstGeom>
          <a:solidFill>
            <a:srgbClr val="FF99FF"/>
          </a:solidFill>
        </p:spPr>
        <p:txBody>
          <a:bodyPr wrap="square" rtlCol="0">
            <a:spAutoFit/>
          </a:bodyPr>
          <a:lstStyle/>
          <a:p>
            <a:r>
              <a:rPr lang="en-US" sz="1400" i="1" dirty="0">
                <a:solidFill>
                  <a:schemeClr val="bg1">
                    <a:lumMod val="75000"/>
                  </a:schemeClr>
                </a:solidFill>
              </a:rPr>
              <a:t>Tetracycline use has limitations that make alternative </a:t>
            </a:r>
            <a:r>
              <a:rPr lang="en-US" sz="1400" i="1" dirty="0" err="1">
                <a:solidFill>
                  <a:schemeClr val="bg1">
                    <a:lumMod val="75000"/>
                  </a:schemeClr>
                </a:solidFill>
              </a:rPr>
              <a:t>cyclines</a:t>
            </a:r>
            <a:r>
              <a:rPr lang="en-US" sz="1400" i="1" dirty="0">
                <a:solidFill>
                  <a:schemeClr val="bg1">
                    <a:lumMod val="75000"/>
                  </a:schemeClr>
                </a:solidFill>
              </a:rPr>
              <a:t> easier to use. What are these limitations?</a:t>
            </a:r>
          </a:p>
          <a:p>
            <a:r>
              <a:rPr lang="en-US" sz="1400" dirty="0">
                <a:solidFill>
                  <a:schemeClr val="bg1">
                    <a:lumMod val="75000"/>
                  </a:schemeClr>
                </a:solidFill>
              </a:rPr>
              <a:t>It must be dosed frequently, and it must be taken on an  empty  stomach</a:t>
            </a:r>
          </a:p>
          <a:p>
            <a:endParaRPr lang="en-US" sz="1400" dirty="0">
              <a:solidFill>
                <a:schemeClr val="bg1">
                  <a:lumMod val="75000"/>
                </a:schemeClr>
              </a:solidFill>
            </a:endParaRPr>
          </a:p>
          <a:p>
            <a:r>
              <a:rPr lang="en-US" sz="1400" i="1" dirty="0">
                <a:solidFill>
                  <a:schemeClr val="bg1">
                    <a:lumMod val="75000"/>
                  </a:schemeClr>
                </a:solidFill>
              </a:rPr>
              <a:t>What are the two alternatives that lack these limitations?</a:t>
            </a:r>
          </a:p>
          <a:p>
            <a:r>
              <a:rPr lang="en-US" sz="1400" dirty="0">
                <a:solidFill>
                  <a:schemeClr val="bg1">
                    <a:lumMod val="75000"/>
                  </a:schemeClr>
                </a:solidFill>
              </a:rPr>
              <a:t>Minocycline and doxycycline  </a:t>
            </a:r>
          </a:p>
          <a:p>
            <a:endParaRPr lang="en-US" sz="1400" i="1" dirty="0">
              <a:solidFill>
                <a:schemeClr val="bg1">
                  <a:lumMod val="75000"/>
                </a:schemeClr>
              </a:solidFill>
            </a:endParaRPr>
          </a:p>
          <a:p>
            <a:r>
              <a:rPr lang="en-US" sz="1400" i="1" dirty="0">
                <a:solidFill>
                  <a:schemeClr val="bg1">
                    <a:lumMod val="75000"/>
                  </a:schemeClr>
                </a:solidFill>
              </a:rPr>
              <a:t>How long is a typical course of </a:t>
            </a:r>
            <a:r>
              <a:rPr lang="en-US" sz="1400" i="1" dirty="0" err="1">
                <a:solidFill>
                  <a:schemeClr val="bg1">
                    <a:lumMod val="75000"/>
                  </a:schemeClr>
                </a:solidFill>
              </a:rPr>
              <a:t>tx</a:t>
            </a:r>
            <a:r>
              <a:rPr lang="en-US" sz="1400" i="1" dirty="0">
                <a:solidFill>
                  <a:schemeClr val="bg1">
                    <a:lumMod val="75000"/>
                  </a:schemeClr>
                </a:solidFill>
              </a:rPr>
              <a:t>?</a:t>
            </a:r>
          </a:p>
          <a:p>
            <a:r>
              <a:rPr lang="en-US" sz="1400" dirty="0">
                <a:solidFill>
                  <a:schemeClr val="bg1">
                    <a:lumMod val="75000"/>
                  </a:schemeClr>
                </a:solidFill>
              </a:rPr>
              <a:t>4-6  weeks, maybe a little longer</a:t>
            </a:r>
          </a:p>
          <a:p>
            <a:endParaRPr lang="en-US" sz="1400" dirty="0">
              <a:solidFill>
                <a:schemeClr val="bg1">
                  <a:lumMod val="75000"/>
                </a:schemeClr>
              </a:solidFill>
            </a:endParaRPr>
          </a:p>
          <a:p>
            <a:r>
              <a:rPr lang="en-US" sz="1400" i="1" dirty="0">
                <a:solidFill>
                  <a:schemeClr val="bg1">
                    <a:lumMod val="75000"/>
                  </a:schemeClr>
                </a:solidFill>
              </a:rPr>
              <a:t>Is it considered appropriate to repeat the course if the initial response was less than hoped-for?</a:t>
            </a:r>
          </a:p>
          <a:p>
            <a:r>
              <a:rPr lang="en-US" sz="1400" dirty="0">
                <a:solidFill>
                  <a:schemeClr val="bg1">
                    <a:lumMod val="75000"/>
                  </a:schemeClr>
                </a:solidFill>
              </a:rPr>
              <a:t>Yes</a:t>
            </a:r>
          </a:p>
        </p:txBody>
      </p:sp>
      <p:sp>
        <p:nvSpPr>
          <p:cNvPr id="35" name="TextBox 34">
            <a:extLst>
              <a:ext uri="{FF2B5EF4-FFF2-40B4-BE49-F238E27FC236}">
                <a16:creationId xmlns:a16="http://schemas.microsoft.com/office/drawing/2014/main" id="{322E15B2-9E03-1C30-08A2-42A47D5698D6}"/>
              </a:ext>
            </a:extLst>
          </p:cNvPr>
          <p:cNvSpPr txBox="1"/>
          <p:nvPr/>
        </p:nvSpPr>
        <p:spPr>
          <a:xfrm>
            <a:off x="2145286" y="898477"/>
            <a:ext cx="5998266" cy="2462213"/>
          </a:xfrm>
          <a:prstGeom prst="rect">
            <a:avLst/>
          </a:prstGeom>
          <a:solidFill>
            <a:srgbClr val="CDF2FF"/>
          </a:solidFill>
        </p:spPr>
        <p:txBody>
          <a:bodyPr wrap="square" rtlCol="0">
            <a:spAutoFit/>
          </a:bodyPr>
          <a:lstStyle/>
          <a:p>
            <a:r>
              <a:rPr lang="en-US" sz="1400" i="1" dirty="0"/>
              <a:t>Unlike the limitations above, there are a number of other side effects that are common to all tetracyclines—what are some of the significant ones?</a:t>
            </a:r>
          </a:p>
          <a:p>
            <a:r>
              <a:rPr lang="en-US" sz="1400" dirty="0"/>
              <a:t>--Photosensitization </a:t>
            </a:r>
            <a:r>
              <a:rPr lang="en-US" sz="1400" dirty="0">
                <a:solidFill>
                  <a:srgbClr val="0000FF"/>
                </a:solidFill>
              </a:rPr>
              <a:t>(pts should be instructed to avoid sun exposure)</a:t>
            </a:r>
          </a:p>
          <a:p>
            <a:r>
              <a:rPr lang="en-US" sz="1400" dirty="0"/>
              <a:t>--GI upset</a:t>
            </a:r>
          </a:p>
          <a:p>
            <a:r>
              <a:rPr lang="en-US" sz="1400" dirty="0"/>
              <a:t>--Potentiation of effect in certain  anticoagulant  meds </a:t>
            </a:r>
            <a:r>
              <a:rPr lang="en-US" sz="1400" dirty="0">
                <a:solidFill>
                  <a:srgbClr val="0000FF"/>
                </a:solidFill>
              </a:rPr>
              <a:t>(classic example:  warfarin )</a:t>
            </a:r>
          </a:p>
          <a:p>
            <a:r>
              <a:rPr lang="en-US" sz="1400" dirty="0"/>
              <a:t>--Reduction in effectiveness of  oral contraceptives</a:t>
            </a:r>
          </a:p>
          <a:p>
            <a:r>
              <a:rPr lang="en-US" sz="1400" dirty="0">
                <a:solidFill>
                  <a:schemeClr val="bg1">
                    <a:lumMod val="75000"/>
                  </a:schemeClr>
                </a:solidFill>
              </a:rPr>
              <a:t>--</a:t>
            </a:r>
            <a:r>
              <a:rPr lang="en-US" sz="1400" b="1" i="1" dirty="0">
                <a:solidFill>
                  <a:schemeClr val="bg1">
                    <a:lumMod val="75000"/>
                  </a:schemeClr>
                </a:solidFill>
              </a:rPr>
              <a:t>?</a:t>
            </a:r>
          </a:p>
          <a:p>
            <a:endParaRPr lang="en-US" sz="1400" i="1" dirty="0">
              <a:solidFill>
                <a:srgbClr val="CDF2FF"/>
              </a:solidFill>
            </a:endParaRPr>
          </a:p>
          <a:p>
            <a:r>
              <a:rPr lang="en-US" sz="1400" i="1" dirty="0">
                <a:solidFill>
                  <a:srgbClr val="CDF2FF"/>
                </a:solidFill>
              </a:rPr>
              <a:t>Can the tetracyclines be used during pregnancy? Breastfeeding?</a:t>
            </a:r>
          </a:p>
          <a:p>
            <a:r>
              <a:rPr lang="en-US" sz="1400" dirty="0">
                <a:solidFill>
                  <a:srgbClr val="CDF2FF"/>
                </a:solidFill>
              </a:rPr>
              <a:t>No. No.</a:t>
            </a:r>
          </a:p>
        </p:txBody>
      </p:sp>
      <p:sp>
        <p:nvSpPr>
          <p:cNvPr id="40" name="Rectangle 39">
            <a:extLst>
              <a:ext uri="{FF2B5EF4-FFF2-40B4-BE49-F238E27FC236}">
                <a16:creationId xmlns:a16="http://schemas.microsoft.com/office/drawing/2014/main" id="{1D887280-3F22-0AD8-6615-0F4566D23AE1}"/>
              </a:ext>
            </a:extLst>
          </p:cNvPr>
          <p:cNvSpPr/>
          <p:nvPr/>
        </p:nvSpPr>
        <p:spPr>
          <a:xfrm>
            <a:off x="4676450" y="2233633"/>
            <a:ext cx="1676400" cy="228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31" name="Oval 30">
            <a:extLst>
              <a:ext uri="{FF2B5EF4-FFF2-40B4-BE49-F238E27FC236}">
                <a16:creationId xmlns:a16="http://schemas.microsoft.com/office/drawing/2014/main" id="{C38ECF82-1E24-CB78-3833-26A9A1300A4A}"/>
              </a:ext>
            </a:extLst>
          </p:cNvPr>
          <p:cNvSpPr/>
          <p:nvPr/>
        </p:nvSpPr>
        <p:spPr>
          <a:xfrm>
            <a:off x="240104" y="2524435"/>
            <a:ext cx="2009452"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0956252"/>
      </p:ext>
    </p:extLst>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solidFill>
                  <a:schemeClr val="bg1">
                    <a:lumMod val="75000"/>
                  </a:schemeClr>
                </a:solidFill>
              </a:rPr>
              <a:t>Topical  </a:t>
            </a:r>
            <a:r>
              <a:rPr lang="en-US" sz="1600" b="1" dirty="0" err="1">
                <a:solidFill>
                  <a:schemeClr val="bg1">
                    <a:lumMod val="75000"/>
                  </a:schemeClr>
                </a:solidFill>
              </a:rPr>
              <a:t>abx</a:t>
            </a:r>
            <a:endParaRPr lang="en-US" sz="1600" b="1" dirty="0">
              <a:solidFill>
                <a:schemeClr val="bg1">
                  <a:lumMod val="75000"/>
                </a:schemeClr>
              </a:solidFill>
            </a:endParaRPr>
          </a:p>
          <a:p>
            <a:r>
              <a:rPr lang="en-US" sz="1600" dirty="0">
                <a:solidFill>
                  <a:schemeClr val="bg1">
                    <a:lumMod val="75000"/>
                  </a:schemeClr>
                </a:solidFill>
              </a:rPr>
              <a:t>--Topical  steroids</a:t>
            </a:r>
          </a:p>
          <a:p>
            <a:r>
              <a:rPr lang="en-US" sz="1600" dirty="0">
                <a:solidFill>
                  <a:schemeClr val="bg1">
                    <a:lumMod val="75000"/>
                  </a:schemeClr>
                </a:solidFill>
              </a:rPr>
              <a:t>--</a:t>
            </a:r>
            <a:r>
              <a:rPr lang="en-US" sz="1600" b="1" dirty="0"/>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90B44F-A04C-58E2-9033-CB26A9F41B2F}"/>
              </a:ext>
            </a:extLst>
          </p:cNvPr>
          <p:cNvSpPr txBox="1"/>
          <p:nvPr/>
        </p:nvSpPr>
        <p:spPr>
          <a:xfrm>
            <a:off x="2123653" y="1732951"/>
            <a:ext cx="5257800" cy="1815882"/>
          </a:xfrm>
          <a:prstGeom prst="rect">
            <a:avLst/>
          </a:prstGeom>
          <a:solidFill>
            <a:srgbClr val="00FFFF"/>
          </a:solidFill>
        </p:spPr>
        <p:txBody>
          <a:bodyPr wrap="square" rtlCol="0">
            <a:spAutoFit/>
          </a:bodyPr>
          <a:lstStyle/>
          <a:p>
            <a:r>
              <a:rPr lang="en-US" sz="1400" i="1" dirty="0">
                <a:solidFill>
                  <a:schemeClr val="bg1">
                    <a:lumMod val="65000"/>
                  </a:schemeClr>
                </a:solidFill>
              </a:rPr>
              <a:t>PO tetracyclines in the pt is already on topical azithromycin—isn’t that redundant?</a:t>
            </a:r>
          </a:p>
          <a:p>
            <a:r>
              <a:rPr lang="en-US" sz="1400" dirty="0">
                <a:solidFill>
                  <a:schemeClr val="bg1">
                    <a:lumMod val="65000"/>
                  </a:schemeClr>
                </a:solidFill>
              </a:rPr>
              <a:t>You’d think so, but no—in MGD management, tetracyclines act primarily as an  anti-inflammatory </a:t>
            </a:r>
          </a:p>
          <a:p>
            <a:endParaRPr lang="en-US" sz="1400" i="1" dirty="0">
              <a:solidFill>
                <a:schemeClr val="bg1">
                  <a:lumMod val="65000"/>
                </a:schemeClr>
              </a:solidFill>
            </a:endParaRPr>
          </a:p>
          <a:p>
            <a:r>
              <a:rPr lang="en-US" sz="1400" i="1" dirty="0">
                <a:solidFill>
                  <a:schemeClr val="bg1">
                    <a:lumMod val="65000"/>
                  </a:schemeClr>
                </a:solidFill>
              </a:rPr>
              <a:t>What two anti-inflammatory properties do they possess?</a:t>
            </a:r>
          </a:p>
          <a:p>
            <a:r>
              <a:rPr lang="en-US" sz="1400" dirty="0">
                <a:solidFill>
                  <a:schemeClr val="bg1">
                    <a:lumMod val="65000"/>
                  </a:schemeClr>
                </a:solidFill>
              </a:rPr>
              <a:t>--They reduce  cytokine  release</a:t>
            </a:r>
          </a:p>
          <a:p>
            <a:r>
              <a:rPr lang="en-US" sz="1400" dirty="0">
                <a:solidFill>
                  <a:schemeClr val="bg1">
                    <a:lumMod val="65000"/>
                  </a:schemeClr>
                </a:solidFill>
              </a:rPr>
              <a:t>--They inhibit  MMP-9  activity</a:t>
            </a:r>
          </a:p>
        </p:txBody>
      </p:sp>
      <p:sp>
        <p:nvSpPr>
          <p:cNvPr id="33" name="TextBox 32">
            <a:extLst>
              <a:ext uri="{FF2B5EF4-FFF2-40B4-BE49-F238E27FC236}">
                <a16:creationId xmlns:a16="http://schemas.microsoft.com/office/drawing/2014/main" id="{0BE2736D-8C10-72BA-C2D1-52FE12B43BE9}"/>
              </a:ext>
            </a:extLst>
          </p:cNvPr>
          <p:cNvSpPr txBox="1"/>
          <p:nvPr/>
        </p:nvSpPr>
        <p:spPr>
          <a:xfrm>
            <a:off x="2130066" y="1109667"/>
            <a:ext cx="5015948" cy="3108543"/>
          </a:xfrm>
          <a:prstGeom prst="rect">
            <a:avLst/>
          </a:prstGeom>
          <a:solidFill>
            <a:srgbClr val="FF99FF"/>
          </a:solidFill>
        </p:spPr>
        <p:txBody>
          <a:bodyPr wrap="square" rtlCol="0">
            <a:spAutoFit/>
          </a:bodyPr>
          <a:lstStyle/>
          <a:p>
            <a:r>
              <a:rPr lang="en-US" sz="1400" i="1" dirty="0">
                <a:solidFill>
                  <a:schemeClr val="bg1">
                    <a:lumMod val="75000"/>
                  </a:schemeClr>
                </a:solidFill>
              </a:rPr>
              <a:t>Tetracycline use has limitations that make alternative </a:t>
            </a:r>
            <a:r>
              <a:rPr lang="en-US" sz="1400" i="1" dirty="0" err="1">
                <a:solidFill>
                  <a:schemeClr val="bg1">
                    <a:lumMod val="75000"/>
                  </a:schemeClr>
                </a:solidFill>
              </a:rPr>
              <a:t>cyclines</a:t>
            </a:r>
            <a:r>
              <a:rPr lang="en-US" sz="1400" i="1" dirty="0">
                <a:solidFill>
                  <a:schemeClr val="bg1">
                    <a:lumMod val="75000"/>
                  </a:schemeClr>
                </a:solidFill>
              </a:rPr>
              <a:t> easier to use. What are these limitations?</a:t>
            </a:r>
          </a:p>
          <a:p>
            <a:r>
              <a:rPr lang="en-US" sz="1400" dirty="0">
                <a:solidFill>
                  <a:schemeClr val="bg1">
                    <a:lumMod val="75000"/>
                  </a:schemeClr>
                </a:solidFill>
              </a:rPr>
              <a:t>It must be dosed frequently, and it must be taken on an  empty  stomach</a:t>
            </a:r>
          </a:p>
          <a:p>
            <a:endParaRPr lang="en-US" sz="1400" dirty="0">
              <a:solidFill>
                <a:schemeClr val="bg1">
                  <a:lumMod val="75000"/>
                </a:schemeClr>
              </a:solidFill>
            </a:endParaRPr>
          </a:p>
          <a:p>
            <a:r>
              <a:rPr lang="en-US" sz="1400" i="1" dirty="0">
                <a:solidFill>
                  <a:schemeClr val="bg1">
                    <a:lumMod val="75000"/>
                  </a:schemeClr>
                </a:solidFill>
              </a:rPr>
              <a:t>What are the two alternatives that lack these limitations?</a:t>
            </a:r>
          </a:p>
          <a:p>
            <a:r>
              <a:rPr lang="en-US" sz="1400" dirty="0">
                <a:solidFill>
                  <a:schemeClr val="bg1">
                    <a:lumMod val="75000"/>
                  </a:schemeClr>
                </a:solidFill>
              </a:rPr>
              <a:t>Minocycline and doxycycline  </a:t>
            </a:r>
          </a:p>
          <a:p>
            <a:endParaRPr lang="en-US" sz="1400" i="1" dirty="0">
              <a:solidFill>
                <a:schemeClr val="bg1">
                  <a:lumMod val="75000"/>
                </a:schemeClr>
              </a:solidFill>
            </a:endParaRPr>
          </a:p>
          <a:p>
            <a:r>
              <a:rPr lang="en-US" sz="1400" i="1" dirty="0">
                <a:solidFill>
                  <a:schemeClr val="bg1">
                    <a:lumMod val="75000"/>
                  </a:schemeClr>
                </a:solidFill>
              </a:rPr>
              <a:t>How long is a typical course of </a:t>
            </a:r>
            <a:r>
              <a:rPr lang="en-US" sz="1400" i="1" dirty="0" err="1">
                <a:solidFill>
                  <a:schemeClr val="bg1">
                    <a:lumMod val="75000"/>
                  </a:schemeClr>
                </a:solidFill>
              </a:rPr>
              <a:t>tx</a:t>
            </a:r>
            <a:r>
              <a:rPr lang="en-US" sz="1400" i="1" dirty="0">
                <a:solidFill>
                  <a:schemeClr val="bg1">
                    <a:lumMod val="75000"/>
                  </a:schemeClr>
                </a:solidFill>
              </a:rPr>
              <a:t>?</a:t>
            </a:r>
          </a:p>
          <a:p>
            <a:r>
              <a:rPr lang="en-US" sz="1400" dirty="0">
                <a:solidFill>
                  <a:schemeClr val="bg1">
                    <a:lumMod val="75000"/>
                  </a:schemeClr>
                </a:solidFill>
              </a:rPr>
              <a:t>4-6  weeks, maybe a little longer</a:t>
            </a:r>
          </a:p>
          <a:p>
            <a:endParaRPr lang="en-US" sz="1400" dirty="0">
              <a:solidFill>
                <a:schemeClr val="bg1">
                  <a:lumMod val="75000"/>
                </a:schemeClr>
              </a:solidFill>
            </a:endParaRPr>
          </a:p>
          <a:p>
            <a:r>
              <a:rPr lang="en-US" sz="1400" i="1" dirty="0">
                <a:solidFill>
                  <a:schemeClr val="bg1">
                    <a:lumMod val="75000"/>
                  </a:schemeClr>
                </a:solidFill>
              </a:rPr>
              <a:t>Is it considered appropriate to repeat the course if the initial response was less than hoped-for?</a:t>
            </a:r>
          </a:p>
          <a:p>
            <a:r>
              <a:rPr lang="en-US" sz="1400" dirty="0">
                <a:solidFill>
                  <a:schemeClr val="bg1">
                    <a:lumMod val="75000"/>
                  </a:schemeClr>
                </a:solidFill>
              </a:rPr>
              <a:t>Yes</a:t>
            </a:r>
          </a:p>
        </p:txBody>
      </p:sp>
      <p:sp>
        <p:nvSpPr>
          <p:cNvPr id="35" name="TextBox 34">
            <a:extLst>
              <a:ext uri="{FF2B5EF4-FFF2-40B4-BE49-F238E27FC236}">
                <a16:creationId xmlns:a16="http://schemas.microsoft.com/office/drawing/2014/main" id="{322E15B2-9E03-1C30-08A2-42A47D5698D6}"/>
              </a:ext>
            </a:extLst>
          </p:cNvPr>
          <p:cNvSpPr txBox="1"/>
          <p:nvPr/>
        </p:nvSpPr>
        <p:spPr>
          <a:xfrm>
            <a:off x="2145286" y="898477"/>
            <a:ext cx="5998266" cy="2462213"/>
          </a:xfrm>
          <a:prstGeom prst="rect">
            <a:avLst/>
          </a:prstGeom>
          <a:solidFill>
            <a:srgbClr val="CDF2FF"/>
          </a:solidFill>
        </p:spPr>
        <p:txBody>
          <a:bodyPr wrap="square" rtlCol="0">
            <a:spAutoFit/>
          </a:bodyPr>
          <a:lstStyle/>
          <a:p>
            <a:r>
              <a:rPr lang="en-US" sz="1400" i="1" dirty="0"/>
              <a:t>Unlike the limitations above, there are a number of other side effects that are common to all tetracyclines—what are some of the significant ones?</a:t>
            </a:r>
          </a:p>
          <a:p>
            <a:r>
              <a:rPr lang="en-US" sz="1400" dirty="0"/>
              <a:t>--Photosensitization </a:t>
            </a:r>
            <a:r>
              <a:rPr lang="en-US" sz="1400" dirty="0">
                <a:solidFill>
                  <a:srgbClr val="0000FF"/>
                </a:solidFill>
              </a:rPr>
              <a:t>(pts should be instructed to avoid sun exposure)</a:t>
            </a:r>
          </a:p>
          <a:p>
            <a:r>
              <a:rPr lang="en-US" sz="1400" dirty="0"/>
              <a:t>--GI upset</a:t>
            </a:r>
          </a:p>
          <a:p>
            <a:r>
              <a:rPr lang="en-US" sz="1400" dirty="0"/>
              <a:t>--Potentiation of effect in certain  anticoagulant  meds </a:t>
            </a:r>
            <a:r>
              <a:rPr lang="en-US" sz="1400" dirty="0">
                <a:solidFill>
                  <a:srgbClr val="0000FF"/>
                </a:solidFill>
              </a:rPr>
              <a:t>(classic example:  warfarin )</a:t>
            </a:r>
          </a:p>
          <a:p>
            <a:r>
              <a:rPr lang="en-US" sz="1400" dirty="0"/>
              <a:t>--Reduction in effectiveness of  oral contraceptives</a:t>
            </a:r>
          </a:p>
          <a:p>
            <a:r>
              <a:rPr lang="en-US" sz="1400" dirty="0">
                <a:solidFill>
                  <a:schemeClr val="bg1">
                    <a:lumMod val="75000"/>
                  </a:schemeClr>
                </a:solidFill>
              </a:rPr>
              <a:t>--</a:t>
            </a:r>
            <a:r>
              <a:rPr lang="en-US" sz="1400" b="1" i="1" dirty="0">
                <a:solidFill>
                  <a:schemeClr val="bg1">
                    <a:lumMod val="75000"/>
                  </a:schemeClr>
                </a:solidFill>
              </a:rPr>
              <a:t>?</a:t>
            </a:r>
          </a:p>
          <a:p>
            <a:endParaRPr lang="en-US" sz="1400" i="1" dirty="0">
              <a:solidFill>
                <a:srgbClr val="CDF2FF"/>
              </a:solidFill>
            </a:endParaRPr>
          </a:p>
          <a:p>
            <a:r>
              <a:rPr lang="en-US" sz="1400" i="1" dirty="0">
                <a:solidFill>
                  <a:srgbClr val="CDF2FF"/>
                </a:solidFill>
              </a:rPr>
              <a:t>Can the tetracyclines be used during pregnancy? Breastfeeding?</a:t>
            </a:r>
          </a:p>
          <a:p>
            <a:r>
              <a:rPr lang="en-US" sz="1400" dirty="0">
                <a:solidFill>
                  <a:srgbClr val="CDF2FF"/>
                </a:solidFill>
              </a:rPr>
              <a:t>No. No.</a:t>
            </a:r>
          </a:p>
        </p:txBody>
      </p:sp>
      <p:sp>
        <p:nvSpPr>
          <p:cNvPr id="31" name="Oval 30">
            <a:extLst>
              <a:ext uri="{FF2B5EF4-FFF2-40B4-BE49-F238E27FC236}">
                <a16:creationId xmlns:a16="http://schemas.microsoft.com/office/drawing/2014/main" id="{C38ECF82-1E24-CB78-3833-26A9A1300A4A}"/>
              </a:ext>
            </a:extLst>
          </p:cNvPr>
          <p:cNvSpPr/>
          <p:nvPr/>
        </p:nvSpPr>
        <p:spPr>
          <a:xfrm>
            <a:off x="240104" y="2524435"/>
            <a:ext cx="2009452"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949274"/>
      </p:ext>
    </p:extLst>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solidFill>
                  <a:schemeClr val="bg1">
                    <a:lumMod val="75000"/>
                  </a:schemeClr>
                </a:solidFill>
              </a:rPr>
              <a:t>Topical  </a:t>
            </a:r>
            <a:r>
              <a:rPr lang="en-US" sz="1600" b="1" dirty="0" err="1">
                <a:solidFill>
                  <a:schemeClr val="bg1">
                    <a:lumMod val="75000"/>
                  </a:schemeClr>
                </a:solidFill>
              </a:rPr>
              <a:t>abx</a:t>
            </a:r>
            <a:endParaRPr lang="en-US" sz="1600" b="1" dirty="0">
              <a:solidFill>
                <a:schemeClr val="bg1">
                  <a:lumMod val="75000"/>
                </a:schemeClr>
              </a:solidFill>
            </a:endParaRPr>
          </a:p>
          <a:p>
            <a:r>
              <a:rPr lang="en-US" sz="1600" dirty="0">
                <a:solidFill>
                  <a:schemeClr val="bg1">
                    <a:lumMod val="75000"/>
                  </a:schemeClr>
                </a:solidFill>
              </a:rPr>
              <a:t>--Topical  steroids</a:t>
            </a:r>
          </a:p>
          <a:p>
            <a:r>
              <a:rPr lang="en-US" sz="1600" dirty="0">
                <a:solidFill>
                  <a:schemeClr val="bg1">
                    <a:lumMod val="75000"/>
                  </a:schemeClr>
                </a:solidFill>
              </a:rPr>
              <a:t>--</a:t>
            </a:r>
            <a:r>
              <a:rPr lang="en-US" sz="1600" b="1" dirty="0"/>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90B44F-A04C-58E2-9033-CB26A9F41B2F}"/>
              </a:ext>
            </a:extLst>
          </p:cNvPr>
          <p:cNvSpPr txBox="1"/>
          <p:nvPr/>
        </p:nvSpPr>
        <p:spPr>
          <a:xfrm>
            <a:off x="2123653" y="1732951"/>
            <a:ext cx="5257800" cy="1815882"/>
          </a:xfrm>
          <a:prstGeom prst="rect">
            <a:avLst/>
          </a:prstGeom>
          <a:solidFill>
            <a:srgbClr val="00FFFF"/>
          </a:solidFill>
        </p:spPr>
        <p:txBody>
          <a:bodyPr wrap="square" rtlCol="0">
            <a:spAutoFit/>
          </a:bodyPr>
          <a:lstStyle/>
          <a:p>
            <a:r>
              <a:rPr lang="en-US" sz="1400" i="1" dirty="0">
                <a:solidFill>
                  <a:schemeClr val="bg1">
                    <a:lumMod val="65000"/>
                  </a:schemeClr>
                </a:solidFill>
              </a:rPr>
              <a:t>PO tetracyclines in the pt is already on topical azithromycin—isn’t that redundant?</a:t>
            </a:r>
          </a:p>
          <a:p>
            <a:r>
              <a:rPr lang="en-US" sz="1400" dirty="0">
                <a:solidFill>
                  <a:schemeClr val="bg1">
                    <a:lumMod val="65000"/>
                  </a:schemeClr>
                </a:solidFill>
              </a:rPr>
              <a:t>You’d think so, but no—in MGD management, tetracyclines act primarily as an  anti-inflammatory </a:t>
            </a:r>
          </a:p>
          <a:p>
            <a:endParaRPr lang="en-US" sz="1400" i="1" dirty="0">
              <a:solidFill>
                <a:schemeClr val="bg1">
                  <a:lumMod val="65000"/>
                </a:schemeClr>
              </a:solidFill>
            </a:endParaRPr>
          </a:p>
          <a:p>
            <a:r>
              <a:rPr lang="en-US" sz="1400" i="1" dirty="0">
                <a:solidFill>
                  <a:schemeClr val="bg1">
                    <a:lumMod val="65000"/>
                  </a:schemeClr>
                </a:solidFill>
              </a:rPr>
              <a:t>What two anti-inflammatory properties do they possess?</a:t>
            </a:r>
          </a:p>
          <a:p>
            <a:r>
              <a:rPr lang="en-US" sz="1400" dirty="0">
                <a:solidFill>
                  <a:schemeClr val="bg1">
                    <a:lumMod val="65000"/>
                  </a:schemeClr>
                </a:solidFill>
              </a:rPr>
              <a:t>--They reduce  cytokine  release</a:t>
            </a:r>
          </a:p>
          <a:p>
            <a:r>
              <a:rPr lang="en-US" sz="1400" dirty="0">
                <a:solidFill>
                  <a:schemeClr val="bg1">
                    <a:lumMod val="65000"/>
                  </a:schemeClr>
                </a:solidFill>
              </a:rPr>
              <a:t>--They inhibit  MMP-9  activity</a:t>
            </a:r>
          </a:p>
        </p:txBody>
      </p:sp>
      <p:sp>
        <p:nvSpPr>
          <p:cNvPr id="33" name="TextBox 32">
            <a:extLst>
              <a:ext uri="{FF2B5EF4-FFF2-40B4-BE49-F238E27FC236}">
                <a16:creationId xmlns:a16="http://schemas.microsoft.com/office/drawing/2014/main" id="{0BE2736D-8C10-72BA-C2D1-52FE12B43BE9}"/>
              </a:ext>
            </a:extLst>
          </p:cNvPr>
          <p:cNvSpPr txBox="1"/>
          <p:nvPr/>
        </p:nvSpPr>
        <p:spPr>
          <a:xfrm>
            <a:off x="2130066" y="1109667"/>
            <a:ext cx="5015948" cy="3108543"/>
          </a:xfrm>
          <a:prstGeom prst="rect">
            <a:avLst/>
          </a:prstGeom>
          <a:solidFill>
            <a:srgbClr val="FF99FF"/>
          </a:solidFill>
        </p:spPr>
        <p:txBody>
          <a:bodyPr wrap="square" rtlCol="0">
            <a:spAutoFit/>
          </a:bodyPr>
          <a:lstStyle/>
          <a:p>
            <a:r>
              <a:rPr lang="en-US" sz="1400" i="1" dirty="0">
                <a:solidFill>
                  <a:schemeClr val="bg1">
                    <a:lumMod val="75000"/>
                  </a:schemeClr>
                </a:solidFill>
              </a:rPr>
              <a:t>Tetracycline use has limitations that make alternative </a:t>
            </a:r>
            <a:r>
              <a:rPr lang="en-US" sz="1400" i="1" dirty="0" err="1">
                <a:solidFill>
                  <a:schemeClr val="bg1">
                    <a:lumMod val="75000"/>
                  </a:schemeClr>
                </a:solidFill>
              </a:rPr>
              <a:t>cyclines</a:t>
            </a:r>
            <a:r>
              <a:rPr lang="en-US" sz="1400" i="1" dirty="0">
                <a:solidFill>
                  <a:schemeClr val="bg1">
                    <a:lumMod val="75000"/>
                  </a:schemeClr>
                </a:solidFill>
              </a:rPr>
              <a:t> easier to use. What are these limitations?</a:t>
            </a:r>
          </a:p>
          <a:p>
            <a:r>
              <a:rPr lang="en-US" sz="1400" dirty="0">
                <a:solidFill>
                  <a:schemeClr val="bg1">
                    <a:lumMod val="75000"/>
                  </a:schemeClr>
                </a:solidFill>
              </a:rPr>
              <a:t>It must be dosed frequently, and it must be taken on an  empty  stomach</a:t>
            </a:r>
          </a:p>
          <a:p>
            <a:endParaRPr lang="en-US" sz="1400" dirty="0">
              <a:solidFill>
                <a:schemeClr val="bg1">
                  <a:lumMod val="75000"/>
                </a:schemeClr>
              </a:solidFill>
            </a:endParaRPr>
          </a:p>
          <a:p>
            <a:r>
              <a:rPr lang="en-US" sz="1400" i="1" dirty="0">
                <a:solidFill>
                  <a:schemeClr val="bg1">
                    <a:lumMod val="75000"/>
                  </a:schemeClr>
                </a:solidFill>
              </a:rPr>
              <a:t>What are the two alternatives that lack these limitations?</a:t>
            </a:r>
          </a:p>
          <a:p>
            <a:r>
              <a:rPr lang="en-US" sz="1400" dirty="0">
                <a:solidFill>
                  <a:schemeClr val="bg1">
                    <a:lumMod val="75000"/>
                  </a:schemeClr>
                </a:solidFill>
              </a:rPr>
              <a:t>Minocycline and doxycycline  </a:t>
            </a:r>
          </a:p>
          <a:p>
            <a:endParaRPr lang="en-US" sz="1400" i="1" dirty="0">
              <a:solidFill>
                <a:schemeClr val="bg1">
                  <a:lumMod val="75000"/>
                </a:schemeClr>
              </a:solidFill>
            </a:endParaRPr>
          </a:p>
          <a:p>
            <a:r>
              <a:rPr lang="en-US" sz="1400" i="1" dirty="0">
                <a:solidFill>
                  <a:schemeClr val="bg1">
                    <a:lumMod val="75000"/>
                  </a:schemeClr>
                </a:solidFill>
              </a:rPr>
              <a:t>How long is a typical course of </a:t>
            </a:r>
            <a:r>
              <a:rPr lang="en-US" sz="1400" i="1" dirty="0" err="1">
                <a:solidFill>
                  <a:schemeClr val="bg1">
                    <a:lumMod val="75000"/>
                  </a:schemeClr>
                </a:solidFill>
              </a:rPr>
              <a:t>tx</a:t>
            </a:r>
            <a:r>
              <a:rPr lang="en-US" sz="1400" i="1" dirty="0">
                <a:solidFill>
                  <a:schemeClr val="bg1">
                    <a:lumMod val="75000"/>
                  </a:schemeClr>
                </a:solidFill>
              </a:rPr>
              <a:t>?</a:t>
            </a:r>
          </a:p>
          <a:p>
            <a:r>
              <a:rPr lang="en-US" sz="1400" dirty="0">
                <a:solidFill>
                  <a:schemeClr val="bg1">
                    <a:lumMod val="75000"/>
                  </a:schemeClr>
                </a:solidFill>
              </a:rPr>
              <a:t>4-6  weeks, maybe a little longer</a:t>
            </a:r>
          </a:p>
          <a:p>
            <a:endParaRPr lang="en-US" sz="1400" dirty="0">
              <a:solidFill>
                <a:schemeClr val="bg1">
                  <a:lumMod val="75000"/>
                </a:schemeClr>
              </a:solidFill>
            </a:endParaRPr>
          </a:p>
          <a:p>
            <a:r>
              <a:rPr lang="en-US" sz="1400" i="1" dirty="0">
                <a:solidFill>
                  <a:schemeClr val="bg1">
                    <a:lumMod val="75000"/>
                  </a:schemeClr>
                </a:solidFill>
              </a:rPr>
              <a:t>Is it considered appropriate to repeat the course if the initial response was less than hoped-for?</a:t>
            </a:r>
          </a:p>
          <a:p>
            <a:r>
              <a:rPr lang="en-US" sz="1400" dirty="0">
                <a:solidFill>
                  <a:schemeClr val="bg1">
                    <a:lumMod val="75000"/>
                  </a:schemeClr>
                </a:solidFill>
              </a:rPr>
              <a:t>Yes</a:t>
            </a:r>
          </a:p>
        </p:txBody>
      </p:sp>
      <p:sp>
        <p:nvSpPr>
          <p:cNvPr id="35" name="TextBox 34">
            <a:extLst>
              <a:ext uri="{FF2B5EF4-FFF2-40B4-BE49-F238E27FC236}">
                <a16:creationId xmlns:a16="http://schemas.microsoft.com/office/drawing/2014/main" id="{322E15B2-9E03-1C30-08A2-42A47D5698D6}"/>
              </a:ext>
            </a:extLst>
          </p:cNvPr>
          <p:cNvSpPr txBox="1"/>
          <p:nvPr/>
        </p:nvSpPr>
        <p:spPr>
          <a:xfrm>
            <a:off x="2145286" y="898477"/>
            <a:ext cx="5998266" cy="2462213"/>
          </a:xfrm>
          <a:prstGeom prst="rect">
            <a:avLst/>
          </a:prstGeom>
          <a:solidFill>
            <a:srgbClr val="CDF2FF"/>
          </a:solidFill>
        </p:spPr>
        <p:txBody>
          <a:bodyPr wrap="square" rtlCol="0">
            <a:spAutoFit/>
          </a:bodyPr>
          <a:lstStyle/>
          <a:p>
            <a:r>
              <a:rPr lang="en-US" sz="1400" i="1" dirty="0"/>
              <a:t>Unlike the limitations above, there are a number of other side effects that are common to all tetracyclines—what are some of the significant ones?</a:t>
            </a:r>
          </a:p>
          <a:p>
            <a:r>
              <a:rPr lang="en-US" sz="1400" dirty="0"/>
              <a:t>--Photosensitization </a:t>
            </a:r>
            <a:r>
              <a:rPr lang="en-US" sz="1400" dirty="0">
                <a:solidFill>
                  <a:srgbClr val="0000FF"/>
                </a:solidFill>
              </a:rPr>
              <a:t>(pts should be instructed to avoid sun exposure)</a:t>
            </a:r>
          </a:p>
          <a:p>
            <a:r>
              <a:rPr lang="en-US" sz="1400" dirty="0"/>
              <a:t>--GI upset</a:t>
            </a:r>
          </a:p>
          <a:p>
            <a:r>
              <a:rPr lang="en-US" sz="1400" dirty="0"/>
              <a:t>--Potentiation of effect in certain  anticoagulant  meds </a:t>
            </a:r>
            <a:r>
              <a:rPr lang="en-US" sz="1400" dirty="0">
                <a:solidFill>
                  <a:srgbClr val="0000FF"/>
                </a:solidFill>
              </a:rPr>
              <a:t>(classic example:  warfarin )</a:t>
            </a:r>
          </a:p>
          <a:p>
            <a:r>
              <a:rPr lang="en-US" sz="1400" dirty="0"/>
              <a:t>--Reduction in effectiveness of  oral contraceptives</a:t>
            </a:r>
          </a:p>
          <a:p>
            <a:r>
              <a:rPr lang="en-US" sz="1400" dirty="0"/>
              <a:t>--Teeth  discoloration  in children</a:t>
            </a:r>
            <a:endParaRPr lang="en-US" sz="1400" dirty="0">
              <a:solidFill>
                <a:srgbClr val="CDF2FF"/>
              </a:solidFill>
            </a:endParaRPr>
          </a:p>
          <a:p>
            <a:endParaRPr lang="en-US" sz="1400" i="1" dirty="0">
              <a:solidFill>
                <a:srgbClr val="CDF2FF"/>
              </a:solidFill>
            </a:endParaRPr>
          </a:p>
          <a:p>
            <a:r>
              <a:rPr lang="en-US" sz="1400" i="1" dirty="0">
                <a:solidFill>
                  <a:srgbClr val="CDF2FF"/>
                </a:solidFill>
              </a:rPr>
              <a:t>Can the tetracyclines be used during pregnancy? Breastfeeding?</a:t>
            </a:r>
          </a:p>
          <a:p>
            <a:r>
              <a:rPr lang="en-US" sz="1400" dirty="0">
                <a:solidFill>
                  <a:srgbClr val="CDF2FF"/>
                </a:solidFill>
              </a:rPr>
              <a:t>No. No.</a:t>
            </a:r>
          </a:p>
        </p:txBody>
      </p:sp>
      <p:sp>
        <p:nvSpPr>
          <p:cNvPr id="41" name="Rectangle 40">
            <a:extLst>
              <a:ext uri="{FF2B5EF4-FFF2-40B4-BE49-F238E27FC236}">
                <a16:creationId xmlns:a16="http://schemas.microsoft.com/office/drawing/2014/main" id="{EC690F60-E0FA-A4A4-767D-073174C654C0}"/>
              </a:ext>
            </a:extLst>
          </p:cNvPr>
          <p:cNvSpPr/>
          <p:nvPr/>
        </p:nvSpPr>
        <p:spPr>
          <a:xfrm>
            <a:off x="2852620" y="2435729"/>
            <a:ext cx="1058518" cy="228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38ECF82-1E24-CB78-3833-26A9A1300A4A}"/>
              </a:ext>
            </a:extLst>
          </p:cNvPr>
          <p:cNvSpPr/>
          <p:nvPr/>
        </p:nvSpPr>
        <p:spPr>
          <a:xfrm>
            <a:off x="240104" y="2524435"/>
            <a:ext cx="2009452"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6003309"/>
      </p:ext>
    </p:extLst>
  </p:cSld>
  <p:clrMapOvr>
    <a:masterClrMapping/>
  </p:clrMapOvr>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solidFill>
                  <a:schemeClr val="bg1">
                    <a:lumMod val="75000"/>
                  </a:schemeClr>
                </a:solidFill>
              </a:rPr>
              <a:t>Topical  </a:t>
            </a:r>
            <a:r>
              <a:rPr lang="en-US" sz="1600" b="1" dirty="0" err="1">
                <a:solidFill>
                  <a:schemeClr val="bg1">
                    <a:lumMod val="75000"/>
                  </a:schemeClr>
                </a:solidFill>
              </a:rPr>
              <a:t>abx</a:t>
            </a:r>
            <a:endParaRPr lang="en-US" sz="1600" b="1" dirty="0">
              <a:solidFill>
                <a:schemeClr val="bg1">
                  <a:lumMod val="75000"/>
                </a:schemeClr>
              </a:solidFill>
            </a:endParaRPr>
          </a:p>
          <a:p>
            <a:r>
              <a:rPr lang="en-US" sz="1600" dirty="0">
                <a:solidFill>
                  <a:schemeClr val="bg1">
                    <a:lumMod val="75000"/>
                  </a:schemeClr>
                </a:solidFill>
              </a:rPr>
              <a:t>--Topical  steroids</a:t>
            </a:r>
          </a:p>
          <a:p>
            <a:r>
              <a:rPr lang="en-US" sz="1600" dirty="0">
                <a:solidFill>
                  <a:schemeClr val="bg1">
                    <a:lumMod val="75000"/>
                  </a:schemeClr>
                </a:solidFill>
              </a:rPr>
              <a:t>--</a:t>
            </a:r>
            <a:r>
              <a:rPr lang="en-US" sz="1600" b="1" dirty="0"/>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90B44F-A04C-58E2-9033-CB26A9F41B2F}"/>
              </a:ext>
            </a:extLst>
          </p:cNvPr>
          <p:cNvSpPr txBox="1"/>
          <p:nvPr/>
        </p:nvSpPr>
        <p:spPr>
          <a:xfrm>
            <a:off x="2123653" y="1732951"/>
            <a:ext cx="5257800" cy="1815882"/>
          </a:xfrm>
          <a:prstGeom prst="rect">
            <a:avLst/>
          </a:prstGeom>
          <a:solidFill>
            <a:srgbClr val="00FFFF"/>
          </a:solidFill>
        </p:spPr>
        <p:txBody>
          <a:bodyPr wrap="square" rtlCol="0">
            <a:spAutoFit/>
          </a:bodyPr>
          <a:lstStyle/>
          <a:p>
            <a:r>
              <a:rPr lang="en-US" sz="1400" i="1" dirty="0">
                <a:solidFill>
                  <a:schemeClr val="bg1">
                    <a:lumMod val="65000"/>
                  </a:schemeClr>
                </a:solidFill>
              </a:rPr>
              <a:t>PO tetracyclines in the pt is already on topical azithromycin—isn’t that redundant?</a:t>
            </a:r>
          </a:p>
          <a:p>
            <a:r>
              <a:rPr lang="en-US" sz="1400" dirty="0">
                <a:solidFill>
                  <a:schemeClr val="bg1">
                    <a:lumMod val="65000"/>
                  </a:schemeClr>
                </a:solidFill>
              </a:rPr>
              <a:t>You’d think so, but no—in MGD management, tetracyclines act primarily as an  anti-inflammatory </a:t>
            </a:r>
          </a:p>
          <a:p>
            <a:endParaRPr lang="en-US" sz="1400" i="1" dirty="0">
              <a:solidFill>
                <a:schemeClr val="bg1">
                  <a:lumMod val="65000"/>
                </a:schemeClr>
              </a:solidFill>
            </a:endParaRPr>
          </a:p>
          <a:p>
            <a:r>
              <a:rPr lang="en-US" sz="1400" i="1" dirty="0">
                <a:solidFill>
                  <a:schemeClr val="bg1">
                    <a:lumMod val="65000"/>
                  </a:schemeClr>
                </a:solidFill>
              </a:rPr>
              <a:t>What two anti-inflammatory properties do they possess?</a:t>
            </a:r>
          </a:p>
          <a:p>
            <a:r>
              <a:rPr lang="en-US" sz="1400" dirty="0">
                <a:solidFill>
                  <a:schemeClr val="bg1">
                    <a:lumMod val="65000"/>
                  </a:schemeClr>
                </a:solidFill>
              </a:rPr>
              <a:t>--They reduce  cytokine  release</a:t>
            </a:r>
          </a:p>
          <a:p>
            <a:r>
              <a:rPr lang="en-US" sz="1400" dirty="0">
                <a:solidFill>
                  <a:schemeClr val="bg1">
                    <a:lumMod val="65000"/>
                  </a:schemeClr>
                </a:solidFill>
              </a:rPr>
              <a:t>--They inhibit  MMP-9  activity</a:t>
            </a:r>
          </a:p>
        </p:txBody>
      </p:sp>
      <p:sp>
        <p:nvSpPr>
          <p:cNvPr id="33" name="TextBox 32">
            <a:extLst>
              <a:ext uri="{FF2B5EF4-FFF2-40B4-BE49-F238E27FC236}">
                <a16:creationId xmlns:a16="http://schemas.microsoft.com/office/drawing/2014/main" id="{0BE2736D-8C10-72BA-C2D1-52FE12B43BE9}"/>
              </a:ext>
            </a:extLst>
          </p:cNvPr>
          <p:cNvSpPr txBox="1"/>
          <p:nvPr/>
        </p:nvSpPr>
        <p:spPr>
          <a:xfrm>
            <a:off x="2130066" y="1109667"/>
            <a:ext cx="5015948" cy="3108543"/>
          </a:xfrm>
          <a:prstGeom prst="rect">
            <a:avLst/>
          </a:prstGeom>
          <a:solidFill>
            <a:srgbClr val="FF99FF"/>
          </a:solidFill>
        </p:spPr>
        <p:txBody>
          <a:bodyPr wrap="square" rtlCol="0">
            <a:spAutoFit/>
          </a:bodyPr>
          <a:lstStyle/>
          <a:p>
            <a:r>
              <a:rPr lang="en-US" sz="1400" i="1" dirty="0">
                <a:solidFill>
                  <a:schemeClr val="bg1">
                    <a:lumMod val="75000"/>
                  </a:schemeClr>
                </a:solidFill>
              </a:rPr>
              <a:t>Tetracycline use has limitations that make alternative </a:t>
            </a:r>
            <a:r>
              <a:rPr lang="en-US" sz="1400" i="1" dirty="0" err="1">
                <a:solidFill>
                  <a:schemeClr val="bg1">
                    <a:lumMod val="75000"/>
                  </a:schemeClr>
                </a:solidFill>
              </a:rPr>
              <a:t>cyclines</a:t>
            </a:r>
            <a:r>
              <a:rPr lang="en-US" sz="1400" i="1" dirty="0">
                <a:solidFill>
                  <a:schemeClr val="bg1">
                    <a:lumMod val="75000"/>
                  </a:schemeClr>
                </a:solidFill>
              </a:rPr>
              <a:t> easier to use. What are these limitations?</a:t>
            </a:r>
          </a:p>
          <a:p>
            <a:r>
              <a:rPr lang="en-US" sz="1400" dirty="0">
                <a:solidFill>
                  <a:schemeClr val="bg1">
                    <a:lumMod val="75000"/>
                  </a:schemeClr>
                </a:solidFill>
              </a:rPr>
              <a:t>It must be dosed frequently, and it must be taken on an  empty  stomach</a:t>
            </a:r>
          </a:p>
          <a:p>
            <a:endParaRPr lang="en-US" sz="1400" dirty="0">
              <a:solidFill>
                <a:schemeClr val="bg1">
                  <a:lumMod val="75000"/>
                </a:schemeClr>
              </a:solidFill>
            </a:endParaRPr>
          </a:p>
          <a:p>
            <a:r>
              <a:rPr lang="en-US" sz="1400" i="1" dirty="0">
                <a:solidFill>
                  <a:schemeClr val="bg1">
                    <a:lumMod val="75000"/>
                  </a:schemeClr>
                </a:solidFill>
              </a:rPr>
              <a:t>What are the two alternatives that lack these limitations?</a:t>
            </a:r>
          </a:p>
          <a:p>
            <a:r>
              <a:rPr lang="en-US" sz="1400" dirty="0">
                <a:solidFill>
                  <a:schemeClr val="bg1">
                    <a:lumMod val="75000"/>
                  </a:schemeClr>
                </a:solidFill>
              </a:rPr>
              <a:t>Minocycline and doxycycline  </a:t>
            </a:r>
          </a:p>
          <a:p>
            <a:endParaRPr lang="en-US" sz="1400" i="1" dirty="0">
              <a:solidFill>
                <a:schemeClr val="bg1">
                  <a:lumMod val="75000"/>
                </a:schemeClr>
              </a:solidFill>
            </a:endParaRPr>
          </a:p>
          <a:p>
            <a:r>
              <a:rPr lang="en-US" sz="1400" i="1" dirty="0">
                <a:solidFill>
                  <a:schemeClr val="bg1">
                    <a:lumMod val="75000"/>
                  </a:schemeClr>
                </a:solidFill>
              </a:rPr>
              <a:t>How long is a typical course of </a:t>
            </a:r>
            <a:r>
              <a:rPr lang="en-US" sz="1400" i="1" dirty="0" err="1">
                <a:solidFill>
                  <a:schemeClr val="bg1">
                    <a:lumMod val="75000"/>
                  </a:schemeClr>
                </a:solidFill>
              </a:rPr>
              <a:t>tx</a:t>
            </a:r>
            <a:r>
              <a:rPr lang="en-US" sz="1400" i="1" dirty="0">
                <a:solidFill>
                  <a:schemeClr val="bg1">
                    <a:lumMod val="75000"/>
                  </a:schemeClr>
                </a:solidFill>
              </a:rPr>
              <a:t>?</a:t>
            </a:r>
          </a:p>
          <a:p>
            <a:r>
              <a:rPr lang="en-US" sz="1400" dirty="0">
                <a:solidFill>
                  <a:schemeClr val="bg1">
                    <a:lumMod val="75000"/>
                  </a:schemeClr>
                </a:solidFill>
              </a:rPr>
              <a:t>4-6  weeks, maybe a little longer</a:t>
            </a:r>
          </a:p>
          <a:p>
            <a:endParaRPr lang="en-US" sz="1400" dirty="0">
              <a:solidFill>
                <a:schemeClr val="bg1">
                  <a:lumMod val="75000"/>
                </a:schemeClr>
              </a:solidFill>
            </a:endParaRPr>
          </a:p>
          <a:p>
            <a:r>
              <a:rPr lang="en-US" sz="1400" i="1" dirty="0">
                <a:solidFill>
                  <a:schemeClr val="bg1">
                    <a:lumMod val="75000"/>
                  </a:schemeClr>
                </a:solidFill>
              </a:rPr>
              <a:t>Is it considered appropriate to repeat the course if the initial response was less than hoped-for?</a:t>
            </a:r>
          </a:p>
          <a:p>
            <a:r>
              <a:rPr lang="en-US" sz="1400" dirty="0">
                <a:solidFill>
                  <a:schemeClr val="bg1">
                    <a:lumMod val="75000"/>
                  </a:schemeClr>
                </a:solidFill>
              </a:rPr>
              <a:t>Yes</a:t>
            </a:r>
          </a:p>
        </p:txBody>
      </p:sp>
      <p:sp>
        <p:nvSpPr>
          <p:cNvPr id="35" name="TextBox 34">
            <a:extLst>
              <a:ext uri="{FF2B5EF4-FFF2-40B4-BE49-F238E27FC236}">
                <a16:creationId xmlns:a16="http://schemas.microsoft.com/office/drawing/2014/main" id="{322E15B2-9E03-1C30-08A2-42A47D5698D6}"/>
              </a:ext>
            </a:extLst>
          </p:cNvPr>
          <p:cNvSpPr txBox="1"/>
          <p:nvPr/>
        </p:nvSpPr>
        <p:spPr>
          <a:xfrm>
            <a:off x="2145286" y="898477"/>
            <a:ext cx="5998266" cy="2462213"/>
          </a:xfrm>
          <a:prstGeom prst="rect">
            <a:avLst/>
          </a:prstGeom>
          <a:solidFill>
            <a:srgbClr val="CDF2FF"/>
          </a:solidFill>
        </p:spPr>
        <p:txBody>
          <a:bodyPr wrap="square" rtlCol="0">
            <a:spAutoFit/>
          </a:bodyPr>
          <a:lstStyle/>
          <a:p>
            <a:r>
              <a:rPr lang="en-US" sz="1400" i="1" dirty="0"/>
              <a:t>Unlike the limitations above, there are a number of other side effects that are common to all tetracyclines—what are some of the significant ones?</a:t>
            </a:r>
          </a:p>
          <a:p>
            <a:r>
              <a:rPr lang="en-US" sz="1400" dirty="0"/>
              <a:t>--Photosensitization </a:t>
            </a:r>
            <a:r>
              <a:rPr lang="en-US" sz="1400" dirty="0">
                <a:solidFill>
                  <a:srgbClr val="0000FF"/>
                </a:solidFill>
              </a:rPr>
              <a:t>(pts should be instructed to avoid sun exposure)</a:t>
            </a:r>
          </a:p>
          <a:p>
            <a:r>
              <a:rPr lang="en-US" sz="1400" dirty="0"/>
              <a:t>--GI upset</a:t>
            </a:r>
          </a:p>
          <a:p>
            <a:r>
              <a:rPr lang="en-US" sz="1400" dirty="0"/>
              <a:t>--Potentiation of effect in certain  anticoagulant  meds </a:t>
            </a:r>
            <a:r>
              <a:rPr lang="en-US" sz="1400" dirty="0">
                <a:solidFill>
                  <a:srgbClr val="0000FF"/>
                </a:solidFill>
              </a:rPr>
              <a:t>(classic example:  warfarin )</a:t>
            </a:r>
          </a:p>
          <a:p>
            <a:r>
              <a:rPr lang="en-US" sz="1400" dirty="0"/>
              <a:t>--Reduction in effectiveness of  oral contraceptives</a:t>
            </a:r>
          </a:p>
          <a:p>
            <a:r>
              <a:rPr lang="en-US" sz="1400" dirty="0"/>
              <a:t>--Teeth  discoloration  in children</a:t>
            </a:r>
            <a:endParaRPr lang="en-US" sz="1400" dirty="0">
              <a:solidFill>
                <a:srgbClr val="CDF2FF"/>
              </a:solidFill>
            </a:endParaRPr>
          </a:p>
          <a:p>
            <a:endParaRPr lang="en-US" sz="1400" i="1" dirty="0">
              <a:solidFill>
                <a:srgbClr val="CDF2FF"/>
              </a:solidFill>
            </a:endParaRPr>
          </a:p>
          <a:p>
            <a:r>
              <a:rPr lang="en-US" sz="1400" i="1" dirty="0">
                <a:solidFill>
                  <a:srgbClr val="CDF2FF"/>
                </a:solidFill>
              </a:rPr>
              <a:t>Can the tetracyclines be used during pregnancy? Breastfeeding?</a:t>
            </a:r>
          </a:p>
          <a:p>
            <a:r>
              <a:rPr lang="en-US" sz="1400" dirty="0">
                <a:solidFill>
                  <a:srgbClr val="CDF2FF"/>
                </a:solidFill>
              </a:rPr>
              <a:t>No. No.</a:t>
            </a:r>
          </a:p>
        </p:txBody>
      </p:sp>
      <p:sp>
        <p:nvSpPr>
          <p:cNvPr id="31" name="Oval 30">
            <a:extLst>
              <a:ext uri="{FF2B5EF4-FFF2-40B4-BE49-F238E27FC236}">
                <a16:creationId xmlns:a16="http://schemas.microsoft.com/office/drawing/2014/main" id="{C38ECF82-1E24-CB78-3833-26A9A1300A4A}"/>
              </a:ext>
            </a:extLst>
          </p:cNvPr>
          <p:cNvSpPr/>
          <p:nvPr/>
        </p:nvSpPr>
        <p:spPr>
          <a:xfrm>
            <a:off x="240104" y="2524435"/>
            <a:ext cx="2009452"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8217453"/>
      </p:ext>
    </p:extLst>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solidFill>
                  <a:schemeClr val="bg1">
                    <a:lumMod val="75000"/>
                  </a:schemeClr>
                </a:solidFill>
              </a:rPr>
              <a:t>Topical  </a:t>
            </a:r>
            <a:r>
              <a:rPr lang="en-US" sz="1600" b="1" dirty="0" err="1">
                <a:solidFill>
                  <a:schemeClr val="bg1">
                    <a:lumMod val="75000"/>
                  </a:schemeClr>
                </a:solidFill>
              </a:rPr>
              <a:t>abx</a:t>
            </a:r>
            <a:endParaRPr lang="en-US" sz="1600" b="1" dirty="0">
              <a:solidFill>
                <a:schemeClr val="bg1">
                  <a:lumMod val="75000"/>
                </a:schemeClr>
              </a:solidFill>
            </a:endParaRPr>
          </a:p>
          <a:p>
            <a:r>
              <a:rPr lang="en-US" sz="1600" dirty="0">
                <a:solidFill>
                  <a:schemeClr val="bg1">
                    <a:lumMod val="75000"/>
                  </a:schemeClr>
                </a:solidFill>
              </a:rPr>
              <a:t>--Topical  steroids</a:t>
            </a:r>
          </a:p>
          <a:p>
            <a:r>
              <a:rPr lang="en-US" sz="1600" dirty="0">
                <a:solidFill>
                  <a:schemeClr val="bg1">
                    <a:lumMod val="75000"/>
                  </a:schemeClr>
                </a:solidFill>
              </a:rPr>
              <a:t>--</a:t>
            </a:r>
            <a:r>
              <a:rPr lang="en-US" sz="1600" b="1" dirty="0"/>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90B44F-A04C-58E2-9033-CB26A9F41B2F}"/>
              </a:ext>
            </a:extLst>
          </p:cNvPr>
          <p:cNvSpPr txBox="1"/>
          <p:nvPr/>
        </p:nvSpPr>
        <p:spPr>
          <a:xfrm>
            <a:off x="2123653" y="1732951"/>
            <a:ext cx="5257800" cy="1815882"/>
          </a:xfrm>
          <a:prstGeom prst="rect">
            <a:avLst/>
          </a:prstGeom>
          <a:solidFill>
            <a:srgbClr val="00FFFF"/>
          </a:solidFill>
        </p:spPr>
        <p:txBody>
          <a:bodyPr wrap="square" rtlCol="0">
            <a:spAutoFit/>
          </a:bodyPr>
          <a:lstStyle/>
          <a:p>
            <a:r>
              <a:rPr lang="en-US" sz="1400" i="1" dirty="0">
                <a:solidFill>
                  <a:schemeClr val="bg1">
                    <a:lumMod val="65000"/>
                  </a:schemeClr>
                </a:solidFill>
              </a:rPr>
              <a:t>PO tetracyclines in the pt is already on topical azithromycin—isn’t that redundant?</a:t>
            </a:r>
          </a:p>
          <a:p>
            <a:r>
              <a:rPr lang="en-US" sz="1400" dirty="0">
                <a:solidFill>
                  <a:schemeClr val="bg1">
                    <a:lumMod val="65000"/>
                  </a:schemeClr>
                </a:solidFill>
              </a:rPr>
              <a:t>You’d think so, but no—in MGD management, tetracyclines act primarily as an  anti-inflammatory </a:t>
            </a:r>
          </a:p>
          <a:p>
            <a:endParaRPr lang="en-US" sz="1400" i="1" dirty="0">
              <a:solidFill>
                <a:schemeClr val="bg1">
                  <a:lumMod val="65000"/>
                </a:schemeClr>
              </a:solidFill>
            </a:endParaRPr>
          </a:p>
          <a:p>
            <a:r>
              <a:rPr lang="en-US" sz="1400" i="1" dirty="0">
                <a:solidFill>
                  <a:schemeClr val="bg1">
                    <a:lumMod val="65000"/>
                  </a:schemeClr>
                </a:solidFill>
              </a:rPr>
              <a:t>What two anti-inflammatory properties do they possess?</a:t>
            </a:r>
          </a:p>
          <a:p>
            <a:r>
              <a:rPr lang="en-US" sz="1400" dirty="0">
                <a:solidFill>
                  <a:schemeClr val="bg1">
                    <a:lumMod val="65000"/>
                  </a:schemeClr>
                </a:solidFill>
              </a:rPr>
              <a:t>--They reduce  cytokine  release</a:t>
            </a:r>
          </a:p>
          <a:p>
            <a:r>
              <a:rPr lang="en-US" sz="1400" dirty="0">
                <a:solidFill>
                  <a:schemeClr val="bg1">
                    <a:lumMod val="65000"/>
                  </a:schemeClr>
                </a:solidFill>
              </a:rPr>
              <a:t>--They inhibit  MMP-9  activity</a:t>
            </a:r>
          </a:p>
        </p:txBody>
      </p:sp>
      <p:sp>
        <p:nvSpPr>
          <p:cNvPr id="33" name="TextBox 32">
            <a:extLst>
              <a:ext uri="{FF2B5EF4-FFF2-40B4-BE49-F238E27FC236}">
                <a16:creationId xmlns:a16="http://schemas.microsoft.com/office/drawing/2014/main" id="{0BE2736D-8C10-72BA-C2D1-52FE12B43BE9}"/>
              </a:ext>
            </a:extLst>
          </p:cNvPr>
          <p:cNvSpPr txBox="1"/>
          <p:nvPr/>
        </p:nvSpPr>
        <p:spPr>
          <a:xfrm>
            <a:off x="2130066" y="1109667"/>
            <a:ext cx="5015948" cy="3108543"/>
          </a:xfrm>
          <a:prstGeom prst="rect">
            <a:avLst/>
          </a:prstGeom>
          <a:solidFill>
            <a:srgbClr val="FF99FF"/>
          </a:solidFill>
        </p:spPr>
        <p:txBody>
          <a:bodyPr wrap="square" rtlCol="0">
            <a:spAutoFit/>
          </a:bodyPr>
          <a:lstStyle/>
          <a:p>
            <a:r>
              <a:rPr lang="en-US" sz="1400" i="1" dirty="0">
                <a:solidFill>
                  <a:schemeClr val="bg1">
                    <a:lumMod val="75000"/>
                  </a:schemeClr>
                </a:solidFill>
              </a:rPr>
              <a:t>Tetracycline use has limitations that make alternative </a:t>
            </a:r>
            <a:r>
              <a:rPr lang="en-US" sz="1400" i="1" dirty="0" err="1">
                <a:solidFill>
                  <a:schemeClr val="bg1">
                    <a:lumMod val="75000"/>
                  </a:schemeClr>
                </a:solidFill>
              </a:rPr>
              <a:t>cyclines</a:t>
            </a:r>
            <a:r>
              <a:rPr lang="en-US" sz="1400" i="1" dirty="0">
                <a:solidFill>
                  <a:schemeClr val="bg1">
                    <a:lumMod val="75000"/>
                  </a:schemeClr>
                </a:solidFill>
              </a:rPr>
              <a:t> easier to use. What are these limitations?</a:t>
            </a:r>
          </a:p>
          <a:p>
            <a:r>
              <a:rPr lang="en-US" sz="1400" dirty="0">
                <a:solidFill>
                  <a:schemeClr val="bg1">
                    <a:lumMod val="75000"/>
                  </a:schemeClr>
                </a:solidFill>
              </a:rPr>
              <a:t>It must be dosed frequently, and it must be taken on an  empty  stomach</a:t>
            </a:r>
          </a:p>
          <a:p>
            <a:endParaRPr lang="en-US" sz="1400" dirty="0">
              <a:solidFill>
                <a:schemeClr val="bg1">
                  <a:lumMod val="75000"/>
                </a:schemeClr>
              </a:solidFill>
            </a:endParaRPr>
          </a:p>
          <a:p>
            <a:r>
              <a:rPr lang="en-US" sz="1400" i="1" dirty="0">
                <a:solidFill>
                  <a:schemeClr val="bg1">
                    <a:lumMod val="75000"/>
                  </a:schemeClr>
                </a:solidFill>
              </a:rPr>
              <a:t>What are the two alternatives that lack these limitations?</a:t>
            </a:r>
          </a:p>
          <a:p>
            <a:r>
              <a:rPr lang="en-US" sz="1400" dirty="0">
                <a:solidFill>
                  <a:schemeClr val="bg1">
                    <a:lumMod val="75000"/>
                  </a:schemeClr>
                </a:solidFill>
              </a:rPr>
              <a:t>Minocycline and doxycycline  </a:t>
            </a:r>
          </a:p>
          <a:p>
            <a:endParaRPr lang="en-US" sz="1400" i="1" dirty="0">
              <a:solidFill>
                <a:schemeClr val="bg1">
                  <a:lumMod val="75000"/>
                </a:schemeClr>
              </a:solidFill>
            </a:endParaRPr>
          </a:p>
          <a:p>
            <a:r>
              <a:rPr lang="en-US" sz="1400" i="1" dirty="0">
                <a:solidFill>
                  <a:schemeClr val="bg1">
                    <a:lumMod val="75000"/>
                  </a:schemeClr>
                </a:solidFill>
              </a:rPr>
              <a:t>How long is a typical course of </a:t>
            </a:r>
            <a:r>
              <a:rPr lang="en-US" sz="1400" i="1" dirty="0" err="1">
                <a:solidFill>
                  <a:schemeClr val="bg1">
                    <a:lumMod val="75000"/>
                  </a:schemeClr>
                </a:solidFill>
              </a:rPr>
              <a:t>tx</a:t>
            </a:r>
            <a:r>
              <a:rPr lang="en-US" sz="1400" i="1" dirty="0">
                <a:solidFill>
                  <a:schemeClr val="bg1">
                    <a:lumMod val="75000"/>
                  </a:schemeClr>
                </a:solidFill>
              </a:rPr>
              <a:t>?</a:t>
            </a:r>
          </a:p>
          <a:p>
            <a:r>
              <a:rPr lang="en-US" sz="1400" dirty="0">
                <a:solidFill>
                  <a:schemeClr val="bg1">
                    <a:lumMod val="75000"/>
                  </a:schemeClr>
                </a:solidFill>
              </a:rPr>
              <a:t>4-6  weeks, maybe a little longer</a:t>
            </a:r>
          </a:p>
          <a:p>
            <a:endParaRPr lang="en-US" sz="1400" dirty="0">
              <a:solidFill>
                <a:schemeClr val="bg1">
                  <a:lumMod val="75000"/>
                </a:schemeClr>
              </a:solidFill>
            </a:endParaRPr>
          </a:p>
          <a:p>
            <a:r>
              <a:rPr lang="en-US" sz="1400" i="1" dirty="0">
                <a:solidFill>
                  <a:schemeClr val="bg1">
                    <a:lumMod val="75000"/>
                  </a:schemeClr>
                </a:solidFill>
              </a:rPr>
              <a:t>Is it considered appropriate to repeat the course if the initial response was less than hoped-for?</a:t>
            </a:r>
          </a:p>
          <a:p>
            <a:r>
              <a:rPr lang="en-US" sz="1400" dirty="0">
                <a:solidFill>
                  <a:schemeClr val="bg1">
                    <a:lumMod val="75000"/>
                  </a:schemeClr>
                </a:solidFill>
              </a:rPr>
              <a:t>Yes</a:t>
            </a:r>
          </a:p>
        </p:txBody>
      </p:sp>
      <p:sp>
        <p:nvSpPr>
          <p:cNvPr id="35" name="TextBox 34">
            <a:extLst>
              <a:ext uri="{FF2B5EF4-FFF2-40B4-BE49-F238E27FC236}">
                <a16:creationId xmlns:a16="http://schemas.microsoft.com/office/drawing/2014/main" id="{322E15B2-9E03-1C30-08A2-42A47D5698D6}"/>
              </a:ext>
            </a:extLst>
          </p:cNvPr>
          <p:cNvSpPr txBox="1"/>
          <p:nvPr/>
        </p:nvSpPr>
        <p:spPr>
          <a:xfrm>
            <a:off x="2145286" y="898477"/>
            <a:ext cx="5998266" cy="2462213"/>
          </a:xfrm>
          <a:prstGeom prst="rect">
            <a:avLst/>
          </a:prstGeom>
          <a:solidFill>
            <a:srgbClr val="CDF2FF"/>
          </a:solidFill>
        </p:spPr>
        <p:txBody>
          <a:bodyPr wrap="square" rtlCol="0">
            <a:spAutoFit/>
          </a:bodyPr>
          <a:lstStyle/>
          <a:p>
            <a:r>
              <a:rPr lang="en-US" sz="1400" i="1" dirty="0"/>
              <a:t>Unlike the limitations above, there are a number of other side effects that are common to all tetracyclines—what are some of the significant ones?</a:t>
            </a:r>
          </a:p>
          <a:p>
            <a:r>
              <a:rPr lang="en-US" sz="1400" dirty="0"/>
              <a:t>--Photosensitization </a:t>
            </a:r>
            <a:r>
              <a:rPr lang="en-US" sz="1400" dirty="0">
                <a:solidFill>
                  <a:srgbClr val="0000FF"/>
                </a:solidFill>
              </a:rPr>
              <a:t>(pts should be instructed to avoid sun exposure)</a:t>
            </a:r>
          </a:p>
          <a:p>
            <a:r>
              <a:rPr lang="en-US" sz="1400" dirty="0"/>
              <a:t>--GI upset</a:t>
            </a:r>
          </a:p>
          <a:p>
            <a:r>
              <a:rPr lang="en-US" sz="1400" dirty="0"/>
              <a:t>--Potentiation of effect in certain  anticoagulant  meds </a:t>
            </a:r>
            <a:r>
              <a:rPr lang="en-US" sz="1400" dirty="0">
                <a:solidFill>
                  <a:srgbClr val="0000FF"/>
                </a:solidFill>
              </a:rPr>
              <a:t>(classic example:  warfarin )</a:t>
            </a:r>
          </a:p>
          <a:p>
            <a:r>
              <a:rPr lang="en-US" sz="1400" dirty="0"/>
              <a:t>--Reduction in effectiveness of  oral contraceptives</a:t>
            </a:r>
          </a:p>
          <a:p>
            <a:r>
              <a:rPr lang="en-US" sz="1400" dirty="0"/>
              <a:t>--Teeth  discoloration  in children</a:t>
            </a:r>
          </a:p>
          <a:p>
            <a:endParaRPr lang="en-US" sz="1400" i="1" dirty="0"/>
          </a:p>
          <a:p>
            <a:r>
              <a:rPr lang="en-US" sz="1400" i="1" dirty="0"/>
              <a:t>Can the tetracyclines be used during pregnancy? </a:t>
            </a:r>
            <a:endParaRPr lang="en-US" sz="1400" i="1" dirty="0">
              <a:solidFill>
                <a:srgbClr val="0000FF"/>
              </a:solidFill>
            </a:endParaRPr>
          </a:p>
          <a:p>
            <a:r>
              <a:rPr lang="en-US" sz="1400" dirty="0">
                <a:solidFill>
                  <a:srgbClr val="CDF2FF"/>
                </a:solidFill>
              </a:rPr>
              <a:t>No. </a:t>
            </a:r>
          </a:p>
        </p:txBody>
      </p:sp>
      <p:sp>
        <p:nvSpPr>
          <p:cNvPr id="31" name="Oval 30">
            <a:extLst>
              <a:ext uri="{FF2B5EF4-FFF2-40B4-BE49-F238E27FC236}">
                <a16:creationId xmlns:a16="http://schemas.microsoft.com/office/drawing/2014/main" id="{C38ECF82-1E24-CB78-3833-26A9A1300A4A}"/>
              </a:ext>
            </a:extLst>
          </p:cNvPr>
          <p:cNvSpPr/>
          <p:nvPr/>
        </p:nvSpPr>
        <p:spPr>
          <a:xfrm>
            <a:off x="240104" y="2524435"/>
            <a:ext cx="2009452"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9337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7" name="Rectangle 6"/>
          <p:cNvSpPr/>
          <p:nvPr/>
        </p:nvSpPr>
        <p:spPr>
          <a:xfrm>
            <a:off x="67056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5" name="TextBox 4"/>
          <p:cNvSpPr txBox="1"/>
          <p:nvPr/>
        </p:nvSpPr>
        <p:spPr>
          <a:xfrm>
            <a:off x="479449" y="1488281"/>
            <a:ext cx="8131151" cy="2031325"/>
          </a:xfrm>
          <a:prstGeom prst="rect">
            <a:avLst/>
          </a:prstGeom>
          <a:noFill/>
        </p:spPr>
        <p:txBody>
          <a:bodyPr wrap="square" rtlCol="0">
            <a:spAutoFit/>
          </a:bodyPr>
          <a:lstStyle/>
          <a:p>
            <a:r>
              <a:rPr lang="en-US" i="1" dirty="0">
                <a:solidFill>
                  <a:srgbClr val="0000FF"/>
                </a:solidFill>
              </a:rPr>
              <a:t>How common is DES?</a:t>
            </a:r>
          </a:p>
          <a:p>
            <a:r>
              <a:rPr lang="en-US" dirty="0">
                <a:solidFill>
                  <a:srgbClr val="0000FF"/>
                </a:solidFill>
              </a:rPr>
              <a:t>Very. It is estimated to affect  10%  of adults age 30-60, and  15%  of adults age 65 and older.</a:t>
            </a:r>
          </a:p>
          <a:p>
            <a:endParaRPr lang="en-US" dirty="0">
              <a:solidFill>
                <a:srgbClr val="0000FF"/>
              </a:solidFill>
            </a:endParaRPr>
          </a:p>
          <a:p>
            <a:r>
              <a:rPr lang="en-US" i="1" dirty="0">
                <a:solidFill>
                  <a:srgbClr val="0000FF"/>
                </a:solidFill>
              </a:rPr>
              <a:t>Is it a significant health problem?</a:t>
            </a:r>
          </a:p>
          <a:p>
            <a:r>
              <a:rPr lang="en-US" dirty="0">
                <a:solidFill>
                  <a:srgbClr val="0000FF"/>
                </a:solidFill>
              </a:rPr>
              <a:t>It certainly can be. Studies indicate moderate-to-severe DES impacts quality-of-life to the same degree as moderate-to-severe angina.</a:t>
            </a:r>
          </a:p>
        </p:txBody>
      </p:sp>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8814390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60</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t>The tear film is comprised of  three  basic components. </a:t>
            </a:r>
            <a:r>
              <a:rPr lang="en-US" i="1" dirty="0">
                <a:solidFill>
                  <a:srgbClr val="0000FF"/>
                </a:solidFill>
              </a:rPr>
              <a:t>What are they?</a:t>
            </a:r>
          </a:p>
          <a:p>
            <a:r>
              <a:rPr lang="en-US" dirty="0">
                <a:solidFill>
                  <a:srgbClr val="0000FF"/>
                </a:solidFill>
              </a:rPr>
              <a:t>--Lipid</a:t>
            </a:r>
          </a:p>
          <a:p>
            <a:r>
              <a:rPr lang="en-US" dirty="0">
                <a:solidFill>
                  <a:srgbClr val="0000FF"/>
                </a:solidFill>
              </a:rPr>
              <a:t>--Aqueous</a:t>
            </a:r>
          </a:p>
          <a:p>
            <a:r>
              <a:rPr lang="en-US" dirty="0">
                <a:solidFill>
                  <a:srgbClr val="0000FF"/>
                </a:solidFill>
              </a:rPr>
              <a:t>--Mucin</a:t>
            </a:r>
          </a:p>
          <a:p>
            <a:endParaRPr lang="en-US" i="1" dirty="0"/>
          </a:p>
          <a:p>
            <a:r>
              <a:rPr lang="en-US" i="1" dirty="0"/>
              <a:t>How are the three components physically related to one another?</a:t>
            </a:r>
          </a:p>
          <a:p>
            <a:r>
              <a:rPr lang="en-US" dirty="0"/>
              <a:t>The aqueous and mucus components are intermixed into a single,  gel-like layer (the ‘ mucoaqueous  phase’), which in turn is covered by a lipid layer. </a:t>
            </a:r>
            <a:r>
              <a:rPr lang="en-US" dirty="0">
                <a:solidFill>
                  <a:srgbClr val="0000FF"/>
                </a:solidFill>
              </a:rPr>
              <a:t>This is the </a:t>
            </a:r>
            <a:r>
              <a:rPr lang="en-US" i="1" dirty="0">
                <a:solidFill>
                  <a:srgbClr val="0000FF"/>
                </a:solidFill>
              </a:rPr>
              <a:t>two-phase model </a:t>
            </a:r>
            <a:r>
              <a:rPr lang="en-US" dirty="0">
                <a:solidFill>
                  <a:srgbClr val="0000FF"/>
                </a:solidFill>
              </a:rPr>
              <a:t>of the tear film.</a:t>
            </a:r>
          </a:p>
          <a:p>
            <a:endParaRPr lang="en-US" dirty="0"/>
          </a:p>
          <a:p>
            <a:r>
              <a:rPr lang="en-US" i="1" dirty="0"/>
              <a:t>As an aside: Briefly, what is the </a:t>
            </a:r>
            <a:r>
              <a:rPr lang="en-US" dirty="0"/>
              <a:t>tripartite model </a:t>
            </a:r>
            <a:r>
              <a:rPr lang="en-US" i="1" dirty="0"/>
              <a:t>of the tear film?</a:t>
            </a:r>
          </a:p>
          <a:p>
            <a:r>
              <a:rPr lang="en-US" dirty="0"/>
              <a:t>The idea that the tear film is composed of </a:t>
            </a:r>
            <a:r>
              <a:rPr lang="en-US" i="1" dirty="0"/>
              <a:t>three</a:t>
            </a:r>
            <a:r>
              <a:rPr lang="en-US" dirty="0"/>
              <a:t> separate and distinct layers each comprised of one component, </a:t>
            </a:r>
            <a:r>
              <a:rPr lang="en-US" dirty="0" err="1"/>
              <a:t>ie</a:t>
            </a:r>
            <a:r>
              <a:rPr lang="en-US" dirty="0"/>
              <a:t>, separate mucus, aqueous, and lipid layers</a:t>
            </a:r>
          </a:p>
          <a:p>
            <a:endParaRPr lang="en-US" dirty="0"/>
          </a:p>
          <a:p>
            <a:r>
              <a:rPr lang="en-US" i="1" dirty="0"/>
              <a:t>There is a problem with the tripartite model—what is it?</a:t>
            </a:r>
          </a:p>
          <a:p>
            <a:r>
              <a:rPr lang="en-US" dirty="0"/>
              <a:t>While once widely accepted, consensus now is it’s incorrect</a:t>
            </a:r>
          </a:p>
        </p:txBody>
      </p:sp>
      <p:sp>
        <p:nvSpPr>
          <p:cNvPr id="4" name="TextBox 3">
            <a:extLst>
              <a:ext uri="{FF2B5EF4-FFF2-40B4-BE49-F238E27FC236}">
                <a16:creationId xmlns:a16="http://schemas.microsoft.com/office/drawing/2014/main" id="{CF1415D0-C489-6D70-8E63-D6C994AB87A8}"/>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2714071104"/>
      </p:ext>
    </p:extLst>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solidFill>
                  <a:schemeClr val="bg1">
                    <a:lumMod val="75000"/>
                  </a:schemeClr>
                </a:solidFill>
              </a:rPr>
              <a:t>Topical  </a:t>
            </a:r>
            <a:r>
              <a:rPr lang="en-US" sz="1600" b="1" dirty="0" err="1">
                <a:solidFill>
                  <a:schemeClr val="bg1">
                    <a:lumMod val="75000"/>
                  </a:schemeClr>
                </a:solidFill>
              </a:rPr>
              <a:t>abx</a:t>
            </a:r>
            <a:endParaRPr lang="en-US" sz="1600" b="1" dirty="0">
              <a:solidFill>
                <a:schemeClr val="bg1">
                  <a:lumMod val="75000"/>
                </a:schemeClr>
              </a:solidFill>
            </a:endParaRPr>
          </a:p>
          <a:p>
            <a:r>
              <a:rPr lang="en-US" sz="1600" dirty="0">
                <a:solidFill>
                  <a:schemeClr val="bg1">
                    <a:lumMod val="75000"/>
                  </a:schemeClr>
                </a:solidFill>
              </a:rPr>
              <a:t>--Topical  steroids</a:t>
            </a:r>
          </a:p>
          <a:p>
            <a:r>
              <a:rPr lang="en-US" sz="1600" dirty="0">
                <a:solidFill>
                  <a:schemeClr val="bg1">
                    <a:lumMod val="75000"/>
                  </a:schemeClr>
                </a:solidFill>
              </a:rPr>
              <a:t>--</a:t>
            </a:r>
            <a:r>
              <a:rPr lang="en-US" sz="1600" b="1" dirty="0"/>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90B44F-A04C-58E2-9033-CB26A9F41B2F}"/>
              </a:ext>
            </a:extLst>
          </p:cNvPr>
          <p:cNvSpPr txBox="1"/>
          <p:nvPr/>
        </p:nvSpPr>
        <p:spPr>
          <a:xfrm>
            <a:off x="2123653" y="1732951"/>
            <a:ext cx="5257800" cy="1815882"/>
          </a:xfrm>
          <a:prstGeom prst="rect">
            <a:avLst/>
          </a:prstGeom>
          <a:solidFill>
            <a:srgbClr val="00FFFF"/>
          </a:solidFill>
        </p:spPr>
        <p:txBody>
          <a:bodyPr wrap="square" rtlCol="0">
            <a:spAutoFit/>
          </a:bodyPr>
          <a:lstStyle/>
          <a:p>
            <a:r>
              <a:rPr lang="en-US" sz="1400" i="1" dirty="0">
                <a:solidFill>
                  <a:schemeClr val="bg1">
                    <a:lumMod val="65000"/>
                  </a:schemeClr>
                </a:solidFill>
              </a:rPr>
              <a:t>PO tetracyclines in the pt is already on topical azithromycin—isn’t that redundant?</a:t>
            </a:r>
          </a:p>
          <a:p>
            <a:r>
              <a:rPr lang="en-US" sz="1400" dirty="0">
                <a:solidFill>
                  <a:schemeClr val="bg1">
                    <a:lumMod val="65000"/>
                  </a:schemeClr>
                </a:solidFill>
              </a:rPr>
              <a:t>You’d think so, but no—in MGD management, tetracyclines act primarily as an  anti-inflammatory </a:t>
            </a:r>
          </a:p>
          <a:p>
            <a:endParaRPr lang="en-US" sz="1400" i="1" dirty="0">
              <a:solidFill>
                <a:schemeClr val="bg1">
                  <a:lumMod val="65000"/>
                </a:schemeClr>
              </a:solidFill>
            </a:endParaRPr>
          </a:p>
          <a:p>
            <a:r>
              <a:rPr lang="en-US" sz="1400" i="1" dirty="0">
                <a:solidFill>
                  <a:schemeClr val="bg1">
                    <a:lumMod val="65000"/>
                  </a:schemeClr>
                </a:solidFill>
              </a:rPr>
              <a:t>What two anti-inflammatory properties do they possess?</a:t>
            </a:r>
          </a:p>
          <a:p>
            <a:r>
              <a:rPr lang="en-US" sz="1400" dirty="0">
                <a:solidFill>
                  <a:schemeClr val="bg1">
                    <a:lumMod val="65000"/>
                  </a:schemeClr>
                </a:solidFill>
              </a:rPr>
              <a:t>--They reduce  cytokine  release</a:t>
            </a:r>
          </a:p>
          <a:p>
            <a:r>
              <a:rPr lang="en-US" sz="1400" dirty="0">
                <a:solidFill>
                  <a:schemeClr val="bg1">
                    <a:lumMod val="65000"/>
                  </a:schemeClr>
                </a:solidFill>
              </a:rPr>
              <a:t>--They inhibit  MMP-9  activity</a:t>
            </a:r>
          </a:p>
        </p:txBody>
      </p:sp>
      <p:sp>
        <p:nvSpPr>
          <p:cNvPr id="33" name="TextBox 32">
            <a:extLst>
              <a:ext uri="{FF2B5EF4-FFF2-40B4-BE49-F238E27FC236}">
                <a16:creationId xmlns:a16="http://schemas.microsoft.com/office/drawing/2014/main" id="{0BE2736D-8C10-72BA-C2D1-52FE12B43BE9}"/>
              </a:ext>
            </a:extLst>
          </p:cNvPr>
          <p:cNvSpPr txBox="1"/>
          <p:nvPr/>
        </p:nvSpPr>
        <p:spPr>
          <a:xfrm>
            <a:off x="2130066" y="1109667"/>
            <a:ext cx="5015948" cy="3108543"/>
          </a:xfrm>
          <a:prstGeom prst="rect">
            <a:avLst/>
          </a:prstGeom>
          <a:solidFill>
            <a:srgbClr val="FF99FF"/>
          </a:solidFill>
        </p:spPr>
        <p:txBody>
          <a:bodyPr wrap="square" rtlCol="0">
            <a:spAutoFit/>
          </a:bodyPr>
          <a:lstStyle/>
          <a:p>
            <a:r>
              <a:rPr lang="en-US" sz="1400" i="1" dirty="0">
                <a:solidFill>
                  <a:schemeClr val="bg1">
                    <a:lumMod val="75000"/>
                  </a:schemeClr>
                </a:solidFill>
              </a:rPr>
              <a:t>Tetracycline use has limitations that make alternative </a:t>
            </a:r>
            <a:r>
              <a:rPr lang="en-US" sz="1400" i="1" dirty="0" err="1">
                <a:solidFill>
                  <a:schemeClr val="bg1">
                    <a:lumMod val="75000"/>
                  </a:schemeClr>
                </a:solidFill>
              </a:rPr>
              <a:t>cyclines</a:t>
            </a:r>
            <a:r>
              <a:rPr lang="en-US" sz="1400" i="1" dirty="0">
                <a:solidFill>
                  <a:schemeClr val="bg1">
                    <a:lumMod val="75000"/>
                  </a:schemeClr>
                </a:solidFill>
              </a:rPr>
              <a:t> easier to use. What are these limitations?</a:t>
            </a:r>
          </a:p>
          <a:p>
            <a:r>
              <a:rPr lang="en-US" sz="1400" dirty="0">
                <a:solidFill>
                  <a:schemeClr val="bg1">
                    <a:lumMod val="75000"/>
                  </a:schemeClr>
                </a:solidFill>
              </a:rPr>
              <a:t>It must be dosed frequently, and it must be taken on an  empty  stomach</a:t>
            </a:r>
          </a:p>
          <a:p>
            <a:endParaRPr lang="en-US" sz="1400" dirty="0">
              <a:solidFill>
                <a:schemeClr val="bg1">
                  <a:lumMod val="75000"/>
                </a:schemeClr>
              </a:solidFill>
            </a:endParaRPr>
          </a:p>
          <a:p>
            <a:r>
              <a:rPr lang="en-US" sz="1400" i="1" dirty="0">
                <a:solidFill>
                  <a:schemeClr val="bg1">
                    <a:lumMod val="75000"/>
                  </a:schemeClr>
                </a:solidFill>
              </a:rPr>
              <a:t>What are the two alternatives that lack these limitations?</a:t>
            </a:r>
          </a:p>
          <a:p>
            <a:r>
              <a:rPr lang="en-US" sz="1400" dirty="0">
                <a:solidFill>
                  <a:schemeClr val="bg1">
                    <a:lumMod val="75000"/>
                  </a:schemeClr>
                </a:solidFill>
              </a:rPr>
              <a:t>Minocycline and doxycycline  </a:t>
            </a:r>
          </a:p>
          <a:p>
            <a:endParaRPr lang="en-US" sz="1400" i="1" dirty="0">
              <a:solidFill>
                <a:schemeClr val="bg1">
                  <a:lumMod val="75000"/>
                </a:schemeClr>
              </a:solidFill>
            </a:endParaRPr>
          </a:p>
          <a:p>
            <a:r>
              <a:rPr lang="en-US" sz="1400" i="1" dirty="0">
                <a:solidFill>
                  <a:schemeClr val="bg1">
                    <a:lumMod val="75000"/>
                  </a:schemeClr>
                </a:solidFill>
              </a:rPr>
              <a:t>How long is a typical course of </a:t>
            </a:r>
            <a:r>
              <a:rPr lang="en-US" sz="1400" i="1" dirty="0" err="1">
                <a:solidFill>
                  <a:schemeClr val="bg1">
                    <a:lumMod val="75000"/>
                  </a:schemeClr>
                </a:solidFill>
              </a:rPr>
              <a:t>tx</a:t>
            </a:r>
            <a:r>
              <a:rPr lang="en-US" sz="1400" i="1" dirty="0">
                <a:solidFill>
                  <a:schemeClr val="bg1">
                    <a:lumMod val="75000"/>
                  </a:schemeClr>
                </a:solidFill>
              </a:rPr>
              <a:t>?</a:t>
            </a:r>
          </a:p>
          <a:p>
            <a:r>
              <a:rPr lang="en-US" sz="1400" dirty="0">
                <a:solidFill>
                  <a:schemeClr val="bg1">
                    <a:lumMod val="75000"/>
                  </a:schemeClr>
                </a:solidFill>
              </a:rPr>
              <a:t>4-6  weeks, maybe a little longer</a:t>
            </a:r>
          </a:p>
          <a:p>
            <a:endParaRPr lang="en-US" sz="1400" dirty="0">
              <a:solidFill>
                <a:schemeClr val="bg1">
                  <a:lumMod val="75000"/>
                </a:schemeClr>
              </a:solidFill>
            </a:endParaRPr>
          </a:p>
          <a:p>
            <a:r>
              <a:rPr lang="en-US" sz="1400" i="1" dirty="0">
                <a:solidFill>
                  <a:schemeClr val="bg1">
                    <a:lumMod val="75000"/>
                  </a:schemeClr>
                </a:solidFill>
              </a:rPr>
              <a:t>Is it considered appropriate to repeat the course if the initial response was less than hoped-for?</a:t>
            </a:r>
          </a:p>
          <a:p>
            <a:r>
              <a:rPr lang="en-US" sz="1400" dirty="0">
                <a:solidFill>
                  <a:schemeClr val="bg1">
                    <a:lumMod val="75000"/>
                  </a:schemeClr>
                </a:solidFill>
              </a:rPr>
              <a:t>Yes</a:t>
            </a:r>
          </a:p>
        </p:txBody>
      </p:sp>
      <p:sp>
        <p:nvSpPr>
          <p:cNvPr id="35" name="TextBox 34">
            <a:extLst>
              <a:ext uri="{FF2B5EF4-FFF2-40B4-BE49-F238E27FC236}">
                <a16:creationId xmlns:a16="http://schemas.microsoft.com/office/drawing/2014/main" id="{322E15B2-9E03-1C30-08A2-42A47D5698D6}"/>
              </a:ext>
            </a:extLst>
          </p:cNvPr>
          <p:cNvSpPr txBox="1"/>
          <p:nvPr/>
        </p:nvSpPr>
        <p:spPr>
          <a:xfrm>
            <a:off x="2145286" y="898477"/>
            <a:ext cx="5998266" cy="2462213"/>
          </a:xfrm>
          <a:prstGeom prst="rect">
            <a:avLst/>
          </a:prstGeom>
          <a:solidFill>
            <a:srgbClr val="CDF2FF"/>
          </a:solidFill>
        </p:spPr>
        <p:txBody>
          <a:bodyPr wrap="square" rtlCol="0">
            <a:spAutoFit/>
          </a:bodyPr>
          <a:lstStyle/>
          <a:p>
            <a:r>
              <a:rPr lang="en-US" sz="1400" i="1" dirty="0"/>
              <a:t>Unlike the limitations above, there are a number of other side effects that are common to all tetracyclines—what are some of the significant ones?</a:t>
            </a:r>
          </a:p>
          <a:p>
            <a:r>
              <a:rPr lang="en-US" sz="1400" dirty="0"/>
              <a:t>--Photosensitization </a:t>
            </a:r>
            <a:r>
              <a:rPr lang="en-US" sz="1400" dirty="0">
                <a:solidFill>
                  <a:srgbClr val="0000FF"/>
                </a:solidFill>
              </a:rPr>
              <a:t>(pts should be instructed to avoid sun exposure)</a:t>
            </a:r>
          </a:p>
          <a:p>
            <a:r>
              <a:rPr lang="en-US" sz="1400" dirty="0"/>
              <a:t>--GI upset</a:t>
            </a:r>
          </a:p>
          <a:p>
            <a:r>
              <a:rPr lang="en-US" sz="1400" dirty="0"/>
              <a:t>--Potentiation of effect in certain  anticoagulant  meds </a:t>
            </a:r>
            <a:r>
              <a:rPr lang="en-US" sz="1400" dirty="0">
                <a:solidFill>
                  <a:srgbClr val="0000FF"/>
                </a:solidFill>
              </a:rPr>
              <a:t>(classic example:  warfarin )</a:t>
            </a:r>
          </a:p>
          <a:p>
            <a:r>
              <a:rPr lang="en-US" sz="1400" dirty="0"/>
              <a:t>--Reduction in effectiveness of  oral contraceptives</a:t>
            </a:r>
          </a:p>
          <a:p>
            <a:r>
              <a:rPr lang="en-US" sz="1400" dirty="0"/>
              <a:t>--Teeth  discoloration  in children</a:t>
            </a:r>
          </a:p>
          <a:p>
            <a:endParaRPr lang="en-US" sz="1400" i="1" dirty="0"/>
          </a:p>
          <a:p>
            <a:r>
              <a:rPr lang="en-US" sz="1400" i="1" dirty="0"/>
              <a:t>Can the tetracyclines be used during pregnancy? </a:t>
            </a:r>
            <a:endParaRPr lang="en-US" sz="1400" i="1" dirty="0">
              <a:solidFill>
                <a:srgbClr val="0000FF"/>
              </a:solidFill>
            </a:endParaRPr>
          </a:p>
          <a:p>
            <a:r>
              <a:rPr lang="en-US" sz="1400" dirty="0"/>
              <a:t>No</a:t>
            </a:r>
            <a:endParaRPr lang="en-US" sz="1400" dirty="0">
              <a:solidFill>
                <a:srgbClr val="0000FF"/>
              </a:solidFill>
            </a:endParaRPr>
          </a:p>
        </p:txBody>
      </p:sp>
      <p:sp>
        <p:nvSpPr>
          <p:cNvPr id="31" name="Oval 30">
            <a:extLst>
              <a:ext uri="{FF2B5EF4-FFF2-40B4-BE49-F238E27FC236}">
                <a16:creationId xmlns:a16="http://schemas.microsoft.com/office/drawing/2014/main" id="{C38ECF82-1E24-CB78-3833-26A9A1300A4A}"/>
              </a:ext>
            </a:extLst>
          </p:cNvPr>
          <p:cNvSpPr/>
          <p:nvPr/>
        </p:nvSpPr>
        <p:spPr>
          <a:xfrm>
            <a:off x="240104" y="2524435"/>
            <a:ext cx="2009452"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7754386"/>
      </p:ext>
    </p:extLst>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solidFill>
                  <a:schemeClr val="bg1">
                    <a:lumMod val="75000"/>
                  </a:schemeClr>
                </a:solidFill>
              </a:rPr>
              <a:t>Topical  </a:t>
            </a:r>
            <a:r>
              <a:rPr lang="en-US" sz="1600" b="1" dirty="0" err="1">
                <a:solidFill>
                  <a:schemeClr val="bg1">
                    <a:lumMod val="75000"/>
                  </a:schemeClr>
                </a:solidFill>
              </a:rPr>
              <a:t>abx</a:t>
            </a:r>
            <a:endParaRPr lang="en-US" sz="1600" b="1" dirty="0">
              <a:solidFill>
                <a:schemeClr val="bg1">
                  <a:lumMod val="75000"/>
                </a:schemeClr>
              </a:solidFill>
            </a:endParaRPr>
          </a:p>
          <a:p>
            <a:r>
              <a:rPr lang="en-US" sz="1600" dirty="0">
                <a:solidFill>
                  <a:schemeClr val="bg1">
                    <a:lumMod val="75000"/>
                  </a:schemeClr>
                </a:solidFill>
              </a:rPr>
              <a:t>--Topical  steroids</a:t>
            </a:r>
          </a:p>
          <a:p>
            <a:r>
              <a:rPr lang="en-US" sz="1600" dirty="0">
                <a:solidFill>
                  <a:schemeClr val="bg1">
                    <a:lumMod val="75000"/>
                  </a:schemeClr>
                </a:solidFill>
              </a:rPr>
              <a:t>--</a:t>
            </a:r>
            <a:r>
              <a:rPr lang="en-US" sz="1600" b="1" dirty="0"/>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90B44F-A04C-58E2-9033-CB26A9F41B2F}"/>
              </a:ext>
            </a:extLst>
          </p:cNvPr>
          <p:cNvSpPr txBox="1"/>
          <p:nvPr/>
        </p:nvSpPr>
        <p:spPr>
          <a:xfrm>
            <a:off x="2123653" y="1732951"/>
            <a:ext cx="5257800" cy="1815882"/>
          </a:xfrm>
          <a:prstGeom prst="rect">
            <a:avLst/>
          </a:prstGeom>
          <a:solidFill>
            <a:srgbClr val="00FFFF"/>
          </a:solidFill>
        </p:spPr>
        <p:txBody>
          <a:bodyPr wrap="square" rtlCol="0">
            <a:spAutoFit/>
          </a:bodyPr>
          <a:lstStyle/>
          <a:p>
            <a:r>
              <a:rPr lang="en-US" sz="1400" i="1" dirty="0">
                <a:solidFill>
                  <a:schemeClr val="bg1">
                    <a:lumMod val="65000"/>
                  </a:schemeClr>
                </a:solidFill>
              </a:rPr>
              <a:t>PO tetracyclines in the pt is already on topical azithromycin—isn’t that redundant?</a:t>
            </a:r>
          </a:p>
          <a:p>
            <a:r>
              <a:rPr lang="en-US" sz="1400" dirty="0">
                <a:solidFill>
                  <a:schemeClr val="bg1">
                    <a:lumMod val="65000"/>
                  </a:schemeClr>
                </a:solidFill>
              </a:rPr>
              <a:t>You’d think so, but no—in MGD management, tetracyclines act primarily as an  anti-inflammatory </a:t>
            </a:r>
          </a:p>
          <a:p>
            <a:endParaRPr lang="en-US" sz="1400" i="1" dirty="0">
              <a:solidFill>
                <a:schemeClr val="bg1">
                  <a:lumMod val="65000"/>
                </a:schemeClr>
              </a:solidFill>
            </a:endParaRPr>
          </a:p>
          <a:p>
            <a:r>
              <a:rPr lang="en-US" sz="1400" i="1" dirty="0">
                <a:solidFill>
                  <a:schemeClr val="bg1">
                    <a:lumMod val="65000"/>
                  </a:schemeClr>
                </a:solidFill>
              </a:rPr>
              <a:t>What two anti-inflammatory properties do they possess?</a:t>
            </a:r>
          </a:p>
          <a:p>
            <a:r>
              <a:rPr lang="en-US" sz="1400" dirty="0">
                <a:solidFill>
                  <a:schemeClr val="bg1">
                    <a:lumMod val="65000"/>
                  </a:schemeClr>
                </a:solidFill>
              </a:rPr>
              <a:t>--They reduce  cytokine  release</a:t>
            </a:r>
          </a:p>
          <a:p>
            <a:r>
              <a:rPr lang="en-US" sz="1400" dirty="0">
                <a:solidFill>
                  <a:schemeClr val="bg1">
                    <a:lumMod val="65000"/>
                  </a:schemeClr>
                </a:solidFill>
              </a:rPr>
              <a:t>--They inhibit  MMP-9  activity</a:t>
            </a:r>
          </a:p>
        </p:txBody>
      </p:sp>
      <p:sp>
        <p:nvSpPr>
          <p:cNvPr id="33" name="TextBox 32">
            <a:extLst>
              <a:ext uri="{FF2B5EF4-FFF2-40B4-BE49-F238E27FC236}">
                <a16:creationId xmlns:a16="http://schemas.microsoft.com/office/drawing/2014/main" id="{0BE2736D-8C10-72BA-C2D1-52FE12B43BE9}"/>
              </a:ext>
            </a:extLst>
          </p:cNvPr>
          <p:cNvSpPr txBox="1"/>
          <p:nvPr/>
        </p:nvSpPr>
        <p:spPr>
          <a:xfrm>
            <a:off x="2130066" y="1109667"/>
            <a:ext cx="5015948" cy="3108543"/>
          </a:xfrm>
          <a:prstGeom prst="rect">
            <a:avLst/>
          </a:prstGeom>
          <a:solidFill>
            <a:srgbClr val="FF99FF"/>
          </a:solidFill>
        </p:spPr>
        <p:txBody>
          <a:bodyPr wrap="square" rtlCol="0">
            <a:spAutoFit/>
          </a:bodyPr>
          <a:lstStyle/>
          <a:p>
            <a:r>
              <a:rPr lang="en-US" sz="1400" i="1" dirty="0">
                <a:solidFill>
                  <a:schemeClr val="bg1">
                    <a:lumMod val="75000"/>
                  </a:schemeClr>
                </a:solidFill>
              </a:rPr>
              <a:t>Tetracycline use has limitations that make alternative </a:t>
            </a:r>
            <a:r>
              <a:rPr lang="en-US" sz="1400" i="1" dirty="0" err="1">
                <a:solidFill>
                  <a:schemeClr val="bg1">
                    <a:lumMod val="75000"/>
                  </a:schemeClr>
                </a:solidFill>
              </a:rPr>
              <a:t>cyclines</a:t>
            </a:r>
            <a:r>
              <a:rPr lang="en-US" sz="1400" i="1" dirty="0">
                <a:solidFill>
                  <a:schemeClr val="bg1">
                    <a:lumMod val="75000"/>
                  </a:schemeClr>
                </a:solidFill>
              </a:rPr>
              <a:t> easier to use. What are these limitations?</a:t>
            </a:r>
          </a:p>
          <a:p>
            <a:r>
              <a:rPr lang="en-US" sz="1400" dirty="0">
                <a:solidFill>
                  <a:schemeClr val="bg1">
                    <a:lumMod val="75000"/>
                  </a:schemeClr>
                </a:solidFill>
              </a:rPr>
              <a:t>It must be dosed frequently, and it must be taken on an  empty  stomach</a:t>
            </a:r>
          </a:p>
          <a:p>
            <a:endParaRPr lang="en-US" sz="1400" dirty="0">
              <a:solidFill>
                <a:schemeClr val="bg1">
                  <a:lumMod val="75000"/>
                </a:schemeClr>
              </a:solidFill>
            </a:endParaRPr>
          </a:p>
          <a:p>
            <a:r>
              <a:rPr lang="en-US" sz="1400" i="1" dirty="0">
                <a:solidFill>
                  <a:schemeClr val="bg1">
                    <a:lumMod val="75000"/>
                  </a:schemeClr>
                </a:solidFill>
              </a:rPr>
              <a:t>What are the two alternatives that lack these limitations?</a:t>
            </a:r>
          </a:p>
          <a:p>
            <a:r>
              <a:rPr lang="en-US" sz="1400" dirty="0">
                <a:solidFill>
                  <a:schemeClr val="bg1">
                    <a:lumMod val="75000"/>
                  </a:schemeClr>
                </a:solidFill>
              </a:rPr>
              <a:t>Minocycline and doxycycline  </a:t>
            </a:r>
          </a:p>
          <a:p>
            <a:endParaRPr lang="en-US" sz="1400" i="1" dirty="0">
              <a:solidFill>
                <a:schemeClr val="bg1">
                  <a:lumMod val="75000"/>
                </a:schemeClr>
              </a:solidFill>
            </a:endParaRPr>
          </a:p>
          <a:p>
            <a:r>
              <a:rPr lang="en-US" sz="1400" i="1" dirty="0">
                <a:solidFill>
                  <a:schemeClr val="bg1">
                    <a:lumMod val="75000"/>
                  </a:schemeClr>
                </a:solidFill>
              </a:rPr>
              <a:t>How long is a typical course of </a:t>
            </a:r>
            <a:r>
              <a:rPr lang="en-US" sz="1400" i="1" dirty="0" err="1">
                <a:solidFill>
                  <a:schemeClr val="bg1">
                    <a:lumMod val="75000"/>
                  </a:schemeClr>
                </a:solidFill>
              </a:rPr>
              <a:t>tx</a:t>
            </a:r>
            <a:r>
              <a:rPr lang="en-US" sz="1400" i="1" dirty="0">
                <a:solidFill>
                  <a:schemeClr val="bg1">
                    <a:lumMod val="75000"/>
                  </a:schemeClr>
                </a:solidFill>
              </a:rPr>
              <a:t>?</a:t>
            </a:r>
          </a:p>
          <a:p>
            <a:r>
              <a:rPr lang="en-US" sz="1400" dirty="0">
                <a:solidFill>
                  <a:schemeClr val="bg1">
                    <a:lumMod val="75000"/>
                  </a:schemeClr>
                </a:solidFill>
              </a:rPr>
              <a:t>4-6  weeks, maybe a little longer</a:t>
            </a:r>
          </a:p>
          <a:p>
            <a:endParaRPr lang="en-US" sz="1400" dirty="0">
              <a:solidFill>
                <a:schemeClr val="bg1">
                  <a:lumMod val="75000"/>
                </a:schemeClr>
              </a:solidFill>
            </a:endParaRPr>
          </a:p>
          <a:p>
            <a:r>
              <a:rPr lang="en-US" sz="1400" i="1" dirty="0">
                <a:solidFill>
                  <a:schemeClr val="bg1">
                    <a:lumMod val="75000"/>
                  </a:schemeClr>
                </a:solidFill>
              </a:rPr>
              <a:t>Is it considered appropriate to repeat the course if the initial response was less than hoped-for?</a:t>
            </a:r>
          </a:p>
          <a:p>
            <a:r>
              <a:rPr lang="en-US" sz="1400" dirty="0">
                <a:solidFill>
                  <a:schemeClr val="bg1">
                    <a:lumMod val="75000"/>
                  </a:schemeClr>
                </a:solidFill>
              </a:rPr>
              <a:t>Yes</a:t>
            </a:r>
          </a:p>
        </p:txBody>
      </p:sp>
      <p:sp>
        <p:nvSpPr>
          <p:cNvPr id="35" name="TextBox 34">
            <a:extLst>
              <a:ext uri="{FF2B5EF4-FFF2-40B4-BE49-F238E27FC236}">
                <a16:creationId xmlns:a16="http://schemas.microsoft.com/office/drawing/2014/main" id="{322E15B2-9E03-1C30-08A2-42A47D5698D6}"/>
              </a:ext>
            </a:extLst>
          </p:cNvPr>
          <p:cNvSpPr txBox="1"/>
          <p:nvPr/>
        </p:nvSpPr>
        <p:spPr>
          <a:xfrm>
            <a:off x="2145286" y="898477"/>
            <a:ext cx="5998266" cy="2462213"/>
          </a:xfrm>
          <a:prstGeom prst="rect">
            <a:avLst/>
          </a:prstGeom>
          <a:solidFill>
            <a:srgbClr val="CDF2FF"/>
          </a:solidFill>
        </p:spPr>
        <p:txBody>
          <a:bodyPr wrap="square" rtlCol="0">
            <a:spAutoFit/>
          </a:bodyPr>
          <a:lstStyle/>
          <a:p>
            <a:r>
              <a:rPr lang="en-US" sz="1400" i="1" dirty="0"/>
              <a:t>Unlike the limitations above, there are a number of other side effects that are common to all tetracyclines—what are some of the significant ones?</a:t>
            </a:r>
          </a:p>
          <a:p>
            <a:r>
              <a:rPr lang="en-US" sz="1400" dirty="0"/>
              <a:t>--Photosensitization </a:t>
            </a:r>
            <a:r>
              <a:rPr lang="en-US" sz="1400" dirty="0">
                <a:solidFill>
                  <a:srgbClr val="0000FF"/>
                </a:solidFill>
              </a:rPr>
              <a:t>(pts should be instructed to avoid sun exposure)</a:t>
            </a:r>
          </a:p>
          <a:p>
            <a:r>
              <a:rPr lang="en-US" sz="1400" dirty="0"/>
              <a:t>--GI upset</a:t>
            </a:r>
          </a:p>
          <a:p>
            <a:r>
              <a:rPr lang="en-US" sz="1400" dirty="0"/>
              <a:t>--Potentiation of effect in certain  anticoagulant  meds </a:t>
            </a:r>
            <a:r>
              <a:rPr lang="en-US" sz="1400" dirty="0">
                <a:solidFill>
                  <a:srgbClr val="0000FF"/>
                </a:solidFill>
              </a:rPr>
              <a:t>(classic example:  warfarin )</a:t>
            </a:r>
          </a:p>
          <a:p>
            <a:r>
              <a:rPr lang="en-US" sz="1400" dirty="0"/>
              <a:t>--Reduction in effectiveness of  oral contraceptives</a:t>
            </a:r>
          </a:p>
          <a:p>
            <a:r>
              <a:rPr lang="en-US" sz="1400" dirty="0"/>
              <a:t>--Teeth  discoloration  in children</a:t>
            </a:r>
          </a:p>
          <a:p>
            <a:endParaRPr lang="en-US" sz="1400" i="1" dirty="0"/>
          </a:p>
          <a:p>
            <a:r>
              <a:rPr lang="en-US" sz="1400" i="1" dirty="0"/>
              <a:t>Can the tetracyclines be used during pregnancy? </a:t>
            </a:r>
            <a:r>
              <a:rPr lang="en-US" sz="1400" i="1" dirty="0">
                <a:solidFill>
                  <a:srgbClr val="0000FF"/>
                </a:solidFill>
              </a:rPr>
              <a:t>Breastfeeding?</a:t>
            </a:r>
          </a:p>
          <a:p>
            <a:r>
              <a:rPr lang="en-US" sz="1400" dirty="0"/>
              <a:t>No</a:t>
            </a:r>
            <a:endParaRPr lang="en-US" sz="1400" dirty="0">
              <a:solidFill>
                <a:srgbClr val="0000FF"/>
              </a:solidFill>
            </a:endParaRPr>
          </a:p>
        </p:txBody>
      </p:sp>
      <p:sp>
        <p:nvSpPr>
          <p:cNvPr id="31" name="Oval 30">
            <a:extLst>
              <a:ext uri="{FF2B5EF4-FFF2-40B4-BE49-F238E27FC236}">
                <a16:creationId xmlns:a16="http://schemas.microsoft.com/office/drawing/2014/main" id="{C38ECF82-1E24-CB78-3833-26A9A1300A4A}"/>
              </a:ext>
            </a:extLst>
          </p:cNvPr>
          <p:cNvSpPr/>
          <p:nvPr/>
        </p:nvSpPr>
        <p:spPr>
          <a:xfrm>
            <a:off x="240104" y="2524435"/>
            <a:ext cx="2009452"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7032860"/>
      </p:ext>
    </p:extLst>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2953737" y="3091901"/>
            <a:ext cx="5925220" cy="1077218"/>
          </a:xfrm>
          <a:prstGeom prst="rect">
            <a:avLst/>
          </a:prstGeom>
          <a:solidFill>
            <a:srgbClr val="CCECFF"/>
          </a:solidFill>
        </p:spPr>
        <p:txBody>
          <a:bodyPr wrap="square" rtlCol="0">
            <a:spAutoFit/>
          </a:bodyPr>
          <a:lstStyle/>
          <a:p>
            <a:r>
              <a:rPr lang="en-US" sz="1600" i="1" dirty="0">
                <a:solidFill>
                  <a:schemeClr val="bg1">
                    <a:lumMod val="75000"/>
                  </a:schemeClr>
                </a:solidFill>
              </a:rPr>
              <a:t>Just as ATs are the mainstay of treating ATD, so too is there a mainstay </a:t>
            </a:r>
            <a:r>
              <a:rPr lang="en-US" sz="1600" i="1" dirty="0" err="1">
                <a:solidFill>
                  <a:schemeClr val="bg1">
                    <a:lumMod val="75000"/>
                  </a:schemeClr>
                </a:solidFill>
              </a:rPr>
              <a:t>tx</a:t>
            </a:r>
            <a:r>
              <a:rPr lang="en-US" sz="1600" i="1" dirty="0">
                <a:solidFill>
                  <a:schemeClr val="bg1">
                    <a:lumMod val="75000"/>
                  </a:schemeClr>
                </a:solidFill>
              </a:rPr>
              <a:t> of EDE. What is it?</a:t>
            </a:r>
          </a:p>
          <a:p>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a:t>
            </a:r>
          </a:p>
        </p:txBody>
      </p:sp>
      <p:sp>
        <p:nvSpPr>
          <p:cNvPr id="26" name="Oval 25">
            <a:extLst>
              <a:ext uri="{FF2B5EF4-FFF2-40B4-BE49-F238E27FC236}">
                <a16:creationId xmlns:a16="http://schemas.microsoft.com/office/drawing/2014/main" id="{392F05A1-2E93-013F-A9C5-72815748B933}"/>
              </a:ext>
            </a:extLst>
          </p:cNvPr>
          <p:cNvSpPr/>
          <p:nvPr/>
        </p:nvSpPr>
        <p:spPr>
          <a:xfrm>
            <a:off x="2918064" y="3514547"/>
            <a:ext cx="1362389" cy="493568"/>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6CFC0E0-0FC8-BC3D-19C5-F81372EEBD18}"/>
              </a:ext>
            </a:extLst>
          </p:cNvPr>
          <p:cNvSpPr txBox="1"/>
          <p:nvPr/>
        </p:nvSpPr>
        <p:spPr>
          <a:xfrm>
            <a:off x="4342630" y="3016047"/>
            <a:ext cx="4697896" cy="1169551"/>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fundamental steps are involved in lid hygiene?</a:t>
            </a:r>
          </a:p>
          <a:p>
            <a:r>
              <a:rPr lang="en-US" sz="1400" dirty="0">
                <a:solidFill>
                  <a:schemeClr val="bg1">
                    <a:lumMod val="75000"/>
                  </a:schemeClr>
                </a:solidFill>
              </a:rPr>
              <a:t>1) Application of  heat  to the eyelids to  soften  the </a:t>
            </a:r>
            <a:r>
              <a:rPr lang="en-US" sz="1400" b="1" dirty="0"/>
              <a:t>abnormal meibum</a:t>
            </a:r>
            <a:endParaRPr lang="en-US" sz="1400" b="1" dirty="0">
              <a:solidFill>
                <a:schemeClr val="bg1">
                  <a:lumMod val="75000"/>
                </a:schemeClr>
              </a:solidFill>
            </a:endParaRPr>
          </a:p>
          <a:p>
            <a:r>
              <a:rPr lang="en-US" sz="14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82742066-BDA6-5EF1-D666-3BC07F1F3979}"/>
              </a:ext>
            </a:extLst>
          </p:cNvPr>
          <p:cNvSpPr txBox="1"/>
          <p:nvPr/>
        </p:nvSpPr>
        <p:spPr>
          <a:xfrm>
            <a:off x="1501333" y="888658"/>
            <a:ext cx="7238999" cy="2462213"/>
          </a:xfrm>
          <a:prstGeom prst="rect">
            <a:avLst/>
          </a:prstGeom>
          <a:solidFill>
            <a:schemeClr val="accent5"/>
          </a:solidFill>
        </p:spPr>
        <p:txBody>
          <a:bodyPr wrap="square" rtlCol="0">
            <a:spAutoFit/>
          </a:bodyPr>
          <a:lstStyle/>
          <a:p>
            <a:r>
              <a:rPr lang="en-US" sz="1400" i="1" dirty="0">
                <a:solidFill>
                  <a:schemeClr val="bg1">
                    <a:lumMod val="75000"/>
                  </a:schemeClr>
                </a:solidFill>
              </a:rPr>
              <a:t>What does it mean to say meibum is ‘abnormal’?</a:t>
            </a:r>
          </a:p>
          <a:p>
            <a:r>
              <a:rPr lang="en-US" sz="1400" dirty="0">
                <a:solidFill>
                  <a:schemeClr val="bg1">
                    <a:lumMod val="75000"/>
                  </a:schemeClr>
                </a:solidFill>
              </a:rPr>
              <a:t>It means its chemical composition has been altered (and not for the better)</a:t>
            </a:r>
          </a:p>
          <a:p>
            <a:endParaRPr lang="en-US" sz="1400" i="1" dirty="0">
              <a:solidFill>
                <a:schemeClr val="bg1">
                  <a:lumMod val="75000"/>
                </a:schemeClr>
              </a:solidFill>
            </a:endParaRPr>
          </a:p>
          <a:p>
            <a:r>
              <a:rPr lang="en-US" sz="1400" i="1" dirty="0">
                <a:solidFill>
                  <a:schemeClr val="bg1">
                    <a:lumMod val="75000"/>
                  </a:schemeClr>
                </a:solidFill>
              </a:rPr>
              <a:t>What are the knock-on effects of this chemical abnormality?</a:t>
            </a:r>
          </a:p>
          <a:p>
            <a:r>
              <a:rPr lang="en-US" sz="1400" dirty="0">
                <a:solidFill>
                  <a:schemeClr val="bg1">
                    <a:lumMod val="75000"/>
                  </a:schemeClr>
                </a:solidFill>
              </a:rPr>
              <a:t>There are several, but chief among them is they induce a change in the  melting point  of meibum, </a:t>
            </a:r>
            <a:r>
              <a:rPr lang="en-US" sz="1400" dirty="0" err="1">
                <a:solidFill>
                  <a:schemeClr val="bg1">
                    <a:lumMod val="75000"/>
                  </a:schemeClr>
                </a:solidFill>
              </a:rPr>
              <a:t>ie</a:t>
            </a:r>
            <a:r>
              <a:rPr lang="en-US" sz="1400" dirty="0">
                <a:solidFill>
                  <a:schemeClr val="bg1">
                    <a:lumMod val="75000"/>
                  </a:schemeClr>
                </a:solidFill>
              </a:rPr>
              <a:t>, the temperature at which the normally liquid meibum solidifies. Normal meibum is a  liquid  at body temperature, which is why expressed normal meibum looks like tiny drops of vegetable oil. In contrast, the chemically-altered meibum in MGD is a  semisolid  at body temperature, which is why expressed </a:t>
            </a:r>
            <a:r>
              <a:rPr lang="en-US" sz="1400" b="1" dirty="0">
                <a:solidFill>
                  <a:schemeClr val="bg1">
                    <a:lumMod val="75000"/>
                  </a:schemeClr>
                </a:solidFill>
              </a:rPr>
              <a:t>ab</a:t>
            </a:r>
            <a:r>
              <a:rPr lang="en-US" sz="1400" dirty="0">
                <a:solidFill>
                  <a:schemeClr val="bg1">
                    <a:lumMod val="75000"/>
                  </a:schemeClr>
                </a:solidFill>
              </a:rPr>
              <a:t>normal meibum looks like toothpaste. So not only is the meibum in MGD altered (and thus less effective), the fact that it’s a semisolid means it can’t even get out and onto the tear film.</a:t>
            </a:r>
          </a:p>
        </p:txBody>
      </p:sp>
      <p:sp>
        <p:nvSpPr>
          <p:cNvPr id="29" name="TextBox 28">
            <a:extLst>
              <a:ext uri="{FF2B5EF4-FFF2-40B4-BE49-F238E27FC236}">
                <a16:creationId xmlns:a16="http://schemas.microsoft.com/office/drawing/2014/main" id="{DB692251-A1C8-D7E7-C1C9-BB9219CFE85B}"/>
              </a:ext>
            </a:extLst>
          </p:cNvPr>
          <p:cNvSpPr txBox="1"/>
          <p:nvPr/>
        </p:nvSpPr>
        <p:spPr>
          <a:xfrm>
            <a:off x="1473081" y="4182070"/>
            <a:ext cx="7366119" cy="923330"/>
          </a:xfrm>
          <a:prstGeom prst="rect">
            <a:avLst/>
          </a:prstGeom>
          <a:solidFill>
            <a:schemeClr val="accent6">
              <a:lumMod val="20000"/>
              <a:lumOff val="80000"/>
            </a:schemeClr>
          </a:solidFill>
          <a:ln>
            <a:solidFill>
              <a:schemeClr val="bg1">
                <a:lumMod val="75000"/>
              </a:schemeClr>
            </a:solidFill>
          </a:ln>
        </p:spPr>
        <p:txBody>
          <a:bodyPr wrap="none" rtlCol="0">
            <a:spAutoFit/>
          </a:bodyPr>
          <a:lstStyle/>
          <a:p>
            <a:r>
              <a:rPr lang="en-US" dirty="0">
                <a:solidFill>
                  <a:schemeClr val="bg1">
                    <a:lumMod val="75000"/>
                  </a:schemeClr>
                </a:solidFill>
              </a:rPr>
              <a:t>So the logic underpinning lid hygiene is:</a:t>
            </a:r>
          </a:p>
          <a:p>
            <a:r>
              <a:rPr lang="en-US" dirty="0">
                <a:solidFill>
                  <a:schemeClr val="bg1">
                    <a:lumMod val="75000"/>
                  </a:schemeClr>
                </a:solidFill>
              </a:rPr>
              <a:t>--</a:t>
            </a:r>
            <a:r>
              <a:rPr lang="en-US" b="1" dirty="0">
                <a:solidFill>
                  <a:schemeClr val="bg1">
                    <a:lumMod val="75000"/>
                  </a:schemeClr>
                </a:solidFill>
              </a:rPr>
              <a:t>Step 1</a:t>
            </a:r>
            <a:r>
              <a:rPr lang="en-US" dirty="0">
                <a:solidFill>
                  <a:schemeClr val="bg1">
                    <a:lumMod val="75000"/>
                  </a:schemeClr>
                </a:solidFill>
              </a:rPr>
              <a:t>: Liquify the semisolid abnormal meibum clogging the glands</a:t>
            </a:r>
          </a:p>
          <a:p>
            <a:r>
              <a:rPr lang="en-US" dirty="0">
                <a:solidFill>
                  <a:schemeClr val="bg1">
                    <a:lumMod val="75000"/>
                  </a:schemeClr>
                </a:solidFill>
              </a:rPr>
              <a:t>--</a:t>
            </a:r>
            <a:r>
              <a:rPr lang="en-US" b="1" dirty="0">
                <a:solidFill>
                  <a:schemeClr val="bg1">
                    <a:lumMod val="75000"/>
                  </a:schemeClr>
                </a:solidFill>
              </a:rPr>
              <a:t>Step 2</a:t>
            </a:r>
            <a:r>
              <a:rPr lang="en-US" dirty="0">
                <a:solidFill>
                  <a:schemeClr val="bg1">
                    <a:lumMod val="75000"/>
                  </a:schemeClr>
                </a:solidFill>
              </a:rPr>
              <a:t>: Express the now-liquefied abnormal meibum from the glands</a:t>
            </a:r>
          </a:p>
        </p:txBody>
      </p:sp>
      <p:sp>
        <p:nvSpPr>
          <p:cNvPr id="30" name="TextBox 29">
            <a:extLst>
              <a:ext uri="{FF2B5EF4-FFF2-40B4-BE49-F238E27FC236}">
                <a16:creationId xmlns:a16="http://schemas.microsoft.com/office/drawing/2014/main" id="{E8847B14-C296-5AF1-6B0B-E90781FD3C76}"/>
              </a:ext>
            </a:extLst>
          </p:cNvPr>
          <p:cNvSpPr txBox="1"/>
          <p:nvPr/>
        </p:nvSpPr>
        <p:spPr>
          <a:xfrm>
            <a:off x="211512" y="876386"/>
            <a:ext cx="7673532" cy="2308324"/>
          </a:xfrm>
          <a:prstGeom prst="rect">
            <a:avLst/>
          </a:prstGeom>
          <a:solidFill>
            <a:srgbClr val="CCFFCC"/>
          </a:solidFill>
        </p:spPr>
        <p:txBody>
          <a:bodyPr wrap="square" rtlCol="0">
            <a:spAutoFit/>
          </a:bodyPr>
          <a:lstStyle/>
          <a:p>
            <a:r>
              <a:rPr lang="en-US" sz="1600" i="1" dirty="0">
                <a:solidFill>
                  <a:schemeClr val="bg1">
                    <a:lumMod val="75000"/>
                  </a:schemeClr>
                </a:solidFill>
              </a:rPr>
              <a:t>OK, so heat and massage get the abnormal meibum flowing—then what? Won’t the remaining portion just become semisolid again after the lid cools off?</a:t>
            </a:r>
          </a:p>
          <a:p>
            <a:r>
              <a:rPr lang="en-US" sz="1600" dirty="0">
                <a:solidFill>
                  <a:schemeClr val="bg1">
                    <a:lumMod val="75000"/>
                  </a:schemeClr>
                </a:solidFill>
              </a:rPr>
              <a:t>Indeed it will—that is, unless steps are taken to normalize its chemical composition</a:t>
            </a:r>
          </a:p>
          <a:p>
            <a:endParaRPr lang="en-US" sz="1600" i="1" dirty="0">
              <a:solidFill>
                <a:schemeClr val="bg1">
                  <a:lumMod val="75000"/>
                </a:schemeClr>
              </a:solidFill>
            </a:endParaRPr>
          </a:p>
          <a:p>
            <a:r>
              <a:rPr lang="en-US" sz="1600" i="1" dirty="0">
                <a:solidFill>
                  <a:schemeClr val="bg1">
                    <a:lumMod val="75000"/>
                  </a:schemeClr>
                </a:solidFill>
              </a:rPr>
              <a:t>What steps/interventions can be taken in this regard?</a:t>
            </a:r>
          </a:p>
          <a:p>
            <a:r>
              <a:rPr lang="en-US" sz="1600" dirty="0">
                <a:solidFill>
                  <a:schemeClr val="bg1">
                    <a:lumMod val="75000"/>
                  </a:schemeClr>
                </a:solidFill>
              </a:rPr>
              <a:t>--</a:t>
            </a:r>
            <a:r>
              <a:rPr lang="en-US" sz="1600" b="1" dirty="0">
                <a:solidFill>
                  <a:schemeClr val="bg1">
                    <a:lumMod val="75000"/>
                  </a:schemeClr>
                </a:solidFill>
              </a:rPr>
              <a:t>Topical  </a:t>
            </a:r>
            <a:r>
              <a:rPr lang="en-US" sz="1600" b="1" dirty="0" err="1">
                <a:solidFill>
                  <a:schemeClr val="bg1">
                    <a:lumMod val="75000"/>
                  </a:schemeClr>
                </a:solidFill>
              </a:rPr>
              <a:t>abx</a:t>
            </a:r>
            <a:endParaRPr lang="en-US" sz="1600" b="1" dirty="0">
              <a:solidFill>
                <a:schemeClr val="bg1">
                  <a:lumMod val="75000"/>
                </a:schemeClr>
              </a:solidFill>
            </a:endParaRPr>
          </a:p>
          <a:p>
            <a:r>
              <a:rPr lang="en-US" sz="1600" dirty="0">
                <a:solidFill>
                  <a:schemeClr val="bg1">
                    <a:lumMod val="75000"/>
                  </a:schemeClr>
                </a:solidFill>
              </a:rPr>
              <a:t>--Topical  steroids</a:t>
            </a:r>
          </a:p>
          <a:p>
            <a:r>
              <a:rPr lang="en-US" sz="1600" dirty="0">
                <a:solidFill>
                  <a:schemeClr val="bg1">
                    <a:lumMod val="75000"/>
                  </a:schemeClr>
                </a:solidFill>
              </a:rPr>
              <a:t>--</a:t>
            </a:r>
            <a:r>
              <a:rPr lang="en-US" sz="1600" b="1" dirty="0"/>
              <a:t>PO  tetracyclines</a:t>
            </a:r>
          </a:p>
          <a:p>
            <a:r>
              <a:rPr lang="en-US" sz="1600" dirty="0">
                <a:solidFill>
                  <a:schemeClr val="bg1">
                    <a:lumMod val="75000"/>
                  </a:schemeClr>
                </a:solidFill>
              </a:rPr>
              <a:t>--PO O3FA  </a:t>
            </a:r>
          </a:p>
        </p:txBody>
      </p:sp>
      <p:sp>
        <p:nvSpPr>
          <p:cNvPr id="32" name="Oval 31">
            <a:extLst>
              <a:ext uri="{FF2B5EF4-FFF2-40B4-BE49-F238E27FC236}">
                <a16:creationId xmlns:a16="http://schemas.microsoft.com/office/drawing/2014/main" id="{61228A7C-274A-ECFA-C99F-E0D4E1D87FC8}"/>
              </a:ext>
            </a:extLst>
          </p:cNvPr>
          <p:cNvSpPr/>
          <p:nvPr/>
        </p:nvSpPr>
        <p:spPr>
          <a:xfrm>
            <a:off x="4311157" y="3347699"/>
            <a:ext cx="1771591"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90B44F-A04C-58E2-9033-CB26A9F41B2F}"/>
              </a:ext>
            </a:extLst>
          </p:cNvPr>
          <p:cNvSpPr txBox="1"/>
          <p:nvPr/>
        </p:nvSpPr>
        <p:spPr>
          <a:xfrm>
            <a:off x="2123653" y="1732951"/>
            <a:ext cx="5257800" cy="1815882"/>
          </a:xfrm>
          <a:prstGeom prst="rect">
            <a:avLst/>
          </a:prstGeom>
          <a:solidFill>
            <a:srgbClr val="00FFFF"/>
          </a:solidFill>
        </p:spPr>
        <p:txBody>
          <a:bodyPr wrap="square" rtlCol="0">
            <a:spAutoFit/>
          </a:bodyPr>
          <a:lstStyle/>
          <a:p>
            <a:r>
              <a:rPr lang="en-US" sz="1400" i="1" dirty="0">
                <a:solidFill>
                  <a:schemeClr val="bg1">
                    <a:lumMod val="65000"/>
                  </a:schemeClr>
                </a:solidFill>
              </a:rPr>
              <a:t>PO tetracyclines in the pt is already on topical azithromycin—isn’t that redundant?</a:t>
            </a:r>
          </a:p>
          <a:p>
            <a:r>
              <a:rPr lang="en-US" sz="1400" dirty="0">
                <a:solidFill>
                  <a:schemeClr val="bg1">
                    <a:lumMod val="65000"/>
                  </a:schemeClr>
                </a:solidFill>
              </a:rPr>
              <a:t>You’d think so, but no—in MGD management, tetracyclines act primarily as an  anti-inflammatory </a:t>
            </a:r>
          </a:p>
          <a:p>
            <a:endParaRPr lang="en-US" sz="1400" i="1" dirty="0">
              <a:solidFill>
                <a:schemeClr val="bg1">
                  <a:lumMod val="65000"/>
                </a:schemeClr>
              </a:solidFill>
            </a:endParaRPr>
          </a:p>
          <a:p>
            <a:r>
              <a:rPr lang="en-US" sz="1400" i="1" dirty="0">
                <a:solidFill>
                  <a:schemeClr val="bg1">
                    <a:lumMod val="65000"/>
                  </a:schemeClr>
                </a:solidFill>
              </a:rPr>
              <a:t>What two anti-inflammatory properties do they possess?</a:t>
            </a:r>
          </a:p>
          <a:p>
            <a:r>
              <a:rPr lang="en-US" sz="1400" dirty="0">
                <a:solidFill>
                  <a:schemeClr val="bg1">
                    <a:lumMod val="65000"/>
                  </a:schemeClr>
                </a:solidFill>
              </a:rPr>
              <a:t>--They reduce  cytokine  release</a:t>
            </a:r>
          </a:p>
          <a:p>
            <a:r>
              <a:rPr lang="en-US" sz="1400" dirty="0">
                <a:solidFill>
                  <a:schemeClr val="bg1">
                    <a:lumMod val="65000"/>
                  </a:schemeClr>
                </a:solidFill>
              </a:rPr>
              <a:t>--They inhibit  MMP-9  activity</a:t>
            </a:r>
          </a:p>
        </p:txBody>
      </p:sp>
      <p:sp>
        <p:nvSpPr>
          <p:cNvPr id="33" name="TextBox 32">
            <a:extLst>
              <a:ext uri="{FF2B5EF4-FFF2-40B4-BE49-F238E27FC236}">
                <a16:creationId xmlns:a16="http://schemas.microsoft.com/office/drawing/2014/main" id="{0BE2736D-8C10-72BA-C2D1-52FE12B43BE9}"/>
              </a:ext>
            </a:extLst>
          </p:cNvPr>
          <p:cNvSpPr txBox="1"/>
          <p:nvPr/>
        </p:nvSpPr>
        <p:spPr>
          <a:xfrm>
            <a:off x="2130066" y="1109667"/>
            <a:ext cx="5015948" cy="3108543"/>
          </a:xfrm>
          <a:prstGeom prst="rect">
            <a:avLst/>
          </a:prstGeom>
          <a:solidFill>
            <a:srgbClr val="FF99FF"/>
          </a:solidFill>
        </p:spPr>
        <p:txBody>
          <a:bodyPr wrap="square" rtlCol="0">
            <a:spAutoFit/>
          </a:bodyPr>
          <a:lstStyle/>
          <a:p>
            <a:r>
              <a:rPr lang="en-US" sz="1400" i="1" dirty="0">
                <a:solidFill>
                  <a:schemeClr val="bg1">
                    <a:lumMod val="75000"/>
                  </a:schemeClr>
                </a:solidFill>
              </a:rPr>
              <a:t>Tetracycline use has limitations that make alternative </a:t>
            </a:r>
            <a:r>
              <a:rPr lang="en-US" sz="1400" i="1" dirty="0" err="1">
                <a:solidFill>
                  <a:schemeClr val="bg1">
                    <a:lumMod val="75000"/>
                  </a:schemeClr>
                </a:solidFill>
              </a:rPr>
              <a:t>cyclines</a:t>
            </a:r>
            <a:r>
              <a:rPr lang="en-US" sz="1400" i="1" dirty="0">
                <a:solidFill>
                  <a:schemeClr val="bg1">
                    <a:lumMod val="75000"/>
                  </a:schemeClr>
                </a:solidFill>
              </a:rPr>
              <a:t> easier to use. What are these limitations?</a:t>
            </a:r>
          </a:p>
          <a:p>
            <a:r>
              <a:rPr lang="en-US" sz="1400" dirty="0">
                <a:solidFill>
                  <a:schemeClr val="bg1">
                    <a:lumMod val="75000"/>
                  </a:schemeClr>
                </a:solidFill>
              </a:rPr>
              <a:t>It must be dosed frequently, and it must be taken on an  empty  stomach</a:t>
            </a:r>
          </a:p>
          <a:p>
            <a:endParaRPr lang="en-US" sz="1400" dirty="0">
              <a:solidFill>
                <a:schemeClr val="bg1">
                  <a:lumMod val="75000"/>
                </a:schemeClr>
              </a:solidFill>
            </a:endParaRPr>
          </a:p>
          <a:p>
            <a:r>
              <a:rPr lang="en-US" sz="1400" i="1" dirty="0">
                <a:solidFill>
                  <a:schemeClr val="bg1">
                    <a:lumMod val="75000"/>
                  </a:schemeClr>
                </a:solidFill>
              </a:rPr>
              <a:t>What are the two alternatives that lack these limitations?</a:t>
            </a:r>
          </a:p>
          <a:p>
            <a:r>
              <a:rPr lang="en-US" sz="1400" dirty="0">
                <a:solidFill>
                  <a:schemeClr val="bg1">
                    <a:lumMod val="75000"/>
                  </a:schemeClr>
                </a:solidFill>
              </a:rPr>
              <a:t>Minocycline and doxycycline  </a:t>
            </a:r>
          </a:p>
          <a:p>
            <a:endParaRPr lang="en-US" sz="1400" i="1" dirty="0">
              <a:solidFill>
                <a:schemeClr val="bg1">
                  <a:lumMod val="75000"/>
                </a:schemeClr>
              </a:solidFill>
            </a:endParaRPr>
          </a:p>
          <a:p>
            <a:r>
              <a:rPr lang="en-US" sz="1400" i="1" dirty="0">
                <a:solidFill>
                  <a:schemeClr val="bg1">
                    <a:lumMod val="75000"/>
                  </a:schemeClr>
                </a:solidFill>
              </a:rPr>
              <a:t>How long is a typical course of </a:t>
            </a:r>
            <a:r>
              <a:rPr lang="en-US" sz="1400" i="1" dirty="0" err="1">
                <a:solidFill>
                  <a:schemeClr val="bg1">
                    <a:lumMod val="75000"/>
                  </a:schemeClr>
                </a:solidFill>
              </a:rPr>
              <a:t>tx</a:t>
            </a:r>
            <a:r>
              <a:rPr lang="en-US" sz="1400" i="1" dirty="0">
                <a:solidFill>
                  <a:schemeClr val="bg1">
                    <a:lumMod val="75000"/>
                  </a:schemeClr>
                </a:solidFill>
              </a:rPr>
              <a:t>?</a:t>
            </a:r>
          </a:p>
          <a:p>
            <a:r>
              <a:rPr lang="en-US" sz="1400" dirty="0">
                <a:solidFill>
                  <a:schemeClr val="bg1">
                    <a:lumMod val="75000"/>
                  </a:schemeClr>
                </a:solidFill>
              </a:rPr>
              <a:t>4-6  weeks, maybe a little longer</a:t>
            </a:r>
          </a:p>
          <a:p>
            <a:endParaRPr lang="en-US" sz="1400" dirty="0">
              <a:solidFill>
                <a:schemeClr val="bg1">
                  <a:lumMod val="75000"/>
                </a:schemeClr>
              </a:solidFill>
            </a:endParaRPr>
          </a:p>
          <a:p>
            <a:r>
              <a:rPr lang="en-US" sz="1400" i="1" dirty="0">
                <a:solidFill>
                  <a:schemeClr val="bg1">
                    <a:lumMod val="75000"/>
                  </a:schemeClr>
                </a:solidFill>
              </a:rPr>
              <a:t>Is it considered appropriate to repeat the course if the initial response was less than hoped-for?</a:t>
            </a:r>
          </a:p>
          <a:p>
            <a:r>
              <a:rPr lang="en-US" sz="1400" dirty="0">
                <a:solidFill>
                  <a:schemeClr val="bg1">
                    <a:lumMod val="75000"/>
                  </a:schemeClr>
                </a:solidFill>
              </a:rPr>
              <a:t>Yes</a:t>
            </a:r>
          </a:p>
        </p:txBody>
      </p:sp>
      <p:sp>
        <p:nvSpPr>
          <p:cNvPr id="35" name="TextBox 34">
            <a:extLst>
              <a:ext uri="{FF2B5EF4-FFF2-40B4-BE49-F238E27FC236}">
                <a16:creationId xmlns:a16="http://schemas.microsoft.com/office/drawing/2014/main" id="{322E15B2-9E03-1C30-08A2-42A47D5698D6}"/>
              </a:ext>
            </a:extLst>
          </p:cNvPr>
          <p:cNvSpPr txBox="1"/>
          <p:nvPr/>
        </p:nvSpPr>
        <p:spPr>
          <a:xfrm>
            <a:off x="2145286" y="898477"/>
            <a:ext cx="5998266" cy="2462213"/>
          </a:xfrm>
          <a:prstGeom prst="rect">
            <a:avLst/>
          </a:prstGeom>
          <a:solidFill>
            <a:srgbClr val="CDF2FF"/>
          </a:solidFill>
        </p:spPr>
        <p:txBody>
          <a:bodyPr wrap="square" rtlCol="0">
            <a:spAutoFit/>
          </a:bodyPr>
          <a:lstStyle/>
          <a:p>
            <a:r>
              <a:rPr lang="en-US" sz="1400" i="1" dirty="0"/>
              <a:t>Unlike the limitations above, there are a number of other side effects that are common to all tetracyclines—what are some of the significant ones?</a:t>
            </a:r>
          </a:p>
          <a:p>
            <a:r>
              <a:rPr lang="en-US" sz="1400" dirty="0"/>
              <a:t>--Photosensitization </a:t>
            </a:r>
            <a:r>
              <a:rPr lang="en-US" sz="1400" dirty="0">
                <a:solidFill>
                  <a:srgbClr val="0000FF"/>
                </a:solidFill>
              </a:rPr>
              <a:t>(pts should be instructed to avoid sun exposure)</a:t>
            </a:r>
          </a:p>
          <a:p>
            <a:r>
              <a:rPr lang="en-US" sz="1400" dirty="0"/>
              <a:t>--GI upset</a:t>
            </a:r>
          </a:p>
          <a:p>
            <a:r>
              <a:rPr lang="en-US" sz="1400" dirty="0"/>
              <a:t>--Potentiation of effect in certain  anticoagulant  meds </a:t>
            </a:r>
            <a:r>
              <a:rPr lang="en-US" sz="1400" dirty="0">
                <a:solidFill>
                  <a:srgbClr val="0000FF"/>
                </a:solidFill>
              </a:rPr>
              <a:t>(classic example:  warfarin )</a:t>
            </a:r>
          </a:p>
          <a:p>
            <a:r>
              <a:rPr lang="en-US" sz="1400" dirty="0"/>
              <a:t>--Reduction in effectiveness of  oral contraceptives</a:t>
            </a:r>
          </a:p>
          <a:p>
            <a:r>
              <a:rPr lang="en-US" sz="1400" dirty="0"/>
              <a:t>--Teeth  discoloration  in children</a:t>
            </a:r>
          </a:p>
          <a:p>
            <a:endParaRPr lang="en-US" sz="1400" i="1" dirty="0"/>
          </a:p>
          <a:p>
            <a:r>
              <a:rPr lang="en-US" sz="1400" i="1" dirty="0"/>
              <a:t>Can the tetracyclines be used during pregnancy? </a:t>
            </a:r>
            <a:r>
              <a:rPr lang="en-US" sz="1400" i="1" dirty="0">
                <a:solidFill>
                  <a:srgbClr val="0000FF"/>
                </a:solidFill>
              </a:rPr>
              <a:t>Breastfeeding?</a:t>
            </a:r>
          </a:p>
          <a:p>
            <a:r>
              <a:rPr lang="en-US" sz="1400" dirty="0"/>
              <a:t>No. </a:t>
            </a:r>
            <a:r>
              <a:rPr lang="en-US" sz="1400" b="1" dirty="0">
                <a:solidFill>
                  <a:srgbClr val="0000FF"/>
                </a:solidFill>
              </a:rPr>
              <a:t>No.</a:t>
            </a:r>
          </a:p>
        </p:txBody>
      </p:sp>
      <p:sp>
        <p:nvSpPr>
          <p:cNvPr id="31" name="Oval 30">
            <a:extLst>
              <a:ext uri="{FF2B5EF4-FFF2-40B4-BE49-F238E27FC236}">
                <a16:creationId xmlns:a16="http://schemas.microsoft.com/office/drawing/2014/main" id="{C38ECF82-1E24-CB78-3833-26A9A1300A4A}"/>
              </a:ext>
            </a:extLst>
          </p:cNvPr>
          <p:cNvSpPr/>
          <p:nvPr/>
        </p:nvSpPr>
        <p:spPr>
          <a:xfrm>
            <a:off x="240104" y="2524435"/>
            <a:ext cx="2009452" cy="493568"/>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1185212"/>
      </p:ext>
    </p:extLst>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t>What class of topical med is most effective in controlling ocular-surface inflammation?</a:t>
            </a:r>
          </a:p>
          <a:p>
            <a:r>
              <a:rPr lang="en-US" sz="1600" dirty="0">
                <a:solidFill>
                  <a:srgbClr val="CCFFCC"/>
                </a:solidFill>
              </a:rPr>
              <a:t>Steroids</a:t>
            </a:r>
          </a:p>
          <a:p>
            <a:endParaRPr lang="en-US" sz="1600" i="1" dirty="0">
              <a:solidFill>
                <a:srgbClr val="CCFFCC"/>
              </a:solidFill>
            </a:endParaRPr>
          </a:p>
          <a:p>
            <a:r>
              <a:rPr lang="en-US" sz="1600" i="1" dirty="0">
                <a:solidFill>
                  <a:srgbClr val="CCFFCC"/>
                </a:solidFill>
              </a:rPr>
              <a:t>So why don’t we keep all DES pts on them?</a:t>
            </a:r>
          </a:p>
          <a:p>
            <a:r>
              <a:rPr lang="en-US" sz="1600" dirty="0">
                <a:solidFill>
                  <a:srgbClr val="CCFFCC"/>
                </a:solidFill>
              </a:rPr>
              <a:t>Because of their terrible side-effect profile, </a:t>
            </a:r>
            <a:r>
              <a:rPr lang="en-US" sz="1600" dirty="0" err="1">
                <a:solidFill>
                  <a:srgbClr val="CCFFCC"/>
                </a:solidFill>
              </a:rPr>
              <a:t>ie</a:t>
            </a:r>
            <a:r>
              <a:rPr lang="en-US" sz="1600" dirty="0">
                <a:solidFill>
                  <a:srgbClr val="CCFFCC"/>
                </a:solidFill>
              </a:rPr>
              <a:t>,  development of  cataracts, increased  IOP , and compromised ocular-surface  immunity</a:t>
            </a:r>
          </a:p>
          <a:p>
            <a:endParaRPr lang="en-US" sz="1600" i="1" dirty="0">
              <a:solidFill>
                <a:srgbClr val="CCFFCC"/>
              </a:solidFill>
            </a:endParaRPr>
          </a:p>
          <a:p>
            <a:r>
              <a:rPr lang="en-US" sz="1600" i="1" dirty="0">
                <a:solidFill>
                  <a:srgbClr val="CCFFCC"/>
                </a:solidFill>
              </a:rPr>
              <a:t>So steroids are verboten in the management of DES?</a:t>
            </a:r>
          </a:p>
          <a:p>
            <a:r>
              <a:rPr lang="en-US" sz="1600" dirty="0">
                <a:solidFill>
                  <a:srgbClr val="CCFFCC"/>
                </a:solidFill>
              </a:rPr>
              <a:t>Not at all—it’s just that they must be used judiciously (more shortly)</a:t>
            </a:r>
          </a:p>
        </p:txBody>
      </p:sp>
    </p:spTree>
    <p:extLst>
      <p:ext uri="{BB962C8B-B14F-4D97-AF65-F5344CB8AC3E}">
        <p14:creationId xmlns:p14="http://schemas.microsoft.com/office/powerpoint/2010/main" val="3503033319"/>
      </p:ext>
    </p:extLst>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t>What class of topical med is most effective in controlling ocular-surface inflammation?</a:t>
            </a:r>
          </a:p>
          <a:p>
            <a:r>
              <a:rPr lang="en-US" sz="1600" dirty="0"/>
              <a:t>Steroids</a:t>
            </a:r>
            <a:endParaRPr lang="en-US" sz="1600" dirty="0">
              <a:solidFill>
                <a:srgbClr val="CCFFCC"/>
              </a:solidFill>
            </a:endParaRPr>
          </a:p>
          <a:p>
            <a:endParaRPr lang="en-US" sz="1600" i="1" dirty="0">
              <a:solidFill>
                <a:srgbClr val="CCFFCC"/>
              </a:solidFill>
            </a:endParaRPr>
          </a:p>
          <a:p>
            <a:r>
              <a:rPr lang="en-US" sz="1600" i="1" dirty="0">
                <a:solidFill>
                  <a:srgbClr val="CCFFCC"/>
                </a:solidFill>
              </a:rPr>
              <a:t>So why don’t we keep all DES pts on them?</a:t>
            </a:r>
          </a:p>
          <a:p>
            <a:r>
              <a:rPr lang="en-US" sz="1600" dirty="0">
                <a:solidFill>
                  <a:srgbClr val="CCFFCC"/>
                </a:solidFill>
              </a:rPr>
              <a:t>Because of their terrible side-effect profile, </a:t>
            </a:r>
            <a:r>
              <a:rPr lang="en-US" sz="1600" dirty="0" err="1">
                <a:solidFill>
                  <a:srgbClr val="CCFFCC"/>
                </a:solidFill>
              </a:rPr>
              <a:t>ie</a:t>
            </a:r>
            <a:r>
              <a:rPr lang="en-US" sz="1600" dirty="0">
                <a:solidFill>
                  <a:srgbClr val="CCFFCC"/>
                </a:solidFill>
              </a:rPr>
              <a:t>,  development of  cataracts, increased  IOP , and compromised ocular-surface  immunity</a:t>
            </a:r>
          </a:p>
          <a:p>
            <a:endParaRPr lang="en-US" sz="1600" i="1" dirty="0">
              <a:solidFill>
                <a:srgbClr val="CCFFCC"/>
              </a:solidFill>
            </a:endParaRPr>
          </a:p>
          <a:p>
            <a:r>
              <a:rPr lang="en-US" sz="1600" i="1" dirty="0">
                <a:solidFill>
                  <a:srgbClr val="CCFFCC"/>
                </a:solidFill>
              </a:rPr>
              <a:t>So steroids are verboten in the management of DES?</a:t>
            </a:r>
          </a:p>
          <a:p>
            <a:r>
              <a:rPr lang="en-US" sz="1600" dirty="0">
                <a:solidFill>
                  <a:srgbClr val="CCFFCC"/>
                </a:solidFill>
              </a:rPr>
              <a:t>Not at all—it’s just that they must be used judiciously (more shortly)</a:t>
            </a:r>
          </a:p>
        </p:txBody>
      </p:sp>
    </p:spTree>
    <p:extLst>
      <p:ext uri="{BB962C8B-B14F-4D97-AF65-F5344CB8AC3E}">
        <p14:creationId xmlns:p14="http://schemas.microsoft.com/office/powerpoint/2010/main" val="1656294565"/>
      </p:ext>
    </p:extLst>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t>What class of topical med is most effective in controlling ocular-surface inflammation?</a:t>
            </a:r>
          </a:p>
          <a:p>
            <a:r>
              <a:rPr lang="en-US" sz="1600" dirty="0"/>
              <a:t>Steroids</a:t>
            </a:r>
          </a:p>
          <a:p>
            <a:endParaRPr lang="en-US" sz="1600" i="1" dirty="0"/>
          </a:p>
          <a:p>
            <a:r>
              <a:rPr lang="en-US" sz="1600" i="1" dirty="0"/>
              <a:t>So why don’t we keep all DES pts on them?</a:t>
            </a:r>
            <a:endParaRPr lang="en-US" sz="1600" i="1" dirty="0">
              <a:solidFill>
                <a:srgbClr val="CCFFCC"/>
              </a:solidFill>
            </a:endParaRPr>
          </a:p>
          <a:p>
            <a:r>
              <a:rPr lang="en-US" sz="1600" dirty="0">
                <a:solidFill>
                  <a:srgbClr val="CCFFCC"/>
                </a:solidFill>
              </a:rPr>
              <a:t>Because of their terrible side-effect profile, </a:t>
            </a:r>
            <a:r>
              <a:rPr lang="en-US" sz="1600" dirty="0" err="1">
                <a:solidFill>
                  <a:srgbClr val="CCFFCC"/>
                </a:solidFill>
              </a:rPr>
              <a:t>ie</a:t>
            </a:r>
            <a:r>
              <a:rPr lang="en-US" sz="1600" dirty="0">
                <a:solidFill>
                  <a:srgbClr val="CCFFCC"/>
                </a:solidFill>
              </a:rPr>
              <a:t>,  development of  cataracts, increased  IOP , and compromised ocular-surface  immunity</a:t>
            </a:r>
          </a:p>
          <a:p>
            <a:endParaRPr lang="en-US" sz="1600" i="1" dirty="0">
              <a:solidFill>
                <a:srgbClr val="CCFFCC"/>
              </a:solidFill>
            </a:endParaRPr>
          </a:p>
          <a:p>
            <a:r>
              <a:rPr lang="en-US" sz="1600" i="1" dirty="0">
                <a:solidFill>
                  <a:srgbClr val="CCFFCC"/>
                </a:solidFill>
              </a:rPr>
              <a:t>So steroids are verboten in the management of DES?</a:t>
            </a:r>
          </a:p>
          <a:p>
            <a:r>
              <a:rPr lang="en-US" sz="1600" dirty="0">
                <a:solidFill>
                  <a:srgbClr val="CCFFCC"/>
                </a:solidFill>
              </a:rPr>
              <a:t>Not at all—it’s just that they must be used judiciously (more shortly)</a:t>
            </a:r>
          </a:p>
        </p:txBody>
      </p:sp>
    </p:spTree>
    <p:extLst>
      <p:ext uri="{BB962C8B-B14F-4D97-AF65-F5344CB8AC3E}">
        <p14:creationId xmlns:p14="http://schemas.microsoft.com/office/powerpoint/2010/main" val="1666382609"/>
      </p:ext>
    </p:extLst>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t>What class of topical med is most effective in controlling ocular-surface inflammation?</a:t>
            </a:r>
          </a:p>
          <a:p>
            <a:r>
              <a:rPr lang="en-US" sz="1600" dirty="0"/>
              <a:t>Steroids</a:t>
            </a:r>
          </a:p>
          <a:p>
            <a:endParaRPr lang="en-US" sz="1600" i="1" dirty="0"/>
          </a:p>
          <a:p>
            <a:r>
              <a:rPr lang="en-US" sz="1600" i="1" dirty="0"/>
              <a:t>So why don’t we keep all DES pts on them?</a:t>
            </a:r>
          </a:p>
          <a:p>
            <a:r>
              <a:rPr lang="en-US" sz="1600" dirty="0"/>
              <a:t>Because of their terrible side-effect profile</a:t>
            </a:r>
            <a:r>
              <a:rPr lang="en-US" sz="1600" dirty="0">
                <a:solidFill>
                  <a:srgbClr val="CCFFCC"/>
                </a:solidFill>
              </a:rPr>
              <a:t>, </a:t>
            </a:r>
            <a:r>
              <a:rPr lang="en-US" sz="1600" dirty="0" err="1">
                <a:solidFill>
                  <a:srgbClr val="CCFFCC"/>
                </a:solidFill>
              </a:rPr>
              <a:t>ie</a:t>
            </a:r>
            <a:r>
              <a:rPr lang="en-US" sz="1600" dirty="0">
                <a:solidFill>
                  <a:srgbClr val="CCFFCC"/>
                </a:solidFill>
              </a:rPr>
              <a:t>,  development of  cataracts, increased  IOP , and compromised ocular-surface  immunity</a:t>
            </a:r>
          </a:p>
          <a:p>
            <a:endParaRPr lang="en-US" sz="1600" i="1" dirty="0">
              <a:solidFill>
                <a:srgbClr val="CCFFCC"/>
              </a:solidFill>
            </a:endParaRPr>
          </a:p>
          <a:p>
            <a:r>
              <a:rPr lang="en-US" sz="1600" i="1" dirty="0">
                <a:solidFill>
                  <a:srgbClr val="CCFFCC"/>
                </a:solidFill>
              </a:rPr>
              <a:t>So steroids are verboten in the management of DES?</a:t>
            </a:r>
          </a:p>
          <a:p>
            <a:r>
              <a:rPr lang="en-US" sz="1600" dirty="0">
                <a:solidFill>
                  <a:srgbClr val="CCFFCC"/>
                </a:solidFill>
              </a:rPr>
              <a:t>Not at all—it’s just that they must be used judiciously (more shortly)</a:t>
            </a:r>
          </a:p>
        </p:txBody>
      </p:sp>
    </p:spTree>
    <p:extLst>
      <p:ext uri="{BB962C8B-B14F-4D97-AF65-F5344CB8AC3E}">
        <p14:creationId xmlns:p14="http://schemas.microsoft.com/office/powerpoint/2010/main" val="3052696586"/>
      </p:ext>
    </p:extLst>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t>What class of topical med is most effective in controlling ocular-surface inflammation?</a:t>
            </a:r>
          </a:p>
          <a:p>
            <a:r>
              <a:rPr lang="en-US" sz="1600" dirty="0"/>
              <a:t>Steroids</a:t>
            </a:r>
          </a:p>
          <a:p>
            <a:endParaRPr lang="en-US" sz="1600" i="1" dirty="0"/>
          </a:p>
          <a:p>
            <a:r>
              <a:rPr lang="en-US" sz="1600" i="1" dirty="0"/>
              <a:t>So why don’t we keep all DES pts on them?</a:t>
            </a:r>
          </a:p>
          <a:p>
            <a:r>
              <a:rPr lang="en-US" sz="1600" dirty="0"/>
              <a:t>Because of their terrible side-effect profile</a:t>
            </a:r>
            <a:r>
              <a:rPr lang="en-US" sz="1600" dirty="0">
                <a:solidFill>
                  <a:srgbClr val="0000FF"/>
                </a:solidFill>
              </a:rPr>
              <a:t>, </a:t>
            </a:r>
            <a:r>
              <a:rPr lang="en-US" sz="1600" dirty="0" err="1">
                <a:solidFill>
                  <a:srgbClr val="0000FF"/>
                </a:solidFill>
              </a:rPr>
              <a:t>ie</a:t>
            </a:r>
            <a:r>
              <a:rPr lang="en-US" sz="1600" dirty="0">
                <a:solidFill>
                  <a:srgbClr val="0000FF"/>
                </a:solidFill>
              </a:rPr>
              <a:t>,  development of  cataracts, </a:t>
            </a:r>
            <a:r>
              <a:rPr lang="en-US" sz="1600" dirty="0">
                <a:solidFill>
                  <a:srgbClr val="CCFFCC"/>
                </a:solidFill>
              </a:rPr>
              <a:t>increased  IOP , and compromised ocular-surface  immunity</a:t>
            </a:r>
          </a:p>
          <a:p>
            <a:endParaRPr lang="en-US" sz="1600" i="1" dirty="0">
              <a:solidFill>
                <a:srgbClr val="CCFFCC"/>
              </a:solidFill>
            </a:endParaRPr>
          </a:p>
          <a:p>
            <a:r>
              <a:rPr lang="en-US" sz="1600" i="1" dirty="0">
                <a:solidFill>
                  <a:srgbClr val="CCFFCC"/>
                </a:solidFill>
              </a:rPr>
              <a:t>So steroids are verboten in the management of DES?</a:t>
            </a:r>
          </a:p>
          <a:p>
            <a:r>
              <a:rPr lang="en-US" sz="1600" dirty="0">
                <a:solidFill>
                  <a:srgbClr val="CCFFCC"/>
                </a:solidFill>
              </a:rPr>
              <a:t>Not at all—it’s just that they must be used judiciously (more shortly)</a:t>
            </a:r>
          </a:p>
        </p:txBody>
      </p:sp>
      <p:sp>
        <p:nvSpPr>
          <p:cNvPr id="26" name="Rectangle 25">
            <a:extLst>
              <a:ext uri="{FF2B5EF4-FFF2-40B4-BE49-F238E27FC236}">
                <a16:creationId xmlns:a16="http://schemas.microsoft.com/office/drawing/2014/main" id="{5A55C79F-19E6-D78E-EA5B-3F5B87706CCE}"/>
              </a:ext>
            </a:extLst>
          </p:cNvPr>
          <p:cNvSpPr/>
          <p:nvPr/>
        </p:nvSpPr>
        <p:spPr>
          <a:xfrm>
            <a:off x="5830816" y="4160104"/>
            <a:ext cx="902098" cy="30182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1284411"/>
      </p:ext>
    </p:extLst>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t>What class of topical med is most effective in controlling ocular-surface inflammation?</a:t>
            </a:r>
          </a:p>
          <a:p>
            <a:r>
              <a:rPr lang="en-US" sz="1600" dirty="0"/>
              <a:t>Steroids</a:t>
            </a:r>
          </a:p>
          <a:p>
            <a:endParaRPr lang="en-US" sz="1600" i="1" dirty="0"/>
          </a:p>
          <a:p>
            <a:r>
              <a:rPr lang="en-US" sz="1600" i="1" dirty="0"/>
              <a:t>So why don’t we keep all DES pts on them?</a:t>
            </a:r>
          </a:p>
          <a:p>
            <a:r>
              <a:rPr lang="en-US" sz="1600" dirty="0"/>
              <a:t>Because of their terrible side-effect profile</a:t>
            </a:r>
            <a:r>
              <a:rPr lang="en-US" sz="1600" dirty="0">
                <a:solidFill>
                  <a:srgbClr val="0000FF"/>
                </a:solidFill>
              </a:rPr>
              <a:t>, </a:t>
            </a:r>
            <a:r>
              <a:rPr lang="en-US" sz="1600" dirty="0" err="1">
                <a:solidFill>
                  <a:srgbClr val="0000FF"/>
                </a:solidFill>
              </a:rPr>
              <a:t>ie</a:t>
            </a:r>
            <a:r>
              <a:rPr lang="en-US" sz="1600" dirty="0">
                <a:solidFill>
                  <a:srgbClr val="0000FF"/>
                </a:solidFill>
              </a:rPr>
              <a:t>,  development of  cataracts</a:t>
            </a:r>
            <a:r>
              <a:rPr lang="en-US" sz="1600" dirty="0">
                <a:solidFill>
                  <a:srgbClr val="CCFFCC"/>
                </a:solidFill>
              </a:rPr>
              <a:t>, increased  IOP , and compromised ocular-surface  immunity</a:t>
            </a:r>
          </a:p>
          <a:p>
            <a:endParaRPr lang="en-US" sz="1600" i="1" dirty="0">
              <a:solidFill>
                <a:srgbClr val="CCFFCC"/>
              </a:solidFill>
            </a:endParaRPr>
          </a:p>
          <a:p>
            <a:r>
              <a:rPr lang="en-US" sz="1600" i="1" dirty="0">
                <a:solidFill>
                  <a:srgbClr val="CCFFCC"/>
                </a:solidFill>
              </a:rPr>
              <a:t>So steroids are verboten in the management of DES?</a:t>
            </a:r>
          </a:p>
          <a:p>
            <a:r>
              <a:rPr lang="en-US" sz="1600" dirty="0">
                <a:solidFill>
                  <a:srgbClr val="CCFFCC"/>
                </a:solidFill>
              </a:rPr>
              <a:t>Not at all—it’s just that they must be used judiciously (more shortly)</a:t>
            </a:r>
          </a:p>
        </p:txBody>
      </p:sp>
    </p:spTree>
    <p:extLst>
      <p:ext uri="{BB962C8B-B14F-4D97-AF65-F5344CB8AC3E}">
        <p14:creationId xmlns:p14="http://schemas.microsoft.com/office/powerpoint/2010/main" val="372250421"/>
      </p:ext>
    </p:extLst>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t>What class of topical med is most effective in controlling ocular-surface inflammation?</a:t>
            </a:r>
          </a:p>
          <a:p>
            <a:r>
              <a:rPr lang="en-US" sz="1600" dirty="0"/>
              <a:t>Steroids</a:t>
            </a:r>
          </a:p>
          <a:p>
            <a:endParaRPr lang="en-US" sz="1600" i="1" dirty="0"/>
          </a:p>
          <a:p>
            <a:r>
              <a:rPr lang="en-US" sz="1600" i="1" dirty="0"/>
              <a:t>So why don’t we keep all DES pts on them?</a:t>
            </a:r>
          </a:p>
          <a:p>
            <a:r>
              <a:rPr lang="en-US" sz="1600" dirty="0"/>
              <a:t>Because of their terrible side-effect profile</a:t>
            </a:r>
            <a:r>
              <a:rPr lang="en-US" sz="1600" dirty="0">
                <a:solidFill>
                  <a:srgbClr val="0000FF"/>
                </a:solidFill>
              </a:rPr>
              <a:t>, </a:t>
            </a:r>
            <a:r>
              <a:rPr lang="en-US" sz="1600" dirty="0" err="1">
                <a:solidFill>
                  <a:srgbClr val="0000FF"/>
                </a:solidFill>
              </a:rPr>
              <a:t>ie</a:t>
            </a:r>
            <a:r>
              <a:rPr lang="en-US" sz="1600" dirty="0">
                <a:solidFill>
                  <a:srgbClr val="0000FF"/>
                </a:solidFill>
              </a:rPr>
              <a:t>,  development of  cataracts, </a:t>
            </a:r>
            <a:r>
              <a:rPr lang="en-US" sz="1600" dirty="0"/>
              <a:t>increased  IOP </a:t>
            </a:r>
            <a:r>
              <a:rPr lang="en-US" sz="1600" dirty="0">
                <a:solidFill>
                  <a:srgbClr val="CCFFCC"/>
                </a:solidFill>
              </a:rPr>
              <a:t>, and compromised ocular-surface  immunity</a:t>
            </a:r>
          </a:p>
          <a:p>
            <a:endParaRPr lang="en-US" sz="1600" i="1" dirty="0">
              <a:solidFill>
                <a:srgbClr val="CCFFCC"/>
              </a:solidFill>
            </a:endParaRPr>
          </a:p>
          <a:p>
            <a:r>
              <a:rPr lang="en-US" sz="1600" i="1" dirty="0">
                <a:solidFill>
                  <a:srgbClr val="CCFFCC"/>
                </a:solidFill>
              </a:rPr>
              <a:t>So steroids are verboten in the management of DES?</a:t>
            </a:r>
          </a:p>
          <a:p>
            <a:r>
              <a:rPr lang="en-US" sz="1600" dirty="0">
                <a:solidFill>
                  <a:srgbClr val="CCFFCC"/>
                </a:solidFill>
              </a:rPr>
              <a:t>Not at all—it’s just that they must be used judiciously (more shortly)</a:t>
            </a:r>
          </a:p>
        </p:txBody>
      </p:sp>
      <p:sp>
        <p:nvSpPr>
          <p:cNvPr id="28" name="Rectangle 27">
            <a:extLst>
              <a:ext uri="{FF2B5EF4-FFF2-40B4-BE49-F238E27FC236}">
                <a16:creationId xmlns:a16="http://schemas.microsoft.com/office/drawing/2014/main" id="{8E6F85C9-DE76-844B-2CA1-9A139F9E52DC}"/>
              </a:ext>
            </a:extLst>
          </p:cNvPr>
          <p:cNvSpPr/>
          <p:nvPr/>
        </p:nvSpPr>
        <p:spPr>
          <a:xfrm>
            <a:off x="144101" y="4442369"/>
            <a:ext cx="388135" cy="2682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abb.</a:t>
            </a:r>
          </a:p>
        </p:txBody>
      </p:sp>
    </p:spTree>
    <p:extLst>
      <p:ext uri="{BB962C8B-B14F-4D97-AF65-F5344CB8AC3E}">
        <p14:creationId xmlns:p14="http://schemas.microsoft.com/office/powerpoint/2010/main" val="27954860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61</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a:t>
            </a:r>
            <a:r>
              <a:rPr lang="en-US" i="1" dirty="0">
                <a:solidFill>
                  <a:schemeClr val="bg1">
                    <a:lumMod val="75000"/>
                  </a:schemeClr>
                </a:solidFill>
              </a:rPr>
              <a:t>three</a:t>
            </a:r>
            <a:r>
              <a:rPr lang="en-US" dirty="0">
                <a:solidFill>
                  <a:schemeClr val="bg1">
                    <a:lumMod val="75000"/>
                  </a:schemeClr>
                </a:solidFill>
              </a:rPr>
              <a:t>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rgbClr val="0000FF"/>
                </a:solidFill>
              </a:rPr>
              <a:t>The lipid component/layer makes key contributions to the stability and effectiveness of the tear film—what are they?</a:t>
            </a:r>
          </a:p>
          <a:p>
            <a:r>
              <a:rPr lang="en-US" sz="1600" dirty="0">
                <a:solidFill>
                  <a:srgbClr val="0000FF"/>
                </a:solidFill>
              </a:rPr>
              <a:t>--</a:t>
            </a:r>
            <a:r>
              <a:rPr lang="en-US" sz="1600" b="1" i="1" dirty="0">
                <a:solidFill>
                  <a:srgbClr val="0000FF"/>
                </a:solidFill>
              </a:rPr>
              <a:t>?</a:t>
            </a:r>
          </a:p>
          <a:p>
            <a:r>
              <a:rPr lang="en-US" sz="1600" dirty="0">
                <a:solidFill>
                  <a:srgbClr val="0000FF"/>
                </a:solidFill>
              </a:rPr>
              <a:t>--</a:t>
            </a:r>
            <a:r>
              <a:rPr lang="en-US" sz="1600" b="1" i="1" dirty="0">
                <a:solidFill>
                  <a:srgbClr val="0000FF"/>
                </a:solidFill>
              </a:rPr>
              <a:t>?</a:t>
            </a:r>
          </a:p>
          <a:p>
            <a:r>
              <a:rPr lang="en-US" sz="1600" dirty="0">
                <a:solidFill>
                  <a:srgbClr val="CCFFCC"/>
                </a:solidFill>
              </a:rPr>
              <a:t>----Without a lipid layer, surface tension (along with gravity) would pull the tear film down the eye to the lake</a:t>
            </a:r>
          </a:p>
          <a:p>
            <a:r>
              <a:rPr lang="en-US" sz="1600" dirty="0">
                <a:solidFill>
                  <a:srgbClr val="0000FF"/>
                </a:solidFill>
              </a:rPr>
              <a:t>--</a:t>
            </a:r>
            <a:r>
              <a:rPr lang="en-US" sz="1600" b="1" i="1" dirty="0">
                <a:solidFill>
                  <a:srgbClr val="0000FF"/>
                </a:solidFill>
              </a:rPr>
              <a:t>?</a:t>
            </a:r>
            <a:endParaRPr lang="en-US" sz="1600" b="1" i="1" dirty="0">
              <a:solidFill>
                <a:srgbClr val="CCFFCC"/>
              </a:solidFill>
            </a:endParaRPr>
          </a:p>
          <a:p>
            <a:endParaRPr lang="en-US" sz="1600" i="1" dirty="0">
              <a:solidFill>
                <a:srgbClr val="CCFFCC"/>
              </a:solidFill>
            </a:endParaRPr>
          </a:p>
          <a:p>
            <a:r>
              <a:rPr lang="en-US" sz="1600" i="1" dirty="0">
                <a:solidFill>
                  <a:srgbClr val="CCFFCC"/>
                </a:solidFill>
              </a:rPr>
              <a:t>Which gland(s) produce the lipids constituting this layer?</a:t>
            </a:r>
          </a:p>
          <a:p>
            <a:r>
              <a:rPr lang="en-US" sz="1600" dirty="0">
                <a:solidFill>
                  <a:srgbClr val="CCFFCC"/>
                </a:solidFill>
              </a:rPr>
              <a:t>The 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5B41D07-7A65-E5B3-80AD-64649F52C02F}"/>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341296958"/>
      </p:ext>
    </p:extLst>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t>What class of topical med is most effective in controlling ocular-surface inflammation?</a:t>
            </a:r>
          </a:p>
          <a:p>
            <a:r>
              <a:rPr lang="en-US" sz="1600" dirty="0"/>
              <a:t>Steroids</a:t>
            </a:r>
          </a:p>
          <a:p>
            <a:endParaRPr lang="en-US" sz="1600" i="1" dirty="0"/>
          </a:p>
          <a:p>
            <a:r>
              <a:rPr lang="en-US" sz="1600" i="1" dirty="0"/>
              <a:t>So why don’t we keep all DES pts on them?</a:t>
            </a:r>
          </a:p>
          <a:p>
            <a:r>
              <a:rPr lang="en-US" sz="1600" dirty="0"/>
              <a:t>Because of their terrible side-effect profile</a:t>
            </a:r>
            <a:r>
              <a:rPr lang="en-US" sz="1600" dirty="0">
                <a:solidFill>
                  <a:srgbClr val="0000FF"/>
                </a:solidFill>
              </a:rPr>
              <a:t>, </a:t>
            </a:r>
            <a:r>
              <a:rPr lang="en-US" sz="1600" dirty="0" err="1">
                <a:solidFill>
                  <a:srgbClr val="0000FF"/>
                </a:solidFill>
              </a:rPr>
              <a:t>ie</a:t>
            </a:r>
            <a:r>
              <a:rPr lang="en-US" sz="1600" dirty="0">
                <a:solidFill>
                  <a:srgbClr val="0000FF"/>
                </a:solidFill>
              </a:rPr>
              <a:t>,  development of  cataracts, </a:t>
            </a:r>
            <a:r>
              <a:rPr lang="en-US" sz="1600" dirty="0"/>
              <a:t>increased  IOP </a:t>
            </a:r>
            <a:r>
              <a:rPr lang="en-US" sz="1600" dirty="0">
                <a:solidFill>
                  <a:srgbClr val="CCFFCC"/>
                </a:solidFill>
              </a:rPr>
              <a:t>, and compromised ocular-surface  immunity</a:t>
            </a:r>
          </a:p>
          <a:p>
            <a:endParaRPr lang="en-US" sz="1600" i="1" dirty="0">
              <a:solidFill>
                <a:srgbClr val="CCFFCC"/>
              </a:solidFill>
            </a:endParaRPr>
          </a:p>
          <a:p>
            <a:r>
              <a:rPr lang="en-US" sz="1600" i="1" dirty="0">
                <a:solidFill>
                  <a:srgbClr val="CCFFCC"/>
                </a:solidFill>
              </a:rPr>
              <a:t>So steroids are verboten in the management of DES?</a:t>
            </a:r>
          </a:p>
          <a:p>
            <a:r>
              <a:rPr lang="en-US" sz="1600" dirty="0">
                <a:solidFill>
                  <a:srgbClr val="CCFFCC"/>
                </a:solidFill>
              </a:rPr>
              <a:t>Not at all—it’s just that they must be used judiciously (more shortly)</a:t>
            </a:r>
          </a:p>
        </p:txBody>
      </p:sp>
    </p:spTree>
    <p:extLst>
      <p:ext uri="{BB962C8B-B14F-4D97-AF65-F5344CB8AC3E}">
        <p14:creationId xmlns:p14="http://schemas.microsoft.com/office/powerpoint/2010/main" val="3973945916"/>
      </p:ext>
    </p:extLst>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t>What class of topical med is most effective in controlling ocular-surface inflammation?</a:t>
            </a:r>
          </a:p>
          <a:p>
            <a:r>
              <a:rPr lang="en-US" sz="1600" dirty="0"/>
              <a:t>Steroids</a:t>
            </a:r>
          </a:p>
          <a:p>
            <a:endParaRPr lang="en-US" sz="1600" i="1" dirty="0"/>
          </a:p>
          <a:p>
            <a:r>
              <a:rPr lang="en-US" sz="1600" i="1" dirty="0"/>
              <a:t>So why don’t we keep all DES pts on them?</a:t>
            </a:r>
          </a:p>
          <a:p>
            <a:r>
              <a:rPr lang="en-US" sz="1600" dirty="0"/>
              <a:t>Because of their terrible side-effect profile</a:t>
            </a:r>
            <a:r>
              <a:rPr lang="en-US" sz="1600" dirty="0">
                <a:solidFill>
                  <a:srgbClr val="0000FF"/>
                </a:solidFill>
              </a:rPr>
              <a:t>, </a:t>
            </a:r>
            <a:r>
              <a:rPr lang="en-US" sz="1600" dirty="0" err="1">
                <a:solidFill>
                  <a:srgbClr val="0000FF"/>
                </a:solidFill>
              </a:rPr>
              <a:t>ie</a:t>
            </a:r>
            <a:r>
              <a:rPr lang="en-US" sz="1600" dirty="0">
                <a:solidFill>
                  <a:srgbClr val="0000FF"/>
                </a:solidFill>
              </a:rPr>
              <a:t>,  development of  cataracts, </a:t>
            </a:r>
            <a:r>
              <a:rPr lang="en-US" sz="1600" dirty="0"/>
              <a:t>increased  IOP, </a:t>
            </a:r>
            <a:r>
              <a:rPr lang="en-US" sz="1600" dirty="0">
                <a:solidFill>
                  <a:srgbClr val="0000FF"/>
                </a:solidFill>
              </a:rPr>
              <a:t>and compromised ocular-surface  immunity</a:t>
            </a:r>
            <a:endParaRPr lang="en-US" sz="1600" dirty="0">
              <a:solidFill>
                <a:srgbClr val="CCFFCC"/>
              </a:solidFill>
            </a:endParaRPr>
          </a:p>
          <a:p>
            <a:endParaRPr lang="en-US" sz="1600" i="1" dirty="0">
              <a:solidFill>
                <a:srgbClr val="CCFFCC"/>
              </a:solidFill>
            </a:endParaRPr>
          </a:p>
          <a:p>
            <a:r>
              <a:rPr lang="en-US" sz="1600" i="1" dirty="0">
                <a:solidFill>
                  <a:srgbClr val="CCFFCC"/>
                </a:solidFill>
              </a:rPr>
              <a:t>So steroids are verboten in the management of DES?</a:t>
            </a:r>
          </a:p>
          <a:p>
            <a:r>
              <a:rPr lang="en-US" sz="1600" dirty="0">
                <a:solidFill>
                  <a:srgbClr val="CCFFCC"/>
                </a:solidFill>
              </a:rPr>
              <a:t>Not at all—it’s just that they must be used judiciously (more shortly)</a:t>
            </a:r>
          </a:p>
        </p:txBody>
      </p:sp>
      <p:sp>
        <p:nvSpPr>
          <p:cNvPr id="27" name="Rectangle 26">
            <a:extLst>
              <a:ext uri="{FF2B5EF4-FFF2-40B4-BE49-F238E27FC236}">
                <a16:creationId xmlns:a16="http://schemas.microsoft.com/office/drawing/2014/main" id="{835B7A4A-D1F7-EBE7-006D-AD7D712D1F8B}"/>
              </a:ext>
            </a:extLst>
          </p:cNvPr>
          <p:cNvSpPr/>
          <p:nvPr/>
        </p:nvSpPr>
        <p:spPr>
          <a:xfrm>
            <a:off x="3687718" y="4461926"/>
            <a:ext cx="902098" cy="2291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9360137"/>
      </p:ext>
    </p:extLst>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t>What class of topical med is most effective in controlling ocular-surface inflammation?</a:t>
            </a:r>
          </a:p>
          <a:p>
            <a:r>
              <a:rPr lang="en-US" sz="1600" dirty="0"/>
              <a:t>Steroids</a:t>
            </a:r>
          </a:p>
          <a:p>
            <a:endParaRPr lang="en-US" sz="1600" i="1" dirty="0"/>
          </a:p>
          <a:p>
            <a:r>
              <a:rPr lang="en-US" sz="1600" i="1" dirty="0"/>
              <a:t>So why don’t we keep all DES pts on them?</a:t>
            </a:r>
          </a:p>
          <a:p>
            <a:r>
              <a:rPr lang="en-US" sz="1600" dirty="0"/>
              <a:t>Because of their terrible side-effect profile</a:t>
            </a:r>
            <a:r>
              <a:rPr lang="en-US" sz="1600" dirty="0">
                <a:solidFill>
                  <a:srgbClr val="0000FF"/>
                </a:solidFill>
              </a:rPr>
              <a:t>, </a:t>
            </a:r>
            <a:r>
              <a:rPr lang="en-US" sz="1600" dirty="0" err="1">
                <a:solidFill>
                  <a:srgbClr val="0000FF"/>
                </a:solidFill>
              </a:rPr>
              <a:t>ie</a:t>
            </a:r>
            <a:r>
              <a:rPr lang="en-US" sz="1600" dirty="0">
                <a:solidFill>
                  <a:srgbClr val="0000FF"/>
                </a:solidFill>
              </a:rPr>
              <a:t>,  development of  cataracts, </a:t>
            </a:r>
            <a:r>
              <a:rPr lang="en-US" sz="1600" dirty="0"/>
              <a:t>increased  IOP, </a:t>
            </a:r>
            <a:r>
              <a:rPr lang="en-US" sz="1600" dirty="0">
                <a:solidFill>
                  <a:srgbClr val="0000FF"/>
                </a:solidFill>
              </a:rPr>
              <a:t>and compromised ocular-surface  immunity</a:t>
            </a:r>
            <a:endParaRPr lang="en-US" sz="1600" dirty="0">
              <a:solidFill>
                <a:srgbClr val="CCFFCC"/>
              </a:solidFill>
            </a:endParaRPr>
          </a:p>
          <a:p>
            <a:endParaRPr lang="en-US" sz="1600" i="1" dirty="0">
              <a:solidFill>
                <a:srgbClr val="CCFFCC"/>
              </a:solidFill>
            </a:endParaRPr>
          </a:p>
          <a:p>
            <a:r>
              <a:rPr lang="en-US" sz="1600" i="1" dirty="0">
                <a:solidFill>
                  <a:srgbClr val="CCFFCC"/>
                </a:solidFill>
              </a:rPr>
              <a:t>So steroids are verboten in the management of DES?</a:t>
            </a:r>
          </a:p>
          <a:p>
            <a:r>
              <a:rPr lang="en-US" sz="1600" dirty="0">
                <a:solidFill>
                  <a:srgbClr val="CCFFCC"/>
                </a:solidFill>
              </a:rPr>
              <a:t>Not at all—it’s just that they must be used judiciously (more shortly)</a:t>
            </a:r>
          </a:p>
        </p:txBody>
      </p:sp>
    </p:spTree>
    <p:extLst>
      <p:ext uri="{BB962C8B-B14F-4D97-AF65-F5344CB8AC3E}">
        <p14:creationId xmlns:p14="http://schemas.microsoft.com/office/powerpoint/2010/main" val="726959225"/>
      </p:ext>
    </p:extLst>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t>What class of topical med is most effective in controlling ocular-surface inflammation?</a:t>
            </a:r>
          </a:p>
          <a:p>
            <a:r>
              <a:rPr lang="en-US" sz="1600" dirty="0"/>
              <a:t>Steroids</a:t>
            </a:r>
          </a:p>
          <a:p>
            <a:endParaRPr lang="en-US" sz="1600" i="1" dirty="0"/>
          </a:p>
          <a:p>
            <a:r>
              <a:rPr lang="en-US" sz="1600" i="1" dirty="0"/>
              <a:t>So why don’t we keep all DES pts on them?</a:t>
            </a:r>
          </a:p>
          <a:p>
            <a:r>
              <a:rPr lang="en-US" sz="1600" dirty="0"/>
              <a:t>Because of their terrible side-effect profile</a:t>
            </a:r>
            <a:r>
              <a:rPr lang="en-US" sz="1600" dirty="0">
                <a:solidFill>
                  <a:srgbClr val="0000FF"/>
                </a:solidFill>
              </a:rPr>
              <a:t>, </a:t>
            </a:r>
            <a:r>
              <a:rPr lang="en-US" sz="1600" dirty="0" err="1">
                <a:solidFill>
                  <a:srgbClr val="0000FF"/>
                </a:solidFill>
              </a:rPr>
              <a:t>ie</a:t>
            </a:r>
            <a:r>
              <a:rPr lang="en-US" sz="1600" dirty="0">
                <a:solidFill>
                  <a:srgbClr val="0000FF"/>
                </a:solidFill>
              </a:rPr>
              <a:t>,  development of  cataracts, </a:t>
            </a:r>
            <a:r>
              <a:rPr lang="en-US" sz="1600" dirty="0"/>
              <a:t>increased  IOP, </a:t>
            </a:r>
            <a:r>
              <a:rPr lang="en-US" sz="1600" dirty="0">
                <a:solidFill>
                  <a:srgbClr val="0000FF"/>
                </a:solidFill>
              </a:rPr>
              <a:t>and compromised ocular-surface  immunity</a:t>
            </a:r>
          </a:p>
          <a:p>
            <a:endParaRPr lang="en-US" sz="1600" i="1" dirty="0"/>
          </a:p>
          <a:p>
            <a:r>
              <a:rPr lang="en-US" sz="1600" i="1" dirty="0"/>
              <a:t>So steroids are verboten in the management of DES?</a:t>
            </a:r>
            <a:endParaRPr lang="en-US" sz="1600" i="1" dirty="0">
              <a:solidFill>
                <a:srgbClr val="CCFFCC"/>
              </a:solidFill>
            </a:endParaRPr>
          </a:p>
          <a:p>
            <a:r>
              <a:rPr lang="en-US" sz="1600" dirty="0">
                <a:solidFill>
                  <a:srgbClr val="CCFFCC"/>
                </a:solidFill>
              </a:rPr>
              <a:t>Not at all—it’s just that they must be used judiciously (more shortly)</a:t>
            </a:r>
          </a:p>
        </p:txBody>
      </p:sp>
    </p:spTree>
    <p:extLst>
      <p:ext uri="{BB962C8B-B14F-4D97-AF65-F5344CB8AC3E}">
        <p14:creationId xmlns:p14="http://schemas.microsoft.com/office/powerpoint/2010/main" val="3118904905"/>
      </p:ext>
    </p:extLst>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t>What class of topical med is most effective in controlling ocular-surface inflammation?</a:t>
            </a:r>
          </a:p>
          <a:p>
            <a:r>
              <a:rPr lang="en-US" sz="1600" dirty="0"/>
              <a:t>Steroids</a:t>
            </a:r>
          </a:p>
          <a:p>
            <a:endParaRPr lang="en-US" sz="1600" i="1" dirty="0"/>
          </a:p>
          <a:p>
            <a:r>
              <a:rPr lang="en-US" sz="1600" i="1" dirty="0"/>
              <a:t>So why don’t we keep all DES pts on them?</a:t>
            </a:r>
          </a:p>
          <a:p>
            <a:r>
              <a:rPr lang="en-US" sz="1600" dirty="0"/>
              <a:t>Because of their terrible side-effect profile</a:t>
            </a:r>
            <a:r>
              <a:rPr lang="en-US" sz="1600" dirty="0">
                <a:solidFill>
                  <a:srgbClr val="0000FF"/>
                </a:solidFill>
              </a:rPr>
              <a:t>, </a:t>
            </a:r>
            <a:r>
              <a:rPr lang="en-US" sz="1600" dirty="0" err="1">
                <a:solidFill>
                  <a:srgbClr val="0000FF"/>
                </a:solidFill>
              </a:rPr>
              <a:t>ie</a:t>
            </a:r>
            <a:r>
              <a:rPr lang="en-US" sz="1600" dirty="0">
                <a:solidFill>
                  <a:srgbClr val="0000FF"/>
                </a:solidFill>
              </a:rPr>
              <a:t>,  development of  cataracts, </a:t>
            </a:r>
            <a:r>
              <a:rPr lang="en-US" sz="1600" dirty="0"/>
              <a:t>increased  IOP, </a:t>
            </a:r>
            <a:r>
              <a:rPr lang="en-US" sz="1600" dirty="0">
                <a:solidFill>
                  <a:srgbClr val="0000FF"/>
                </a:solidFill>
              </a:rPr>
              <a:t>and compromised ocular-surface  immunity</a:t>
            </a:r>
          </a:p>
          <a:p>
            <a:endParaRPr lang="en-US" sz="1600" i="1" dirty="0"/>
          </a:p>
          <a:p>
            <a:r>
              <a:rPr lang="en-US" sz="1600" i="1" dirty="0"/>
              <a:t>So steroids are verboten in the management of DES?</a:t>
            </a:r>
          </a:p>
          <a:p>
            <a:r>
              <a:rPr lang="en-US" sz="1600" dirty="0"/>
              <a:t>Not at all—it’s just that they must be used judiciously (more shortly)</a:t>
            </a:r>
          </a:p>
        </p:txBody>
      </p:sp>
    </p:spTree>
    <p:extLst>
      <p:ext uri="{BB962C8B-B14F-4D97-AF65-F5344CB8AC3E}">
        <p14:creationId xmlns:p14="http://schemas.microsoft.com/office/powerpoint/2010/main" val="2759514220"/>
      </p:ext>
    </p:extLst>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solidFill>
                  <a:schemeClr val="bg1">
                    <a:lumMod val="75000"/>
                  </a:schemeClr>
                </a:solidFill>
              </a:rPr>
              <a:t>What class of topical med is most effective in controlling ocular-surface inflammation?</a:t>
            </a:r>
          </a:p>
          <a:p>
            <a:r>
              <a:rPr lang="en-US" sz="1600" dirty="0">
                <a:solidFill>
                  <a:schemeClr val="bg1">
                    <a:lumMod val="75000"/>
                  </a:schemeClr>
                </a:solidFill>
              </a:rPr>
              <a:t>Steroids</a:t>
            </a:r>
          </a:p>
          <a:p>
            <a:endParaRPr lang="en-US" sz="1600" i="1" dirty="0">
              <a:solidFill>
                <a:schemeClr val="bg1">
                  <a:lumMod val="75000"/>
                </a:schemeClr>
              </a:solidFill>
            </a:endParaRPr>
          </a:p>
          <a:p>
            <a:r>
              <a:rPr lang="en-US" sz="1600" i="1" dirty="0">
                <a:solidFill>
                  <a:schemeClr val="bg1">
                    <a:lumMod val="75000"/>
                  </a:schemeClr>
                </a:solidFill>
              </a:rPr>
              <a:t>So why don’t we keep all DES pts on them?</a:t>
            </a:r>
          </a:p>
          <a:p>
            <a:r>
              <a:rPr lang="en-US" sz="1600" dirty="0">
                <a:solidFill>
                  <a:schemeClr val="bg1">
                    <a:lumMod val="75000"/>
                  </a:schemeClr>
                </a:solidFill>
              </a:rPr>
              <a:t>Because of their terrible side-effect profile, </a:t>
            </a:r>
            <a:r>
              <a:rPr lang="en-US" sz="1600" dirty="0" err="1">
                <a:solidFill>
                  <a:schemeClr val="bg1">
                    <a:lumMod val="75000"/>
                  </a:schemeClr>
                </a:solidFill>
              </a:rPr>
              <a:t>ie</a:t>
            </a:r>
            <a:r>
              <a:rPr lang="en-US" sz="1600" dirty="0">
                <a:solidFill>
                  <a:schemeClr val="bg1">
                    <a:lumMod val="75000"/>
                  </a:schemeClr>
                </a:solidFill>
              </a:rPr>
              <a:t>,  development of  cataracts, increased  IOP, and compromised ocular-surface  immunity</a:t>
            </a:r>
          </a:p>
          <a:p>
            <a:endParaRPr lang="en-US" sz="1600" i="1" dirty="0">
              <a:solidFill>
                <a:schemeClr val="bg1">
                  <a:lumMod val="75000"/>
                </a:schemeClr>
              </a:solidFill>
            </a:endParaRPr>
          </a:p>
          <a:p>
            <a:r>
              <a:rPr lang="en-US" sz="1600" i="1" dirty="0">
                <a:solidFill>
                  <a:schemeClr val="bg1">
                    <a:lumMod val="75000"/>
                  </a:schemeClr>
                </a:solidFill>
              </a:rPr>
              <a:t>So steroids are verboten in the management of DES?</a:t>
            </a:r>
          </a:p>
          <a:p>
            <a:r>
              <a:rPr lang="en-US" sz="1600" dirty="0">
                <a:solidFill>
                  <a:schemeClr val="bg1">
                    <a:lumMod val="75000"/>
                  </a:schemeClr>
                </a:solidFill>
              </a:rPr>
              <a:t>Not at all—it’s just that they must be used judiciously (more shortly)</a:t>
            </a:r>
          </a:p>
        </p:txBody>
      </p:sp>
      <p:sp>
        <p:nvSpPr>
          <p:cNvPr id="26" name="TextBox 25">
            <a:extLst>
              <a:ext uri="{FF2B5EF4-FFF2-40B4-BE49-F238E27FC236}">
                <a16:creationId xmlns:a16="http://schemas.microsoft.com/office/drawing/2014/main" id="{EB3368A2-60CA-C232-44E6-FA7862B6CB04}"/>
              </a:ext>
            </a:extLst>
          </p:cNvPr>
          <p:cNvSpPr txBox="1"/>
          <p:nvPr/>
        </p:nvSpPr>
        <p:spPr>
          <a:xfrm>
            <a:off x="281590" y="41254"/>
            <a:ext cx="8242873" cy="2246769"/>
          </a:xfrm>
          <a:prstGeom prst="rect">
            <a:avLst/>
          </a:prstGeom>
          <a:solidFill>
            <a:srgbClr val="FFCCFF"/>
          </a:solidFill>
        </p:spPr>
        <p:txBody>
          <a:bodyPr wrap="square" rtlCol="0">
            <a:spAutoFit/>
          </a:bodyPr>
          <a:lstStyle/>
          <a:p>
            <a:r>
              <a:rPr lang="en-US" sz="1400" i="1" dirty="0">
                <a:solidFill>
                  <a:srgbClr val="0000FF"/>
                </a:solidFill>
              </a:rPr>
              <a:t>Two steroid-sparing topical anti-inflammatories are used (in the US). What are they?</a:t>
            </a:r>
          </a:p>
          <a:p>
            <a:r>
              <a:rPr lang="en-US" sz="1400" dirty="0">
                <a:solidFill>
                  <a:srgbClr val="0000FF"/>
                </a:solidFill>
              </a:rPr>
              <a:t>--</a:t>
            </a:r>
            <a:r>
              <a:rPr lang="en-US" sz="1400" b="1" i="1" dirty="0">
                <a:solidFill>
                  <a:srgbClr val="0000FF"/>
                </a:solidFill>
              </a:rPr>
              <a:t>?</a:t>
            </a:r>
          </a:p>
          <a:p>
            <a:r>
              <a:rPr lang="en-US" sz="1400" dirty="0">
                <a:solidFill>
                  <a:srgbClr val="0000FF"/>
                </a:solidFill>
              </a:rPr>
              <a:t>--</a:t>
            </a:r>
            <a:r>
              <a:rPr lang="en-US" sz="1400" b="1" i="1" dirty="0">
                <a:solidFill>
                  <a:srgbClr val="0000FF"/>
                </a:solidFill>
              </a:rPr>
              <a:t>?</a:t>
            </a:r>
          </a:p>
          <a:p>
            <a:endParaRPr lang="en-US" sz="1400" i="1" dirty="0">
              <a:solidFill>
                <a:srgbClr val="FFCCFF"/>
              </a:solidFill>
            </a:endParaRPr>
          </a:p>
          <a:p>
            <a:r>
              <a:rPr lang="en-US" sz="1400" i="1" dirty="0">
                <a:solidFill>
                  <a:srgbClr val="FFCCFF"/>
                </a:solidFill>
              </a:rPr>
              <a:t>How do they work (in broad terms—not specific mechanisms of action)?</a:t>
            </a:r>
          </a:p>
          <a:p>
            <a:r>
              <a:rPr lang="en-US" sz="1400" dirty="0">
                <a:solidFill>
                  <a:srgbClr val="FFCCFF"/>
                </a:solidFill>
              </a:rPr>
              <a:t>They interfere with the action of  T-cells (the recruitment of which is an important cytokine effect)</a:t>
            </a:r>
          </a:p>
          <a:p>
            <a:endParaRPr lang="en-US" sz="1400" i="1" dirty="0">
              <a:solidFill>
                <a:srgbClr val="FFCCFF"/>
              </a:solidFill>
            </a:endParaRPr>
          </a:p>
          <a:p>
            <a:r>
              <a:rPr lang="en-US" sz="1400" i="1" dirty="0">
                <a:solidFill>
                  <a:srgbClr val="FFCCFF"/>
                </a:solidFill>
              </a:rPr>
              <a:t>What’s the main drawback to their use?</a:t>
            </a:r>
          </a:p>
          <a:p>
            <a:r>
              <a:rPr lang="en-US" sz="1400" dirty="0">
                <a:solidFill>
                  <a:srgbClr val="FFCCFF"/>
                </a:solidFill>
              </a:rPr>
              <a:t>It can take a l-o-n-g time for their effects to kick in—weeks (if you’re lucky) to months (probably more typical). During the ramp-up period, compliance may become an issue as the pt gives up in frustration.</a:t>
            </a:r>
          </a:p>
        </p:txBody>
      </p:sp>
    </p:spTree>
    <p:extLst>
      <p:ext uri="{BB962C8B-B14F-4D97-AF65-F5344CB8AC3E}">
        <p14:creationId xmlns:p14="http://schemas.microsoft.com/office/powerpoint/2010/main" val="3919631249"/>
      </p:ext>
    </p:extLst>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solidFill>
                  <a:schemeClr val="bg1">
                    <a:lumMod val="75000"/>
                  </a:schemeClr>
                </a:solidFill>
              </a:rPr>
              <a:t>What class of topical med is most effective in controlling ocular-surface inflammation?</a:t>
            </a:r>
          </a:p>
          <a:p>
            <a:r>
              <a:rPr lang="en-US" sz="1600" dirty="0">
                <a:solidFill>
                  <a:schemeClr val="bg1">
                    <a:lumMod val="75000"/>
                  </a:schemeClr>
                </a:solidFill>
              </a:rPr>
              <a:t>Steroids</a:t>
            </a:r>
          </a:p>
          <a:p>
            <a:endParaRPr lang="en-US" sz="1600" i="1" dirty="0">
              <a:solidFill>
                <a:schemeClr val="bg1">
                  <a:lumMod val="75000"/>
                </a:schemeClr>
              </a:solidFill>
            </a:endParaRPr>
          </a:p>
          <a:p>
            <a:r>
              <a:rPr lang="en-US" sz="1600" i="1" dirty="0">
                <a:solidFill>
                  <a:schemeClr val="bg1">
                    <a:lumMod val="75000"/>
                  </a:schemeClr>
                </a:solidFill>
              </a:rPr>
              <a:t>So why don’t we keep all DES pts on them?</a:t>
            </a:r>
          </a:p>
          <a:p>
            <a:r>
              <a:rPr lang="en-US" sz="1600" dirty="0">
                <a:solidFill>
                  <a:schemeClr val="bg1">
                    <a:lumMod val="75000"/>
                  </a:schemeClr>
                </a:solidFill>
              </a:rPr>
              <a:t>Because of their terrible side-effect profile, </a:t>
            </a:r>
            <a:r>
              <a:rPr lang="en-US" sz="1600" dirty="0" err="1">
                <a:solidFill>
                  <a:schemeClr val="bg1">
                    <a:lumMod val="75000"/>
                  </a:schemeClr>
                </a:solidFill>
              </a:rPr>
              <a:t>ie</a:t>
            </a:r>
            <a:r>
              <a:rPr lang="en-US" sz="1600" dirty="0">
                <a:solidFill>
                  <a:schemeClr val="bg1">
                    <a:lumMod val="75000"/>
                  </a:schemeClr>
                </a:solidFill>
              </a:rPr>
              <a:t>,  development of  cataracts, increased  IOP, and compromised ocular-surface  immunity</a:t>
            </a:r>
          </a:p>
          <a:p>
            <a:endParaRPr lang="en-US" sz="1600" i="1" dirty="0">
              <a:solidFill>
                <a:schemeClr val="bg1">
                  <a:lumMod val="75000"/>
                </a:schemeClr>
              </a:solidFill>
            </a:endParaRPr>
          </a:p>
          <a:p>
            <a:r>
              <a:rPr lang="en-US" sz="1600" i="1" dirty="0">
                <a:solidFill>
                  <a:schemeClr val="bg1">
                    <a:lumMod val="75000"/>
                  </a:schemeClr>
                </a:solidFill>
              </a:rPr>
              <a:t>So steroids are verboten in the management of DES?</a:t>
            </a:r>
          </a:p>
          <a:p>
            <a:r>
              <a:rPr lang="en-US" sz="1600" dirty="0">
                <a:solidFill>
                  <a:schemeClr val="bg1">
                    <a:lumMod val="75000"/>
                  </a:schemeClr>
                </a:solidFill>
              </a:rPr>
              <a:t>Not at all—it’s just that they must be used judiciously (more shortly)</a:t>
            </a:r>
          </a:p>
        </p:txBody>
      </p:sp>
      <p:sp>
        <p:nvSpPr>
          <p:cNvPr id="26" name="TextBox 25">
            <a:extLst>
              <a:ext uri="{FF2B5EF4-FFF2-40B4-BE49-F238E27FC236}">
                <a16:creationId xmlns:a16="http://schemas.microsoft.com/office/drawing/2014/main" id="{EB3368A2-60CA-C232-44E6-FA7862B6CB04}"/>
              </a:ext>
            </a:extLst>
          </p:cNvPr>
          <p:cNvSpPr txBox="1"/>
          <p:nvPr/>
        </p:nvSpPr>
        <p:spPr>
          <a:xfrm>
            <a:off x="281590" y="41254"/>
            <a:ext cx="8242873" cy="2246769"/>
          </a:xfrm>
          <a:prstGeom prst="rect">
            <a:avLst/>
          </a:prstGeom>
          <a:solidFill>
            <a:srgbClr val="FFCCFF"/>
          </a:solidFill>
        </p:spPr>
        <p:txBody>
          <a:bodyPr wrap="square" rtlCol="0">
            <a:spAutoFit/>
          </a:bodyPr>
          <a:lstStyle/>
          <a:p>
            <a:r>
              <a:rPr lang="en-US" sz="1400" i="1" dirty="0">
                <a:solidFill>
                  <a:srgbClr val="0000FF"/>
                </a:solidFill>
              </a:rPr>
              <a:t>Two steroid-sparing topical anti-inflammatories are used (in the US). What are they?</a:t>
            </a:r>
          </a:p>
          <a:p>
            <a:r>
              <a:rPr lang="en-US" sz="1400" dirty="0">
                <a:solidFill>
                  <a:srgbClr val="0000FF"/>
                </a:solidFill>
              </a:rPr>
              <a:t>--Cyclosporine</a:t>
            </a:r>
          </a:p>
          <a:p>
            <a:r>
              <a:rPr lang="en-US" sz="1400" dirty="0">
                <a:solidFill>
                  <a:srgbClr val="0000FF"/>
                </a:solidFill>
              </a:rPr>
              <a:t>--Lifitegrast</a:t>
            </a:r>
          </a:p>
          <a:p>
            <a:endParaRPr lang="en-US" sz="1400" i="1" dirty="0">
              <a:solidFill>
                <a:srgbClr val="FFCCFF"/>
              </a:solidFill>
            </a:endParaRPr>
          </a:p>
          <a:p>
            <a:r>
              <a:rPr lang="en-US" sz="1400" i="1" dirty="0">
                <a:solidFill>
                  <a:srgbClr val="FFCCFF"/>
                </a:solidFill>
              </a:rPr>
              <a:t>How do they work (in broad terms—not specific mechanisms of action)?</a:t>
            </a:r>
          </a:p>
          <a:p>
            <a:r>
              <a:rPr lang="en-US" sz="1400" dirty="0">
                <a:solidFill>
                  <a:srgbClr val="FFCCFF"/>
                </a:solidFill>
              </a:rPr>
              <a:t>They interfere with the action of  T-cells (the recruitment of which is an important cytokine effect)</a:t>
            </a:r>
          </a:p>
          <a:p>
            <a:endParaRPr lang="en-US" sz="1400" i="1" dirty="0">
              <a:solidFill>
                <a:srgbClr val="FFCCFF"/>
              </a:solidFill>
            </a:endParaRPr>
          </a:p>
          <a:p>
            <a:r>
              <a:rPr lang="en-US" sz="1400" i="1" dirty="0">
                <a:solidFill>
                  <a:srgbClr val="FFCCFF"/>
                </a:solidFill>
              </a:rPr>
              <a:t>What’s the main drawback to their use?</a:t>
            </a:r>
          </a:p>
          <a:p>
            <a:r>
              <a:rPr lang="en-US" sz="1400" dirty="0">
                <a:solidFill>
                  <a:srgbClr val="FFCCFF"/>
                </a:solidFill>
              </a:rPr>
              <a:t>It can take a l-o-n-g time for their effects to kick in—weeks (if you’re lucky) to months (probably more typical). During the ramp-up period, compliance may become an issue as the pt gives up in frustration.</a:t>
            </a:r>
          </a:p>
        </p:txBody>
      </p:sp>
    </p:spTree>
    <p:extLst>
      <p:ext uri="{BB962C8B-B14F-4D97-AF65-F5344CB8AC3E}">
        <p14:creationId xmlns:p14="http://schemas.microsoft.com/office/powerpoint/2010/main" val="197739493"/>
      </p:ext>
    </p:extLst>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solidFill>
                  <a:schemeClr val="bg1">
                    <a:lumMod val="75000"/>
                  </a:schemeClr>
                </a:solidFill>
              </a:rPr>
              <a:t>What class of topical med is most effective in controlling ocular-surface inflammation?</a:t>
            </a:r>
          </a:p>
          <a:p>
            <a:r>
              <a:rPr lang="en-US" sz="1600" dirty="0">
                <a:solidFill>
                  <a:schemeClr val="bg1">
                    <a:lumMod val="75000"/>
                  </a:schemeClr>
                </a:solidFill>
              </a:rPr>
              <a:t>Steroids</a:t>
            </a:r>
          </a:p>
          <a:p>
            <a:endParaRPr lang="en-US" sz="1600" i="1" dirty="0">
              <a:solidFill>
                <a:schemeClr val="bg1">
                  <a:lumMod val="75000"/>
                </a:schemeClr>
              </a:solidFill>
            </a:endParaRPr>
          </a:p>
          <a:p>
            <a:r>
              <a:rPr lang="en-US" sz="1600" i="1" dirty="0">
                <a:solidFill>
                  <a:schemeClr val="bg1">
                    <a:lumMod val="75000"/>
                  </a:schemeClr>
                </a:solidFill>
              </a:rPr>
              <a:t>So why don’t we keep all DES pts on them?</a:t>
            </a:r>
          </a:p>
          <a:p>
            <a:r>
              <a:rPr lang="en-US" sz="1600" dirty="0">
                <a:solidFill>
                  <a:schemeClr val="bg1">
                    <a:lumMod val="75000"/>
                  </a:schemeClr>
                </a:solidFill>
              </a:rPr>
              <a:t>Because of their terrible side-effect profile, </a:t>
            </a:r>
            <a:r>
              <a:rPr lang="en-US" sz="1600" dirty="0" err="1">
                <a:solidFill>
                  <a:schemeClr val="bg1">
                    <a:lumMod val="75000"/>
                  </a:schemeClr>
                </a:solidFill>
              </a:rPr>
              <a:t>ie</a:t>
            </a:r>
            <a:r>
              <a:rPr lang="en-US" sz="1600" dirty="0">
                <a:solidFill>
                  <a:schemeClr val="bg1">
                    <a:lumMod val="75000"/>
                  </a:schemeClr>
                </a:solidFill>
              </a:rPr>
              <a:t>,  development of  cataracts, increased  IOP, and compromised ocular-surface  immunity</a:t>
            </a:r>
          </a:p>
          <a:p>
            <a:endParaRPr lang="en-US" sz="1600" i="1" dirty="0">
              <a:solidFill>
                <a:schemeClr val="bg1">
                  <a:lumMod val="75000"/>
                </a:schemeClr>
              </a:solidFill>
            </a:endParaRPr>
          </a:p>
          <a:p>
            <a:r>
              <a:rPr lang="en-US" sz="1600" i="1" dirty="0">
                <a:solidFill>
                  <a:schemeClr val="bg1">
                    <a:lumMod val="75000"/>
                  </a:schemeClr>
                </a:solidFill>
              </a:rPr>
              <a:t>So steroids are verboten in the management of DES?</a:t>
            </a:r>
          </a:p>
          <a:p>
            <a:r>
              <a:rPr lang="en-US" sz="1600" dirty="0">
                <a:solidFill>
                  <a:schemeClr val="bg1">
                    <a:lumMod val="75000"/>
                  </a:schemeClr>
                </a:solidFill>
              </a:rPr>
              <a:t>Not at all—it’s just that they must be used judiciously (more shortly)</a:t>
            </a:r>
          </a:p>
        </p:txBody>
      </p:sp>
      <p:sp>
        <p:nvSpPr>
          <p:cNvPr id="26" name="TextBox 25">
            <a:extLst>
              <a:ext uri="{FF2B5EF4-FFF2-40B4-BE49-F238E27FC236}">
                <a16:creationId xmlns:a16="http://schemas.microsoft.com/office/drawing/2014/main" id="{EB3368A2-60CA-C232-44E6-FA7862B6CB04}"/>
              </a:ext>
            </a:extLst>
          </p:cNvPr>
          <p:cNvSpPr txBox="1"/>
          <p:nvPr/>
        </p:nvSpPr>
        <p:spPr>
          <a:xfrm>
            <a:off x="281590" y="41254"/>
            <a:ext cx="8242873" cy="2246769"/>
          </a:xfrm>
          <a:prstGeom prst="rect">
            <a:avLst/>
          </a:prstGeom>
          <a:solidFill>
            <a:srgbClr val="FFCCFF"/>
          </a:solidFill>
        </p:spPr>
        <p:txBody>
          <a:bodyPr wrap="square" rtlCol="0">
            <a:spAutoFit/>
          </a:bodyPr>
          <a:lstStyle/>
          <a:p>
            <a:r>
              <a:rPr lang="en-US" sz="1400" i="1" dirty="0">
                <a:solidFill>
                  <a:srgbClr val="0000FF"/>
                </a:solidFill>
              </a:rPr>
              <a:t>Two steroid-sparing topical anti-inflammatories are used (in the US). What are they?</a:t>
            </a:r>
          </a:p>
          <a:p>
            <a:r>
              <a:rPr lang="en-US" sz="1400" dirty="0">
                <a:solidFill>
                  <a:srgbClr val="0000FF"/>
                </a:solidFill>
              </a:rPr>
              <a:t>--Cyclosporine</a:t>
            </a:r>
          </a:p>
          <a:p>
            <a:r>
              <a:rPr lang="en-US" sz="1400" dirty="0">
                <a:solidFill>
                  <a:srgbClr val="0000FF"/>
                </a:solidFill>
              </a:rPr>
              <a:t>--Lifitegrast</a:t>
            </a:r>
          </a:p>
          <a:p>
            <a:endParaRPr lang="en-US" sz="1400" i="1" dirty="0">
              <a:solidFill>
                <a:srgbClr val="0000FF"/>
              </a:solidFill>
            </a:endParaRPr>
          </a:p>
          <a:p>
            <a:r>
              <a:rPr lang="en-US" sz="1400" i="1" dirty="0">
                <a:solidFill>
                  <a:srgbClr val="0000FF"/>
                </a:solidFill>
              </a:rPr>
              <a:t>How do they work (in broad terms—not specific mechanisms of action)?</a:t>
            </a:r>
            <a:endParaRPr lang="en-US" sz="1400" i="1" dirty="0">
              <a:solidFill>
                <a:srgbClr val="FFCCFF"/>
              </a:solidFill>
            </a:endParaRPr>
          </a:p>
          <a:p>
            <a:r>
              <a:rPr lang="en-US" sz="1400" dirty="0">
                <a:solidFill>
                  <a:srgbClr val="FFCCFF"/>
                </a:solidFill>
              </a:rPr>
              <a:t>They interfere with the action of  T-cells (the recruitment of which is an important cytokine effect)</a:t>
            </a:r>
          </a:p>
          <a:p>
            <a:endParaRPr lang="en-US" sz="1400" i="1" dirty="0">
              <a:solidFill>
                <a:srgbClr val="FFCCFF"/>
              </a:solidFill>
            </a:endParaRPr>
          </a:p>
          <a:p>
            <a:r>
              <a:rPr lang="en-US" sz="1400" i="1" dirty="0">
                <a:solidFill>
                  <a:srgbClr val="FFCCFF"/>
                </a:solidFill>
              </a:rPr>
              <a:t>What’s the main drawback to their use?</a:t>
            </a:r>
          </a:p>
          <a:p>
            <a:r>
              <a:rPr lang="en-US" sz="1400" dirty="0">
                <a:solidFill>
                  <a:srgbClr val="FFCCFF"/>
                </a:solidFill>
              </a:rPr>
              <a:t>It can take a l-o-n-g time for their effects to kick in—weeks (if you’re lucky) to months (probably more typical). During the ramp-up period, compliance may become an issue as the pt gives up in frustration.</a:t>
            </a:r>
          </a:p>
        </p:txBody>
      </p:sp>
    </p:spTree>
    <p:extLst>
      <p:ext uri="{BB962C8B-B14F-4D97-AF65-F5344CB8AC3E}">
        <p14:creationId xmlns:p14="http://schemas.microsoft.com/office/powerpoint/2010/main" val="2391229608"/>
      </p:ext>
    </p:extLst>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solidFill>
                  <a:schemeClr val="bg1">
                    <a:lumMod val="75000"/>
                  </a:schemeClr>
                </a:solidFill>
              </a:rPr>
              <a:t>What class of topical med is most effective in controlling ocular-surface inflammation?</a:t>
            </a:r>
          </a:p>
          <a:p>
            <a:r>
              <a:rPr lang="en-US" sz="1600" dirty="0">
                <a:solidFill>
                  <a:schemeClr val="bg1">
                    <a:lumMod val="75000"/>
                  </a:schemeClr>
                </a:solidFill>
              </a:rPr>
              <a:t>Steroids</a:t>
            </a:r>
          </a:p>
          <a:p>
            <a:endParaRPr lang="en-US" sz="1600" i="1" dirty="0">
              <a:solidFill>
                <a:schemeClr val="bg1">
                  <a:lumMod val="75000"/>
                </a:schemeClr>
              </a:solidFill>
            </a:endParaRPr>
          </a:p>
          <a:p>
            <a:r>
              <a:rPr lang="en-US" sz="1600" i="1" dirty="0">
                <a:solidFill>
                  <a:schemeClr val="bg1">
                    <a:lumMod val="75000"/>
                  </a:schemeClr>
                </a:solidFill>
              </a:rPr>
              <a:t>So why don’t we keep all DES pts on them?</a:t>
            </a:r>
          </a:p>
          <a:p>
            <a:r>
              <a:rPr lang="en-US" sz="1600" dirty="0">
                <a:solidFill>
                  <a:schemeClr val="bg1">
                    <a:lumMod val="75000"/>
                  </a:schemeClr>
                </a:solidFill>
              </a:rPr>
              <a:t>Because of their terrible side-effect profile, </a:t>
            </a:r>
            <a:r>
              <a:rPr lang="en-US" sz="1600" dirty="0" err="1">
                <a:solidFill>
                  <a:schemeClr val="bg1">
                    <a:lumMod val="75000"/>
                  </a:schemeClr>
                </a:solidFill>
              </a:rPr>
              <a:t>ie</a:t>
            </a:r>
            <a:r>
              <a:rPr lang="en-US" sz="1600" dirty="0">
                <a:solidFill>
                  <a:schemeClr val="bg1">
                    <a:lumMod val="75000"/>
                  </a:schemeClr>
                </a:solidFill>
              </a:rPr>
              <a:t>,  development of  cataracts, increased  IOP, and compromised ocular-surface  immunity</a:t>
            </a:r>
          </a:p>
          <a:p>
            <a:endParaRPr lang="en-US" sz="1600" i="1" dirty="0">
              <a:solidFill>
                <a:schemeClr val="bg1">
                  <a:lumMod val="75000"/>
                </a:schemeClr>
              </a:solidFill>
            </a:endParaRPr>
          </a:p>
          <a:p>
            <a:r>
              <a:rPr lang="en-US" sz="1600" i="1" dirty="0">
                <a:solidFill>
                  <a:schemeClr val="bg1">
                    <a:lumMod val="75000"/>
                  </a:schemeClr>
                </a:solidFill>
              </a:rPr>
              <a:t>So steroids are verboten in the management of DES?</a:t>
            </a:r>
          </a:p>
          <a:p>
            <a:r>
              <a:rPr lang="en-US" sz="1600" dirty="0">
                <a:solidFill>
                  <a:schemeClr val="bg1">
                    <a:lumMod val="75000"/>
                  </a:schemeClr>
                </a:solidFill>
              </a:rPr>
              <a:t>Not at all—it’s just that they must be used judiciously (more shortly)</a:t>
            </a:r>
          </a:p>
        </p:txBody>
      </p:sp>
      <p:sp>
        <p:nvSpPr>
          <p:cNvPr id="26" name="TextBox 25">
            <a:extLst>
              <a:ext uri="{FF2B5EF4-FFF2-40B4-BE49-F238E27FC236}">
                <a16:creationId xmlns:a16="http://schemas.microsoft.com/office/drawing/2014/main" id="{EB3368A2-60CA-C232-44E6-FA7862B6CB04}"/>
              </a:ext>
            </a:extLst>
          </p:cNvPr>
          <p:cNvSpPr txBox="1"/>
          <p:nvPr/>
        </p:nvSpPr>
        <p:spPr>
          <a:xfrm>
            <a:off x="281590" y="41254"/>
            <a:ext cx="8242873" cy="2246769"/>
          </a:xfrm>
          <a:prstGeom prst="rect">
            <a:avLst/>
          </a:prstGeom>
          <a:solidFill>
            <a:srgbClr val="FFCCFF"/>
          </a:solidFill>
        </p:spPr>
        <p:txBody>
          <a:bodyPr wrap="square" rtlCol="0">
            <a:spAutoFit/>
          </a:bodyPr>
          <a:lstStyle/>
          <a:p>
            <a:r>
              <a:rPr lang="en-US" sz="1400" i="1" dirty="0">
                <a:solidFill>
                  <a:srgbClr val="0000FF"/>
                </a:solidFill>
              </a:rPr>
              <a:t>Two steroid-sparing topical anti-inflammatories are used (in the US). What are they?</a:t>
            </a:r>
          </a:p>
          <a:p>
            <a:r>
              <a:rPr lang="en-US" sz="1400" dirty="0">
                <a:solidFill>
                  <a:srgbClr val="0000FF"/>
                </a:solidFill>
              </a:rPr>
              <a:t>--Cyclosporine</a:t>
            </a:r>
          </a:p>
          <a:p>
            <a:r>
              <a:rPr lang="en-US" sz="1400" dirty="0">
                <a:solidFill>
                  <a:srgbClr val="0000FF"/>
                </a:solidFill>
              </a:rPr>
              <a:t>--Lifitegrast</a:t>
            </a:r>
          </a:p>
          <a:p>
            <a:endParaRPr lang="en-US" sz="1400" i="1" dirty="0">
              <a:solidFill>
                <a:srgbClr val="0000FF"/>
              </a:solidFill>
            </a:endParaRPr>
          </a:p>
          <a:p>
            <a:r>
              <a:rPr lang="en-US" sz="1400" i="1" dirty="0">
                <a:solidFill>
                  <a:srgbClr val="0000FF"/>
                </a:solidFill>
              </a:rPr>
              <a:t>How do they work (in broad terms—not specific mechanisms of action)?</a:t>
            </a:r>
          </a:p>
          <a:p>
            <a:r>
              <a:rPr lang="en-US" sz="1400" dirty="0">
                <a:solidFill>
                  <a:srgbClr val="0000FF"/>
                </a:solidFill>
              </a:rPr>
              <a:t>They interfere with the action of  T-cells </a:t>
            </a:r>
            <a:r>
              <a:rPr lang="en-US" sz="1400" dirty="0"/>
              <a:t>(</a:t>
            </a:r>
            <a:r>
              <a:rPr lang="en-US" sz="1400" dirty="0">
                <a:solidFill>
                  <a:srgbClr val="FFCCFF"/>
                </a:solidFill>
              </a:rPr>
              <a:t>the recruitment of which is an important cytokine effect)</a:t>
            </a:r>
          </a:p>
          <a:p>
            <a:endParaRPr lang="en-US" sz="1400" i="1" dirty="0">
              <a:solidFill>
                <a:srgbClr val="FFCCFF"/>
              </a:solidFill>
            </a:endParaRPr>
          </a:p>
          <a:p>
            <a:r>
              <a:rPr lang="en-US" sz="1400" i="1" dirty="0">
                <a:solidFill>
                  <a:srgbClr val="FFCCFF"/>
                </a:solidFill>
              </a:rPr>
              <a:t>What’s the main drawback to their use?</a:t>
            </a:r>
          </a:p>
          <a:p>
            <a:r>
              <a:rPr lang="en-US" sz="1400" dirty="0">
                <a:solidFill>
                  <a:srgbClr val="FFCCFF"/>
                </a:solidFill>
              </a:rPr>
              <a:t>It can take a l-o-n-g time for their effects to kick in—weeks (if you’re lucky) to months (probably more typical). During the ramp-up period, compliance may become an issue as the pt gives up in frustration.</a:t>
            </a:r>
          </a:p>
        </p:txBody>
      </p:sp>
      <p:sp>
        <p:nvSpPr>
          <p:cNvPr id="28" name="Rectangle 27">
            <a:extLst>
              <a:ext uri="{FF2B5EF4-FFF2-40B4-BE49-F238E27FC236}">
                <a16:creationId xmlns:a16="http://schemas.microsoft.com/office/drawing/2014/main" id="{C45BF669-C4B0-2C45-EDBA-CABF17E0B4AB}"/>
              </a:ext>
            </a:extLst>
          </p:cNvPr>
          <p:cNvSpPr/>
          <p:nvPr/>
        </p:nvSpPr>
        <p:spPr>
          <a:xfrm>
            <a:off x="2902225" y="1159831"/>
            <a:ext cx="685800" cy="2472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4007377"/>
      </p:ext>
    </p:extLst>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solidFill>
                  <a:schemeClr val="bg1">
                    <a:lumMod val="75000"/>
                  </a:schemeClr>
                </a:solidFill>
              </a:rPr>
              <a:t>What class of topical med is most effective in controlling ocular-surface inflammation?</a:t>
            </a:r>
          </a:p>
          <a:p>
            <a:r>
              <a:rPr lang="en-US" sz="1600" dirty="0">
                <a:solidFill>
                  <a:schemeClr val="bg1">
                    <a:lumMod val="75000"/>
                  </a:schemeClr>
                </a:solidFill>
              </a:rPr>
              <a:t>Steroids</a:t>
            </a:r>
          </a:p>
          <a:p>
            <a:endParaRPr lang="en-US" sz="1600" i="1" dirty="0">
              <a:solidFill>
                <a:schemeClr val="bg1">
                  <a:lumMod val="75000"/>
                </a:schemeClr>
              </a:solidFill>
            </a:endParaRPr>
          </a:p>
          <a:p>
            <a:r>
              <a:rPr lang="en-US" sz="1600" i="1" dirty="0">
                <a:solidFill>
                  <a:schemeClr val="bg1">
                    <a:lumMod val="75000"/>
                  </a:schemeClr>
                </a:solidFill>
              </a:rPr>
              <a:t>So why don’t we keep all DES pts on them?</a:t>
            </a:r>
          </a:p>
          <a:p>
            <a:r>
              <a:rPr lang="en-US" sz="1600" dirty="0">
                <a:solidFill>
                  <a:schemeClr val="bg1">
                    <a:lumMod val="75000"/>
                  </a:schemeClr>
                </a:solidFill>
              </a:rPr>
              <a:t>Because of their terrible side-effect profile, </a:t>
            </a:r>
            <a:r>
              <a:rPr lang="en-US" sz="1600" dirty="0" err="1">
                <a:solidFill>
                  <a:schemeClr val="bg1">
                    <a:lumMod val="75000"/>
                  </a:schemeClr>
                </a:solidFill>
              </a:rPr>
              <a:t>ie</a:t>
            </a:r>
            <a:r>
              <a:rPr lang="en-US" sz="1600" dirty="0">
                <a:solidFill>
                  <a:schemeClr val="bg1">
                    <a:lumMod val="75000"/>
                  </a:schemeClr>
                </a:solidFill>
              </a:rPr>
              <a:t>,  development of  cataracts, increased  IOP, and compromised ocular-surface  immunity</a:t>
            </a:r>
          </a:p>
          <a:p>
            <a:endParaRPr lang="en-US" sz="1600" i="1" dirty="0">
              <a:solidFill>
                <a:schemeClr val="bg1">
                  <a:lumMod val="75000"/>
                </a:schemeClr>
              </a:solidFill>
            </a:endParaRPr>
          </a:p>
          <a:p>
            <a:r>
              <a:rPr lang="en-US" sz="1600" i="1" dirty="0">
                <a:solidFill>
                  <a:schemeClr val="bg1">
                    <a:lumMod val="75000"/>
                  </a:schemeClr>
                </a:solidFill>
              </a:rPr>
              <a:t>So steroids are verboten in the management of DES?</a:t>
            </a:r>
          </a:p>
          <a:p>
            <a:r>
              <a:rPr lang="en-US" sz="1600" dirty="0">
                <a:solidFill>
                  <a:schemeClr val="bg1">
                    <a:lumMod val="75000"/>
                  </a:schemeClr>
                </a:solidFill>
              </a:rPr>
              <a:t>Not at all—it’s just that they must be used judiciously (more shortly)</a:t>
            </a:r>
          </a:p>
        </p:txBody>
      </p:sp>
      <p:sp>
        <p:nvSpPr>
          <p:cNvPr id="26" name="TextBox 25">
            <a:extLst>
              <a:ext uri="{FF2B5EF4-FFF2-40B4-BE49-F238E27FC236}">
                <a16:creationId xmlns:a16="http://schemas.microsoft.com/office/drawing/2014/main" id="{EB3368A2-60CA-C232-44E6-FA7862B6CB04}"/>
              </a:ext>
            </a:extLst>
          </p:cNvPr>
          <p:cNvSpPr txBox="1"/>
          <p:nvPr/>
        </p:nvSpPr>
        <p:spPr>
          <a:xfrm>
            <a:off x="281590" y="41254"/>
            <a:ext cx="8242873" cy="2246769"/>
          </a:xfrm>
          <a:prstGeom prst="rect">
            <a:avLst/>
          </a:prstGeom>
          <a:solidFill>
            <a:srgbClr val="FFCCFF"/>
          </a:solidFill>
        </p:spPr>
        <p:txBody>
          <a:bodyPr wrap="square" rtlCol="0">
            <a:spAutoFit/>
          </a:bodyPr>
          <a:lstStyle/>
          <a:p>
            <a:r>
              <a:rPr lang="en-US" sz="1400" i="1" dirty="0">
                <a:solidFill>
                  <a:srgbClr val="0000FF"/>
                </a:solidFill>
              </a:rPr>
              <a:t>Two steroid-sparing topical anti-inflammatories are used (in the US). What are they?</a:t>
            </a:r>
          </a:p>
          <a:p>
            <a:r>
              <a:rPr lang="en-US" sz="1400" dirty="0">
                <a:solidFill>
                  <a:srgbClr val="0000FF"/>
                </a:solidFill>
              </a:rPr>
              <a:t>--Cyclosporine</a:t>
            </a:r>
          </a:p>
          <a:p>
            <a:r>
              <a:rPr lang="en-US" sz="1400" dirty="0">
                <a:solidFill>
                  <a:srgbClr val="0000FF"/>
                </a:solidFill>
              </a:rPr>
              <a:t>--Lifitegrast</a:t>
            </a:r>
          </a:p>
          <a:p>
            <a:endParaRPr lang="en-US" sz="1400" i="1" dirty="0">
              <a:solidFill>
                <a:srgbClr val="0000FF"/>
              </a:solidFill>
            </a:endParaRPr>
          </a:p>
          <a:p>
            <a:r>
              <a:rPr lang="en-US" sz="1400" i="1" dirty="0">
                <a:solidFill>
                  <a:srgbClr val="0000FF"/>
                </a:solidFill>
              </a:rPr>
              <a:t>How do they work (in broad terms—not specific mechanisms of action)?</a:t>
            </a:r>
          </a:p>
          <a:p>
            <a:r>
              <a:rPr lang="en-US" sz="1400" dirty="0">
                <a:solidFill>
                  <a:srgbClr val="0000FF"/>
                </a:solidFill>
              </a:rPr>
              <a:t>They interfere with the action of  T-cells </a:t>
            </a:r>
            <a:r>
              <a:rPr lang="en-US" sz="1400" dirty="0">
                <a:solidFill>
                  <a:srgbClr val="FFCCFF"/>
                </a:solidFill>
              </a:rPr>
              <a:t>the recruitment of which is an important cytokine effect)</a:t>
            </a:r>
          </a:p>
          <a:p>
            <a:endParaRPr lang="en-US" sz="1400" i="1" dirty="0">
              <a:solidFill>
                <a:srgbClr val="FFCCFF"/>
              </a:solidFill>
            </a:endParaRPr>
          </a:p>
          <a:p>
            <a:r>
              <a:rPr lang="en-US" sz="1400" i="1" dirty="0">
                <a:solidFill>
                  <a:srgbClr val="FFCCFF"/>
                </a:solidFill>
              </a:rPr>
              <a:t>What’s the main drawback to their use?</a:t>
            </a:r>
          </a:p>
          <a:p>
            <a:r>
              <a:rPr lang="en-US" sz="1400" dirty="0">
                <a:solidFill>
                  <a:srgbClr val="FFCCFF"/>
                </a:solidFill>
              </a:rPr>
              <a:t>It can take a l-o-n-g time for their effects to kick in—weeks (if you’re lucky) to months (probably more typical). During the ramp-up period, compliance may become an issue as the pt gives up in frustration.</a:t>
            </a:r>
          </a:p>
        </p:txBody>
      </p:sp>
    </p:spTree>
    <p:extLst>
      <p:ext uri="{BB962C8B-B14F-4D97-AF65-F5344CB8AC3E}">
        <p14:creationId xmlns:p14="http://schemas.microsoft.com/office/powerpoint/2010/main" val="6113969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62</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a:t>
            </a:r>
            <a:r>
              <a:rPr lang="en-US" i="1" dirty="0">
                <a:solidFill>
                  <a:schemeClr val="bg1">
                    <a:lumMod val="75000"/>
                  </a:schemeClr>
                </a:solidFill>
              </a:rPr>
              <a:t>three</a:t>
            </a:r>
            <a:r>
              <a:rPr lang="en-US" dirty="0">
                <a:solidFill>
                  <a:schemeClr val="bg1">
                    <a:lumMod val="75000"/>
                  </a:schemeClr>
                </a:solidFill>
              </a:rPr>
              <a:t>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rgbClr val="0000FF"/>
                </a:solidFill>
              </a:rPr>
              <a:t>The lipid component/layer makes key contributions to the stability and effectiveness of the tear film—what are they?</a:t>
            </a:r>
          </a:p>
          <a:p>
            <a:r>
              <a:rPr lang="en-US" sz="1600" dirty="0">
                <a:solidFill>
                  <a:srgbClr val="0000FF"/>
                </a:solidFill>
              </a:rPr>
              <a:t>--Inhibit tear film  evaporation , thereby keeping it on the eye longer</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rgbClr val="CCFFCC"/>
                </a:solidFill>
              </a:rPr>
              <a:t>----Without a lipid layer, surface tension (along with gravity) would pull the tear film down the eye to the lake</a:t>
            </a:r>
          </a:p>
          <a:p>
            <a:r>
              <a:rPr lang="en-US" sz="1600" dirty="0">
                <a:solidFill>
                  <a:schemeClr val="bg1">
                    <a:lumMod val="75000"/>
                  </a:schemeClr>
                </a:solidFill>
              </a:rPr>
              <a:t>--</a:t>
            </a:r>
            <a:r>
              <a:rPr lang="en-US" sz="1600" b="1" i="1" dirty="0">
                <a:solidFill>
                  <a:schemeClr val="bg1">
                    <a:lumMod val="75000"/>
                  </a:schemeClr>
                </a:solidFill>
              </a:rPr>
              <a:t>?</a:t>
            </a:r>
          </a:p>
          <a:p>
            <a:endParaRPr lang="en-US" sz="1600" i="1" dirty="0">
              <a:solidFill>
                <a:srgbClr val="CCFFCC"/>
              </a:solidFill>
            </a:endParaRPr>
          </a:p>
          <a:p>
            <a:r>
              <a:rPr lang="en-US" sz="1600" i="1" dirty="0">
                <a:solidFill>
                  <a:srgbClr val="CCFFCC"/>
                </a:solidFill>
              </a:rPr>
              <a:t>Which gland(s) produce the lipids constituting this layer?</a:t>
            </a:r>
          </a:p>
          <a:p>
            <a:r>
              <a:rPr lang="en-US" sz="1600" dirty="0">
                <a:solidFill>
                  <a:srgbClr val="CCFFCC"/>
                </a:solidFill>
              </a:rPr>
              <a:t>The 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D95E15C-D4CA-894E-6E57-79BB0B844F6B}"/>
              </a:ext>
            </a:extLst>
          </p:cNvPr>
          <p:cNvSpPr/>
          <p:nvPr/>
        </p:nvSpPr>
        <p:spPr>
          <a:xfrm>
            <a:off x="3046031" y="1723434"/>
            <a:ext cx="1143000" cy="215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34DD53F-B6CE-F3BA-0968-2CD396B15765}"/>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650121642"/>
      </p:ext>
    </p:extLst>
  </p:cSld>
  <p:clrMapOvr>
    <a:masterClrMapping/>
  </p:clrMapOvr>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solidFill>
                  <a:schemeClr val="bg1">
                    <a:lumMod val="75000"/>
                  </a:schemeClr>
                </a:solidFill>
              </a:rPr>
              <a:t>What class of topical med is most effective in controlling ocular-surface inflammation?</a:t>
            </a:r>
          </a:p>
          <a:p>
            <a:r>
              <a:rPr lang="en-US" sz="1600" dirty="0">
                <a:solidFill>
                  <a:schemeClr val="bg1">
                    <a:lumMod val="75000"/>
                  </a:schemeClr>
                </a:solidFill>
              </a:rPr>
              <a:t>Steroids</a:t>
            </a:r>
          </a:p>
          <a:p>
            <a:endParaRPr lang="en-US" sz="1600" i="1" dirty="0">
              <a:solidFill>
                <a:schemeClr val="bg1">
                  <a:lumMod val="75000"/>
                </a:schemeClr>
              </a:solidFill>
            </a:endParaRPr>
          </a:p>
          <a:p>
            <a:r>
              <a:rPr lang="en-US" sz="1600" i="1" dirty="0">
                <a:solidFill>
                  <a:schemeClr val="bg1">
                    <a:lumMod val="75000"/>
                  </a:schemeClr>
                </a:solidFill>
              </a:rPr>
              <a:t>So why don’t we keep all DES pts on them?</a:t>
            </a:r>
          </a:p>
          <a:p>
            <a:r>
              <a:rPr lang="en-US" sz="1600" dirty="0">
                <a:solidFill>
                  <a:schemeClr val="bg1">
                    <a:lumMod val="75000"/>
                  </a:schemeClr>
                </a:solidFill>
              </a:rPr>
              <a:t>Because of their terrible side-effect profile, </a:t>
            </a:r>
            <a:r>
              <a:rPr lang="en-US" sz="1600" dirty="0" err="1">
                <a:solidFill>
                  <a:schemeClr val="bg1">
                    <a:lumMod val="75000"/>
                  </a:schemeClr>
                </a:solidFill>
              </a:rPr>
              <a:t>ie</a:t>
            </a:r>
            <a:r>
              <a:rPr lang="en-US" sz="1600" dirty="0">
                <a:solidFill>
                  <a:schemeClr val="bg1">
                    <a:lumMod val="75000"/>
                  </a:schemeClr>
                </a:solidFill>
              </a:rPr>
              <a:t>,  development of  cataracts, increased  IOP, and compromised ocular-surface  immunity</a:t>
            </a:r>
          </a:p>
          <a:p>
            <a:endParaRPr lang="en-US" sz="1600" i="1" dirty="0">
              <a:solidFill>
                <a:schemeClr val="bg1">
                  <a:lumMod val="75000"/>
                </a:schemeClr>
              </a:solidFill>
            </a:endParaRPr>
          </a:p>
          <a:p>
            <a:r>
              <a:rPr lang="en-US" sz="1600" i="1" dirty="0">
                <a:solidFill>
                  <a:schemeClr val="bg1">
                    <a:lumMod val="75000"/>
                  </a:schemeClr>
                </a:solidFill>
              </a:rPr>
              <a:t>So steroids are verboten in the management of DES?</a:t>
            </a:r>
          </a:p>
          <a:p>
            <a:r>
              <a:rPr lang="en-US" sz="1600" dirty="0">
                <a:solidFill>
                  <a:schemeClr val="bg1">
                    <a:lumMod val="75000"/>
                  </a:schemeClr>
                </a:solidFill>
              </a:rPr>
              <a:t>Not at all—it’s just that they must be used judiciously (more shortly)</a:t>
            </a:r>
          </a:p>
        </p:txBody>
      </p:sp>
      <p:sp>
        <p:nvSpPr>
          <p:cNvPr id="26" name="TextBox 25">
            <a:extLst>
              <a:ext uri="{FF2B5EF4-FFF2-40B4-BE49-F238E27FC236}">
                <a16:creationId xmlns:a16="http://schemas.microsoft.com/office/drawing/2014/main" id="{EB3368A2-60CA-C232-44E6-FA7862B6CB04}"/>
              </a:ext>
            </a:extLst>
          </p:cNvPr>
          <p:cNvSpPr txBox="1"/>
          <p:nvPr/>
        </p:nvSpPr>
        <p:spPr>
          <a:xfrm>
            <a:off x="281590" y="41254"/>
            <a:ext cx="8242873" cy="2246769"/>
          </a:xfrm>
          <a:prstGeom prst="rect">
            <a:avLst/>
          </a:prstGeom>
          <a:solidFill>
            <a:srgbClr val="FFCCFF"/>
          </a:solidFill>
        </p:spPr>
        <p:txBody>
          <a:bodyPr wrap="square" rtlCol="0">
            <a:spAutoFit/>
          </a:bodyPr>
          <a:lstStyle/>
          <a:p>
            <a:r>
              <a:rPr lang="en-US" sz="1400" i="1" dirty="0">
                <a:solidFill>
                  <a:srgbClr val="0000FF"/>
                </a:solidFill>
              </a:rPr>
              <a:t>Two steroid-sparing topical anti-inflammatories are used (in the US). What are they?</a:t>
            </a:r>
          </a:p>
          <a:p>
            <a:r>
              <a:rPr lang="en-US" sz="1400" dirty="0">
                <a:solidFill>
                  <a:srgbClr val="0000FF"/>
                </a:solidFill>
              </a:rPr>
              <a:t>--Cyclosporine</a:t>
            </a:r>
          </a:p>
          <a:p>
            <a:r>
              <a:rPr lang="en-US" sz="1400" dirty="0">
                <a:solidFill>
                  <a:srgbClr val="0000FF"/>
                </a:solidFill>
              </a:rPr>
              <a:t>--Lifitegrast</a:t>
            </a:r>
          </a:p>
          <a:p>
            <a:endParaRPr lang="en-US" sz="1400" i="1" dirty="0">
              <a:solidFill>
                <a:srgbClr val="0000FF"/>
              </a:solidFill>
            </a:endParaRPr>
          </a:p>
          <a:p>
            <a:r>
              <a:rPr lang="en-US" sz="1400" i="1" dirty="0">
                <a:solidFill>
                  <a:srgbClr val="0000FF"/>
                </a:solidFill>
              </a:rPr>
              <a:t>How do they work (in broad terms—not specific mechanisms of action)?</a:t>
            </a:r>
          </a:p>
          <a:p>
            <a:r>
              <a:rPr lang="en-US" sz="1400" dirty="0">
                <a:solidFill>
                  <a:srgbClr val="0000FF"/>
                </a:solidFill>
              </a:rPr>
              <a:t>They interfere with the action of  T-cells </a:t>
            </a:r>
            <a:r>
              <a:rPr lang="en-US" sz="1400" dirty="0"/>
              <a:t>(the recruitment of which is an important cytokine effect)</a:t>
            </a:r>
          </a:p>
          <a:p>
            <a:endParaRPr lang="en-US" sz="1400" i="1" dirty="0">
              <a:solidFill>
                <a:srgbClr val="FFCCFF"/>
              </a:solidFill>
            </a:endParaRPr>
          </a:p>
          <a:p>
            <a:r>
              <a:rPr lang="en-US" sz="1400" i="1" dirty="0">
                <a:solidFill>
                  <a:srgbClr val="FFCCFF"/>
                </a:solidFill>
              </a:rPr>
              <a:t>What’s the main drawback to their use?</a:t>
            </a:r>
          </a:p>
          <a:p>
            <a:r>
              <a:rPr lang="en-US" sz="1400" dirty="0">
                <a:solidFill>
                  <a:srgbClr val="FFCCFF"/>
                </a:solidFill>
              </a:rPr>
              <a:t>It can take a l-o-n-g time for their effects to kick in—weeks (if you’re lucky) to months (probably more typical). During the ramp-up period, compliance may become an issue as the pt gives up in frustration.</a:t>
            </a:r>
          </a:p>
        </p:txBody>
      </p:sp>
    </p:spTree>
    <p:extLst>
      <p:ext uri="{BB962C8B-B14F-4D97-AF65-F5344CB8AC3E}">
        <p14:creationId xmlns:p14="http://schemas.microsoft.com/office/powerpoint/2010/main" val="38860577"/>
      </p:ext>
    </p:extLst>
  </p:cSld>
  <p:clrMapOvr>
    <a:masterClrMapping/>
  </p:clrMapOvr>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solidFill>
                  <a:schemeClr val="bg1">
                    <a:lumMod val="75000"/>
                  </a:schemeClr>
                </a:solidFill>
              </a:rPr>
              <a:t>What class of topical med is most effective in controlling ocular-surface inflammation?</a:t>
            </a:r>
          </a:p>
          <a:p>
            <a:r>
              <a:rPr lang="en-US" sz="1600" dirty="0">
                <a:solidFill>
                  <a:schemeClr val="bg1">
                    <a:lumMod val="75000"/>
                  </a:schemeClr>
                </a:solidFill>
              </a:rPr>
              <a:t>Steroids</a:t>
            </a:r>
          </a:p>
          <a:p>
            <a:endParaRPr lang="en-US" sz="1600" i="1" dirty="0">
              <a:solidFill>
                <a:schemeClr val="bg1">
                  <a:lumMod val="75000"/>
                </a:schemeClr>
              </a:solidFill>
            </a:endParaRPr>
          </a:p>
          <a:p>
            <a:r>
              <a:rPr lang="en-US" sz="1600" i="1" dirty="0">
                <a:solidFill>
                  <a:schemeClr val="bg1">
                    <a:lumMod val="75000"/>
                  </a:schemeClr>
                </a:solidFill>
              </a:rPr>
              <a:t>So why don’t we keep all DES pts on them?</a:t>
            </a:r>
          </a:p>
          <a:p>
            <a:r>
              <a:rPr lang="en-US" sz="1600" dirty="0">
                <a:solidFill>
                  <a:schemeClr val="bg1">
                    <a:lumMod val="75000"/>
                  </a:schemeClr>
                </a:solidFill>
              </a:rPr>
              <a:t>Because of their terrible side-effect profile, </a:t>
            </a:r>
            <a:r>
              <a:rPr lang="en-US" sz="1600" dirty="0" err="1">
                <a:solidFill>
                  <a:schemeClr val="bg1">
                    <a:lumMod val="75000"/>
                  </a:schemeClr>
                </a:solidFill>
              </a:rPr>
              <a:t>ie</a:t>
            </a:r>
            <a:r>
              <a:rPr lang="en-US" sz="1600" dirty="0">
                <a:solidFill>
                  <a:schemeClr val="bg1">
                    <a:lumMod val="75000"/>
                  </a:schemeClr>
                </a:solidFill>
              </a:rPr>
              <a:t>,  development of  cataracts, increased  IOP, and compromised ocular-surface  immunity</a:t>
            </a:r>
          </a:p>
          <a:p>
            <a:endParaRPr lang="en-US" sz="1600" i="1" dirty="0">
              <a:solidFill>
                <a:schemeClr val="bg1">
                  <a:lumMod val="75000"/>
                </a:schemeClr>
              </a:solidFill>
            </a:endParaRPr>
          </a:p>
          <a:p>
            <a:r>
              <a:rPr lang="en-US" sz="1600" i="1" dirty="0">
                <a:solidFill>
                  <a:schemeClr val="bg1">
                    <a:lumMod val="75000"/>
                  </a:schemeClr>
                </a:solidFill>
              </a:rPr>
              <a:t>So steroids are verboten in the management of DES?</a:t>
            </a:r>
          </a:p>
          <a:p>
            <a:r>
              <a:rPr lang="en-US" sz="1600" dirty="0">
                <a:solidFill>
                  <a:schemeClr val="bg1">
                    <a:lumMod val="75000"/>
                  </a:schemeClr>
                </a:solidFill>
              </a:rPr>
              <a:t>Not at all—it’s just that they must be used judiciously (more shortly)</a:t>
            </a:r>
          </a:p>
        </p:txBody>
      </p:sp>
      <p:sp>
        <p:nvSpPr>
          <p:cNvPr id="26" name="TextBox 25">
            <a:extLst>
              <a:ext uri="{FF2B5EF4-FFF2-40B4-BE49-F238E27FC236}">
                <a16:creationId xmlns:a16="http://schemas.microsoft.com/office/drawing/2014/main" id="{EB3368A2-60CA-C232-44E6-FA7862B6CB04}"/>
              </a:ext>
            </a:extLst>
          </p:cNvPr>
          <p:cNvSpPr txBox="1"/>
          <p:nvPr/>
        </p:nvSpPr>
        <p:spPr>
          <a:xfrm>
            <a:off x="281590" y="41254"/>
            <a:ext cx="8242873" cy="2246769"/>
          </a:xfrm>
          <a:prstGeom prst="rect">
            <a:avLst/>
          </a:prstGeom>
          <a:solidFill>
            <a:srgbClr val="FFCCFF"/>
          </a:solidFill>
        </p:spPr>
        <p:txBody>
          <a:bodyPr wrap="square" rtlCol="0">
            <a:spAutoFit/>
          </a:bodyPr>
          <a:lstStyle/>
          <a:p>
            <a:r>
              <a:rPr lang="en-US" sz="1400" i="1" dirty="0">
                <a:solidFill>
                  <a:srgbClr val="0000FF"/>
                </a:solidFill>
              </a:rPr>
              <a:t>Two steroid-sparing topical anti-inflammatories are used (in the US). What are they?</a:t>
            </a:r>
          </a:p>
          <a:p>
            <a:r>
              <a:rPr lang="en-US" sz="1400" dirty="0">
                <a:solidFill>
                  <a:srgbClr val="0000FF"/>
                </a:solidFill>
              </a:rPr>
              <a:t>--Cyclosporine</a:t>
            </a:r>
          </a:p>
          <a:p>
            <a:r>
              <a:rPr lang="en-US" sz="1400" dirty="0">
                <a:solidFill>
                  <a:srgbClr val="0000FF"/>
                </a:solidFill>
              </a:rPr>
              <a:t>--Lifitegrast</a:t>
            </a:r>
          </a:p>
          <a:p>
            <a:endParaRPr lang="en-US" sz="1400" i="1" dirty="0">
              <a:solidFill>
                <a:srgbClr val="0000FF"/>
              </a:solidFill>
            </a:endParaRPr>
          </a:p>
          <a:p>
            <a:r>
              <a:rPr lang="en-US" sz="1400" i="1" dirty="0">
                <a:solidFill>
                  <a:srgbClr val="0000FF"/>
                </a:solidFill>
              </a:rPr>
              <a:t>How do they work (in broad terms—not specific mechanisms of action)?</a:t>
            </a:r>
          </a:p>
          <a:p>
            <a:r>
              <a:rPr lang="en-US" sz="1400" dirty="0">
                <a:solidFill>
                  <a:srgbClr val="0000FF"/>
                </a:solidFill>
              </a:rPr>
              <a:t>They interfere with the action of  T-cells </a:t>
            </a:r>
            <a:r>
              <a:rPr lang="en-US" sz="1400" dirty="0"/>
              <a:t>(the recruitment of which is an important cytokine effect)</a:t>
            </a:r>
          </a:p>
          <a:p>
            <a:endParaRPr lang="en-US" sz="1400" i="1" dirty="0">
              <a:solidFill>
                <a:srgbClr val="0000FF"/>
              </a:solidFill>
            </a:endParaRPr>
          </a:p>
          <a:p>
            <a:r>
              <a:rPr lang="en-US" sz="1400" i="1" dirty="0">
                <a:solidFill>
                  <a:srgbClr val="0000FF"/>
                </a:solidFill>
              </a:rPr>
              <a:t>What’s the main drawback to their use?</a:t>
            </a:r>
            <a:endParaRPr lang="en-US" sz="1400" i="1" dirty="0">
              <a:solidFill>
                <a:srgbClr val="FFCCFF"/>
              </a:solidFill>
            </a:endParaRPr>
          </a:p>
          <a:p>
            <a:r>
              <a:rPr lang="en-US" sz="1400" dirty="0">
                <a:solidFill>
                  <a:srgbClr val="FFCCFF"/>
                </a:solidFill>
              </a:rPr>
              <a:t>It can take a l-o-n-g time for their effects to kick in—weeks (if you’re lucky) to months (probably more typical). During the ramp-up period, compliance may become an issue as the pt gives up in frustration.</a:t>
            </a:r>
          </a:p>
        </p:txBody>
      </p:sp>
    </p:spTree>
    <p:extLst>
      <p:ext uri="{BB962C8B-B14F-4D97-AF65-F5344CB8AC3E}">
        <p14:creationId xmlns:p14="http://schemas.microsoft.com/office/powerpoint/2010/main" val="2019651564"/>
      </p:ext>
    </p:extLst>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solidFill>
                  <a:schemeClr val="bg1">
                    <a:lumMod val="75000"/>
                  </a:schemeClr>
                </a:solidFill>
              </a:rPr>
              <a:t>What class of topical med is most effective in controlling ocular-surface inflammation?</a:t>
            </a:r>
          </a:p>
          <a:p>
            <a:r>
              <a:rPr lang="en-US" sz="1600" dirty="0">
                <a:solidFill>
                  <a:schemeClr val="bg1">
                    <a:lumMod val="75000"/>
                  </a:schemeClr>
                </a:solidFill>
              </a:rPr>
              <a:t>Steroids</a:t>
            </a:r>
          </a:p>
          <a:p>
            <a:endParaRPr lang="en-US" sz="1600" i="1" dirty="0">
              <a:solidFill>
                <a:schemeClr val="bg1">
                  <a:lumMod val="75000"/>
                </a:schemeClr>
              </a:solidFill>
            </a:endParaRPr>
          </a:p>
          <a:p>
            <a:r>
              <a:rPr lang="en-US" sz="1600" i="1" dirty="0">
                <a:solidFill>
                  <a:schemeClr val="bg1">
                    <a:lumMod val="75000"/>
                  </a:schemeClr>
                </a:solidFill>
              </a:rPr>
              <a:t>So why don’t we keep all DES pts on them?</a:t>
            </a:r>
          </a:p>
          <a:p>
            <a:r>
              <a:rPr lang="en-US" sz="1600" dirty="0">
                <a:solidFill>
                  <a:schemeClr val="bg1">
                    <a:lumMod val="75000"/>
                  </a:schemeClr>
                </a:solidFill>
              </a:rPr>
              <a:t>Because of their terrible side-effect profile, </a:t>
            </a:r>
            <a:r>
              <a:rPr lang="en-US" sz="1600" dirty="0" err="1">
                <a:solidFill>
                  <a:schemeClr val="bg1">
                    <a:lumMod val="75000"/>
                  </a:schemeClr>
                </a:solidFill>
              </a:rPr>
              <a:t>ie</a:t>
            </a:r>
            <a:r>
              <a:rPr lang="en-US" sz="1600" dirty="0">
                <a:solidFill>
                  <a:schemeClr val="bg1">
                    <a:lumMod val="75000"/>
                  </a:schemeClr>
                </a:solidFill>
              </a:rPr>
              <a:t>,  development of  cataracts, increased  IOP, and compromised ocular-surface  immunity</a:t>
            </a:r>
          </a:p>
          <a:p>
            <a:endParaRPr lang="en-US" sz="1600" i="1" dirty="0">
              <a:solidFill>
                <a:schemeClr val="bg1">
                  <a:lumMod val="75000"/>
                </a:schemeClr>
              </a:solidFill>
            </a:endParaRPr>
          </a:p>
          <a:p>
            <a:r>
              <a:rPr lang="en-US" sz="1600" i="1" dirty="0">
                <a:solidFill>
                  <a:schemeClr val="bg1">
                    <a:lumMod val="75000"/>
                  </a:schemeClr>
                </a:solidFill>
              </a:rPr>
              <a:t>So steroids are verboten in the management of DES?</a:t>
            </a:r>
          </a:p>
          <a:p>
            <a:r>
              <a:rPr lang="en-US" sz="1600" dirty="0">
                <a:solidFill>
                  <a:schemeClr val="bg1">
                    <a:lumMod val="75000"/>
                  </a:schemeClr>
                </a:solidFill>
              </a:rPr>
              <a:t>Not at all—it’s just that they must be used judiciously (more shortly)</a:t>
            </a:r>
          </a:p>
        </p:txBody>
      </p:sp>
      <p:sp>
        <p:nvSpPr>
          <p:cNvPr id="26" name="TextBox 25">
            <a:extLst>
              <a:ext uri="{FF2B5EF4-FFF2-40B4-BE49-F238E27FC236}">
                <a16:creationId xmlns:a16="http://schemas.microsoft.com/office/drawing/2014/main" id="{EB3368A2-60CA-C232-44E6-FA7862B6CB04}"/>
              </a:ext>
            </a:extLst>
          </p:cNvPr>
          <p:cNvSpPr txBox="1"/>
          <p:nvPr/>
        </p:nvSpPr>
        <p:spPr>
          <a:xfrm>
            <a:off x="281590" y="41254"/>
            <a:ext cx="8242873" cy="2246769"/>
          </a:xfrm>
          <a:prstGeom prst="rect">
            <a:avLst/>
          </a:prstGeom>
          <a:solidFill>
            <a:srgbClr val="FFCCFF"/>
          </a:solidFill>
        </p:spPr>
        <p:txBody>
          <a:bodyPr wrap="square" rtlCol="0">
            <a:spAutoFit/>
          </a:bodyPr>
          <a:lstStyle/>
          <a:p>
            <a:r>
              <a:rPr lang="en-US" sz="1400" i="1" dirty="0">
                <a:solidFill>
                  <a:srgbClr val="0000FF"/>
                </a:solidFill>
              </a:rPr>
              <a:t>Two steroid-sparing topical anti-inflammatories are used (in the US). What are they?</a:t>
            </a:r>
          </a:p>
          <a:p>
            <a:r>
              <a:rPr lang="en-US" sz="1400" dirty="0">
                <a:solidFill>
                  <a:srgbClr val="0000FF"/>
                </a:solidFill>
              </a:rPr>
              <a:t>--Cyclosporine</a:t>
            </a:r>
          </a:p>
          <a:p>
            <a:r>
              <a:rPr lang="en-US" sz="1400" dirty="0">
                <a:solidFill>
                  <a:srgbClr val="0000FF"/>
                </a:solidFill>
              </a:rPr>
              <a:t>--Lifitegrast</a:t>
            </a:r>
          </a:p>
          <a:p>
            <a:endParaRPr lang="en-US" sz="1400" i="1" dirty="0">
              <a:solidFill>
                <a:srgbClr val="0000FF"/>
              </a:solidFill>
            </a:endParaRPr>
          </a:p>
          <a:p>
            <a:r>
              <a:rPr lang="en-US" sz="1400" i="1" dirty="0">
                <a:solidFill>
                  <a:srgbClr val="0000FF"/>
                </a:solidFill>
              </a:rPr>
              <a:t>How do they work (in broad terms—not specific mechanisms of action)?</a:t>
            </a:r>
          </a:p>
          <a:p>
            <a:r>
              <a:rPr lang="en-US" sz="1400" dirty="0">
                <a:solidFill>
                  <a:srgbClr val="0000FF"/>
                </a:solidFill>
              </a:rPr>
              <a:t>They interfere with the action of  T-cells </a:t>
            </a:r>
            <a:r>
              <a:rPr lang="en-US" sz="1400" dirty="0"/>
              <a:t>(the recruitment of which is an important cytokine effect)</a:t>
            </a:r>
          </a:p>
          <a:p>
            <a:endParaRPr lang="en-US" sz="1400" i="1" dirty="0">
              <a:solidFill>
                <a:srgbClr val="0000FF"/>
              </a:solidFill>
            </a:endParaRPr>
          </a:p>
          <a:p>
            <a:r>
              <a:rPr lang="en-US" sz="1400" i="1" dirty="0">
                <a:solidFill>
                  <a:srgbClr val="0000FF"/>
                </a:solidFill>
              </a:rPr>
              <a:t>What’s the main drawback to their use?</a:t>
            </a:r>
          </a:p>
          <a:p>
            <a:r>
              <a:rPr lang="en-US" sz="1400" dirty="0">
                <a:solidFill>
                  <a:srgbClr val="0000FF"/>
                </a:solidFill>
              </a:rPr>
              <a:t>It can take a l-o-n-g time for their effects to kick in—weeks (if you’re lucky) to months (probably more typical). </a:t>
            </a:r>
            <a:r>
              <a:rPr lang="en-US" sz="1400" dirty="0">
                <a:solidFill>
                  <a:srgbClr val="FFCCFF"/>
                </a:solidFill>
              </a:rPr>
              <a:t>During the ramp-up period, compliance may become an issue as the pt gives up in frustration.</a:t>
            </a:r>
          </a:p>
        </p:txBody>
      </p:sp>
    </p:spTree>
    <p:extLst>
      <p:ext uri="{BB962C8B-B14F-4D97-AF65-F5344CB8AC3E}">
        <p14:creationId xmlns:p14="http://schemas.microsoft.com/office/powerpoint/2010/main" val="1125391838"/>
      </p:ext>
    </p:extLst>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solidFill>
                  <a:schemeClr val="bg1">
                    <a:lumMod val="75000"/>
                  </a:schemeClr>
                </a:solidFill>
              </a:rPr>
              <a:t>What class of topical med is most effective in controlling ocular-surface inflammation?</a:t>
            </a:r>
          </a:p>
          <a:p>
            <a:r>
              <a:rPr lang="en-US" sz="1600" dirty="0">
                <a:solidFill>
                  <a:schemeClr val="bg1">
                    <a:lumMod val="75000"/>
                  </a:schemeClr>
                </a:solidFill>
              </a:rPr>
              <a:t>Steroids</a:t>
            </a:r>
          </a:p>
          <a:p>
            <a:endParaRPr lang="en-US" sz="1600" i="1" dirty="0">
              <a:solidFill>
                <a:schemeClr val="bg1">
                  <a:lumMod val="75000"/>
                </a:schemeClr>
              </a:solidFill>
            </a:endParaRPr>
          </a:p>
          <a:p>
            <a:r>
              <a:rPr lang="en-US" sz="1600" i="1" dirty="0">
                <a:solidFill>
                  <a:schemeClr val="bg1">
                    <a:lumMod val="75000"/>
                  </a:schemeClr>
                </a:solidFill>
              </a:rPr>
              <a:t>So why don’t we keep all DES pts on them?</a:t>
            </a:r>
          </a:p>
          <a:p>
            <a:r>
              <a:rPr lang="en-US" sz="1600" dirty="0">
                <a:solidFill>
                  <a:schemeClr val="bg1">
                    <a:lumMod val="75000"/>
                  </a:schemeClr>
                </a:solidFill>
              </a:rPr>
              <a:t>Because of their terrible side-effect profile, </a:t>
            </a:r>
            <a:r>
              <a:rPr lang="en-US" sz="1600" dirty="0" err="1">
                <a:solidFill>
                  <a:schemeClr val="bg1">
                    <a:lumMod val="75000"/>
                  </a:schemeClr>
                </a:solidFill>
              </a:rPr>
              <a:t>ie</a:t>
            </a:r>
            <a:r>
              <a:rPr lang="en-US" sz="1600" dirty="0">
                <a:solidFill>
                  <a:schemeClr val="bg1">
                    <a:lumMod val="75000"/>
                  </a:schemeClr>
                </a:solidFill>
              </a:rPr>
              <a:t>,  development of  cataracts, increased  IOP, and compromised ocular-surface  immunity</a:t>
            </a:r>
          </a:p>
          <a:p>
            <a:endParaRPr lang="en-US" sz="1600" i="1" dirty="0">
              <a:solidFill>
                <a:schemeClr val="bg1">
                  <a:lumMod val="75000"/>
                </a:schemeClr>
              </a:solidFill>
            </a:endParaRPr>
          </a:p>
          <a:p>
            <a:r>
              <a:rPr lang="en-US" sz="1600" i="1" dirty="0">
                <a:solidFill>
                  <a:schemeClr val="bg1">
                    <a:lumMod val="75000"/>
                  </a:schemeClr>
                </a:solidFill>
              </a:rPr>
              <a:t>So steroids are verboten in the management of DES?</a:t>
            </a:r>
          </a:p>
          <a:p>
            <a:r>
              <a:rPr lang="en-US" sz="1600" dirty="0">
                <a:solidFill>
                  <a:schemeClr val="bg1">
                    <a:lumMod val="75000"/>
                  </a:schemeClr>
                </a:solidFill>
              </a:rPr>
              <a:t>Not at all—it’s just that they must be used judiciously (more shortly)</a:t>
            </a:r>
          </a:p>
        </p:txBody>
      </p:sp>
      <p:sp>
        <p:nvSpPr>
          <p:cNvPr id="26" name="TextBox 25">
            <a:extLst>
              <a:ext uri="{FF2B5EF4-FFF2-40B4-BE49-F238E27FC236}">
                <a16:creationId xmlns:a16="http://schemas.microsoft.com/office/drawing/2014/main" id="{EB3368A2-60CA-C232-44E6-FA7862B6CB04}"/>
              </a:ext>
            </a:extLst>
          </p:cNvPr>
          <p:cNvSpPr txBox="1"/>
          <p:nvPr/>
        </p:nvSpPr>
        <p:spPr>
          <a:xfrm>
            <a:off x="281590" y="41254"/>
            <a:ext cx="8242873" cy="2246769"/>
          </a:xfrm>
          <a:prstGeom prst="rect">
            <a:avLst/>
          </a:prstGeom>
          <a:solidFill>
            <a:srgbClr val="FFCCFF"/>
          </a:solidFill>
        </p:spPr>
        <p:txBody>
          <a:bodyPr wrap="square" rtlCol="0">
            <a:spAutoFit/>
          </a:bodyPr>
          <a:lstStyle/>
          <a:p>
            <a:r>
              <a:rPr lang="en-US" sz="1400" i="1" dirty="0">
                <a:solidFill>
                  <a:srgbClr val="0000FF"/>
                </a:solidFill>
              </a:rPr>
              <a:t>Two steroid-sparing topical anti-inflammatories are used (in the US). What are they?</a:t>
            </a:r>
          </a:p>
          <a:p>
            <a:r>
              <a:rPr lang="en-US" sz="1400" dirty="0">
                <a:solidFill>
                  <a:srgbClr val="0000FF"/>
                </a:solidFill>
              </a:rPr>
              <a:t>--Cyclosporine</a:t>
            </a:r>
          </a:p>
          <a:p>
            <a:r>
              <a:rPr lang="en-US" sz="1400" dirty="0">
                <a:solidFill>
                  <a:srgbClr val="0000FF"/>
                </a:solidFill>
              </a:rPr>
              <a:t>--Lifitegrast</a:t>
            </a:r>
          </a:p>
          <a:p>
            <a:endParaRPr lang="en-US" sz="1400" i="1" dirty="0">
              <a:solidFill>
                <a:srgbClr val="0000FF"/>
              </a:solidFill>
            </a:endParaRPr>
          </a:p>
          <a:p>
            <a:r>
              <a:rPr lang="en-US" sz="1400" i="1" dirty="0">
                <a:solidFill>
                  <a:srgbClr val="0000FF"/>
                </a:solidFill>
              </a:rPr>
              <a:t>How do they work (in broad terms—not specific mechanisms of action)?</a:t>
            </a:r>
          </a:p>
          <a:p>
            <a:r>
              <a:rPr lang="en-US" sz="1400" dirty="0">
                <a:solidFill>
                  <a:srgbClr val="0000FF"/>
                </a:solidFill>
              </a:rPr>
              <a:t>They interfere with the action of  T-cells </a:t>
            </a:r>
            <a:r>
              <a:rPr lang="en-US" sz="1400" dirty="0"/>
              <a:t>(the recruitment of which is an important cytokine effect)</a:t>
            </a:r>
          </a:p>
          <a:p>
            <a:endParaRPr lang="en-US" sz="1400" i="1" dirty="0">
              <a:solidFill>
                <a:srgbClr val="0000FF"/>
              </a:solidFill>
            </a:endParaRPr>
          </a:p>
          <a:p>
            <a:r>
              <a:rPr lang="en-US" sz="1400" i="1" dirty="0">
                <a:solidFill>
                  <a:srgbClr val="0000FF"/>
                </a:solidFill>
              </a:rPr>
              <a:t>What’s the main drawback to their use?</a:t>
            </a:r>
          </a:p>
          <a:p>
            <a:r>
              <a:rPr lang="en-US" sz="1400" dirty="0">
                <a:solidFill>
                  <a:srgbClr val="0000FF"/>
                </a:solidFill>
              </a:rPr>
              <a:t>It can take a l-o-n-g time for their effects to kick in—weeks (if you’re lucky) to months (probably more typical). </a:t>
            </a:r>
            <a:r>
              <a:rPr lang="en-US" sz="1400" dirty="0"/>
              <a:t>During the ramp-up period, compliance may become an issue as the pt gives up in frustration.</a:t>
            </a:r>
          </a:p>
        </p:txBody>
      </p:sp>
    </p:spTree>
    <p:extLst>
      <p:ext uri="{BB962C8B-B14F-4D97-AF65-F5344CB8AC3E}">
        <p14:creationId xmlns:p14="http://schemas.microsoft.com/office/powerpoint/2010/main" val="1339270182"/>
      </p:ext>
    </p:extLst>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solidFill>
                  <a:schemeClr val="bg1">
                    <a:lumMod val="75000"/>
                  </a:schemeClr>
                </a:solidFill>
              </a:rPr>
              <a:t>What class of topical med is most effective in controlling ocular-surface inflammation?</a:t>
            </a:r>
          </a:p>
          <a:p>
            <a:r>
              <a:rPr lang="en-US" sz="1600" dirty="0">
                <a:solidFill>
                  <a:schemeClr val="bg1">
                    <a:lumMod val="75000"/>
                  </a:schemeClr>
                </a:solidFill>
              </a:rPr>
              <a:t>Steroids</a:t>
            </a:r>
          </a:p>
          <a:p>
            <a:endParaRPr lang="en-US" sz="1600" i="1" dirty="0">
              <a:solidFill>
                <a:schemeClr val="bg1">
                  <a:lumMod val="75000"/>
                </a:schemeClr>
              </a:solidFill>
            </a:endParaRPr>
          </a:p>
          <a:p>
            <a:r>
              <a:rPr lang="en-US" sz="1600" i="1" dirty="0">
                <a:solidFill>
                  <a:schemeClr val="bg1">
                    <a:lumMod val="75000"/>
                  </a:schemeClr>
                </a:solidFill>
              </a:rPr>
              <a:t>So why don’t we keep all DES pts on them?</a:t>
            </a:r>
          </a:p>
          <a:p>
            <a:r>
              <a:rPr lang="en-US" sz="1600" dirty="0">
                <a:solidFill>
                  <a:schemeClr val="bg1">
                    <a:lumMod val="75000"/>
                  </a:schemeClr>
                </a:solidFill>
              </a:rPr>
              <a:t>Because of their terrible side-effect profile, </a:t>
            </a:r>
            <a:r>
              <a:rPr lang="en-US" sz="1600" dirty="0" err="1">
                <a:solidFill>
                  <a:schemeClr val="bg1">
                    <a:lumMod val="75000"/>
                  </a:schemeClr>
                </a:solidFill>
              </a:rPr>
              <a:t>ie</a:t>
            </a:r>
            <a:r>
              <a:rPr lang="en-US" sz="1600" dirty="0">
                <a:solidFill>
                  <a:schemeClr val="bg1">
                    <a:lumMod val="75000"/>
                  </a:schemeClr>
                </a:solidFill>
              </a:rPr>
              <a:t>,  development of  cataracts, increased  IOP, and compromised ocular-surface  immunity</a:t>
            </a:r>
          </a:p>
          <a:p>
            <a:endParaRPr lang="en-US" sz="1600" i="1" dirty="0">
              <a:solidFill>
                <a:schemeClr val="bg1">
                  <a:lumMod val="75000"/>
                </a:schemeClr>
              </a:solidFill>
            </a:endParaRPr>
          </a:p>
          <a:p>
            <a:r>
              <a:rPr lang="en-US" sz="1600" i="1" dirty="0">
                <a:solidFill>
                  <a:schemeClr val="bg1">
                    <a:lumMod val="75000"/>
                  </a:schemeClr>
                </a:solidFill>
              </a:rPr>
              <a:t>So steroids are verboten in the management of DES?</a:t>
            </a:r>
          </a:p>
          <a:p>
            <a:r>
              <a:rPr lang="en-US" sz="1600" dirty="0">
                <a:solidFill>
                  <a:schemeClr val="bg1">
                    <a:lumMod val="75000"/>
                  </a:schemeClr>
                </a:solidFill>
              </a:rPr>
              <a:t>Not at all—it’s just that they must be used judiciously (more shortly)</a:t>
            </a:r>
          </a:p>
        </p:txBody>
      </p:sp>
      <p:sp>
        <p:nvSpPr>
          <p:cNvPr id="26" name="TextBox 25">
            <a:extLst>
              <a:ext uri="{FF2B5EF4-FFF2-40B4-BE49-F238E27FC236}">
                <a16:creationId xmlns:a16="http://schemas.microsoft.com/office/drawing/2014/main" id="{EB3368A2-60CA-C232-44E6-FA7862B6CB04}"/>
              </a:ext>
            </a:extLst>
          </p:cNvPr>
          <p:cNvSpPr txBox="1"/>
          <p:nvPr/>
        </p:nvSpPr>
        <p:spPr>
          <a:xfrm>
            <a:off x="281590" y="41254"/>
            <a:ext cx="8405210" cy="2246769"/>
          </a:xfrm>
          <a:prstGeom prst="rect">
            <a:avLst/>
          </a:prstGeom>
          <a:solidFill>
            <a:srgbClr val="FFCCFF"/>
          </a:solidFill>
        </p:spPr>
        <p:txBody>
          <a:bodyPr wrap="square" rtlCol="0">
            <a:spAutoFit/>
          </a:bodyPr>
          <a:lstStyle/>
          <a:p>
            <a:r>
              <a:rPr lang="en-US" sz="1400" i="1" dirty="0">
                <a:solidFill>
                  <a:schemeClr val="bg1">
                    <a:lumMod val="75000"/>
                  </a:schemeClr>
                </a:solidFill>
              </a:rPr>
              <a:t>Two steroid-sparing topical anti-inflammatories are used (in the US). What are they?</a:t>
            </a:r>
          </a:p>
          <a:p>
            <a:r>
              <a:rPr lang="en-US" sz="1400" dirty="0">
                <a:solidFill>
                  <a:schemeClr val="bg1">
                    <a:lumMod val="75000"/>
                  </a:schemeClr>
                </a:solidFill>
              </a:rPr>
              <a:t>--Cyclosporine</a:t>
            </a:r>
          </a:p>
          <a:p>
            <a:r>
              <a:rPr lang="en-US" sz="1400" dirty="0">
                <a:solidFill>
                  <a:schemeClr val="bg1">
                    <a:lumMod val="75000"/>
                  </a:schemeClr>
                </a:solidFill>
              </a:rPr>
              <a:t>--Lifitegrast</a:t>
            </a:r>
          </a:p>
          <a:p>
            <a:endParaRPr lang="en-US" sz="1400" i="1" dirty="0">
              <a:solidFill>
                <a:schemeClr val="bg1">
                  <a:lumMod val="75000"/>
                </a:schemeClr>
              </a:solidFill>
            </a:endParaRPr>
          </a:p>
          <a:p>
            <a:r>
              <a:rPr lang="en-US" sz="1400" i="1" dirty="0">
                <a:solidFill>
                  <a:schemeClr val="bg1">
                    <a:lumMod val="75000"/>
                  </a:schemeClr>
                </a:solidFill>
              </a:rPr>
              <a:t>How do they work (in broad terms—not specific mechanisms of action)?</a:t>
            </a:r>
          </a:p>
          <a:p>
            <a:r>
              <a:rPr lang="en-US" sz="1400" dirty="0">
                <a:solidFill>
                  <a:schemeClr val="bg1">
                    <a:lumMod val="75000"/>
                  </a:schemeClr>
                </a:solidFill>
              </a:rPr>
              <a:t>They interfere with the action of  T-cells (the recruitment of which is an important cytokine effect)</a:t>
            </a:r>
          </a:p>
          <a:p>
            <a:endParaRPr lang="en-US" sz="1400" i="1" dirty="0">
              <a:solidFill>
                <a:schemeClr val="bg1">
                  <a:lumMod val="75000"/>
                </a:schemeClr>
              </a:solidFill>
            </a:endParaRPr>
          </a:p>
          <a:p>
            <a:r>
              <a:rPr lang="en-US" sz="1400" i="1" dirty="0">
                <a:solidFill>
                  <a:schemeClr val="bg1">
                    <a:lumMod val="75000"/>
                  </a:schemeClr>
                </a:solidFill>
              </a:rPr>
              <a:t>What’s the main drawback to their use?</a:t>
            </a:r>
          </a:p>
          <a:p>
            <a:r>
              <a:rPr lang="en-US" sz="1400" b="1" dirty="0">
                <a:solidFill>
                  <a:srgbClr val="0000FF"/>
                </a:solidFill>
              </a:rPr>
              <a:t>It can take a l-o-n-g time for their effects to kick in</a:t>
            </a:r>
            <a:r>
              <a:rPr lang="en-US" sz="1400" dirty="0">
                <a:solidFill>
                  <a:schemeClr val="bg1">
                    <a:lumMod val="75000"/>
                  </a:schemeClr>
                </a:solidFill>
              </a:rPr>
              <a:t>—weeks (if you’re lucky) to months (probably more typical). During the ramp-up period, compliance may become an issue as the pt gives up in frustration.</a:t>
            </a:r>
          </a:p>
        </p:txBody>
      </p:sp>
      <p:sp>
        <p:nvSpPr>
          <p:cNvPr id="27" name="TextBox 26">
            <a:extLst>
              <a:ext uri="{FF2B5EF4-FFF2-40B4-BE49-F238E27FC236}">
                <a16:creationId xmlns:a16="http://schemas.microsoft.com/office/drawing/2014/main" id="{3FA2246E-A3C1-44D5-9580-7D762A8A2B79}"/>
              </a:ext>
            </a:extLst>
          </p:cNvPr>
          <p:cNvSpPr txBox="1"/>
          <p:nvPr/>
        </p:nvSpPr>
        <p:spPr>
          <a:xfrm>
            <a:off x="279829" y="2075431"/>
            <a:ext cx="5483809" cy="1384995"/>
          </a:xfrm>
          <a:prstGeom prst="rect">
            <a:avLst/>
          </a:prstGeom>
          <a:solidFill>
            <a:schemeClr val="accent1">
              <a:lumMod val="40000"/>
              <a:lumOff val="60000"/>
            </a:schemeClr>
          </a:solidFill>
        </p:spPr>
        <p:txBody>
          <a:bodyPr wrap="square" rtlCol="0">
            <a:spAutoFit/>
          </a:bodyPr>
          <a:lstStyle/>
          <a:p>
            <a:r>
              <a:rPr lang="en-US" sz="1400" i="1" dirty="0"/>
              <a:t>Why does it take so long for these drugs to reach full effect?</a:t>
            </a:r>
            <a:endParaRPr lang="en-US" sz="1400" i="1" dirty="0">
              <a:solidFill>
                <a:schemeClr val="accent1">
                  <a:lumMod val="40000"/>
                  <a:lumOff val="60000"/>
                </a:schemeClr>
              </a:solidFill>
            </a:endParaRPr>
          </a:p>
          <a:p>
            <a:r>
              <a:rPr lang="en-US" sz="1400" dirty="0">
                <a:solidFill>
                  <a:schemeClr val="accent1">
                    <a:lumMod val="40000"/>
                    <a:lumOff val="60000"/>
                  </a:schemeClr>
                </a:solidFill>
              </a:rPr>
              <a:t>It’s probably related to the length of the T-cell life cycle (~120 days)</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What can be done to bridge the gap between commencement of therapy and onset of symptom relief?</a:t>
            </a:r>
          </a:p>
          <a:p>
            <a:r>
              <a:rPr lang="en-US" sz="1400" dirty="0">
                <a:solidFill>
                  <a:schemeClr val="accent1">
                    <a:lumMod val="40000"/>
                    <a:lumOff val="60000"/>
                  </a:schemeClr>
                </a:solidFill>
              </a:rPr>
              <a:t>A short course of topical steroids is ideal for this</a:t>
            </a:r>
          </a:p>
        </p:txBody>
      </p:sp>
    </p:spTree>
    <p:extLst>
      <p:ext uri="{BB962C8B-B14F-4D97-AF65-F5344CB8AC3E}">
        <p14:creationId xmlns:p14="http://schemas.microsoft.com/office/powerpoint/2010/main" val="312011487"/>
      </p:ext>
    </p:extLst>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solidFill>
                  <a:schemeClr val="bg1">
                    <a:lumMod val="75000"/>
                  </a:schemeClr>
                </a:solidFill>
              </a:rPr>
              <a:t>What class of topical med is most effective in controlling ocular-surface inflammation?</a:t>
            </a:r>
          </a:p>
          <a:p>
            <a:r>
              <a:rPr lang="en-US" sz="1600" dirty="0">
                <a:solidFill>
                  <a:schemeClr val="bg1">
                    <a:lumMod val="75000"/>
                  </a:schemeClr>
                </a:solidFill>
              </a:rPr>
              <a:t>Steroids</a:t>
            </a:r>
          </a:p>
          <a:p>
            <a:endParaRPr lang="en-US" sz="1600" i="1" dirty="0">
              <a:solidFill>
                <a:schemeClr val="bg1">
                  <a:lumMod val="75000"/>
                </a:schemeClr>
              </a:solidFill>
            </a:endParaRPr>
          </a:p>
          <a:p>
            <a:r>
              <a:rPr lang="en-US" sz="1600" i="1" dirty="0">
                <a:solidFill>
                  <a:schemeClr val="bg1">
                    <a:lumMod val="75000"/>
                  </a:schemeClr>
                </a:solidFill>
              </a:rPr>
              <a:t>So why don’t we keep all DES pts on them?</a:t>
            </a:r>
          </a:p>
          <a:p>
            <a:r>
              <a:rPr lang="en-US" sz="1600" dirty="0">
                <a:solidFill>
                  <a:schemeClr val="bg1">
                    <a:lumMod val="75000"/>
                  </a:schemeClr>
                </a:solidFill>
              </a:rPr>
              <a:t>Because of their terrible side-effect profile, </a:t>
            </a:r>
            <a:r>
              <a:rPr lang="en-US" sz="1600" dirty="0" err="1">
                <a:solidFill>
                  <a:schemeClr val="bg1">
                    <a:lumMod val="75000"/>
                  </a:schemeClr>
                </a:solidFill>
              </a:rPr>
              <a:t>ie</a:t>
            </a:r>
            <a:r>
              <a:rPr lang="en-US" sz="1600" dirty="0">
                <a:solidFill>
                  <a:schemeClr val="bg1">
                    <a:lumMod val="75000"/>
                  </a:schemeClr>
                </a:solidFill>
              </a:rPr>
              <a:t>,  development of  cataracts, increased  IOP, and compromised ocular-surface  immunity</a:t>
            </a:r>
          </a:p>
          <a:p>
            <a:endParaRPr lang="en-US" sz="1600" i="1" dirty="0">
              <a:solidFill>
                <a:schemeClr val="bg1">
                  <a:lumMod val="75000"/>
                </a:schemeClr>
              </a:solidFill>
            </a:endParaRPr>
          </a:p>
          <a:p>
            <a:r>
              <a:rPr lang="en-US" sz="1600" i="1" dirty="0">
                <a:solidFill>
                  <a:schemeClr val="bg1">
                    <a:lumMod val="75000"/>
                  </a:schemeClr>
                </a:solidFill>
              </a:rPr>
              <a:t>So steroids are verboten in the management of DES?</a:t>
            </a:r>
          </a:p>
          <a:p>
            <a:r>
              <a:rPr lang="en-US" sz="1600" dirty="0">
                <a:solidFill>
                  <a:schemeClr val="bg1">
                    <a:lumMod val="75000"/>
                  </a:schemeClr>
                </a:solidFill>
              </a:rPr>
              <a:t>Not at all—it’s just that they must be used judiciously (more shortly)</a:t>
            </a:r>
          </a:p>
        </p:txBody>
      </p:sp>
      <p:sp>
        <p:nvSpPr>
          <p:cNvPr id="26" name="TextBox 25">
            <a:extLst>
              <a:ext uri="{FF2B5EF4-FFF2-40B4-BE49-F238E27FC236}">
                <a16:creationId xmlns:a16="http://schemas.microsoft.com/office/drawing/2014/main" id="{EB3368A2-60CA-C232-44E6-FA7862B6CB04}"/>
              </a:ext>
            </a:extLst>
          </p:cNvPr>
          <p:cNvSpPr txBox="1"/>
          <p:nvPr/>
        </p:nvSpPr>
        <p:spPr>
          <a:xfrm>
            <a:off x="281590" y="41254"/>
            <a:ext cx="8405210" cy="2246769"/>
          </a:xfrm>
          <a:prstGeom prst="rect">
            <a:avLst/>
          </a:prstGeom>
          <a:solidFill>
            <a:srgbClr val="FFCCFF"/>
          </a:solidFill>
        </p:spPr>
        <p:txBody>
          <a:bodyPr wrap="square" rtlCol="0">
            <a:spAutoFit/>
          </a:bodyPr>
          <a:lstStyle/>
          <a:p>
            <a:r>
              <a:rPr lang="en-US" sz="1400" i="1" dirty="0">
                <a:solidFill>
                  <a:schemeClr val="bg1">
                    <a:lumMod val="75000"/>
                  </a:schemeClr>
                </a:solidFill>
              </a:rPr>
              <a:t>Two steroid-sparing topical anti-inflammatories are used (in the US). What are they?</a:t>
            </a:r>
          </a:p>
          <a:p>
            <a:r>
              <a:rPr lang="en-US" sz="1400" dirty="0">
                <a:solidFill>
                  <a:schemeClr val="bg1">
                    <a:lumMod val="75000"/>
                  </a:schemeClr>
                </a:solidFill>
              </a:rPr>
              <a:t>--Cyclosporine</a:t>
            </a:r>
          </a:p>
          <a:p>
            <a:r>
              <a:rPr lang="en-US" sz="1400" dirty="0">
                <a:solidFill>
                  <a:schemeClr val="bg1">
                    <a:lumMod val="75000"/>
                  </a:schemeClr>
                </a:solidFill>
              </a:rPr>
              <a:t>--Lifitegrast</a:t>
            </a:r>
          </a:p>
          <a:p>
            <a:endParaRPr lang="en-US" sz="1400" i="1" dirty="0">
              <a:solidFill>
                <a:schemeClr val="bg1">
                  <a:lumMod val="75000"/>
                </a:schemeClr>
              </a:solidFill>
            </a:endParaRPr>
          </a:p>
          <a:p>
            <a:r>
              <a:rPr lang="en-US" sz="1400" i="1" dirty="0">
                <a:solidFill>
                  <a:schemeClr val="bg1">
                    <a:lumMod val="75000"/>
                  </a:schemeClr>
                </a:solidFill>
              </a:rPr>
              <a:t>How do they work (in broad terms—not specific mechanisms of action)?</a:t>
            </a:r>
          </a:p>
          <a:p>
            <a:r>
              <a:rPr lang="en-US" sz="1400" dirty="0">
                <a:solidFill>
                  <a:schemeClr val="bg1">
                    <a:lumMod val="75000"/>
                  </a:schemeClr>
                </a:solidFill>
              </a:rPr>
              <a:t>They interfere with the action of  T-cells (the recruitment of which is an important cytokine effect)</a:t>
            </a:r>
          </a:p>
          <a:p>
            <a:endParaRPr lang="en-US" sz="1400" i="1" dirty="0">
              <a:solidFill>
                <a:schemeClr val="bg1">
                  <a:lumMod val="75000"/>
                </a:schemeClr>
              </a:solidFill>
            </a:endParaRPr>
          </a:p>
          <a:p>
            <a:r>
              <a:rPr lang="en-US" sz="1400" i="1" dirty="0">
                <a:solidFill>
                  <a:schemeClr val="bg1">
                    <a:lumMod val="75000"/>
                  </a:schemeClr>
                </a:solidFill>
              </a:rPr>
              <a:t>What’s the main drawback to their use?</a:t>
            </a:r>
          </a:p>
          <a:p>
            <a:r>
              <a:rPr lang="en-US" sz="1400" b="1" dirty="0">
                <a:solidFill>
                  <a:srgbClr val="0000FF"/>
                </a:solidFill>
              </a:rPr>
              <a:t>It can take a l-o-n-g time for their effects to kick in</a:t>
            </a:r>
            <a:r>
              <a:rPr lang="en-US" sz="1400" dirty="0">
                <a:solidFill>
                  <a:schemeClr val="bg1">
                    <a:lumMod val="75000"/>
                  </a:schemeClr>
                </a:solidFill>
              </a:rPr>
              <a:t>—weeks (if you’re lucky) to months (probably more typical). During the ramp-up period, compliance may become an issue as the pt gives up in frustration.</a:t>
            </a:r>
          </a:p>
        </p:txBody>
      </p:sp>
      <p:sp>
        <p:nvSpPr>
          <p:cNvPr id="27" name="TextBox 26">
            <a:extLst>
              <a:ext uri="{FF2B5EF4-FFF2-40B4-BE49-F238E27FC236}">
                <a16:creationId xmlns:a16="http://schemas.microsoft.com/office/drawing/2014/main" id="{3FA2246E-A3C1-44D5-9580-7D762A8A2B79}"/>
              </a:ext>
            </a:extLst>
          </p:cNvPr>
          <p:cNvSpPr txBox="1"/>
          <p:nvPr/>
        </p:nvSpPr>
        <p:spPr>
          <a:xfrm>
            <a:off x="279829" y="2075431"/>
            <a:ext cx="5483809" cy="1384995"/>
          </a:xfrm>
          <a:prstGeom prst="rect">
            <a:avLst/>
          </a:prstGeom>
          <a:solidFill>
            <a:schemeClr val="accent1">
              <a:lumMod val="40000"/>
              <a:lumOff val="60000"/>
            </a:schemeClr>
          </a:solidFill>
        </p:spPr>
        <p:txBody>
          <a:bodyPr wrap="square" rtlCol="0">
            <a:spAutoFit/>
          </a:bodyPr>
          <a:lstStyle/>
          <a:p>
            <a:r>
              <a:rPr lang="en-US" sz="1400" i="1" dirty="0"/>
              <a:t>Why does it take so long for these drugs to reach full effect?</a:t>
            </a:r>
          </a:p>
          <a:p>
            <a:r>
              <a:rPr lang="en-US" sz="1400" dirty="0"/>
              <a:t>It’s probably related to the length of the T-cell life cycle (~120 days)</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What can be done to bridge the gap between commencement of therapy and onset of symptom relief?</a:t>
            </a:r>
          </a:p>
          <a:p>
            <a:r>
              <a:rPr lang="en-US" sz="1400" dirty="0">
                <a:solidFill>
                  <a:schemeClr val="accent1">
                    <a:lumMod val="40000"/>
                    <a:lumOff val="60000"/>
                  </a:schemeClr>
                </a:solidFill>
              </a:rPr>
              <a:t>A short course of topical steroids is ideal for this</a:t>
            </a:r>
          </a:p>
        </p:txBody>
      </p:sp>
    </p:spTree>
    <p:extLst>
      <p:ext uri="{BB962C8B-B14F-4D97-AF65-F5344CB8AC3E}">
        <p14:creationId xmlns:p14="http://schemas.microsoft.com/office/powerpoint/2010/main" val="1009271162"/>
      </p:ext>
    </p:extLst>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solidFill>
                  <a:schemeClr val="bg1">
                    <a:lumMod val="75000"/>
                  </a:schemeClr>
                </a:solidFill>
              </a:rPr>
              <a:t>What class of topical med is most effective in controlling ocular-surface inflammation?</a:t>
            </a:r>
          </a:p>
          <a:p>
            <a:r>
              <a:rPr lang="en-US" sz="1600" dirty="0">
                <a:solidFill>
                  <a:schemeClr val="bg1">
                    <a:lumMod val="75000"/>
                  </a:schemeClr>
                </a:solidFill>
              </a:rPr>
              <a:t>Steroids</a:t>
            </a:r>
          </a:p>
          <a:p>
            <a:endParaRPr lang="en-US" sz="1600" i="1" dirty="0">
              <a:solidFill>
                <a:schemeClr val="bg1">
                  <a:lumMod val="75000"/>
                </a:schemeClr>
              </a:solidFill>
            </a:endParaRPr>
          </a:p>
          <a:p>
            <a:r>
              <a:rPr lang="en-US" sz="1600" i="1" dirty="0">
                <a:solidFill>
                  <a:schemeClr val="bg1">
                    <a:lumMod val="75000"/>
                  </a:schemeClr>
                </a:solidFill>
              </a:rPr>
              <a:t>So why don’t we keep all DES pts on them?</a:t>
            </a:r>
          </a:p>
          <a:p>
            <a:r>
              <a:rPr lang="en-US" sz="1600" dirty="0">
                <a:solidFill>
                  <a:schemeClr val="bg1">
                    <a:lumMod val="75000"/>
                  </a:schemeClr>
                </a:solidFill>
              </a:rPr>
              <a:t>Because of their terrible side-effect profile, </a:t>
            </a:r>
            <a:r>
              <a:rPr lang="en-US" sz="1600" dirty="0" err="1">
                <a:solidFill>
                  <a:schemeClr val="bg1">
                    <a:lumMod val="75000"/>
                  </a:schemeClr>
                </a:solidFill>
              </a:rPr>
              <a:t>ie</a:t>
            </a:r>
            <a:r>
              <a:rPr lang="en-US" sz="1600" dirty="0">
                <a:solidFill>
                  <a:schemeClr val="bg1">
                    <a:lumMod val="75000"/>
                  </a:schemeClr>
                </a:solidFill>
              </a:rPr>
              <a:t>,  development of  cataracts, increased  IOP, and compromised ocular-surface  immunity</a:t>
            </a:r>
          </a:p>
          <a:p>
            <a:endParaRPr lang="en-US" sz="1600" i="1" dirty="0">
              <a:solidFill>
                <a:schemeClr val="bg1">
                  <a:lumMod val="75000"/>
                </a:schemeClr>
              </a:solidFill>
            </a:endParaRPr>
          </a:p>
          <a:p>
            <a:r>
              <a:rPr lang="en-US" sz="1600" i="1" dirty="0">
                <a:solidFill>
                  <a:schemeClr val="bg1">
                    <a:lumMod val="75000"/>
                  </a:schemeClr>
                </a:solidFill>
              </a:rPr>
              <a:t>So steroids are verboten in the management of DES?</a:t>
            </a:r>
          </a:p>
          <a:p>
            <a:r>
              <a:rPr lang="en-US" sz="1600" dirty="0">
                <a:solidFill>
                  <a:schemeClr val="bg1">
                    <a:lumMod val="75000"/>
                  </a:schemeClr>
                </a:solidFill>
              </a:rPr>
              <a:t>Not at all—it’s just that they must be used judiciously (more shortly)</a:t>
            </a:r>
          </a:p>
        </p:txBody>
      </p:sp>
      <p:sp>
        <p:nvSpPr>
          <p:cNvPr id="26" name="TextBox 25">
            <a:extLst>
              <a:ext uri="{FF2B5EF4-FFF2-40B4-BE49-F238E27FC236}">
                <a16:creationId xmlns:a16="http://schemas.microsoft.com/office/drawing/2014/main" id="{EB3368A2-60CA-C232-44E6-FA7862B6CB04}"/>
              </a:ext>
            </a:extLst>
          </p:cNvPr>
          <p:cNvSpPr txBox="1"/>
          <p:nvPr/>
        </p:nvSpPr>
        <p:spPr>
          <a:xfrm>
            <a:off x="281590" y="41254"/>
            <a:ext cx="8405210" cy="2246769"/>
          </a:xfrm>
          <a:prstGeom prst="rect">
            <a:avLst/>
          </a:prstGeom>
          <a:solidFill>
            <a:srgbClr val="FFCCFF"/>
          </a:solidFill>
        </p:spPr>
        <p:txBody>
          <a:bodyPr wrap="square" rtlCol="0">
            <a:spAutoFit/>
          </a:bodyPr>
          <a:lstStyle/>
          <a:p>
            <a:r>
              <a:rPr lang="en-US" sz="1400" i="1" dirty="0">
                <a:solidFill>
                  <a:schemeClr val="bg1">
                    <a:lumMod val="75000"/>
                  </a:schemeClr>
                </a:solidFill>
              </a:rPr>
              <a:t>Two steroid-sparing topical anti-inflammatories are used (in the US). What are they?</a:t>
            </a:r>
          </a:p>
          <a:p>
            <a:r>
              <a:rPr lang="en-US" sz="1400" dirty="0">
                <a:solidFill>
                  <a:schemeClr val="bg1">
                    <a:lumMod val="75000"/>
                  </a:schemeClr>
                </a:solidFill>
              </a:rPr>
              <a:t>--Cyclosporine</a:t>
            </a:r>
          </a:p>
          <a:p>
            <a:r>
              <a:rPr lang="en-US" sz="1400" dirty="0">
                <a:solidFill>
                  <a:schemeClr val="bg1">
                    <a:lumMod val="75000"/>
                  </a:schemeClr>
                </a:solidFill>
              </a:rPr>
              <a:t>--Lifitegrast</a:t>
            </a:r>
          </a:p>
          <a:p>
            <a:endParaRPr lang="en-US" sz="1400" i="1" dirty="0">
              <a:solidFill>
                <a:schemeClr val="bg1">
                  <a:lumMod val="75000"/>
                </a:schemeClr>
              </a:solidFill>
            </a:endParaRPr>
          </a:p>
          <a:p>
            <a:r>
              <a:rPr lang="en-US" sz="1400" i="1" dirty="0">
                <a:solidFill>
                  <a:schemeClr val="bg1">
                    <a:lumMod val="75000"/>
                  </a:schemeClr>
                </a:solidFill>
              </a:rPr>
              <a:t>How do they work (in broad terms—not specific mechanisms of action)?</a:t>
            </a:r>
          </a:p>
          <a:p>
            <a:r>
              <a:rPr lang="en-US" sz="1400" dirty="0">
                <a:solidFill>
                  <a:schemeClr val="bg1">
                    <a:lumMod val="75000"/>
                  </a:schemeClr>
                </a:solidFill>
              </a:rPr>
              <a:t>They interfere with the action of  T-cells (the recruitment of which is an important cytokine effect)</a:t>
            </a:r>
          </a:p>
          <a:p>
            <a:endParaRPr lang="en-US" sz="1400" i="1" dirty="0">
              <a:solidFill>
                <a:schemeClr val="bg1">
                  <a:lumMod val="75000"/>
                </a:schemeClr>
              </a:solidFill>
            </a:endParaRPr>
          </a:p>
          <a:p>
            <a:r>
              <a:rPr lang="en-US" sz="1400" i="1" dirty="0">
                <a:solidFill>
                  <a:schemeClr val="bg1">
                    <a:lumMod val="75000"/>
                  </a:schemeClr>
                </a:solidFill>
              </a:rPr>
              <a:t>What’s the main drawback to their use?</a:t>
            </a:r>
          </a:p>
          <a:p>
            <a:r>
              <a:rPr lang="en-US" sz="1400" b="1" dirty="0">
                <a:solidFill>
                  <a:srgbClr val="0000FF"/>
                </a:solidFill>
              </a:rPr>
              <a:t>It can take a l-o-n-g time for their effects to kick in</a:t>
            </a:r>
            <a:r>
              <a:rPr lang="en-US" sz="1400" dirty="0">
                <a:solidFill>
                  <a:schemeClr val="bg1">
                    <a:lumMod val="75000"/>
                  </a:schemeClr>
                </a:solidFill>
              </a:rPr>
              <a:t>—weeks (if you’re lucky) to months (probably more typical). During the ramp-up period, compliance may become an issue as the pt gives up in frustration.</a:t>
            </a:r>
          </a:p>
        </p:txBody>
      </p:sp>
      <p:sp>
        <p:nvSpPr>
          <p:cNvPr id="27" name="TextBox 26">
            <a:extLst>
              <a:ext uri="{FF2B5EF4-FFF2-40B4-BE49-F238E27FC236}">
                <a16:creationId xmlns:a16="http://schemas.microsoft.com/office/drawing/2014/main" id="{3FA2246E-A3C1-44D5-9580-7D762A8A2B79}"/>
              </a:ext>
            </a:extLst>
          </p:cNvPr>
          <p:cNvSpPr txBox="1"/>
          <p:nvPr/>
        </p:nvSpPr>
        <p:spPr>
          <a:xfrm>
            <a:off x="279829" y="2075431"/>
            <a:ext cx="5483809" cy="1384995"/>
          </a:xfrm>
          <a:prstGeom prst="rect">
            <a:avLst/>
          </a:prstGeom>
          <a:solidFill>
            <a:schemeClr val="accent1">
              <a:lumMod val="40000"/>
              <a:lumOff val="60000"/>
            </a:schemeClr>
          </a:solidFill>
        </p:spPr>
        <p:txBody>
          <a:bodyPr wrap="square" rtlCol="0">
            <a:spAutoFit/>
          </a:bodyPr>
          <a:lstStyle/>
          <a:p>
            <a:r>
              <a:rPr lang="en-US" sz="1400" i="1" dirty="0"/>
              <a:t>Why does it take so long for these drugs to reach full effect?</a:t>
            </a:r>
          </a:p>
          <a:p>
            <a:r>
              <a:rPr lang="en-US" sz="1400" dirty="0"/>
              <a:t>It’s probably related to the length of the T-cell life cycle (~120 days)</a:t>
            </a:r>
          </a:p>
          <a:p>
            <a:endParaRPr lang="en-US" sz="1400" dirty="0"/>
          </a:p>
          <a:p>
            <a:r>
              <a:rPr lang="en-US" sz="1400" i="1" dirty="0"/>
              <a:t>What can be done to bridge the gap between commencement of therapy and onset of symptom relief?</a:t>
            </a:r>
            <a:endParaRPr lang="en-US" sz="1400" i="1" dirty="0">
              <a:solidFill>
                <a:schemeClr val="accent1">
                  <a:lumMod val="40000"/>
                  <a:lumOff val="60000"/>
                </a:schemeClr>
              </a:solidFill>
            </a:endParaRPr>
          </a:p>
          <a:p>
            <a:r>
              <a:rPr lang="en-US" sz="1400" dirty="0">
                <a:solidFill>
                  <a:schemeClr val="accent1">
                    <a:lumMod val="40000"/>
                    <a:lumOff val="60000"/>
                  </a:schemeClr>
                </a:solidFill>
              </a:rPr>
              <a:t>A short course of topical steroids is ideal for this</a:t>
            </a:r>
          </a:p>
        </p:txBody>
      </p:sp>
    </p:spTree>
    <p:extLst>
      <p:ext uri="{BB962C8B-B14F-4D97-AF65-F5344CB8AC3E}">
        <p14:creationId xmlns:p14="http://schemas.microsoft.com/office/powerpoint/2010/main" val="1091705989"/>
      </p:ext>
    </p:extLst>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solidFill>
                  <a:schemeClr val="bg1">
                    <a:lumMod val="75000"/>
                  </a:schemeClr>
                </a:solidFill>
              </a:rPr>
              <a:t>What class of topical med is most effective in controlling ocular-surface inflammation?</a:t>
            </a:r>
          </a:p>
          <a:p>
            <a:r>
              <a:rPr lang="en-US" sz="1600" dirty="0">
                <a:solidFill>
                  <a:schemeClr val="bg1">
                    <a:lumMod val="75000"/>
                  </a:schemeClr>
                </a:solidFill>
              </a:rPr>
              <a:t>Steroids</a:t>
            </a:r>
          </a:p>
          <a:p>
            <a:endParaRPr lang="en-US" sz="1600" i="1" dirty="0">
              <a:solidFill>
                <a:schemeClr val="bg1">
                  <a:lumMod val="75000"/>
                </a:schemeClr>
              </a:solidFill>
            </a:endParaRPr>
          </a:p>
          <a:p>
            <a:r>
              <a:rPr lang="en-US" sz="1600" i="1" dirty="0">
                <a:solidFill>
                  <a:schemeClr val="bg1">
                    <a:lumMod val="75000"/>
                  </a:schemeClr>
                </a:solidFill>
              </a:rPr>
              <a:t>So why don’t we keep all DES pts on them?</a:t>
            </a:r>
          </a:p>
          <a:p>
            <a:r>
              <a:rPr lang="en-US" sz="1600" dirty="0">
                <a:solidFill>
                  <a:schemeClr val="bg1">
                    <a:lumMod val="75000"/>
                  </a:schemeClr>
                </a:solidFill>
              </a:rPr>
              <a:t>Because of their terrible side-effect profile, </a:t>
            </a:r>
            <a:r>
              <a:rPr lang="en-US" sz="1600" dirty="0" err="1">
                <a:solidFill>
                  <a:schemeClr val="bg1">
                    <a:lumMod val="75000"/>
                  </a:schemeClr>
                </a:solidFill>
              </a:rPr>
              <a:t>ie</a:t>
            </a:r>
            <a:r>
              <a:rPr lang="en-US" sz="1600" dirty="0">
                <a:solidFill>
                  <a:schemeClr val="bg1">
                    <a:lumMod val="75000"/>
                  </a:schemeClr>
                </a:solidFill>
              </a:rPr>
              <a:t>,  development of  cataracts, increased  IOP, and compromised ocular-surface  immunity</a:t>
            </a:r>
          </a:p>
          <a:p>
            <a:endParaRPr lang="en-US" sz="1600" b="1" i="1" dirty="0"/>
          </a:p>
          <a:p>
            <a:r>
              <a:rPr lang="en-US" sz="1600" b="1" i="1" dirty="0"/>
              <a:t>So steroids are verboten in the management of DES?</a:t>
            </a:r>
          </a:p>
          <a:p>
            <a:r>
              <a:rPr lang="en-US" sz="1600" b="1" dirty="0"/>
              <a:t>Not at all—it’s just that they must be used judiciously (more shortly)</a:t>
            </a:r>
          </a:p>
        </p:txBody>
      </p:sp>
      <p:sp>
        <p:nvSpPr>
          <p:cNvPr id="26" name="TextBox 25">
            <a:extLst>
              <a:ext uri="{FF2B5EF4-FFF2-40B4-BE49-F238E27FC236}">
                <a16:creationId xmlns:a16="http://schemas.microsoft.com/office/drawing/2014/main" id="{EB3368A2-60CA-C232-44E6-FA7862B6CB04}"/>
              </a:ext>
            </a:extLst>
          </p:cNvPr>
          <p:cNvSpPr txBox="1"/>
          <p:nvPr/>
        </p:nvSpPr>
        <p:spPr>
          <a:xfrm>
            <a:off x="281590" y="41254"/>
            <a:ext cx="8405210" cy="2246769"/>
          </a:xfrm>
          <a:prstGeom prst="rect">
            <a:avLst/>
          </a:prstGeom>
          <a:solidFill>
            <a:srgbClr val="FFCCFF"/>
          </a:solidFill>
        </p:spPr>
        <p:txBody>
          <a:bodyPr wrap="square" rtlCol="0">
            <a:spAutoFit/>
          </a:bodyPr>
          <a:lstStyle/>
          <a:p>
            <a:r>
              <a:rPr lang="en-US" sz="1400" i="1" dirty="0">
                <a:solidFill>
                  <a:schemeClr val="bg1">
                    <a:lumMod val="75000"/>
                  </a:schemeClr>
                </a:solidFill>
              </a:rPr>
              <a:t>Two steroid-sparing topical anti-inflammatories are used (in the US). What are they?</a:t>
            </a:r>
          </a:p>
          <a:p>
            <a:r>
              <a:rPr lang="en-US" sz="1400" dirty="0">
                <a:solidFill>
                  <a:schemeClr val="bg1">
                    <a:lumMod val="75000"/>
                  </a:schemeClr>
                </a:solidFill>
              </a:rPr>
              <a:t>--Cyclosporine</a:t>
            </a:r>
          </a:p>
          <a:p>
            <a:r>
              <a:rPr lang="en-US" sz="1400" dirty="0">
                <a:solidFill>
                  <a:schemeClr val="bg1">
                    <a:lumMod val="75000"/>
                  </a:schemeClr>
                </a:solidFill>
              </a:rPr>
              <a:t>--Lifitegrast</a:t>
            </a:r>
          </a:p>
          <a:p>
            <a:endParaRPr lang="en-US" sz="1400" i="1" dirty="0">
              <a:solidFill>
                <a:schemeClr val="bg1">
                  <a:lumMod val="75000"/>
                </a:schemeClr>
              </a:solidFill>
            </a:endParaRPr>
          </a:p>
          <a:p>
            <a:r>
              <a:rPr lang="en-US" sz="1400" i="1" dirty="0">
                <a:solidFill>
                  <a:schemeClr val="bg1">
                    <a:lumMod val="75000"/>
                  </a:schemeClr>
                </a:solidFill>
              </a:rPr>
              <a:t>How do they work (in broad terms—not specific mechanisms of action)?</a:t>
            </a:r>
          </a:p>
          <a:p>
            <a:r>
              <a:rPr lang="en-US" sz="1400" dirty="0">
                <a:solidFill>
                  <a:schemeClr val="bg1">
                    <a:lumMod val="75000"/>
                  </a:schemeClr>
                </a:solidFill>
              </a:rPr>
              <a:t>They interfere with the action of  T-cells (the recruitment of which is an important cytokine effect)</a:t>
            </a:r>
          </a:p>
          <a:p>
            <a:endParaRPr lang="en-US" sz="1400" i="1" dirty="0">
              <a:solidFill>
                <a:schemeClr val="bg1">
                  <a:lumMod val="75000"/>
                </a:schemeClr>
              </a:solidFill>
            </a:endParaRPr>
          </a:p>
          <a:p>
            <a:r>
              <a:rPr lang="en-US" sz="1400" i="1" dirty="0">
                <a:solidFill>
                  <a:schemeClr val="bg1">
                    <a:lumMod val="75000"/>
                  </a:schemeClr>
                </a:solidFill>
              </a:rPr>
              <a:t>What’s the main drawback to their use?</a:t>
            </a:r>
          </a:p>
          <a:p>
            <a:r>
              <a:rPr lang="en-US" sz="1400" b="1" dirty="0">
                <a:solidFill>
                  <a:srgbClr val="0000FF"/>
                </a:solidFill>
              </a:rPr>
              <a:t>It can take a l-o-n-g time for their effects to kick in</a:t>
            </a:r>
            <a:r>
              <a:rPr lang="en-US" sz="1400" dirty="0">
                <a:solidFill>
                  <a:schemeClr val="bg1">
                    <a:lumMod val="75000"/>
                  </a:schemeClr>
                </a:solidFill>
              </a:rPr>
              <a:t>—weeks (if you’re lucky) to months (probably more typical). During the ramp-up period, compliance may become an issue as the pt gives up in frustration.</a:t>
            </a:r>
          </a:p>
        </p:txBody>
      </p:sp>
      <p:sp>
        <p:nvSpPr>
          <p:cNvPr id="27" name="TextBox 26">
            <a:extLst>
              <a:ext uri="{FF2B5EF4-FFF2-40B4-BE49-F238E27FC236}">
                <a16:creationId xmlns:a16="http://schemas.microsoft.com/office/drawing/2014/main" id="{3FA2246E-A3C1-44D5-9580-7D762A8A2B79}"/>
              </a:ext>
            </a:extLst>
          </p:cNvPr>
          <p:cNvSpPr txBox="1"/>
          <p:nvPr/>
        </p:nvSpPr>
        <p:spPr>
          <a:xfrm>
            <a:off x="279829" y="2075431"/>
            <a:ext cx="5483809" cy="1384995"/>
          </a:xfrm>
          <a:prstGeom prst="rect">
            <a:avLst/>
          </a:prstGeom>
          <a:solidFill>
            <a:schemeClr val="accent1">
              <a:lumMod val="40000"/>
              <a:lumOff val="60000"/>
            </a:schemeClr>
          </a:solidFill>
        </p:spPr>
        <p:txBody>
          <a:bodyPr wrap="square" rtlCol="0">
            <a:spAutoFit/>
          </a:bodyPr>
          <a:lstStyle/>
          <a:p>
            <a:r>
              <a:rPr lang="en-US" sz="1400" i="1" dirty="0"/>
              <a:t>Why does it take so long for these drugs to reach full effect?</a:t>
            </a:r>
          </a:p>
          <a:p>
            <a:r>
              <a:rPr lang="en-US" sz="1400" dirty="0"/>
              <a:t>It’s probably related to the length of the T-cell life cycle (~120 days)</a:t>
            </a:r>
          </a:p>
          <a:p>
            <a:endParaRPr lang="en-US" sz="1400" dirty="0"/>
          </a:p>
          <a:p>
            <a:r>
              <a:rPr lang="en-US" sz="1400" i="1" dirty="0"/>
              <a:t>What can be done to bridge the gap between commencement of therapy and onset of symptom relief?</a:t>
            </a:r>
          </a:p>
          <a:p>
            <a:r>
              <a:rPr lang="en-US" sz="1400" dirty="0"/>
              <a:t>A short course of topical steroids is ideal for this</a:t>
            </a:r>
          </a:p>
        </p:txBody>
      </p:sp>
      <p:sp>
        <p:nvSpPr>
          <p:cNvPr id="28" name="Arrow: Curved Left 27">
            <a:extLst>
              <a:ext uri="{FF2B5EF4-FFF2-40B4-BE49-F238E27FC236}">
                <a16:creationId xmlns:a16="http://schemas.microsoft.com/office/drawing/2014/main" id="{6B103102-3CC4-C005-1D53-EBDCE8D45C06}"/>
              </a:ext>
            </a:extLst>
          </p:cNvPr>
          <p:cNvSpPr/>
          <p:nvPr/>
        </p:nvSpPr>
        <p:spPr>
          <a:xfrm rot="19443127">
            <a:off x="4761619" y="2743376"/>
            <a:ext cx="732124" cy="2360194"/>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5025914"/>
      </p:ext>
    </p:extLst>
  </p:cSld>
  <p:clrMapOvr>
    <a:masterClrMapping/>
  </p:clrMapOvr>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solidFill>
                  <a:schemeClr val="bg1">
                    <a:lumMod val="75000"/>
                  </a:schemeClr>
                </a:solidFill>
              </a:rPr>
              <a:t>What class of topical med is most effective in controlling ocular-surface inflammation?</a:t>
            </a:r>
          </a:p>
          <a:p>
            <a:r>
              <a:rPr lang="en-US" sz="1600" dirty="0">
                <a:solidFill>
                  <a:schemeClr val="bg1">
                    <a:lumMod val="75000"/>
                  </a:schemeClr>
                </a:solidFill>
              </a:rPr>
              <a:t>Steroids</a:t>
            </a:r>
          </a:p>
          <a:p>
            <a:endParaRPr lang="en-US" sz="1600" i="1" dirty="0">
              <a:solidFill>
                <a:schemeClr val="bg1">
                  <a:lumMod val="75000"/>
                </a:schemeClr>
              </a:solidFill>
            </a:endParaRPr>
          </a:p>
          <a:p>
            <a:r>
              <a:rPr lang="en-US" sz="1600" i="1" dirty="0">
                <a:solidFill>
                  <a:schemeClr val="bg1">
                    <a:lumMod val="75000"/>
                  </a:schemeClr>
                </a:solidFill>
              </a:rPr>
              <a:t>So why don’t we keep all DES pts on them?</a:t>
            </a:r>
          </a:p>
          <a:p>
            <a:r>
              <a:rPr lang="en-US" sz="1600" dirty="0">
                <a:solidFill>
                  <a:schemeClr val="bg1">
                    <a:lumMod val="75000"/>
                  </a:schemeClr>
                </a:solidFill>
              </a:rPr>
              <a:t>Because of their terrible side-effect profile, </a:t>
            </a:r>
            <a:r>
              <a:rPr lang="en-US" sz="1600" dirty="0" err="1">
                <a:solidFill>
                  <a:schemeClr val="bg1">
                    <a:lumMod val="75000"/>
                  </a:schemeClr>
                </a:solidFill>
              </a:rPr>
              <a:t>ie</a:t>
            </a:r>
            <a:r>
              <a:rPr lang="en-US" sz="1600" dirty="0">
                <a:solidFill>
                  <a:schemeClr val="bg1">
                    <a:lumMod val="75000"/>
                  </a:schemeClr>
                </a:solidFill>
              </a:rPr>
              <a:t>,  development of  cataracts, increased  IOP, and compromised ocular-surface  immunity</a:t>
            </a:r>
          </a:p>
          <a:p>
            <a:endParaRPr lang="en-US" sz="1600" b="1" i="1" dirty="0">
              <a:solidFill>
                <a:schemeClr val="bg1">
                  <a:lumMod val="75000"/>
                </a:schemeClr>
              </a:solidFill>
            </a:endParaRPr>
          </a:p>
          <a:p>
            <a:r>
              <a:rPr lang="en-US" sz="1600" b="1" i="1" dirty="0">
                <a:solidFill>
                  <a:schemeClr val="bg1">
                    <a:lumMod val="75000"/>
                  </a:schemeClr>
                </a:solidFill>
              </a:rPr>
              <a:t>So steroids are verboten in the management of DES?</a:t>
            </a:r>
          </a:p>
          <a:p>
            <a:r>
              <a:rPr lang="en-US" sz="1600" b="1" dirty="0">
                <a:solidFill>
                  <a:schemeClr val="bg1">
                    <a:lumMod val="75000"/>
                  </a:schemeClr>
                </a:solidFill>
              </a:rPr>
              <a:t>Not at all—it’s just that they must be used judiciously (more shortly)</a:t>
            </a:r>
          </a:p>
        </p:txBody>
      </p:sp>
      <p:sp>
        <p:nvSpPr>
          <p:cNvPr id="26" name="TextBox 25">
            <a:extLst>
              <a:ext uri="{FF2B5EF4-FFF2-40B4-BE49-F238E27FC236}">
                <a16:creationId xmlns:a16="http://schemas.microsoft.com/office/drawing/2014/main" id="{EB3368A2-60CA-C232-44E6-FA7862B6CB04}"/>
              </a:ext>
            </a:extLst>
          </p:cNvPr>
          <p:cNvSpPr txBox="1"/>
          <p:nvPr/>
        </p:nvSpPr>
        <p:spPr>
          <a:xfrm>
            <a:off x="281590" y="41254"/>
            <a:ext cx="8405210" cy="2246769"/>
          </a:xfrm>
          <a:prstGeom prst="rect">
            <a:avLst/>
          </a:prstGeom>
          <a:solidFill>
            <a:srgbClr val="FFCCFF"/>
          </a:solidFill>
        </p:spPr>
        <p:txBody>
          <a:bodyPr wrap="square" rtlCol="0">
            <a:spAutoFit/>
          </a:bodyPr>
          <a:lstStyle/>
          <a:p>
            <a:r>
              <a:rPr lang="en-US" sz="1400" i="1" dirty="0">
                <a:solidFill>
                  <a:schemeClr val="bg1">
                    <a:lumMod val="75000"/>
                  </a:schemeClr>
                </a:solidFill>
              </a:rPr>
              <a:t>Two steroid-sparing topical anti-inflammatories are used (in the US). What are they?</a:t>
            </a:r>
          </a:p>
          <a:p>
            <a:r>
              <a:rPr lang="en-US" sz="1400" dirty="0">
                <a:solidFill>
                  <a:schemeClr val="bg1">
                    <a:lumMod val="75000"/>
                  </a:schemeClr>
                </a:solidFill>
              </a:rPr>
              <a:t>--</a:t>
            </a:r>
            <a:r>
              <a:rPr lang="en-US" sz="1400" b="1" dirty="0">
                <a:solidFill>
                  <a:srgbClr val="0000FF"/>
                </a:solidFill>
              </a:rPr>
              <a:t>Cyclosporine</a:t>
            </a:r>
          </a:p>
          <a:p>
            <a:r>
              <a:rPr lang="en-US" sz="1400" dirty="0">
                <a:solidFill>
                  <a:schemeClr val="bg1">
                    <a:lumMod val="75000"/>
                  </a:schemeClr>
                </a:solidFill>
              </a:rPr>
              <a:t>--Lifitegrast</a:t>
            </a:r>
          </a:p>
          <a:p>
            <a:endParaRPr lang="en-US" sz="1400" i="1" dirty="0">
              <a:solidFill>
                <a:schemeClr val="bg1">
                  <a:lumMod val="75000"/>
                </a:schemeClr>
              </a:solidFill>
            </a:endParaRPr>
          </a:p>
          <a:p>
            <a:r>
              <a:rPr lang="en-US" sz="1400" i="1" dirty="0">
                <a:solidFill>
                  <a:schemeClr val="bg1">
                    <a:lumMod val="75000"/>
                  </a:schemeClr>
                </a:solidFill>
              </a:rPr>
              <a:t>How do they work (in broad terms—not specific mechanisms of action)?</a:t>
            </a:r>
          </a:p>
          <a:p>
            <a:r>
              <a:rPr lang="en-US" sz="1400" dirty="0">
                <a:solidFill>
                  <a:schemeClr val="bg1">
                    <a:lumMod val="75000"/>
                  </a:schemeClr>
                </a:solidFill>
              </a:rPr>
              <a:t>They interfere with the action of  T-cells (the recruitment of which is an important cytokine effect)</a:t>
            </a:r>
          </a:p>
          <a:p>
            <a:endParaRPr lang="en-US" sz="1400" i="1" dirty="0">
              <a:solidFill>
                <a:schemeClr val="bg1">
                  <a:lumMod val="75000"/>
                </a:schemeClr>
              </a:solidFill>
            </a:endParaRPr>
          </a:p>
          <a:p>
            <a:r>
              <a:rPr lang="en-US" sz="1400" i="1" dirty="0">
                <a:solidFill>
                  <a:schemeClr val="bg1">
                    <a:lumMod val="75000"/>
                  </a:schemeClr>
                </a:solidFill>
              </a:rPr>
              <a:t>What’s the main drawback to their use?</a:t>
            </a:r>
          </a:p>
          <a:p>
            <a:r>
              <a:rPr lang="en-US" sz="1400" b="1" dirty="0">
                <a:solidFill>
                  <a:schemeClr val="bg1">
                    <a:lumMod val="75000"/>
                  </a:schemeClr>
                </a:solidFill>
              </a:rPr>
              <a:t>It can take a l-o-n-g time for their effects to kick in</a:t>
            </a:r>
            <a:r>
              <a:rPr lang="en-US" sz="1400" dirty="0">
                <a:solidFill>
                  <a:schemeClr val="bg1">
                    <a:lumMod val="75000"/>
                  </a:schemeClr>
                </a:solidFill>
              </a:rPr>
              <a:t>—weeks (if you’re lucky) to months (probably more typical). During the ramp-up period, compliance may become an issue as the pt gives up in frustration.</a:t>
            </a:r>
          </a:p>
        </p:txBody>
      </p:sp>
      <p:sp>
        <p:nvSpPr>
          <p:cNvPr id="27" name="TextBox 26">
            <a:extLst>
              <a:ext uri="{FF2B5EF4-FFF2-40B4-BE49-F238E27FC236}">
                <a16:creationId xmlns:a16="http://schemas.microsoft.com/office/drawing/2014/main" id="{3FA2246E-A3C1-44D5-9580-7D762A8A2B79}"/>
              </a:ext>
            </a:extLst>
          </p:cNvPr>
          <p:cNvSpPr txBox="1"/>
          <p:nvPr/>
        </p:nvSpPr>
        <p:spPr>
          <a:xfrm>
            <a:off x="279829" y="2075431"/>
            <a:ext cx="5483809" cy="1384995"/>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Why does it take so long for these drugs to reach full effect?</a:t>
            </a:r>
          </a:p>
          <a:p>
            <a:r>
              <a:rPr lang="en-US" sz="1400" dirty="0">
                <a:solidFill>
                  <a:schemeClr val="bg1">
                    <a:lumMod val="75000"/>
                  </a:schemeClr>
                </a:solidFill>
              </a:rPr>
              <a:t>It’s probably related to the length of the T-cell life cycle (~120 days)</a:t>
            </a:r>
          </a:p>
          <a:p>
            <a:endParaRPr lang="en-US" sz="1400" dirty="0">
              <a:solidFill>
                <a:schemeClr val="bg1">
                  <a:lumMod val="75000"/>
                </a:schemeClr>
              </a:solidFill>
            </a:endParaRPr>
          </a:p>
          <a:p>
            <a:r>
              <a:rPr lang="en-US" sz="1400" i="1" dirty="0">
                <a:solidFill>
                  <a:schemeClr val="bg1">
                    <a:lumMod val="75000"/>
                  </a:schemeClr>
                </a:solidFill>
              </a:rPr>
              <a:t>What can be done to bridge the gap between commencement of therapy and onset of symptom relief?</a:t>
            </a:r>
          </a:p>
          <a:p>
            <a:r>
              <a:rPr lang="en-US" sz="1400" dirty="0">
                <a:solidFill>
                  <a:schemeClr val="bg1">
                    <a:lumMod val="75000"/>
                  </a:schemeClr>
                </a:solidFill>
              </a:rPr>
              <a:t>A short course of topical steroids is ideal for this</a:t>
            </a:r>
          </a:p>
        </p:txBody>
      </p:sp>
      <p:sp>
        <p:nvSpPr>
          <p:cNvPr id="28" name="Arrow: Curved Left 27">
            <a:extLst>
              <a:ext uri="{FF2B5EF4-FFF2-40B4-BE49-F238E27FC236}">
                <a16:creationId xmlns:a16="http://schemas.microsoft.com/office/drawing/2014/main" id="{6B103102-3CC4-C005-1D53-EBDCE8D45C06}"/>
              </a:ext>
            </a:extLst>
          </p:cNvPr>
          <p:cNvSpPr/>
          <p:nvPr/>
        </p:nvSpPr>
        <p:spPr>
          <a:xfrm rot="19443127">
            <a:off x="4761619" y="2743376"/>
            <a:ext cx="732124" cy="2360194"/>
          </a:xfrm>
          <a:prstGeom prst="curvedLeftArrow">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Oval 28">
            <a:extLst>
              <a:ext uri="{FF2B5EF4-FFF2-40B4-BE49-F238E27FC236}">
                <a16:creationId xmlns:a16="http://schemas.microsoft.com/office/drawing/2014/main" id="{9127D98B-2290-DB14-AA7C-A03214016149}"/>
              </a:ext>
            </a:extLst>
          </p:cNvPr>
          <p:cNvSpPr/>
          <p:nvPr/>
        </p:nvSpPr>
        <p:spPr>
          <a:xfrm>
            <a:off x="331304" y="190010"/>
            <a:ext cx="1427414" cy="446096"/>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F5CBD38-4BD0-3BE5-0448-8AD12132FEF6}"/>
              </a:ext>
            </a:extLst>
          </p:cNvPr>
          <p:cNvSpPr txBox="1"/>
          <p:nvPr/>
        </p:nvSpPr>
        <p:spPr>
          <a:xfrm>
            <a:off x="1848774" y="119229"/>
            <a:ext cx="5489713" cy="1815882"/>
          </a:xfrm>
          <a:prstGeom prst="rect">
            <a:avLst/>
          </a:prstGeom>
          <a:solidFill>
            <a:schemeClr val="accent5">
              <a:lumMod val="60000"/>
              <a:lumOff val="40000"/>
            </a:schemeClr>
          </a:solidFill>
        </p:spPr>
        <p:txBody>
          <a:bodyPr wrap="square" rtlCol="0">
            <a:spAutoFit/>
          </a:bodyPr>
          <a:lstStyle/>
          <a:p>
            <a:r>
              <a:rPr lang="en-US" sz="1400" i="1" dirty="0"/>
              <a:t>Cyclosporine has three measurable effects on the ocular surface—what are they?</a:t>
            </a:r>
          </a:p>
          <a:p>
            <a:r>
              <a:rPr lang="en-US" sz="1400" dirty="0"/>
              <a:t>--</a:t>
            </a:r>
            <a:r>
              <a:rPr lang="en-US" sz="1400" b="1" i="1" dirty="0"/>
              <a:t>?</a:t>
            </a:r>
          </a:p>
          <a:p>
            <a:r>
              <a:rPr lang="en-US" sz="1400" dirty="0"/>
              <a:t>--</a:t>
            </a:r>
            <a:r>
              <a:rPr lang="en-US" sz="1400" b="1" i="1" dirty="0"/>
              <a:t>?</a:t>
            </a:r>
          </a:p>
          <a:p>
            <a:r>
              <a:rPr lang="en-US" sz="1400" dirty="0"/>
              <a:t>--</a:t>
            </a:r>
            <a:r>
              <a:rPr lang="en-US" sz="1400" b="1" i="1" dirty="0"/>
              <a:t>?</a:t>
            </a:r>
            <a:r>
              <a:rPr lang="en-US" sz="1400" dirty="0"/>
              <a:t>  </a:t>
            </a:r>
            <a:r>
              <a:rPr lang="en-US" sz="1400" dirty="0">
                <a:solidFill>
                  <a:schemeClr val="accent5">
                    <a:lumMod val="60000"/>
                    <a:lumOff val="40000"/>
                  </a:schemeClr>
                </a:solidFill>
              </a:rPr>
              <a:t>aqueous-tear  production</a:t>
            </a:r>
          </a:p>
          <a:p>
            <a:endParaRPr lang="en-US" sz="1400" i="1" dirty="0">
              <a:solidFill>
                <a:schemeClr val="accent5">
                  <a:lumMod val="60000"/>
                  <a:lumOff val="40000"/>
                </a:schemeClr>
              </a:solidFill>
            </a:endParaRPr>
          </a:p>
          <a:p>
            <a:r>
              <a:rPr lang="en-US" sz="1400" i="1" dirty="0">
                <a:solidFill>
                  <a:schemeClr val="accent5">
                    <a:lumMod val="60000"/>
                    <a:lumOff val="40000"/>
                  </a:schemeClr>
                </a:solidFill>
              </a:rPr>
              <a:t>What potential ocular side effects are concerning? Systemic?</a:t>
            </a:r>
          </a:p>
          <a:p>
            <a:r>
              <a:rPr lang="en-US" sz="1400" dirty="0">
                <a:solidFill>
                  <a:schemeClr val="accent5">
                    <a:lumMod val="60000"/>
                    <a:lumOff val="40000"/>
                  </a:schemeClr>
                </a:solidFill>
              </a:rPr>
              <a:t>It has none (other than stinging). It has no systemic side effects.</a:t>
            </a:r>
          </a:p>
        </p:txBody>
      </p:sp>
    </p:spTree>
    <p:extLst>
      <p:ext uri="{BB962C8B-B14F-4D97-AF65-F5344CB8AC3E}">
        <p14:creationId xmlns:p14="http://schemas.microsoft.com/office/powerpoint/2010/main" val="3893104161"/>
      </p:ext>
    </p:extLst>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solidFill>
                  <a:schemeClr val="bg1">
                    <a:lumMod val="75000"/>
                  </a:schemeClr>
                </a:solidFill>
              </a:rPr>
              <a:t>What class of topical med is most effective in controlling ocular-surface inflammation?</a:t>
            </a:r>
          </a:p>
          <a:p>
            <a:r>
              <a:rPr lang="en-US" sz="1600" dirty="0">
                <a:solidFill>
                  <a:schemeClr val="bg1">
                    <a:lumMod val="75000"/>
                  </a:schemeClr>
                </a:solidFill>
              </a:rPr>
              <a:t>Steroids</a:t>
            </a:r>
          </a:p>
          <a:p>
            <a:endParaRPr lang="en-US" sz="1600" i="1" dirty="0">
              <a:solidFill>
                <a:schemeClr val="bg1">
                  <a:lumMod val="75000"/>
                </a:schemeClr>
              </a:solidFill>
            </a:endParaRPr>
          </a:p>
          <a:p>
            <a:r>
              <a:rPr lang="en-US" sz="1600" i="1" dirty="0">
                <a:solidFill>
                  <a:schemeClr val="bg1">
                    <a:lumMod val="75000"/>
                  </a:schemeClr>
                </a:solidFill>
              </a:rPr>
              <a:t>So why don’t we keep all DES pts on them?</a:t>
            </a:r>
          </a:p>
          <a:p>
            <a:r>
              <a:rPr lang="en-US" sz="1600" dirty="0">
                <a:solidFill>
                  <a:schemeClr val="bg1">
                    <a:lumMod val="75000"/>
                  </a:schemeClr>
                </a:solidFill>
              </a:rPr>
              <a:t>Because of their terrible side-effect profile, </a:t>
            </a:r>
            <a:r>
              <a:rPr lang="en-US" sz="1600" dirty="0" err="1">
                <a:solidFill>
                  <a:schemeClr val="bg1">
                    <a:lumMod val="75000"/>
                  </a:schemeClr>
                </a:solidFill>
              </a:rPr>
              <a:t>ie</a:t>
            </a:r>
            <a:r>
              <a:rPr lang="en-US" sz="1600" dirty="0">
                <a:solidFill>
                  <a:schemeClr val="bg1">
                    <a:lumMod val="75000"/>
                  </a:schemeClr>
                </a:solidFill>
              </a:rPr>
              <a:t>,  development of  cataracts, increased  IOP, and compromised ocular-surface  immunity</a:t>
            </a:r>
          </a:p>
          <a:p>
            <a:endParaRPr lang="en-US" sz="1600" b="1" i="1" dirty="0">
              <a:solidFill>
                <a:schemeClr val="bg1">
                  <a:lumMod val="75000"/>
                </a:schemeClr>
              </a:solidFill>
            </a:endParaRPr>
          </a:p>
          <a:p>
            <a:r>
              <a:rPr lang="en-US" sz="1600" b="1" i="1" dirty="0">
                <a:solidFill>
                  <a:schemeClr val="bg1">
                    <a:lumMod val="75000"/>
                  </a:schemeClr>
                </a:solidFill>
              </a:rPr>
              <a:t>So steroids are verboten in the management of DES?</a:t>
            </a:r>
          </a:p>
          <a:p>
            <a:r>
              <a:rPr lang="en-US" sz="1600" b="1" dirty="0">
                <a:solidFill>
                  <a:schemeClr val="bg1">
                    <a:lumMod val="75000"/>
                  </a:schemeClr>
                </a:solidFill>
              </a:rPr>
              <a:t>Not at all—it’s just that they must be used judiciously (more shortly)</a:t>
            </a:r>
          </a:p>
        </p:txBody>
      </p:sp>
      <p:sp>
        <p:nvSpPr>
          <p:cNvPr id="26" name="TextBox 25">
            <a:extLst>
              <a:ext uri="{FF2B5EF4-FFF2-40B4-BE49-F238E27FC236}">
                <a16:creationId xmlns:a16="http://schemas.microsoft.com/office/drawing/2014/main" id="{EB3368A2-60CA-C232-44E6-FA7862B6CB04}"/>
              </a:ext>
            </a:extLst>
          </p:cNvPr>
          <p:cNvSpPr txBox="1"/>
          <p:nvPr/>
        </p:nvSpPr>
        <p:spPr>
          <a:xfrm>
            <a:off x="281590" y="41254"/>
            <a:ext cx="8405210" cy="2246769"/>
          </a:xfrm>
          <a:prstGeom prst="rect">
            <a:avLst/>
          </a:prstGeom>
          <a:solidFill>
            <a:srgbClr val="FFCCFF"/>
          </a:solidFill>
        </p:spPr>
        <p:txBody>
          <a:bodyPr wrap="square" rtlCol="0">
            <a:spAutoFit/>
          </a:bodyPr>
          <a:lstStyle/>
          <a:p>
            <a:r>
              <a:rPr lang="en-US" sz="1400" i="1" dirty="0">
                <a:solidFill>
                  <a:schemeClr val="bg1">
                    <a:lumMod val="75000"/>
                  </a:schemeClr>
                </a:solidFill>
              </a:rPr>
              <a:t>Two steroid-sparing topical anti-inflammatories are used (in the US). What are they?</a:t>
            </a:r>
          </a:p>
          <a:p>
            <a:r>
              <a:rPr lang="en-US" sz="1400" dirty="0">
                <a:solidFill>
                  <a:schemeClr val="bg1">
                    <a:lumMod val="75000"/>
                  </a:schemeClr>
                </a:solidFill>
              </a:rPr>
              <a:t>--</a:t>
            </a:r>
            <a:r>
              <a:rPr lang="en-US" sz="1400" b="1" dirty="0">
                <a:solidFill>
                  <a:srgbClr val="0000FF"/>
                </a:solidFill>
              </a:rPr>
              <a:t>Cyclosporine</a:t>
            </a:r>
          </a:p>
          <a:p>
            <a:r>
              <a:rPr lang="en-US" sz="1400" dirty="0">
                <a:solidFill>
                  <a:schemeClr val="bg1">
                    <a:lumMod val="75000"/>
                  </a:schemeClr>
                </a:solidFill>
              </a:rPr>
              <a:t>--Lifitegrast</a:t>
            </a:r>
          </a:p>
          <a:p>
            <a:endParaRPr lang="en-US" sz="1400" i="1" dirty="0">
              <a:solidFill>
                <a:schemeClr val="bg1">
                  <a:lumMod val="75000"/>
                </a:schemeClr>
              </a:solidFill>
            </a:endParaRPr>
          </a:p>
          <a:p>
            <a:r>
              <a:rPr lang="en-US" sz="1400" i="1" dirty="0">
                <a:solidFill>
                  <a:schemeClr val="bg1">
                    <a:lumMod val="75000"/>
                  </a:schemeClr>
                </a:solidFill>
              </a:rPr>
              <a:t>How do they work (in broad terms—not specific mechanisms of action)?</a:t>
            </a:r>
          </a:p>
          <a:p>
            <a:r>
              <a:rPr lang="en-US" sz="1400" dirty="0">
                <a:solidFill>
                  <a:schemeClr val="bg1">
                    <a:lumMod val="75000"/>
                  </a:schemeClr>
                </a:solidFill>
              </a:rPr>
              <a:t>They interfere with the action of  T-cells (the recruitment of which is an important cytokine effect)</a:t>
            </a:r>
          </a:p>
          <a:p>
            <a:endParaRPr lang="en-US" sz="1400" i="1" dirty="0">
              <a:solidFill>
                <a:schemeClr val="bg1">
                  <a:lumMod val="75000"/>
                </a:schemeClr>
              </a:solidFill>
            </a:endParaRPr>
          </a:p>
          <a:p>
            <a:r>
              <a:rPr lang="en-US" sz="1400" i="1" dirty="0">
                <a:solidFill>
                  <a:schemeClr val="bg1">
                    <a:lumMod val="75000"/>
                  </a:schemeClr>
                </a:solidFill>
              </a:rPr>
              <a:t>What’s the main drawback to their use?</a:t>
            </a:r>
          </a:p>
          <a:p>
            <a:r>
              <a:rPr lang="en-US" sz="1400" b="1" dirty="0">
                <a:solidFill>
                  <a:schemeClr val="bg1">
                    <a:lumMod val="75000"/>
                  </a:schemeClr>
                </a:solidFill>
              </a:rPr>
              <a:t>It can take a l-o-n-g time for their effects to kick in</a:t>
            </a:r>
            <a:r>
              <a:rPr lang="en-US" sz="1400" dirty="0">
                <a:solidFill>
                  <a:schemeClr val="bg1">
                    <a:lumMod val="75000"/>
                  </a:schemeClr>
                </a:solidFill>
              </a:rPr>
              <a:t>—weeks (if you’re lucky) to months (probably more typical). During the ramp-up period, compliance may become an issue as the pt gives up in frustration.</a:t>
            </a:r>
          </a:p>
        </p:txBody>
      </p:sp>
      <p:sp>
        <p:nvSpPr>
          <p:cNvPr id="27" name="TextBox 26">
            <a:extLst>
              <a:ext uri="{FF2B5EF4-FFF2-40B4-BE49-F238E27FC236}">
                <a16:creationId xmlns:a16="http://schemas.microsoft.com/office/drawing/2014/main" id="{3FA2246E-A3C1-44D5-9580-7D762A8A2B79}"/>
              </a:ext>
            </a:extLst>
          </p:cNvPr>
          <p:cNvSpPr txBox="1"/>
          <p:nvPr/>
        </p:nvSpPr>
        <p:spPr>
          <a:xfrm>
            <a:off x="279829" y="2075431"/>
            <a:ext cx="5483809" cy="1384995"/>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Why does it take so long for these drugs to reach full effect?</a:t>
            </a:r>
          </a:p>
          <a:p>
            <a:r>
              <a:rPr lang="en-US" sz="1400" dirty="0">
                <a:solidFill>
                  <a:schemeClr val="bg1">
                    <a:lumMod val="75000"/>
                  </a:schemeClr>
                </a:solidFill>
              </a:rPr>
              <a:t>It’s probably related to the length of the T-cell life cycle (~120 days)</a:t>
            </a:r>
          </a:p>
          <a:p>
            <a:endParaRPr lang="en-US" sz="1400" dirty="0">
              <a:solidFill>
                <a:schemeClr val="bg1">
                  <a:lumMod val="75000"/>
                </a:schemeClr>
              </a:solidFill>
            </a:endParaRPr>
          </a:p>
          <a:p>
            <a:r>
              <a:rPr lang="en-US" sz="1400" i="1" dirty="0">
                <a:solidFill>
                  <a:schemeClr val="bg1">
                    <a:lumMod val="75000"/>
                  </a:schemeClr>
                </a:solidFill>
              </a:rPr>
              <a:t>What can be done to bridge the gap between commencement of therapy and onset of symptom relief?</a:t>
            </a:r>
          </a:p>
          <a:p>
            <a:r>
              <a:rPr lang="en-US" sz="1400" dirty="0">
                <a:solidFill>
                  <a:schemeClr val="bg1">
                    <a:lumMod val="75000"/>
                  </a:schemeClr>
                </a:solidFill>
              </a:rPr>
              <a:t>A short course of topical steroids is ideal for this</a:t>
            </a:r>
          </a:p>
        </p:txBody>
      </p:sp>
      <p:sp>
        <p:nvSpPr>
          <p:cNvPr id="28" name="Arrow: Curved Left 27">
            <a:extLst>
              <a:ext uri="{FF2B5EF4-FFF2-40B4-BE49-F238E27FC236}">
                <a16:creationId xmlns:a16="http://schemas.microsoft.com/office/drawing/2014/main" id="{6B103102-3CC4-C005-1D53-EBDCE8D45C06}"/>
              </a:ext>
            </a:extLst>
          </p:cNvPr>
          <p:cNvSpPr/>
          <p:nvPr/>
        </p:nvSpPr>
        <p:spPr>
          <a:xfrm rot="19443127">
            <a:off x="4761619" y="2743376"/>
            <a:ext cx="732124" cy="2360194"/>
          </a:xfrm>
          <a:prstGeom prst="curvedLeftArrow">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Oval 28">
            <a:extLst>
              <a:ext uri="{FF2B5EF4-FFF2-40B4-BE49-F238E27FC236}">
                <a16:creationId xmlns:a16="http://schemas.microsoft.com/office/drawing/2014/main" id="{9127D98B-2290-DB14-AA7C-A03214016149}"/>
              </a:ext>
            </a:extLst>
          </p:cNvPr>
          <p:cNvSpPr/>
          <p:nvPr/>
        </p:nvSpPr>
        <p:spPr>
          <a:xfrm>
            <a:off x="331304" y="190010"/>
            <a:ext cx="1427414" cy="446096"/>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F5CBD38-4BD0-3BE5-0448-8AD12132FEF6}"/>
              </a:ext>
            </a:extLst>
          </p:cNvPr>
          <p:cNvSpPr txBox="1"/>
          <p:nvPr/>
        </p:nvSpPr>
        <p:spPr>
          <a:xfrm>
            <a:off x="1848774" y="119229"/>
            <a:ext cx="5489713" cy="1815882"/>
          </a:xfrm>
          <a:prstGeom prst="rect">
            <a:avLst/>
          </a:prstGeom>
          <a:solidFill>
            <a:schemeClr val="accent5">
              <a:lumMod val="60000"/>
              <a:lumOff val="40000"/>
            </a:schemeClr>
          </a:solidFill>
        </p:spPr>
        <p:txBody>
          <a:bodyPr wrap="square" rtlCol="0">
            <a:spAutoFit/>
          </a:bodyPr>
          <a:lstStyle/>
          <a:p>
            <a:r>
              <a:rPr lang="en-US" sz="1400" i="1" dirty="0"/>
              <a:t>Cyclosporine has three measurable effects on the ocular surface—what are they?</a:t>
            </a:r>
          </a:p>
          <a:p>
            <a:r>
              <a:rPr lang="en-US" sz="1400" dirty="0"/>
              <a:t>--Reduced  T-cell  numbers</a:t>
            </a:r>
          </a:p>
          <a:p>
            <a:r>
              <a:rPr lang="en-US" sz="1400" dirty="0">
                <a:solidFill>
                  <a:schemeClr val="bg1">
                    <a:lumMod val="75000"/>
                  </a:schemeClr>
                </a:solidFill>
              </a:rPr>
              <a:t>--</a:t>
            </a:r>
            <a:r>
              <a:rPr lang="en-US" sz="1400" b="1" i="1" dirty="0">
                <a:solidFill>
                  <a:schemeClr val="bg1">
                    <a:lumMod val="75000"/>
                  </a:schemeClr>
                </a:solidFill>
              </a:rPr>
              <a:t>?</a:t>
            </a:r>
          </a:p>
          <a:p>
            <a:r>
              <a:rPr lang="en-US" sz="1400" dirty="0">
                <a:solidFill>
                  <a:schemeClr val="bg1">
                    <a:lumMod val="75000"/>
                  </a:schemeClr>
                </a:solidFill>
              </a:rPr>
              <a:t>--</a:t>
            </a:r>
            <a:r>
              <a:rPr lang="en-US" sz="1400" b="1" i="1" dirty="0">
                <a:solidFill>
                  <a:schemeClr val="bg1">
                    <a:lumMod val="75000"/>
                  </a:schemeClr>
                </a:solidFill>
              </a:rPr>
              <a:t>?</a:t>
            </a:r>
            <a:r>
              <a:rPr lang="en-US" sz="1400" dirty="0">
                <a:solidFill>
                  <a:schemeClr val="bg1">
                    <a:lumMod val="75000"/>
                  </a:schemeClr>
                </a:solidFill>
              </a:rPr>
              <a:t>  </a:t>
            </a:r>
            <a:endParaRPr lang="en-US" sz="1400" i="1" dirty="0">
              <a:solidFill>
                <a:schemeClr val="bg1">
                  <a:lumMod val="75000"/>
                </a:schemeClr>
              </a:solidFill>
            </a:endParaRPr>
          </a:p>
          <a:p>
            <a:r>
              <a:rPr lang="en-US" sz="1400" i="1" dirty="0">
                <a:solidFill>
                  <a:schemeClr val="accent5">
                    <a:lumMod val="60000"/>
                    <a:lumOff val="40000"/>
                  </a:schemeClr>
                </a:solidFill>
              </a:rPr>
              <a:t>What potential ocular side effects are concerning? Systemic?</a:t>
            </a:r>
          </a:p>
          <a:p>
            <a:r>
              <a:rPr lang="en-US" sz="1400" dirty="0">
                <a:solidFill>
                  <a:schemeClr val="accent5">
                    <a:lumMod val="60000"/>
                    <a:lumOff val="40000"/>
                  </a:schemeClr>
                </a:solidFill>
              </a:rPr>
              <a:t>It has non</a:t>
            </a:r>
          </a:p>
          <a:p>
            <a:r>
              <a:rPr lang="en-US" sz="1400" dirty="0">
                <a:solidFill>
                  <a:schemeClr val="accent5">
                    <a:lumMod val="60000"/>
                    <a:lumOff val="40000"/>
                  </a:schemeClr>
                </a:solidFill>
              </a:rPr>
              <a:t>e (other than stinging). It has no systemic side effects.</a:t>
            </a:r>
          </a:p>
        </p:txBody>
      </p:sp>
      <p:sp>
        <p:nvSpPr>
          <p:cNvPr id="31" name="Rectangle 30">
            <a:extLst>
              <a:ext uri="{FF2B5EF4-FFF2-40B4-BE49-F238E27FC236}">
                <a16:creationId xmlns:a16="http://schemas.microsoft.com/office/drawing/2014/main" id="{CF405163-86D4-0DB6-1FF2-99C8D39BFBB5}"/>
              </a:ext>
            </a:extLst>
          </p:cNvPr>
          <p:cNvSpPr/>
          <p:nvPr/>
        </p:nvSpPr>
        <p:spPr>
          <a:xfrm>
            <a:off x="2870751" y="572593"/>
            <a:ext cx="456442" cy="2445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05362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63</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a:t>
            </a:r>
            <a:r>
              <a:rPr lang="en-US" i="1" dirty="0">
                <a:solidFill>
                  <a:schemeClr val="bg1">
                    <a:lumMod val="75000"/>
                  </a:schemeClr>
                </a:solidFill>
              </a:rPr>
              <a:t>three</a:t>
            </a:r>
            <a:r>
              <a:rPr lang="en-US" dirty="0">
                <a:solidFill>
                  <a:schemeClr val="bg1">
                    <a:lumMod val="75000"/>
                  </a:schemeClr>
                </a:solidFill>
              </a:rPr>
              <a:t>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rgbClr val="0000FF"/>
                </a:solidFill>
              </a:rPr>
              <a:t>The lipid component/layer makes key contributions to the stability and effectiveness of the tear film—what are they?</a:t>
            </a:r>
          </a:p>
          <a:p>
            <a:r>
              <a:rPr lang="en-US" sz="1600" dirty="0">
                <a:solidFill>
                  <a:srgbClr val="0000FF"/>
                </a:solidFill>
              </a:rPr>
              <a:t>--Inhibit tear film  evaporation , thereby keeping it on the eye longer</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rgbClr val="CCFFCC"/>
                </a:solidFill>
              </a:rPr>
              <a:t>----Without a lipid layer, surface tension (along with gravity) would pull the tear film down the eye to the lake</a:t>
            </a:r>
          </a:p>
          <a:p>
            <a:r>
              <a:rPr lang="en-US" sz="1600" dirty="0">
                <a:solidFill>
                  <a:schemeClr val="bg1">
                    <a:lumMod val="75000"/>
                  </a:schemeClr>
                </a:solidFill>
              </a:rPr>
              <a:t>--</a:t>
            </a:r>
            <a:r>
              <a:rPr lang="en-US" sz="1600" b="1" i="1" dirty="0">
                <a:solidFill>
                  <a:schemeClr val="bg1">
                    <a:lumMod val="75000"/>
                  </a:schemeClr>
                </a:solidFill>
              </a:rPr>
              <a:t>?</a:t>
            </a:r>
          </a:p>
          <a:p>
            <a:endParaRPr lang="en-US" sz="1600" i="1" dirty="0">
              <a:solidFill>
                <a:srgbClr val="CCFFCC"/>
              </a:solidFill>
            </a:endParaRPr>
          </a:p>
          <a:p>
            <a:r>
              <a:rPr lang="en-US" sz="1600" i="1" dirty="0">
                <a:solidFill>
                  <a:srgbClr val="CCFFCC"/>
                </a:solidFill>
              </a:rPr>
              <a:t>Which gland(s) produce the lipids constituting this layer?</a:t>
            </a:r>
          </a:p>
          <a:p>
            <a:r>
              <a:rPr lang="en-US" sz="1600" dirty="0">
                <a:solidFill>
                  <a:srgbClr val="CCFFCC"/>
                </a:solidFill>
              </a:rPr>
              <a:t>The 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3BCA7D7-4D26-5024-B041-9130B4782941}"/>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3054755355"/>
      </p:ext>
    </p:extLst>
  </p:cSld>
  <p:clrMapOvr>
    <a:masterClrMapping/>
  </p:clrMapOvr>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solidFill>
                  <a:schemeClr val="bg1">
                    <a:lumMod val="75000"/>
                  </a:schemeClr>
                </a:solidFill>
              </a:rPr>
              <a:t>What class of topical med is most effective in controlling ocular-surface inflammation?</a:t>
            </a:r>
          </a:p>
          <a:p>
            <a:r>
              <a:rPr lang="en-US" sz="1600" dirty="0">
                <a:solidFill>
                  <a:schemeClr val="bg1">
                    <a:lumMod val="75000"/>
                  </a:schemeClr>
                </a:solidFill>
              </a:rPr>
              <a:t>Steroids</a:t>
            </a:r>
          </a:p>
          <a:p>
            <a:endParaRPr lang="en-US" sz="1600" i="1" dirty="0">
              <a:solidFill>
                <a:schemeClr val="bg1">
                  <a:lumMod val="75000"/>
                </a:schemeClr>
              </a:solidFill>
            </a:endParaRPr>
          </a:p>
          <a:p>
            <a:r>
              <a:rPr lang="en-US" sz="1600" i="1" dirty="0">
                <a:solidFill>
                  <a:schemeClr val="bg1">
                    <a:lumMod val="75000"/>
                  </a:schemeClr>
                </a:solidFill>
              </a:rPr>
              <a:t>So why don’t we keep all DES pts on them?</a:t>
            </a:r>
          </a:p>
          <a:p>
            <a:r>
              <a:rPr lang="en-US" sz="1600" dirty="0">
                <a:solidFill>
                  <a:schemeClr val="bg1">
                    <a:lumMod val="75000"/>
                  </a:schemeClr>
                </a:solidFill>
              </a:rPr>
              <a:t>Because of their terrible side-effect profile, </a:t>
            </a:r>
            <a:r>
              <a:rPr lang="en-US" sz="1600" dirty="0" err="1">
                <a:solidFill>
                  <a:schemeClr val="bg1">
                    <a:lumMod val="75000"/>
                  </a:schemeClr>
                </a:solidFill>
              </a:rPr>
              <a:t>ie</a:t>
            </a:r>
            <a:r>
              <a:rPr lang="en-US" sz="1600" dirty="0">
                <a:solidFill>
                  <a:schemeClr val="bg1">
                    <a:lumMod val="75000"/>
                  </a:schemeClr>
                </a:solidFill>
              </a:rPr>
              <a:t>,  development of  cataracts, increased  IOP, and compromised ocular-surface  immunity</a:t>
            </a:r>
          </a:p>
          <a:p>
            <a:endParaRPr lang="en-US" sz="1600" b="1" i="1" dirty="0">
              <a:solidFill>
                <a:schemeClr val="bg1">
                  <a:lumMod val="75000"/>
                </a:schemeClr>
              </a:solidFill>
            </a:endParaRPr>
          </a:p>
          <a:p>
            <a:r>
              <a:rPr lang="en-US" sz="1600" b="1" i="1" dirty="0">
                <a:solidFill>
                  <a:schemeClr val="bg1">
                    <a:lumMod val="75000"/>
                  </a:schemeClr>
                </a:solidFill>
              </a:rPr>
              <a:t>So steroids are verboten in the management of DES?</a:t>
            </a:r>
          </a:p>
          <a:p>
            <a:r>
              <a:rPr lang="en-US" sz="1600" b="1" dirty="0">
                <a:solidFill>
                  <a:schemeClr val="bg1">
                    <a:lumMod val="75000"/>
                  </a:schemeClr>
                </a:solidFill>
              </a:rPr>
              <a:t>Not at all—it’s just that they must be used judiciously (more shortly)</a:t>
            </a:r>
          </a:p>
        </p:txBody>
      </p:sp>
      <p:sp>
        <p:nvSpPr>
          <p:cNvPr id="26" name="TextBox 25">
            <a:extLst>
              <a:ext uri="{FF2B5EF4-FFF2-40B4-BE49-F238E27FC236}">
                <a16:creationId xmlns:a16="http://schemas.microsoft.com/office/drawing/2014/main" id="{EB3368A2-60CA-C232-44E6-FA7862B6CB04}"/>
              </a:ext>
            </a:extLst>
          </p:cNvPr>
          <p:cNvSpPr txBox="1"/>
          <p:nvPr/>
        </p:nvSpPr>
        <p:spPr>
          <a:xfrm>
            <a:off x="281590" y="41254"/>
            <a:ext cx="8405210" cy="2246769"/>
          </a:xfrm>
          <a:prstGeom prst="rect">
            <a:avLst/>
          </a:prstGeom>
          <a:solidFill>
            <a:srgbClr val="FFCCFF"/>
          </a:solidFill>
        </p:spPr>
        <p:txBody>
          <a:bodyPr wrap="square" rtlCol="0">
            <a:spAutoFit/>
          </a:bodyPr>
          <a:lstStyle/>
          <a:p>
            <a:r>
              <a:rPr lang="en-US" sz="1400" i="1" dirty="0">
                <a:solidFill>
                  <a:schemeClr val="bg1">
                    <a:lumMod val="75000"/>
                  </a:schemeClr>
                </a:solidFill>
              </a:rPr>
              <a:t>Two steroid-sparing topical anti-inflammatories are used (in the US). What are they?</a:t>
            </a:r>
          </a:p>
          <a:p>
            <a:r>
              <a:rPr lang="en-US" sz="1400" dirty="0">
                <a:solidFill>
                  <a:schemeClr val="bg1">
                    <a:lumMod val="75000"/>
                  </a:schemeClr>
                </a:solidFill>
              </a:rPr>
              <a:t>--</a:t>
            </a:r>
            <a:r>
              <a:rPr lang="en-US" sz="1400" b="1" dirty="0">
                <a:solidFill>
                  <a:srgbClr val="0000FF"/>
                </a:solidFill>
              </a:rPr>
              <a:t>Cyclosporine</a:t>
            </a:r>
          </a:p>
          <a:p>
            <a:r>
              <a:rPr lang="en-US" sz="1400" dirty="0">
                <a:solidFill>
                  <a:schemeClr val="bg1">
                    <a:lumMod val="75000"/>
                  </a:schemeClr>
                </a:solidFill>
              </a:rPr>
              <a:t>--Lifitegrast</a:t>
            </a:r>
          </a:p>
          <a:p>
            <a:endParaRPr lang="en-US" sz="1400" i="1" dirty="0">
              <a:solidFill>
                <a:schemeClr val="bg1">
                  <a:lumMod val="75000"/>
                </a:schemeClr>
              </a:solidFill>
            </a:endParaRPr>
          </a:p>
          <a:p>
            <a:r>
              <a:rPr lang="en-US" sz="1400" i="1" dirty="0">
                <a:solidFill>
                  <a:schemeClr val="bg1">
                    <a:lumMod val="75000"/>
                  </a:schemeClr>
                </a:solidFill>
              </a:rPr>
              <a:t>How do they work (in broad terms—not specific mechanisms of action)?</a:t>
            </a:r>
          </a:p>
          <a:p>
            <a:r>
              <a:rPr lang="en-US" sz="1400" dirty="0">
                <a:solidFill>
                  <a:schemeClr val="bg1">
                    <a:lumMod val="75000"/>
                  </a:schemeClr>
                </a:solidFill>
              </a:rPr>
              <a:t>They interfere with the action of  T-cells (the recruitment of which is an important cytokine effect)</a:t>
            </a:r>
          </a:p>
          <a:p>
            <a:endParaRPr lang="en-US" sz="1400" i="1" dirty="0">
              <a:solidFill>
                <a:schemeClr val="bg1">
                  <a:lumMod val="75000"/>
                </a:schemeClr>
              </a:solidFill>
            </a:endParaRPr>
          </a:p>
          <a:p>
            <a:r>
              <a:rPr lang="en-US" sz="1400" i="1" dirty="0">
                <a:solidFill>
                  <a:schemeClr val="bg1">
                    <a:lumMod val="75000"/>
                  </a:schemeClr>
                </a:solidFill>
              </a:rPr>
              <a:t>What’s the main drawback to their use?</a:t>
            </a:r>
          </a:p>
          <a:p>
            <a:r>
              <a:rPr lang="en-US" sz="1400" b="1" dirty="0">
                <a:solidFill>
                  <a:schemeClr val="bg1">
                    <a:lumMod val="75000"/>
                  </a:schemeClr>
                </a:solidFill>
              </a:rPr>
              <a:t>It can take a l-o-n-g time for their effects to kick in</a:t>
            </a:r>
            <a:r>
              <a:rPr lang="en-US" sz="1400" dirty="0">
                <a:solidFill>
                  <a:schemeClr val="bg1">
                    <a:lumMod val="75000"/>
                  </a:schemeClr>
                </a:solidFill>
              </a:rPr>
              <a:t>—weeks (if you’re lucky) to months (probably more typical). During the ramp-up period, compliance may become an issue as the pt gives up in frustration.</a:t>
            </a:r>
          </a:p>
        </p:txBody>
      </p:sp>
      <p:sp>
        <p:nvSpPr>
          <p:cNvPr id="27" name="TextBox 26">
            <a:extLst>
              <a:ext uri="{FF2B5EF4-FFF2-40B4-BE49-F238E27FC236}">
                <a16:creationId xmlns:a16="http://schemas.microsoft.com/office/drawing/2014/main" id="{3FA2246E-A3C1-44D5-9580-7D762A8A2B79}"/>
              </a:ext>
            </a:extLst>
          </p:cNvPr>
          <p:cNvSpPr txBox="1"/>
          <p:nvPr/>
        </p:nvSpPr>
        <p:spPr>
          <a:xfrm>
            <a:off x="279829" y="2075431"/>
            <a:ext cx="5483809" cy="1384995"/>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Why does it take so long for these drugs to reach full effect?</a:t>
            </a:r>
          </a:p>
          <a:p>
            <a:r>
              <a:rPr lang="en-US" sz="1400" dirty="0">
                <a:solidFill>
                  <a:schemeClr val="bg1">
                    <a:lumMod val="75000"/>
                  </a:schemeClr>
                </a:solidFill>
              </a:rPr>
              <a:t>It’s probably related to the length of the T-cell life cycle (~120 days)</a:t>
            </a:r>
          </a:p>
          <a:p>
            <a:endParaRPr lang="en-US" sz="1400" dirty="0">
              <a:solidFill>
                <a:schemeClr val="bg1">
                  <a:lumMod val="75000"/>
                </a:schemeClr>
              </a:solidFill>
            </a:endParaRPr>
          </a:p>
          <a:p>
            <a:r>
              <a:rPr lang="en-US" sz="1400" i="1" dirty="0">
                <a:solidFill>
                  <a:schemeClr val="bg1">
                    <a:lumMod val="75000"/>
                  </a:schemeClr>
                </a:solidFill>
              </a:rPr>
              <a:t>What can be done to bridge the gap between commencement of therapy and onset of symptom relief?</a:t>
            </a:r>
          </a:p>
          <a:p>
            <a:r>
              <a:rPr lang="en-US" sz="1400" dirty="0">
                <a:solidFill>
                  <a:schemeClr val="bg1">
                    <a:lumMod val="75000"/>
                  </a:schemeClr>
                </a:solidFill>
              </a:rPr>
              <a:t>A short course of topical steroids is ideal for this</a:t>
            </a:r>
          </a:p>
        </p:txBody>
      </p:sp>
      <p:sp>
        <p:nvSpPr>
          <p:cNvPr id="28" name="Arrow: Curved Left 27">
            <a:extLst>
              <a:ext uri="{FF2B5EF4-FFF2-40B4-BE49-F238E27FC236}">
                <a16:creationId xmlns:a16="http://schemas.microsoft.com/office/drawing/2014/main" id="{6B103102-3CC4-C005-1D53-EBDCE8D45C06}"/>
              </a:ext>
            </a:extLst>
          </p:cNvPr>
          <p:cNvSpPr/>
          <p:nvPr/>
        </p:nvSpPr>
        <p:spPr>
          <a:xfrm rot="19443127">
            <a:off x="4761619" y="2743376"/>
            <a:ext cx="732124" cy="2360194"/>
          </a:xfrm>
          <a:prstGeom prst="curvedLeftArrow">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Oval 28">
            <a:extLst>
              <a:ext uri="{FF2B5EF4-FFF2-40B4-BE49-F238E27FC236}">
                <a16:creationId xmlns:a16="http://schemas.microsoft.com/office/drawing/2014/main" id="{9127D98B-2290-DB14-AA7C-A03214016149}"/>
              </a:ext>
            </a:extLst>
          </p:cNvPr>
          <p:cNvSpPr/>
          <p:nvPr/>
        </p:nvSpPr>
        <p:spPr>
          <a:xfrm>
            <a:off x="331304" y="190010"/>
            <a:ext cx="1427414" cy="446096"/>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F5CBD38-4BD0-3BE5-0448-8AD12132FEF6}"/>
              </a:ext>
            </a:extLst>
          </p:cNvPr>
          <p:cNvSpPr txBox="1"/>
          <p:nvPr/>
        </p:nvSpPr>
        <p:spPr>
          <a:xfrm>
            <a:off x="1848774" y="119229"/>
            <a:ext cx="5489713" cy="1815882"/>
          </a:xfrm>
          <a:prstGeom prst="rect">
            <a:avLst/>
          </a:prstGeom>
          <a:solidFill>
            <a:schemeClr val="accent5">
              <a:lumMod val="60000"/>
              <a:lumOff val="40000"/>
            </a:schemeClr>
          </a:solidFill>
        </p:spPr>
        <p:txBody>
          <a:bodyPr wrap="square" rtlCol="0">
            <a:spAutoFit/>
          </a:bodyPr>
          <a:lstStyle/>
          <a:p>
            <a:r>
              <a:rPr lang="en-US" sz="1400" i="1" dirty="0"/>
              <a:t>Cyclosporine has three measurable effects on the ocular surface—what are they?</a:t>
            </a:r>
          </a:p>
          <a:p>
            <a:r>
              <a:rPr lang="en-US" sz="1400" dirty="0"/>
              <a:t>--Reduced  T-cell  numbers</a:t>
            </a:r>
          </a:p>
          <a:p>
            <a:r>
              <a:rPr lang="en-US" sz="1400" dirty="0">
                <a:solidFill>
                  <a:schemeClr val="bg1">
                    <a:lumMod val="75000"/>
                  </a:schemeClr>
                </a:solidFill>
              </a:rPr>
              <a:t>--</a:t>
            </a:r>
            <a:r>
              <a:rPr lang="en-US" sz="1400" b="1" i="1" dirty="0">
                <a:solidFill>
                  <a:schemeClr val="bg1">
                    <a:lumMod val="75000"/>
                  </a:schemeClr>
                </a:solidFill>
              </a:rPr>
              <a:t>?</a:t>
            </a:r>
          </a:p>
          <a:p>
            <a:r>
              <a:rPr lang="en-US" sz="1400" dirty="0">
                <a:solidFill>
                  <a:schemeClr val="bg1">
                    <a:lumMod val="75000"/>
                  </a:schemeClr>
                </a:solidFill>
              </a:rPr>
              <a:t>--</a:t>
            </a:r>
            <a:r>
              <a:rPr lang="en-US" sz="1400" b="1" i="1" dirty="0">
                <a:solidFill>
                  <a:schemeClr val="bg1">
                    <a:lumMod val="75000"/>
                  </a:schemeClr>
                </a:solidFill>
              </a:rPr>
              <a:t>?</a:t>
            </a:r>
            <a:r>
              <a:rPr lang="en-US" sz="1400" dirty="0">
                <a:solidFill>
                  <a:schemeClr val="bg1">
                    <a:lumMod val="75000"/>
                  </a:schemeClr>
                </a:solidFill>
              </a:rPr>
              <a:t>  </a:t>
            </a:r>
            <a:endParaRPr lang="en-US" sz="1400" i="1" dirty="0">
              <a:solidFill>
                <a:schemeClr val="bg1">
                  <a:lumMod val="75000"/>
                </a:schemeClr>
              </a:solidFill>
            </a:endParaRPr>
          </a:p>
          <a:p>
            <a:r>
              <a:rPr lang="en-US" sz="1400" i="1" dirty="0">
                <a:solidFill>
                  <a:schemeClr val="accent5">
                    <a:lumMod val="60000"/>
                    <a:lumOff val="40000"/>
                  </a:schemeClr>
                </a:solidFill>
              </a:rPr>
              <a:t>What potential ocular side effects are concerning? Systemic?</a:t>
            </a:r>
          </a:p>
          <a:p>
            <a:r>
              <a:rPr lang="en-US" sz="1400" dirty="0">
                <a:solidFill>
                  <a:schemeClr val="accent5">
                    <a:lumMod val="60000"/>
                    <a:lumOff val="40000"/>
                  </a:schemeClr>
                </a:solidFill>
              </a:rPr>
              <a:t>It has non</a:t>
            </a:r>
          </a:p>
          <a:p>
            <a:r>
              <a:rPr lang="en-US" sz="1400" dirty="0">
                <a:solidFill>
                  <a:schemeClr val="accent5">
                    <a:lumMod val="60000"/>
                    <a:lumOff val="40000"/>
                  </a:schemeClr>
                </a:solidFill>
              </a:rPr>
              <a:t>e (other than stinging). It has no systemic side effects.</a:t>
            </a:r>
          </a:p>
        </p:txBody>
      </p:sp>
    </p:spTree>
    <p:extLst>
      <p:ext uri="{BB962C8B-B14F-4D97-AF65-F5344CB8AC3E}">
        <p14:creationId xmlns:p14="http://schemas.microsoft.com/office/powerpoint/2010/main" val="2478432933"/>
      </p:ext>
    </p:extLst>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solidFill>
                  <a:schemeClr val="bg1">
                    <a:lumMod val="75000"/>
                  </a:schemeClr>
                </a:solidFill>
              </a:rPr>
              <a:t>What class of topical med is most effective in controlling ocular-surface inflammation?</a:t>
            </a:r>
          </a:p>
          <a:p>
            <a:r>
              <a:rPr lang="en-US" sz="1600" dirty="0">
                <a:solidFill>
                  <a:schemeClr val="bg1">
                    <a:lumMod val="75000"/>
                  </a:schemeClr>
                </a:solidFill>
              </a:rPr>
              <a:t>Steroids</a:t>
            </a:r>
          </a:p>
          <a:p>
            <a:endParaRPr lang="en-US" sz="1600" i="1" dirty="0">
              <a:solidFill>
                <a:schemeClr val="bg1">
                  <a:lumMod val="75000"/>
                </a:schemeClr>
              </a:solidFill>
            </a:endParaRPr>
          </a:p>
          <a:p>
            <a:r>
              <a:rPr lang="en-US" sz="1600" i="1" dirty="0">
                <a:solidFill>
                  <a:schemeClr val="bg1">
                    <a:lumMod val="75000"/>
                  </a:schemeClr>
                </a:solidFill>
              </a:rPr>
              <a:t>So why don’t we keep all DES pts on them?</a:t>
            </a:r>
          </a:p>
          <a:p>
            <a:r>
              <a:rPr lang="en-US" sz="1600" dirty="0">
                <a:solidFill>
                  <a:schemeClr val="bg1">
                    <a:lumMod val="75000"/>
                  </a:schemeClr>
                </a:solidFill>
              </a:rPr>
              <a:t>Because of their terrible side-effect profile, </a:t>
            </a:r>
            <a:r>
              <a:rPr lang="en-US" sz="1600" dirty="0" err="1">
                <a:solidFill>
                  <a:schemeClr val="bg1">
                    <a:lumMod val="75000"/>
                  </a:schemeClr>
                </a:solidFill>
              </a:rPr>
              <a:t>ie</a:t>
            </a:r>
            <a:r>
              <a:rPr lang="en-US" sz="1600" dirty="0">
                <a:solidFill>
                  <a:schemeClr val="bg1">
                    <a:lumMod val="75000"/>
                  </a:schemeClr>
                </a:solidFill>
              </a:rPr>
              <a:t>,  development of  cataracts, increased  IOP, and compromised ocular-surface  immunity</a:t>
            </a:r>
          </a:p>
          <a:p>
            <a:endParaRPr lang="en-US" sz="1600" b="1" i="1" dirty="0">
              <a:solidFill>
                <a:schemeClr val="bg1">
                  <a:lumMod val="75000"/>
                </a:schemeClr>
              </a:solidFill>
            </a:endParaRPr>
          </a:p>
          <a:p>
            <a:r>
              <a:rPr lang="en-US" sz="1600" b="1" i="1" dirty="0">
                <a:solidFill>
                  <a:schemeClr val="bg1">
                    <a:lumMod val="75000"/>
                  </a:schemeClr>
                </a:solidFill>
              </a:rPr>
              <a:t>So steroids are verboten in the management of DES?</a:t>
            </a:r>
          </a:p>
          <a:p>
            <a:r>
              <a:rPr lang="en-US" sz="1600" b="1" dirty="0">
                <a:solidFill>
                  <a:schemeClr val="bg1">
                    <a:lumMod val="75000"/>
                  </a:schemeClr>
                </a:solidFill>
              </a:rPr>
              <a:t>Not at all—it’s just that they must be used judiciously (more shortly)</a:t>
            </a:r>
          </a:p>
        </p:txBody>
      </p:sp>
      <p:sp>
        <p:nvSpPr>
          <p:cNvPr id="26" name="TextBox 25">
            <a:extLst>
              <a:ext uri="{FF2B5EF4-FFF2-40B4-BE49-F238E27FC236}">
                <a16:creationId xmlns:a16="http://schemas.microsoft.com/office/drawing/2014/main" id="{EB3368A2-60CA-C232-44E6-FA7862B6CB04}"/>
              </a:ext>
            </a:extLst>
          </p:cNvPr>
          <p:cNvSpPr txBox="1"/>
          <p:nvPr/>
        </p:nvSpPr>
        <p:spPr>
          <a:xfrm>
            <a:off x="281590" y="41254"/>
            <a:ext cx="8405210" cy="2246769"/>
          </a:xfrm>
          <a:prstGeom prst="rect">
            <a:avLst/>
          </a:prstGeom>
          <a:solidFill>
            <a:srgbClr val="FFCCFF"/>
          </a:solidFill>
        </p:spPr>
        <p:txBody>
          <a:bodyPr wrap="square" rtlCol="0">
            <a:spAutoFit/>
          </a:bodyPr>
          <a:lstStyle/>
          <a:p>
            <a:r>
              <a:rPr lang="en-US" sz="1400" i="1" dirty="0">
                <a:solidFill>
                  <a:schemeClr val="bg1">
                    <a:lumMod val="75000"/>
                  </a:schemeClr>
                </a:solidFill>
              </a:rPr>
              <a:t>Two steroid-sparing topical anti-inflammatories are used (in the US). What are they?</a:t>
            </a:r>
          </a:p>
          <a:p>
            <a:r>
              <a:rPr lang="en-US" sz="1400" dirty="0">
                <a:solidFill>
                  <a:schemeClr val="bg1">
                    <a:lumMod val="75000"/>
                  </a:schemeClr>
                </a:solidFill>
              </a:rPr>
              <a:t>--</a:t>
            </a:r>
            <a:r>
              <a:rPr lang="en-US" sz="1400" b="1" dirty="0">
                <a:solidFill>
                  <a:srgbClr val="0000FF"/>
                </a:solidFill>
              </a:rPr>
              <a:t>Cyclosporine</a:t>
            </a:r>
          </a:p>
          <a:p>
            <a:r>
              <a:rPr lang="en-US" sz="1400" dirty="0">
                <a:solidFill>
                  <a:schemeClr val="bg1">
                    <a:lumMod val="75000"/>
                  </a:schemeClr>
                </a:solidFill>
              </a:rPr>
              <a:t>--Lifitegrast</a:t>
            </a:r>
          </a:p>
          <a:p>
            <a:endParaRPr lang="en-US" sz="1400" i="1" dirty="0">
              <a:solidFill>
                <a:schemeClr val="bg1">
                  <a:lumMod val="75000"/>
                </a:schemeClr>
              </a:solidFill>
            </a:endParaRPr>
          </a:p>
          <a:p>
            <a:r>
              <a:rPr lang="en-US" sz="1400" i="1" dirty="0">
                <a:solidFill>
                  <a:schemeClr val="bg1">
                    <a:lumMod val="75000"/>
                  </a:schemeClr>
                </a:solidFill>
              </a:rPr>
              <a:t>How do they work (in broad terms—not specific mechanisms of action)?</a:t>
            </a:r>
          </a:p>
          <a:p>
            <a:r>
              <a:rPr lang="en-US" sz="1400" dirty="0">
                <a:solidFill>
                  <a:schemeClr val="bg1">
                    <a:lumMod val="75000"/>
                  </a:schemeClr>
                </a:solidFill>
              </a:rPr>
              <a:t>They interfere with the action of  T-cells (the recruitment of which is an important cytokine effect)</a:t>
            </a:r>
          </a:p>
          <a:p>
            <a:endParaRPr lang="en-US" sz="1400" i="1" dirty="0">
              <a:solidFill>
                <a:schemeClr val="bg1">
                  <a:lumMod val="75000"/>
                </a:schemeClr>
              </a:solidFill>
            </a:endParaRPr>
          </a:p>
          <a:p>
            <a:r>
              <a:rPr lang="en-US" sz="1400" i="1" dirty="0">
                <a:solidFill>
                  <a:schemeClr val="bg1">
                    <a:lumMod val="75000"/>
                  </a:schemeClr>
                </a:solidFill>
              </a:rPr>
              <a:t>What’s the main drawback to their use?</a:t>
            </a:r>
          </a:p>
          <a:p>
            <a:r>
              <a:rPr lang="en-US" sz="1400" b="1" dirty="0">
                <a:solidFill>
                  <a:schemeClr val="bg1">
                    <a:lumMod val="75000"/>
                  </a:schemeClr>
                </a:solidFill>
              </a:rPr>
              <a:t>It can take a l-o-n-g time for their effects to kick in</a:t>
            </a:r>
            <a:r>
              <a:rPr lang="en-US" sz="1400" dirty="0">
                <a:solidFill>
                  <a:schemeClr val="bg1">
                    <a:lumMod val="75000"/>
                  </a:schemeClr>
                </a:solidFill>
              </a:rPr>
              <a:t>—weeks (if you’re lucky) to months (probably more typical). During the ramp-up period, compliance may become an issue as the pt gives up in frustration.</a:t>
            </a:r>
          </a:p>
        </p:txBody>
      </p:sp>
      <p:sp>
        <p:nvSpPr>
          <p:cNvPr id="27" name="TextBox 26">
            <a:extLst>
              <a:ext uri="{FF2B5EF4-FFF2-40B4-BE49-F238E27FC236}">
                <a16:creationId xmlns:a16="http://schemas.microsoft.com/office/drawing/2014/main" id="{3FA2246E-A3C1-44D5-9580-7D762A8A2B79}"/>
              </a:ext>
            </a:extLst>
          </p:cNvPr>
          <p:cNvSpPr txBox="1"/>
          <p:nvPr/>
        </p:nvSpPr>
        <p:spPr>
          <a:xfrm>
            <a:off x="279829" y="2075431"/>
            <a:ext cx="5483809" cy="1384995"/>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Why does it take so long for these drugs to reach full effect?</a:t>
            </a:r>
          </a:p>
          <a:p>
            <a:r>
              <a:rPr lang="en-US" sz="1400" dirty="0">
                <a:solidFill>
                  <a:schemeClr val="bg1">
                    <a:lumMod val="75000"/>
                  </a:schemeClr>
                </a:solidFill>
              </a:rPr>
              <a:t>It’s probably related to the length of the T-cell life cycle (~120 days)</a:t>
            </a:r>
          </a:p>
          <a:p>
            <a:endParaRPr lang="en-US" sz="1400" dirty="0">
              <a:solidFill>
                <a:schemeClr val="bg1">
                  <a:lumMod val="75000"/>
                </a:schemeClr>
              </a:solidFill>
            </a:endParaRPr>
          </a:p>
          <a:p>
            <a:r>
              <a:rPr lang="en-US" sz="1400" i="1" dirty="0">
                <a:solidFill>
                  <a:schemeClr val="bg1">
                    <a:lumMod val="75000"/>
                  </a:schemeClr>
                </a:solidFill>
              </a:rPr>
              <a:t>What can be done to bridge the gap between commencement of therapy and onset of symptom relief?</a:t>
            </a:r>
          </a:p>
          <a:p>
            <a:r>
              <a:rPr lang="en-US" sz="1400" dirty="0">
                <a:solidFill>
                  <a:schemeClr val="bg1">
                    <a:lumMod val="75000"/>
                  </a:schemeClr>
                </a:solidFill>
              </a:rPr>
              <a:t>A short course of topical steroids is ideal for this</a:t>
            </a:r>
          </a:p>
        </p:txBody>
      </p:sp>
      <p:sp>
        <p:nvSpPr>
          <p:cNvPr id="28" name="Arrow: Curved Left 27">
            <a:extLst>
              <a:ext uri="{FF2B5EF4-FFF2-40B4-BE49-F238E27FC236}">
                <a16:creationId xmlns:a16="http://schemas.microsoft.com/office/drawing/2014/main" id="{6B103102-3CC4-C005-1D53-EBDCE8D45C06}"/>
              </a:ext>
            </a:extLst>
          </p:cNvPr>
          <p:cNvSpPr/>
          <p:nvPr/>
        </p:nvSpPr>
        <p:spPr>
          <a:xfrm rot="19443127">
            <a:off x="4761619" y="2743376"/>
            <a:ext cx="732124" cy="2360194"/>
          </a:xfrm>
          <a:prstGeom prst="curvedLeftArrow">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Oval 28">
            <a:extLst>
              <a:ext uri="{FF2B5EF4-FFF2-40B4-BE49-F238E27FC236}">
                <a16:creationId xmlns:a16="http://schemas.microsoft.com/office/drawing/2014/main" id="{9127D98B-2290-DB14-AA7C-A03214016149}"/>
              </a:ext>
            </a:extLst>
          </p:cNvPr>
          <p:cNvSpPr/>
          <p:nvPr/>
        </p:nvSpPr>
        <p:spPr>
          <a:xfrm>
            <a:off x="331304" y="190010"/>
            <a:ext cx="1427414" cy="446096"/>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F5CBD38-4BD0-3BE5-0448-8AD12132FEF6}"/>
              </a:ext>
            </a:extLst>
          </p:cNvPr>
          <p:cNvSpPr txBox="1"/>
          <p:nvPr/>
        </p:nvSpPr>
        <p:spPr>
          <a:xfrm>
            <a:off x="1848774" y="119229"/>
            <a:ext cx="5489713" cy="1815882"/>
          </a:xfrm>
          <a:prstGeom prst="rect">
            <a:avLst/>
          </a:prstGeom>
          <a:solidFill>
            <a:schemeClr val="accent5">
              <a:lumMod val="60000"/>
              <a:lumOff val="40000"/>
            </a:schemeClr>
          </a:solidFill>
        </p:spPr>
        <p:txBody>
          <a:bodyPr wrap="square" rtlCol="0">
            <a:spAutoFit/>
          </a:bodyPr>
          <a:lstStyle/>
          <a:p>
            <a:r>
              <a:rPr lang="en-US" sz="1400" i="1" dirty="0"/>
              <a:t>Cyclosporine has three measurable effects on the ocular surface—what are they?</a:t>
            </a:r>
          </a:p>
          <a:p>
            <a:r>
              <a:rPr lang="en-US" sz="1400" dirty="0"/>
              <a:t>--Reduced  T-cell  numbers</a:t>
            </a:r>
          </a:p>
          <a:p>
            <a:r>
              <a:rPr lang="en-US" sz="1400" dirty="0"/>
              <a:t>--Increased conj  goblet cell  numbers</a:t>
            </a:r>
          </a:p>
          <a:p>
            <a:r>
              <a:rPr lang="en-US" sz="1400" dirty="0">
                <a:solidFill>
                  <a:schemeClr val="bg1">
                    <a:lumMod val="75000"/>
                  </a:schemeClr>
                </a:solidFill>
              </a:rPr>
              <a:t>--</a:t>
            </a:r>
            <a:r>
              <a:rPr lang="en-US" sz="1400" b="1" i="1" dirty="0">
                <a:solidFill>
                  <a:schemeClr val="bg1">
                    <a:lumMod val="75000"/>
                  </a:schemeClr>
                </a:solidFill>
              </a:rPr>
              <a:t>?</a:t>
            </a:r>
          </a:p>
          <a:p>
            <a:endParaRPr lang="en-US" sz="1400" i="1" dirty="0">
              <a:solidFill>
                <a:schemeClr val="accent5">
                  <a:lumMod val="60000"/>
                  <a:lumOff val="40000"/>
                </a:schemeClr>
              </a:solidFill>
            </a:endParaRPr>
          </a:p>
          <a:p>
            <a:r>
              <a:rPr lang="en-US" sz="1400" i="1" dirty="0">
                <a:solidFill>
                  <a:schemeClr val="accent5">
                    <a:lumMod val="60000"/>
                    <a:lumOff val="40000"/>
                  </a:schemeClr>
                </a:solidFill>
              </a:rPr>
              <a:t>What potential ocular side effects are concerning? Systemic?</a:t>
            </a:r>
          </a:p>
          <a:p>
            <a:r>
              <a:rPr lang="en-US" sz="1400" dirty="0">
                <a:solidFill>
                  <a:schemeClr val="accent5">
                    <a:lumMod val="60000"/>
                    <a:lumOff val="40000"/>
                  </a:schemeClr>
                </a:solidFill>
              </a:rPr>
              <a:t>It has none (other than stinging). It has no systemic side effects.</a:t>
            </a:r>
          </a:p>
        </p:txBody>
      </p:sp>
      <p:sp>
        <p:nvSpPr>
          <p:cNvPr id="32" name="Rectangle 31">
            <a:extLst>
              <a:ext uri="{FF2B5EF4-FFF2-40B4-BE49-F238E27FC236}">
                <a16:creationId xmlns:a16="http://schemas.microsoft.com/office/drawing/2014/main" id="{F49F216C-AA17-B23A-5C83-F545337F5D85}"/>
              </a:ext>
            </a:extLst>
          </p:cNvPr>
          <p:cNvSpPr/>
          <p:nvPr/>
        </p:nvSpPr>
        <p:spPr>
          <a:xfrm>
            <a:off x="3305985" y="790612"/>
            <a:ext cx="832575" cy="2563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2617088369"/>
      </p:ext>
    </p:extLst>
  </p:cSld>
  <p:clrMapOvr>
    <a:masterClrMapping/>
  </p:clrMapOvr>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solidFill>
                  <a:schemeClr val="bg1">
                    <a:lumMod val="75000"/>
                  </a:schemeClr>
                </a:solidFill>
              </a:rPr>
              <a:t>What class of topical med is most effective in controlling ocular-surface inflammation?</a:t>
            </a:r>
          </a:p>
          <a:p>
            <a:r>
              <a:rPr lang="en-US" sz="1600" dirty="0">
                <a:solidFill>
                  <a:schemeClr val="bg1">
                    <a:lumMod val="75000"/>
                  </a:schemeClr>
                </a:solidFill>
              </a:rPr>
              <a:t>Steroids</a:t>
            </a:r>
          </a:p>
          <a:p>
            <a:endParaRPr lang="en-US" sz="1600" i="1" dirty="0">
              <a:solidFill>
                <a:schemeClr val="bg1">
                  <a:lumMod val="75000"/>
                </a:schemeClr>
              </a:solidFill>
            </a:endParaRPr>
          </a:p>
          <a:p>
            <a:r>
              <a:rPr lang="en-US" sz="1600" i="1" dirty="0">
                <a:solidFill>
                  <a:schemeClr val="bg1">
                    <a:lumMod val="75000"/>
                  </a:schemeClr>
                </a:solidFill>
              </a:rPr>
              <a:t>So why don’t we keep all DES pts on them?</a:t>
            </a:r>
          </a:p>
          <a:p>
            <a:r>
              <a:rPr lang="en-US" sz="1600" dirty="0">
                <a:solidFill>
                  <a:schemeClr val="bg1">
                    <a:lumMod val="75000"/>
                  </a:schemeClr>
                </a:solidFill>
              </a:rPr>
              <a:t>Because of their terrible side-effect profile, </a:t>
            </a:r>
            <a:r>
              <a:rPr lang="en-US" sz="1600" dirty="0" err="1">
                <a:solidFill>
                  <a:schemeClr val="bg1">
                    <a:lumMod val="75000"/>
                  </a:schemeClr>
                </a:solidFill>
              </a:rPr>
              <a:t>ie</a:t>
            </a:r>
            <a:r>
              <a:rPr lang="en-US" sz="1600" dirty="0">
                <a:solidFill>
                  <a:schemeClr val="bg1">
                    <a:lumMod val="75000"/>
                  </a:schemeClr>
                </a:solidFill>
              </a:rPr>
              <a:t>,  development of  cataracts, increased  IOP, and compromised ocular-surface  immunity</a:t>
            </a:r>
          </a:p>
          <a:p>
            <a:endParaRPr lang="en-US" sz="1600" b="1" i="1" dirty="0">
              <a:solidFill>
                <a:schemeClr val="bg1">
                  <a:lumMod val="75000"/>
                </a:schemeClr>
              </a:solidFill>
            </a:endParaRPr>
          </a:p>
          <a:p>
            <a:r>
              <a:rPr lang="en-US" sz="1600" b="1" i="1" dirty="0">
                <a:solidFill>
                  <a:schemeClr val="bg1">
                    <a:lumMod val="75000"/>
                  </a:schemeClr>
                </a:solidFill>
              </a:rPr>
              <a:t>So steroids are verboten in the management of DES?</a:t>
            </a:r>
          </a:p>
          <a:p>
            <a:r>
              <a:rPr lang="en-US" sz="1600" b="1" dirty="0">
                <a:solidFill>
                  <a:schemeClr val="bg1">
                    <a:lumMod val="75000"/>
                  </a:schemeClr>
                </a:solidFill>
              </a:rPr>
              <a:t>Not at all—it’s just that they must be used judiciously (more shortly)</a:t>
            </a:r>
          </a:p>
        </p:txBody>
      </p:sp>
      <p:sp>
        <p:nvSpPr>
          <p:cNvPr id="26" name="TextBox 25">
            <a:extLst>
              <a:ext uri="{FF2B5EF4-FFF2-40B4-BE49-F238E27FC236}">
                <a16:creationId xmlns:a16="http://schemas.microsoft.com/office/drawing/2014/main" id="{EB3368A2-60CA-C232-44E6-FA7862B6CB04}"/>
              </a:ext>
            </a:extLst>
          </p:cNvPr>
          <p:cNvSpPr txBox="1"/>
          <p:nvPr/>
        </p:nvSpPr>
        <p:spPr>
          <a:xfrm>
            <a:off x="281590" y="41254"/>
            <a:ext cx="8405210" cy="2246769"/>
          </a:xfrm>
          <a:prstGeom prst="rect">
            <a:avLst/>
          </a:prstGeom>
          <a:solidFill>
            <a:srgbClr val="FFCCFF"/>
          </a:solidFill>
        </p:spPr>
        <p:txBody>
          <a:bodyPr wrap="square" rtlCol="0">
            <a:spAutoFit/>
          </a:bodyPr>
          <a:lstStyle/>
          <a:p>
            <a:r>
              <a:rPr lang="en-US" sz="1400" i="1" dirty="0">
                <a:solidFill>
                  <a:schemeClr val="bg1">
                    <a:lumMod val="75000"/>
                  </a:schemeClr>
                </a:solidFill>
              </a:rPr>
              <a:t>Two steroid-sparing topical anti-inflammatories are used (in the US). What are they?</a:t>
            </a:r>
          </a:p>
          <a:p>
            <a:r>
              <a:rPr lang="en-US" sz="1400" dirty="0">
                <a:solidFill>
                  <a:schemeClr val="bg1">
                    <a:lumMod val="75000"/>
                  </a:schemeClr>
                </a:solidFill>
              </a:rPr>
              <a:t>--</a:t>
            </a:r>
            <a:r>
              <a:rPr lang="en-US" sz="1400" b="1" dirty="0">
                <a:solidFill>
                  <a:srgbClr val="0000FF"/>
                </a:solidFill>
              </a:rPr>
              <a:t>Cyclosporine</a:t>
            </a:r>
          </a:p>
          <a:p>
            <a:r>
              <a:rPr lang="en-US" sz="1400" dirty="0">
                <a:solidFill>
                  <a:schemeClr val="bg1">
                    <a:lumMod val="75000"/>
                  </a:schemeClr>
                </a:solidFill>
              </a:rPr>
              <a:t>--Lifitegrast</a:t>
            </a:r>
          </a:p>
          <a:p>
            <a:endParaRPr lang="en-US" sz="1400" i="1" dirty="0">
              <a:solidFill>
                <a:schemeClr val="bg1">
                  <a:lumMod val="75000"/>
                </a:schemeClr>
              </a:solidFill>
            </a:endParaRPr>
          </a:p>
          <a:p>
            <a:r>
              <a:rPr lang="en-US" sz="1400" i="1" dirty="0">
                <a:solidFill>
                  <a:schemeClr val="bg1">
                    <a:lumMod val="75000"/>
                  </a:schemeClr>
                </a:solidFill>
              </a:rPr>
              <a:t>How do they work (in broad terms—not specific mechanisms of action)?</a:t>
            </a:r>
          </a:p>
          <a:p>
            <a:r>
              <a:rPr lang="en-US" sz="1400" dirty="0">
                <a:solidFill>
                  <a:schemeClr val="bg1">
                    <a:lumMod val="75000"/>
                  </a:schemeClr>
                </a:solidFill>
              </a:rPr>
              <a:t>They interfere with the action of  T-cells (the recruitment of which is an important cytokine effect)</a:t>
            </a:r>
          </a:p>
          <a:p>
            <a:endParaRPr lang="en-US" sz="1400" i="1" dirty="0">
              <a:solidFill>
                <a:schemeClr val="bg1">
                  <a:lumMod val="75000"/>
                </a:schemeClr>
              </a:solidFill>
            </a:endParaRPr>
          </a:p>
          <a:p>
            <a:r>
              <a:rPr lang="en-US" sz="1400" i="1" dirty="0">
                <a:solidFill>
                  <a:schemeClr val="bg1">
                    <a:lumMod val="75000"/>
                  </a:schemeClr>
                </a:solidFill>
              </a:rPr>
              <a:t>What’s the main drawback to their use?</a:t>
            </a:r>
          </a:p>
          <a:p>
            <a:r>
              <a:rPr lang="en-US" sz="1400" b="1" dirty="0">
                <a:solidFill>
                  <a:schemeClr val="bg1">
                    <a:lumMod val="75000"/>
                  </a:schemeClr>
                </a:solidFill>
              </a:rPr>
              <a:t>It can take a l-o-n-g time for their effects to kick in</a:t>
            </a:r>
            <a:r>
              <a:rPr lang="en-US" sz="1400" dirty="0">
                <a:solidFill>
                  <a:schemeClr val="bg1">
                    <a:lumMod val="75000"/>
                  </a:schemeClr>
                </a:solidFill>
              </a:rPr>
              <a:t>—weeks (if you’re lucky) to months (probably more typical). During the ramp-up period, compliance may become an issue as the pt gives up in frustration.</a:t>
            </a:r>
          </a:p>
        </p:txBody>
      </p:sp>
      <p:sp>
        <p:nvSpPr>
          <p:cNvPr id="27" name="TextBox 26">
            <a:extLst>
              <a:ext uri="{FF2B5EF4-FFF2-40B4-BE49-F238E27FC236}">
                <a16:creationId xmlns:a16="http://schemas.microsoft.com/office/drawing/2014/main" id="{3FA2246E-A3C1-44D5-9580-7D762A8A2B79}"/>
              </a:ext>
            </a:extLst>
          </p:cNvPr>
          <p:cNvSpPr txBox="1"/>
          <p:nvPr/>
        </p:nvSpPr>
        <p:spPr>
          <a:xfrm>
            <a:off x="279829" y="2075431"/>
            <a:ext cx="5483809" cy="1384995"/>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Why does it take so long for these drugs to reach full effect?</a:t>
            </a:r>
          </a:p>
          <a:p>
            <a:r>
              <a:rPr lang="en-US" sz="1400" dirty="0">
                <a:solidFill>
                  <a:schemeClr val="bg1">
                    <a:lumMod val="75000"/>
                  </a:schemeClr>
                </a:solidFill>
              </a:rPr>
              <a:t>It’s probably related to the length of the T-cell life cycle (~120 days)</a:t>
            </a:r>
          </a:p>
          <a:p>
            <a:endParaRPr lang="en-US" sz="1400" dirty="0">
              <a:solidFill>
                <a:schemeClr val="bg1">
                  <a:lumMod val="75000"/>
                </a:schemeClr>
              </a:solidFill>
            </a:endParaRPr>
          </a:p>
          <a:p>
            <a:r>
              <a:rPr lang="en-US" sz="1400" i="1" dirty="0">
                <a:solidFill>
                  <a:schemeClr val="bg1">
                    <a:lumMod val="75000"/>
                  </a:schemeClr>
                </a:solidFill>
              </a:rPr>
              <a:t>What can be done to bridge the gap between commencement of therapy and onset of symptom relief?</a:t>
            </a:r>
          </a:p>
          <a:p>
            <a:r>
              <a:rPr lang="en-US" sz="1400" dirty="0">
                <a:solidFill>
                  <a:schemeClr val="bg1">
                    <a:lumMod val="75000"/>
                  </a:schemeClr>
                </a:solidFill>
              </a:rPr>
              <a:t>A short course of topical steroids is ideal for this</a:t>
            </a:r>
          </a:p>
        </p:txBody>
      </p:sp>
      <p:sp>
        <p:nvSpPr>
          <p:cNvPr id="28" name="Arrow: Curved Left 27">
            <a:extLst>
              <a:ext uri="{FF2B5EF4-FFF2-40B4-BE49-F238E27FC236}">
                <a16:creationId xmlns:a16="http://schemas.microsoft.com/office/drawing/2014/main" id="{6B103102-3CC4-C005-1D53-EBDCE8D45C06}"/>
              </a:ext>
            </a:extLst>
          </p:cNvPr>
          <p:cNvSpPr/>
          <p:nvPr/>
        </p:nvSpPr>
        <p:spPr>
          <a:xfrm rot="19443127">
            <a:off x="4761619" y="2743376"/>
            <a:ext cx="732124" cy="2360194"/>
          </a:xfrm>
          <a:prstGeom prst="curvedLeftArrow">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Oval 28">
            <a:extLst>
              <a:ext uri="{FF2B5EF4-FFF2-40B4-BE49-F238E27FC236}">
                <a16:creationId xmlns:a16="http://schemas.microsoft.com/office/drawing/2014/main" id="{9127D98B-2290-DB14-AA7C-A03214016149}"/>
              </a:ext>
            </a:extLst>
          </p:cNvPr>
          <p:cNvSpPr/>
          <p:nvPr/>
        </p:nvSpPr>
        <p:spPr>
          <a:xfrm>
            <a:off x="331304" y="190010"/>
            <a:ext cx="1427414" cy="446096"/>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F5CBD38-4BD0-3BE5-0448-8AD12132FEF6}"/>
              </a:ext>
            </a:extLst>
          </p:cNvPr>
          <p:cNvSpPr txBox="1"/>
          <p:nvPr/>
        </p:nvSpPr>
        <p:spPr>
          <a:xfrm>
            <a:off x="1848774" y="119229"/>
            <a:ext cx="5489713" cy="1815882"/>
          </a:xfrm>
          <a:prstGeom prst="rect">
            <a:avLst/>
          </a:prstGeom>
          <a:solidFill>
            <a:schemeClr val="accent5">
              <a:lumMod val="60000"/>
              <a:lumOff val="40000"/>
            </a:schemeClr>
          </a:solidFill>
        </p:spPr>
        <p:txBody>
          <a:bodyPr wrap="square" rtlCol="0">
            <a:spAutoFit/>
          </a:bodyPr>
          <a:lstStyle/>
          <a:p>
            <a:r>
              <a:rPr lang="en-US" sz="1400" i="1" dirty="0"/>
              <a:t>Cyclosporine has three measurable effects on the ocular surface—what are they?</a:t>
            </a:r>
          </a:p>
          <a:p>
            <a:r>
              <a:rPr lang="en-US" sz="1400" dirty="0"/>
              <a:t>--Reduced  T-cell  numbers</a:t>
            </a:r>
          </a:p>
          <a:p>
            <a:r>
              <a:rPr lang="en-US" sz="1400" dirty="0"/>
              <a:t>--Increased conj  goblet cell  numbers</a:t>
            </a:r>
          </a:p>
          <a:p>
            <a:r>
              <a:rPr lang="en-US" sz="1400" dirty="0">
                <a:solidFill>
                  <a:schemeClr val="bg1">
                    <a:lumMod val="75000"/>
                  </a:schemeClr>
                </a:solidFill>
              </a:rPr>
              <a:t>--</a:t>
            </a:r>
            <a:r>
              <a:rPr lang="en-US" sz="1400" b="1" i="1" dirty="0">
                <a:solidFill>
                  <a:schemeClr val="bg1">
                    <a:lumMod val="75000"/>
                  </a:schemeClr>
                </a:solidFill>
              </a:rPr>
              <a:t>?</a:t>
            </a:r>
          </a:p>
          <a:p>
            <a:endParaRPr lang="en-US" sz="1400" i="1" dirty="0">
              <a:solidFill>
                <a:schemeClr val="accent5">
                  <a:lumMod val="60000"/>
                  <a:lumOff val="40000"/>
                </a:schemeClr>
              </a:solidFill>
            </a:endParaRPr>
          </a:p>
          <a:p>
            <a:r>
              <a:rPr lang="en-US" sz="1400" i="1" dirty="0">
                <a:solidFill>
                  <a:schemeClr val="accent5">
                    <a:lumMod val="60000"/>
                    <a:lumOff val="40000"/>
                  </a:schemeClr>
                </a:solidFill>
              </a:rPr>
              <a:t>What potential ocular side effects are concerning? Systemic?</a:t>
            </a:r>
          </a:p>
          <a:p>
            <a:r>
              <a:rPr lang="en-US" sz="1400" dirty="0">
                <a:solidFill>
                  <a:schemeClr val="accent5">
                    <a:lumMod val="60000"/>
                    <a:lumOff val="40000"/>
                  </a:schemeClr>
                </a:solidFill>
              </a:rPr>
              <a:t>It has none (other than stinging). It has no systemic side effects.</a:t>
            </a:r>
          </a:p>
        </p:txBody>
      </p:sp>
    </p:spTree>
    <p:extLst>
      <p:ext uri="{BB962C8B-B14F-4D97-AF65-F5344CB8AC3E}">
        <p14:creationId xmlns:p14="http://schemas.microsoft.com/office/powerpoint/2010/main" val="3968974361"/>
      </p:ext>
    </p:extLst>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solidFill>
                  <a:schemeClr val="bg1">
                    <a:lumMod val="75000"/>
                  </a:schemeClr>
                </a:solidFill>
              </a:rPr>
              <a:t>What class of topical med is most effective in controlling ocular-surface inflammation?</a:t>
            </a:r>
          </a:p>
          <a:p>
            <a:r>
              <a:rPr lang="en-US" sz="1600" dirty="0">
                <a:solidFill>
                  <a:schemeClr val="bg1">
                    <a:lumMod val="75000"/>
                  </a:schemeClr>
                </a:solidFill>
              </a:rPr>
              <a:t>Steroids</a:t>
            </a:r>
          </a:p>
          <a:p>
            <a:endParaRPr lang="en-US" sz="1600" i="1" dirty="0">
              <a:solidFill>
                <a:schemeClr val="bg1">
                  <a:lumMod val="75000"/>
                </a:schemeClr>
              </a:solidFill>
            </a:endParaRPr>
          </a:p>
          <a:p>
            <a:r>
              <a:rPr lang="en-US" sz="1600" i="1" dirty="0">
                <a:solidFill>
                  <a:schemeClr val="bg1">
                    <a:lumMod val="75000"/>
                  </a:schemeClr>
                </a:solidFill>
              </a:rPr>
              <a:t>So why don’t we keep all DES pts on them?</a:t>
            </a:r>
          </a:p>
          <a:p>
            <a:r>
              <a:rPr lang="en-US" sz="1600" dirty="0">
                <a:solidFill>
                  <a:schemeClr val="bg1">
                    <a:lumMod val="75000"/>
                  </a:schemeClr>
                </a:solidFill>
              </a:rPr>
              <a:t>Because of their terrible side-effect profile, </a:t>
            </a:r>
            <a:r>
              <a:rPr lang="en-US" sz="1600" dirty="0" err="1">
                <a:solidFill>
                  <a:schemeClr val="bg1">
                    <a:lumMod val="75000"/>
                  </a:schemeClr>
                </a:solidFill>
              </a:rPr>
              <a:t>ie</a:t>
            </a:r>
            <a:r>
              <a:rPr lang="en-US" sz="1600" dirty="0">
                <a:solidFill>
                  <a:schemeClr val="bg1">
                    <a:lumMod val="75000"/>
                  </a:schemeClr>
                </a:solidFill>
              </a:rPr>
              <a:t>,  development of  cataracts, increased  IOP, and compromised ocular-surface  immunity</a:t>
            </a:r>
          </a:p>
          <a:p>
            <a:endParaRPr lang="en-US" sz="1600" b="1" i="1" dirty="0">
              <a:solidFill>
                <a:schemeClr val="bg1">
                  <a:lumMod val="75000"/>
                </a:schemeClr>
              </a:solidFill>
            </a:endParaRPr>
          </a:p>
          <a:p>
            <a:r>
              <a:rPr lang="en-US" sz="1600" b="1" i="1" dirty="0">
                <a:solidFill>
                  <a:schemeClr val="bg1">
                    <a:lumMod val="75000"/>
                  </a:schemeClr>
                </a:solidFill>
              </a:rPr>
              <a:t>So steroids are verboten in the management of DES?</a:t>
            </a:r>
          </a:p>
          <a:p>
            <a:r>
              <a:rPr lang="en-US" sz="1600" b="1" dirty="0">
                <a:solidFill>
                  <a:schemeClr val="bg1">
                    <a:lumMod val="75000"/>
                  </a:schemeClr>
                </a:solidFill>
              </a:rPr>
              <a:t>Not at all—it’s just that they must be used judiciously (more shortly)</a:t>
            </a:r>
          </a:p>
        </p:txBody>
      </p:sp>
      <p:sp>
        <p:nvSpPr>
          <p:cNvPr id="26" name="TextBox 25">
            <a:extLst>
              <a:ext uri="{FF2B5EF4-FFF2-40B4-BE49-F238E27FC236}">
                <a16:creationId xmlns:a16="http://schemas.microsoft.com/office/drawing/2014/main" id="{EB3368A2-60CA-C232-44E6-FA7862B6CB04}"/>
              </a:ext>
            </a:extLst>
          </p:cNvPr>
          <p:cNvSpPr txBox="1"/>
          <p:nvPr/>
        </p:nvSpPr>
        <p:spPr>
          <a:xfrm>
            <a:off x="281590" y="41254"/>
            <a:ext cx="8405210" cy="2246769"/>
          </a:xfrm>
          <a:prstGeom prst="rect">
            <a:avLst/>
          </a:prstGeom>
          <a:solidFill>
            <a:srgbClr val="FFCCFF"/>
          </a:solidFill>
        </p:spPr>
        <p:txBody>
          <a:bodyPr wrap="square" rtlCol="0">
            <a:spAutoFit/>
          </a:bodyPr>
          <a:lstStyle/>
          <a:p>
            <a:r>
              <a:rPr lang="en-US" sz="1400" i="1" dirty="0">
                <a:solidFill>
                  <a:schemeClr val="bg1">
                    <a:lumMod val="75000"/>
                  </a:schemeClr>
                </a:solidFill>
              </a:rPr>
              <a:t>Two steroid-sparing topical anti-inflammatories are used (in the US). What are they?</a:t>
            </a:r>
          </a:p>
          <a:p>
            <a:r>
              <a:rPr lang="en-US" sz="1400" dirty="0">
                <a:solidFill>
                  <a:schemeClr val="bg1">
                    <a:lumMod val="75000"/>
                  </a:schemeClr>
                </a:solidFill>
              </a:rPr>
              <a:t>--</a:t>
            </a:r>
            <a:r>
              <a:rPr lang="en-US" sz="1400" b="1" dirty="0">
                <a:solidFill>
                  <a:srgbClr val="0000FF"/>
                </a:solidFill>
              </a:rPr>
              <a:t>Cyclosporine</a:t>
            </a:r>
          </a:p>
          <a:p>
            <a:r>
              <a:rPr lang="en-US" sz="1400" dirty="0">
                <a:solidFill>
                  <a:schemeClr val="bg1">
                    <a:lumMod val="75000"/>
                  </a:schemeClr>
                </a:solidFill>
              </a:rPr>
              <a:t>--Lifitegrast</a:t>
            </a:r>
          </a:p>
          <a:p>
            <a:endParaRPr lang="en-US" sz="1400" i="1" dirty="0">
              <a:solidFill>
                <a:schemeClr val="bg1">
                  <a:lumMod val="75000"/>
                </a:schemeClr>
              </a:solidFill>
            </a:endParaRPr>
          </a:p>
          <a:p>
            <a:r>
              <a:rPr lang="en-US" sz="1400" i="1" dirty="0">
                <a:solidFill>
                  <a:schemeClr val="bg1">
                    <a:lumMod val="75000"/>
                  </a:schemeClr>
                </a:solidFill>
              </a:rPr>
              <a:t>How do they work (in broad terms—not specific mechanisms of action)?</a:t>
            </a:r>
          </a:p>
          <a:p>
            <a:r>
              <a:rPr lang="en-US" sz="1400" dirty="0">
                <a:solidFill>
                  <a:schemeClr val="bg1">
                    <a:lumMod val="75000"/>
                  </a:schemeClr>
                </a:solidFill>
              </a:rPr>
              <a:t>They interfere with the action of  T-cells (the recruitment of which is an important cytokine effect)</a:t>
            </a:r>
          </a:p>
          <a:p>
            <a:endParaRPr lang="en-US" sz="1400" i="1" dirty="0">
              <a:solidFill>
                <a:schemeClr val="bg1">
                  <a:lumMod val="75000"/>
                </a:schemeClr>
              </a:solidFill>
            </a:endParaRPr>
          </a:p>
          <a:p>
            <a:r>
              <a:rPr lang="en-US" sz="1400" i="1" dirty="0">
                <a:solidFill>
                  <a:schemeClr val="bg1">
                    <a:lumMod val="75000"/>
                  </a:schemeClr>
                </a:solidFill>
              </a:rPr>
              <a:t>What’s the main drawback to their use?</a:t>
            </a:r>
          </a:p>
          <a:p>
            <a:r>
              <a:rPr lang="en-US" sz="1400" b="1" dirty="0">
                <a:solidFill>
                  <a:schemeClr val="bg1">
                    <a:lumMod val="75000"/>
                  </a:schemeClr>
                </a:solidFill>
              </a:rPr>
              <a:t>It can take a l-o-n-g time for their effects to kick in</a:t>
            </a:r>
            <a:r>
              <a:rPr lang="en-US" sz="1400" dirty="0">
                <a:solidFill>
                  <a:schemeClr val="bg1">
                    <a:lumMod val="75000"/>
                  </a:schemeClr>
                </a:solidFill>
              </a:rPr>
              <a:t>—weeks (if you’re lucky) to months (probably more typical). During the ramp-up period, compliance may become an issue as the pt gives up in frustration.</a:t>
            </a:r>
          </a:p>
        </p:txBody>
      </p:sp>
      <p:sp>
        <p:nvSpPr>
          <p:cNvPr id="27" name="TextBox 26">
            <a:extLst>
              <a:ext uri="{FF2B5EF4-FFF2-40B4-BE49-F238E27FC236}">
                <a16:creationId xmlns:a16="http://schemas.microsoft.com/office/drawing/2014/main" id="{3FA2246E-A3C1-44D5-9580-7D762A8A2B79}"/>
              </a:ext>
            </a:extLst>
          </p:cNvPr>
          <p:cNvSpPr txBox="1"/>
          <p:nvPr/>
        </p:nvSpPr>
        <p:spPr>
          <a:xfrm>
            <a:off x="279829" y="2075431"/>
            <a:ext cx="5483809" cy="1384995"/>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Why does it take so long for these drugs to reach full effect?</a:t>
            </a:r>
          </a:p>
          <a:p>
            <a:r>
              <a:rPr lang="en-US" sz="1400" dirty="0">
                <a:solidFill>
                  <a:schemeClr val="bg1">
                    <a:lumMod val="75000"/>
                  </a:schemeClr>
                </a:solidFill>
              </a:rPr>
              <a:t>It’s probably related to the length of the T-cell life cycle (~120 days)</a:t>
            </a:r>
          </a:p>
          <a:p>
            <a:endParaRPr lang="en-US" sz="1400" dirty="0">
              <a:solidFill>
                <a:schemeClr val="bg1">
                  <a:lumMod val="75000"/>
                </a:schemeClr>
              </a:solidFill>
            </a:endParaRPr>
          </a:p>
          <a:p>
            <a:r>
              <a:rPr lang="en-US" sz="1400" i="1" dirty="0">
                <a:solidFill>
                  <a:schemeClr val="bg1">
                    <a:lumMod val="75000"/>
                  </a:schemeClr>
                </a:solidFill>
              </a:rPr>
              <a:t>What can be done to bridge the gap between commencement of therapy and onset of symptom relief?</a:t>
            </a:r>
          </a:p>
          <a:p>
            <a:r>
              <a:rPr lang="en-US" sz="1400" dirty="0">
                <a:solidFill>
                  <a:schemeClr val="bg1">
                    <a:lumMod val="75000"/>
                  </a:schemeClr>
                </a:solidFill>
              </a:rPr>
              <a:t>A short course of topical steroids is ideal for this</a:t>
            </a:r>
          </a:p>
        </p:txBody>
      </p:sp>
      <p:sp>
        <p:nvSpPr>
          <p:cNvPr id="28" name="Arrow: Curved Left 27">
            <a:extLst>
              <a:ext uri="{FF2B5EF4-FFF2-40B4-BE49-F238E27FC236}">
                <a16:creationId xmlns:a16="http://schemas.microsoft.com/office/drawing/2014/main" id="{6B103102-3CC4-C005-1D53-EBDCE8D45C06}"/>
              </a:ext>
            </a:extLst>
          </p:cNvPr>
          <p:cNvSpPr/>
          <p:nvPr/>
        </p:nvSpPr>
        <p:spPr>
          <a:xfrm rot="19443127">
            <a:off x="4761619" y="2743376"/>
            <a:ext cx="732124" cy="2360194"/>
          </a:xfrm>
          <a:prstGeom prst="curvedLeftArrow">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Oval 28">
            <a:extLst>
              <a:ext uri="{FF2B5EF4-FFF2-40B4-BE49-F238E27FC236}">
                <a16:creationId xmlns:a16="http://schemas.microsoft.com/office/drawing/2014/main" id="{9127D98B-2290-DB14-AA7C-A03214016149}"/>
              </a:ext>
            </a:extLst>
          </p:cNvPr>
          <p:cNvSpPr/>
          <p:nvPr/>
        </p:nvSpPr>
        <p:spPr>
          <a:xfrm>
            <a:off x="331304" y="190010"/>
            <a:ext cx="1427414" cy="446096"/>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F5CBD38-4BD0-3BE5-0448-8AD12132FEF6}"/>
              </a:ext>
            </a:extLst>
          </p:cNvPr>
          <p:cNvSpPr txBox="1"/>
          <p:nvPr/>
        </p:nvSpPr>
        <p:spPr>
          <a:xfrm>
            <a:off x="1848774" y="119229"/>
            <a:ext cx="5489713" cy="1815882"/>
          </a:xfrm>
          <a:prstGeom prst="rect">
            <a:avLst/>
          </a:prstGeom>
          <a:solidFill>
            <a:schemeClr val="accent5">
              <a:lumMod val="60000"/>
              <a:lumOff val="40000"/>
            </a:schemeClr>
          </a:solidFill>
        </p:spPr>
        <p:txBody>
          <a:bodyPr wrap="square" rtlCol="0">
            <a:spAutoFit/>
          </a:bodyPr>
          <a:lstStyle/>
          <a:p>
            <a:r>
              <a:rPr lang="en-US" sz="1400" i="1" dirty="0"/>
              <a:t>Cyclosporine has three measurable effects on the ocular surface—what are they?</a:t>
            </a:r>
          </a:p>
          <a:p>
            <a:r>
              <a:rPr lang="en-US" sz="1400" dirty="0"/>
              <a:t>--Reduced  T-cell  numbers</a:t>
            </a:r>
          </a:p>
          <a:p>
            <a:r>
              <a:rPr lang="en-US" sz="1400" dirty="0"/>
              <a:t>--Increased conj  goblet cell  numbers</a:t>
            </a:r>
          </a:p>
          <a:p>
            <a:r>
              <a:rPr lang="en-US" sz="1400" dirty="0"/>
              <a:t>--Increased  aqueous-tear  production</a:t>
            </a:r>
            <a:endParaRPr lang="en-US" sz="1400" dirty="0">
              <a:solidFill>
                <a:schemeClr val="accent5">
                  <a:lumMod val="60000"/>
                  <a:lumOff val="40000"/>
                </a:schemeClr>
              </a:solidFill>
            </a:endParaRPr>
          </a:p>
          <a:p>
            <a:endParaRPr lang="en-US" sz="1400" i="1" dirty="0">
              <a:solidFill>
                <a:schemeClr val="accent5">
                  <a:lumMod val="60000"/>
                  <a:lumOff val="40000"/>
                </a:schemeClr>
              </a:solidFill>
            </a:endParaRPr>
          </a:p>
          <a:p>
            <a:r>
              <a:rPr lang="en-US" sz="1400" i="1" dirty="0">
                <a:solidFill>
                  <a:schemeClr val="accent5">
                    <a:lumMod val="60000"/>
                    <a:lumOff val="40000"/>
                  </a:schemeClr>
                </a:solidFill>
              </a:rPr>
              <a:t>What potential ocular side effects are concerning? Systemic?</a:t>
            </a:r>
          </a:p>
          <a:p>
            <a:r>
              <a:rPr lang="en-US" sz="1400" dirty="0">
                <a:solidFill>
                  <a:schemeClr val="accent5">
                    <a:lumMod val="60000"/>
                    <a:lumOff val="40000"/>
                  </a:schemeClr>
                </a:solidFill>
              </a:rPr>
              <a:t>It has none (other than stinging). It has no systemic side effects.</a:t>
            </a:r>
          </a:p>
        </p:txBody>
      </p:sp>
      <p:sp>
        <p:nvSpPr>
          <p:cNvPr id="33" name="Rectangle 32">
            <a:extLst>
              <a:ext uri="{FF2B5EF4-FFF2-40B4-BE49-F238E27FC236}">
                <a16:creationId xmlns:a16="http://schemas.microsoft.com/office/drawing/2014/main" id="{721E9E07-42F4-C85E-A2FC-0F16BE094042}"/>
              </a:ext>
            </a:extLst>
          </p:cNvPr>
          <p:cNvSpPr/>
          <p:nvPr/>
        </p:nvSpPr>
        <p:spPr>
          <a:xfrm>
            <a:off x="2877844" y="1006416"/>
            <a:ext cx="1160756" cy="2563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two-words</a:t>
            </a:r>
          </a:p>
        </p:txBody>
      </p:sp>
    </p:spTree>
    <p:extLst>
      <p:ext uri="{BB962C8B-B14F-4D97-AF65-F5344CB8AC3E}">
        <p14:creationId xmlns:p14="http://schemas.microsoft.com/office/powerpoint/2010/main" val="3636107922"/>
      </p:ext>
    </p:extLst>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solidFill>
                  <a:schemeClr val="bg1">
                    <a:lumMod val="75000"/>
                  </a:schemeClr>
                </a:solidFill>
              </a:rPr>
              <a:t>What class of topical med is most effective in controlling ocular-surface inflammation?</a:t>
            </a:r>
          </a:p>
          <a:p>
            <a:r>
              <a:rPr lang="en-US" sz="1600" dirty="0">
                <a:solidFill>
                  <a:schemeClr val="bg1">
                    <a:lumMod val="75000"/>
                  </a:schemeClr>
                </a:solidFill>
              </a:rPr>
              <a:t>Steroids</a:t>
            </a:r>
          </a:p>
          <a:p>
            <a:endParaRPr lang="en-US" sz="1600" i="1" dirty="0">
              <a:solidFill>
                <a:schemeClr val="bg1">
                  <a:lumMod val="75000"/>
                </a:schemeClr>
              </a:solidFill>
            </a:endParaRPr>
          </a:p>
          <a:p>
            <a:r>
              <a:rPr lang="en-US" sz="1600" i="1" dirty="0">
                <a:solidFill>
                  <a:schemeClr val="bg1">
                    <a:lumMod val="75000"/>
                  </a:schemeClr>
                </a:solidFill>
              </a:rPr>
              <a:t>So why don’t we keep all DES pts on them?</a:t>
            </a:r>
          </a:p>
          <a:p>
            <a:r>
              <a:rPr lang="en-US" sz="1600" dirty="0">
                <a:solidFill>
                  <a:schemeClr val="bg1">
                    <a:lumMod val="75000"/>
                  </a:schemeClr>
                </a:solidFill>
              </a:rPr>
              <a:t>Because of their terrible side-effect profile, </a:t>
            </a:r>
            <a:r>
              <a:rPr lang="en-US" sz="1600" dirty="0" err="1">
                <a:solidFill>
                  <a:schemeClr val="bg1">
                    <a:lumMod val="75000"/>
                  </a:schemeClr>
                </a:solidFill>
              </a:rPr>
              <a:t>ie</a:t>
            </a:r>
            <a:r>
              <a:rPr lang="en-US" sz="1600" dirty="0">
                <a:solidFill>
                  <a:schemeClr val="bg1">
                    <a:lumMod val="75000"/>
                  </a:schemeClr>
                </a:solidFill>
              </a:rPr>
              <a:t>,  development of  cataracts, increased  IOP, and compromised ocular-surface  immunity</a:t>
            </a:r>
          </a:p>
          <a:p>
            <a:endParaRPr lang="en-US" sz="1600" b="1" i="1" dirty="0">
              <a:solidFill>
                <a:schemeClr val="bg1">
                  <a:lumMod val="75000"/>
                </a:schemeClr>
              </a:solidFill>
            </a:endParaRPr>
          </a:p>
          <a:p>
            <a:r>
              <a:rPr lang="en-US" sz="1600" b="1" i="1" dirty="0">
                <a:solidFill>
                  <a:schemeClr val="bg1">
                    <a:lumMod val="75000"/>
                  </a:schemeClr>
                </a:solidFill>
              </a:rPr>
              <a:t>So steroids are verboten in the management of DES?</a:t>
            </a:r>
          </a:p>
          <a:p>
            <a:r>
              <a:rPr lang="en-US" sz="1600" b="1" dirty="0">
                <a:solidFill>
                  <a:schemeClr val="bg1">
                    <a:lumMod val="75000"/>
                  </a:schemeClr>
                </a:solidFill>
              </a:rPr>
              <a:t>Not at all—it’s just that they must be used judiciously (more shortly)</a:t>
            </a:r>
          </a:p>
        </p:txBody>
      </p:sp>
      <p:sp>
        <p:nvSpPr>
          <p:cNvPr id="26" name="TextBox 25">
            <a:extLst>
              <a:ext uri="{FF2B5EF4-FFF2-40B4-BE49-F238E27FC236}">
                <a16:creationId xmlns:a16="http://schemas.microsoft.com/office/drawing/2014/main" id="{EB3368A2-60CA-C232-44E6-FA7862B6CB04}"/>
              </a:ext>
            </a:extLst>
          </p:cNvPr>
          <p:cNvSpPr txBox="1"/>
          <p:nvPr/>
        </p:nvSpPr>
        <p:spPr>
          <a:xfrm>
            <a:off x="281590" y="41254"/>
            <a:ext cx="8405210" cy="2246769"/>
          </a:xfrm>
          <a:prstGeom prst="rect">
            <a:avLst/>
          </a:prstGeom>
          <a:solidFill>
            <a:srgbClr val="FFCCFF"/>
          </a:solidFill>
        </p:spPr>
        <p:txBody>
          <a:bodyPr wrap="square" rtlCol="0">
            <a:spAutoFit/>
          </a:bodyPr>
          <a:lstStyle/>
          <a:p>
            <a:r>
              <a:rPr lang="en-US" sz="1400" i="1" dirty="0">
                <a:solidFill>
                  <a:schemeClr val="bg1">
                    <a:lumMod val="75000"/>
                  </a:schemeClr>
                </a:solidFill>
              </a:rPr>
              <a:t>Two steroid-sparing topical anti-inflammatories are used (in the US). What are they?</a:t>
            </a:r>
          </a:p>
          <a:p>
            <a:r>
              <a:rPr lang="en-US" sz="1400" dirty="0">
                <a:solidFill>
                  <a:schemeClr val="bg1">
                    <a:lumMod val="75000"/>
                  </a:schemeClr>
                </a:solidFill>
              </a:rPr>
              <a:t>--</a:t>
            </a:r>
            <a:r>
              <a:rPr lang="en-US" sz="1400" b="1" dirty="0">
                <a:solidFill>
                  <a:srgbClr val="0000FF"/>
                </a:solidFill>
              </a:rPr>
              <a:t>Cyclosporine</a:t>
            </a:r>
          </a:p>
          <a:p>
            <a:r>
              <a:rPr lang="en-US" sz="1400" dirty="0">
                <a:solidFill>
                  <a:schemeClr val="bg1">
                    <a:lumMod val="75000"/>
                  </a:schemeClr>
                </a:solidFill>
              </a:rPr>
              <a:t>--Lifitegrast</a:t>
            </a:r>
          </a:p>
          <a:p>
            <a:endParaRPr lang="en-US" sz="1400" i="1" dirty="0">
              <a:solidFill>
                <a:schemeClr val="bg1">
                  <a:lumMod val="75000"/>
                </a:schemeClr>
              </a:solidFill>
            </a:endParaRPr>
          </a:p>
          <a:p>
            <a:r>
              <a:rPr lang="en-US" sz="1400" i="1" dirty="0">
                <a:solidFill>
                  <a:schemeClr val="bg1">
                    <a:lumMod val="75000"/>
                  </a:schemeClr>
                </a:solidFill>
              </a:rPr>
              <a:t>How do they work (in broad terms—not specific mechanisms of action)?</a:t>
            </a:r>
          </a:p>
          <a:p>
            <a:r>
              <a:rPr lang="en-US" sz="1400" dirty="0">
                <a:solidFill>
                  <a:schemeClr val="bg1">
                    <a:lumMod val="75000"/>
                  </a:schemeClr>
                </a:solidFill>
              </a:rPr>
              <a:t>They interfere with the action of  T-cells (the recruitment of which is an important cytokine effect)</a:t>
            </a:r>
          </a:p>
          <a:p>
            <a:endParaRPr lang="en-US" sz="1400" i="1" dirty="0">
              <a:solidFill>
                <a:schemeClr val="bg1">
                  <a:lumMod val="75000"/>
                </a:schemeClr>
              </a:solidFill>
            </a:endParaRPr>
          </a:p>
          <a:p>
            <a:r>
              <a:rPr lang="en-US" sz="1400" i="1" dirty="0">
                <a:solidFill>
                  <a:schemeClr val="bg1">
                    <a:lumMod val="75000"/>
                  </a:schemeClr>
                </a:solidFill>
              </a:rPr>
              <a:t>What’s the main drawback to their use?</a:t>
            </a:r>
          </a:p>
          <a:p>
            <a:r>
              <a:rPr lang="en-US" sz="1400" b="1" dirty="0">
                <a:solidFill>
                  <a:schemeClr val="bg1">
                    <a:lumMod val="75000"/>
                  </a:schemeClr>
                </a:solidFill>
              </a:rPr>
              <a:t>It can take a l-o-n-g time for their effects to kick in</a:t>
            </a:r>
            <a:r>
              <a:rPr lang="en-US" sz="1400" dirty="0">
                <a:solidFill>
                  <a:schemeClr val="bg1">
                    <a:lumMod val="75000"/>
                  </a:schemeClr>
                </a:solidFill>
              </a:rPr>
              <a:t>—weeks (if you’re lucky) to months (probably more typical). During the ramp-up period, compliance may become an issue as the pt gives up in frustration.</a:t>
            </a:r>
          </a:p>
        </p:txBody>
      </p:sp>
      <p:sp>
        <p:nvSpPr>
          <p:cNvPr id="27" name="TextBox 26">
            <a:extLst>
              <a:ext uri="{FF2B5EF4-FFF2-40B4-BE49-F238E27FC236}">
                <a16:creationId xmlns:a16="http://schemas.microsoft.com/office/drawing/2014/main" id="{3FA2246E-A3C1-44D5-9580-7D762A8A2B79}"/>
              </a:ext>
            </a:extLst>
          </p:cNvPr>
          <p:cNvSpPr txBox="1"/>
          <p:nvPr/>
        </p:nvSpPr>
        <p:spPr>
          <a:xfrm>
            <a:off x="279829" y="2075431"/>
            <a:ext cx="5483809" cy="1384995"/>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Why does it take so long for these drugs to reach full effect?</a:t>
            </a:r>
          </a:p>
          <a:p>
            <a:r>
              <a:rPr lang="en-US" sz="1400" dirty="0">
                <a:solidFill>
                  <a:schemeClr val="bg1">
                    <a:lumMod val="75000"/>
                  </a:schemeClr>
                </a:solidFill>
              </a:rPr>
              <a:t>It’s probably related to the length of the T-cell life cycle (~120 days)</a:t>
            </a:r>
          </a:p>
          <a:p>
            <a:endParaRPr lang="en-US" sz="1400" dirty="0">
              <a:solidFill>
                <a:schemeClr val="bg1">
                  <a:lumMod val="75000"/>
                </a:schemeClr>
              </a:solidFill>
            </a:endParaRPr>
          </a:p>
          <a:p>
            <a:r>
              <a:rPr lang="en-US" sz="1400" i="1" dirty="0">
                <a:solidFill>
                  <a:schemeClr val="bg1">
                    <a:lumMod val="75000"/>
                  </a:schemeClr>
                </a:solidFill>
              </a:rPr>
              <a:t>What can be done to bridge the gap between commencement of therapy and onset of symptom relief?</a:t>
            </a:r>
          </a:p>
          <a:p>
            <a:r>
              <a:rPr lang="en-US" sz="1400" dirty="0">
                <a:solidFill>
                  <a:schemeClr val="bg1">
                    <a:lumMod val="75000"/>
                  </a:schemeClr>
                </a:solidFill>
              </a:rPr>
              <a:t>A short course of topical steroids is ideal for this</a:t>
            </a:r>
          </a:p>
        </p:txBody>
      </p:sp>
      <p:sp>
        <p:nvSpPr>
          <p:cNvPr id="28" name="Arrow: Curved Left 27">
            <a:extLst>
              <a:ext uri="{FF2B5EF4-FFF2-40B4-BE49-F238E27FC236}">
                <a16:creationId xmlns:a16="http://schemas.microsoft.com/office/drawing/2014/main" id="{6B103102-3CC4-C005-1D53-EBDCE8D45C06}"/>
              </a:ext>
            </a:extLst>
          </p:cNvPr>
          <p:cNvSpPr/>
          <p:nvPr/>
        </p:nvSpPr>
        <p:spPr>
          <a:xfrm rot="19443127">
            <a:off x="4761619" y="2743376"/>
            <a:ext cx="732124" cy="2360194"/>
          </a:xfrm>
          <a:prstGeom prst="curvedLeftArrow">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Oval 28">
            <a:extLst>
              <a:ext uri="{FF2B5EF4-FFF2-40B4-BE49-F238E27FC236}">
                <a16:creationId xmlns:a16="http://schemas.microsoft.com/office/drawing/2014/main" id="{9127D98B-2290-DB14-AA7C-A03214016149}"/>
              </a:ext>
            </a:extLst>
          </p:cNvPr>
          <p:cNvSpPr/>
          <p:nvPr/>
        </p:nvSpPr>
        <p:spPr>
          <a:xfrm>
            <a:off x="331304" y="190010"/>
            <a:ext cx="1427414" cy="446096"/>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F5CBD38-4BD0-3BE5-0448-8AD12132FEF6}"/>
              </a:ext>
            </a:extLst>
          </p:cNvPr>
          <p:cNvSpPr txBox="1"/>
          <p:nvPr/>
        </p:nvSpPr>
        <p:spPr>
          <a:xfrm>
            <a:off x="1848774" y="119229"/>
            <a:ext cx="5489713" cy="1815882"/>
          </a:xfrm>
          <a:prstGeom prst="rect">
            <a:avLst/>
          </a:prstGeom>
          <a:solidFill>
            <a:schemeClr val="accent5">
              <a:lumMod val="60000"/>
              <a:lumOff val="40000"/>
            </a:schemeClr>
          </a:solidFill>
        </p:spPr>
        <p:txBody>
          <a:bodyPr wrap="square" rtlCol="0">
            <a:spAutoFit/>
          </a:bodyPr>
          <a:lstStyle/>
          <a:p>
            <a:r>
              <a:rPr lang="en-US" sz="1400" i="1" dirty="0"/>
              <a:t>Cyclosporine has three measurable effects on the ocular surface—what are they?</a:t>
            </a:r>
          </a:p>
          <a:p>
            <a:r>
              <a:rPr lang="en-US" sz="1400" dirty="0"/>
              <a:t>--Reduced  T-cell  numbers</a:t>
            </a:r>
          </a:p>
          <a:p>
            <a:r>
              <a:rPr lang="en-US" sz="1400" dirty="0"/>
              <a:t>--Increased conj  goblet cell  numbers</a:t>
            </a:r>
          </a:p>
          <a:p>
            <a:r>
              <a:rPr lang="en-US" sz="1400" dirty="0"/>
              <a:t>--Increased  aqueous-tear  production</a:t>
            </a:r>
          </a:p>
          <a:p>
            <a:endParaRPr lang="en-US" sz="1400" i="1" dirty="0">
              <a:solidFill>
                <a:schemeClr val="accent5">
                  <a:lumMod val="60000"/>
                  <a:lumOff val="40000"/>
                </a:schemeClr>
              </a:solidFill>
            </a:endParaRPr>
          </a:p>
          <a:p>
            <a:r>
              <a:rPr lang="en-US" sz="1400" i="1" dirty="0">
                <a:solidFill>
                  <a:schemeClr val="accent5">
                    <a:lumMod val="60000"/>
                    <a:lumOff val="40000"/>
                  </a:schemeClr>
                </a:solidFill>
              </a:rPr>
              <a:t>What potential ocular side effects are concerning? Systemic?</a:t>
            </a:r>
          </a:p>
          <a:p>
            <a:r>
              <a:rPr lang="en-US" sz="1400" dirty="0">
                <a:solidFill>
                  <a:schemeClr val="accent5">
                    <a:lumMod val="60000"/>
                    <a:lumOff val="40000"/>
                  </a:schemeClr>
                </a:solidFill>
              </a:rPr>
              <a:t>It has none (other than stinging). It has no systemic side effects.</a:t>
            </a:r>
          </a:p>
        </p:txBody>
      </p:sp>
    </p:spTree>
    <p:extLst>
      <p:ext uri="{BB962C8B-B14F-4D97-AF65-F5344CB8AC3E}">
        <p14:creationId xmlns:p14="http://schemas.microsoft.com/office/powerpoint/2010/main" val="3183344175"/>
      </p:ext>
    </p:extLst>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solidFill>
                  <a:schemeClr val="bg1">
                    <a:lumMod val="75000"/>
                  </a:schemeClr>
                </a:solidFill>
              </a:rPr>
              <a:t>What class of topical med is most effective in controlling ocular-surface inflammation?</a:t>
            </a:r>
          </a:p>
          <a:p>
            <a:r>
              <a:rPr lang="en-US" sz="1600" dirty="0">
                <a:solidFill>
                  <a:schemeClr val="bg1">
                    <a:lumMod val="75000"/>
                  </a:schemeClr>
                </a:solidFill>
              </a:rPr>
              <a:t>Steroids</a:t>
            </a:r>
          </a:p>
          <a:p>
            <a:endParaRPr lang="en-US" sz="1600" i="1" dirty="0">
              <a:solidFill>
                <a:schemeClr val="bg1">
                  <a:lumMod val="75000"/>
                </a:schemeClr>
              </a:solidFill>
            </a:endParaRPr>
          </a:p>
          <a:p>
            <a:r>
              <a:rPr lang="en-US" sz="1600" i="1" dirty="0">
                <a:solidFill>
                  <a:schemeClr val="bg1">
                    <a:lumMod val="75000"/>
                  </a:schemeClr>
                </a:solidFill>
              </a:rPr>
              <a:t>So why don’t we keep all DES pts on them?</a:t>
            </a:r>
          </a:p>
          <a:p>
            <a:r>
              <a:rPr lang="en-US" sz="1600" dirty="0">
                <a:solidFill>
                  <a:schemeClr val="bg1">
                    <a:lumMod val="75000"/>
                  </a:schemeClr>
                </a:solidFill>
              </a:rPr>
              <a:t>Because of their terrible side-effect profile, </a:t>
            </a:r>
            <a:r>
              <a:rPr lang="en-US" sz="1600" dirty="0" err="1">
                <a:solidFill>
                  <a:schemeClr val="bg1">
                    <a:lumMod val="75000"/>
                  </a:schemeClr>
                </a:solidFill>
              </a:rPr>
              <a:t>ie</a:t>
            </a:r>
            <a:r>
              <a:rPr lang="en-US" sz="1600" dirty="0">
                <a:solidFill>
                  <a:schemeClr val="bg1">
                    <a:lumMod val="75000"/>
                  </a:schemeClr>
                </a:solidFill>
              </a:rPr>
              <a:t>,  development of  cataracts, increased  IOP, and compromised ocular-surface  immunity</a:t>
            </a:r>
          </a:p>
          <a:p>
            <a:endParaRPr lang="en-US" sz="1600" b="1" i="1" dirty="0">
              <a:solidFill>
                <a:schemeClr val="bg1">
                  <a:lumMod val="75000"/>
                </a:schemeClr>
              </a:solidFill>
            </a:endParaRPr>
          </a:p>
          <a:p>
            <a:r>
              <a:rPr lang="en-US" sz="1600" b="1" i="1" dirty="0">
                <a:solidFill>
                  <a:schemeClr val="bg1">
                    <a:lumMod val="75000"/>
                  </a:schemeClr>
                </a:solidFill>
              </a:rPr>
              <a:t>So steroids are verboten in the management of DES?</a:t>
            </a:r>
          </a:p>
          <a:p>
            <a:r>
              <a:rPr lang="en-US" sz="1600" b="1" dirty="0">
                <a:solidFill>
                  <a:schemeClr val="bg1">
                    <a:lumMod val="75000"/>
                  </a:schemeClr>
                </a:solidFill>
              </a:rPr>
              <a:t>Not at all—it’s just that they must be used judiciously (more shortly)</a:t>
            </a:r>
          </a:p>
        </p:txBody>
      </p:sp>
      <p:sp>
        <p:nvSpPr>
          <p:cNvPr id="26" name="TextBox 25">
            <a:extLst>
              <a:ext uri="{FF2B5EF4-FFF2-40B4-BE49-F238E27FC236}">
                <a16:creationId xmlns:a16="http://schemas.microsoft.com/office/drawing/2014/main" id="{EB3368A2-60CA-C232-44E6-FA7862B6CB04}"/>
              </a:ext>
            </a:extLst>
          </p:cNvPr>
          <p:cNvSpPr txBox="1"/>
          <p:nvPr/>
        </p:nvSpPr>
        <p:spPr>
          <a:xfrm>
            <a:off x="281590" y="41254"/>
            <a:ext cx="8405210" cy="2246769"/>
          </a:xfrm>
          <a:prstGeom prst="rect">
            <a:avLst/>
          </a:prstGeom>
          <a:solidFill>
            <a:srgbClr val="FFCCFF"/>
          </a:solidFill>
        </p:spPr>
        <p:txBody>
          <a:bodyPr wrap="square" rtlCol="0">
            <a:spAutoFit/>
          </a:bodyPr>
          <a:lstStyle/>
          <a:p>
            <a:r>
              <a:rPr lang="en-US" sz="1400" i="1" dirty="0">
                <a:solidFill>
                  <a:schemeClr val="bg1">
                    <a:lumMod val="75000"/>
                  </a:schemeClr>
                </a:solidFill>
              </a:rPr>
              <a:t>Two steroid-sparing topical anti-inflammatories are used (in the US). What are they?</a:t>
            </a:r>
          </a:p>
          <a:p>
            <a:r>
              <a:rPr lang="en-US" sz="1400" dirty="0">
                <a:solidFill>
                  <a:schemeClr val="bg1">
                    <a:lumMod val="75000"/>
                  </a:schemeClr>
                </a:solidFill>
              </a:rPr>
              <a:t>--</a:t>
            </a:r>
            <a:r>
              <a:rPr lang="en-US" sz="1400" b="1" dirty="0">
                <a:solidFill>
                  <a:srgbClr val="0000FF"/>
                </a:solidFill>
              </a:rPr>
              <a:t>Cyclosporine</a:t>
            </a:r>
          </a:p>
          <a:p>
            <a:r>
              <a:rPr lang="en-US" sz="1400" dirty="0">
                <a:solidFill>
                  <a:schemeClr val="bg1">
                    <a:lumMod val="75000"/>
                  </a:schemeClr>
                </a:solidFill>
              </a:rPr>
              <a:t>--Lifitegrast</a:t>
            </a:r>
          </a:p>
          <a:p>
            <a:endParaRPr lang="en-US" sz="1400" i="1" dirty="0">
              <a:solidFill>
                <a:schemeClr val="bg1">
                  <a:lumMod val="75000"/>
                </a:schemeClr>
              </a:solidFill>
            </a:endParaRPr>
          </a:p>
          <a:p>
            <a:r>
              <a:rPr lang="en-US" sz="1400" i="1" dirty="0">
                <a:solidFill>
                  <a:schemeClr val="bg1">
                    <a:lumMod val="75000"/>
                  </a:schemeClr>
                </a:solidFill>
              </a:rPr>
              <a:t>How do they work (in broad terms—not specific mechanisms of action)?</a:t>
            </a:r>
          </a:p>
          <a:p>
            <a:r>
              <a:rPr lang="en-US" sz="1400" dirty="0">
                <a:solidFill>
                  <a:schemeClr val="bg1">
                    <a:lumMod val="75000"/>
                  </a:schemeClr>
                </a:solidFill>
              </a:rPr>
              <a:t>They interfere with the action of  T-cells (the recruitment of which is an important cytokine effect)</a:t>
            </a:r>
          </a:p>
          <a:p>
            <a:endParaRPr lang="en-US" sz="1400" i="1" dirty="0">
              <a:solidFill>
                <a:schemeClr val="bg1">
                  <a:lumMod val="75000"/>
                </a:schemeClr>
              </a:solidFill>
            </a:endParaRPr>
          </a:p>
          <a:p>
            <a:r>
              <a:rPr lang="en-US" sz="1400" i="1" dirty="0">
                <a:solidFill>
                  <a:schemeClr val="bg1">
                    <a:lumMod val="75000"/>
                  </a:schemeClr>
                </a:solidFill>
              </a:rPr>
              <a:t>What’s the main drawback to their use?</a:t>
            </a:r>
          </a:p>
          <a:p>
            <a:r>
              <a:rPr lang="en-US" sz="1400" b="1" dirty="0">
                <a:solidFill>
                  <a:schemeClr val="bg1">
                    <a:lumMod val="75000"/>
                  </a:schemeClr>
                </a:solidFill>
              </a:rPr>
              <a:t>It can take a l-o-n-g time for their effects to kick in</a:t>
            </a:r>
            <a:r>
              <a:rPr lang="en-US" sz="1400" dirty="0">
                <a:solidFill>
                  <a:schemeClr val="bg1">
                    <a:lumMod val="75000"/>
                  </a:schemeClr>
                </a:solidFill>
              </a:rPr>
              <a:t>—weeks (if you’re lucky) to months (probably more typical). During the ramp-up period, compliance may become an issue as the pt gives up in frustration.</a:t>
            </a:r>
          </a:p>
        </p:txBody>
      </p:sp>
      <p:sp>
        <p:nvSpPr>
          <p:cNvPr id="27" name="TextBox 26">
            <a:extLst>
              <a:ext uri="{FF2B5EF4-FFF2-40B4-BE49-F238E27FC236}">
                <a16:creationId xmlns:a16="http://schemas.microsoft.com/office/drawing/2014/main" id="{3FA2246E-A3C1-44D5-9580-7D762A8A2B79}"/>
              </a:ext>
            </a:extLst>
          </p:cNvPr>
          <p:cNvSpPr txBox="1"/>
          <p:nvPr/>
        </p:nvSpPr>
        <p:spPr>
          <a:xfrm>
            <a:off x="279829" y="2075431"/>
            <a:ext cx="5483809" cy="1384995"/>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Why does it take so long for these drugs to reach full effect?</a:t>
            </a:r>
          </a:p>
          <a:p>
            <a:r>
              <a:rPr lang="en-US" sz="1400" dirty="0">
                <a:solidFill>
                  <a:schemeClr val="bg1">
                    <a:lumMod val="75000"/>
                  </a:schemeClr>
                </a:solidFill>
              </a:rPr>
              <a:t>It’s probably related to the length of the T-cell life cycle (~120 days)</a:t>
            </a:r>
          </a:p>
          <a:p>
            <a:endParaRPr lang="en-US" sz="1400" dirty="0">
              <a:solidFill>
                <a:schemeClr val="bg1">
                  <a:lumMod val="75000"/>
                </a:schemeClr>
              </a:solidFill>
            </a:endParaRPr>
          </a:p>
          <a:p>
            <a:r>
              <a:rPr lang="en-US" sz="1400" i="1" dirty="0">
                <a:solidFill>
                  <a:schemeClr val="bg1">
                    <a:lumMod val="75000"/>
                  </a:schemeClr>
                </a:solidFill>
              </a:rPr>
              <a:t>What can be done to bridge the gap between commencement of therapy and onset of symptom relief?</a:t>
            </a:r>
          </a:p>
          <a:p>
            <a:r>
              <a:rPr lang="en-US" sz="1400" dirty="0">
                <a:solidFill>
                  <a:schemeClr val="bg1">
                    <a:lumMod val="75000"/>
                  </a:schemeClr>
                </a:solidFill>
              </a:rPr>
              <a:t>A short course of topical steroids is ideal for this</a:t>
            </a:r>
          </a:p>
        </p:txBody>
      </p:sp>
      <p:sp>
        <p:nvSpPr>
          <p:cNvPr id="28" name="Arrow: Curved Left 27">
            <a:extLst>
              <a:ext uri="{FF2B5EF4-FFF2-40B4-BE49-F238E27FC236}">
                <a16:creationId xmlns:a16="http://schemas.microsoft.com/office/drawing/2014/main" id="{6B103102-3CC4-C005-1D53-EBDCE8D45C06}"/>
              </a:ext>
            </a:extLst>
          </p:cNvPr>
          <p:cNvSpPr/>
          <p:nvPr/>
        </p:nvSpPr>
        <p:spPr>
          <a:xfrm rot="19443127">
            <a:off x="4761619" y="2743376"/>
            <a:ext cx="732124" cy="2360194"/>
          </a:xfrm>
          <a:prstGeom prst="curvedLeftArrow">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Oval 28">
            <a:extLst>
              <a:ext uri="{FF2B5EF4-FFF2-40B4-BE49-F238E27FC236}">
                <a16:creationId xmlns:a16="http://schemas.microsoft.com/office/drawing/2014/main" id="{9127D98B-2290-DB14-AA7C-A03214016149}"/>
              </a:ext>
            </a:extLst>
          </p:cNvPr>
          <p:cNvSpPr/>
          <p:nvPr/>
        </p:nvSpPr>
        <p:spPr>
          <a:xfrm>
            <a:off x="331304" y="190010"/>
            <a:ext cx="1427414" cy="446096"/>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F5CBD38-4BD0-3BE5-0448-8AD12132FEF6}"/>
              </a:ext>
            </a:extLst>
          </p:cNvPr>
          <p:cNvSpPr txBox="1"/>
          <p:nvPr/>
        </p:nvSpPr>
        <p:spPr>
          <a:xfrm>
            <a:off x="1848774" y="119229"/>
            <a:ext cx="5489713" cy="1815882"/>
          </a:xfrm>
          <a:prstGeom prst="rect">
            <a:avLst/>
          </a:prstGeom>
          <a:solidFill>
            <a:schemeClr val="accent5">
              <a:lumMod val="60000"/>
              <a:lumOff val="40000"/>
            </a:schemeClr>
          </a:solidFill>
        </p:spPr>
        <p:txBody>
          <a:bodyPr wrap="square" rtlCol="0">
            <a:spAutoFit/>
          </a:bodyPr>
          <a:lstStyle/>
          <a:p>
            <a:r>
              <a:rPr lang="en-US" sz="1400" i="1" dirty="0"/>
              <a:t>Cyclosporine has three measurable effects on the ocular surface—what are they?</a:t>
            </a:r>
          </a:p>
          <a:p>
            <a:r>
              <a:rPr lang="en-US" sz="1400" dirty="0"/>
              <a:t>--Reduced  T-cell  numbers</a:t>
            </a:r>
          </a:p>
          <a:p>
            <a:r>
              <a:rPr lang="en-US" sz="1400" dirty="0"/>
              <a:t>--Increased conj  goblet cell  numbers</a:t>
            </a:r>
          </a:p>
          <a:p>
            <a:r>
              <a:rPr lang="en-US" sz="1400" dirty="0"/>
              <a:t>--Increased  aqueous-tear  production</a:t>
            </a:r>
          </a:p>
          <a:p>
            <a:endParaRPr lang="en-US" sz="1400" i="1" dirty="0"/>
          </a:p>
          <a:p>
            <a:r>
              <a:rPr lang="en-US" sz="1400" i="1" dirty="0"/>
              <a:t>What potential ocular side effects are concerning? </a:t>
            </a:r>
            <a:r>
              <a:rPr lang="en-US" sz="1400" i="1" dirty="0">
                <a:solidFill>
                  <a:schemeClr val="accent5">
                    <a:lumMod val="60000"/>
                    <a:lumOff val="40000"/>
                  </a:schemeClr>
                </a:solidFill>
              </a:rPr>
              <a:t>Systemic?</a:t>
            </a:r>
          </a:p>
          <a:p>
            <a:r>
              <a:rPr lang="en-US" sz="1400" dirty="0">
                <a:solidFill>
                  <a:schemeClr val="accent5">
                    <a:lumMod val="60000"/>
                    <a:lumOff val="40000"/>
                  </a:schemeClr>
                </a:solidFill>
              </a:rPr>
              <a:t>It has none (other than stinging). It has no systemic side effects.</a:t>
            </a:r>
          </a:p>
        </p:txBody>
      </p:sp>
    </p:spTree>
    <p:extLst>
      <p:ext uri="{BB962C8B-B14F-4D97-AF65-F5344CB8AC3E}">
        <p14:creationId xmlns:p14="http://schemas.microsoft.com/office/powerpoint/2010/main" val="673204009"/>
      </p:ext>
    </p:extLst>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solidFill>
                  <a:schemeClr val="bg1">
                    <a:lumMod val="75000"/>
                  </a:schemeClr>
                </a:solidFill>
              </a:rPr>
              <a:t>What class of topical med is most effective in controlling ocular-surface inflammation?</a:t>
            </a:r>
          </a:p>
          <a:p>
            <a:r>
              <a:rPr lang="en-US" sz="1600" dirty="0">
                <a:solidFill>
                  <a:schemeClr val="bg1">
                    <a:lumMod val="75000"/>
                  </a:schemeClr>
                </a:solidFill>
              </a:rPr>
              <a:t>Steroids</a:t>
            </a:r>
          </a:p>
          <a:p>
            <a:endParaRPr lang="en-US" sz="1600" i="1" dirty="0">
              <a:solidFill>
                <a:schemeClr val="bg1">
                  <a:lumMod val="75000"/>
                </a:schemeClr>
              </a:solidFill>
            </a:endParaRPr>
          </a:p>
          <a:p>
            <a:r>
              <a:rPr lang="en-US" sz="1600" i="1" dirty="0">
                <a:solidFill>
                  <a:schemeClr val="bg1">
                    <a:lumMod val="75000"/>
                  </a:schemeClr>
                </a:solidFill>
              </a:rPr>
              <a:t>So why don’t we keep all DES pts on them?</a:t>
            </a:r>
          </a:p>
          <a:p>
            <a:r>
              <a:rPr lang="en-US" sz="1600" dirty="0">
                <a:solidFill>
                  <a:schemeClr val="bg1">
                    <a:lumMod val="75000"/>
                  </a:schemeClr>
                </a:solidFill>
              </a:rPr>
              <a:t>Because of their terrible side-effect profile, </a:t>
            </a:r>
            <a:r>
              <a:rPr lang="en-US" sz="1600" dirty="0" err="1">
                <a:solidFill>
                  <a:schemeClr val="bg1">
                    <a:lumMod val="75000"/>
                  </a:schemeClr>
                </a:solidFill>
              </a:rPr>
              <a:t>ie</a:t>
            </a:r>
            <a:r>
              <a:rPr lang="en-US" sz="1600" dirty="0">
                <a:solidFill>
                  <a:schemeClr val="bg1">
                    <a:lumMod val="75000"/>
                  </a:schemeClr>
                </a:solidFill>
              </a:rPr>
              <a:t>,  development of  cataracts, increased  IOP, and compromised ocular-surface  immunity</a:t>
            </a:r>
          </a:p>
          <a:p>
            <a:endParaRPr lang="en-US" sz="1600" b="1" i="1" dirty="0">
              <a:solidFill>
                <a:schemeClr val="bg1">
                  <a:lumMod val="75000"/>
                </a:schemeClr>
              </a:solidFill>
            </a:endParaRPr>
          </a:p>
          <a:p>
            <a:r>
              <a:rPr lang="en-US" sz="1600" b="1" i="1" dirty="0">
                <a:solidFill>
                  <a:schemeClr val="bg1">
                    <a:lumMod val="75000"/>
                  </a:schemeClr>
                </a:solidFill>
              </a:rPr>
              <a:t>So steroids are verboten in the management of DES?</a:t>
            </a:r>
          </a:p>
          <a:p>
            <a:r>
              <a:rPr lang="en-US" sz="1600" b="1" dirty="0">
                <a:solidFill>
                  <a:schemeClr val="bg1">
                    <a:lumMod val="75000"/>
                  </a:schemeClr>
                </a:solidFill>
              </a:rPr>
              <a:t>Not at all—it’s just that they must be used judiciously (more shortly)</a:t>
            </a:r>
          </a:p>
        </p:txBody>
      </p:sp>
      <p:sp>
        <p:nvSpPr>
          <p:cNvPr id="26" name="TextBox 25">
            <a:extLst>
              <a:ext uri="{FF2B5EF4-FFF2-40B4-BE49-F238E27FC236}">
                <a16:creationId xmlns:a16="http://schemas.microsoft.com/office/drawing/2014/main" id="{EB3368A2-60CA-C232-44E6-FA7862B6CB04}"/>
              </a:ext>
            </a:extLst>
          </p:cNvPr>
          <p:cNvSpPr txBox="1"/>
          <p:nvPr/>
        </p:nvSpPr>
        <p:spPr>
          <a:xfrm>
            <a:off x="281590" y="41254"/>
            <a:ext cx="8405210" cy="2246769"/>
          </a:xfrm>
          <a:prstGeom prst="rect">
            <a:avLst/>
          </a:prstGeom>
          <a:solidFill>
            <a:srgbClr val="FFCCFF"/>
          </a:solidFill>
        </p:spPr>
        <p:txBody>
          <a:bodyPr wrap="square" rtlCol="0">
            <a:spAutoFit/>
          </a:bodyPr>
          <a:lstStyle/>
          <a:p>
            <a:r>
              <a:rPr lang="en-US" sz="1400" i="1" dirty="0">
                <a:solidFill>
                  <a:schemeClr val="bg1">
                    <a:lumMod val="75000"/>
                  </a:schemeClr>
                </a:solidFill>
              </a:rPr>
              <a:t>Two steroid-sparing topical anti-inflammatories are used (in the US). What are they?</a:t>
            </a:r>
          </a:p>
          <a:p>
            <a:r>
              <a:rPr lang="en-US" sz="1400" dirty="0">
                <a:solidFill>
                  <a:schemeClr val="bg1">
                    <a:lumMod val="75000"/>
                  </a:schemeClr>
                </a:solidFill>
              </a:rPr>
              <a:t>--</a:t>
            </a:r>
            <a:r>
              <a:rPr lang="en-US" sz="1400" b="1" dirty="0">
                <a:solidFill>
                  <a:srgbClr val="0000FF"/>
                </a:solidFill>
              </a:rPr>
              <a:t>Cyclosporine</a:t>
            </a:r>
          </a:p>
          <a:p>
            <a:r>
              <a:rPr lang="en-US" sz="1400" dirty="0">
                <a:solidFill>
                  <a:schemeClr val="bg1">
                    <a:lumMod val="75000"/>
                  </a:schemeClr>
                </a:solidFill>
              </a:rPr>
              <a:t>--Lifitegrast</a:t>
            </a:r>
          </a:p>
          <a:p>
            <a:endParaRPr lang="en-US" sz="1400" i="1" dirty="0">
              <a:solidFill>
                <a:schemeClr val="bg1">
                  <a:lumMod val="75000"/>
                </a:schemeClr>
              </a:solidFill>
            </a:endParaRPr>
          </a:p>
          <a:p>
            <a:r>
              <a:rPr lang="en-US" sz="1400" i="1" dirty="0">
                <a:solidFill>
                  <a:schemeClr val="bg1">
                    <a:lumMod val="75000"/>
                  </a:schemeClr>
                </a:solidFill>
              </a:rPr>
              <a:t>How do they work (in broad terms—not specific mechanisms of action)?</a:t>
            </a:r>
          </a:p>
          <a:p>
            <a:r>
              <a:rPr lang="en-US" sz="1400" dirty="0">
                <a:solidFill>
                  <a:schemeClr val="bg1">
                    <a:lumMod val="75000"/>
                  </a:schemeClr>
                </a:solidFill>
              </a:rPr>
              <a:t>They interfere with the action of  T-cells (the recruitment of which is an important cytokine effect)</a:t>
            </a:r>
          </a:p>
          <a:p>
            <a:endParaRPr lang="en-US" sz="1400" i="1" dirty="0">
              <a:solidFill>
                <a:schemeClr val="bg1">
                  <a:lumMod val="75000"/>
                </a:schemeClr>
              </a:solidFill>
            </a:endParaRPr>
          </a:p>
          <a:p>
            <a:r>
              <a:rPr lang="en-US" sz="1400" i="1" dirty="0">
                <a:solidFill>
                  <a:schemeClr val="bg1">
                    <a:lumMod val="75000"/>
                  </a:schemeClr>
                </a:solidFill>
              </a:rPr>
              <a:t>What’s the main drawback to their use?</a:t>
            </a:r>
          </a:p>
          <a:p>
            <a:r>
              <a:rPr lang="en-US" sz="1400" b="1" dirty="0">
                <a:solidFill>
                  <a:schemeClr val="bg1">
                    <a:lumMod val="75000"/>
                  </a:schemeClr>
                </a:solidFill>
              </a:rPr>
              <a:t>It can take a l-o-n-g time for their effects to kick in</a:t>
            </a:r>
            <a:r>
              <a:rPr lang="en-US" sz="1400" dirty="0">
                <a:solidFill>
                  <a:schemeClr val="bg1">
                    <a:lumMod val="75000"/>
                  </a:schemeClr>
                </a:solidFill>
              </a:rPr>
              <a:t>—weeks (if you’re lucky) to months (probably more typical). During the ramp-up period, compliance may become an issue as the pt gives up in frustration.</a:t>
            </a:r>
          </a:p>
        </p:txBody>
      </p:sp>
      <p:sp>
        <p:nvSpPr>
          <p:cNvPr id="27" name="TextBox 26">
            <a:extLst>
              <a:ext uri="{FF2B5EF4-FFF2-40B4-BE49-F238E27FC236}">
                <a16:creationId xmlns:a16="http://schemas.microsoft.com/office/drawing/2014/main" id="{3FA2246E-A3C1-44D5-9580-7D762A8A2B79}"/>
              </a:ext>
            </a:extLst>
          </p:cNvPr>
          <p:cNvSpPr txBox="1"/>
          <p:nvPr/>
        </p:nvSpPr>
        <p:spPr>
          <a:xfrm>
            <a:off x="279829" y="2075431"/>
            <a:ext cx="5483809" cy="1384995"/>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Why does it take so long for these drugs to reach full effect?</a:t>
            </a:r>
          </a:p>
          <a:p>
            <a:r>
              <a:rPr lang="en-US" sz="1400" dirty="0">
                <a:solidFill>
                  <a:schemeClr val="bg1">
                    <a:lumMod val="75000"/>
                  </a:schemeClr>
                </a:solidFill>
              </a:rPr>
              <a:t>It’s probably related to the length of the T-cell life cycle (~120 days)</a:t>
            </a:r>
          </a:p>
          <a:p>
            <a:endParaRPr lang="en-US" sz="1400" dirty="0">
              <a:solidFill>
                <a:schemeClr val="bg1">
                  <a:lumMod val="75000"/>
                </a:schemeClr>
              </a:solidFill>
            </a:endParaRPr>
          </a:p>
          <a:p>
            <a:r>
              <a:rPr lang="en-US" sz="1400" i="1" dirty="0">
                <a:solidFill>
                  <a:schemeClr val="bg1">
                    <a:lumMod val="75000"/>
                  </a:schemeClr>
                </a:solidFill>
              </a:rPr>
              <a:t>What can be done to bridge the gap between commencement of therapy and onset of symptom relief?</a:t>
            </a:r>
          </a:p>
          <a:p>
            <a:r>
              <a:rPr lang="en-US" sz="1400" dirty="0">
                <a:solidFill>
                  <a:schemeClr val="bg1">
                    <a:lumMod val="75000"/>
                  </a:schemeClr>
                </a:solidFill>
              </a:rPr>
              <a:t>A short course of topical steroids is ideal for this</a:t>
            </a:r>
          </a:p>
        </p:txBody>
      </p:sp>
      <p:sp>
        <p:nvSpPr>
          <p:cNvPr id="28" name="Arrow: Curved Left 27">
            <a:extLst>
              <a:ext uri="{FF2B5EF4-FFF2-40B4-BE49-F238E27FC236}">
                <a16:creationId xmlns:a16="http://schemas.microsoft.com/office/drawing/2014/main" id="{6B103102-3CC4-C005-1D53-EBDCE8D45C06}"/>
              </a:ext>
            </a:extLst>
          </p:cNvPr>
          <p:cNvSpPr/>
          <p:nvPr/>
        </p:nvSpPr>
        <p:spPr>
          <a:xfrm rot="19443127">
            <a:off x="4761619" y="2743376"/>
            <a:ext cx="732124" cy="2360194"/>
          </a:xfrm>
          <a:prstGeom prst="curvedLeftArrow">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Oval 28">
            <a:extLst>
              <a:ext uri="{FF2B5EF4-FFF2-40B4-BE49-F238E27FC236}">
                <a16:creationId xmlns:a16="http://schemas.microsoft.com/office/drawing/2014/main" id="{9127D98B-2290-DB14-AA7C-A03214016149}"/>
              </a:ext>
            </a:extLst>
          </p:cNvPr>
          <p:cNvSpPr/>
          <p:nvPr/>
        </p:nvSpPr>
        <p:spPr>
          <a:xfrm>
            <a:off x="331304" y="190010"/>
            <a:ext cx="1427414" cy="446096"/>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F5CBD38-4BD0-3BE5-0448-8AD12132FEF6}"/>
              </a:ext>
            </a:extLst>
          </p:cNvPr>
          <p:cNvSpPr txBox="1"/>
          <p:nvPr/>
        </p:nvSpPr>
        <p:spPr>
          <a:xfrm>
            <a:off x="1848774" y="119229"/>
            <a:ext cx="5489713" cy="1815882"/>
          </a:xfrm>
          <a:prstGeom prst="rect">
            <a:avLst/>
          </a:prstGeom>
          <a:solidFill>
            <a:schemeClr val="accent5">
              <a:lumMod val="60000"/>
              <a:lumOff val="40000"/>
            </a:schemeClr>
          </a:solidFill>
        </p:spPr>
        <p:txBody>
          <a:bodyPr wrap="square" rtlCol="0">
            <a:spAutoFit/>
          </a:bodyPr>
          <a:lstStyle/>
          <a:p>
            <a:r>
              <a:rPr lang="en-US" sz="1400" i="1" dirty="0"/>
              <a:t>Cyclosporine has three measurable effects on the ocular surface—what are they?</a:t>
            </a:r>
          </a:p>
          <a:p>
            <a:r>
              <a:rPr lang="en-US" sz="1400" dirty="0"/>
              <a:t>--Reduced  T-cell  numbers</a:t>
            </a:r>
          </a:p>
          <a:p>
            <a:r>
              <a:rPr lang="en-US" sz="1400" dirty="0"/>
              <a:t>--Increased conj  goblet cell  numbers</a:t>
            </a:r>
          </a:p>
          <a:p>
            <a:r>
              <a:rPr lang="en-US" sz="1400" dirty="0"/>
              <a:t>--Increased  aqueous-tear  production</a:t>
            </a:r>
          </a:p>
          <a:p>
            <a:endParaRPr lang="en-US" sz="1400" i="1" dirty="0"/>
          </a:p>
          <a:p>
            <a:r>
              <a:rPr lang="en-US" sz="1400" i="1" dirty="0"/>
              <a:t>What potential ocular side effects are concerning? </a:t>
            </a:r>
            <a:r>
              <a:rPr lang="en-US" sz="1400" i="1" dirty="0">
                <a:solidFill>
                  <a:schemeClr val="accent5">
                    <a:lumMod val="60000"/>
                    <a:lumOff val="40000"/>
                  </a:schemeClr>
                </a:solidFill>
              </a:rPr>
              <a:t>Systemic?</a:t>
            </a:r>
          </a:p>
          <a:p>
            <a:r>
              <a:rPr lang="en-US" sz="1400" dirty="0"/>
              <a:t>It has none (other than stinging)</a:t>
            </a:r>
            <a:r>
              <a:rPr lang="en-US" sz="1400" dirty="0">
                <a:solidFill>
                  <a:schemeClr val="accent5">
                    <a:lumMod val="60000"/>
                    <a:lumOff val="40000"/>
                  </a:schemeClr>
                </a:solidFill>
              </a:rPr>
              <a:t>It has no systemic side effects.</a:t>
            </a:r>
            <a:r>
              <a:rPr lang="en-US" sz="1400" dirty="0"/>
              <a:t> </a:t>
            </a:r>
            <a:endParaRPr lang="en-US" sz="1400" dirty="0">
              <a:solidFill>
                <a:schemeClr val="accent5">
                  <a:lumMod val="60000"/>
                  <a:lumOff val="40000"/>
                </a:schemeClr>
              </a:solidFill>
            </a:endParaRPr>
          </a:p>
        </p:txBody>
      </p:sp>
    </p:spTree>
    <p:extLst>
      <p:ext uri="{BB962C8B-B14F-4D97-AF65-F5344CB8AC3E}">
        <p14:creationId xmlns:p14="http://schemas.microsoft.com/office/powerpoint/2010/main" val="1011345552"/>
      </p:ext>
    </p:extLst>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solidFill>
                  <a:schemeClr val="bg1">
                    <a:lumMod val="75000"/>
                  </a:schemeClr>
                </a:solidFill>
              </a:rPr>
              <a:t>What class of topical med is most effective in controlling ocular-surface inflammation?</a:t>
            </a:r>
          </a:p>
          <a:p>
            <a:r>
              <a:rPr lang="en-US" sz="1600" dirty="0">
                <a:solidFill>
                  <a:schemeClr val="bg1">
                    <a:lumMod val="75000"/>
                  </a:schemeClr>
                </a:solidFill>
              </a:rPr>
              <a:t>Steroids</a:t>
            </a:r>
          </a:p>
          <a:p>
            <a:endParaRPr lang="en-US" sz="1600" i="1" dirty="0">
              <a:solidFill>
                <a:schemeClr val="bg1">
                  <a:lumMod val="75000"/>
                </a:schemeClr>
              </a:solidFill>
            </a:endParaRPr>
          </a:p>
          <a:p>
            <a:r>
              <a:rPr lang="en-US" sz="1600" i="1" dirty="0">
                <a:solidFill>
                  <a:schemeClr val="bg1">
                    <a:lumMod val="75000"/>
                  </a:schemeClr>
                </a:solidFill>
              </a:rPr>
              <a:t>So why don’t we keep all DES pts on them?</a:t>
            </a:r>
          </a:p>
          <a:p>
            <a:r>
              <a:rPr lang="en-US" sz="1600" dirty="0">
                <a:solidFill>
                  <a:schemeClr val="bg1">
                    <a:lumMod val="75000"/>
                  </a:schemeClr>
                </a:solidFill>
              </a:rPr>
              <a:t>Because of their terrible side-effect profile, </a:t>
            </a:r>
            <a:r>
              <a:rPr lang="en-US" sz="1600" dirty="0" err="1">
                <a:solidFill>
                  <a:schemeClr val="bg1">
                    <a:lumMod val="75000"/>
                  </a:schemeClr>
                </a:solidFill>
              </a:rPr>
              <a:t>ie</a:t>
            </a:r>
            <a:r>
              <a:rPr lang="en-US" sz="1600" dirty="0">
                <a:solidFill>
                  <a:schemeClr val="bg1">
                    <a:lumMod val="75000"/>
                  </a:schemeClr>
                </a:solidFill>
              </a:rPr>
              <a:t>,  development of  cataracts, increased  IOP, and compromised ocular-surface  immunity</a:t>
            </a:r>
          </a:p>
          <a:p>
            <a:endParaRPr lang="en-US" sz="1600" b="1" i="1" dirty="0">
              <a:solidFill>
                <a:schemeClr val="bg1">
                  <a:lumMod val="75000"/>
                </a:schemeClr>
              </a:solidFill>
            </a:endParaRPr>
          </a:p>
          <a:p>
            <a:r>
              <a:rPr lang="en-US" sz="1600" b="1" i="1" dirty="0">
                <a:solidFill>
                  <a:schemeClr val="bg1">
                    <a:lumMod val="75000"/>
                  </a:schemeClr>
                </a:solidFill>
              </a:rPr>
              <a:t>So steroids are verboten in the management of DES?</a:t>
            </a:r>
          </a:p>
          <a:p>
            <a:r>
              <a:rPr lang="en-US" sz="1600" b="1" dirty="0">
                <a:solidFill>
                  <a:schemeClr val="bg1">
                    <a:lumMod val="75000"/>
                  </a:schemeClr>
                </a:solidFill>
              </a:rPr>
              <a:t>Not at all—it’s just that they must be used judiciously (more shortly)</a:t>
            </a:r>
          </a:p>
        </p:txBody>
      </p:sp>
      <p:sp>
        <p:nvSpPr>
          <p:cNvPr id="26" name="TextBox 25">
            <a:extLst>
              <a:ext uri="{FF2B5EF4-FFF2-40B4-BE49-F238E27FC236}">
                <a16:creationId xmlns:a16="http://schemas.microsoft.com/office/drawing/2014/main" id="{EB3368A2-60CA-C232-44E6-FA7862B6CB04}"/>
              </a:ext>
            </a:extLst>
          </p:cNvPr>
          <p:cNvSpPr txBox="1"/>
          <p:nvPr/>
        </p:nvSpPr>
        <p:spPr>
          <a:xfrm>
            <a:off x="281590" y="41254"/>
            <a:ext cx="8405210" cy="2246769"/>
          </a:xfrm>
          <a:prstGeom prst="rect">
            <a:avLst/>
          </a:prstGeom>
          <a:solidFill>
            <a:srgbClr val="FFCCFF"/>
          </a:solidFill>
        </p:spPr>
        <p:txBody>
          <a:bodyPr wrap="square" rtlCol="0">
            <a:spAutoFit/>
          </a:bodyPr>
          <a:lstStyle/>
          <a:p>
            <a:r>
              <a:rPr lang="en-US" sz="1400" i="1" dirty="0">
                <a:solidFill>
                  <a:schemeClr val="bg1">
                    <a:lumMod val="75000"/>
                  </a:schemeClr>
                </a:solidFill>
              </a:rPr>
              <a:t>Two steroid-sparing topical anti-inflammatories are used (in the US). What are they?</a:t>
            </a:r>
          </a:p>
          <a:p>
            <a:r>
              <a:rPr lang="en-US" sz="1400" dirty="0">
                <a:solidFill>
                  <a:schemeClr val="bg1">
                    <a:lumMod val="75000"/>
                  </a:schemeClr>
                </a:solidFill>
              </a:rPr>
              <a:t>--</a:t>
            </a:r>
            <a:r>
              <a:rPr lang="en-US" sz="1400" b="1" dirty="0">
                <a:solidFill>
                  <a:srgbClr val="0000FF"/>
                </a:solidFill>
              </a:rPr>
              <a:t>Cyclosporine</a:t>
            </a:r>
          </a:p>
          <a:p>
            <a:r>
              <a:rPr lang="en-US" sz="1400" dirty="0">
                <a:solidFill>
                  <a:schemeClr val="bg1">
                    <a:lumMod val="75000"/>
                  </a:schemeClr>
                </a:solidFill>
              </a:rPr>
              <a:t>--Lifitegrast</a:t>
            </a:r>
          </a:p>
          <a:p>
            <a:endParaRPr lang="en-US" sz="1400" i="1" dirty="0">
              <a:solidFill>
                <a:schemeClr val="bg1">
                  <a:lumMod val="75000"/>
                </a:schemeClr>
              </a:solidFill>
            </a:endParaRPr>
          </a:p>
          <a:p>
            <a:r>
              <a:rPr lang="en-US" sz="1400" i="1" dirty="0">
                <a:solidFill>
                  <a:schemeClr val="bg1">
                    <a:lumMod val="75000"/>
                  </a:schemeClr>
                </a:solidFill>
              </a:rPr>
              <a:t>How do they work (in broad terms—not specific mechanisms of action)?</a:t>
            </a:r>
          </a:p>
          <a:p>
            <a:r>
              <a:rPr lang="en-US" sz="1400" dirty="0">
                <a:solidFill>
                  <a:schemeClr val="bg1">
                    <a:lumMod val="75000"/>
                  </a:schemeClr>
                </a:solidFill>
              </a:rPr>
              <a:t>They interfere with the action of  T-cells (the recruitment of which is an important cytokine effect)</a:t>
            </a:r>
          </a:p>
          <a:p>
            <a:endParaRPr lang="en-US" sz="1400" i="1" dirty="0">
              <a:solidFill>
                <a:schemeClr val="bg1">
                  <a:lumMod val="75000"/>
                </a:schemeClr>
              </a:solidFill>
            </a:endParaRPr>
          </a:p>
          <a:p>
            <a:r>
              <a:rPr lang="en-US" sz="1400" i="1" dirty="0">
                <a:solidFill>
                  <a:schemeClr val="bg1">
                    <a:lumMod val="75000"/>
                  </a:schemeClr>
                </a:solidFill>
              </a:rPr>
              <a:t>What’s the main drawback to their use?</a:t>
            </a:r>
          </a:p>
          <a:p>
            <a:r>
              <a:rPr lang="en-US" sz="1400" b="1" dirty="0">
                <a:solidFill>
                  <a:schemeClr val="bg1">
                    <a:lumMod val="75000"/>
                  </a:schemeClr>
                </a:solidFill>
              </a:rPr>
              <a:t>It can take a l-o-n-g time for their effects to kick in</a:t>
            </a:r>
            <a:r>
              <a:rPr lang="en-US" sz="1400" dirty="0">
                <a:solidFill>
                  <a:schemeClr val="bg1">
                    <a:lumMod val="75000"/>
                  </a:schemeClr>
                </a:solidFill>
              </a:rPr>
              <a:t>—weeks (if you’re lucky) to months (probably more typical). During the ramp-up period, compliance may become an issue as the pt gives up in frustration.</a:t>
            </a:r>
          </a:p>
        </p:txBody>
      </p:sp>
      <p:sp>
        <p:nvSpPr>
          <p:cNvPr id="27" name="TextBox 26">
            <a:extLst>
              <a:ext uri="{FF2B5EF4-FFF2-40B4-BE49-F238E27FC236}">
                <a16:creationId xmlns:a16="http://schemas.microsoft.com/office/drawing/2014/main" id="{3FA2246E-A3C1-44D5-9580-7D762A8A2B79}"/>
              </a:ext>
            </a:extLst>
          </p:cNvPr>
          <p:cNvSpPr txBox="1"/>
          <p:nvPr/>
        </p:nvSpPr>
        <p:spPr>
          <a:xfrm>
            <a:off x="279829" y="2075431"/>
            <a:ext cx="5483809" cy="1384995"/>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Why does it take so long for these drugs to reach full effect?</a:t>
            </a:r>
          </a:p>
          <a:p>
            <a:r>
              <a:rPr lang="en-US" sz="1400" dirty="0">
                <a:solidFill>
                  <a:schemeClr val="bg1">
                    <a:lumMod val="75000"/>
                  </a:schemeClr>
                </a:solidFill>
              </a:rPr>
              <a:t>It’s probably related to the length of the T-cell life cycle (~120 days)</a:t>
            </a:r>
          </a:p>
          <a:p>
            <a:endParaRPr lang="en-US" sz="1400" dirty="0">
              <a:solidFill>
                <a:schemeClr val="bg1">
                  <a:lumMod val="75000"/>
                </a:schemeClr>
              </a:solidFill>
            </a:endParaRPr>
          </a:p>
          <a:p>
            <a:r>
              <a:rPr lang="en-US" sz="1400" i="1" dirty="0">
                <a:solidFill>
                  <a:schemeClr val="bg1">
                    <a:lumMod val="75000"/>
                  </a:schemeClr>
                </a:solidFill>
              </a:rPr>
              <a:t>What can be done to bridge the gap between commencement of therapy and onset of symptom relief?</a:t>
            </a:r>
          </a:p>
          <a:p>
            <a:r>
              <a:rPr lang="en-US" sz="1400" dirty="0">
                <a:solidFill>
                  <a:schemeClr val="bg1">
                    <a:lumMod val="75000"/>
                  </a:schemeClr>
                </a:solidFill>
              </a:rPr>
              <a:t>A short course of topical steroids is ideal for this</a:t>
            </a:r>
          </a:p>
        </p:txBody>
      </p:sp>
      <p:sp>
        <p:nvSpPr>
          <p:cNvPr id="28" name="Arrow: Curved Left 27">
            <a:extLst>
              <a:ext uri="{FF2B5EF4-FFF2-40B4-BE49-F238E27FC236}">
                <a16:creationId xmlns:a16="http://schemas.microsoft.com/office/drawing/2014/main" id="{6B103102-3CC4-C005-1D53-EBDCE8D45C06}"/>
              </a:ext>
            </a:extLst>
          </p:cNvPr>
          <p:cNvSpPr/>
          <p:nvPr/>
        </p:nvSpPr>
        <p:spPr>
          <a:xfrm rot="19443127">
            <a:off x="4761619" y="2743376"/>
            <a:ext cx="732124" cy="2360194"/>
          </a:xfrm>
          <a:prstGeom prst="curvedLeftArrow">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Oval 28">
            <a:extLst>
              <a:ext uri="{FF2B5EF4-FFF2-40B4-BE49-F238E27FC236}">
                <a16:creationId xmlns:a16="http://schemas.microsoft.com/office/drawing/2014/main" id="{9127D98B-2290-DB14-AA7C-A03214016149}"/>
              </a:ext>
            </a:extLst>
          </p:cNvPr>
          <p:cNvSpPr/>
          <p:nvPr/>
        </p:nvSpPr>
        <p:spPr>
          <a:xfrm>
            <a:off x="331304" y="190010"/>
            <a:ext cx="1427414" cy="446096"/>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F5CBD38-4BD0-3BE5-0448-8AD12132FEF6}"/>
              </a:ext>
            </a:extLst>
          </p:cNvPr>
          <p:cNvSpPr txBox="1"/>
          <p:nvPr/>
        </p:nvSpPr>
        <p:spPr>
          <a:xfrm>
            <a:off x="1848774" y="119229"/>
            <a:ext cx="5489713" cy="1815882"/>
          </a:xfrm>
          <a:prstGeom prst="rect">
            <a:avLst/>
          </a:prstGeom>
          <a:solidFill>
            <a:schemeClr val="accent5">
              <a:lumMod val="60000"/>
              <a:lumOff val="40000"/>
            </a:schemeClr>
          </a:solidFill>
        </p:spPr>
        <p:txBody>
          <a:bodyPr wrap="square" rtlCol="0">
            <a:spAutoFit/>
          </a:bodyPr>
          <a:lstStyle/>
          <a:p>
            <a:r>
              <a:rPr lang="en-US" sz="1400" i="1" dirty="0"/>
              <a:t>Cyclosporine has three measurable effects on the ocular surface—what are they?</a:t>
            </a:r>
          </a:p>
          <a:p>
            <a:r>
              <a:rPr lang="en-US" sz="1400" dirty="0"/>
              <a:t>--Reduced  T-cell  numbers</a:t>
            </a:r>
          </a:p>
          <a:p>
            <a:r>
              <a:rPr lang="en-US" sz="1400" dirty="0"/>
              <a:t>--Increased conj  goblet cell  numbers</a:t>
            </a:r>
          </a:p>
          <a:p>
            <a:r>
              <a:rPr lang="en-US" sz="1400" dirty="0"/>
              <a:t>--Increased  aqueous-tear  production</a:t>
            </a:r>
          </a:p>
          <a:p>
            <a:endParaRPr lang="en-US" sz="1400" i="1" dirty="0"/>
          </a:p>
          <a:p>
            <a:r>
              <a:rPr lang="en-US" sz="1400" i="1" dirty="0"/>
              <a:t>What potential ocular side effects are concerning? </a:t>
            </a:r>
            <a:r>
              <a:rPr lang="en-US" sz="1400" i="1" dirty="0">
                <a:solidFill>
                  <a:srgbClr val="0000FF"/>
                </a:solidFill>
              </a:rPr>
              <a:t>Systemic?</a:t>
            </a:r>
          </a:p>
          <a:p>
            <a:r>
              <a:rPr lang="en-US" sz="1400" dirty="0"/>
              <a:t>It has none (other than stinging) </a:t>
            </a:r>
            <a:r>
              <a:rPr lang="en-US" sz="1400" dirty="0">
                <a:solidFill>
                  <a:schemeClr val="accent5">
                    <a:lumMod val="60000"/>
                    <a:lumOff val="40000"/>
                  </a:schemeClr>
                </a:solidFill>
              </a:rPr>
              <a:t>It has no systemic side effects.</a:t>
            </a:r>
          </a:p>
        </p:txBody>
      </p:sp>
    </p:spTree>
    <p:extLst>
      <p:ext uri="{BB962C8B-B14F-4D97-AF65-F5344CB8AC3E}">
        <p14:creationId xmlns:p14="http://schemas.microsoft.com/office/powerpoint/2010/main" val="3151246749"/>
      </p:ext>
    </p:extLst>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solidFill>
                  <a:schemeClr val="bg1">
                    <a:lumMod val="75000"/>
                  </a:schemeClr>
                </a:solidFill>
              </a:rPr>
              <a:t>What class of topical med is most effective in controlling ocular-surface inflammation?</a:t>
            </a:r>
          </a:p>
          <a:p>
            <a:r>
              <a:rPr lang="en-US" sz="1600" dirty="0">
                <a:solidFill>
                  <a:schemeClr val="bg1">
                    <a:lumMod val="75000"/>
                  </a:schemeClr>
                </a:solidFill>
              </a:rPr>
              <a:t>Steroids</a:t>
            </a:r>
          </a:p>
          <a:p>
            <a:endParaRPr lang="en-US" sz="1600" i="1" dirty="0">
              <a:solidFill>
                <a:schemeClr val="bg1">
                  <a:lumMod val="75000"/>
                </a:schemeClr>
              </a:solidFill>
            </a:endParaRPr>
          </a:p>
          <a:p>
            <a:r>
              <a:rPr lang="en-US" sz="1600" i="1" dirty="0">
                <a:solidFill>
                  <a:schemeClr val="bg1">
                    <a:lumMod val="75000"/>
                  </a:schemeClr>
                </a:solidFill>
              </a:rPr>
              <a:t>So why don’t we keep all DES pts on them?</a:t>
            </a:r>
          </a:p>
          <a:p>
            <a:r>
              <a:rPr lang="en-US" sz="1600" dirty="0">
                <a:solidFill>
                  <a:schemeClr val="bg1">
                    <a:lumMod val="75000"/>
                  </a:schemeClr>
                </a:solidFill>
              </a:rPr>
              <a:t>Because of their terrible side-effect profile, </a:t>
            </a:r>
            <a:r>
              <a:rPr lang="en-US" sz="1600" dirty="0" err="1">
                <a:solidFill>
                  <a:schemeClr val="bg1">
                    <a:lumMod val="75000"/>
                  </a:schemeClr>
                </a:solidFill>
              </a:rPr>
              <a:t>ie</a:t>
            </a:r>
            <a:r>
              <a:rPr lang="en-US" sz="1600" dirty="0">
                <a:solidFill>
                  <a:schemeClr val="bg1">
                    <a:lumMod val="75000"/>
                  </a:schemeClr>
                </a:solidFill>
              </a:rPr>
              <a:t>,  development of  cataracts, increased  IOP, and compromised ocular-surface  immunity</a:t>
            </a:r>
          </a:p>
          <a:p>
            <a:endParaRPr lang="en-US" sz="1600" b="1" i="1" dirty="0">
              <a:solidFill>
                <a:schemeClr val="bg1">
                  <a:lumMod val="75000"/>
                </a:schemeClr>
              </a:solidFill>
            </a:endParaRPr>
          </a:p>
          <a:p>
            <a:r>
              <a:rPr lang="en-US" sz="1600" b="1" i="1" dirty="0">
                <a:solidFill>
                  <a:schemeClr val="bg1">
                    <a:lumMod val="75000"/>
                  </a:schemeClr>
                </a:solidFill>
              </a:rPr>
              <a:t>So steroids are verboten in the management of DES?</a:t>
            </a:r>
          </a:p>
          <a:p>
            <a:r>
              <a:rPr lang="en-US" sz="1600" b="1" dirty="0">
                <a:solidFill>
                  <a:schemeClr val="bg1">
                    <a:lumMod val="75000"/>
                  </a:schemeClr>
                </a:solidFill>
              </a:rPr>
              <a:t>Not at all—it’s just that they must be used judiciously (more shortly)</a:t>
            </a:r>
          </a:p>
        </p:txBody>
      </p:sp>
      <p:sp>
        <p:nvSpPr>
          <p:cNvPr id="26" name="TextBox 25">
            <a:extLst>
              <a:ext uri="{FF2B5EF4-FFF2-40B4-BE49-F238E27FC236}">
                <a16:creationId xmlns:a16="http://schemas.microsoft.com/office/drawing/2014/main" id="{EB3368A2-60CA-C232-44E6-FA7862B6CB04}"/>
              </a:ext>
            </a:extLst>
          </p:cNvPr>
          <p:cNvSpPr txBox="1"/>
          <p:nvPr/>
        </p:nvSpPr>
        <p:spPr>
          <a:xfrm>
            <a:off x="281590" y="41254"/>
            <a:ext cx="8405210" cy="2246769"/>
          </a:xfrm>
          <a:prstGeom prst="rect">
            <a:avLst/>
          </a:prstGeom>
          <a:solidFill>
            <a:srgbClr val="FFCCFF"/>
          </a:solidFill>
        </p:spPr>
        <p:txBody>
          <a:bodyPr wrap="square" rtlCol="0">
            <a:spAutoFit/>
          </a:bodyPr>
          <a:lstStyle/>
          <a:p>
            <a:r>
              <a:rPr lang="en-US" sz="1400" i="1" dirty="0">
                <a:solidFill>
                  <a:schemeClr val="bg1">
                    <a:lumMod val="75000"/>
                  </a:schemeClr>
                </a:solidFill>
              </a:rPr>
              <a:t>Two steroid-sparing topical anti-inflammatories are used (in the US). What are they?</a:t>
            </a:r>
          </a:p>
          <a:p>
            <a:r>
              <a:rPr lang="en-US" sz="1400" dirty="0">
                <a:solidFill>
                  <a:schemeClr val="bg1">
                    <a:lumMod val="75000"/>
                  </a:schemeClr>
                </a:solidFill>
              </a:rPr>
              <a:t>--</a:t>
            </a:r>
            <a:r>
              <a:rPr lang="en-US" sz="1400" b="1" dirty="0">
                <a:solidFill>
                  <a:srgbClr val="0000FF"/>
                </a:solidFill>
              </a:rPr>
              <a:t>Cyclosporine</a:t>
            </a:r>
          </a:p>
          <a:p>
            <a:r>
              <a:rPr lang="en-US" sz="1400" dirty="0">
                <a:solidFill>
                  <a:schemeClr val="bg1">
                    <a:lumMod val="75000"/>
                  </a:schemeClr>
                </a:solidFill>
              </a:rPr>
              <a:t>--Lifitegrast</a:t>
            </a:r>
          </a:p>
          <a:p>
            <a:endParaRPr lang="en-US" sz="1400" i="1" dirty="0">
              <a:solidFill>
                <a:schemeClr val="bg1">
                  <a:lumMod val="75000"/>
                </a:schemeClr>
              </a:solidFill>
            </a:endParaRPr>
          </a:p>
          <a:p>
            <a:r>
              <a:rPr lang="en-US" sz="1400" i="1" dirty="0">
                <a:solidFill>
                  <a:schemeClr val="bg1">
                    <a:lumMod val="75000"/>
                  </a:schemeClr>
                </a:solidFill>
              </a:rPr>
              <a:t>How do they work (in broad terms—not specific mechanisms of action)?</a:t>
            </a:r>
          </a:p>
          <a:p>
            <a:r>
              <a:rPr lang="en-US" sz="1400" dirty="0">
                <a:solidFill>
                  <a:schemeClr val="bg1">
                    <a:lumMod val="75000"/>
                  </a:schemeClr>
                </a:solidFill>
              </a:rPr>
              <a:t>They interfere with the action of  T-cells (the recruitment of which is an important cytokine effect)</a:t>
            </a:r>
          </a:p>
          <a:p>
            <a:endParaRPr lang="en-US" sz="1400" i="1" dirty="0">
              <a:solidFill>
                <a:schemeClr val="bg1">
                  <a:lumMod val="75000"/>
                </a:schemeClr>
              </a:solidFill>
            </a:endParaRPr>
          </a:p>
          <a:p>
            <a:r>
              <a:rPr lang="en-US" sz="1400" i="1" dirty="0">
                <a:solidFill>
                  <a:schemeClr val="bg1">
                    <a:lumMod val="75000"/>
                  </a:schemeClr>
                </a:solidFill>
              </a:rPr>
              <a:t>What’s the main drawback to their use?</a:t>
            </a:r>
          </a:p>
          <a:p>
            <a:r>
              <a:rPr lang="en-US" sz="1400" b="1" dirty="0">
                <a:solidFill>
                  <a:schemeClr val="bg1">
                    <a:lumMod val="75000"/>
                  </a:schemeClr>
                </a:solidFill>
              </a:rPr>
              <a:t>It can take a l-o-n-g time for their effects to kick in</a:t>
            </a:r>
            <a:r>
              <a:rPr lang="en-US" sz="1400" dirty="0">
                <a:solidFill>
                  <a:schemeClr val="bg1">
                    <a:lumMod val="75000"/>
                  </a:schemeClr>
                </a:solidFill>
              </a:rPr>
              <a:t>—weeks (if you’re lucky) to months (probably more typical). During the ramp-up period, compliance may become an issue as the pt gives up in frustration.</a:t>
            </a:r>
          </a:p>
        </p:txBody>
      </p:sp>
      <p:sp>
        <p:nvSpPr>
          <p:cNvPr id="27" name="TextBox 26">
            <a:extLst>
              <a:ext uri="{FF2B5EF4-FFF2-40B4-BE49-F238E27FC236}">
                <a16:creationId xmlns:a16="http://schemas.microsoft.com/office/drawing/2014/main" id="{3FA2246E-A3C1-44D5-9580-7D762A8A2B79}"/>
              </a:ext>
            </a:extLst>
          </p:cNvPr>
          <p:cNvSpPr txBox="1"/>
          <p:nvPr/>
        </p:nvSpPr>
        <p:spPr>
          <a:xfrm>
            <a:off x="279829" y="2075431"/>
            <a:ext cx="5483809" cy="1384995"/>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Why does it take so long for these drugs to reach full effect?</a:t>
            </a:r>
          </a:p>
          <a:p>
            <a:r>
              <a:rPr lang="en-US" sz="1400" dirty="0">
                <a:solidFill>
                  <a:schemeClr val="bg1">
                    <a:lumMod val="75000"/>
                  </a:schemeClr>
                </a:solidFill>
              </a:rPr>
              <a:t>It’s probably related to the length of the T-cell life cycle (~120 days)</a:t>
            </a:r>
          </a:p>
          <a:p>
            <a:endParaRPr lang="en-US" sz="1400" dirty="0">
              <a:solidFill>
                <a:schemeClr val="bg1">
                  <a:lumMod val="75000"/>
                </a:schemeClr>
              </a:solidFill>
            </a:endParaRPr>
          </a:p>
          <a:p>
            <a:r>
              <a:rPr lang="en-US" sz="1400" i="1" dirty="0">
                <a:solidFill>
                  <a:schemeClr val="bg1">
                    <a:lumMod val="75000"/>
                  </a:schemeClr>
                </a:solidFill>
              </a:rPr>
              <a:t>What can be done to bridge the gap between commencement of therapy and onset of symptom relief?</a:t>
            </a:r>
          </a:p>
          <a:p>
            <a:r>
              <a:rPr lang="en-US" sz="1400" dirty="0">
                <a:solidFill>
                  <a:schemeClr val="bg1">
                    <a:lumMod val="75000"/>
                  </a:schemeClr>
                </a:solidFill>
              </a:rPr>
              <a:t>A short course of topical steroids is ideal for this</a:t>
            </a:r>
          </a:p>
        </p:txBody>
      </p:sp>
      <p:sp>
        <p:nvSpPr>
          <p:cNvPr id="28" name="Arrow: Curved Left 27">
            <a:extLst>
              <a:ext uri="{FF2B5EF4-FFF2-40B4-BE49-F238E27FC236}">
                <a16:creationId xmlns:a16="http://schemas.microsoft.com/office/drawing/2014/main" id="{6B103102-3CC4-C005-1D53-EBDCE8D45C06}"/>
              </a:ext>
            </a:extLst>
          </p:cNvPr>
          <p:cNvSpPr/>
          <p:nvPr/>
        </p:nvSpPr>
        <p:spPr>
          <a:xfrm rot="19443127">
            <a:off x="4761619" y="2743376"/>
            <a:ext cx="732124" cy="2360194"/>
          </a:xfrm>
          <a:prstGeom prst="curvedLeftArrow">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Oval 28">
            <a:extLst>
              <a:ext uri="{FF2B5EF4-FFF2-40B4-BE49-F238E27FC236}">
                <a16:creationId xmlns:a16="http://schemas.microsoft.com/office/drawing/2014/main" id="{9127D98B-2290-DB14-AA7C-A03214016149}"/>
              </a:ext>
            </a:extLst>
          </p:cNvPr>
          <p:cNvSpPr/>
          <p:nvPr/>
        </p:nvSpPr>
        <p:spPr>
          <a:xfrm>
            <a:off x="331304" y="190010"/>
            <a:ext cx="1427414" cy="446096"/>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F5CBD38-4BD0-3BE5-0448-8AD12132FEF6}"/>
              </a:ext>
            </a:extLst>
          </p:cNvPr>
          <p:cNvSpPr txBox="1"/>
          <p:nvPr/>
        </p:nvSpPr>
        <p:spPr>
          <a:xfrm>
            <a:off x="1848774" y="119229"/>
            <a:ext cx="5489713" cy="1815882"/>
          </a:xfrm>
          <a:prstGeom prst="rect">
            <a:avLst/>
          </a:prstGeom>
          <a:solidFill>
            <a:schemeClr val="accent5">
              <a:lumMod val="60000"/>
              <a:lumOff val="40000"/>
            </a:schemeClr>
          </a:solidFill>
        </p:spPr>
        <p:txBody>
          <a:bodyPr wrap="square" rtlCol="0">
            <a:spAutoFit/>
          </a:bodyPr>
          <a:lstStyle/>
          <a:p>
            <a:r>
              <a:rPr lang="en-US" sz="1400" i="1" dirty="0"/>
              <a:t>Cyclosporine has three measurable effects on the ocular surface—what are they?</a:t>
            </a:r>
          </a:p>
          <a:p>
            <a:r>
              <a:rPr lang="en-US" sz="1400" dirty="0"/>
              <a:t>--Reduced  T-cell  numbers</a:t>
            </a:r>
          </a:p>
          <a:p>
            <a:r>
              <a:rPr lang="en-US" sz="1400" dirty="0"/>
              <a:t>--Increased conj  goblet cell  numbers</a:t>
            </a:r>
          </a:p>
          <a:p>
            <a:r>
              <a:rPr lang="en-US" sz="1400" dirty="0"/>
              <a:t>--Increased  aqueous-tear  production</a:t>
            </a:r>
          </a:p>
          <a:p>
            <a:endParaRPr lang="en-US" sz="1400" i="1" dirty="0"/>
          </a:p>
          <a:p>
            <a:r>
              <a:rPr lang="en-US" sz="1400" i="1" dirty="0"/>
              <a:t>What potential ocular side effects are concerning? </a:t>
            </a:r>
            <a:r>
              <a:rPr lang="en-US" sz="1400" i="1" dirty="0">
                <a:solidFill>
                  <a:srgbClr val="0000FF"/>
                </a:solidFill>
              </a:rPr>
              <a:t>Systemic?</a:t>
            </a:r>
          </a:p>
          <a:p>
            <a:r>
              <a:rPr lang="en-US" sz="1400" dirty="0"/>
              <a:t>It has none (other than stinging). </a:t>
            </a:r>
            <a:r>
              <a:rPr lang="en-US" sz="1400" dirty="0">
                <a:solidFill>
                  <a:srgbClr val="0000FF"/>
                </a:solidFill>
              </a:rPr>
              <a:t>It has no systemic side effects.</a:t>
            </a:r>
          </a:p>
        </p:txBody>
      </p:sp>
    </p:spTree>
    <p:extLst>
      <p:ext uri="{BB962C8B-B14F-4D97-AF65-F5344CB8AC3E}">
        <p14:creationId xmlns:p14="http://schemas.microsoft.com/office/powerpoint/2010/main" val="1292628021"/>
      </p:ext>
    </p:extLst>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solidFill>
                  <a:schemeClr val="bg1">
                    <a:lumMod val="75000"/>
                  </a:schemeClr>
                </a:solidFill>
              </a:rPr>
              <a:t>What class of topical med is most effective in controlling ocular-surface inflammation?</a:t>
            </a:r>
          </a:p>
          <a:p>
            <a:r>
              <a:rPr lang="en-US" sz="1600" dirty="0">
                <a:solidFill>
                  <a:schemeClr val="bg1">
                    <a:lumMod val="75000"/>
                  </a:schemeClr>
                </a:solidFill>
              </a:rPr>
              <a:t>Steroids</a:t>
            </a:r>
          </a:p>
          <a:p>
            <a:endParaRPr lang="en-US" sz="1600" i="1" dirty="0">
              <a:solidFill>
                <a:schemeClr val="bg1">
                  <a:lumMod val="75000"/>
                </a:schemeClr>
              </a:solidFill>
            </a:endParaRPr>
          </a:p>
          <a:p>
            <a:r>
              <a:rPr lang="en-US" sz="1600" i="1" dirty="0">
                <a:solidFill>
                  <a:schemeClr val="bg1">
                    <a:lumMod val="75000"/>
                  </a:schemeClr>
                </a:solidFill>
              </a:rPr>
              <a:t>So why don’t we keep all DES pts on them?</a:t>
            </a:r>
          </a:p>
          <a:p>
            <a:r>
              <a:rPr lang="en-US" sz="1600" dirty="0">
                <a:solidFill>
                  <a:schemeClr val="bg1">
                    <a:lumMod val="75000"/>
                  </a:schemeClr>
                </a:solidFill>
              </a:rPr>
              <a:t>Because of their terrible side-effect profile, </a:t>
            </a:r>
            <a:r>
              <a:rPr lang="en-US" sz="1600" dirty="0" err="1">
                <a:solidFill>
                  <a:schemeClr val="bg1">
                    <a:lumMod val="75000"/>
                  </a:schemeClr>
                </a:solidFill>
              </a:rPr>
              <a:t>ie</a:t>
            </a:r>
            <a:r>
              <a:rPr lang="en-US" sz="1600" dirty="0">
                <a:solidFill>
                  <a:schemeClr val="bg1">
                    <a:lumMod val="75000"/>
                  </a:schemeClr>
                </a:solidFill>
              </a:rPr>
              <a:t>,  development of  cataracts, increased  IOP, and compromised ocular-surface  immunity</a:t>
            </a:r>
          </a:p>
          <a:p>
            <a:endParaRPr lang="en-US" sz="1600" b="1" i="1" dirty="0">
              <a:solidFill>
                <a:schemeClr val="bg1">
                  <a:lumMod val="75000"/>
                </a:schemeClr>
              </a:solidFill>
            </a:endParaRPr>
          </a:p>
          <a:p>
            <a:r>
              <a:rPr lang="en-US" sz="1600" b="1" i="1" dirty="0">
                <a:solidFill>
                  <a:schemeClr val="bg1">
                    <a:lumMod val="75000"/>
                  </a:schemeClr>
                </a:solidFill>
              </a:rPr>
              <a:t>So steroids are verboten in the management of DES?</a:t>
            </a:r>
          </a:p>
          <a:p>
            <a:r>
              <a:rPr lang="en-US" sz="1600" b="1" dirty="0">
                <a:solidFill>
                  <a:schemeClr val="bg1">
                    <a:lumMod val="75000"/>
                  </a:schemeClr>
                </a:solidFill>
              </a:rPr>
              <a:t>Not at all—it’s just that they must be used judiciously (more shortly)</a:t>
            </a:r>
          </a:p>
        </p:txBody>
      </p:sp>
      <p:sp>
        <p:nvSpPr>
          <p:cNvPr id="26" name="TextBox 25">
            <a:extLst>
              <a:ext uri="{FF2B5EF4-FFF2-40B4-BE49-F238E27FC236}">
                <a16:creationId xmlns:a16="http://schemas.microsoft.com/office/drawing/2014/main" id="{EB3368A2-60CA-C232-44E6-FA7862B6CB04}"/>
              </a:ext>
            </a:extLst>
          </p:cNvPr>
          <p:cNvSpPr txBox="1"/>
          <p:nvPr/>
        </p:nvSpPr>
        <p:spPr>
          <a:xfrm>
            <a:off x="281590" y="41254"/>
            <a:ext cx="8405210" cy="2246769"/>
          </a:xfrm>
          <a:prstGeom prst="rect">
            <a:avLst/>
          </a:prstGeom>
          <a:solidFill>
            <a:srgbClr val="FFCCFF"/>
          </a:solidFill>
        </p:spPr>
        <p:txBody>
          <a:bodyPr wrap="square" rtlCol="0">
            <a:spAutoFit/>
          </a:bodyPr>
          <a:lstStyle/>
          <a:p>
            <a:r>
              <a:rPr lang="en-US" sz="1400" i="1" dirty="0">
                <a:solidFill>
                  <a:schemeClr val="bg1">
                    <a:lumMod val="75000"/>
                  </a:schemeClr>
                </a:solidFill>
              </a:rPr>
              <a:t>Two steroid-sparing topical anti-inflammatories are used (in the US). What are they?</a:t>
            </a:r>
          </a:p>
          <a:p>
            <a:r>
              <a:rPr lang="en-US" sz="1400" dirty="0">
                <a:solidFill>
                  <a:schemeClr val="bg1">
                    <a:lumMod val="75000"/>
                  </a:schemeClr>
                </a:solidFill>
              </a:rPr>
              <a:t>--</a:t>
            </a:r>
            <a:r>
              <a:rPr lang="en-US" sz="1400" b="1" dirty="0">
                <a:solidFill>
                  <a:schemeClr val="bg1">
                    <a:lumMod val="75000"/>
                  </a:schemeClr>
                </a:solidFill>
              </a:rPr>
              <a:t>Cyclosporine</a:t>
            </a:r>
          </a:p>
          <a:p>
            <a:r>
              <a:rPr lang="en-US" sz="1400" dirty="0">
                <a:solidFill>
                  <a:schemeClr val="bg1">
                    <a:lumMod val="75000"/>
                  </a:schemeClr>
                </a:solidFill>
              </a:rPr>
              <a:t>--</a:t>
            </a:r>
            <a:r>
              <a:rPr lang="en-US" sz="1400" b="1" dirty="0">
                <a:solidFill>
                  <a:srgbClr val="0000FF"/>
                </a:solidFill>
              </a:rPr>
              <a:t>Lifitegrast</a:t>
            </a:r>
          </a:p>
          <a:p>
            <a:endParaRPr lang="en-US" sz="1400" i="1" dirty="0">
              <a:solidFill>
                <a:schemeClr val="bg1">
                  <a:lumMod val="75000"/>
                </a:schemeClr>
              </a:solidFill>
            </a:endParaRPr>
          </a:p>
          <a:p>
            <a:r>
              <a:rPr lang="en-US" sz="1400" i="1" dirty="0">
                <a:solidFill>
                  <a:schemeClr val="bg1">
                    <a:lumMod val="75000"/>
                  </a:schemeClr>
                </a:solidFill>
              </a:rPr>
              <a:t>How do they work (in broad terms—not specific mechanisms of action)?</a:t>
            </a:r>
          </a:p>
          <a:p>
            <a:r>
              <a:rPr lang="en-US" sz="1400" dirty="0">
                <a:solidFill>
                  <a:schemeClr val="bg1">
                    <a:lumMod val="75000"/>
                  </a:schemeClr>
                </a:solidFill>
              </a:rPr>
              <a:t>They interfere with the action of  T-cells (the recruitment of which is an important cytokine effect)</a:t>
            </a:r>
          </a:p>
          <a:p>
            <a:endParaRPr lang="en-US" sz="1400" i="1" dirty="0">
              <a:solidFill>
                <a:schemeClr val="bg1">
                  <a:lumMod val="75000"/>
                </a:schemeClr>
              </a:solidFill>
            </a:endParaRPr>
          </a:p>
          <a:p>
            <a:r>
              <a:rPr lang="en-US" sz="1400" i="1" dirty="0">
                <a:solidFill>
                  <a:schemeClr val="bg1">
                    <a:lumMod val="75000"/>
                  </a:schemeClr>
                </a:solidFill>
              </a:rPr>
              <a:t>What’s the main drawback to their use?</a:t>
            </a:r>
          </a:p>
          <a:p>
            <a:r>
              <a:rPr lang="en-US" sz="1400" b="1" dirty="0">
                <a:solidFill>
                  <a:schemeClr val="bg1">
                    <a:lumMod val="75000"/>
                  </a:schemeClr>
                </a:solidFill>
              </a:rPr>
              <a:t>It can take a l-o-n-g time for their effects to kick in</a:t>
            </a:r>
            <a:r>
              <a:rPr lang="en-US" sz="1400" dirty="0">
                <a:solidFill>
                  <a:schemeClr val="bg1">
                    <a:lumMod val="75000"/>
                  </a:schemeClr>
                </a:solidFill>
              </a:rPr>
              <a:t>—weeks (if you’re lucky) to months (probably more typical). During the ramp-up period, compliance may become an issue as the pt gives up in frustration.</a:t>
            </a:r>
          </a:p>
        </p:txBody>
      </p:sp>
      <p:sp>
        <p:nvSpPr>
          <p:cNvPr id="27" name="TextBox 26">
            <a:extLst>
              <a:ext uri="{FF2B5EF4-FFF2-40B4-BE49-F238E27FC236}">
                <a16:creationId xmlns:a16="http://schemas.microsoft.com/office/drawing/2014/main" id="{3FA2246E-A3C1-44D5-9580-7D762A8A2B79}"/>
              </a:ext>
            </a:extLst>
          </p:cNvPr>
          <p:cNvSpPr txBox="1"/>
          <p:nvPr/>
        </p:nvSpPr>
        <p:spPr>
          <a:xfrm>
            <a:off x="279829" y="2075431"/>
            <a:ext cx="5483809" cy="1384995"/>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Why does it take so long for these drugs to reach full effect?</a:t>
            </a:r>
          </a:p>
          <a:p>
            <a:r>
              <a:rPr lang="en-US" sz="1400" dirty="0">
                <a:solidFill>
                  <a:schemeClr val="bg1">
                    <a:lumMod val="75000"/>
                  </a:schemeClr>
                </a:solidFill>
              </a:rPr>
              <a:t>It’s probably related to the length of the T-cell life cycle (~120 days)</a:t>
            </a:r>
          </a:p>
          <a:p>
            <a:endParaRPr lang="en-US" sz="1400" dirty="0">
              <a:solidFill>
                <a:schemeClr val="bg1">
                  <a:lumMod val="75000"/>
                </a:schemeClr>
              </a:solidFill>
            </a:endParaRPr>
          </a:p>
          <a:p>
            <a:r>
              <a:rPr lang="en-US" sz="1400" i="1" dirty="0">
                <a:solidFill>
                  <a:schemeClr val="bg1">
                    <a:lumMod val="75000"/>
                  </a:schemeClr>
                </a:solidFill>
              </a:rPr>
              <a:t>What can be done to bridge the gap between commencement of therapy and onset of symptom relief?</a:t>
            </a:r>
          </a:p>
          <a:p>
            <a:r>
              <a:rPr lang="en-US" sz="1400" dirty="0">
                <a:solidFill>
                  <a:schemeClr val="bg1">
                    <a:lumMod val="75000"/>
                  </a:schemeClr>
                </a:solidFill>
              </a:rPr>
              <a:t>A short course of topical steroids is ideal for this</a:t>
            </a:r>
          </a:p>
        </p:txBody>
      </p:sp>
      <p:sp>
        <p:nvSpPr>
          <p:cNvPr id="28" name="Arrow: Curved Left 27">
            <a:extLst>
              <a:ext uri="{FF2B5EF4-FFF2-40B4-BE49-F238E27FC236}">
                <a16:creationId xmlns:a16="http://schemas.microsoft.com/office/drawing/2014/main" id="{6B103102-3CC4-C005-1D53-EBDCE8D45C06}"/>
              </a:ext>
            </a:extLst>
          </p:cNvPr>
          <p:cNvSpPr/>
          <p:nvPr/>
        </p:nvSpPr>
        <p:spPr>
          <a:xfrm rot="19443127">
            <a:off x="4761619" y="2743376"/>
            <a:ext cx="732124" cy="2360194"/>
          </a:xfrm>
          <a:prstGeom prst="curvedLeftArrow">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Oval 28">
            <a:extLst>
              <a:ext uri="{FF2B5EF4-FFF2-40B4-BE49-F238E27FC236}">
                <a16:creationId xmlns:a16="http://schemas.microsoft.com/office/drawing/2014/main" id="{9127D98B-2290-DB14-AA7C-A03214016149}"/>
              </a:ext>
            </a:extLst>
          </p:cNvPr>
          <p:cNvSpPr/>
          <p:nvPr/>
        </p:nvSpPr>
        <p:spPr>
          <a:xfrm>
            <a:off x="344954" y="432493"/>
            <a:ext cx="1156379" cy="379203"/>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F5CBD38-4BD0-3BE5-0448-8AD12132FEF6}"/>
              </a:ext>
            </a:extLst>
          </p:cNvPr>
          <p:cNvSpPr txBox="1"/>
          <p:nvPr/>
        </p:nvSpPr>
        <p:spPr>
          <a:xfrm>
            <a:off x="1848774" y="119229"/>
            <a:ext cx="5489713" cy="1815882"/>
          </a:xfrm>
          <a:prstGeom prst="rect">
            <a:avLst/>
          </a:prstGeom>
          <a:solidFill>
            <a:schemeClr val="accent5">
              <a:lumMod val="60000"/>
              <a:lumOff val="40000"/>
            </a:schemeClr>
          </a:solidFill>
        </p:spPr>
        <p:txBody>
          <a:bodyPr wrap="square" rtlCol="0">
            <a:spAutoFit/>
          </a:bodyPr>
          <a:lstStyle/>
          <a:p>
            <a:r>
              <a:rPr lang="en-US" sz="1400" i="1" dirty="0">
                <a:solidFill>
                  <a:schemeClr val="bg1">
                    <a:lumMod val="75000"/>
                  </a:schemeClr>
                </a:solidFill>
              </a:rPr>
              <a:t>Cyclosporine has three measurable effects on the ocular surface—what are they?</a:t>
            </a:r>
          </a:p>
          <a:p>
            <a:r>
              <a:rPr lang="en-US" sz="1400" dirty="0">
                <a:solidFill>
                  <a:schemeClr val="bg1">
                    <a:lumMod val="75000"/>
                  </a:schemeClr>
                </a:solidFill>
              </a:rPr>
              <a:t>--Reduced  T-cell  numbers</a:t>
            </a:r>
          </a:p>
          <a:p>
            <a:r>
              <a:rPr lang="en-US" sz="1400" dirty="0">
                <a:solidFill>
                  <a:schemeClr val="bg1">
                    <a:lumMod val="75000"/>
                  </a:schemeClr>
                </a:solidFill>
              </a:rPr>
              <a:t>--Increased conj  goblet cell  numbers</a:t>
            </a:r>
          </a:p>
          <a:p>
            <a:r>
              <a:rPr lang="en-US" sz="1400" dirty="0">
                <a:solidFill>
                  <a:schemeClr val="bg1">
                    <a:lumMod val="75000"/>
                  </a:schemeClr>
                </a:solidFill>
              </a:rPr>
              <a:t>--Increased  aqueous-tear  production</a:t>
            </a:r>
          </a:p>
          <a:p>
            <a:endParaRPr lang="en-US" sz="1400" i="1" dirty="0">
              <a:solidFill>
                <a:schemeClr val="bg1">
                  <a:lumMod val="75000"/>
                </a:schemeClr>
              </a:solidFill>
            </a:endParaRPr>
          </a:p>
          <a:p>
            <a:r>
              <a:rPr lang="en-US" sz="1400" i="1" dirty="0">
                <a:solidFill>
                  <a:schemeClr val="bg1">
                    <a:lumMod val="75000"/>
                  </a:schemeClr>
                </a:solidFill>
              </a:rPr>
              <a:t>What potential ocular side effects are concerning? Systemic?</a:t>
            </a:r>
          </a:p>
          <a:p>
            <a:r>
              <a:rPr lang="en-US" sz="1400" dirty="0">
                <a:solidFill>
                  <a:schemeClr val="bg1">
                    <a:lumMod val="75000"/>
                  </a:schemeClr>
                </a:solidFill>
              </a:rPr>
              <a:t>It has none (other than stinging). It has no systemic side effects.</a:t>
            </a:r>
          </a:p>
        </p:txBody>
      </p:sp>
      <p:sp>
        <p:nvSpPr>
          <p:cNvPr id="31" name="TextBox 30">
            <a:extLst>
              <a:ext uri="{FF2B5EF4-FFF2-40B4-BE49-F238E27FC236}">
                <a16:creationId xmlns:a16="http://schemas.microsoft.com/office/drawing/2014/main" id="{A2A0683E-9E8F-89C7-7AC4-D2E1D2C4BE16}"/>
              </a:ext>
            </a:extLst>
          </p:cNvPr>
          <p:cNvSpPr txBox="1"/>
          <p:nvPr/>
        </p:nvSpPr>
        <p:spPr>
          <a:xfrm>
            <a:off x="1635991" y="345355"/>
            <a:ext cx="4343399" cy="1815882"/>
          </a:xfrm>
          <a:prstGeom prst="rect">
            <a:avLst/>
          </a:prstGeom>
          <a:solidFill>
            <a:schemeClr val="accent1">
              <a:lumMod val="50000"/>
            </a:schemeClr>
          </a:solidFill>
        </p:spPr>
        <p:txBody>
          <a:bodyPr wrap="square" rtlCol="0">
            <a:spAutoFit/>
          </a:bodyPr>
          <a:lstStyle/>
          <a:p>
            <a:r>
              <a:rPr lang="en-US" sz="1400" i="1" dirty="0">
                <a:solidFill>
                  <a:schemeClr val="bg1"/>
                </a:solidFill>
              </a:rPr>
              <a:t>How does lifitegrast reduce T-cell activity?</a:t>
            </a:r>
            <a:endParaRPr lang="en-US" sz="1400" i="1" dirty="0">
              <a:solidFill>
                <a:schemeClr val="accent1">
                  <a:lumMod val="50000"/>
                </a:schemeClr>
              </a:solidFill>
            </a:endParaRPr>
          </a:p>
          <a:p>
            <a:r>
              <a:rPr lang="en-US" sz="1400" dirty="0">
                <a:solidFill>
                  <a:schemeClr val="accent1">
                    <a:lumMod val="50000"/>
                  </a:schemeClr>
                </a:solidFill>
              </a:rPr>
              <a:t>By inhibiting  ICAM-1  binding</a:t>
            </a:r>
          </a:p>
          <a:p>
            <a:endParaRPr lang="en-US" sz="1400" dirty="0">
              <a:solidFill>
                <a:schemeClr val="accent1">
                  <a:lumMod val="50000"/>
                </a:schemeClr>
              </a:solidFill>
            </a:endParaRPr>
          </a:p>
          <a:p>
            <a:r>
              <a:rPr lang="en-US" sz="1400" i="1" dirty="0">
                <a:solidFill>
                  <a:schemeClr val="accent1">
                    <a:lumMod val="50000"/>
                  </a:schemeClr>
                </a:solidFill>
              </a:rPr>
              <a:t>We covered it earlier in the slide-set, but remind me: What role does ICAM-1 play n the pathophysiology of DES?</a:t>
            </a:r>
          </a:p>
          <a:p>
            <a:r>
              <a:rPr lang="en-US" sz="1400" dirty="0">
                <a:solidFill>
                  <a:schemeClr val="accent1">
                    <a:lumMod val="50000"/>
                  </a:schemeClr>
                </a:solidFill>
              </a:rPr>
              <a:t>It promotes/facilitates T-cell migration to the ocular surface and lacrimal gland</a:t>
            </a:r>
          </a:p>
        </p:txBody>
      </p:sp>
    </p:spTree>
    <p:extLst>
      <p:ext uri="{BB962C8B-B14F-4D97-AF65-F5344CB8AC3E}">
        <p14:creationId xmlns:p14="http://schemas.microsoft.com/office/powerpoint/2010/main" val="1753621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64</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a:t>
            </a:r>
            <a:r>
              <a:rPr lang="en-US" i="1" dirty="0">
                <a:solidFill>
                  <a:schemeClr val="bg1">
                    <a:lumMod val="75000"/>
                  </a:schemeClr>
                </a:solidFill>
              </a:rPr>
              <a:t>three</a:t>
            </a:r>
            <a:r>
              <a:rPr lang="en-US" dirty="0">
                <a:solidFill>
                  <a:schemeClr val="bg1">
                    <a:lumMod val="75000"/>
                  </a:schemeClr>
                </a:solidFill>
              </a:rPr>
              <a:t>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rgbClr val="0000FF"/>
                </a:solidFill>
              </a:rPr>
              <a:t>The lipid component/layer makes key contributions to the stability and effectiveness of the tear film—what are they?</a:t>
            </a:r>
          </a:p>
          <a:p>
            <a:r>
              <a:rPr lang="en-US" sz="1600" dirty="0">
                <a:solidFill>
                  <a:srgbClr val="0000FF"/>
                </a:solidFill>
              </a:rPr>
              <a:t>--Inhibit tear film  evaporation , thereby keeping it on the eye longer</a:t>
            </a:r>
          </a:p>
          <a:p>
            <a:r>
              <a:rPr lang="en-US" sz="1600" dirty="0">
                <a:solidFill>
                  <a:srgbClr val="0000FF"/>
                </a:solidFill>
              </a:rPr>
              <a:t>--Reduce tear film  surface tension , thereby keeping it on the eye longer </a:t>
            </a:r>
          </a:p>
          <a:p>
            <a:r>
              <a:rPr lang="en-US" sz="1600" dirty="0">
                <a:solidFill>
                  <a:srgbClr val="CCFFCC"/>
                </a:solidFill>
              </a:rPr>
              <a:t>----Without a lipid layer, surface tension (along with gravity) would pull the tear film down the eye to the lake</a:t>
            </a:r>
          </a:p>
          <a:p>
            <a:r>
              <a:rPr lang="en-US" sz="1600" dirty="0">
                <a:solidFill>
                  <a:schemeClr val="bg1">
                    <a:lumMod val="75000"/>
                  </a:schemeClr>
                </a:solidFill>
              </a:rPr>
              <a:t>--</a:t>
            </a:r>
            <a:r>
              <a:rPr lang="en-US" sz="1600" b="1" i="1" dirty="0">
                <a:solidFill>
                  <a:schemeClr val="bg1">
                    <a:lumMod val="75000"/>
                  </a:schemeClr>
                </a:solidFill>
              </a:rPr>
              <a:t>?</a:t>
            </a:r>
          </a:p>
          <a:p>
            <a:endParaRPr lang="en-US" sz="1600" i="1" dirty="0">
              <a:solidFill>
                <a:srgbClr val="CCFFCC"/>
              </a:solidFill>
            </a:endParaRPr>
          </a:p>
          <a:p>
            <a:r>
              <a:rPr lang="en-US" sz="1600" i="1" dirty="0">
                <a:solidFill>
                  <a:srgbClr val="CCFFCC"/>
                </a:solidFill>
              </a:rPr>
              <a:t>Which gland(s) produce the lipids constituting this layer?</a:t>
            </a:r>
          </a:p>
          <a:p>
            <a:r>
              <a:rPr lang="en-US" sz="1600" dirty="0">
                <a:solidFill>
                  <a:srgbClr val="CCFFCC"/>
                </a:solidFill>
              </a:rPr>
              <a:t>The 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A494A8A-1986-7246-E686-E9EA1286E770}"/>
              </a:ext>
            </a:extLst>
          </p:cNvPr>
          <p:cNvSpPr/>
          <p:nvPr/>
        </p:nvSpPr>
        <p:spPr>
          <a:xfrm>
            <a:off x="3179565" y="1971230"/>
            <a:ext cx="1430221" cy="22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5" name="TextBox 4">
            <a:extLst>
              <a:ext uri="{FF2B5EF4-FFF2-40B4-BE49-F238E27FC236}">
                <a16:creationId xmlns:a16="http://schemas.microsoft.com/office/drawing/2014/main" id="{24779A92-CD15-E268-435A-7A88471885F5}"/>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3759468719"/>
      </p:ext>
    </p:extLst>
  </p:cSld>
  <p:clrMapOvr>
    <a:masterClrMapping/>
  </p:clrMapOvr>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solidFill>
                  <a:schemeClr val="bg1">
                    <a:lumMod val="75000"/>
                  </a:schemeClr>
                </a:solidFill>
              </a:rPr>
              <a:t>What class of topical med is most effective in controlling ocular-surface inflammation?</a:t>
            </a:r>
          </a:p>
          <a:p>
            <a:r>
              <a:rPr lang="en-US" sz="1600" dirty="0">
                <a:solidFill>
                  <a:schemeClr val="bg1">
                    <a:lumMod val="75000"/>
                  </a:schemeClr>
                </a:solidFill>
              </a:rPr>
              <a:t>Steroids</a:t>
            </a:r>
          </a:p>
          <a:p>
            <a:endParaRPr lang="en-US" sz="1600" i="1" dirty="0">
              <a:solidFill>
                <a:schemeClr val="bg1">
                  <a:lumMod val="75000"/>
                </a:schemeClr>
              </a:solidFill>
            </a:endParaRPr>
          </a:p>
          <a:p>
            <a:r>
              <a:rPr lang="en-US" sz="1600" i="1" dirty="0">
                <a:solidFill>
                  <a:schemeClr val="bg1">
                    <a:lumMod val="75000"/>
                  </a:schemeClr>
                </a:solidFill>
              </a:rPr>
              <a:t>So why don’t we keep all DES pts on them?</a:t>
            </a:r>
          </a:p>
          <a:p>
            <a:r>
              <a:rPr lang="en-US" sz="1600" dirty="0">
                <a:solidFill>
                  <a:schemeClr val="bg1">
                    <a:lumMod val="75000"/>
                  </a:schemeClr>
                </a:solidFill>
              </a:rPr>
              <a:t>Because of their terrible side-effect profile, </a:t>
            </a:r>
            <a:r>
              <a:rPr lang="en-US" sz="1600" dirty="0" err="1">
                <a:solidFill>
                  <a:schemeClr val="bg1">
                    <a:lumMod val="75000"/>
                  </a:schemeClr>
                </a:solidFill>
              </a:rPr>
              <a:t>ie</a:t>
            </a:r>
            <a:r>
              <a:rPr lang="en-US" sz="1600" dirty="0">
                <a:solidFill>
                  <a:schemeClr val="bg1">
                    <a:lumMod val="75000"/>
                  </a:schemeClr>
                </a:solidFill>
              </a:rPr>
              <a:t>,  development of  cataracts, increased  IOP, and compromised ocular-surface  immunity</a:t>
            </a:r>
          </a:p>
          <a:p>
            <a:endParaRPr lang="en-US" sz="1600" b="1" i="1" dirty="0">
              <a:solidFill>
                <a:schemeClr val="bg1">
                  <a:lumMod val="75000"/>
                </a:schemeClr>
              </a:solidFill>
            </a:endParaRPr>
          </a:p>
          <a:p>
            <a:r>
              <a:rPr lang="en-US" sz="1600" b="1" i="1" dirty="0">
                <a:solidFill>
                  <a:schemeClr val="bg1">
                    <a:lumMod val="75000"/>
                  </a:schemeClr>
                </a:solidFill>
              </a:rPr>
              <a:t>So steroids are verboten in the management of DES?</a:t>
            </a:r>
          </a:p>
          <a:p>
            <a:r>
              <a:rPr lang="en-US" sz="1600" b="1" dirty="0">
                <a:solidFill>
                  <a:schemeClr val="bg1">
                    <a:lumMod val="75000"/>
                  </a:schemeClr>
                </a:solidFill>
              </a:rPr>
              <a:t>Not at all—it’s just that they must be used judiciously (more shortly)</a:t>
            </a:r>
          </a:p>
        </p:txBody>
      </p:sp>
      <p:sp>
        <p:nvSpPr>
          <p:cNvPr id="26" name="TextBox 25">
            <a:extLst>
              <a:ext uri="{FF2B5EF4-FFF2-40B4-BE49-F238E27FC236}">
                <a16:creationId xmlns:a16="http://schemas.microsoft.com/office/drawing/2014/main" id="{EB3368A2-60CA-C232-44E6-FA7862B6CB04}"/>
              </a:ext>
            </a:extLst>
          </p:cNvPr>
          <p:cNvSpPr txBox="1"/>
          <p:nvPr/>
        </p:nvSpPr>
        <p:spPr>
          <a:xfrm>
            <a:off x="281590" y="41254"/>
            <a:ext cx="8405210" cy="2246769"/>
          </a:xfrm>
          <a:prstGeom prst="rect">
            <a:avLst/>
          </a:prstGeom>
          <a:solidFill>
            <a:srgbClr val="FFCCFF"/>
          </a:solidFill>
        </p:spPr>
        <p:txBody>
          <a:bodyPr wrap="square" rtlCol="0">
            <a:spAutoFit/>
          </a:bodyPr>
          <a:lstStyle/>
          <a:p>
            <a:r>
              <a:rPr lang="en-US" sz="1400" i="1" dirty="0">
                <a:solidFill>
                  <a:schemeClr val="bg1">
                    <a:lumMod val="75000"/>
                  </a:schemeClr>
                </a:solidFill>
              </a:rPr>
              <a:t>Two steroid-sparing topical anti-inflammatories are used (in the US). What are they?</a:t>
            </a:r>
          </a:p>
          <a:p>
            <a:r>
              <a:rPr lang="en-US" sz="1400" dirty="0">
                <a:solidFill>
                  <a:schemeClr val="bg1">
                    <a:lumMod val="75000"/>
                  </a:schemeClr>
                </a:solidFill>
              </a:rPr>
              <a:t>--</a:t>
            </a:r>
            <a:r>
              <a:rPr lang="en-US" sz="1400" b="1" dirty="0">
                <a:solidFill>
                  <a:schemeClr val="bg1">
                    <a:lumMod val="75000"/>
                  </a:schemeClr>
                </a:solidFill>
              </a:rPr>
              <a:t>Cyclosporine</a:t>
            </a:r>
          </a:p>
          <a:p>
            <a:r>
              <a:rPr lang="en-US" sz="1400" dirty="0">
                <a:solidFill>
                  <a:schemeClr val="bg1">
                    <a:lumMod val="75000"/>
                  </a:schemeClr>
                </a:solidFill>
              </a:rPr>
              <a:t>--</a:t>
            </a:r>
            <a:r>
              <a:rPr lang="en-US" sz="1400" b="1" dirty="0">
                <a:solidFill>
                  <a:srgbClr val="0000FF"/>
                </a:solidFill>
              </a:rPr>
              <a:t>Lifitegrast</a:t>
            </a:r>
          </a:p>
          <a:p>
            <a:endParaRPr lang="en-US" sz="1400" i="1" dirty="0">
              <a:solidFill>
                <a:schemeClr val="bg1">
                  <a:lumMod val="75000"/>
                </a:schemeClr>
              </a:solidFill>
            </a:endParaRPr>
          </a:p>
          <a:p>
            <a:r>
              <a:rPr lang="en-US" sz="1400" i="1" dirty="0">
                <a:solidFill>
                  <a:schemeClr val="bg1">
                    <a:lumMod val="75000"/>
                  </a:schemeClr>
                </a:solidFill>
              </a:rPr>
              <a:t>How do they work (in broad terms—not specific mechanisms of action)?</a:t>
            </a:r>
          </a:p>
          <a:p>
            <a:r>
              <a:rPr lang="en-US" sz="1400" dirty="0">
                <a:solidFill>
                  <a:schemeClr val="bg1">
                    <a:lumMod val="75000"/>
                  </a:schemeClr>
                </a:solidFill>
              </a:rPr>
              <a:t>They interfere with the action of  T-cells (the recruitment of which is an important cytokine effect)</a:t>
            </a:r>
          </a:p>
          <a:p>
            <a:endParaRPr lang="en-US" sz="1400" i="1" dirty="0">
              <a:solidFill>
                <a:schemeClr val="bg1">
                  <a:lumMod val="75000"/>
                </a:schemeClr>
              </a:solidFill>
            </a:endParaRPr>
          </a:p>
          <a:p>
            <a:r>
              <a:rPr lang="en-US" sz="1400" i="1" dirty="0">
                <a:solidFill>
                  <a:schemeClr val="bg1">
                    <a:lumMod val="75000"/>
                  </a:schemeClr>
                </a:solidFill>
              </a:rPr>
              <a:t>What’s the main drawback to their use?</a:t>
            </a:r>
          </a:p>
          <a:p>
            <a:r>
              <a:rPr lang="en-US" sz="1400" b="1" dirty="0">
                <a:solidFill>
                  <a:schemeClr val="bg1">
                    <a:lumMod val="75000"/>
                  </a:schemeClr>
                </a:solidFill>
              </a:rPr>
              <a:t>It can take a l-o-n-g time for their effects to kick in</a:t>
            </a:r>
            <a:r>
              <a:rPr lang="en-US" sz="1400" dirty="0">
                <a:solidFill>
                  <a:schemeClr val="bg1">
                    <a:lumMod val="75000"/>
                  </a:schemeClr>
                </a:solidFill>
              </a:rPr>
              <a:t>—weeks (if you’re lucky) to months (probably more typical). During the ramp-up period, compliance may become an issue as the pt gives up in frustration.</a:t>
            </a:r>
          </a:p>
        </p:txBody>
      </p:sp>
      <p:sp>
        <p:nvSpPr>
          <p:cNvPr id="27" name="TextBox 26">
            <a:extLst>
              <a:ext uri="{FF2B5EF4-FFF2-40B4-BE49-F238E27FC236}">
                <a16:creationId xmlns:a16="http://schemas.microsoft.com/office/drawing/2014/main" id="{3FA2246E-A3C1-44D5-9580-7D762A8A2B79}"/>
              </a:ext>
            </a:extLst>
          </p:cNvPr>
          <p:cNvSpPr txBox="1"/>
          <p:nvPr/>
        </p:nvSpPr>
        <p:spPr>
          <a:xfrm>
            <a:off x="279829" y="2075431"/>
            <a:ext cx="5483809" cy="1384995"/>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Why does it take so long for these drugs to reach full effect?</a:t>
            </a:r>
          </a:p>
          <a:p>
            <a:r>
              <a:rPr lang="en-US" sz="1400" dirty="0">
                <a:solidFill>
                  <a:schemeClr val="bg1">
                    <a:lumMod val="75000"/>
                  </a:schemeClr>
                </a:solidFill>
              </a:rPr>
              <a:t>It’s probably related to the length of the T-cell life cycle (~120 days)</a:t>
            </a:r>
          </a:p>
          <a:p>
            <a:endParaRPr lang="en-US" sz="1400" dirty="0">
              <a:solidFill>
                <a:schemeClr val="bg1">
                  <a:lumMod val="75000"/>
                </a:schemeClr>
              </a:solidFill>
            </a:endParaRPr>
          </a:p>
          <a:p>
            <a:r>
              <a:rPr lang="en-US" sz="1400" i="1" dirty="0">
                <a:solidFill>
                  <a:schemeClr val="bg1">
                    <a:lumMod val="75000"/>
                  </a:schemeClr>
                </a:solidFill>
              </a:rPr>
              <a:t>What can be done to bridge the gap between commencement of therapy and onset of symptom relief?</a:t>
            </a:r>
          </a:p>
          <a:p>
            <a:r>
              <a:rPr lang="en-US" sz="1400" dirty="0">
                <a:solidFill>
                  <a:schemeClr val="bg1">
                    <a:lumMod val="75000"/>
                  </a:schemeClr>
                </a:solidFill>
              </a:rPr>
              <a:t>A short course of topical steroids is ideal for this</a:t>
            </a:r>
          </a:p>
        </p:txBody>
      </p:sp>
      <p:sp>
        <p:nvSpPr>
          <p:cNvPr id="28" name="Arrow: Curved Left 27">
            <a:extLst>
              <a:ext uri="{FF2B5EF4-FFF2-40B4-BE49-F238E27FC236}">
                <a16:creationId xmlns:a16="http://schemas.microsoft.com/office/drawing/2014/main" id="{6B103102-3CC4-C005-1D53-EBDCE8D45C06}"/>
              </a:ext>
            </a:extLst>
          </p:cNvPr>
          <p:cNvSpPr/>
          <p:nvPr/>
        </p:nvSpPr>
        <p:spPr>
          <a:xfrm rot="19443127">
            <a:off x="4761619" y="2743376"/>
            <a:ext cx="732124" cy="2360194"/>
          </a:xfrm>
          <a:prstGeom prst="curvedLeftArrow">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Oval 28">
            <a:extLst>
              <a:ext uri="{FF2B5EF4-FFF2-40B4-BE49-F238E27FC236}">
                <a16:creationId xmlns:a16="http://schemas.microsoft.com/office/drawing/2014/main" id="{9127D98B-2290-DB14-AA7C-A03214016149}"/>
              </a:ext>
            </a:extLst>
          </p:cNvPr>
          <p:cNvSpPr/>
          <p:nvPr/>
        </p:nvSpPr>
        <p:spPr>
          <a:xfrm>
            <a:off x="344954" y="432493"/>
            <a:ext cx="1156379" cy="379203"/>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F5CBD38-4BD0-3BE5-0448-8AD12132FEF6}"/>
              </a:ext>
            </a:extLst>
          </p:cNvPr>
          <p:cNvSpPr txBox="1"/>
          <p:nvPr/>
        </p:nvSpPr>
        <p:spPr>
          <a:xfrm>
            <a:off x="1848774" y="119229"/>
            <a:ext cx="5489713" cy="1815882"/>
          </a:xfrm>
          <a:prstGeom prst="rect">
            <a:avLst/>
          </a:prstGeom>
          <a:solidFill>
            <a:schemeClr val="accent5">
              <a:lumMod val="60000"/>
              <a:lumOff val="40000"/>
            </a:schemeClr>
          </a:solidFill>
        </p:spPr>
        <p:txBody>
          <a:bodyPr wrap="square" rtlCol="0">
            <a:spAutoFit/>
          </a:bodyPr>
          <a:lstStyle/>
          <a:p>
            <a:r>
              <a:rPr lang="en-US" sz="1400" i="1" dirty="0">
                <a:solidFill>
                  <a:schemeClr val="bg1">
                    <a:lumMod val="75000"/>
                  </a:schemeClr>
                </a:solidFill>
              </a:rPr>
              <a:t>Cyclosporine has three measurable effects on the ocular surface—what are they?</a:t>
            </a:r>
          </a:p>
          <a:p>
            <a:r>
              <a:rPr lang="en-US" sz="1400" dirty="0">
                <a:solidFill>
                  <a:schemeClr val="bg1">
                    <a:lumMod val="75000"/>
                  </a:schemeClr>
                </a:solidFill>
              </a:rPr>
              <a:t>--Reduced  T-cell  numbers</a:t>
            </a:r>
          </a:p>
          <a:p>
            <a:r>
              <a:rPr lang="en-US" sz="1400" dirty="0">
                <a:solidFill>
                  <a:schemeClr val="bg1">
                    <a:lumMod val="75000"/>
                  </a:schemeClr>
                </a:solidFill>
              </a:rPr>
              <a:t>--Increased conj  goblet cell  numbers</a:t>
            </a:r>
          </a:p>
          <a:p>
            <a:r>
              <a:rPr lang="en-US" sz="1400" dirty="0">
                <a:solidFill>
                  <a:schemeClr val="bg1">
                    <a:lumMod val="75000"/>
                  </a:schemeClr>
                </a:solidFill>
              </a:rPr>
              <a:t>--Increased  aqueous-tear  production</a:t>
            </a:r>
          </a:p>
          <a:p>
            <a:endParaRPr lang="en-US" sz="1400" i="1" dirty="0">
              <a:solidFill>
                <a:schemeClr val="bg1">
                  <a:lumMod val="75000"/>
                </a:schemeClr>
              </a:solidFill>
            </a:endParaRPr>
          </a:p>
          <a:p>
            <a:r>
              <a:rPr lang="en-US" sz="1400" i="1" dirty="0">
                <a:solidFill>
                  <a:schemeClr val="bg1">
                    <a:lumMod val="75000"/>
                  </a:schemeClr>
                </a:solidFill>
              </a:rPr>
              <a:t>What potential ocular side effects are concerning? Systemic?</a:t>
            </a:r>
          </a:p>
          <a:p>
            <a:r>
              <a:rPr lang="en-US" sz="1400" dirty="0">
                <a:solidFill>
                  <a:schemeClr val="bg1">
                    <a:lumMod val="75000"/>
                  </a:schemeClr>
                </a:solidFill>
              </a:rPr>
              <a:t>It has none (other than stinging). It has no systemic side effects.</a:t>
            </a:r>
          </a:p>
        </p:txBody>
      </p:sp>
      <p:sp>
        <p:nvSpPr>
          <p:cNvPr id="31" name="TextBox 30">
            <a:extLst>
              <a:ext uri="{FF2B5EF4-FFF2-40B4-BE49-F238E27FC236}">
                <a16:creationId xmlns:a16="http://schemas.microsoft.com/office/drawing/2014/main" id="{A2A0683E-9E8F-89C7-7AC4-D2E1D2C4BE16}"/>
              </a:ext>
            </a:extLst>
          </p:cNvPr>
          <p:cNvSpPr txBox="1"/>
          <p:nvPr/>
        </p:nvSpPr>
        <p:spPr>
          <a:xfrm>
            <a:off x="1635991" y="345355"/>
            <a:ext cx="4343399" cy="1815882"/>
          </a:xfrm>
          <a:prstGeom prst="rect">
            <a:avLst/>
          </a:prstGeom>
          <a:solidFill>
            <a:schemeClr val="accent1">
              <a:lumMod val="50000"/>
            </a:schemeClr>
          </a:solidFill>
        </p:spPr>
        <p:txBody>
          <a:bodyPr wrap="square" rtlCol="0">
            <a:spAutoFit/>
          </a:bodyPr>
          <a:lstStyle/>
          <a:p>
            <a:r>
              <a:rPr lang="en-US" sz="1400" i="1" dirty="0">
                <a:solidFill>
                  <a:schemeClr val="bg1"/>
                </a:solidFill>
              </a:rPr>
              <a:t>How does lifitegrast reduce T-cell activity?</a:t>
            </a:r>
          </a:p>
          <a:p>
            <a:r>
              <a:rPr lang="en-US" sz="1400" dirty="0">
                <a:solidFill>
                  <a:schemeClr val="bg1"/>
                </a:solidFill>
              </a:rPr>
              <a:t>By inhibiting  ICAM-1  binding</a:t>
            </a:r>
            <a:endParaRPr lang="en-US" sz="1400" dirty="0">
              <a:solidFill>
                <a:schemeClr val="accent1">
                  <a:lumMod val="50000"/>
                </a:schemeClr>
              </a:solidFill>
            </a:endParaRPr>
          </a:p>
          <a:p>
            <a:endParaRPr lang="en-US" sz="1400" dirty="0">
              <a:solidFill>
                <a:schemeClr val="accent1">
                  <a:lumMod val="50000"/>
                </a:schemeClr>
              </a:solidFill>
            </a:endParaRPr>
          </a:p>
          <a:p>
            <a:r>
              <a:rPr lang="en-US" sz="1400" i="1" dirty="0">
                <a:solidFill>
                  <a:schemeClr val="accent1">
                    <a:lumMod val="50000"/>
                  </a:schemeClr>
                </a:solidFill>
              </a:rPr>
              <a:t>We covered it earlier in the slide-set, but remind me: What role does ICAM-1 play n the pathophysiology of DES?</a:t>
            </a:r>
          </a:p>
          <a:p>
            <a:r>
              <a:rPr lang="en-US" sz="1400" dirty="0">
                <a:solidFill>
                  <a:schemeClr val="accent1">
                    <a:lumMod val="50000"/>
                  </a:schemeClr>
                </a:solidFill>
              </a:rPr>
              <a:t>It promotes/facilitates T-cell migration to the ocular surface and lacrimal gland</a:t>
            </a:r>
          </a:p>
        </p:txBody>
      </p:sp>
      <p:sp>
        <p:nvSpPr>
          <p:cNvPr id="32" name="Rectangle 31">
            <a:extLst>
              <a:ext uri="{FF2B5EF4-FFF2-40B4-BE49-F238E27FC236}">
                <a16:creationId xmlns:a16="http://schemas.microsoft.com/office/drawing/2014/main" id="{4C14DDEB-FCAD-9074-C309-4E4DF170D0E2}"/>
              </a:ext>
            </a:extLst>
          </p:cNvPr>
          <p:cNvSpPr/>
          <p:nvPr/>
        </p:nvSpPr>
        <p:spPr>
          <a:xfrm>
            <a:off x="2729295" y="580581"/>
            <a:ext cx="685800" cy="304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abb.</a:t>
            </a:r>
          </a:p>
        </p:txBody>
      </p:sp>
    </p:spTree>
    <p:extLst>
      <p:ext uri="{BB962C8B-B14F-4D97-AF65-F5344CB8AC3E}">
        <p14:creationId xmlns:p14="http://schemas.microsoft.com/office/powerpoint/2010/main" val="4188636269"/>
      </p:ext>
    </p:extLst>
  </p:cSld>
  <p:clrMapOvr>
    <a:masterClrMapping/>
  </p:clrMapOvr>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solidFill>
                  <a:schemeClr val="bg1">
                    <a:lumMod val="75000"/>
                  </a:schemeClr>
                </a:solidFill>
              </a:rPr>
              <a:t>What class of topical med is most effective in controlling ocular-surface inflammation?</a:t>
            </a:r>
          </a:p>
          <a:p>
            <a:r>
              <a:rPr lang="en-US" sz="1600" dirty="0">
                <a:solidFill>
                  <a:schemeClr val="bg1">
                    <a:lumMod val="75000"/>
                  </a:schemeClr>
                </a:solidFill>
              </a:rPr>
              <a:t>Steroids</a:t>
            </a:r>
          </a:p>
          <a:p>
            <a:endParaRPr lang="en-US" sz="1600" i="1" dirty="0">
              <a:solidFill>
                <a:schemeClr val="bg1">
                  <a:lumMod val="75000"/>
                </a:schemeClr>
              </a:solidFill>
            </a:endParaRPr>
          </a:p>
          <a:p>
            <a:r>
              <a:rPr lang="en-US" sz="1600" i="1" dirty="0">
                <a:solidFill>
                  <a:schemeClr val="bg1">
                    <a:lumMod val="75000"/>
                  </a:schemeClr>
                </a:solidFill>
              </a:rPr>
              <a:t>So why don’t we keep all DES pts on them?</a:t>
            </a:r>
          </a:p>
          <a:p>
            <a:r>
              <a:rPr lang="en-US" sz="1600" dirty="0">
                <a:solidFill>
                  <a:schemeClr val="bg1">
                    <a:lumMod val="75000"/>
                  </a:schemeClr>
                </a:solidFill>
              </a:rPr>
              <a:t>Because of their terrible side-effect profile, </a:t>
            </a:r>
            <a:r>
              <a:rPr lang="en-US" sz="1600" dirty="0" err="1">
                <a:solidFill>
                  <a:schemeClr val="bg1">
                    <a:lumMod val="75000"/>
                  </a:schemeClr>
                </a:solidFill>
              </a:rPr>
              <a:t>ie</a:t>
            </a:r>
            <a:r>
              <a:rPr lang="en-US" sz="1600" dirty="0">
                <a:solidFill>
                  <a:schemeClr val="bg1">
                    <a:lumMod val="75000"/>
                  </a:schemeClr>
                </a:solidFill>
              </a:rPr>
              <a:t>,  development of  cataracts, increased  IOP, and compromised ocular-surface  immunity</a:t>
            </a:r>
          </a:p>
          <a:p>
            <a:endParaRPr lang="en-US" sz="1600" b="1" i="1" dirty="0">
              <a:solidFill>
                <a:schemeClr val="bg1">
                  <a:lumMod val="75000"/>
                </a:schemeClr>
              </a:solidFill>
            </a:endParaRPr>
          </a:p>
          <a:p>
            <a:r>
              <a:rPr lang="en-US" sz="1600" b="1" i="1" dirty="0">
                <a:solidFill>
                  <a:schemeClr val="bg1">
                    <a:lumMod val="75000"/>
                  </a:schemeClr>
                </a:solidFill>
              </a:rPr>
              <a:t>So steroids are verboten in the management of DES?</a:t>
            </a:r>
          </a:p>
          <a:p>
            <a:r>
              <a:rPr lang="en-US" sz="1600" b="1" dirty="0">
                <a:solidFill>
                  <a:schemeClr val="bg1">
                    <a:lumMod val="75000"/>
                  </a:schemeClr>
                </a:solidFill>
              </a:rPr>
              <a:t>Not at all—it’s just that they must be used judiciously (more shortly)</a:t>
            </a:r>
          </a:p>
        </p:txBody>
      </p:sp>
      <p:sp>
        <p:nvSpPr>
          <p:cNvPr id="26" name="TextBox 25">
            <a:extLst>
              <a:ext uri="{FF2B5EF4-FFF2-40B4-BE49-F238E27FC236}">
                <a16:creationId xmlns:a16="http://schemas.microsoft.com/office/drawing/2014/main" id="{EB3368A2-60CA-C232-44E6-FA7862B6CB04}"/>
              </a:ext>
            </a:extLst>
          </p:cNvPr>
          <p:cNvSpPr txBox="1"/>
          <p:nvPr/>
        </p:nvSpPr>
        <p:spPr>
          <a:xfrm>
            <a:off x="281590" y="41254"/>
            <a:ext cx="8405210" cy="2246769"/>
          </a:xfrm>
          <a:prstGeom prst="rect">
            <a:avLst/>
          </a:prstGeom>
          <a:solidFill>
            <a:srgbClr val="FFCCFF"/>
          </a:solidFill>
        </p:spPr>
        <p:txBody>
          <a:bodyPr wrap="square" rtlCol="0">
            <a:spAutoFit/>
          </a:bodyPr>
          <a:lstStyle/>
          <a:p>
            <a:r>
              <a:rPr lang="en-US" sz="1400" i="1" dirty="0">
                <a:solidFill>
                  <a:schemeClr val="bg1">
                    <a:lumMod val="75000"/>
                  </a:schemeClr>
                </a:solidFill>
              </a:rPr>
              <a:t>Two steroid-sparing topical anti-inflammatories are used (in the US). What are they?</a:t>
            </a:r>
          </a:p>
          <a:p>
            <a:r>
              <a:rPr lang="en-US" sz="1400" dirty="0">
                <a:solidFill>
                  <a:schemeClr val="bg1">
                    <a:lumMod val="75000"/>
                  </a:schemeClr>
                </a:solidFill>
              </a:rPr>
              <a:t>--</a:t>
            </a:r>
            <a:r>
              <a:rPr lang="en-US" sz="1400" b="1" dirty="0">
                <a:solidFill>
                  <a:schemeClr val="bg1">
                    <a:lumMod val="75000"/>
                  </a:schemeClr>
                </a:solidFill>
              </a:rPr>
              <a:t>Cyclosporine</a:t>
            </a:r>
          </a:p>
          <a:p>
            <a:r>
              <a:rPr lang="en-US" sz="1400" dirty="0">
                <a:solidFill>
                  <a:schemeClr val="bg1">
                    <a:lumMod val="75000"/>
                  </a:schemeClr>
                </a:solidFill>
              </a:rPr>
              <a:t>--</a:t>
            </a:r>
            <a:r>
              <a:rPr lang="en-US" sz="1400" b="1" dirty="0">
                <a:solidFill>
                  <a:srgbClr val="0000FF"/>
                </a:solidFill>
              </a:rPr>
              <a:t>Lifitegrast</a:t>
            </a:r>
          </a:p>
          <a:p>
            <a:endParaRPr lang="en-US" sz="1400" i="1" dirty="0">
              <a:solidFill>
                <a:schemeClr val="bg1">
                  <a:lumMod val="75000"/>
                </a:schemeClr>
              </a:solidFill>
            </a:endParaRPr>
          </a:p>
          <a:p>
            <a:r>
              <a:rPr lang="en-US" sz="1400" i="1" dirty="0">
                <a:solidFill>
                  <a:schemeClr val="bg1">
                    <a:lumMod val="75000"/>
                  </a:schemeClr>
                </a:solidFill>
              </a:rPr>
              <a:t>How do they work (in broad terms—not specific mechanisms of action)?</a:t>
            </a:r>
          </a:p>
          <a:p>
            <a:r>
              <a:rPr lang="en-US" sz="1400" dirty="0">
                <a:solidFill>
                  <a:schemeClr val="bg1">
                    <a:lumMod val="75000"/>
                  </a:schemeClr>
                </a:solidFill>
              </a:rPr>
              <a:t>They interfere with the action of  T-cells (the recruitment of which is an important cytokine effect)</a:t>
            </a:r>
          </a:p>
          <a:p>
            <a:endParaRPr lang="en-US" sz="1400" i="1" dirty="0">
              <a:solidFill>
                <a:schemeClr val="bg1">
                  <a:lumMod val="75000"/>
                </a:schemeClr>
              </a:solidFill>
            </a:endParaRPr>
          </a:p>
          <a:p>
            <a:r>
              <a:rPr lang="en-US" sz="1400" i="1" dirty="0">
                <a:solidFill>
                  <a:schemeClr val="bg1">
                    <a:lumMod val="75000"/>
                  </a:schemeClr>
                </a:solidFill>
              </a:rPr>
              <a:t>What’s the main drawback to their use?</a:t>
            </a:r>
          </a:p>
          <a:p>
            <a:r>
              <a:rPr lang="en-US" sz="1400" b="1" dirty="0">
                <a:solidFill>
                  <a:schemeClr val="bg1">
                    <a:lumMod val="75000"/>
                  </a:schemeClr>
                </a:solidFill>
              </a:rPr>
              <a:t>It can take a l-o-n-g time for their effects to kick in</a:t>
            </a:r>
            <a:r>
              <a:rPr lang="en-US" sz="1400" dirty="0">
                <a:solidFill>
                  <a:schemeClr val="bg1">
                    <a:lumMod val="75000"/>
                  </a:schemeClr>
                </a:solidFill>
              </a:rPr>
              <a:t>—weeks (if you’re lucky) to months (probably more typical). During the ramp-up period, compliance may become an issue as the pt gives up in frustration.</a:t>
            </a:r>
          </a:p>
        </p:txBody>
      </p:sp>
      <p:sp>
        <p:nvSpPr>
          <p:cNvPr id="27" name="TextBox 26">
            <a:extLst>
              <a:ext uri="{FF2B5EF4-FFF2-40B4-BE49-F238E27FC236}">
                <a16:creationId xmlns:a16="http://schemas.microsoft.com/office/drawing/2014/main" id="{3FA2246E-A3C1-44D5-9580-7D762A8A2B79}"/>
              </a:ext>
            </a:extLst>
          </p:cNvPr>
          <p:cNvSpPr txBox="1"/>
          <p:nvPr/>
        </p:nvSpPr>
        <p:spPr>
          <a:xfrm>
            <a:off x="279829" y="2075431"/>
            <a:ext cx="5483809" cy="1384995"/>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Why does it take so long for these drugs to reach full effect?</a:t>
            </a:r>
          </a:p>
          <a:p>
            <a:r>
              <a:rPr lang="en-US" sz="1400" dirty="0">
                <a:solidFill>
                  <a:schemeClr val="bg1">
                    <a:lumMod val="75000"/>
                  </a:schemeClr>
                </a:solidFill>
              </a:rPr>
              <a:t>It’s probably related to the length of the T-cell life cycle (~120 days)</a:t>
            </a:r>
          </a:p>
          <a:p>
            <a:endParaRPr lang="en-US" sz="1400" dirty="0">
              <a:solidFill>
                <a:schemeClr val="bg1">
                  <a:lumMod val="75000"/>
                </a:schemeClr>
              </a:solidFill>
            </a:endParaRPr>
          </a:p>
          <a:p>
            <a:r>
              <a:rPr lang="en-US" sz="1400" i="1" dirty="0">
                <a:solidFill>
                  <a:schemeClr val="bg1">
                    <a:lumMod val="75000"/>
                  </a:schemeClr>
                </a:solidFill>
              </a:rPr>
              <a:t>What can be done to bridge the gap between commencement of therapy and onset of symptom relief?</a:t>
            </a:r>
          </a:p>
          <a:p>
            <a:r>
              <a:rPr lang="en-US" sz="1400" dirty="0">
                <a:solidFill>
                  <a:schemeClr val="bg1">
                    <a:lumMod val="75000"/>
                  </a:schemeClr>
                </a:solidFill>
              </a:rPr>
              <a:t>A short course of topical steroids is ideal for this</a:t>
            </a:r>
          </a:p>
        </p:txBody>
      </p:sp>
      <p:sp>
        <p:nvSpPr>
          <p:cNvPr id="28" name="Arrow: Curved Left 27">
            <a:extLst>
              <a:ext uri="{FF2B5EF4-FFF2-40B4-BE49-F238E27FC236}">
                <a16:creationId xmlns:a16="http://schemas.microsoft.com/office/drawing/2014/main" id="{6B103102-3CC4-C005-1D53-EBDCE8D45C06}"/>
              </a:ext>
            </a:extLst>
          </p:cNvPr>
          <p:cNvSpPr/>
          <p:nvPr/>
        </p:nvSpPr>
        <p:spPr>
          <a:xfrm rot="19443127">
            <a:off x="4761619" y="2743376"/>
            <a:ext cx="732124" cy="2360194"/>
          </a:xfrm>
          <a:prstGeom prst="curvedLeftArrow">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Oval 28">
            <a:extLst>
              <a:ext uri="{FF2B5EF4-FFF2-40B4-BE49-F238E27FC236}">
                <a16:creationId xmlns:a16="http://schemas.microsoft.com/office/drawing/2014/main" id="{9127D98B-2290-DB14-AA7C-A03214016149}"/>
              </a:ext>
            </a:extLst>
          </p:cNvPr>
          <p:cNvSpPr/>
          <p:nvPr/>
        </p:nvSpPr>
        <p:spPr>
          <a:xfrm>
            <a:off x="344954" y="432493"/>
            <a:ext cx="1156379" cy="379203"/>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F5CBD38-4BD0-3BE5-0448-8AD12132FEF6}"/>
              </a:ext>
            </a:extLst>
          </p:cNvPr>
          <p:cNvSpPr txBox="1"/>
          <p:nvPr/>
        </p:nvSpPr>
        <p:spPr>
          <a:xfrm>
            <a:off x="1848774" y="119229"/>
            <a:ext cx="5489713" cy="1815882"/>
          </a:xfrm>
          <a:prstGeom prst="rect">
            <a:avLst/>
          </a:prstGeom>
          <a:solidFill>
            <a:schemeClr val="accent5">
              <a:lumMod val="60000"/>
              <a:lumOff val="40000"/>
            </a:schemeClr>
          </a:solidFill>
        </p:spPr>
        <p:txBody>
          <a:bodyPr wrap="square" rtlCol="0">
            <a:spAutoFit/>
          </a:bodyPr>
          <a:lstStyle/>
          <a:p>
            <a:r>
              <a:rPr lang="en-US" sz="1400" i="1" dirty="0">
                <a:solidFill>
                  <a:schemeClr val="bg1">
                    <a:lumMod val="75000"/>
                  </a:schemeClr>
                </a:solidFill>
              </a:rPr>
              <a:t>Cyclosporine has three measurable effects on the ocular surface—what are they?</a:t>
            </a:r>
          </a:p>
          <a:p>
            <a:r>
              <a:rPr lang="en-US" sz="1400" dirty="0">
                <a:solidFill>
                  <a:schemeClr val="bg1">
                    <a:lumMod val="75000"/>
                  </a:schemeClr>
                </a:solidFill>
              </a:rPr>
              <a:t>--Reduced  T-cell  numbers</a:t>
            </a:r>
          </a:p>
          <a:p>
            <a:r>
              <a:rPr lang="en-US" sz="1400" dirty="0">
                <a:solidFill>
                  <a:schemeClr val="bg1">
                    <a:lumMod val="75000"/>
                  </a:schemeClr>
                </a:solidFill>
              </a:rPr>
              <a:t>--Increased conj  goblet cell  numbers</a:t>
            </a:r>
          </a:p>
          <a:p>
            <a:r>
              <a:rPr lang="en-US" sz="1400" dirty="0">
                <a:solidFill>
                  <a:schemeClr val="bg1">
                    <a:lumMod val="75000"/>
                  </a:schemeClr>
                </a:solidFill>
              </a:rPr>
              <a:t>--Increased  aqueous-tear  production</a:t>
            </a:r>
          </a:p>
          <a:p>
            <a:endParaRPr lang="en-US" sz="1400" i="1" dirty="0">
              <a:solidFill>
                <a:schemeClr val="bg1">
                  <a:lumMod val="75000"/>
                </a:schemeClr>
              </a:solidFill>
            </a:endParaRPr>
          </a:p>
          <a:p>
            <a:r>
              <a:rPr lang="en-US" sz="1400" i="1" dirty="0">
                <a:solidFill>
                  <a:schemeClr val="bg1">
                    <a:lumMod val="75000"/>
                  </a:schemeClr>
                </a:solidFill>
              </a:rPr>
              <a:t>What potential ocular side effects are concerning? Systemic?</a:t>
            </a:r>
          </a:p>
          <a:p>
            <a:r>
              <a:rPr lang="en-US" sz="1400" dirty="0">
                <a:solidFill>
                  <a:schemeClr val="bg1">
                    <a:lumMod val="75000"/>
                  </a:schemeClr>
                </a:solidFill>
              </a:rPr>
              <a:t>It has none (other than stinging). It has no systemic side effects.</a:t>
            </a:r>
          </a:p>
        </p:txBody>
      </p:sp>
      <p:sp>
        <p:nvSpPr>
          <p:cNvPr id="31" name="TextBox 30">
            <a:extLst>
              <a:ext uri="{FF2B5EF4-FFF2-40B4-BE49-F238E27FC236}">
                <a16:creationId xmlns:a16="http://schemas.microsoft.com/office/drawing/2014/main" id="{A2A0683E-9E8F-89C7-7AC4-D2E1D2C4BE16}"/>
              </a:ext>
            </a:extLst>
          </p:cNvPr>
          <p:cNvSpPr txBox="1"/>
          <p:nvPr/>
        </p:nvSpPr>
        <p:spPr>
          <a:xfrm>
            <a:off x="1635991" y="345355"/>
            <a:ext cx="4343399" cy="1815882"/>
          </a:xfrm>
          <a:prstGeom prst="rect">
            <a:avLst/>
          </a:prstGeom>
          <a:solidFill>
            <a:schemeClr val="accent1">
              <a:lumMod val="50000"/>
            </a:schemeClr>
          </a:solidFill>
        </p:spPr>
        <p:txBody>
          <a:bodyPr wrap="square" rtlCol="0">
            <a:spAutoFit/>
          </a:bodyPr>
          <a:lstStyle/>
          <a:p>
            <a:r>
              <a:rPr lang="en-US" sz="1400" i="1" dirty="0">
                <a:solidFill>
                  <a:schemeClr val="bg1"/>
                </a:solidFill>
              </a:rPr>
              <a:t>How does lifitegrast reduce T-cell activity?</a:t>
            </a:r>
          </a:p>
          <a:p>
            <a:r>
              <a:rPr lang="en-US" sz="1400" dirty="0">
                <a:solidFill>
                  <a:schemeClr val="bg1"/>
                </a:solidFill>
              </a:rPr>
              <a:t>By inhibiting  ICAM-1  binding</a:t>
            </a:r>
          </a:p>
          <a:p>
            <a:endParaRPr lang="en-US" sz="1400" dirty="0">
              <a:solidFill>
                <a:schemeClr val="accent1">
                  <a:lumMod val="50000"/>
                </a:schemeClr>
              </a:solidFill>
            </a:endParaRPr>
          </a:p>
          <a:p>
            <a:r>
              <a:rPr lang="en-US" sz="1400" i="1" dirty="0">
                <a:solidFill>
                  <a:schemeClr val="accent1">
                    <a:lumMod val="50000"/>
                  </a:schemeClr>
                </a:solidFill>
              </a:rPr>
              <a:t>We covered it earlier in the slide-set, but remind me: What role does ICAM-1 play n the pathophysiology of DES?</a:t>
            </a:r>
          </a:p>
          <a:p>
            <a:r>
              <a:rPr lang="en-US" sz="1400" dirty="0">
                <a:solidFill>
                  <a:schemeClr val="accent1">
                    <a:lumMod val="50000"/>
                  </a:schemeClr>
                </a:solidFill>
              </a:rPr>
              <a:t>It promotes/facilitates T-cell migration to the ocular surface and lacrimal gland</a:t>
            </a:r>
          </a:p>
        </p:txBody>
      </p:sp>
    </p:spTree>
    <p:extLst>
      <p:ext uri="{BB962C8B-B14F-4D97-AF65-F5344CB8AC3E}">
        <p14:creationId xmlns:p14="http://schemas.microsoft.com/office/powerpoint/2010/main" val="724525092"/>
      </p:ext>
    </p:extLst>
  </p:cSld>
  <p:clrMapOvr>
    <a:masterClrMapping/>
  </p:clrMapOvr>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solidFill>
                  <a:schemeClr val="bg1">
                    <a:lumMod val="75000"/>
                  </a:schemeClr>
                </a:solidFill>
              </a:rPr>
              <a:t>What class of topical med is most effective in controlling ocular-surface inflammation?</a:t>
            </a:r>
          </a:p>
          <a:p>
            <a:r>
              <a:rPr lang="en-US" sz="1600" dirty="0">
                <a:solidFill>
                  <a:schemeClr val="bg1">
                    <a:lumMod val="75000"/>
                  </a:schemeClr>
                </a:solidFill>
              </a:rPr>
              <a:t>Steroids</a:t>
            </a:r>
          </a:p>
          <a:p>
            <a:endParaRPr lang="en-US" sz="1600" i="1" dirty="0">
              <a:solidFill>
                <a:schemeClr val="bg1">
                  <a:lumMod val="75000"/>
                </a:schemeClr>
              </a:solidFill>
            </a:endParaRPr>
          </a:p>
          <a:p>
            <a:r>
              <a:rPr lang="en-US" sz="1600" i="1" dirty="0">
                <a:solidFill>
                  <a:schemeClr val="bg1">
                    <a:lumMod val="75000"/>
                  </a:schemeClr>
                </a:solidFill>
              </a:rPr>
              <a:t>So why don’t we keep all DES pts on them?</a:t>
            </a:r>
          </a:p>
          <a:p>
            <a:r>
              <a:rPr lang="en-US" sz="1600" dirty="0">
                <a:solidFill>
                  <a:schemeClr val="bg1">
                    <a:lumMod val="75000"/>
                  </a:schemeClr>
                </a:solidFill>
              </a:rPr>
              <a:t>Because of their terrible side-effect profile, </a:t>
            </a:r>
            <a:r>
              <a:rPr lang="en-US" sz="1600" dirty="0" err="1">
                <a:solidFill>
                  <a:schemeClr val="bg1">
                    <a:lumMod val="75000"/>
                  </a:schemeClr>
                </a:solidFill>
              </a:rPr>
              <a:t>ie</a:t>
            </a:r>
            <a:r>
              <a:rPr lang="en-US" sz="1600" dirty="0">
                <a:solidFill>
                  <a:schemeClr val="bg1">
                    <a:lumMod val="75000"/>
                  </a:schemeClr>
                </a:solidFill>
              </a:rPr>
              <a:t>,  development of  cataracts, increased  IOP, and compromised ocular-surface  immunity</a:t>
            </a:r>
          </a:p>
          <a:p>
            <a:endParaRPr lang="en-US" sz="1600" b="1" i="1" dirty="0">
              <a:solidFill>
                <a:schemeClr val="bg1">
                  <a:lumMod val="75000"/>
                </a:schemeClr>
              </a:solidFill>
            </a:endParaRPr>
          </a:p>
          <a:p>
            <a:r>
              <a:rPr lang="en-US" sz="1600" b="1" i="1" dirty="0">
                <a:solidFill>
                  <a:schemeClr val="bg1">
                    <a:lumMod val="75000"/>
                  </a:schemeClr>
                </a:solidFill>
              </a:rPr>
              <a:t>So steroids are verboten in the management of DES?</a:t>
            </a:r>
          </a:p>
          <a:p>
            <a:r>
              <a:rPr lang="en-US" sz="1600" b="1" dirty="0">
                <a:solidFill>
                  <a:schemeClr val="bg1">
                    <a:lumMod val="75000"/>
                  </a:schemeClr>
                </a:solidFill>
              </a:rPr>
              <a:t>Not at all—it’s just that they must be used judiciously (more shortly)</a:t>
            </a:r>
          </a:p>
        </p:txBody>
      </p:sp>
      <p:sp>
        <p:nvSpPr>
          <p:cNvPr id="26" name="TextBox 25">
            <a:extLst>
              <a:ext uri="{FF2B5EF4-FFF2-40B4-BE49-F238E27FC236}">
                <a16:creationId xmlns:a16="http://schemas.microsoft.com/office/drawing/2014/main" id="{EB3368A2-60CA-C232-44E6-FA7862B6CB04}"/>
              </a:ext>
            </a:extLst>
          </p:cNvPr>
          <p:cNvSpPr txBox="1"/>
          <p:nvPr/>
        </p:nvSpPr>
        <p:spPr>
          <a:xfrm>
            <a:off x="281590" y="41254"/>
            <a:ext cx="8405210" cy="2246769"/>
          </a:xfrm>
          <a:prstGeom prst="rect">
            <a:avLst/>
          </a:prstGeom>
          <a:solidFill>
            <a:srgbClr val="FFCCFF"/>
          </a:solidFill>
        </p:spPr>
        <p:txBody>
          <a:bodyPr wrap="square" rtlCol="0">
            <a:spAutoFit/>
          </a:bodyPr>
          <a:lstStyle/>
          <a:p>
            <a:r>
              <a:rPr lang="en-US" sz="1400" i="1" dirty="0">
                <a:solidFill>
                  <a:schemeClr val="bg1">
                    <a:lumMod val="75000"/>
                  </a:schemeClr>
                </a:solidFill>
              </a:rPr>
              <a:t>Two steroid-sparing topical anti-inflammatories are used (in the US). What are they?</a:t>
            </a:r>
          </a:p>
          <a:p>
            <a:r>
              <a:rPr lang="en-US" sz="1400" dirty="0">
                <a:solidFill>
                  <a:schemeClr val="bg1">
                    <a:lumMod val="75000"/>
                  </a:schemeClr>
                </a:solidFill>
              </a:rPr>
              <a:t>--</a:t>
            </a:r>
            <a:r>
              <a:rPr lang="en-US" sz="1400" b="1" dirty="0">
                <a:solidFill>
                  <a:schemeClr val="bg1">
                    <a:lumMod val="75000"/>
                  </a:schemeClr>
                </a:solidFill>
              </a:rPr>
              <a:t>Cyclosporine</a:t>
            </a:r>
          </a:p>
          <a:p>
            <a:r>
              <a:rPr lang="en-US" sz="1400" dirty="0">
                <a:solidFill>
                  <a:schemeClr val="bg1">
                    <a:lumMod val="75000"/>
                  </a:schemeClr>
                </a:solidFill>
              </a:rPr>
              <a:t>--</a:t>
            </a:r>
            <a:r>
              <a:rPr lang="en-US" sz="1400" b="1" dirty="0">
                <a:solidFill>
                  <a:srgbClr val="0000FF"/>
                </a:solidFill>
              </a:rPr>
              <a:t>Lifitegrast</a:t>
            </a:r>
          </a:p>
          <a:p>
            <a:endParaRPr lang="en-US" sz="1400" i="1" dirty="0">
              <a:solidFill>
                <a:schemeClr val="bg1">
                  <a:lumMod val="75000"/>
                </a:schemeClr>
              </a:solidFill>
            </a:endParaRPr>
          </a:p>
          <a:p>
            <a:r>
              <a:rPr lang="en-US" sz="1400" i="1" dirty="0">
                <a:solidFill>
                  <a:schemeClr val="bg1">
                    <a:lumMod val="75000"/>
                  </a:schemeClr>
                </a:solidFill>
              </a:rPr>
              <a:t>How do they work (in broad terms—not specific mechanisms of action)?</a:t>
            </a:r>
          </a:p>
          <a:p>
            <a:r>
              <a:rPr lang="en-US" sz="1400" dirty="0">
                <a:solidFill>
                  <a:schemeClr val="bg1">
                    <a:lumMod val="75000"/>
                  </a:schemeClr>
                </a:solidFill>
              </a:rPr>
              <a:t>They interfere with the action of  T-cells (the recruitment of which is an important cytokine effect)</a:t>
            </a:r>
          </a:p>
          <a:p>
            <a:endParaRPr lang="en-US" sz="1400" i="1" dirty="0">
              <a:solidFill>
                <a:schemeClr val="bg1">
                  <a:lumMod val="75000"/>
                </a:schemeClr>
              </a:solidFill>
            </a:endParaRPr>
          </a:p>
          <a:p>
            <a:r>
              <a:rPr lang="en-US" sz="1400" i="1" dirty="0">
                <a:solidFill>
                  <a:schemeClr val="bg1">
                    <a:lumMod val="75000"/>
                  </a:schemeClr>
                </a:solidFill>
              </a:rPr>
              <a:t>What’s the main drawback to their use?</a:t>
            </a:r>
          </a:p>
          <a:p>
            <a:r>
              <a:rPr lang="en-US" sz="1400" b="1" dirty="0">
                <a:solidFill>
                  <a:schemeClr val="bg1">
                    <a:lumMod val="75000"/>
                  </a:schemeClr>
                </a:solidFill>
              </a:rPr>
              <a:t>It can take a l-o-n-g time for their effects to kick in</a:t>
            </a:r>
            <a:r>
              <a:rPr lang="en-US" sz="1400" dirty="0">
                <a:solidFill>
                  <a:schemeClr val="bg1">
                    <a:lumMod val="75000"/>
                  </a:schemeClr>
                </a:solidFill>
              </a:rPr>
              <a:t>—weeks (if you’re lucky) to months (probably more typical). During the ramp-up period, compliance may become an issue as the pt gives up in frustration.</a:t>
            </a:r>
          </a:p>
        </p:txBody>
      </p:sp>
      <p:sp>
        <p:nvSpPr>
          <p:cNvPr id="27" name="TextBox 26">
            <a:extLst>
              <a:ext uri="{FF2B5EF4-FFF2-40B4-BE49-F238E27FC236}">
                <a16:creationId xmlns:a16="http://schemas.microsoft.com/office/drawing/2014/main" id="{3FA2246E-A3C1-44D5-9580-7D762A8A2B79}"/>
              </a:ext>
            </a:extLst>
          </p:cNvPr>
          <p:cNvSpPr txBox="1"/>
          <p:nvPr/>
        </p:nvSpPr>
        <p:spPr>
          <a:xfrm>
            <a:off x="279829" y="2075431"/>
            <a:ext cx="5483809" cy="1384995"/>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Why does it take so long for these drugs to reach full effect?</a:t>
            </a:r>
          </a:p>
          <a:p>
            <a:r>
              <a:rPr lang="en-US" sz="1400" dirty="0">
                <a:solidFill>
                  <a:schemeClr val="bg1">
                    <a:lumMod val="75000"/>
                  </a:schemeClr>
                </a:solidFill>
              </a:rPr>
              <a:t>It’s probably related to the length of the T-cell life cycle (~120 days)</a:t>
            </a:r>
          </a:p>
          <a:p>
            <a:endParaRPr lang="en-US" sz="1400" dirty="0">
              <a:solidFill>
                <a:schemeClr val="bg1">
                  <a:lumMod val="75000"/>
                </a:schemeClr>
              </a:solidFill>
            </a:endParaRPr>
          </a:p>
          <a:p>
            <a:r>
              <a:rPr lang="en-US" sz="1400" i="1" dirty="0">
                <a:solidFill>
                  <a:schemeClr val="bg1">
                    <a:lumMod val="75000"/>
                  </a:schemeClr>
                </a:solidFill>
              </a:rPr>
              <a:t>What can be done to bridge the gap between commencement of therapy and onset of symptom relief?</a:t>
            </a:r>
          </a:p>
          <a:p>
            <a:r>
              <a:rPr lang="en-US" sz="1400" dirty="0">
                <a:solidFill>
                  <a:schemeClr val="bg1">
                    <a:lumMod val="75000"/>
                  </a:schemeClr>
                </a:solidFill>
              </a:rPr>
              <a:t>A short course of topical steroids is ideal for this</a:t>
            </a:r>
          </a:p>
        </p:txBody>
      </p:sp>
      <p:sp>
        <p:nvSpPr>
          <p:cNvPr id="28" name="Arrow: Curved Left 27">
            <a:extLst>
              <a:ext uri="{FF2B5EF4-FFF2-40B4-BE49-F238E27FC236}">
                <a16:creationId xmlns:a16="http://schemas.microsoft.com/office/drawing/2014/main" id="{6B103102-3CC4-C005-1D53-EBDCE8D45C06}"/>
              </a:ext>
            </a:extLst>
          </p:cNvPr>
          <p:cNvSpPr/>
          <p:nvPr/>
        </p:nvSpPr>
        <p:spPr>
          <a:xfrm rot="19443127">
            <a:off x="4761619" y="2743376"/>
            <a:ext cx="732124" cy="2360194"/>
          </a:xfrm>
          <a:prstGeom prst="curvedLeftArrow">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Oval 28">
            <a:extLst>
              <a:ext uri="{FF2B5EF4-FFF2-40B4-BE49-F238E27FC236}">
                <a16:creationId xmlns:a16="http://schemas.microsoft.com/office/drawing/2014/main" id="{9127D98B-2290-DB14-AA7C-A03214016149}"/>
              </a:ext>
            </a:extLst>
          </p:cNvPr>
          <p:cNvSpPr/>
          <p:nvPr/>
        </p:nvSpPr>
        <p:spPr>
          <a:xfrm>
            <a:off x="344954" y="432493"/>
            <a:ext cx="1156379" cy="379203"/>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F5CBD38-4BD0-3BE5-0448-8AD12132FEF6}"/>
              </a:ext>
            </a:extLst>
          </p:cNvPr>
          <p:cNvSpPr txBox="1"/>
          <p:nvPr/>
        </p:nvSpPr>
        <p:spPr>
          <a:xfrm>
            <a:off x="1848774" y="119229"/>
            <a:ext cx="5489713" cy="1815882"/>
          </a:xfrm>
          <a:prstGeom prst="rect">
            <a:avLst/>
          </a:prstGeom>
          <a:solidFill>
            <a:schemeClr val="accent5">
              <a:lumMod val="60000"/>
              <a:lumOff val="40000"/>
            </a:schemeClr>
          </a:solidFill>
        </p:spPr>
        <p:txBody>
          <a:bodyPr wrap="square" rtlCol="0">
            <a:spAutoFit/>
          </a:bodyPr>
          <a:lstStyle/>
          <a:p>
            <a:r>
              <a:rPr lang="en-US" sz="1400" i="1" dirty="0">
                <a:solidFill>
                  <a:schemeClr val="bg1">
                    <a:lumMod val="75000"/>
                  </a:schemeClr>
                </a:solidFill>
              </a:rPr>
              <a:t>Cyclosporine has three measurable effects on the ocular surface—what are they?</a:t>
            </a:r>
          </a:p>
          <a:p>
            <a:r>
              <a:rPr lang="en-US" sz="1400" dirty="0">
                <a:solidFill>
                  <a:schemeClr val="bg1">
                    <a:lumMod val="75000"/>
                  </a:schemeClr>
                </a:solidFill>
              </a:rPr>
              <a:t>--Reduced  T-cell  numbers</a:t>
            </a:r>
          </a:p>
          <a:p>
            <a:r>
              <a:rPr lang="en-US" sz="1400" dirty="0">
                <a:solidFill>
                  <a:schemeClr val="bg1">
                    <a:lumMod val="75000"/>
                  </a:schemeClr>
                </a:solidFill>
              </a:rPr>
              <a:t>--Increased conj  goblet cell  numbers</a:t>
            </a:r>
          </a:p>
          <a:p>
            <a:r>
              <a:rPr lang="en-US" sz="1400" dirty="0">
                <a:solidFill>
                  <a:schemeClr val="bg1">
                    <a:lumMod val="75000"/>
                  </a:schemeClr>
                </a:solidFill>
              </a:rPr>
              <a:t>--Increased  aqueous-tear  production</a:t>
            </a:r>
          </a:p>
          <a:p>
            <a:endParaRPr lang="en-US" sz="1400" i="1" dirty="0">
              <a:solidFill>
                <a:schemeClr val="bg1">
                  <a:lumMod val="75000"/>
                </a:schemeClr>
              </a:solidFill>
            </a:endParaRPr>
          </a:p>
          <a:p>
            <a:r>
              <a:rPr lang="en-US" sz="1400" i="1" dirty="0">
                <a:solidFill>
                  <a:schemeClr val="bg1">
                    <a:lumMod val="75000"/>
                  </a:schemeClr>
                </a:solidFill>
              </a:rPr>
              <a:t>What potential ocular side effects are concerning? Systemic?</a:t>
            </a:r>
          </a:p>
          <a:p>
            <a:r>
              <a:rPr lang="en-US" sz="1400" dirty="0">
                <a:solidFill>
                  <a:schemeClr val="bg1">
                    <a:lumMod val="75000"/>
                  </a:schemeClr>
                </a:solidFill>
              </a:rPr>
              <a:t>It has none (other than stinging). It has no systemic side effects.</a:t>
            </a:r>
          </a:p>
        </p:txBody>
      </p:sp>
      <p:sp>
        <p:nvSpPr>
          <p:cNvPr id="31" name="TextBox 30">
            <a:extLst>
              <a:ext uri="{FF2B5EF4-FFF2-40B4-BE49-F238E27FC236}">
                <a16:creationId xmlns:a16="http://schemas.microsoft.com/office/drawing/2014/main" id="{A2A0683E-9E8F-89C7-7AC4-D2E1D2C4BE16}"/>
              </a:ext>
            </a:extLst>
          </p:cNvPr>
          <p:cNvSpPr txBox="1"/>
          <p:nvPr/>
        </p:nvSpPr>
        <p:spPr>
          <a:xfrm>
            <a:off x="1635991" y="345355"/>
            <a:ext cx="4343399" cy="1815882"/>
          </a:xfrm>
          <a:prstGeom prst="rect">
            <a:avLst/>
          </a:prstGeom>
          <a:solidFill>
            <a:schemeClr val="accent1">
              <a:lumMod val="50000"/>
            </a:schemeClr>
          </a:solidFill>
        </p:spPr>
        <p:txBody>
          <a:bodyPr wrap="square" rtlCol="0">
            <a:spAutoFit/>
          </a:bodyPr>
          <a:lstStyle/>
          <a:p>
            <a:r>
              <a:rPr lang="en-US" sz="1400" i="1" dirty="0">
                <a:solidFill>
                  <a:schemeClr val="bg1"/>
                </a:solidFill>
              </a:rPr>
              <a:t>How does lifitegrast reduce T-cell activity?</a:t>
            </a:r>
          </a:p>
          <a:p>
            <a:r>
              <a:rPr lang="en-US" sz="1400" dirty="0">
                <a:solidFill>
                  <a:schemeClr val="bg1"/>
                </a:solidFill>
              </a:rPr>
              <a:t>By inhibiting  ICAM-1  binding</a:t>
            </a:r>
          </a:p>
          <a:p>
            <a:endParaRPr lang="en-US" sz="1400" dirty="0">
              <a:solidFill>
                <a:schemeClr val="bg1"/>
              </a:solidFill>
            </a:endParaRPr>
          </a:p>
          <a:p>
            <a:r>
              <a:rPr lang="en-US" sz="1400" i="1" dirty="0">
                <a:solidFill>
                  <a:schemeClr val="bg1"/>
                </a:solidFill>
              </a:rPr>
              <a:t>We covered it earlier in the slide-set, but remind me: What role does ICAM-1 play n the pathophysiology of DES?</a:t>
            </a:r>
            <a:endParaRPr lang="en-US" sz="1400" i="1" dirty="0">
              <a:solidFill>
                <a:schemeClr val="accent1">
                  <a:lumMod val="50000"/>
                </a:schemeClr>
              </a:solidFill>
            </a:endParaRPr>
          </a:p>
          <a:p>
            <a:r>
              <a:rPr lang="en-US" sz="1400" dirty="0">
                <a:solidFill>
                  <a:schemeClr val="accent1">
                    <a:lumMod val="50000"/>
                  </a:schemeClr>
                </a:solidFill>
              </a:rPr>
              <a:t>It promotes/facilitates T-cell migration to the ocular surface and lacrimal gland</a:t>
            </a:r>
          </a:p>
        </p:txBody>
      </p:sp>
    </p:spTree>
    <p:extLst>
      <p:ext uri="{BB962C8B-B14F-4D97-AF65-F5344CB8AC3E}">
        <p14:creationId xmlns:p14="http://schemas.microsoft.com/office/powerpoint/2010/main" val="3082512881"/>
      </p:ext>
    </p:extLst>
  </p:cSld>
  <p:clrMapOvr>
    <a:masterClrMapping/>
  </p:clrMapOvr>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836400F2-784C-16A5-B32A-AD43699AD1AC}"/>
              </a:ext>
            </a:extLst>
          </p:cNvPr>
          <p:cNvSpPr txBox="1"/>
          <p:nvPr/>
        </p:nvSpPr>
        <p:spPr>
          <a:xfrm>
            <a:off x="82805" y="3156853"/>
            <a:ext cx="7902440" cy="2308324"/>
          </a:xfrm>
          <a:prstGeom prst="rect">
            <a:avLst/>
          </a:prstGeom>
          <a:solidFill>
            <a:srgbClr val="CCFFCC"/>
          </a:solidFill>
        </p:spPr>
        <p:txBody>
          <a:bodyPr wrap="square" rtlCol="0">
            <a:spAutoFit/>
          </a:bodyPr>
          <a:lstStyle/>
          <a:p>
            <a:r>
              <a:rPr lang="en-US" sz="1600" i="1" dirty="0">
                <a:solidFill>
                  <a:schemeClr val="bg1">
                    <a:lumMod val="75000"/>
                  </a:schemeClr>
                </a:solidFill>
              </a:rPr>
              <a:t>What class of topical med is most effective in controlling ocular-surface inflammation?</a:t>
            </a:r>
          </a:p>
          <a:p>
            <a:r>
              <a:rPr lang="en-US" sz="1600" dirty="0">
                <a:solidFill>
                  <a:schemeClr val="bg1">
                    <a:lumMod val="75000"/>
                  </a:schemeClr>
                </a:solidFill>
              </a:rPr>
              <a:t>Steroids</a:t>
            </a:r>
          </a:p>
          <a:p>
            <a:endParaRPr lang="en-US" sz="1600" i="1" dirty="0">
              <a:solidFill>
                <a:schemeClr val="bg1">
                  <a:lumMod val="75000"/>
                </a:schemeClr>
              </a:solidFill>
            </a:endParaRPr>
          </a:p>
          <a:p>
            <a:r>
              <a:rPr lang="en-US" sz="1600" i="1" dirty="0">
                <a:solidFill>
                  <a:schemeClr val="bg1">
                    <a:lumMod val="75000"/>
                  </a:schemeClr>
                </a:solidFill>
              </a:rPr>
              <a:t>So why don’t we keep all DES pts on them?</a:t>
            </a:r>
          </a:p>
          <a:p>
            <a:r>
              <a:rPr lang="en-US" sz="1600" dirty="0">
                <a:solidFill>
                  <a:schemeClr val="bg1">
                    <a:lumMod val="75000"/>
                  </a:schemeClr>
                </a:solidFill>
              </a:rPr>
              <a:t>Because of their terrible side-effect profile, </a:t>
            </a:r>
            <a:r>
              <a:rPr lang="en-US" sz="1600" dirty="0" err="1">
                <a:solidFill>
                  <a:schemeClr val="bg1">
                    <a:lumMod val="75000"/>
                  </a:schemeClr>
                </a:solidFill>
              </a:rPr>
              <a:t>ie</a:t>
            </a:r>
            <a:r>
              <a:rPr lang="en-US" sz="1600" dirty="0">
                <a:solidFill>
                  <a:schemeClr val="bg1">
                    <a:lumMod val="75000"/>
                  </a:schemeClr>
                </a:solidFill>
              </a:rPr>
              <a:t>,  development of  cataracts, increased  IOP, and compromised ocular-surface  immunity</a:t>
            </a:r>
          </a:p>
          <a:p>
            <a:endParaRPr lang="en-US" sz="1600" b="1" i="1" dirty="0">
              <a:solidFill>
                <a:schemeClr val="bg1">
                  <a:lumMod val="75000"/>
                </a:schemeClr>
              </a:solidFill>
            </a:endParaRPr>
          </a:p>
          <a:p>
            <a:r>
              <a:rPr lang="en-US" sz="1600" b="1" i="1" dirty="0">
                <a:solidFill>
                  <a:schemeClr val="bg1">
                    <a:lumMod val="75000"/>
                  </a:schemeClr>
                </a:solidFill>
              </a:rPr>
              <a:t>So steroids are verboten in the management of DES?</a:t>
            </a:r>
          </a:p>
          <a:p>
            <a:r>
              <a:rPr lang="en-US" sz="1600" b="1" dirty="0">
                <a:solidFill>
                  <a:schemeClr val="bg1">
                    <a:lumMod val="75000"/>
                  </a:schemeClr>
                </a:solidFill>
              </a:rPr>
              <a:t>Not at all—it’s just that they must be used judiciously (more shortly)</a:t>
            </a:r>
          </a:p>
        </p:txBody>
      </p:sp>
      <p:sp>
        <p:nvSpPr>
          <p:cNvPr id="26" name="TextBox 25">
            <a:extLst>
              <a:ext uri="{FF2B5EF4-FFF2-40B4-BE49-F238E27FC236}">
                <a16:creationId xmlns:a16="http://schemas.microsoft.com/office/drawing/2014/main" id="{EB3368A2-60CA-C232-44E6-FA7862B6CB04}"/>
              </a:ext>
            </a:extLst>
          </p:cNvPr>
          <p:cNvSpPr txBox="1"/>
          <p:nvPr/>
        </p:nvSpPr>
        <p:spPr>
          <a:xfrm>
            <a:off x="281590" y="41254"/>
            <a:ext cx="8405210" cy="2246769"/>
          </a:xfrm>
          <a:prstGeom prst="rect">
            <a:avLst/>
          </a:prstGeom>
          <a:solidFill>
            <a:srgbClr val="FFCCFF"/>
          </a:solidFill>
        </p:spPr>
        <p:txBody>
          <a:bodyPr wrap="square" rtlCol="0">
            <a:spAutoFit/>
          </a:bodyPr>
          <a:lstStyle/>
          <a:p>
            <a:r>
              <a:rPr lang="en-US" sz="1400" i="1" dirty="0">
                <a:solidFill>
                  <a:schemeClr val="bg1">
                    <a:lumMod val="75000"/>
                  </a:schemeClr>
                </a:solidFill>
              </a:rPr>
              <a:t>Two steroid-sparing topical anti-inflammatories are used (in the US). What are they?</a:t>
            </a:r>
          </a:p>
          <a:p>
            <a:r>
              <a:rPr lang="en-US" sz="1400" dirty="0">
                <a:solidFill>
                  <a:schemeClr val="bg1">
                    <a:lumMod val="75000"/>
                  </a:schemeClr>
                </a:solidFill>
              </a:rPr>
              <a:t>--</a:t>
            </a:r>
            <a:r>
              <a:rPr lang="en-US" sz="1400" b="1" dirty="0">
                <a:solidFill>
                  <a:schemeClr val="bg1">
                    <a:lumMod val="75000"/>
                  </a:schemeClr>
                </a:solidFill>
              </a:rPr>
              <a:t>Cyclosporine</a:t>
            </a:r>
          </a:p>
          <a:p>
            <a:r>
              <a:rPr lang="en-US" sz="1400" dirty="0">
                <a:solidFill>
                  <a:schemeClr val="bg1">
                    <a:lumMod val="75000"/>
                  </a:schemeClr>
                </a:solidFill>
              </a:rPr>
              <a:t>--</a:t>
            </a:r>
            <a:r>
              <a:rPr lang="en-US" sz="1400" b="1" dirty="0">
                <a:solidFill>
                  <a:srgbClr val="0000FF"/>
                </a:solidFill>
              </a:rPr>
              <a:t>Lifitegrast</a:t>
            </a:r>
          </a:p>
          <a:p>
            <a:endParaRPr lang="en-US" sz="1400" i="1" dirty="0">
              <a:solidFill>
                <a:schemeClr val="bg1">
                  <a:lumMod val="75000"/>
                </a:schemeClr>
              </a:solidFill>
            </a:endParaRPr>
          </a:p>
          <a:p>
            <a:r>
              <a:rPr lang="en-US" sz="1400" i="1" dirty="0">
                <a:solidFill>
                  <a:schemeClr val="bg1">
                    <a:lumMod val="75000"/>
                  </a:schemeClr>
                </a:solidFill>
              </a:rPr>
              <a:t>How do they work (in broad terms—not specific mechanisms of action)?</a:t>
            </a:r>
          </a:p>
          <a:p>
            <a:r>
              <a:rPr lang="en-US" sz="1400" dirty="0">
                <a:solidFill>
                  <a:schemeClr val="bg1">
                    <a:lumMod val="75000"/>
                  </a:schemeClr>
                </a:solidFill>
              </a:rPr>
              <a:t>They interfere with the action of  T-cells (the recruitment of which is an important cytokine effect)</a:t>
            </a:r>
          </a:p>
          <a:p>
            <a:endParaRPr lang="en-US" sz="1400" i="1" dirty="0">
              <a:solidFill>
                <a:schemeClr val="bg1">
                  <a:lumMod val="75000"/>
                </a:schemeClr>
              </a:solidFill>
            </a:endParaRPr>
          </a:p>
          <a:p>
            <a:r>
              <a:rPr lang="en-US" sz="1400" i="1" dirty="0">
                <a:solidFill>
                  <a:schemeClr val="bg1">
                    <a:lumMod val="75000"/>
                  </a:schemeClr>
                </a:solidFill>
              </a:rPr>
              <a:t>What’s the main drawback to their use?</a:t>
            </a:r>
          </a:p>
          <a:p>
            <a:r>
              <a:rPr lang="en-US" sz="1400" b="1" dirty="0">
                <a:solidFill>
                  <a:schemeClr val="bg1">
                    <a:lumMod val="75000"/>
                  </a:schemeClr>
                </a:solidFill>
              </a:rPr>
              <a:t>It can take a l-o-n-g time for their effects to kick in</a:t>
            </a:r>
            <a:r>
              <a:rPr lang="en-US" sz="1400" dirty="0">
                <a:solidFill>
                  <a:schemeClr val="bg1">
                    <a:lumMod val="75000"/>
                  </a:schemeClr>
                </a:solidFill>
              </a:rPr>
              <a:t>—weeks (if you’re lucky) to months (probably more typical). During the ramp-up period, compliance may become an issue as the pt gives up in frustration.</a:t>
            </a:r>
          </a:p>
        </p:txBody>
      </p:sp>
      <p:sp>
        <p:nvSpPr>
          <p:cNvPr id="27" name="TextBox 26">
            <a:extLst>
              <a:ext uri="{FF2B5EF4-FFF2-40B4-BE49-F238E27FC236}">
                <a16:creationId xmlns:a16="http://schemas.microsoft.com/office/drawing/2014/main" id="{3FA2246E-A3C1-44D5-9580-7D762A8A2B79}"/>
              </a:ext>
            </a:extLst>
          </p:cNvPr>
          <p:cNvSpPr txBox="1"/>
          <p:nvPr/>
        </p:nvSpPr>
        <p:spPr>
          <a:xfrm>
            <a:off x="279829" y="2075431"/>
            <a:ext cx="5483809" cy="1384995"/>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Why does it take so long for these drugs to reach full effect?</a:t>
            </a:r>
          </a:p>
          <a:p>
            <a:r>
              <a:rPr lang="en-US" sz="1400" dirty="0">
                <a:solidFill>
                  <a:schemeClr val="bg1">
                    <a:lumMod val="75000"/>
                  </a:schemeClr>
                </a:solidFill>
              </a:rPr>
              <a:t>It’s probably related to the length of the T-cell life cycle (~120 days)</a:t>
            </a:r>
          </a:p>
          <a:p>
            <a:endParaRPr lang="en-US" sz="1400" dirty="0">
              <a:solidFill>
                <a:schemeClr val="bg1">
                  <a:lumMod val="75000"/>
                </a:schemeClr>
              </a:solidFill>
            </a:endParaRPr>
          </a:p>
          <a:p>
            <a:r>
              <a:rPr lang="en-US" sz="1400" i="1" dirty="0">
                <a:solidFill>
                  <a:schemeClr val="bg1">
                    <a:lumMod val="75000"/>
                  </a:schemeClr>
                </a:solidFill>
              </a:rPr>
              <a:t>What can be done to bridge the gap between commencement of therapy and onset of symptom relief?</a:t>
            </a:r>
          </a:p>
          <a:p>
            <a:r>
              <a:rPr lang="en-US" sz="1400" dirty="0">
                <a:solidFill>
                  <a:schemeClr val="bg1">
                    <a:lumMod val="75000"/>
                  </a:schemeClr>
                </a:solidFill>
              </a:rPr>
              <a:t>A short course of topical steroids is ideal for this</a:t>
            </a:r>
          </a:p>
        </p:txBody>
      </p:sp>
      <p:sp>
        <p:nvSpPr>
          <p:cNvPr id="28" name="Arrow: Curved Left 27">
            <a:extLst>
              <a:ext uri="{FF2B5EF4-FFF2-40B4-BE49-F238E27FC236}">
                <a16:creationId xmlns:a16="http://schemas.microsoft.com/office/drawing/2014/main" id="{6B103102-3CC4-C005-1D53-EBDCE8D45C06}"/>
              </a:ext>
            </a:extLst>
          </p:cNvPr>
          <p:cNvSpPr/>
          <p:nvPr/>
        </p:nvSpPr>
        <p:spPr>
          <a:xfrm rot="19443127">
            <a:off x="4761619" y="2743376"/>
            <a:ext cx="732124" cy="2360194"/>
          </a:xfrm>
          <a:prstGeom prst="curvedLeftArrow">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Oval 28">
            <a:extLst>
              <a:ext uri="{FF2B5EF4-FFF2-40B4-BE49-F238E27FC236}">
                <a16:creationId xmlns:a16="http://schemas.microsoft.com/office/drawing/2014/main" id="{9127D98B-2290-DB14-AA7C-A03214016149}"/>
              </a:ext>
            </a:extLst>
          </p:cNvPr>
          <p:cNvSpPr/>
          <p:nvPr/>
        </p:nvSpPr>
        <p:spPr>
          <a:xfrm>
            <a:off x="344954" y="432493"/>
            <a:ext cx="1156379" cy="379203"/>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F5CBD38-4BD0-3BE5-0448-8AD12132FEF6}"/>
              </a:ext>
            </a:extLst>
          </p:cNvPr>
          <p:cNvSpPr txBox="1"/>
          <p:nvPr/>
        </p:nvSpPr>
        <p:spPr>
          <a:xfrm>
            <a:off x="1848774" y="119229"/>
            <a:ext cx="5489713" cy="1815882"/>
          </a:xfrm>
          <a:prstGeom prst="rect">
            <a:avLst/>
          </a:prstGeom>
          <a:solidFill>
            <a:schemeClr val="accent5">
              <a:lumMod val="60000"/>
              <a:lumOff val="40000"/>
            </a:schemeClr>
          </a:solidFill>
        </p:spPr>
        <p:txBody>
          <a:bodyPr wrap="square" rtlCol="0">
            <a:spAutoFit/>
          </a:bodyPr>
          <a:lstStyle/>
          <a:p>
            <a:r>
              <a:rPr lang="en-US" sz="1400" i="1" dirty="0">
                <a:solidFill>
                  <a:schemeClr val="bg1">
                    <a:lumMod val="75000"/>
                  </a:schemeClr>
                </a:solidFill>
              </a:rPr>
              <a:t>Cyclosporine has three measurable effects on the ocular surface—what are they?</a:t>
            </a:r>
          </a:p>
          <a:p>
            <a:r>
              <a:rPr lang="en-US" sz="1400" dirty="0">
                <a:solidFill>
                  <a:schemeClr val="bg1">
                    <a:lumMod val="75000"/>
                  </a:schemeClr>
                </a:solidFill>
              </a:rPr>
              <a:t>--Reduced  T-cell  numbers</a:t>
            </a:r>
          </a:p>
          <a:p>
            <a:r>
              <a:rPr lang="en-US" sz="1400" dirty="0">
                <a:solidFill>
                  <a:schemeClr val="bg1">
                    <a:lumMod val="75000"/>
                  </a:schemeClr>
                </a:solidFill>
              </a:rPr>
              <a:t>--Increased conj  goblet cell  numbers</a:t>
            </a:r>
          </a:p>
          <a:p>
            <a:r>
              <a:rPr lang="en-US" sz="1400" dirty="0">
                <a:solidFill>
                  <a:schemeClr val="bg1">
                    <a:lumMod val="75000"/>
                  </a:schemeClr>
                </a:solidFill>
              </a:rPr>
              <a:t>--Increased  aqueous-tear  production</a:t>
            </a:r>
          </a:p>
          <a:p>
            <a:endParaRPr lang="en-US" sz="1400" i="1" dirty="0">
              <a:solidFill>
                <a:schemeClr val="bg1">
                  <a:lumMod val="75000"/>
                </a:schemeClr>
              </a:solidFill>
            </a:endParaRPr>
          </a:p>
          <a:p>
            <a:r>
              <a:rPr lang="en-US" sz="1400" i="1" dirty="0">
                <a:solidFill>
                  <a:schemeClr val="bg1">
                    <a:lumMod val="75000"/>
                  </a:schemeClr>
                </a:solidFill>
              </a:rPr>
              <a:t>What potential ocular side effects are concerning? Systemic?</a:t>
            </a:r>
          </a:p>
          <a:p>
            <a:r>
              <a:rPr lang="en-US" sz="1400" dirty="0">
                <a:solidFill>
                  <a:schemeClr val="bg1">
                    <a:lumMod val="75000"/>
                  </a:schemeClr>
                </a:solidFill>
              </a:rPr>
              <a:t>It has none (other than stinging). It has no systemic side effects.</a:t>
            </a:r>
          </a:p>
        </p:txBody>
      </p:sp>
      <p:sp>
        <p:nvSpPr>
          <p:cNvPr id="31" name="TextBox 30">
            <a:extLst>
              <a:ext uri="{FF2B5EF4-FFF2-40B4-BE49-F238E27FC236}">
                <a16:creationId xmlns:a16="http://schemas.microsoft.com/office/drawing/2014/main" id="{A2A0683E-9E8F-89C7-7AC4-D2E1D2C4BE16}"/>
              </a:ext>
            </a:extLst>
          </p:cNvPr>
          <p:cNvSpPr txBox="1"/>
          <p:nvPr/>
        </p:nvSpPr>
        <p:spPr>
          <a:xfrm>
            <a:off x="1635991" y="345355"/>
            <a:ext cx="4343399" cy="1815882"/>
          </a:xfrm>
          <a:prstGeom prst="rect">
            <a:avLst/>
          </a:prstGeom>
          <a:solidFill>
            <a:schemeClr val="accent1">
              <a:lumMod val="50000"/>
            </a:schemeClr>
          </a:solidFill>
        </p:spPr>
        <p:txBody>
          <a:bodyPr wrap="square" rtlCol="0">
            <a:spAutoFit/>
          </a:bodyPr>
          <a:lstStyle/>
          <a:p>
            <a:r>
              <a:rPr lang="en-US" sz="1400" i="1" dirty="0">
                <a:solidFill>
                  <a:schemeClr val="bg1"/>
                </a:solidFill>
              </a:rPr>
              <a:t>How does lifitegrast reduce T-cell activity?</a:t>
            </a:r>
          </a:p>
          <a:p>
            <a:r>
              <a:rPr lang="en-US" sz="1400" dirty="0">
                <a:solidFill>
                  <a:schemeClr val="bg1"/>
                </a:solidFill>
              </a:rPr>
              <a:t>By inhibiting  ICAM-1  binding</a:t>
            </a:r>
          </a:p>
          <a:p>
            <a:endParaRPr lang="en-US" sz="1400" dirty="0">
              <a:solidFill>
                <a:schemeClr val="bg1"/>
              </a:solidFill>
            </a:endParaRPr>
          </a:p>
          <a:p>
            <a:r>
              <a:rPr lang="en-US" sz="1400" i="1" dirty="0">
                <a:solidFill>
                  <a:schemeClr val="bg1"/>
                </a:solidFill>
              </a:rPr>
              <a:t>We covered it earlier in the slide-set, but remind me: What role does ICAM-1 play n the pathophysiology of DES?</a:t>
            </a:r>
          </a:p>
          <a:p>
            <a:r>
              <a:rPr lang="en-US" sz="1400" dirty="0">
                <a:solidFill>
                  <a:schemeClr val="bg1"/>
                </a:solidFill>
              </a:rPr>
              <a:t>It promotes/facilitates T-cell migration to the ocular surface and lacrimal gland</a:t>
            </a:r>
          </a:p>
        </p:txBody>
      </p:sp>
    </p:spTree>
    <p:extLst>
      <p:ext uri="{BB962C8B-B14F-4D97-AF65-F5344CB8AC3E}">
        <p14:creationId xmlns:p14="http://schemas.microsoft.com/office/powerpoint/2010/main" val="3083694277"/>
      </p:ext>
    </p:extLst>
  </p:cSld>
  <p:clrMapOvr>
    <a:masterClrMapping/>
  </p:clrMapOvr>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34">
            <a:extLst>
              <a:ext uri="{FF2B5EF4-FFF2-40B4-BE49-F238E27FC236}">
                <a16:creationId xmlns:a16="http://schemas.microsoft.com/office/drawing/2014/main" id="{C71F5445-29AA-C9FF-CF1E-7592AC2108E1}"/>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b="1" i="1" dirty="0"/>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b="1" i="1" dirty="0"/>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30" name="TextBox 29"/>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558489" y="5410200"/>
            <a:ext cx="0" cy="30480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F695156-6EDE-D2D4-A0C0-812DF62ED89F}"/>
              </a:ext>
            </a:extLst>
          </p:cNvPr>
          <p:cNvSpPr txBox="1"/>
          <p:nvPr/>
        </p:nvSpPr>
        <p:spPr>
          <a:xfrm>
            <a:off x="515194" y="623365"/>
            <a:ext cx="8113607" cy="4031873"/>
          </a:xfrm>
          <a:prstGeom prst="rect">
            <a:avLst/>
          </a:prstGeom>
          <a:solidFill>
            <a:schemeClr val="accent6">
              <a:lumMod val="20000"/>
              <a:lumOff val="80000"/>
            </a:schemeClr>
          </a:solidFill>
        </p:spPr>
        <p:txBody>
          <a:bodyPr wrap="square" rtlCol="0">
            <a:spAutoFit/>
          </a:bodyPr>
          <a:lstStyle/>
          <a:p>
            <a:r>
              <a:rPr lang="en-US" sz="1600" i="1" dirty="0"/>
              <a:t>To this point we’ve discussed treatment strategies for ATD and EDE as distinct entities (which they are). By the same token, ticks and fleas are separate entities, but a dog can have both at the same time. How common is it for DES pts to have both ATD and EDE?</a:t>
            </a:r>
          </a:p>
          <a:p>
            <a:r>
              <a:rPr lang="en-US" sz="1600" dirty="0">
                <a:solidFill>
                  <a:schemeClr val="accent6">
                    <a:lumMod val="20000"/>
                    <a:lumOff val="80000"/>
                  </a:schemeClr>
                </a:solidFill>
              </a:rPr>
              <a:t>The </a:t>
            </a:r>
            <a:r>
              <a:rPr lang="en-US" sz="1600" i="1" dirty="0">
                <a:solidFill>
                  <a:schemeClr val="accent6">
                    <a:lumMod val="20000"/>
                    <a:lumOff val="80000"/>
                  </a:schemeClr>
                </a:solidFill>
              </a:rPr>
              <a:t>Cornea</a:t>
            </a:r>
            <a:r>
              <a:rPr lang="en-US" sz="1600" dirty="0">
                <a:solidFill>
                  <a:schemeClr val="accent6">
                    <a:lumMod val="20000"/>
                    <a:lumOff val="80000"/>
                  </a:schemeClr>
                </a:solidFill>
              </a:rPr>
              <a:t> book says they “frequently coexist”</a:t>
            </a:r>
          </a:p>
          <a:p>
            <a:endParaRPr lang="en-US" sz="1600" i="1" dirty="0">
              <a:solidFill>
                <a:schemeClr val="accent6">
                  <a:lumMod val="20000"/>
                  <a:lumOff val="80000"/>
                </a:schemeClr>
              </a:solidFill>
            </a:endParaRPr>
          </a:p>
          <a:p>
            <a:r>
              <a:rPr lang="en-US" sz="1600" i="1" dirty="0">
                <a:solidFill>
                  <a:schemeClr val="accent6">
                    <a:lumMod val="20000"/>
                    <a:lumOff val="80000"/>
                  </a:schemeClr>
                </a:solidFill>
              </a:rPr>
              <a:t>If a pt has both, what are the implications for management?</a:t>
            </a:r>
          </a:p>
          <a:p>
            <a:r>
              <a:rPr lang="en-US" sz="1600" dirty="0">
                <a:solidFill>
                  <a:schemeClr val="accent6">
                    <a:lumMod val="20000"/>
                    <a:lumOff val="80000"/>
                  </a:schemeClr>
                </a:solidFill>
              </a:rPr>
              <a:t>Most interventions (ATs, anti-inflammatory meds, O3FA) are useful in both conditions. However, there is one relatively common ATD intervention that must be used with caution in pts who also have MGD. </a:t>
            </a:r>
            <a:r>
              <a:rPr lang="en-US" sz="1600" i="1" dirty="0">
                <a:solidFill>
                  <a:schemeClr val="accent6">
                    <a:lumMod val="20000"/>
                    <a:lumOff val="80000"/>
                  </a:schemeClr>
                </a:solidFill>
              </a:rPr>
              <a:t>What is it?</a:t>
            </a:r>
          </a:p>
          <a:p>
            <a:r>
              <a:rPr lang="en-US" sz="1600" dirty="0" err="1">
                <a:solidFill>
                  <a:schemeClr val="accent6">
                    <a:lumMod val="20000"/>
                    <a:lumOff val="80000"/>
                  </a:schemeClr>
                </a:solidFill>
              </a:rPr>
              <a:t>Punctal</a:t>
            </a:r>
            <a:r>
              <a:rPr lang="en-US" sz="1600" dirty="0">
                <a:solidFill>
                  <a:schemeClr val="accent6">
                    <a:lumMod val="20000"/>
                    <a:lumOff val="80000"/>
                  </a:schemeClr>
                </a:solidFill>
              </a:rPr>
              <a:t> occlusion</a:t>
            </a:r>
          </a:p>
          <a:p>
            <a:endParaRPr lang="en-US" sz="1600" i="1" dirty="0">
              <a:solidFill>
                <a:schemeClr val="accent6">
                  <a:lumMod val="20000"/>
                  <a:lumOff val="80000"/>
                </a:schemeClr>
              </a:solidFill>
            </a:endParaRPr>
          </a:p>
          <a:p>
            <a:r>
              <a:rPr lang="en-US" sz="1600" i="1" dirty="0">
                <a:solidFill>
                  <a:schemeClr val="accent6">
                    <a:lumMod val="20000"/>
                    <a:lumOff val="80000"/>
                  </a:schemeClr>
                </a:solidFill>
              </a:rPr>
              <a:t>Why must </a:t>
            </a:r>
            <a:r>
              <a:rPr lang="en-US" sz="1600" i="1" dirty="0" err="1">
                <a:solidFill>
                  <a:schemeClr val="accent6">
                    <a:lumMod val="20000"/>
                    <a:lumOff val="80000"/>
                  </a:schemeClr>
                </a:solidFill>
              </a:rPr>
              <a:t>punctal</a:t>
            </a:r>
            <a:r>
              <a:rPr lang="en-US" sz="1600" i="1" dirty="0">
                <a:solidFill>
                  <a:schemeClr val="accent6">
                    <a:lumMod val="20000"/>
                    <a:lumOff val="80000"/>
                  </a:schemeClr>
                </a:solidFill>
              </a:rPr>
              <a:t> occlusion be used with caution in ATD pts with concurrent MGD?</a:t>
            </a:r>
          </a:p>
          <a:p>
            <a:r>
              <a:rPr lang="en-US" sz="1600" dirty="0">
                <a:solidFill>
                  <a:schemeClr val="accent6">
                    <a:lumMod val="20000"/>
                    <a:lumOff val="80000"/>
                  </a:schemeClr>
                </a:solidFill>
              </a:rPr>
              <a:t>Because in addition to increasing the amount of aqueous on the ocular surface (good), occlusion will also increase/maintain the proinflammatory abnormal meibum on the ocular surface (bad). In general, you want to </a:t>
            </a:r>
            <a:r>
              <a:rPr lang="en-US" sz="1600" u="sng" dirty="0">
                <a:solidFill>
                  <a:schemeClr val="accent6">
                    <a:lumMod val="20000"/>
                    <a:lumOff val="80000"/>
                  </a:schemeClr>
                </a:solidFill>
              </a:rPr>
              <a:t>control the inflammatory component of a pt’s DES </a:t>
            </a:r>
            <a:r>
              <a:rPr lang="en-US" sz="1600" b="1" u="sng" dirty="0">
                <a:solidFill>
                  <a:schemeClr val="accent6">
                    <a:lumMod val="20000"/>
                    <a:lumOff val="80000"/>
                  </a:schemeClr>
                </a:solidFill>
              </a:rPr>
              <a:t>before</a:t>
            </a:r>
            <a:r>
              <a:rPr lang="en-US" sz="1600" u="sng" dirty="0">
                <a:solidFill>
                  <a:schemeClr val="accent6">
                    <a:lumMod val="20000"/>
                    <a:lumOff val="80000"/>
                  </a:schemeClr>
                </a:solidFill>
              </a:rPr>
              <a:t> you occlude their puncta.</a:t>
            </a:r>
          </a:p>
        </p:txBody>
      </p:sp>
    </p:spTree>
    <p:extLst>
      <p:ext uri="{BB962C8B-B14F-4D97-AF65-F5344CB8AC3E}">
        <p14:creationId xmlns:p14="http://schemas.microsoft.com/office/powerpoint/2010/main" val="673316594"/>
      </p:ext>
    </p:extLst>
  </p:cSld>
  <p:clrMapOvr>
    <a:masterClrMapping/>
  </p:clrMapOvr>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34">
            <a:extLst>
              <a:ext uri="{FF2B5EF4-FFF2-40B4-BE49-F238E27FC236}">
                <a16:creationId xmlns:a16="http://schemas.microsoft.com/office/drawing/2014/main" id="{C71F5445-29AA-C9FF-CF1E-7592AC2108E1}"/>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b="1" i="1" dirty="0"/>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b="1" i="1" dirty="0"/>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30" name="TextBox 29"/>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558489" y="5410200"/>
            <a:ext cx="0" cy="30480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F695156-6EDE-D2D4-A0C0-812DF62ED89F}"/>
              </a:ext>
            </a:extLst>
          </p:cNvPr>
          <p:cNvSpPr txBox="1"/>
          <p:nvPr/>
        </p:nvSpPr>
        <p:spPr>
          <a:xfrm>
            <a:off x="515194" y="623365"/>
            <a:ext cx="8113607" cy="4031873"/>
          </a:xfrm>
          <a:prstGeom prst="rect">
            <a:avLst/>
          </a:prstGeom>
          <a:solidFill>
            <a:schemeClr val="accent6">
              <a:lumMod val="20000"/>
              <a:lumOff val="80000"/>
            </a:schemeClr>
          </a:solidFill>
        </p:spPr>
        <p:txBody>
          <a:bodyPr wrap="square" rtlCol="0">
            <a:spAutoFit/>
          </a:bodyPr>
          <a:lstStyle/>
          <a:p>
            <a:r>
              <a:rPr lang="en-US" sz="1600" i="1" dirty="0"/>
              <a:t>To this point we’ve discussed treatment strategies for ATD and EDE as distinct entities (which they are). By the same token, ticks and fleas are separate entities, but a dog can have both at the same time. How common is it for DES pts to have both ATD and EDE?</a:t>
            </a:r>
          </a:p>
          <a:p>
            <a:r>
              <a:rPr lang="en-US" sz="1600" dirty="0"/>
              <a:t>The </a:t>
            </a:r>
            <a:r>
              <a:rPr lang="en-US" sz="1600" i="1" dirty="0"/>
              <a:t>Cornea</a:t>
            </a:r>
            <a:r>
              <a:rPr lang="en-US" sz="1600" dirty="0"/>
              <a:t> book says they “frequently coexist”</a:t>
            </a:r>
            <a:endParaRPr lang="en-US" sz="1600" dirty="0">
              <a:solidFill>
                <a:schemeClr val="accent6">
                  <a:lumMod val="20000"/>
                  <a:lumOff val="80000"/>
                </a:schemeClr>
              </a:solidFill>
            </a:endParaRPr>
          </a:p>
          <a:p>
            <a:endParaRPr lang="en-US" sz="1600" i="1" dirty="0">
              <a:solidFill>
                <a:schemeClr val="accent6">
                  <a:lumMod val="20000"/>
                  <a:lumOff val="80000"/>
                </a:schemeClr>
              </a:solidFill>
            </a:endParaRPr>
          </a:p>
          <a:p>
            <a:r>
              <a:rPr lang="en-US" sz="1600" i="1" dirty="0">
                <a:solidFill>
                  <a:schemeClr val="accent6">
                    <a:lumMod val="20000"/>
                    <a:lumOff val="80000"/>
                  </a:schemeClr>
                </a:solidFill>
              </a:rPr>
              <a:t>If a pt has both, what are the implications for management?</a:t>
            </a:r>
          </a:p>
          <a:p>
            <a:r>
              <a:rPr lang="en-US" sz="1600" dirty="0">
                <a:solidFill>
                  <a:schemeClr val="accent6">
                    <a:lumMod val="20000"/>
                    <a:lumOff val="80000"/>
                  </a:schemeClr>
                </a:solidFill>
              </a:rPr>
              <a:t>Most interventions (ATs, anti-inflammatory meds, O3FA) are useful in both conditions. However, there is one relatively common ATD intervention that must be used with caution in pts who also have MGD. </a:t>
            </a:r>
            <a:r>
              <a:rPr lang="en-US" sz="1600" i="1" dirty="0">
                <a:solidFill>
                  <a:schemeClr val="accent6">
                    <a:lumMod val="20000"/>
                    <a:lumOff val="80000"/>
                  </a:schemeClr>
                </a:solidFill>
              </a:rPr>
              <a:t>What is it?</a:t>
            </a:r>
          </a:p>
          <a:p>
            <a:r>
              <a:rPr lang="en-US" sz="1600" dirty="0" err="1">
                <a:solidFill>
                  <a:schemeClr val="accent6">
                    <a:lumMod val="20000"/>
                    <a:lumOff val="80000"/>
                  </a:schemeClr>
                </a:solidFill>
              </a:rPr>
              <a:t>Punctal</a:t>
            </a:r>
            <a:r>
              <a:rPr lang="en-US" sz="1600" dirty="0">
                <a:solidFill>
                  <a:schemeClr val="accent6">
                    <a:lumMod val="20000"/>
                    <a:lumOff val="80000"/>
                  </a:schemeClr>
                </a:solidFill>
              </a:rPr>
              <a:t> occlusion</a:t>
            </a:r>
          </a:p>
          <a:p>
            <a:endParaRPr lang="en-US" sz="1600" i="1" dirty="0">
              <a:solidFill>
                <a:schemeClr val="accent6">
                  <a:lumMod val="20000"/>
                  <a:lumOff val="80000"/>
                </a:schemeClr>
              </a:solidFill>
            </a:endParaRPr>
          </a:p>
          <a:p>
            <a:r>
              <a:rPr lang="en-US" sz="1600" i="1" dirty="0">
                <a:solidFill>
                  <a:schemeClr val="accent6">
                    <a:lumMod val="20000"/>
                    <a:lumOff val="80000"/>
                  </a:schemeClr>
                </a:solidFill>
              </a:rPr>
              <a:t>Why must </a:t>
            </a:r>
            <a:r>
              <a:rPr lang="en-US" sz="1600" i="1" dirty="0" err="1">
                <a:solidFill>
                  <a:schemeClr val="accent6">
                    <a:lumMod val="20000"/>
                    <a:lumOff val="80000"/>
                  </a:schemeClr>
                </a:solidFill>
              </a:rPr>
              <a:t>punctal</a:t>
            </a:r>
            <a:r>
              <a:rPr lang="en-US" sz="1600" i="1" dirty="0">
                <a:solidFill>
                  <a:schemeClr val="accent6">
                    <a:lumMod val="20000"/>
                    <a:lumOff val="80000"/>
                  </a:schemeClr>
                </a:solidFill>
              </a:rPr>
              <a:t> occlusion be used with caution in ATD pts with concurrent MGD?</a:t>
            </a:r>
          </a:p>
          <a:p>
            <a:r>
              <a:rPr lang="en-US" sz="1600" dirty="0">
                <a:solidFill>
                  <a:schemeClr val="accent6">
                    <a:lumMod val="20000"/>
                    <a:lumOff val="80000"/>
                  </a:schemeClr>
                </a:solidFill>
              </a:rPr>
              <a:t>Because in addition to increasing the amount of aqueous on the ocular surface (good), occlusion will also increase/maintain the proinflammatory abnormal meibum on the ocular surface (bad). In general, you want to </a:t>
            </a:r>
            <a:r>
              <a:rPr lang="en-US" sz="1600" u="sng" dirty="0">
                <a:solidFill>
                  <a:schemeClr val="accent6">
                    <a:lumMod val="20000"/>
                    <a:lumOff val="80000"/>
                  </a:schemeClr>
                </a:solidFill>
              </a:rPr>
              <a:t>control the inflammatory component of a pt’s DES </a:t>
            </a:r>
            <a:r>
              <a:rPr lang="en-US" sz="1600" b="1" u="sng" dirty="0">
                <a:solidFill>
                  <a:schemeClr val="accent6">
                    <a:lumMod val="20000"/>
                    <a:lumOff val="80000"/>
                  </a:schemeClr>
                </a:solidFill>
              </a:rPr>
              <a:t>before</a:t>
            </a:r>
            <a:r>
              <a:rPr lang="en-US" sz="1600" u="sng" dirty="0">
                <a:solidFill>
                  <a:schemeClr val="accent6">
                    <a:lumMod val="20000"/>
                    <a:lumOff val="80000"/>
                  </a:schemeClr>
                </a:solidFill>
              </a:rPr>
              <a:t> you occlude their puncta.</a:t>
            </a:r>
          </a:p>
        </p:txBody>
      </p:sp>
    </p:spTree>
    <p:extLst>
      <p:ext uri="{BB962C8B-B14F-4D97-AF65-F5344CB8AC3E}">
        <p14:creationId xmlns:p14="http://schemas.microsoft.com/office/powerpoint/2010/main" val="365621761"/>
      </p:ext>
    </p:extLst>
  </p:cSld>
  <p:clrMapOvr>
    <a:masterClrMapping/>
  </p:clrMapOvr>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34">
            <a:extLst>
              <a:ext uri="{FF2B5EF4-FFF2-40B4-BE49-F238E27FC236}">
                <a16:creationId xmlns:a16="http://schemas.microsoft.com/office/drawing/2014/main" id="{C71F5445-29AA-C9FF-CF1E-7592AC2108E1}"/>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b="1" i="1" dirty="0"/>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b="1" i="1" dirty="0"/>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30" name="TextBox 29"/>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558489" y="5410200"/>
            <a:ext cx="0" cy="30480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F695156-6EDE-D2D4-A0C0-812DF62ED89F}"/>
              </a:ext>
            </a:extLst>
          </p:cNvPr>
          <p:cNvSpPr txBox="1"/>
          <p:nvPr/>
        </p:nvSpPr>
        <p:spPr>
          <a:xfrm>
            <a:off x="515194" y="623365"/>
            <a:ext cx="8113607" cy="4031873"/>
          </a:xfrm>
          <a:prstGeom prst="rect">
            <a:avLst/>
          </a:prstGeom>
          <a:solidFill>
            <a:schemeClr val="accent6">
              <a:lumMod val="20000"/>
              <a:lumOff val="80000"/>
            </a:schemeClr>
          </a:solidFill>
        </p:spPr>
        <p:txBody>
          <a:bodyPr wrap="square" rtlCol="0">
            <a:spAutoFit/>
          </a:bodyPr>
          <a:lstStyle/>
          <a:p>
            <a:r>
              <a:rPr lang="en-US" sz="1600" i="1" dirty="0"/>
              <a:t>To this point we’ve discussed treatment strategies for ATD and EDE as distinct entities (which they are). By the same token, ticks and fleas are separate entities, but a dog can have both at the same time. How common is it for DES pts to have both ATD and EDE?</a:t>
            </a:r>
          </a:p>
          <a:p>
            <a:r>
              <a:rPr lang="en-US" sz="1600" dirty="0"/>
              <a:t>The </a:t>
            </a:r>
            <a:r>
              <a:rPr lang="en-US" sz="1600" i="1" dirty="0"/>
              <a:t>Cornea</a:t>
            </a:r>
            <a:r>
              <a:rPr lang="en-US" sz="1600" dirty="0"/>
              <a:t> book says they “frequently coexist”</a:t>
            </a:r>
          </a:p>
          <a:p>
            <a:endParaRPr lang="en-US" sz="1600" i="1" dirty="0"/>
          </a:p>
          <a:p>
            <a:r>
              <a:rPr lang="en-US" sz="1600" i="1" dirty="0"/>
              <a:t>If a pt has both, what are the implications for management?</a:t>
            </a:r>
            <a:endParaRPr lang="en-US" sz="1600" i="1" dirty="0">
              <a:solidFill>
                <a:schemeClr val="accent6">
                  <a:lumMod val="20000"/>
                  <a:lumOff val="80000"/>
                </a:schemeClr>
              </a:solidFill>
            </a:endParaRPr>
          </a:p>
          <a:p>
            <a:r>
              <a:rPr lang="en-US" sz="1600" dirty="0">
                <a:solidFill>
                  <a:schemeClr val="accent6">
                    <a:lumMod val="20000"/>
                    <a:lumOff val="80000"/>
                  </a:schemeClr>
                </a:solidFill>
              </a:rPr>
              <a:t>Most interventions (ATs, anti-inflammatory meds, O3FA) are useful in both conditions. However, there is one relatively common ATD intervention that must be used with caution in pts who also have MGD. </a:t>
            </a:r>
            <a:r>
              <a:rPr lang="en-US" sz="1600" i="1" dirty="0">
                <a:solidFill>
                  <a:schemeClr val="accent6">
                    <a:lumMod val="20000"/>
                    <a:lumOff val="80000"/>
                  </a:schemeClr>
                </a:solidFill>
              </a:rPr>
              <a:t>What is it?</a:t>
            </a:r>
          </a:p>
          <a:p>
            <a:r>
              <a:rPr lang="en-US" sz="1600" dirty="0" err="1">
                <a:solidFill>
                  <a:schemeClr val="accent6">
                    <a:lumMod val="20000"/>
                    <a:lumOff val="80000"/>
                  </a:schemeClr>
                </a:solidFill>
              </a:rPr>
              <a:t>Punctal</a:t>
            </a:r>
            <a:r>
              <a:rPr lang="en-US" sz="1600" dirty="0">
                <a:solidFill>
                  <a:schemeClr val="accent6">
                    <a:lumMod val="20000"/>
                    <a:lumOff val="80000"/>
                  </a:schemeClr>
                </a:solidFill>
              </a:rPr>
              <a:t> occlusion</a:t>
            </a:r>
          </a:p>
          <a:p>
            <a:endParaRPr lang="en-US" sz="1600" i="1" dirty="0">
              <a:solidFill>
                <a:schemeClr val="accent6">
                  <a:lumMod val="20000"/>
                  <a:lumOff val="80000"/>
                </a:schemeClr>
              </a:solidFill>
            </a:endParaRPr>
          </a:p>
          <a:p>
            <a:r>
              <a:rPr lang="en-US" sz="1600" i="1" dirty="0">
                <a:solidFill>
                  <a:schemeClr val="accent6">
                    <a:lumMod val="20000"/>
                    <a:lumOff val="80000"/>
                  </a:schemeClr>
                </a:solidFill>
              </a:rPr>
              <a:t>Why must </a:t>
            </a:r>
            <a:r>
              <a:rPr lang="en-US" sz="1600" i="1" dirty="0" err="1">
                <a:solidFill>
                  <a:schemeClr val="accent6">
                    <a:lumMod val="20000"/>
                    <a:lumOff val="80000"/>
                  </a:schemeClr>
                </a:solidFill>
              </a:rPr>
              <a:t>punctal</a:t>
            </a:r>
            <a:r>
              <a:rPr lang="en-US" sz="1600" i="1" dirty="0">
                <a:solidFill>
                  <a:schemeClr val="accent6">
                    <a:lumMod val="20000"/>
                    <a:lumOff val="80000"/>
                  </a:schemeClr>
                </a:solidFill>
              </a:rPr>
              <a:t> occlusion be used with caution in ATD pts with concurrent MGD?</a:t>
            </a:r>
          </a:p>
          <a:p>
            <a:r>
              <a:rPr lang="en-US" sz="1600" dirty="0">
                <a:solidFill>
                  <a:schemeClr val="accent6">
                    <a:lumMod val="20000"/>
                    <a:lumOff val="80000"/>
                  </a:schemeClr>
                </a:solidFill>
              </a:rPr>
              <a:t>Because in addition to increasing the amount of aqueous on the ocular surface (good), occlusion will also increase/maintain the proinflammatory abnormal meibum on the ocular surface (bad). In general, you want to </a:t>
            </a:r>
            <a:r>
              <a:rPr lang="en-US" sz="1600" u="sng" dirty="0">
                <a:solidFill>
                  <a:schemeClr val="accent6">
                    <a:lumMod val="20000"/>
                    <a:lumOff val="80000"/>
                  </a:schemeClr>
                </a:solidFill>
              </a:rPr>
              <a:t>control the inflammatory component of a pt’s DES </a:t>
            </a:r>
            <a:r>
              <a:rPr lang="en-US" sz="1600" b="1" u="sng" dirty="0">
                <a:solidFill>
                  <a:schemeClr val="accent6">
                    <a:lumMod val="20000"/>
                    <a:lumOff val="80000"/>
                  </a:schemeClr>
                </a:solidFill>
              </a:rPr>
              <a:t>before</a:t>
            </a:r>
            <a:r>
              <a:rPr lang="en-US" sz="1600" u="sng" dirty="0">
                <a:solidFill>
                  <a:schemeClr val="accent6">
                    <a:lumMod val="20000"/>
                    <a:lumOff val="80000"/>
                  </a:schemeClr>
                </a:solidFill>
              </a:rPr>
              <a:t> you occlude their puncta.</a:t>
            </a:r>
          </a:p>
        </p:txBody>
      </p:sp>
    </p:spTree>
    <p:extLst>
      <p:ext uri="{BB962C8B-B14F-4D97-AF65-F5344CB8AC3E}">
        <p14:creationId xmlns:p14="http://schemas.microsoft.com/office/powerpoint/2010/main" val="1972668666"/>
      </p:ext>
    </p:extLst>
  </p:cSld>
  <p:clrMapOvr>
    <a:masterClrMapping/>
  </p:clrMapOvr>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34">
            <a:extLst>
              <a:ext uri="{FF2B5EF4-FFF2-40B4-BE49-F238E27FC236}">
                <a16:creationId xmlns:a16="http://schemas.microsoft.com/office/drawing/2014/main" id="{C71F5445-29AA-C9FF-CF1E-7592AC2108E1}"/>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b="1" i="1" dirty="0"/>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b="1" i="1" dirty="0"/>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30" name="TextBox 29"/>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558489" y="5410200"/>
            <a:ext cx="0" cy="30480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F695156-6EDE-D2D4-A0C0-812DF62ED89F}"/>
              </a:ext>
            </a:extLst>
          </p:cNvPr>
          <p:cNvSpPr txBox="1"/>
          <p:nvPr/>
        </p:nvSpPr>
        <p:spPr>
          <a:xfrm>
            <a:off x="515194" y="623365"/>
            <a:ext cx="8113607" cy="4031873"/>
          </a:xfrm>
          <a:prstGeom prst="rect">
            <a:avLst/>
          </a:prstGeom>
          <a:solidFill>
            <a:schemeClr val="accent6">
              <a:lumMod val="20000"/>
              <a:lumOff val="80000"/>
            </a:schemeClr>
          </a:solidFill>
        </p:spPr>
        <p:txBody>
          <a:bodyPr wrap="square" rtlCol="0">
            <a:spAutoFit/>
          </a:bodyPr>
          <a:lstStyle/>
          <a:p>
            <a:r>
              <a:rPr lang="en-US" sz="1600" i="1" dirty="0"/>
              <a:t>To this point we’ve discussed treatment strategies for ATD and EDE as distinct entities (which they are). By the same token, ticks and fleas are separate entities, but a dog can have both at the same time. How common is it for DES pts to have both ATD and EDE?</a:t>
            </a:r>
          </a:p>
          <a:p>
            <a:r>
              <a:rPr lang="en-US" sz="1600" dirty="0"/>
              <a:t>The </a:t>
            </a:r>
            <a:r>
              <a:rPr lang="en-US" sz="1600" i="1" dirty="0"/>
              <a:t>Cornea</a:t>
            </a:r>
            <a:r>
              <a:rPr lang="en-US" sz="1600" dirty="0"/>
              <a:t> book says they “frequently coexist”</a:t>
            </a:r>
          </a:p>
          <a:p>
            <a:endParaRPr lang="en-US" sz="1600" i="1" dirty="0"/>
          </a:p>
          <a:p>
            <a:r>
              <a:rPr lang="en-US" sz="1600" i="1" dirty="0"/>
              <a:t>If a pt has both, what are the implications for management?</a:t>
            </a:r>
          </a:p>
          <a:p>
            <a:r>
              <a:rPr lang="en-US" sz="1600" dirty="0"/>
              <a:t>Most interventions (ATs, anti-inflammatory meds, O3FA) are useful in both conditions. However, there is one relatively common ATD intervention that must be used with caution in pts who also have MGD. </a:t>
            </a:r>
            <a:r>
              <a:rPr lang="en-US" sz="1600" i="1" dirty="0">
                <a:solidFill>
                  <a:schemeClr val="accent6">
                    <a:lumMod val="20000"/>
                    <a:lumOff val="80000"/>
                  </a:schemeClr>
                </a:solidFill>
              </a:rPr>
              <a:t>What is it?</a:t>
            </a:r>
          </a:p>
          <a:p>
            <a:r>
              <a:rPr lang="en-US" sz="1600" dirty="0" err="1">
                <a:solidFill>
                  <a:schemeClr val="accent6">
                    <a:lumMod val="20000"/>
                    <a:lumOff val="80000"/>
                  </a:schemeClr>
                </a:solidFill>
              </a:rPr>
              <a:t>Punctal</a:t>
            </a:r>
            <a:r>
              <a:rPr lang="en-US" sz="1600" dirty="0">
                <a:solidFill>
                  <a:schemeClr val="accent6">
                    <a:lumMod val="20000"/>
                    <a:lumOff val="80000"/>
                  </a:schemeClr>
                </a:solidFill>
              </a:rPr>
              <a:t> occlusion</a:t>
            </a:r>
          </a:p>
          <a:p>
            <a:endParaRPr lang="en-US" sz="1600" i="1" dirty="0">
              <a:solidFill>
                <a:schemeClr val="accent6">
                  <a:lumMod val="20000"/>
                  <a:lumOff val="80000"/>
                </a:schemeClr>
              </a:solidFill>
            </a:endParaRPr>
          </a:p>
          <a:p>
            <a:r>
              <a:rPr lang="en-US" sz="1600" i="1" dirty="0">
                <a:solidFill>
                  <a:schemeClr val="accent6">
                    <a:lumMod val="20000"/>
                    <a:lumOff val="80000"/>
                  </a:schemeClr>
                </a:solidFill>
              </a:rPr>
              <a:t>Why must </a:t>
            </a:r>
            <a:r>
              <a:rPr lang="en-US" sz="1600" i="1" dirty="0" err="1">
                <a:solidFill>
                  <a:schemeClr val="accent6">
                    <a:lumMod val="20000"/>
                    <a:lumOff val="80000"/>
                  </a:schemeClr>
                </a:solidFill>
              </a:rPr>
              <a:t>punctal</a:t>
            </a:r>
            <a:r>
              <a:rPr lang="en-US" sz="1600" i="1" dirty="0">
                <a:solidFill>
                  <a:schemeClr val="accent6">
                    <a:lumMod val="20000"/>
                    <a:lumOff val="80000"/>
                  </a:schemeClr>
                </a:solidFill>
              </a:rPr>
              <a:t> occlusion be used with caution in ATD pts with concurrent MGD?</a:t>
            </a:r>
          </a:p>
          <a:p>
            <a:r>
              <a:rPr lang="en-US" sz="1600" dirty="0">
                <a:solidFill>
                  <a:schemeClr val="accent6">
                    <a:lumMod val="20000"/>
                    <a:lumOff val="80000"/>
                  </a:schemeClr>
                </a:solidFill>
              </a:rPr>
              <a:t>Because in addition to increasing the amount of aqueous on the ocular surface (good), occlusion will also increase/maintain the proinflammatory abnormal meibum on the ocular surface (bad). In general, you want to </a:t>
            </a:r>
            <a:r>
              <a:rPr lang="en-US" sz="1600" u="sng" dirty="0">
                <a:solidFill>
                  <a:schemeClr val="accent6">
                    <a:lumMod val="20000"/>
                    <a:lumOff val="80000"/>
                  </a:schemeClr>
                </a:solidFill>
              </a:rPr>
              <a:t>control the inflammatory component of a pt’s DES </a:t>
            </a:r>
            <a:r>
              <a:rPr lang="en-US" sz="1600" b="1" u="sng" dirty="0">
                <a:solidFill>
                  <a:schemeClr val="accent6">
                    <a:lumMod val="20000"/>
                    <a:lumOff val="80000"/>
                  </a:schemeClr>
                </a:solidFill>
              </a:rPr>
              <a:t>before</a:t>
            </a:r>
            <a:r>
              <a:rPr lang="en-US" sz="1600" u="sng" dirty="0">
                <a:solidFill>
                  <a:schemeClr val="accent6">
                    <a:lumMod val="20000"/>
                    <a:lumOff val="80000"/>
                  </a:schemeClr>
                </a:solidFill>
              </a:rPr>
              <a:t> you occlude their puncta.</a:t>
            </a:r>
          </a:p>
        </p:txBody>
      </p:sp>
    </p:spTree>
    <p:extLst>
      <p:ext uri="{BB962C8B-B14F-4D97-AF65-F5344CB8AC3E}">
        <p14:creationId xmlns:p14="http://schemas.microsoft.com/office/powerpoint/2010/main" val="924764169"/>
      </p:ext>
    </p:extLst>
  </p:cSld>
  <p:clrMapOvr>
    <a:masterClrMapping/>
  </p:clrMapOvr>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34">
            <a:extLst>
              <a:ext uri="{FF2B5EF4-FFF2-40B4-BE49-F238E27FC236}">
                <a16:creationId xmlns:a16="http://schemas.microsoft.com/office/drawing/2014/main" id="{C71F5445-29AA-C9FF-CF1E-7592AC2108E1}"/>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b="1" i="1" dirty="0"/>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b="1" i="1" dirty="0"/>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30" name="TextBox 29"/>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558489" y="5410200"/>
            <a:ext cx="0" cy="30480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F695156-6EDE-D2D4-A0C0-812DF62ED89F}"/>
              </a:ext>
            </a:extLst>
          </p:cNvPr>
          <p:cNvSpPr txBox="1"/>
          <p:nvPr/>
        </p:nvSpPr>
        <p:spPr>
          <a:xfrm>
            <a:off x="515194" y="623365"/>
            <a:ext cx="8113607" cy="4031873"/>
          </a:xfrm>
          <a:prstGeom prst="rect">
            <a:avLst/>
          </a:prstGeom>
          <a:solidFill>
            <a:schemeClr val="accent6">
              <a:lumMod val="20000"/>
              <a:lumOff val="80000"/>
            </a:schemeClr>
          </a:solidFill>
        </p:spPr>
        <p:txBody>
          <a:bodyPr wrap="square" rtlCol="0">
            <a:spAutoFit/>
          </a:bodyPr>
          <a:lstStyle/>
          <a:p>
            <a:r>
              <a:rPr lang="en-US" sz="1600" i="1" dirty="0"/>
              <a:t>To this point we’ve discussed treatment strategies for ATD and EDE as distinct entities (which they are). By the same token, ticks and fleas are separate entities, but a dog can have both at the same time. How common is it for DES pts to have both ATD and EDE?</a:t>
            </a:r>
          </a:p>
          <a:p>
            <a:r>
              <a:rPr lang="en-US" sz="1600" dirty="0"/>
              <a:t>The </a:t>
            </a:r>
            <a:r>
              <a:rPr lang="en-US" sz="1600" i="1" dirty="0"/>
              <a:t>Cornea</a:t>
            </a:r>
            <a:r>
              <a:rPr lang="en-US" sz="1600" dirty="0"/>
              <a:t> book says they “frequently coexist”</a:t>
            </a:r>
          </a:p>
          <a:p>
            <a:endParaRPr lang="en-US" sz="1600" i="1" dirty="0"/>
          </a:p>
          <a:p>
            <a:r>
              <a:rPr lang="en-US" sz="1600" i="1" dirty="0"/>
              <a:t>If a pt has both, what are the implications for management?</a:t>
            </a:r>
          </a:p>
          <a:p>
            <a:r>
              <a:rPr lang="en-US" sz="1600" dirty="0"/>
              <a:t>Most interventions (ATs, anti-inflammatory meds, O3FA) are useful in both conditions. However, there is one relatively common ATD intervention that must be used with caution in pts who also have MGD. </a:t>
            </a:r>
            <a:r>
              <a:rPr lang="en-US" sz="1600" i="1" dirty="0">
                <a:solidFill>
                  <a:srgbClr val="0000FF"/>
                </a:solidFill>
              </a:rPr>
              <a:t>What is it?</a:t>
            </a:r>
            <a:endParaRPr lang="en-US" sz="1600" i="1" dirty="0">
              <a:solidFill>
                <a:schemeClr val="accent6">
                  <a:lumMod val="20000"/>
                  <a:lumOff val="80000"/>
                </a:schemeClr>
              </a:solidFill>
            </a:endParaRPr>
          </a:p>
          <a:p>
            <a:r>
              <a:rPr lang="en-US" sz="1600" dirty="0" err="1">
                <a:solidFill>
                  <a:schemeClr val="accent6">
                    <a:lumMod val="20000"/>
                    <a:lumOff val="80000"/>
                  </a:schemeClr>
                </a:solidFill>
              </a:rPr>
              <a:t>Punctal</a:t>
            </a:r>
            <a:r>
              <a:rPr lang="en-US" sz="1600" dirty="0">
                <a:solidFill>
                  <a:schemeClr val="accent6">
                    <a:lumMod val="20000"/>
                    <a:lumOff val="80000"/>
                  </a:schemeClr>
                </a:solidFill>
              </a:rPr>
              <a:t> occlusion</a:t>
            </a:r>
          </a:p>
          <a:p>
            <a:endParaRPr lang="en-US" sz="1600" i="1" dirty="0">
              <a:solidFill>
                <a:schemeClr val="accent6">
                  <a:lumMod val="20000"/>
                  <a:lumOff val="80000"/>
                </a:schemeClr>
              </a:solidFill>
            </a:endParaRPr>
          </a:p>
          <a:p>
            <a:r>
              <a:rPr lang="en-US" sz="1600" i="1" dirty="0">
                <a:solidFill>
                  <a:schemeClr val="accent6">
                    <a:lumMod val="20000"/>
                    <a:lumOff val="80000"/>
                  </a:schemeClr>
                </a:solidFill>
              </a:rPr>
              <a:t>Why must </a:t>
            </a:r>
            <a:r>
              <a:rPr lang="en-US" sz="1600" i="1" dirty="0" err="1">
                <a:solidFill>
                  <a:schemeClr val="accent6">
                    <a:lumMod val="20000"/>
                    <a:lumOff val="80000"/>
                  </a:schemeClr>
                </a:solidFill>
              </a:rPr>
              <a:t>punctal</a:t>
            </a:r>
            <a:r>
              <a:rPr lang="en-US" sz="1600" i="1" dirty="0">
                <a:solidFill>
                  <a:schemeClr val="accent6">
                    <a:lumMod val="20000"/>
                    <a:lumOff val="80000"/>
                  </a:schemeClr>
                </a:solidFill>
              </a:rPr>
              <a:t> occlusion be used with caution in ATD pts with concurrent MGD?</a:t>
            </a:r>
          </a:p>
          <a:p>
            <a:r>
              <a:rPr lang="en-US" sz="1600" dirty="0">
                <a:solidFill>
                  <a:schemeClr val="accent6">
                    <a:lumMod val="20000"/>
                    <a:lumOff val="80000"/>
                  </a:schemeClr>
                </a:solidFill>
              </a:rPr>
              <a:t>Because in addition to increasing the amount of aqueous on the ocular surface (good), occlusion will also increase/maintain the proinflammatory abnormal meibum on the ocular surface (bad). In general, you want to </a:t>
            </a:r>
            <a:r>
              <a:rPr lang="en-US" sz="1600" u="sng" dirty="0">
                <a:solidFill>
                  <a:schemeClr val="accent6">
                    <a:lumMod val="20000"/>
                    <a:lumOff val="80000"/>
                  </a:schemeClr>
                </a:solidFill>
              </a:rPr>
              <a:t>control the inflammatory component of a pt’s DES </a:t>
            </a:r>
            <a:r>
              <a:rPr lang="en-US" sz="1600" b="1" u="sng" dirty="0">
                <a:solidFill>
                  <a:schemeClr val="accent6">
                    <a:lumMod val="20000"/>
                    <a:lumOff val="80000"/>
                  </a:schemeClr>
                </a:solidFill>
              </a:rPr>
              <a:t>before</a:t>
            </a:r>
            <a:r>
              <a:rPr lang="en-US" sz="1600" u="sng" dirty="0">
                <a:solidFill>
                  <a:schemeClr val="accent6">
                    <a:lumMod val="20000"/>
                    <a:lumOff val="80000"/>
                  </a:schemeClr>
                </a:solidFill>
              </a:rPr>
              <a:t> you occlude their puncta.</a:t>
            </a:r>
          </a:p>
        </p:txBody>
      </p:sp>
    </p:spTree>
    <p:extLst>
      <p:ext uri="{BB962C8B-B14F-4D97-AF65-F5344CB8AC3E}">
        <p14:creationId xmlns:p14="http://schemas.microsoft.com/office/powerpoint/2010/main" val="3440903399"/>
      </p:ext>
    </p:extLst>
  </p:cSld>
  <p:clrMapOvr>
    <a:masterClrMapping/>
  </p:clrMapOvr>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34">
            <a:extLst>
              <a:ext uri="{FF2B5EF4-FFF2-40B4-BE49-F238E27FC236}">
                <a16:creationId xmlns:a16="http://schemas.microsoft.com/office/drawing/2014/main" id="{C71F5445-29AA-C9FF-CF1E-7592AC2108E1}"/>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b="1" i="1" dirty="0"/>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b="1" i="1" dirty="0"/>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30" name="TextBox 29"/>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558489" y="5410200"/>
            <a:ext cx="0" cy="30480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F695156-6EDE-D2D4-A0C0-812DF62ED89F}"/>
              </a:ext>
            </a:extLst>
          </p:cNvPr>
          <p:cNvSpPr txBox="1"/>
          <p:nvPr/>
        </p:nvSpPr>
        <p:spPr>
          <a:xfrm>
            <a:off x="515194" y="623365"/>
            <a:ext cx="8113607" cy="4031873"/>
          </a:xfrm>
          <a:prstGeom prst="rect">
            <a:avLst/>
          </a:prstGeom>
          <a:solidFill>
            <a:schemeClr val="accent6">
              <a:lumMod val="20000"/>
              <a:lumOff val="80000"/>
            </a:schemeClr>
          </a:solidFill>
        </p:spPr>
        <p:txBody>
          <a:bodyPr wrap="square" rtlCol="0">
            <a:spAutoFit/>
          </a:bodyPr>
          <a:lstStyle/>
          <a:p>
            <a:r>
              <a:rPr lang="en-US" sz="1600" i="1" dirty="0"/>
              <a:t>To this point we’ve discussed treatment strategies for ATD and EDE as distinct entities (which they are). By the same token, ticks and fleas are separate entities, but a dog can have both at the same time. How common is it for DES pts to have both ATD and EDE?</a:t>
            </a:r>
          </a:p>
          <a:p>
            <a:r>
              <a:rPr lang="en-US" sz="1600" dirty="0"/>
              <a:t>The </a:t>
            </a:r>
            <a:r>
              <a:rPr lang="en-US" sz="1600" i="1" dirty="0"/>
              <a:t>Cornea</a:t>
            </a:r>
            <a:r>
              <a:rPr lang="en-US" sz="1600" dirty="0"/>
              <a:t> book says they “frequently coexist”</a:t>
            </a:r>
          </a:p>
          <a:p>
            <a:endParaRPr lang="en-US" sz="1600" i="1" dirty="0"/>
          </a:p>
          <a:p>
            <a:r>
              <a:rPr lang="en-US" sz="1600" i="1" dirty="0"/>
              <a:t>If a pt has both, what are the implications for management?</a:t>
            </a:r>
          </a:p>
          <a:p>
            <a:r>
              <a:rPr lang="en-US" sz="1600" dirty="0"/>
              <a:t>Most interventions (ATs, anti-inflammatory meds, O3FA) are useful in both conditions. However, there is one relatively common ATD intervention that must be used with caution in pts who also have MGD. </a:t>
            </a:r>
            <a:r>
              <a:rPr lang="en-US" sz="1600" i="1" dirty="0">
                <a:solidFill>
                  <a:srgbClr val="0000FF"/>
                </a:solidFill>
              </a:rPr>
              <a:t>What is it?</a:t>
            </a:r>
          </a:p>
          <a:p>
            <a:r>
              <a:rPr lang="en-US" sz="1600" dirty="0" err="1">
                <a:solidFill>
                  <a:srgbClr val="0000FF"/>
                </a:solidFill>
              </a:rPr>
              <a:t>Punctal</a:t>
            </a:r>
            <a:r>
              <a:rPr lang="en-US" sz="1600" dirty="0">
                <a:solidFill>
                  <a:srgbClr val="0000FF"/>
                </a:solidFill>
              </a:rPr>
              <a:t> occlusion</a:t>
            </a:r>
            <a:endParaRPr lang="en-US" sz="1600" dirty="0">
              <a:solidFill>
                <a:schemeClr val="accent6">
                  <a:lumMod val="20000"/>
                  <a:lumOff val="80000"/>
                </a:schemeClr>
              </a:solidFill>
            </a:endParaRPr>
          </a:p>
          <a:p>
            <a:endParaRPr lang="en-US" sz="1600" i="1" dirty="0">
              <a:solidFill>
                <a:schemeClr val="accent6">
                  <a:lumMod val="20000"/>
                  <a:lumOff val="80000"/>
                </a:schemeClr>
              </a:solidFill>
            </a:endParaRPr>
          </a:p>
          <a:p>
            <a:r>
              <a:rPr lang="en-US" sz="1600" i="1" dirty="0">
                <a:solidFill>
                  <a:schemeClr val="accent6">
                    <a:lumMod val="20000"/>
                    <a:lumOff val="80000"/>
                  </a:schemeClr>
                </a:solidFill>
              </a:rPr>
              <a:t>Why must </a:t>
            </a:r>
            <a:r>
              <a:rPr lang="en-US" sz="1600" i="1" dirty="0" err="1">
                <a:solidFill>
                  <a:schemeClr val="accent6">
                    <a:lumMod val="20000"/>
                    <a:lumOff val="80000"/>
                  </a:schemeClr>
                </a:solidFill>
              </a:rPr>
              <a:t>punctal</a:t>
            </a:r>
            <a:r>
              <a:rPr lang="en-US" sz="1600" i="1" dirty="0">
                <a:solidFill>
                  <a:schemeClr val="accent6">
                    <a:lumMod val="20000"/>
                    <a:lumOff val="80000"/>
                  </a:schemeClr>
                </a:solidFill>
              </a:rPr>
              <a:t> occlusion be used with caution in ATD pts with concurrent MGD?</a:t>
            </a:r>
          </a:p>
          <a:p>
            <a:r>
              <a:rPr lang="en-US" sz="1600" dirty="0">
                <a:solidFill>
                  <a:schemeClr val="accent6">
                    <a:lumMod val="20000"/>
                    <a:lumOff val="80000"/>
                  </a:schemeClr>
                </a:solidFill>
              </a:rPr>
              <a:t>Because in addition to increasing the amount of aqueous on the ocular surface (good), occlusion will also increase/maintain the proinflammatory abnormal meibum on the ocular surface (bad). In general, you want to </a:t>
            </a:r>
            <a:r>
              <a:rPr lang="en-US" sz="1600" u="sng" dirty="0">
                <a:solidFill>
                  <a:schemeClr val="accent6">
                    <a:lumMod val="20000"/>
                    <a:lumOff val="80000"/>
                  </a:schemeClr>
                </a:solidFill>
              </a:rPr>
              <a:t>control the inflammatory component of a pt’s DES </a:t>
            </a:r>
            <a:r>
              <a:rPr lang="en-US" sz="1600" b="1" u="sng" dirty="0">
                <a:solidFill>
                  <a:schemeClr val="accent6">
                    <a:lumMod val="20000"/>
                    <a:lumOff val="80000"/>
                  </a:schemeClr>
                </a:solidFill>
              </a:rPr>
              <a:t>before</a:t>
            </a:r>
            <a:r>
              <a:rPr lang="en-US" sz="1600" u="sng" dirty="0">
                <a:solidFill>
                  <a:schemeClr val="accent6">
                    <a:lumMod val="20000"/>
                    <a:lumOff val="80000"/>
                  </a:schemeClr>
                </a:solidFill>
              </a:rPr>
              <a:t> you occlude their puncta.</a:t>
            </a:r>
          </a:p>
        </p:txBody>
      </p:sp>
    </p:spTree>
    <p:extLst>
      <p:ext uri="{BB962C8B-B14F-4D97-AF65-F5344CB8AC3E}">
        <p14:creationId xmlns:p14="http://schemas.microsoft.com/office/powerpoint/2010/main" val="7179578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65</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a:t>
            </a:r>
            <a:r>
              <a:rPr lang="en-US" i="1" dirty="0">
                <a:solidFill>
                  <a:schemeClr val="bg1">
                    <a:lumMod val="75000"/>
                  </a:schemeClr>
                </a:solidFill>
              </a:rPr>
              <a:t>three</a:t>
            </a:r>
            <a:r>
              <a:rPr lang="en-US" dirty="0">
                <a:solidFill>
                  <a:schemeClr val="bg1">
                    <a:lumMod val="75000"/>
                  </a:schemeClr>
                </a:solidFill>
              </a:rPr>
              <a:t>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rgbClr val="0000FF"/>
                </a:solidFill>
              </a:rPr>
              <a:t>The lipid component/layer makes key contributions to the stability and effectiveness of the tear film—what are they?</a:t>
            </a:r>
          </a:p>
          <a:p>
            <a:r>
              <a:rPr lang="en-US" sz="1600" dirty="0">
                <a:solidFill>
                  <a:srgbClr val="0000FF"/>
                </a:solidFill>
              </a:rPr>
              <a:t>--Inhibit tear film  evaporation , thereby keeping it on the eye longer</a:t>
            </a:r>
          </a:p>
          <a:p>
            <a:r>
              <a:rPr lang="en-US" sz="1600" dirty="0">
                <a:solidFill>
                  <a:srgbClr val="0000FF"/>
                </a:solidFill>
              </a:rPr>
              <a:t>--Reduce tear film  surface tension , thereby keeping it on the eye longer </a:t>
            </a:r>
          </a:p>
          <a:p>
            <a:r>
              <a:rPr lang="en-US" sz="1600" dirty="0">
                <a:solidFill>
                  <a:srgbClr val="CCFFCC"/>
                </a:solidFill>
              </a:rPr>
              <a:t>----Without a lipid layer, surface tension (along with gravity) would pull the tear film down the eye to the lake</a:t>
            </a:r>
          </a:p>
          <a:p>
            <a:r>
              <a:rPr lang="en-US" sz="1600" dirty="0">
                <a:solidFill>
                  <a:schemeClr val="bg1">
                    <a:lumMod val="75000"/>
                  </a:schemeClr>
                </a:solidFill>
              </a:rPr>
              <a:t>--</a:t>
            </a:r>
            <a:r>
              <a:rPr lang="en-US" sz="1600" b="1" i="1" dirty="0">
                <a:solidFill>
                  <a:schemeClr val="bg1">
                    <a:lumMod val="75000"/>
                  </a:schemeClr>
                </a:solidFill>
              </a:rPr>
              <a:t>?</a:t>
            </a:r>
          </a:p>
          <a:p>
            <a:endParaRPr lang="en-US" sz="1600" i="1" dirty="0">
              <a:solidFill>
                <a:srgbClr val="CCFFCC"/>
              </a:solidFill>
            </a:endParaRPr>
          </a:p>
          <a:p>
            <a:r>
              <a:rPr lang="en-US" sz="1600" i="1" dirty="0">
                <a:solidFill>
                  <a:srgbClr val="CCFFCC"/>
                </a:solidFill>
              </a:rPr>
              <a:t>Which gland(s) produce the lipids constituting this layer?</a:t>
            </a:r>
          </a:p>
          <a:p>
            <a:r>
              <a:rPr lang="en-US" sz="1600" dirty="0">
                <a:solidFill>
                  <a:srgbClr val="CCFFCC"/>
                </a:solidFill>
              </a:rPr>
              <a:t>The 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49F6FF-14E9-70D3-C289-D45F19392F52}"/>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653041223"/>
      </p:ext>
    </p:extLst>
  </p:cSld>
  <p:clrMapOvr>
    <a:masterClrMapping/>
  </p:clrMapOvr>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34">
            <a:extLst>
              <a:ext uri="{FF2B5EF4-FFF2-40B4-BE49-F238E27FC236}">
                <a16:creationId xmlns:a16="http://schemas.microsoft.com/office/drawing/2014/main" id="{C71F5445-29AA-C9FF-CF1E-7592AC2108E1}"/>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b="1" i="1" dirty="0"/>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b="1" i="1" dirty="0"/>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30" name="TextBox 29"/>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558489" y="5410200"/>
            <a:ext cx="0" cy="30480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F695156-6EDE-D2D4-A0C0-812DF62ED89F}"/>
              </a:ext>
            </a:extLst>
          </p:cNvPr>
          <p:cNvSpPr txBox="1"/>
          <p:nvPr/>
        </p:nvSpPr>
        <p:spPr>
          <a:xfrm>
            <a:off x="515194" y="623365"/>
            <a:ext cx="8113607" cy="4031873"/>
          </a:xfrm>
          <a:prstGeom prst="rect">
            <a:avLst/>
          </a:prstGeom>
          <a:solidFill>
            <a:schemeClr val="accent6">
              <a:lumMod val="20000"/>
              <a:lumOff val="80000"/>
            </a:schemeClr>
          </a:solidFill>
        </p:spPr>
        <p:txBody>
          <a:bodyPr wrap="square" rtlCol="0">
            <a:spAutoFit/>
          </a:bodyPr>
          <a:lstStyle/>
          <a:p>
            <a:r>
              <a:rPr lang="en-US" sz="1600" i="1" dirty="0"/>
              <a:t>To this point we’ve discussed treatment strategies for ATD and EDE as distinct entities (which they are). By the same token, ticks and fleas are separate entities, but a dog can have both at the same time. How common is it for DES pts to have both ATD and EDE?</a:t>
            </a:r>
          </a:p>
          <a:p>
            <a:r>
              <a:rPr lang="en-US" sz="1600" dirty="0"/>
              <a:t>The </a:t>
            </a:r>
            <a:r>
              <a:rPr lang="en-US" sz="1600" i="1" dirty="0"/>
              <a:t>Cornea</a:t>
            </a:r>
            <a:r>
              <a:rPr lang="en-US" sz="1600" dirty="0"/>
              <a:t> book says they “frequently coexist”</a:t>
            </a:r>
          </a:p>
          <a:p>
            <a:endParaRPr lang="en-US" sz="1600" i="1" dirty="0"/>
          </a:p>
          <a:p>
            <a:r>
              <a:rPr lang="en-US" sz="1600" i="1" dirty="0"/>
              <a:t>If a pt has both, what are the implications for management?</a:t>
            </a:r>
          </a:p>
          <a:p>
            <a:r>
              <a:rPr lang="en-US" sz="1600" dirty="0"/>
              <a:t>Most interventions (ATs, anti-inflammatory meds, O3FA) are useful in both conditions. However, there is one relatively common ATD intervention that must be used with caution in pts who also have MGD. </a:t>
            </a:r>
            <a:r>
              <a:rPr lang="en-US" sz="1600" i="1" dirty="0">
                <a:solidFill>
                  <a:srgbClr val="0000FF"/>
                </a:solidFill>
              </a:rPr>
              <a:t>What is it?</a:t>
            </a:r>
          </a:p>
          <a:p>
            <a:r>
              <a:rPr lang="en-US" sz="1600" dirty="0" err="1">
                <a:solidFill>
                  <a:srgbClr val="0000FF"/>
                </a:solidFill>
              </a:rPr>
              <a:t>Punctal</a:t>
            </a:r>
            <a:r>
              <a:rPr lang="en-US" sz="1600" dirty="0">
                <a:solidFill>
                  <a:srgbClr val="0000FF"/>
                </a:solidFill>
              </a:rPr>
              <a:t> occlusion</a:t>
            </a:r>
          </a:p>
          <a:p>
            <a:endParaRPr lang="en-US" sz="1600" i="1" dirty="0">
              <a:solidFill>
                <a:srgbClr val="0000FF"/>
              </a:solidFill>
            </a:endParaRPr>
          </a:p>
          <a:p>
            <a:r>
              <a:rPr lang="en-US" sz="1600" i="1" dirty="0">
                <a:solidFill>
                  <a:srgbClr val="0000FF"/>
                </a:solidFill>
              </a:rPr>
              <a:t>Why must </a:t>
            </a:r>
            <a:r>
              <a:rPr lang="en-US" sz="1600" i="1" dirty="0" err="1">
                <a:solidFill>
                  <a:srgbClr val="0000FF"/>
                </a:solidFill>
              </a:rPr>
              <a:t>punctal</a:t>
            </a:r>
            <a:r>
              <a:rPr lang="en-US" sz="1600" i="1" dirty="0">
                <a:solidFill>
                  <a:srgbClr val="0000FF"/>
                </a:solidFill>
              </a:rPr>
              <a:t> occlusion be used with caution in ATD pts with concurrent MGD?</a:t>
            </a:r>
          </a:p>
          <a:p>
            <a:r>
              <a:rPr lang="en-US" sz="1600" dirty="0">
                <a:solidFill>
                  <a:schemeClr val="accent6">
                    <a:lumMod val="20000"/>
                    <a:lumOff val="80000"/>
                  </a:schemeClr>
                </a:solidFill>
              </a:rPr>
              <a:t>Because in addition to increasing the amount of aqueous on the ocular surface (good), occlusion will also increase/maintain the proinflammatory abnormal meibum on the ocular surface (bad). In general, you want to </a:t>
            </a:r>
            <a:r>
              <a:rPr lang="en-US" sz="1600" u="sng" dirty="0">
                <a:solidFill>
                  <a:schemeClr val="accent6">
                    <a:lumMod val="20000"/>
                    <a:lumOff val="80000"/>
                  </a:schemeClr>
                </a:solidFill>
              </a:rPr>
              <a:t>control the inflammatory component of a pt’s DES </a:t>
            </a:r>
            <a:r>
              <a:rPr lang="en-US" sz="1600" b="1" u="sng" dirty="0">
                <a:solidFill>
                  <a:schemeClr val="accent6">
                    <a:lumMod val="20000"/>
                    <a:lumOff val="80000"/>
                  </a:schemeClr>
                </a:solidFill>
              </a:rPr>
              <a:t>before</a:t>
            </a:r>
            <a:r>
              <a:rPr lang="en-US" sz="1600" u="sng" dirty="0">
                <a:solidFill>
                  <a:schemeClr val="accent6">
                    <a:lumMod val="20000"/>
                    <a:lumOff val="80000"/>
                  </a:schemeClr>
                </a:solidFill>
              </a:rPr>
              <a:t> you occlude their puncta.</a:t>
            </a:r>
          </a:p>
        </p:txBody>
      </p:sp>
    </p:spTree>
    <p:extLst>
      <p:ext uri="{BB962C8B-B14F-4D97-AF65-F5344CB8AC3E}">
        <p14:creationId xmlns:p14="http://schemas.microsoft.com/office/powerpoint/2010/main" val="3739856925"/>
      </p:ext>
    </p:extLst>
  </p:cSld>
  <p:clrMapOvr>
    <a:masterClrMapping/>
  </p:clrMapOvr>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34">
            <a:extLst>
              <a:ext uri="{FF2B5EF4-FFF2-40B4-BE49-F238E27FC236}">
                <a16:creationId xmlns:a16="http://schemas.microsoft.com/office/drawing/2014/main" id="{C71F5445-29AA-C9FF-CF1E-7592AC2108E1}"/>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b="1" i="1" dirty="0"/>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b="1" i="1" dirty="0"/>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30" name="TextBox 29"/>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558489" y="5410200"/>
            <a:ext cx="0" cy="30480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F695156-6EDE-D2D4-A0C0-812DF62ED89F}"/>
              </a:ext>
            </a:extLst>
          </p:cNvPr>
          <p:cNvSpPr txBox="1"/>
          <p:nvPr/>
        </p:nvSpPr>
        <p:spPr>
          <a:xfrm>
            <a:off x="515194" y="623365"/>
            <a:ext cx="8113607" cy="4031873"/>
          </a:xfrm>
          <a:prstGeom prst="rect">
            <a:avLst/>
          </a:prstGeom>
          <a:solidFill>
            <a:schemeClr val="accent6">
              <a:lumMod val="20000"/>
              <a:lumOff val="80000"/>
            </a:schemeClr>
          </a:solidFill>
        </p:spPr>
        <p:txBody>
          <a:bodyPr wrap="square" rtlCol="0">
            <a:spAutoFit/>
          </a:bodyPr>
          <a:lstStyle/>
          <a:p>
            <a:r>
              <a:rPr lang="en-US" sz="1600" i="1" dirty="0"/>
              <a:t>To this point we’ve discussed treatment strategies for ATD and EDE as distinct entities (which they are). By the same token, ticks and fleas are separate entities, but a dog can have both at the same time. How common is it for DES pts to have both ATD and EDE?</a:t>
            </a:r>
          </a:p>
          <a:p>
            <a:r>
              <a:rPr lang="en-US" sz="1600" dirty="0"/>
              <a:t>The </a:t>
            </a:r>
            <a:r>
              <a:rPr lang="en-US" sz="1600" i="1" dirty="0"/>
              <a:t>Cornea</a:t>
            </a:r>
            <a:r>
              <a:rPr lang="en-US" sz="1600" dirty="0"/>
              <a:t> book says they “frequently coexist”</a:t>
            </a:r>
          </a:p>
          <a:p>
            <a:endParaRPr lang="en-US" sz="1600" i="1" dirty="0"/>
          </a:p>
          <a:p>
            <a:r>
              <a:rPr lang="en-US" sz="1600" i="1" dirty="0"/>
              <a:t>If a pt has both, what are the implications for management?</a:t>
            </a:r>
          </a:p>
          <a:p>
            <a:r>
              <a:rPr lang="en-US" sz="1600" dirty="0"/>
              <a:t>Most interventions (ATs, anti-inflammatory meds, O3FA) are useful in both conditions. However, there is one relatively common ATD intervention that must be used with caution in pts who also have MGD. </a:t>
            </a:r>
            <a:r>
              <a:rPr lang="en-US" sz="1600" i="1" dirty="0">
                <a:solidFill>
                  <a:srgbClr val="0000FF"/>
                </a:solidFill>
              </a:rPr>
              <a:t>What is it?</a:t>
            </a:r>
          </a:p>
          <a:p>
            <a:r>
              <a:rPr lang="en-US" sz="1600" dirty="0" err="1">
                <a:solidFill>
                  <a:srgbClr val="0000FF"/>
                </a:solidFill>
              </a:rPr>
              <a:t>Punctal</a:t>
            </a:r>
            <a:r>
              <a:rPr lang="en-US" sz="1600" dirty="0">
                <a:solidFill>
                  <a:srgbClr val="0000FF"/>
                </a:solidFill>
              </a:rPr>
              <a:t> occlusion</a:t>
            </a:r>
          </a:p>
          <a:p>
            <a:endParaRPr lang="en-US" sz="1600" i="1" dirty="0">
              <a:solidFill>
                <a:srgbClr val="0000FF"/>
              </a:solidFill>
            </a:endParaRPr>
          </a:p>
          <a:p>
            <a:r>
              <a:rPr lang="en-US" sz="1600" i="1" dirty="0">
                <a:solidFill>
                  <a:srgbClr val="0000FF"/>
                </a:solidFill>
              </a:rPr>
              <a:t>Why must </a:t>
            </a:r>
            <a:r>
              <a:rPr lang="en-US" sz="1600" i="1" dirty="0" err="1">
                <a:solidFill>
                  <a:srgbClr val="0000FF"/>
                </a:solidFill>
              </a:rPr>
              <a:t>punctal</a:t>
            </a:r>
            <a:r>
              <a:rPr lang="en-US" sz="1600" i="1" dirty="0">
                <a:solidFill>
                  <a:srgbClr val="0000FF"/>
                </a:solidFill>
              </a:rPr>
              <a:t> occlusion be used with caution in ATD pts with concurrent MGD?</a:t>
            </a:r>
          </a:p>
          <a:p>
            <a:r>
              <a:rPr lang="en-US" sz="1600" dirty="0">
                <a:solidFill>
                  <a:srgbClr val="0000FF"/>
                </a:solidFill>
              </a:rPr>
              <a:t>Because in addition to increasing the amount of aqueous on the ocular surface (good), occlusion will also increase/maintain the proinflammatory abnormal meibum on the ocular surface (bad). </a:t>
            </a:r>
            <a:r>
              <a:rPr lang="en-US" sz="1600" dirty="0">
                <a:solidFill>
                  <a:schemeClr val="accent6">
                    <a:lumMod val="20000"/>
                    <a:lumOff val="80000"/>
                  </a:schemeClr>
                </a:solidFill>
              </a:rPr>
              <a:t>In general, you want to </a:t>
            </a:r>
            <a:r>
              <a:rPr lang="en-US" sz="1600" u="sng" dirty="0">
                <a:solidFill>
                  <a:schemeClr val="accent6">
                    <a:lumMod val="20000"/>
                    <a:lumOff val="80000"/>
                  </a:schemeClr>
                </a:solidFill>
              </a:rPr>
              <a:t>control the inflammatory component of a pt’s DES </a:t>
            </a:r>
            <a:r>
              <a:rPr lang="en-US" sz="1600" b="1" u="sng" dirty="0">
                <a:solidFill>
                  <a:schemeClr val="accent6">
                    <a:lumMod val="20000"/>
                    <a:lumOff val="80000"/>
                  </a:schemeClr>
                </a:solidFill>
              </a:rPr>
              <a:t>before</a:t>
            </a:r>
            <a:r>
              <a:rPr lang="en-US" sz="1600" u="sng" dirty="0">
                <a:solidFill>
                  <a:schemeClr val="accent6">
                    <a:lumMod val="20000"/>
                    <a:lumOff val="80000"/>
                  </a:schemeClr>
                </a:solidFill>
              </a:rPr>
              <a:t> you occlude their puncta.</a:t>
            </a:r>
          </a:p>
        </p:txBody>
      </p:sp>
    </p:spTree>
    <p:extLst>
      <p:ext uri="{BB962C8B-B14F-4D97-AF65-F5344CB8AC3E}">
        <p14:creationId xmlns:p14="http://schemas.microsoft.com/office/powerpoint/2010/main" val="834908238"/>
      </p:ext>
    </p:extLst>
  </p:cSld>
  <p:clrMapOvr>
    <a:masterClrMapping/>
  </p:clrMapOvr>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34">
            <a:extLst>
              <a:ext uri="{FF2B5EF4-FFF2-40B4-BE49-F238E27FC236}">
                <a16:creationId xmlns:a16="http://schemas.microsoft.com/office/drawing/2014/main" id="{C71F5445-29AA-C9FF-CF1E-7592AC2108E1}"/>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b="1" i="1" dirty="0"/>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b="1" i="1" dirty="0"/>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30" name="TextBox 29"/>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558489" y="5410200"/>
            <a:ext cx="0" cy="30480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F695156-6EDE-D2D4-A0C0-812DF62ED89F}"/>
              </a:ext>
            </a:extLst>
          </p:cNvPr>
          <p:cNvSpPr txBox="1"/>
          <p:nvPr/>
        </p:nvSpPr>
        <p:spPr>
          <a:xfrm>
            <a:off x="515194" y="623365"/>
            <a:ext cx="8113607" cy="4031873"/>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To this point we’ve discussed treatment strategies for ATD and EDE as distinct entities (which they are). By the same token, ticks and fleas are separate entities, but a dog can have both at the same time. How common is it for DES pts to have both ATD and EDE?</a:t>
            </a:r>
          </a:p>
          <a:p>
            <a:r>
              <a:rPr lang="en-US" sz="1600" dirty="0">
                <a:solidFill>
                  <a:schemeClr val="bg1">
                    <a:lumMod val="75000"/>
                  </a:schemeClr>
                </a:solidFill>
              </a:rPr>
              <a:t>The </a:t>
            </a:r>
            <a:r>
              <a:rPr lang="en-US" sz="1600" i="1" dirty="0">
                <a:solidFill>
                  <a:schemeClr val="bg1">
                    <a:lumMod val="75000"/>
                  </a:schemeClr>
                </a:solidFill>
              </a:rPr>
              <a:t>Cornea</a:t>
            </a:r>
            <a:r>
              <a:rPr lang="en-US" sz="1600" dirty="0">
                <a:solidFill>
                  <a:schemeClr val="bg1">
                    <a:lumMod val="75000"/>
                  </a:schemeClr>
                </a:solidFill>
              </a:rPr>
              <a:t> book says they “frequently coexist”</a:t>
            </a:r>
          </a:p>
          <a:p>
            <a:endParaRPr lang="en-US" sz="1600" i="1" dirty="0">
              <a:solidFill>
                <a:schemeClr val="bg1">
                  <a:lumMod val="75000"/>
                </a:schemeClr>
              </a:solidFill>
            </a:endParaRPr>
          </a:p>
          <a:p>
            <a:r>
              <a:rPr lang="en-US" sz="1600" i="1" dirty="0">
                <a:solidFill>
                  <a:schemeClr val="bg1">
                    <a:lumMod val="75000"/>
                  </a:schemeClr>
                </a:solidFill>
              </a:rPr>
              <a:t>If a pt has both, what are the implications for management?</a:t>
            </a:r>
          </a:p>
          <a:p>
            <a:r>
              <a:rPr lang="en-US" sz="1600" dirty="0">
                <a:solidFill>
                  <a:schemeClr val="bg1">
                    <a:lumMod val="75000"/>
                  </a:schemeClr>
                </a:solidFill>
              </a:rPr>
              <a:t>Most interventions (ATs, anti-inflammatory meds, O3FA) are useful in both conditions. However, there is one relatively common ATD intervention that must be used with caution in pts who also have MGD. </a:t>
            </a:r>
            <a:r>
              <a:rPr lang="en-US" sz="1600" i="1" dirty="0">
                <a:solidFill>
                  <a:schemeClr val="bg1">
                    <a:lumMod val="75000"/>
                  </a:schemeClr>
                </a:solidFill>
              </a:rPr>
              <a:t>What is it?</a:t>
            </a:r>
          </a:p>
          <a:p>
            <a:r>
              <a:rPr lang="en-US" sz="1600" dirty="0" err="1">
                <a:solidFill>
                  <a:schemeClr val="bg1">
                    <a:lumMod val="75000"/>
                  </a:schemeClr>
                </a:solidFill>
              </a:rPr>
              <a:t>Punctal</a:t>
            </a:r>
            <a:r>
              <a:rPr lang="en-US" sz="1600" dirty="0">
                <a:solidFill>
                  <a:schemeClr val="bg1">
                    <a:lumMod val="75000"/>
                  </a:schemeClr>
                </a:solidFill>
              </a:rPr>
              <a:t> occlusion</a:t>
            </a:r>
          </a:p>
          <a:p>
            <a:endParaRPr lang="en-US" sz="1600" i="1" dirty="0">
              <a:solidFill>
                <a:schemeClr val="bg1">
                  <a:lumMod val="75000"/>
                </a:schemeClr>
              </a:solidFill>
            </a:endParaRPr>
          </a:p>
          <a:p>
            <a:r>
              <a:rPr lang="en-US" sz="1600" i="1" dirty="0">
                <a:solidFill>
                  <a:schemeClr val="bg1">
                    <a:lumMod val="75000"/>
                  </a:schemeClr>
                </a:solidFill>
              </a:rPr>
              <a:t>Why must </a:t>
            </a:r>
            <a:r>
              <a:rPr lang="en-US" sz="1600" i="1" dirty="0" err="1">
                <a:solidFill>
                  <a:schemeClr val="bg1">
                    <a:lumMod val="75000"/>
                  </a:schemeClr>
                </a:solidFill>
              </a:rPr>
              <a:t>punctal</a:t>
            </a:r>
            <a:r>
              <a:rPr lang="en-US" sz="1600" i="1" dirty="0">
                <a:solidFill>
                  <a:schemeClr val="bg1">
                    <a:lumMod val="75000"/>
                  </a:schemeClr>
                </a:solidFill>
              </a:rPr>
              <a:t> occlusion be used with caution in ATD pts with concurrent MGD?</a:t>
            </a:r>
          </a:p>
          <a:p>
            <a:r>
              <a:rPr lang="en-US" sz="1600" dirty="0">
                <a:solidFill>
                  <a:schemeClr val="bg1">
                    <a:lumMod val="75000"/>
                  </a:schemeClr>
                </a:solidFill>
              </a:rPr>
              <a:t>Because in addition to increasing the amount of aqueous on the ocular surface (good), occlusion will also increase/maintain the proinflammatory abnormal meibum on the ocular surface (bad). In general, you want to </a:t>
            </a:r>
            <a:r>
              <a:rPr lang="en-US" sz="1600" u="sng" dirty="0">
                <a:solidFill>
                  <a:schemeClr val="bg1">
                    <a:lumMod val="75000"/>
                  </a:schemeClr>
                </a:solidFill>
              </a:rPr>
              <a:t>control the inflammatory component of a pt’s DES </a:t>
            </a:r>
            <a:r>
              <a:rPr lang="en-US" sz="1600" b="1" u="sng" dirty="0">
                <a:solidFill>
                  <a:schemeClr val="bg1">
                    <a:lumMod val="75000"/>
                  </a:schemeClr>
                </a:solidFill>
              </a:rPr>
              <a:t>before</a:t>
            </a:r>
            <a:r>
              <a:rPr lang="en-US" sz="1600" u="sng" dirty="0">
                <a:solidFill>
                  <a:schemeClr val="bg1">
                    <a:lumMod val="75000"/>
                  </a:schemeClr>
                </a:solidFill>
              </a:rPr>
              <a:t> you occlude their puncta.</a:t>
            </a:r>
          </a:p>
        </p:txBody>
      </p:sp>
      <p:sp>
        <p:nvSpPr>
          <p:cNvPr id="4" name="TextBox 3">
            <a:extLst>
              <a:ext uri="{FF2B5EF4-FFF2-40B4-BE49-F238E27FC236}">
                <a16:creationId xmlns:a16="http://schemas.microsoft.com/office/drawing/2014/main" id="{00352FEE-360B-D7F1-4CBC-C0E3124B5922}"/>
              </a:ext>
            </a:extLst>
          </p:cNvPr>
          <p:cNvSpPr txBox="1"/>
          <p:nvPr/>
        </p:nvSpPr>
        <p:spPr>
          <a:xfrm>
            <a:off x="1497641" y="2316135"/>
            <a:ext cx="6074775" cy="646331"/>
          </a:xfrm>
          <a:prstGeom prst="rect">
            <a:avLst/>
          </a:prstGeom>
          <a:solidFill>
            <a:schemeClr val="accent6">
              <a:lumMod val="40000"/>
              <a:lumOff val="60000"/>
            </a:schemeClr>
          </a:solidFill>
          <a:ln>
            <a:solidFill>
              <a:schemeClr val="tx1"/>
            </a:solidFill>
          </a:ln>
        </p:spPr>
        <p:txBody>
          <a:bodyPr wrap="square" rtlCol="0">
            <a:spAutoFit/>
          </a:bodyPr>
          <a:lstStyle/>
          <a:p>
            <a:r>
              <a:rPr lang="en-US" i="1" dirty="0">
                <a:effectLst>
                  <a:outerShdw blurRad="38100" dist="38100" dir="2700000" algn="tl">
                    <a:srgbClr val="000000">
                      <a:alpha val="43137"/>
                    </a:srgbClr>
                  </a:outerShdw>
                </a:effectLst>
              </a:rPr>
              <a:t>Note: There is another complication induced by the use of </a:t>
            </a:r>
            <a:r>
              <a:rPr lang="en-US" i="1" dirty="0" err="1">
                <a:effectLst>
                  <a:outerShdw blurRad="38100" dist="38100" dir="2700000" algn="tl">
                    <a:srgbClr val="000000">
                      <a:alpha val="43137"/>
                    </a:srgbClr>
                  </a:outerShdw>
                </a:effectLst>
              </a:rPr>
              <a:t>punctal</a:t>
            </a:r>
            <a:r>
              <a:rPr lang="en-US" i="1" dirty="0">
                <a:effectLst>
                  <a:outerShdw blurRad="38100" dist="38100" dir="2700000" algn="tl">
                    <a:srgbClr val="000000">
                      <a:alpha val="43137"/>
                    </a:srgbClr>
                  </a:outerShdw>
                </a:effectLst>
              </a:rPr>
              <a:t> occlusion that we will cover later in the slide-set</a:t>
            </a:r>
          </a:p>
        </p:txBody>
      </p:sp>
      <p:sp>
        <p:nvSpPr>
          <p:cNvPr id="7" name="TextBox 6">
            <a:extLst>
              <a:ext uri="{FF2B5EF4-FFF2-40B4-BE49-F238E27FC236}">
                <a16:creationId xmlns:a16="http://schemas.microsoft.com/office/drawing/2014/main" id="{77D26906-6628-87C0-BDFF-F3D7EDAAF791}"/>
              </a:ext>
            </a:extLst>
          </p:cNvPr>
          <p:cNvSpPr txBox="1"/>
          <p:nvPr/>
        </p:nvSpPr>
        <p:spPr>
          <a:xfrm>
            <a:off x="2609218" y="1026810"/>
            <a:ext cx="3544560" cy="646331"/>
          </a:xfrm>
          <a:prstGeom prst="rect">
            <a:avLst/>
          </a:prstGeom>
          <a:solidFill>
            <a:srgbClr val="0070C0"/>
          </a:solidFill>
        </p:spPr>
        <p:txBody>
          <a:bodyPr wrap="none" rtlCol="0">
            <a:spAutoFit/>
          </a:bodyPr>
          <a:lstStyle/>
          <a:p>
            <a:r>
              <a:rPr lang="en-US" i="1" dirty="0">
                <a:solidFill>
                  <a:schemeClr val="bg1"/>
                </a:solidFill>
              </a:rPr>
              <a:t>Remember when we said </a:t>
            </a:r>
            <a:r>
              <a:rPr lang="en-US" b="1" i="1" dirty="0">
                <a:solidFill>
                  <a:schemeClr val="bg1"/>
                </a:solidFill>
              </a:rPr>
              <a:t>this</a:t>
            </a:r>
            <a:r>
              <a:rPr lang="en-US" i="1" dirty="0">
                <a:solidFill>
                  <a:schemeClr val="bg1"/>
                </a:solidFill>
              </a:rPr>
              <a:t>?</a:t>
            </a:r>
          </a:p>
          <a:p>
            <a:r>
              <a:rPr lang="en-US" b="1" i="1" dirty="0">
                <a:solidFill>
                  <a:srgbClr val="0070C0"/>
                </a:solidFill>
              </a:rPr>
              <a:t>This</a:t>
            </a:r>
            <a:r>
              <a:rPr lang="en-US" i="1" dirty="0">
                <a:solidFill>
                  <a:srgbClr val="0070C0"/>
                </a:solidFill>
              </a:rPr>
              <a:t> is what we were referring to</a:t>
            </a:r>
          </a:p>
        </p:txBody>
      </p:sp>
      <p:sp>
        <p:nvSpPr>
          <p:cNvPr id="8" name="Arrow: Bent-Up 7">
            <a:extLst>
              <a:ext uri="{FF2B5EF4-FFF2-40B4-BE49-F238E27FC236}">
                <a16:creationId xmlns:a16="http://schemas.microsoft.com/office/drawing/2014/main" id="{C9BCCFE1-A8F0-CAC6-CA5D-91F9AA215C91}"/>
              </a:ext>
            </a:extLst>
          </p:cNvPr>
          <p:cNvSpPr/>
          <p:nvPr/>
        </p:nvSpPr>
        <p:spPr>
          <a:xfrm flipV="1">
            <a:off x="5983785" y="1139099"/>
            <a:ext cx="657009" cy="113125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128607"/>
      </p:ext>
    </p:extLst>
  </p:cSld>
  <p:clrMapOvr>
    <a:masterClrMapping/>
  </p:clrMapOvr>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34">
            <a:extLst>
              <a:ext uri="{FF2B5EF4-FFF2-40B4-BE49-F238E27FC236}">
                <a16:creationId xmlns:a16="http://schemas.microsoft.com/office/drawing/2014/main" id="{C71F5445-29AA-C9FF-CF1E-7592AC2108E1}"/>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b="1" i="1" dirty="0"/>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b="1" i="1" dirty="0"/>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30" name="TextBox 29"/>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558489" y="5410200"/>
            <a:ext cx="0" cy="30480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F695156-6EDE-D2D4-A0C0-812DF62ED89F}"/>
              </a:ext>
            </a:extLst>
          </p:cNvPr>
          <p:cNvSpPr txBox="1"/>
          <p:nvPr/>
        </p:nvSpPr>
        <p:spPr>
          <a:xfrm>
            <a:off x="515194" y="623365"/>
            <a:ext cx="8113607" cy="4031873"/>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To this point we’ve discussed treatment strategies for ATD and EDE as distinct entities (which they are). By the same token, ticks and fleas are separate entities, but a dog can have both at the same time. How common is it for DES pts to have both ATD and EDE?</a:t>
            </a:r>
          </a:p>
          <a:p>
            <a:r>
              <a:rPr lang="en-US" sz="1600" dirty="0">
                <a:solidFill>
                  <a:schemeClr val="bg1">
                    <a:lumMod val="75000"/>
                  </a:schemeClr>
                </a:solidFill>
              </a:rPr>
              <a:t>The </a:t>
            </a:r>
            <a:r>
              <a:rPr lang="en-US" sz="1600" i="1" dirty="0">
                <a:solidFill>
                  <a:schemeClr val="bg1">
                    <a:lumMod val="75000"/>
                  </a:schemeClr>
                </a:solidFill>
              </a:rPr>
              <a:t>Cornea</a:t>
            </a:r>
            <a:r>
              <a:rPr lang="en-US" sz="1600" dirty="0">
                <a:solidFill>
                  <a:schemeClr val="bg1">
                    <a:lumMod val="75000"/>
                  </a:schemeClr>
                </a:solidFill>
              </a:rPr>
              <a:t> book says they “frequently coexist”</a:t>
            </a:r>
          </a:p>
          <a:p>
            <a:endParaRPr lang="en-US" sz="1600" i="1" dirty="0">
              <a:solidFill>
                <a:schemeClr val="bg1">
                  <a:lumMod val="75000"/>
                </a:schemeClr>
              </a:solidFill>
            </a:endParaRPr>
          </a:p>
          <a:p>
            <a:r>
              <a:rPr lang="en-US" sz="1600" i="1" dirty="0">
                <a:solidFill>
                  <a:schemeClr val="bg1">
                    <a:lumMod val="75000"/>
                  </a:schemeClr>
                </a:solidFill>
              </a:rPr>
              <a:t>If a pt has both, what are the implications for management?</a:t>
            </a:r>
          </a:p>
          <a:p>
            <a:r>
              <a:rPr lang="en-US" sz="1600" dirty="0">
                <a:solidFill>
                  <a:schemeClr val="bg1">
                    <a:lumMod val="75000"/>
                  </a:schemeClr>
                </a:solidFill>
              </a:rPr>
              <a:t>Most interventions (ATs, anti-inflammatory meds, O3FA) are useful in both conditions. However, there is one relatively common ATD intervention that must be used with caution in pts who also have MGD. </a:t>
            </a:r>
            <a:r>
              <a:rPr lang="en-US" sz="1600" i="1" dirty="0">
                <a:solidFill>
                  <a:schemeClr val="bg1">
                    <a:lumMod val="75000"/>
                  </a:schemeClr>
                </a:solidFill>
              </a:rPr>
              <a:t>What is it?</a:t>
            </a:r>
          </a:p>
          <a:p>
            <a:r>
              <a:rPr lang="en-US" sz="1600" dirty="0" err="1">
                <a:solidFill>
                  <a:schemeClr val="bg1">
                    <a:lumMod val="75000"/>
                  </a:schemeClr>
                </a:solidFill>
              </a:rPr>
              <a:t>Punctal</a:t>
            </a:r>
            <a:r>
              <a:rPr lang="en-US" sz="1600" dirty="0">
                <a:solidFill>
                  <a:schemeClr val="bg1">
                    <a:lumMod val="75000"/>
                  </a:schemeClr>
                </a:solidFill>
              </a:rPr>
              <a:t> occlusion</a:t>
            </a:r>
          </a:p>
          <a:p>
            <a:endParaRPr lang="en-US" sz="1600" i="1" dirty="0">
              <a:solidFill>
                <a:srgbClr val="0000FF"/>
              </a:solidFill>
            </a:endParaRPr>
          </a:p>
          <a:p>
            <a:r>
              <a:rPr lang="en-US" sz="1600" i="1" dirty="0">
                <a:solidFill>
                  <a:srgbClr val="0000FF"/>
                </a:solidFill>
              </a:rPr>
              <a:t>Why must </a:t>
            </a:r>
            <a:r>
              <a:rPr lang="en-US" sz="1600" i="1" dirty="0" err="1">
                <a:solidFill>
                  <a:srgbClr val="0000FF"/>
                </a:solidFill>
              </a:rPr>
              <a:t>punctal</a:t>
            </a:r>
            <a:r>
              <a:rPr lang="en-US" sz="1600" i="1" dirty="0">
                <a:solidFill>
                  <a:srgbClr val="0000FF"/>
                </a:solidFill>
              </a:rPr>
              <a:t> occlusion be used with caution in ATD pts with concurrent MGD?</a:t>
            </a:r>
          </a:p>
          <a:p>
            <a:r>
              <a:rPr lang="en-US" sz="1600" dirty="0">
                <a:solidFill>
                  <a:srgbClr val="0000FF"/>
                </a:solidFill>
              </a:rPr>
              <a:t>Because in addition to increasing the amount of aqueous on the ocular surface (good), occlusion will also increase/maintain the proinflammatory abnormal meibum on the ocular surface (bad). </a:t>
            </a:r>
            <a:r>
              <a:rPr lang="en-US" sz="1600" dirty="0">
                <a:solidFill>
                  <a:schemeClr val="accent6">
                    <a:lumMod val="20000"/>
                    <a:lumOff val="80000"/>
                  </a:schemeClr>
                </a:solidFill>
              </a:rPr>
              <a:t>In general, you want to </a:t>
            </a:r>
            <a:r>
              <a:rPr lang="en-US" sz="1600" u="sng" dirty="0">
                <a:solidFill>
                  <a:schemeClr val="accent6">
                    <a:lumMod val="20000"/>
                    <a:lumOff val="80000"/>
                  </a:schemeClr>
                </a:solidFill>
              </a:rPr>
              <a:t>control the inflammatory component of a </a:t>
            </a:r>
            <a:r>
              <a:rPr lang="en-US" sz="1600" u="sng" dirty="0">
                <a:solidFill>
                  <a:schemeClr val="bg1">
                    <a:lumMod val="75000"/>
                  </a:schemeClr>
                </a:solidFill>
              </a:rPr>
              <a:t>pt’s DES </a:t>
            </a:r>
            <a:r>
              <a:rPr lang="en-US" sz="1600" b="1" u="sng" dirty="0">
                <a:solidFill>
                  <a:schemeClr val="bg1">
                    <a:lumMod val="75000"/>
                  </a:schemeClr>
                </a:solidFill>
              </a:rPr>
              <a:t>before</a:t>
            </a:r>
            <a:r>
              <a:rPr lang="en-US" sz="1600" u="sng" dirty="0">
                <a:solidFill>
                  <a:schemeClr val="bg1">
                    <a:lumMod val="75000"/>
                  </a:schemeClr>
                </a:solidFill>
              </a:rPr>
              <a:t> you occlude their puncta.</a:t>
            </a:r>
          </a:p>
        </p:txBody>
      </p:sp>
      <p:sp>
        <p:nvSpPr>
          <p:cNvPr id="4" name="TextBox 3">
            <a:extLst>
              <a:ext uri="{FF2B5EF4-FFF2-40B4-BE49-F238E27FC236}">
                <a16:creationId xmlns:a16="http://schemas.microsoft.com/office/drawing/2014/main" id="{00352FEE-360B-D7F1-4CBC-C0E3124B5922}"/>
              </a:ext>
            </a:extLst>
          </p:cNvPr>
          <p:cNvSpPr txBox="1"/>
          <p:nvPr/>
        </p:nvSpPr>
        <p:spPr>
          <a:xfrm>
            <a:off x="1497641" y="2316135"/>
            <a:ext cx="6074775" cy="646331"/>
          </a:xfrm>
          <a:prstGeom prst="rect">
            <a:avLst/>
          </a:prstGeom>
          <a:solidFill>
            <a:schemeClr val="accent6">
              <a:lumMod val="40000"/>
              <a:lumOff val="60000"/>
            </a:schemeClr>
          </a:solidFill>
          <a:ln>
            <a:solidFill>
              <a:schemeClr val="tx1"/>
            </a:solidFill>
          </a:ln>
        </p:spPr>
        <p:txBody>
          <a:bodyPr wrap="square" rtlCol="0">
            <a:spAutoFit/>
          </a:bodyPr>
          <a:lstStyle/>
          <a:p>
            <a:r>
              <a:rPr lang="en-US" i="1" dirty="0">
                <a:effectLst>
                  <a:outerShdw blurRad="38100" dist="38100" dir="2700000" algn="tl">
                    <a:srgbClr val="000000">
                      <a:alpha val="43137"/>
                    </a:srgbClr>
                  </a:outerShdw>
                </a:effectLst>
              </a:rPr>
              <a:t>Note: There is another complication induced by the use of </a:t>
            </a:r>
            <a:r>
              <a:rPr lang="en-US" i="1" dirty="0" err="1">
                <a:effectLst>
                  <a:outerShdw blurRad="38100" dist="38100" dir="2700000" algn="tl">
                    <a:srgbClr val="000000">
                      <a:alpha val="43137"/>
                    </a:srgbClr>
                  </a:outerShdw>
                </a:effectLst>
              </a:rPr>
              <a:t>punctal</a:t>
            </a:r>
            <a:r>
              <a:rPr lang="en-US" i="1" dirty="0">
                <a:effectLst>
                  <a:outerShdw blurRad="38100" dist="38100" dir="2700000" algn="tl">
                    <a:srgbClr val="000000">
                      <a:alpha val="43137"/>
                    </a:srgbClr>
                  </a:outerShdw>
                </a:effectLst>
              </a:rPr>
              <a:t> occlusion that we will cover later in the slide-set</a:t>
            </a:r>
          </a:p>
        </p:txBody>
      </p:sp>
      <p:sp>
        <p:nvSpPr>
          <p:cNvPr id="6" name="Frame 5">
            <a:extLst>
              <a:ext uri="{FF2B5EF4-FFF2-40B4-BE49-F238E27FC236}">
                <a16:creationId xmlns:a16="http://schemas.microsoft.com/office/drawing/2014/main" id="{39B5A322-4789-D7BD-309D-04969A2C8549}"/>
              </a:ext>
            </a:extLst>
          </p:cNvPr>
          <p:cNvSpPr/>
          <p:nvPr/>
        </p:nvSpPr>
        <p:spPr>
          <a:xfrm>
            <a:off x="356169" y="3150993"/>
            <a:ext cx="8257743" cy="137520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77D26906-6628-87C0-BDFF-F3D7EDAAF791}"/>
              </a:ext>
            </a:extLst>
          </p:cNvPr>
          <p:cNvSpPr txBox="1"/>
          <p:nvPr/>
        </p:nvSpPr>
        <p:spPr>
          <a:xfrm>
            <a:off x="2609218" y="1026810"/>
            <a:ext cx="3544560" cy="646331"/>
          </a:xfrm>
          <a:prstGeom prst="rect">
            <a:avLst/>
          </a:prstGeom>
          <a:solidFill>
            <a:srgbClr val="0070C0"/>
          </a:solidFill>
        </p:spPr>
        <p:txBody>
          <a:bodyPr wrap="none" rtlCol="0">
            <a:spAutoFit/>
          </a:bodyPr>
          <a:lstStyle/>
          <a:p>
            <a:r>
              <a:rPr lang="en-US" i="1" dirty="0">
                <a:solidFill>
                  <a:schemeClr val="bg1"/>
                </a:solidFill>
              </a:rPr>
              <a:t>Remember when we said </a:t>
            </a:r>
            <a:r>
              <a:rPr lang="en-US" b="1" i="1" dirty="0">
                <a:solidFill>
                  <a:schemeClr val="bg1"/>
                </a:solidFill>
              </a:rPr>
              <a:t>this</a:t>
            </a:r>
            <a:r>
              <a:rPr lang="en-US" i="1" dirty="0">
                <a:solidFill>
                  <a:schemeClr val="bg1"/>
                </a:solidFill>
              </a:rPr>
              <a:t>?</a:t>
            </a:r>
          </a:p>
          <a:p>
            <a:r>
              <a:rPr lang="en-US" b="1" i="1" dirty="0">
                <a:solidFill>
                  <a:schemeClr val="bg1"/>
                </a:solidFill>
              </a:rPr>
              <a:t>This</a:t>
            </a:r>
            <a:r>
              <a:rPr lang="en-US" i="1" dirty="0">
                <a:solidFill>
                  <a:schemeClr val="bg1"/>
                </a:solidFill>
              </a:rPr>
              <a:t> is what we were referring to</a:t>
            </a:r>
          </a:p>
        </p:txBody>
      </p:sp>
      <p:sp>
        <p:nvSpPr>
          <p:cNvPr id="8" name="Arrow: Bent-Up 7">
            <a:extLst>
              <a:ext uri="{FF2B5EF4-FFF2-40B4-BE49-F238E27FC236}">
                <a16:creationId xmlns:a16="http://schemas.microsoft.com/office/drawing/2014/main" id="{C9BCCFE1-A8F0-CAC6-CA5D-91F9AA215C91}"/>
              </a:ext>
            </a:extLst>
          </p:cNvPr>
          <p:cNvSpPr/>
          <p:nvPr/>
        </p:nvSpPr>
        <p:spPr>
          <a:xfrm flipV="1">
            <a:off x="5983785" y="1139099"/>
            <a:ext cx="657009" cy="113125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Bent-Up 9">
            <a:extLst>
              <a:ext uri="{FF2B5EF4-FFF2-40B4-BE49-F238E27FC236}">
                <a16:creationId xmlns:a16="http://schemas.microsoft.com/office/drawing/2014/main" id="{5778B84A-B8B6-FA62-019A-0D5747FFA133}"/>
              </a:ext>
            </a:extLst>
          </p:cNvPr>
          <p:cNvSpPr/>
          <p:nvPr/>
        </p:nvSpPr>
        <p:spPr>
          <a:xfrm flipH="1" flipV="1">
            <a:off x="587027" y="1427295"/>
            <a:ext cx="2072711" cy="1675225"/>
          </a:xfrm>
          <a:prstGeom prst="bentUpArrow">
            <a:avLst>
              <a:gd name="adj1" fmla="val 11385"/>
              <a:gd name="adj2" fmla="val 11309"/>
              <a:gd name="adj3" fmla="val 1155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3607576"/>
      </p:ext>
    </p:extLst>
  </p:cSld>
  <p:clrMapOvr>
    <a:masterClrMapping/>
  </p:clrMapOvr>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BFDAC1-A8BA-4371-B2A6-BFA403CD7381}"/>
              </a:ext>
            </a:extLst>
          </p:cNvPr>
          <p:cNvSpPr>
            <a:spLocks noGrp="1"/>
          </p:cNvSpPr>
          <p:nvPr>
            <p:ph type="sldNum" sz="quarter" idx="12"/>
          </p:nvPr>
        </p:nvSpPr>
        <p:spPr/>
        <p:txBody>
          <a:bodyPr/>
          <a:lstStyle/>
          <a:p>
            <a:pPr>
              <a:defRPr/>
            </a:pPr>
            <a:fld id="{AE3D5967-D305-4D5A-99BA-BCEC8EFAB816}" type="slidenum">
              <a:rPr lang="en-US" altLang="en-US" smtClean="0"/>
              <a:pPr>
                <a:defRPr/>
              </a:pPr>
              <a:t>654</a:t>
            </a:fld>
            <a:endParaRPr lang="en-US" altLang="en-US"/>
          </a:p>
        </p:txBody>
      </p:sp>
      <p:pic>
        <p:nvPicPr>
          <p:cNvPr id="11" name="Picture 10">
            <a:extLst>
              <a:ext uri="{FF2B5EF4-FFF2-40B4-BE49-F238E27FC236}">
                <a16:creationId xmlns:a16="http://schemas.microsoft.com/office/drawing/2014/main" id="{D1D0541C-0C45-4DA8-9E13-3BC56C0E4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432" y="1096394"/>
            <a:ext cx="3815136" cy="4665211"/>
          </a:xfrm>
          <a:prstGeom prst="rect">
            <a:avLst/>
          </a:prstGeom>
        </p:spPr>
      </p:pic>
      <p:sp>
        <p:nvSpPr>
          <p:cNvPr id="12" name="TextBox 11">
            <a:extLst>
              <a:ext uri="{FF2B5EF4-FFF2-40B4-BE49-F238E27FC236}">
                <a16:creationId xmlns:a16="http://schemas.microsoft.com/office/drawing/2014/main" id="{3637C5FA-BFEA-4CF1-82CD-8BB186C8FDE6}"/>
              </a:ext>
            </a:extLst>
          </p:cNvPr>
          <p:cNvSpPr txBox="1"/>
          <p:nvPr/>
        </p:nvSpPr>
        <p:spPr>
          <a:xfrm>
            <a:off x="1400299" y="6019800"/>
            <a:ext cx="6343403" cy="400110"/>
          </a:xfrm>
          <a:prstGeom prst="rect">
            <a:avLst/>
          </a:prstGeom>
          <a:noFill/>
        </p:spPr>
        <p:txBody>
          <a:bodyPr wrap="none" rtlCol="0">
            <a:spAutoFit/>
          </a:bodyPr>
          <a:lstStyle/>
          <a:p>
            <a:pPr algn="ctr"/>
            <a:r>
              <a:rPr lang="en-US" sz="2000" dirty="0">
                <a:latin typeface="Segoe Print" panose="02000600000000000000" pitchFamily="2" charset="0"/>
              </a:rPr>
              <a:t>(This is a good point in the set to take a break)</a:t>
            </a:r>
          </a:p>
        </p:txBody>
      </p:sp>
      <p:sp>
        <p:nvSpPr>
          <p:cNvPr id="3" name="TextBox 2">
            <a:extLst>
              <a:ext uri="{FF2B5EF4-FFF2-40B4-BE49-F238E27FC236}">
                <a16:creationId xmlns:a16="http://schemas.microsoft.com/office/drawing/2014/main" id="{F926001C-A9DD-7C1B-F073-12335F7E3061}"/>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1782823871"/>
      </p:ext>
    </p:extLst>
  </p:cSld>
  <p:clrMapOvr>
    <a:masterClrMapping/>
  </p:clrMapOvr>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t>Finally: The </a:t>
            </a:r>
            <a:r>
              <a:rPr lang="en-US" dirty="0"/>
              <a:t>Cornea</a:t>
            </a:r>
            <a:r>
              <a:rPr lang="en-US" i="1" dirty="0"/>
              <a:t> book discusses several conditions that mimic DES in their presentation—what are they?</a:t>
            </a:r>
          </a:p>
          <a:p>
            <a:r>
              <a:rPr lang="en-US" dirty="0"/>
              <a:t>--</a:t>
            </a:r>
            <a:r>
              <a:rPr lang="en-US" b="1" i="1" dirty="0"/>
              <a:t>?</a:t>
            </a:r>
          </a:p>
          <a:p>
            <a:r>
              <a:rPr lang="en-US" dirty="0"/>
              <a:t>--</a:t>
            </a:r>
            <a:r>
              <a:rPr lang="en-US" b="1" i="1" dirty="0"/>
              <a:t>?</a:t>
            </a:r>
          </a:p>
          <a:p>
            <a:r>
              <a:rPr lang="en-US" dirty="0"/>
              <a:t>--</a:t>
            </a:r>
            <a:r>
              <a:rPr lang="en-US" b="1" i="1" dirty="0"/>
              <a:t>?</a:t>
            </a:r>
          </a:p>
          <a:p>
            <a:r>
              <a:rPr lang="en-US" dirty="0"/>
              <a:t>--</a:t>
            </a:r>
            <a:r>
              <a:rPr lang="en-US" b="1" i="1" dirty="0"/>
              <a:t>?</a:t>
            </a:r>
          </a:p>
          <a:p>
            <a:r>
              <a:rPr lang="en-US" dirty="0"/>
              <a:t>--</a:t>
            </a:r>
            <a:r>
              <a:rPr lang="en-US" b="1" i="1" dirty="0"/>
              <a:t>?</a:t>
            </a:r>
          </a:p>
          <a:p>
            <a:r>
              <a:rPr lang="en-US" dirty="0"/>
              <a:t>--</a:t>
            </a:r>
            <a:r>
              <a:rPr lang="en-US" b="1" i="1" dirty="0"/>
              <a:t>?</a:t>
            </a:r>
          </a:p>
        </p:txBody>
      </p:sp>
    </p:spTree>
    <p:extLst>
      <p:ext uri="{BB962C8B-B14F-4D97-AF65-F5344CB8AC3E}">
        <p14:creationId xmlns:p14="http://schemas.microsoft.com/office/powerpoint/2010/main" val="1630308103"/>
      </p:ext>
    </p:extLst>
  </p:cSld>
  <p:clrMapOvr>
    <a:masterClrMapping/>
  </p:clrMapOvr>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t>Finally: The </a:t>
            </a:r>
            <a:r>
              <a:rPr lang="en-US" dirty="0"/>
              <a:t>Cornea</a:t>
            </a:r>
            <a:r>
              <a:rPr lang="en-US" i="1" dirty="0"/>
              <a:t> book discusses several conditions that mimic DES in their presentation—what are they?</a:t>
            </a:r>
          </a:p>
          <a:p>
            <a:r>
              <a:rPr lang="en-US" dirty="0"/>
              <a:t>--</a:t>
            </a:r>
            <a:r>
              <a:rPr lang="en-US" dirty="0" err="1"/>
              <a:t>Conjunctivochalasis</a:t>
            </a:r>
            <a:endParaRPr lang="en-US" dirty="0"/>
          </a:p>
          <a:p>
            <a:r>
              <a:rPr lang="en-US" dirty="0"/>
              <a:t>--SLK</a:t>
            </a:r>
          </a:p>
          <a:p>
            <a:r>
              <a:rPr lang="en-US" dirty="0"/>
              <a:t>--Floppy eyelid syndrome</a:t>
            </a:r>
          </a:p>
          <a:p>
            <a:r>
              <a:rPr lang="en-US" dirty="0"/>
              <a:t>--Nighttime lagophthalmos</a:t>
            </a:r>
          </a:p>
          <a:p>
            <a:r>
              <a:rPr lang="en-US" dirty="0"/>
              <a:t>--Parkinson’s</a:t>
            </a:r>
          </a:p>
          <a:p>
            <a:r>
              <a:rPr lang="en-US" dirty="0"/>
              <a:t>--Mucous-membrane pemphigoid/OCP</a:t>
            </a:r>
          </a:p>
        </p:txBody>
      </p:sp>
    </p:spTree>
    <p:extLst>
      <p:ext uri="{BB962C8B-B14F-4D97-AF65-F5344CB8AC3E}">
        <p14:creationId xmlns:p14="http://schemas.microsoft.com/office/powerpoint/2010/main" val="1620454137"/>
      </p:ext>
    </p:extLst>
  </p:cSld>
  <p:clrMapOvr>
    <a:masterClrMapping/>
  </p:clrMapOvr>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b="1" dirty="0" err="1"/>
              <a:t>Conjunctivochalasis</a:t>
            </a:r>
            <a:endParaRPr lang="en-US" b="1" dirty="0"/>
          </a:p>
          <a:p>
            <a:r>
              <a:rPr lang="en-US" dirty="0">
                <a:solidFill>
                  <a:schemeClr val="bg1">
                    <a:lumMod val="75000"/>
                  </a:schemeClr>
                </a:solidFill>
              </a:rPr>
              <a:t>--SLK</a:t>
            </a:r>
          </a:p>
          <a:p>
            <a:r>
              <a:rPr lang="en-US" dirty="0">
                <a:solidFill>
                  <a:schemeClr val="bg1">
                    <a:lumMod val="75000"/>
                  </a:schemeClr>
                </a:solidFill>
              </a:rPr>
              <a:t>--Floppy </a:t>
            </a:r>
            <a:r>
              <a:rPr lang="en-US" dirty="0" err="1">
                <a:solidFill>
                  <a:schemeClr val="bg1">
                    <a:lumMod val="75000"/>
                  </a:schemeClr>
                </a:solidFill>
              </a:rPr>
              <a:t>eyeSLK</a:t>
            </a:r>
            <a:endParaRPr lang="en-US" dirty="0">
              <a:solidFill>
                <a:schemeClr val="bg1">
                  <a:lumMod val="75000"/>
                </a:schemeClr>
              </a:solidFill>
            </a:endParaRP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3" name="TextBox 2">
            <a:extLst>
              <a:ext uri="{FF2B5EF4-FFF2-40B4-BE49-F238E27FC236}">
                <a16:creationId xmlns:a16="http://schemas.microsoft.com/office/drawing/2014/main" id="{92B6EA86-C278-1927-1CD3-565E59976B34}"/>
              </a:ext>
            </a:extLst>
          </p:cNvPr>
          <p:cNvSpPr txBox="1"/>
          <p:nvPr/>
        </p:nvSpPr>
        <p:spPr>
          <a:xfrm>
            <a:off x="1042055" y="2514600"/>
            <a:ext cx="7010400" cy="3293209"/>
          </a:xfrm>
          <a:prstGeom prst="rect">
            <a:avLst/>
          </a:prstGeom>
          <a:solidFill>
            <a:schemeClr val="accent5"/>
          </a:solidFill>
        </p:spPr>
        <p:txBody>
          <a:bodyPr wrap="square" rtlCol="0">
            <a:spAutoFit/>
          </a:bodyPr>
          <a:lstStyle/>
          <a:p>
            <a:r>
              <a:rPr lang="en-US" sz="1600" i="1" dirty="0"/>
              <a:t>Briefly, what is </a:t>
            </a:r>
            <a:r>
              <a:rPr lang="en-US" sz="1600" dirty="0" err="1"/>
              <a:t>conj’chalasis</a:t>
            </a:r>
            <a:r>
              <a:rPr lang="en-US" sz="1600" i="1" dirty="0"/>
              <a:t>?</a:t>
            </a:r>
            <a:endParaRPr lang="en-US" sz="1600" i="1" dirty="0">
              <a:solidFill>
                <a:schemeClr val="accent5"/>
              </a:solidFill>
            </a:endParaRPr>
          </a:p>
          <a:p>
            <a:r>
              <a:rPr lang="en-US" sz="1600" dirty="0">
                <a:solidFill>
                  <a:schemeClr val="accent5"/>
                </a:solidFill>
              </a:rPr>
              <a:t>Loose, redundant, </a:t>
            </a:r>
            <a:r>
              <a:rPr lang="en-US" sz="1600" dirty="0" err="1">
                <a:solidFill>
                  <a:schemeClr val="accent5"/>
                </a:solidFill>
              </a:rPr>
              <a:t>nonedematous</a:t>
            </a:r>
            <a:r>
              <a:rPr lang="en-US" sz="1600" dirty="0">
                <a:solidFill>
                  <a:schemeClr val="accent5"/>
                </a:solidFill>
              </a:rPr>
              <a:t> conj. It usually manifests as a ‘fold’ of </a:t>
            </a:r>
            <a:r>
              <a:rPr lang="en-US" sz="1600" dirty="0" err="1">
                <a:solidFill>
                  <a:schemeClr val="accent5"/>
                </a:solidFill>
              </a:rPr>
              <a:t>conj</a:t>
            </a:r>
            <a:r>
              <a:rPr lang="en-US" sz="1600" dirty="0">
                <a:solidFill>
                  <a:schemeClr val="accent5"/>
                </a:solidFill>
              </a:rPr>
              <a:t> draping on the lower-lid margin.</a:t>
            </a:r>
          </a:p>
          <a:p>
            <a:endParaRPr lang="en-US" sz="1600" dirty="0">
              <a:solidFill>
                <a:schemeClr val="accent5"/>
              </a:solidFill>
            </a:endParaRPr>
          </a:p>
          <a:p>
            <a:r>
              <a:rPr lang="en-US" sz="1600" i="1" dirty="0">
                <a:solidFill>
                  <a:schemeClr val="accent5"/>
                </a:solidFill>
              </a:rPr>
              <a:t>What is the cause?</a:t>
            </a:r>
          </a:p>
          <a:p>
            <a:r>
              <a:rPr lang="en-US" sz="1600" dirty="0">
                <a:solidFill>
                  <a:schemeClr val="accent5"/>
                </a:solidFill>
              </a:rPr>
              <a:t>Probably the mechanical trauma of the lids rubbing against the bulbar </a:t>
            </a:r>
            <a:r>
              <a:rPr lang="en-US" sz="1600" dirty="0" err="1">
                <a:solidFill>
                  <a:schemeClr val="accent5"/>
                </a:solidFill>
              </a:rPr>
              <a:t>conj</a:t>
            </a:r>
            <a:r>
              <a:rPr lang="en-US" sz="1600" dirty="0">
                <a:solidFill>
                  <a:schemeClr val="accent5"/>
                </a:solidFill>
              </a:rPr>
              <a:t> during blinking</a:t>
            </a:r>
          </a:p>
          <a:p>
            <a:endParaRPr lang="en-US" sz="1600" i="1" dirty="0">
              <a:solidFill>
                <a:schemeClr val="accent5"/>
              </a:solidFill>
            </a:endParaRPr>
          </a:p>
          <a:p>
            <a:r>
              <a:rPr lang="en-US" sz="1600" i="1" dirty="0">
                <a:solidFill>
                  <a:schemeClr val="accent5"/>
                </a:solidFill>
              </a:rPr>
              <a:t>What do </a:t>
            </a:r>
            <a:r>
              <a:rPr lang="en-US" sz="1600" i="1" dirty="0" err="1">
                <a:solidFill>
                  <a:schemeClr val="accent5"/>
                </a:solidFill>
              </a:rPr>
              <a:t>conj’chalasis</a:t>
            </a:r>
            <a:r>
              <a:rPr lang="en-US" sz="1600" i="1" dirty="0">
                <a:solidFill>
                  <a:schemeClr val="accent5"/>
                </a:solidFill>
              </a:rPr>
              <a:t> pts c/o about?</a:t>
            </a:r>
          </a:p>
          <a:p>
            <a:r>
              <a:rPr lang="en-US" sz="1600" dirty="0">
                <a:solidFill>
                  <a:schemeClr val="accent5"/>
                </a:solidFill>
              </a:rPr>
              <a:t>The same things DES pts do: FBS, red eyes, and tearing</a:t>
            </a:r>
          </a:p>
          <a:p>
            <a:endParaRPr lang="en-US" sz="1600" i="1" dirty="0">
              <a:solidFill>
                <a:schemeClr val="accent5"/>
              </a:solidFill>
            </a:endParaRPr>
          </a:p>
          <a:p>
            <a:r>
              <a:rPr lang="en-US" sz="1600" i="1" dirty="0">
                <a:solidFill>
                  <a:schemeClr val="accent5"/>
                </a:solidFill>
              </a:rPr>
              <a:t>What is going on, </a:t>
            </a:r>
            <a:r>
              <a:rPr lang="en-US" sz="1600" i="1" dirty="0" err="1">
                <a:solidFill>
                  <a:schemeClr val="accent5"/>
                </a:solidFill>
              </a:rPr>
              <a:t>ie</a:t>
            </a:r>
            <a:r>
              <a:rPr lang="en-US" sz="1600" i="1" dirty="0">
                <a:solidFill>
                  <a:schemeClr val="accent5"/>
                </a:solidFill>
              </a:rPr>
              <a:t>, what happens that produces their discomfort?</a:t>
            </a:r>
          </a:p>
          <a:p>
            <a:r>
              <a:rPr lang="en-US" sz="1600" dirty="0">
                <a:solidFill>
                  <a:schemeClr val="accent5"/>
                </a:solidFill>
              </a:rPr>
              <a:t>The redundant </a:t>
            </a:r>
            <a:r>
              <a:rPr lang="en-US" sz="1600" dirty="0" err="1">
                <a:solidFill>
                  <a:schemeClr val="accent5"/>
                </a:solidFill>
              </a:rPr>
              <a:t>conj</a:t>
            </a:r>
            <a:r>
              <a:rPr lang="en-US" sz="1600" dirty="0">
                <a:solidFill>
                  <a:schemeClr val="accent5"/>
                </a:solidFill>
              </a:rPr>
              <a:t> chafes against itself during blinking/eye movements</a:t>
            </a:r>
          </a:p>
        </p:txBody>
      </p:sp>
    </p:spTree>
    <p:extLst>
      <p:ext uri="{BB962C8B-B14F-4D97-AF65-F5344CB8AC3E}">
        <p14:creationId xmlns:p14="http://schemas.microsoft.com/office/powerpoint/2010/main" val="1931727468"/>
      </p:ext>
    </p:extLst>
  </p:cSld>
  <p:clrMapOvr>
    <a:masterClrMapping/>
  </p:clrMapOvr>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b="1" dirty="0" err="1"/>
              <a:t>Conjunctivochalasis</a:t>
            </a:r>
            <a:endParaRPr lang="en-US" b="1" dirty="0"/>
          </a:p>
          <a:p>
            <a:r>
              <a:rPr lang="en-US" dirty="0">
                <a:solidFill>
                  <a:schemeClr val="bg1">
                    <a:lumMod val="75000"/>
                  </a:schemeClr>
                </a:solidFill>
              </a:rPr>
              <a:t>--SLK</a:t>
            </a:r>
          </a:p>
          <a:p>
            <a:r>
              <a:rPr lang="en-US" dirty="0">
                <a:solidFill>
                  <a:schemeClr val="bg1">
                    <a:lumMod val="75000"/>
                  </a:schemeClr>
                </a:solidFill>
              </a:rPr>
              <a:t>--Floppy </a:t>
            </a:r>
            <a:r>
              <a:rPr lang="en-US" dirty="0" err="1">
                <a:solidFill>
                  <a:schemeClr val="bg1">
                    <a:lumMod val="75000"/>
                  </a:schemeClr>
                </a:solidFill>
              </a:rPr>
              <a:t>eyeSLK</a:t>
            </a:r>
            <a:endParaRPr lang="en-US" dirty="0">
              <a:solidFill>
                <a:schemeClr val="bg1">
                  <a:lumMod val="75000"/>
                </a:schemeClr>
              </a:solidFill>
            </a:endParaRP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3" name="TextBox 2">
            <a:extLst>
              <a:ext uri="{FF2B5EF4-FFF2-40B4-BE49-F238E27FC236}">
                <a16:creationId xmlns:a16="http://schemas.microsoft.com/office/drawing/2014/main" id="{92B6EA86-C278-1927-1CD3-565E59976B34}"/>
              </a:ext>
            </a:extLst>
          </p:cNvPr>
          <p:cNvSpPr txBox="1"/>
          <p:nvPr/>
        </p:nvSpPr>
        <p:spPr>
          <a:xfrm>
            <a:off x="1042055" y="2514600"/>
            <a:ext cx="7010400" cy="3293209"/>
          </a:xfrm>
          <a:prstGeom prst="rect">
            <a:avLst/>
          </a:prstGeom>
          <a:solidFill>
            <a:schemeClr val="accent5"/>
          </a:solidFill>
        </p:spPr>
        <p:txBody>
          <a:bodyPr wrap="square" rtlCol="0">
            <a:spAutoFit/>
          </a:bodyPr>
          <a:lstStyle/>
          <a:p>
            <a:r>
              <a:rPr lang="en-US" sz="1600" i="1" dirty="0"/>
              <a:t>Briefly, what is </a:t>
            </a:r>
            <a:r>
              <a:rPr lang="en-US" sz="1600" dirty="0" err="1"/>
              <a:t>conj’chalasis</a:t>
            </a:r>
            <a:r>
              <a:rPr lang="en-US" sz="1600" i="1" dirty="0"/>
              <a:t>?</a:t>
            </a:r>
          </a:p>
          <a:p>
            <a:r>
              <a:rPr lang="en-US" sz="1600" dirty="0"/>
              <a:t>Loose, redundant, </a:t>
            </a:r>
            <a:r>
              <a:rPr lang="en-US" sz="1600" dirty="0" err="1"/>
              <a:t>nonedematous</a:t>
            </a:r>
            <a:r>
              <a:rPr lang="en-US" sz="1600" dirty="0"/>
              <a:t> conj</a:t>
            </a:r>
            <a:r>
              <a:rPr lang="en-US" sz="1600" dirty="0">
                <a:solidFill>
                  <a:schemeClr val="accent5"/>
                </a:solidFill>
              </a:rPr>
              <a:t>. It usually manifests as a ‘fold’ of </a:t>
            </a:r>
            <a:r>
              <a:rPr lang="en-US" sz="1600" dirty="0" err="1">
                <a:solidFill>
                  <a:schemeClr val="accent5"/>
                </a:solidFill>
              </a:rPr>
              <a:t>conj</a:t>
            </a:r>
            <a:r>
              <a:rPr lang="en-US" sz="1600" dirty="0">
                <a:solidFill>
                  <a:schemeClr val="accent5"/>
                </a:solidFill>
              </a:rPr>
              <a:t> draping on the lower-lid margin.</a:t>
            </a:r>
          </a:p>
          <a:p>
            <a:endParaRPr lang="en-US" sz="1600" dirty="0">
              <a:solidFill>
                <a:schemeClr val="accent5"/>
              </a:solidFill>
            </a:endParaRPr>
          </a:p>
          <a:p>
            <a:r>
              <a:rPr lang="en-US" sz="1600" i="1" dirty="0">
                <a:solidFill>
                  <a:schemeClr val="accent5"/>
                </a:solidFill>
              </a:rPr>
              <a:t>What is the cause?</a:t>
            </a:r>
          </a:p>
          <a:p>
            <a:r>
              <a:rPr lang="en-US" sz="1600" dirty="0">
                <a:solidFill>
                  <a:schemeClr val="accent5"/>
                </a:solidFill>
              </a:rPr>
              <a:t>Probably the mechanical trauma of the lids rubbing against the bulbar </a:t>
            </a:r>
            <a:r>
              <a:rPr lang="en-US" sz="1600" dirty="0" err="1">
                <a:solidFill>
                  <a:schemeClr val="accent5"/>
                </a:solidFill>
              </a:rPr>
              <a:t>conj</a:t>
            </a:r>
            <a:r>
              <a:rPr lang="en-US" sz="1600" dirty="0">
                <a:solidFill>
                  <a:schemeClr val="accent5"/>
                </a:solidFill>
              </a:rPr>
              <a:t> during blinking</a:t>
            </a:r>
          </a:p>
          <a:p>
            <a:endParaRPr lang="en-US" sz="1600" i="1" dirty="0">
              <a:solidFill>
                <a:schemeClr val="accent5"/>
              </a:solidFill>
            </a:endParaRPr>
          </a:p>
          <a:p>
            <a:r>
              <a:rPr lang="en-US" sz="1600" i="1" dirty="0">
                <a:solidFill>
                  <a:schemeClr val="accent5"/>
                </a:solidFill>
              </a:rPr>
              <a:t>What do </a:t>
            </a:r>
            <a:r>
              <a:rPr lang="en-US" sz="1600" i="1" dirty="0" err="1">
                <a:solidFill>
                  <a:schemeClr val="accent5"/>
                </a:solidFill>
              </a:rPr>
              <a:t>conj’chalasis</a:t>
            </a:r>
            <a:r>
              <a:rPr lang="en-US" sz="1600" i="1" dirty="0">
                <a:solidFill>
                  <a:schemeClr val="accent5"/>
                </a:solidFill>
              </a:rPr>
              <a:t> pts c/o about?</a:t>
            </a:r>
          </a:p>
          <a:p>
            <a:r>
              <a:rPr lang="en-US" sz="1600" dirty="0">
                <a:solidFill>
                  <a:schemeClr val="accent5"/>
                </a:solidFill>
              </a:rPr>
              <a:t>The same things DES pts do: FBS, red eyes, and tearing</a:t>
            </a:r>
          </a:p>
          <a:p>
            <a:endParaRPr lang="en-US" sz="1600" i="1" dirty="0">
              <a:solidFill>
                <a:schemeClr val="accent5"/>
              </a:solidFill>
            </a:endParaRPr>
          </a:p>
          <a:p>
            <a:r>
              <a:rPr lang="en-US" sz="1600" i="1" dirty="0">
                <a:solidFill>
                  <a:schemeClr val="accent5"/>
                </a:solidFill>
              </a:rPr>
              <a:t>What is going on, </a:t>
            </a:r>
            <a:r>
              <a:rPr lang="en-US" sz="1600" i="1" dirty="0" err="1">
                <a:solidFill>
                  <a:schemeClr val="accent5"/>
                </a:solidFill>
              </a:rPr>
              <a:t>ie</a:t>
            </a:r>
            <a:r>
              <a:rPr lang="en-US" sz="1600" i="1" dirty="0">
                <a:solidFill>
                  <a:schemeClr val="accent5"/>
                </a:solidFill>
              </a:rPr>
              <a:t>, what happens that produces their discomfort?</a:t>
            </a:r>
          </a:p>
          <a:p>
            <a:r>
              <a:rPr lang="en-US" sz="1600" dirty="0">
                <a:solidFill>
                  <a:schemeClr val="accent5"/>
                </a:solidFill>
              </a:rPr>
              <a:t>The redundant </a:t>
            </a:r>
            <a:r>
              <a:rPr lang="en-US" sz="1600" dirty="0" err="1">
                <a:solidFill>
                  <a:schemeClr val="accent5"/>
                </a:solidFill>
              </a:rPr>
              <a:t>conj</a:t>
            </a:r>
            <a:r>
              <a:rPr lang="en-US" sz="1600" dirty="0">
                <a:solidFill>
                  <a:schemeClr val="accent5"/>
                </a:solidFill>
              </a:rPr>
              <a:t> chafes against itself during blinking/eye movements</a:t>
            </a:r>
          </a:p>
        </p:txBody>
      </p:sp>
    </p:spTree>
    <p:extLst>
      <p:ext uri="{BB962C8B-B14F-4D97-AF65-F5344CB8AC3E}">
        <p14:creationId xmlns:p14="http://schemas.microsoft.com/office/powerpoint/2010/main" val="3425563485"/>
      </p:ext>
    </p:extLst>
  </p:cSld>
  <p:clrMapOvr>
    <a:masterClrMapping/>
  </p:clrMapOvr>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b="1" dirty="0" err="1"/>
              <a:t>Conjunctivochalasis</a:t>
            </a:r>
            <a:endParaRPr lang="en-US" b="1" dirty="0"/>
          </a:p>
          <a:p>
            <a:r>
              <a:rPr lang="en-US" dirty="0">
                <a:solidFill>
                  <a:schemeClr val="bg1">
                    <a:lumMod val="75000"/>
                  </a:schemeClr>
                </a:solidFill>
              </a:rPr>
              <a:t>--SLK</a:t>
            </a:r>
          </a:p>
          <a:p>
            <a:r>
              <a:rPr lang="en-US" dirty="0">
                <a:solidFill>
                  <a:schemeClr val="bg1">
                    <a:lumMod val="75000"/>
                  </a:schemeClr>
                </a:solidFill>
              </a:rPr>
              <a:t>--Floppy </a:t>
            </a:r>
            <a:r>
              <a:rPr lang="en-US" dirty="0" err="1">
                <a:solidFill>
                  <a:schemeClr val="bg1">
                    <a:lumMod val="75000"/>
                  </a:schemeClr>
                </a:solidFill>
              </a:rPr>
              <a:t>eyeSLK</a:t>
            </a:r>
            <a:endParaRPr lang="en-US" dirty="0">
              <a:solidFill>
                <a:schemeClr val="bg1">
                  <a:lumMod val="75000"/>
                </a:schemeClr>
              </a:solidFill>
            </a:endParaRP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3" name="TextBox 2">
            <a:extLst>
              <a:ext uri="{FF2B5EF4-FFF2-40B4-BE49-F238E27FC236}">
                <a16:creationId xmlns:a16="http://schemas.microsoft.com/office/drawing/2014/main" id="{92B6EA86-C278-1927-1CD3-565E59976B34}"/>
              </a:ext>
            </a:extLst>
          </p:cNvPr>
          <p:cNvSpPr txBox="1"/>
          <p:nvPr/>
        </p:nvSpPr>
        <p:spPr>
          <a:xfrm>
            <a:off x="1042055" y="2514600"/>
            <a:ext cx="7010400" cy="3293209"/>
          </a:xfrm>
          <a:prstGeom prst="rect">
            <a:avLst/>
          </a:prstGeom>
          <a:solidFill>
            <a:schemeClr val="accent5"/>
          </a:solidFill>
        </p:spPr>
        <p:txBody>
          <a:bodyPr wrap="square" rtlCol="0">
            <a:spAutoFit/>
          </a:bodyPr>
          <a:lstStyle/>
          <a:p>
            <a:r>
              <a:rPr lang="en-US" sz="1600" i="1" dirty="0"/>
              <a:t>Briefly, what is </a:t>
            </a:r>
            <a:r>
              <a:rPr lang="en-US" sz="1600" dirty="0" err="1"/>
              <a:t>conj’chalasis</a:t>
            </a:r>
            <a:r>
              <a:rPr lang="en-US" sz="1600" i="1" dirty="0"/>
              <a:t>?</a:t>
            </a:r>
          </a:p>
          <a:p>
            <a:r>
              <a:rPr lang="en-US" sz="1600" dirty="0"/>
              <a:t>Loose, redundant, </a:t>
            </a:r>
            <a:r>
              <a:rPr lang="en-US" sz="1600" dirty="0" err="1"/>
              <a:t>nonedematous</a:t>
            </a:r>
            <a:r>
              <a:rPr lang="en-US" sz="1600" dirty="0"/>
              <a:t> conj. </a:t>
            </a:r>
            <a:r>
              <a:rPr lang="en-US" sz="1600" dirty="0">
                <a:solidFill>
                  <a:srgbClr val="0000FF"/>
                </a:solidFill>
              </a:rPr>
              <a:t>It usually manifests as a ‘fold’ of </a:t>
            </a:r>
            <a:r>
              <a:rPr lang="en-US" sz="1600" dirty="0" err="1">
                <a:solidFill>
                  <a:srgbClr val="0000FF"/>
                </a:solidFill>
              </a:rPr>
              <a:t>conj</a:t>
            </a:r>
            <a:r>
              <a:rPr lang="en-US" sz="1600" dirty="0">
                <a:solidFill>
                  <a:srgbClr val="0000FF"/>
                </a:solidFill>
              </a:rPr>
              <a:t> draping on the lower-lid margin.</a:t>
            </a:r>
            <a:endParaRPr lang="en-US" sz="1600" dirty="0">
              <a:solidFill>
                <a:schemeClr val="accent5"/>
              </a:solidFill>
            </a:endParaRPr>
          </a:p>
          <a:p>
            <a:endParaRPr lang="en-US" sz="1600" dirty="0">
              <a:solidFill>
                <a:schemeClr val="accent5"/>
              </a:solidFill>
            </a:endParaRPr>
          </a:p>
          <a:p>
            <a:r>
              <a:rPr lang="en-US" sz="1600" i="1" dirty="0">
                <a:solidFill>
                  <a:schemeClr val="accent5"/>
                </a:solidFill>
              </a:rPr>
              <a:t>What is the cause?</a:t>
            </a:r>
          </a:p>
          <a:p>
            <a:r>
              <a:rPr lang="en-US" sz="1600" dirty="0">
                <a:solidFill>
                  <a:schemeClr val="accent5"/>
                </a:solidFill>
              </a:rPr>
              <a:t>Probably the mechanical trauma of the lids rubbing against the bulbar </a:t>
            </a:r>
            <a:r>
              <a:rPr lang="en-US" sz="1600" dirty="0" err="1">
                <a:solidFill>
                  <a:schemeClr val="accent5"/>
                </a:solidFill>
              </a:rPr>
              <a:t>conj</a:t>
            </a:r>
            <a:r>
              <a:rPr lang="en-US" sz="1600" dirty="0">
                <a:solidFill>
                  <a:schemeClr val="accent5"/>
                </a:solidFill>
              </a:rPr>
              <a:t> during blinking</a:t>
            </a:r>
          </a:p>
          <a:p>
            <a:endParaRPr lang="en-US" sz="1600" i="1" dirty="0">
              <a:solidFill>
                <a:schemeClr val="accent5"/>
              </a:solidFill>
            </a:endParaRPr>
          </a:p>
          <a:p>
            <a:r>
              <a:rPr lang="en-US" sz="1600" i="1" dirty="0">
                <a:solidFill>
                  <a:schemeClr val="accent5"/>
                </a:solidFill>
              </a:rPr>
              <a:t>What do </a:t>
            </a:r>
            <a:r>
              <a:rPr lang="en-US" sz="1600" i="1" dirty="0" err="1">
                <a:solidFill>
                  <a:schemeClr val="accent5"/>
                </a:solidFill>
              </a:rPr>
              <a:t>conj’chalasis</a:t>
            </a:r>
            <a:r>
              <a:rPr lang="en-US" sz="1600" i="1" dirty="0">
                <a:solidFill>
                  <a:schemeClr val="accent5"/>
                </a:solidFill>
              </a:rPr>
              <a:t> pts c/o about?</a:t>
            </a:r>
          </a:p>
          <a:p>
            <a:r>
              <a:rPr lang="en-US" sz="1600" dirty="0">
                <a:solidFill>
                  <a:schemeClr val="accent5"/>
                </a:solidFill>
              </a:rPr>
              <a:t>The same things DES pts do: FBS, red eyes, and tearing</a:t>
            </a:r>
          </a:p>
          <a:p>
            <a:endParaRPr lang="en-US" sz="1600" i="1" dirty="0">
              <a:solidFill>
                <a:schemeClr val="accent5"/>
              </a:solidFill>
            </a:endParaRPr>
          </a:p>
          <a:p>
            <a:r>
              <a:rPr lang="en-US" sz="1600" i="1" dirty="0">
                <a:solidFill>
                  <a:schemeClr val="accent5"/>
                </a:solidFill>
              </a:rPr>
              <a:t>What is going on, </a:t>
            </a:r>
            <a:r>
              <a:rPr lang="en-US" sz="1600" i="1" dirty="0" err="1">
                <a:solidFill>
                  <a:schemeClr val="accent5"/>
                </a:solidFill>
              </a:rPr>
              <a:t>ie</a:t>
            </a:r>
            <a:r>
              <a:rPr lang="en-US" sz="1600" i="1" dirty="0">
                <a:solidFill>
                  <a:schemeClr val="accent5"/>
                </a:solidFill>
              </a:rPr>
              <a:t>, what happens that produces their discomfort?</a:t>
            </a:r>
          </a:p>
          <a:p>
            <a:r>
              <a:rPr lang="en-US" sz="1600" dirty="0">
                <a:solidFill>
                  <a:schemeClr val="accent5"/>
                </a:solidFill>
              </a:rPr>
              <a:t>The redundant </a:t>
            </a:r>
            <a:r>
              <a:rPr lang="en-US" sz="1600" dirty="0" err="1">
                <a:solidFill>
                  <a:schemeClr val="accent5"/>
                </a:solidFill>
              </a:rPr>
              <a:t>conj</a:t>
            </a:r>
            <a:r>
              <a:rPr lang="en-US" sz="1600" dirty="0">
                <a:solidFill>
                  <a:schemeClr val="accent5"/>
                </a:solidFill>
              </a:rPr>
              <a:t> chafes against itself during blinking/eye movements</a:t>
            </a:r>
          </a:p>
        </p:txBody>
      </p:sp>
    </p:spTree>
    <p:extLst>
      <p:ext uri="{BB962C8B-B14F-4D97-AF65-F5344CB8AC3E}">
        <p14:creationId xmlns:p14="http://schemas.microsoft.com/office/powerpoint/2010/main" val="42459914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66</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a:t>
            </a:r>
            <a:r>
              <a:rPr lang="en-US" i="1" dirty="0">
                <a:solidFill>
                  <a:schemeClr val="bg1">
                    <a:lumMod val="75000"/>
                  </a:schemeClr>
                </a:solidFill>
              </a:rPr>
              <a:t>three</a:t>
            </a:r>
            <a:r>
              <a:rPr lang="en-US" dirty="0">
                <a:solidFill>
                  <a:schemeClr val="bg1">
                    <a:lumMod val="75000"/>
                  </a:schemeClr>
                </a:solidFill>
              </a:rPr>
              <a:t>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rgbClr val="0000FF"/>
                </a:solidFill>
              </a:rPr>
              <a:t>The lipid component/layer makes key contributions to the stability and effectiveness of the tear film—what are they?</a:t>
            </a:r>
          </a:p>
          <a:p>
            <a:r>
              <a:rPr lang="en-US" sz="1600" dirty="0">
                <a:solidFill>
                  <a:srgbClr val="0000FF"/>
                </a:solidFill>
              </a:rPr>
              <a:t>--Inhibit tear film  evaporation , thereby keeping it on the eye longer</a:t>
            </a:r>
          </a:p>
          <a:p>
            <a:r>
              <a:rPr lang="en-US" sz="1600" dirty="0">
                <a:solidFill>
                  <a:srgbClr val="0000FF"/>
                </a:solidFill>
              </a:rPr>
              <a:t>--Reduce tear film  surface tension , thereby keeping it on the eye longer </a:t>
            </a:r>
          </a:p>
          <a:p>
            <a:r>
              <a:rPr lang="en-US" sz="1600" dirty="0"/>
              <a:t>----Without a lipid layer, surface tension (along with gravity) would pull the tear film down the eye to the lake</a:t>
            </a:r>
            <a:endParaRPr lang="en-US" sz="1600" dirty="0">
              <a:solidFill>
                <a:srgbClr val="CCFFCC"/>
              </a:solidFill>
            </a:endParaRPr>
          </a:p>
          <a:p>
            <a:r>
              <a:rPr lang="en-US" sz="1600" dirty="0">
                <a:solidFill>
                  <a:schemeClr val="bg1">
                    <a:lumMod val="75000"/>
                  </a:schemeClr>
                </a:solidFill>
              </a:rPr>
              <a:t>--</a:t>
            </a:r>
            <a:r>
              <a:rPr lang="en-US" sz="1600" b="1" i="1" dirty="0">
                <a:solidFill>
                  <a:schemeClr val="bg1">
                    <a:lumMod val="75000"/>
                  </a:schemeClr>
                </a:solidFill>
              </a:rPr>
              <a:t>?</a:t>
            </a:r>
          </a:p>
          <a:p>
            <a:endParaRPr lang="en-US" sz="1600" i="1" dirty="0">
              <a:solidFill>
                <a:srgbClr val="CCFFCC"/>
              </a:solidFill>
            </a:endParaRPr>
          </a:p>
          <a:p>
            <a:r>
              <a:rPr lang="en-US" sz="1600" i="1" dirty="0">
                <a:solidFill>
                  <a:srgbClr val="CCFFCC"/>
                </a:solidFill>
              </a:rPr>
              <a:t>Which gland(s) produce the lipids constituting this layer?</a:t>
            </a:r>
          </a:p>
          <a:p>
            <a:r>
              <a:rPr lang="en-US" sz="1600" dirty="0">
                <a:solidFill>
                  <a:srgbClr val="CCFFCC"/>
                </a:solidFill>
              </a:rPr>
              <a:t>The 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5B52B6-0FB0-E8CD-0544-9598687A33DC}"/>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219295627"/>
      </p:ext>
    </p:extLst>
  </p:cSld>
  <p:clrMapOvr>
    <a:masterClrMapping/>
  </p:clrMapOvr>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B6DF1E-26CF-5594-A317-2EFBD96497FF}"/>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pic>
        <p:nvPicPr>
          <p:cNvPr id="1026" name="Picture 2" descr="Conjunctivochalasis - American Academy of Ophthalmology">
            <a:extLst>
              <a:ext uri="{FF2B5EF4-FFF2-40B4-BE49-F238E27FC236}">
                <a16:creationId xmlns:a16="http://schemas.microsoft.com/office/drawing/2014/main" id="{4E4A4427-6351-F3CE-BAF9-99C4F18D17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1470120"/>
            <a:ext cx="5886450" cy="39177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D9B7A6F-80E3-F80D-0E86-64534B687F6B}"/>
              </a:ext>
            </a:extLst>
          </p:cNvPr>
          <p:cNvSpPr txBox="1"/>
          <p:nvPr/>
        </p:nvSpPr>
        <p:spPr>
          <a:xfrm>
            <a:off x="3460157" y="6237126"/>
            <a:ext cx="2223686" cy="369332"/>
          </a:xfrm>
          <a:prstGeom prst="rect">
            <a:avLst/>
          </a:prstGeom>
          <a:noFill/>
        </p:spPr>
        <p:txBody>
          <a:bodyPr wrap="none" rtlCol="0">
            <a:spAutoFit/>
          </a:bodyPr>
          <a:lstStyle/>
          <a:p>
            <a:pPr algn="ctr"/>
            <a:r>
              <a:rPr lang="en-US" dirty="0" err="1"/>
              <a:t>Conjunctivochalasis</a:t>
            </a:r>
            <a:endParaRPr lang="en-US" dirty="0"/>
          </a:p>
        </p:txBody>
      </p:sp>
    </p:spTree>
    <p:extLst>
      <p:ext uri="{BB962C8B-B14F-4D97-AF65-F5344CB8AC3E}">
        <p14:creationId xmlns:p14="http://schemas.microsoft.com/office/powerpoint/2010/main" val="213608846"/>
      </p:ext>
    </p:extLst>
  </p:cSld>
  <p:clrMapOvr>
    <a:masterClrMapping/>
  </p:clrMapOvr>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b="1" dirty="0" err="1"/>
              <a:t>Conjunctivochalasis</a:t>
            </a:r>
            <a:endParaRPr lang="en-US" b="1" dirty="0"/>
          </a:p>
          <a:p>
            <a:r>
              <a:rPr lang="en-US" dirty="0">
                <a:solidFill>
                  <a:schemeClr val="bg1">
                    <a:lumMod val="75000"/>
                  </a:schemeClr>
                </a:solidFill>
              </a:rPr>
              <a:t>--SLK</a:t>
            </a:r>
          </a:p>
          <a:p>
            <a:r>
              <a:rPr lang="en-US" dirty="0">
                <a:solidFill>
                  <a:schemeClr val="bg1">
                    <a:lumMod val="75000"/>
                  </a:schemeClr>
                </a:solidFill>
              </a:rPr>
              <a:t>--Floppy </a:t>
            </a:r>
            <a:r>
              <a:rPr lang="en-US" dirty="0" err="1">
                <a:solidFill>
                  <a:schemeClr val="bg1">
                    <a:lumMod val="75000"/>
                  </a:schemeClr>
                </a:solidFill>
              </a:rPr>
              <a:t>eyeSLK</a:t>
            </a:r>
            <a:endParaRPr lang="en-US" dirty="0">
              <a:solidFill>
                <a:schemeClr val="bg1">
                  <a:lumMod val="75000"/>
                </a:schemeClr>
              </a:solidFill>
            </a:endParaRP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3" name="TextBox 2">
            <a:extLst>
              <a:ext uri="{FF2B5EF4-FFF2-40B4-BE49-F238E27FC236}">
                <a16:creationId xmlns:a16="http://schemas.microsoft.com/office/drawing/2014/main" id="{92B6EA86-C278-1927-1CD3-565E59976B34}"/>
              </a:ext>
            </a:extLst>
          </p:cNvPr>
          <p:cNvSpPr txBox="1"/>
          <p:nvPr/>
        </p:nvSpPr>
        <p:spPr>
          <a:xfrm>
            <a:off x="1042055" y="2514600"/>
            <a:ext cx="7010400" cy="3293209"/>
          </a:xfrm>
          <a:prstGeom prst="rect">
            <a:avLst/>
          </a:prstGeom>
          <a:solidFill>
            <a:schemeClr val="accent5"/>
          </a:solidFill>
        </p:spPr>
        <p:txBody>
          <a:bodyPr wrap="square" rtlCol="0">
            <a:spAutoFit/>
          </a:bodyPr>
          <a:lstStyle/>
          <a:p>
            <a:r>
              <a:rPr lang="en-US" sz="1600" i="1" dirty="0"/>
              <a:t>Briefly, what is </a:t>
            </a:r>
            <a:r>
              <a:rPr lang="en-US" sz="1600" dirty="0" err="1"/>
              <a:t>conj’chalasis</a:t>
            </a:r>
            <a:r>
              <a:rPr lang="en-US" sz="1600" i="1" dirty="0"/>
              <a:t>?</a:t>
            </a:r>
          </a:p>
          <a:p>
            <a:r>
              <a:rPr lang="en-US" sz="1600" dirty="0"/>
              <a:t>Loose, redundant, </a:t>
            </a:r>
            <a:r>
              <a:rPr lang="en-US" sz="1600" dirty="0" err="1"/>
              <a:t>nonedematous</a:t>
            </a:r>
            <a:r>
              <a:rPr lang="en-US" sz="1600" dirty="0"/>
              <a:t> conj. </a:t>
            </a:r>
            <a:r>
              <a:rPr lang="en-US" sz="1600" dirty="0">
                <a:solidFill>
                  <a:srgbClr val="0000FF"/>
                </a:solidFill>
              </a:rPr>
              <a:t>It usually manifests as a ‘fold’ of </a:t>
            </a:r>
            <a:r>
              <a:rPr lang="en-US" sz="1600" dirty="0" err="1">
                <a:solidFill>
                  <a:srgbClr val="0000FF"/>
                </a:solidFill>
              </a:rPr>
              <a:t>conj</a:t>
            </a:r>
            <a:r>
              <a:rPr lang="en-US" sz="1600" dirty="0">
                <a:solidFill>
                  <a:srgbClr val="0000FF"/>
                </a:solidFill>
              </a:rPr>
              <a:t> draping on the lower-lid margin.</a:t>
            </a:r>
          </a:p>
          <a:p>
            <a:endParaRPr lang="en-US" sz="1600" dirty="0"/>
          </a:p>
          <a:p>
            <a:r>
              <a:rPr lang="en-US" sz="1600" i="1" dirty="0"/>
              <a:t>What is the cause?</a:t>
            </a:r>
            <a:endParaRPr lang="en-US" sz="1600" i="1" dirty="0">
              <a:solidFill>
                <a:schemeClr val="accent5"/>
              </a:solidFill>
            </a:endParaRPr>
          </a:p>
          <a:p>
            <a:r>
              <a:rPr lang="en-US" sz="1600" dirty="0">
                <a:solidFill>
                  <a:schemeClr val="accent5"/>
                </a:solidFill>
              </a:rPr>
              <a:t>Probably the mechanical trauma of the lids rubbing against the bulbar </a:t>
            </a:r>
            <a:r>
              <a:rPr lang="en-US" sz="1600" dirty="0" err="1">
                <a:solidFill>
                  <a:schemeClr val="accent5"/>
                </a:solidFill>
              </a:rPr>
              <a:t>conj</a:t>
            </a:r>
            <a:r>
              <a:rPr lang="en-US" sz="1600" dirty="0">
                <a:solidFill>
                  <a:schemeClr val="accent5"/>
                </a:solidFill>
              </a:rPr>
              <a:t> during blinking</a:t>
            </a:r>
          </a:p>
          <a:p>
            <a:endParaRPr lang="en-US" sz="1600" i="1" dirty="0">
              <a:solidFill>
                <a:schemeClr val="accent5"/>
              </a:solidFill>
            </a:endParaRPr>
          </a:p>
          <a:p>
            <a:r>
              <a:rPr lang="en-US" sz="1600" i="1" dirty="0">
                <a:solidFill>
                  <a:schemeClr val="accent5"/>
                </a:solidFill>
              </a:rPr>
              <a:t>What do </a:t>
            </a:r>
            <a:r>
              <a:rPr lang="en-US" sz="1600" i="1" dirty="0" err="1">
                <a:solidFill>
                  <a:schemeClr val="accent5"/>
                </a:solidFill>
              </a:rPr>
              <a:t>conj’chalasis</a:t>
            </a:r>
            <a:r>
              <a:rPr lang="en-US" sz="1600" i="1" dirty="0">
                <a:solidFill>
                  <a:schemeClr val="accent5"/>
                </a:solidFill>
              </a:rPr>
              <a:t> pts c/o about?</a:t>
            </a:r>
          </a:p>
          <a:p>
            <a:r>
              <a:rPr lang="en-US" sz="1600" dirty="0">
                <a:solidFill>
                  <a:schemeClr val="accent5"/>
                </a:solidFill>
              </a:rPr>
              <a:t>The same things DES pts do: FBS, red eyes, and tearing</a:t>
            </a:r>
          </a:p>
          <a:p>
            <a:endParaRPr lang="en-US" sz="1600" i="1" dirty="0">
              <a:solidFill>
                <a:schemeClr val="accent5"/>
              </a:solidFill>
            </a:endParaRPr>
          </a:p>
          <a:p>
            <a:r>
              <a:rPr lang="en-US" sz="1600" i="1" dirty="0">
                <a:solidFill>
                  <a:schemeClr val="accent5"/>
                </a:solidFill>
              </a:rPr>
              <a:t>What is going on, </a:t>
            </a:r>
            <a:r>
              <a:rPr lang="en-US" sz="1600" i="1" dirty="0" err="1">
                <a:solidFill>
                  <a:schemeClr val="accent5"/>
                </a:solidFill>
              </a:rPr>
              <a:t>ie</a:t>
            </a:r>
            <a:r>
              <a:rPr lang="en-US" sz="1600" i="1" dirty="0">
                <a:solidFill>
                  <a:schemeClr val="accent5"/>
                </a:solidFill>
              </a:rPr>
              <a:t>, what happens that produces their discomfort?</a:t>
            </a:r>
          </a:p>
          <a:p>
            <a:r>
              <a:rPr lang="en-US" sz="1600" dirty="0">
                <a:solidFill>
                  <a:schemeClr val="accent5"/>
                </a:solidFill>
              </a:rPr>
              <a:t>The redundant </a:t>
            </a:r>
            <a:r>
              <a:rPr lang="en-US" sz="1600" dirty="0" err="1">
                <a:solidFill>
                  <a:schemeClr val="accent5"/>
                </a:solidFill>
              </a:rPr>
              <a:t>conj</a:t>
            </a:r>
            <a:r>
              <a:rPr lang="en-US" sz="1600" dirty="0">
                <a:solidFill>
                  <a:schemeClr val="accent5"/>
                </a:solidFill>
              </a:rPr>
              <a:t> chafes against itself during blinking/eye movements</a:t>
            </a:r>
          </a:p>
        </p:txBody>
      </p:sp>
    </p:spTree>
    <p:extLst>
      <p:ext uri="{BB962C8B-B14F-4D97-AF65-F5344CB8AC3E}">
        <p14:creationId xmlns:p14="http://schemas.microsoft.com/office/powerpoint/2010/main" val="3517114645"/>
      </p:ext>
    </p:extLst>
  </p:cSld>
  <p:clrMapOvr>
    <a:masterClrMapping/>
  </p:clrMapOvr>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b="1" dirty="0" err="1"/>
              <a:t>Conjunctivochalasis</a:t>
            </a:r>
            <a:endParaRPr lang="en-US" b="1" dirty="0"/>
          </a:p>
          <a:p>
            <a:r>
              <a:rPr lang="en-US" dirty="0">
                <a:solidFill>
                  <a:schemeClr val="bg1">
                    <a:lumMod val="75000"/>
                  </a:schemeClr>
                </a:solidFill>
              </a:rPr>
              <a:t>--SLK</a:t>
            </a:r>
          </a:p>
          <a:p>
            <a:r>
              <a:rPr lang="en-US" dirty="0">
                <a:solidFill>
                  <a:schemeClr val="bg1">
                    <a:lumMod val="75000"/>
                  </a:schemeClr>
                </a:solidFill>
              </a:rPr>
              <a:t>--Floppy </a:t>
            </a:r>
            <a:r>
              <a:rPr lang="en-US" dirty="0" err="1">
                <a:solidFill>
                  <a:schemeClr val="bg1">
                    <a:lumMod val="75000"/>
                  </a:schemeClr>
                </a:solidFill>
              </a:rPr>
              <a:t>eyeSLK</a:t>
            </a:r>
            <a:endParaRPr lang="en-US" dirty="0">
              <a:solidFill>
                <a:schemeClr val="bg1">
                  <a:lumMod val="75000"/>
                </a:schemeClr>
              </a:solidFill>
            </a:endParaRP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3" name="TextBox 2">
            <a:extLst>
              <a:ext uri="{FF2B5EF4-FFF2-40B4-BE49-F238E27FC236}">
                <a16:creationId xmlns:a16="http://schemas.microsoft.com/office/drawing/2014/main" id="{92B6EA86-C278-1927-1CD3-565E59976B34}"/>
              </a:ext>
            </a:extLst>
          </p:cNvPr>
          <p:cNvSpPr txBox="1"/>
          <p:nvPr/>
        </p:nvSpPr>
        <p:spPr>
          <a:xfrm>
            <a:off x="1042055" y="2514600"/>
            <a:ext cx="7010400" cy="3293209"/>
          </a:xfrm>
          <a:prstGeom prst="rect">
            <a:avLst/>
          </a:prstGeom>
          <a:solidFill>
            <a:schemeClr val="accent5"/>
          </a:solidFill>
        </p:spPr>
        <p:txBody>
          <a:bodyPr wrap="square" rtlCol="0">
            <a:spAutoFit/>
          </a:bodyPr>
          <a:lstStyle/>
          <a:p>
            <a:r>
              <a:rPr lang="en-US" sz="1600" i="1" dirty="0"/>
              <a:t>Briefly, what is </a:t>
            </a:r>
            <a:r>
              <a:rPr lang="en-US" sz="1600" dirty="0" err="1"/>
              <a:t>conj’chalasis</a:t>
            </a:r>
            <a:r>
              <a:rPr lang="en-US" sz="1600" i="1" dirty="0"/>
              <a:t>?</a:t>
            </a:r>
          </a:p>
          <a:p>
            <a:r>
              <a:rPr lang="en-US" sz="1600" dirty="0"/>
              <a:t>Loose, redundant, </a:t>
            </a:r>
            <a:r>
              <a:rPr lang="en-US" sz="1600" dirty="0" err="1"/>
              <a:t>nonedematous</a:t>
            </a:r>
            <a:r>
              <a:rPr lang="en-US" sz="1600" dirty="0"/>
              <a:t> conj. </a:t>
            </a:r>
            <a:r>
              <a:rPr lang="en-US" sz="1600" dirty="0">
                <a:solidFill>
                  <a:srgbClr val="0000FF"/>
                </a:solidFill>
              </a:rPr>
              <a:t>It usually manifests as a ‘fold’ of </a:t>
            </a:r>
            <a:r>
              <a:rPr lang="en-US" sz="1600" dirty="0" err="1">
                <a:solidFill>
                  <a:srgbClr val="0000FF"/>
                </a:solidFill>
              </a:rPr>
              <a:t>conj</a:t>
            </a:r>
            <a:r>
              <a:rPr lang="en-US" sz="1600" dirty="0">
                <a:solidFill>
                  <a:srgbClr val="0000FF"/>
                </a:solidFill>
              </a:rPr>
              <a:t> draping on the lower-lid margin.</a:t>
            </a:r>
          </a:p>
          <a:p>
            <a:endParaRPr lang="en-US" sz="1600" dirty="0"/>
          </a:p>
          <a:p>
            <a:r>
              <a:rPr lang="en-US" sz="1600" i="1" dirty="0"/>
              <a:t>What is the cause?</a:t>
            </a:r>
          </a:p>
          <a:p>
            <a:r>
              <a:rPr lang="en-US" sz="1600" dirty="0"/>
              <a:t>Probably the mechanical trauma of the lids rubbing against the bulbar </a:t>
            </a:r>
            <a:r>
              <a:rPr lang="en-US" sz="1600" dirty="0" err="1"/>
              <a:t>conj</a:t>
            </a:r>
            <a:r>
              <a:rPr lang="en-US" sz="1600" dirty="0"/>
              <a:t> during blinking</a:t>
            </a:r>
            <a:endParaRPr lang="en-US" sz="1600" dirty="0">
              <a:solidFill>
                <a:schemeClr val="accent5"/>
              </a:solidFill>
            </a:endParaRPr>
          </a:p>
          <a:p>
            <a:endParaRPr lang="en-US" sz="1600" i="1" dirty="0">
              <a:solidFill>
                <a:schemeClr val="accent5"/>
              </a:solidFill>
            </a:endParaRPr>
          </a:p>
          <a:p>
            <a:r>
              <a:rPr lang="en-US" sz="1600" i="1" dirty="0">
                <a:solidFill>
                  <a:schemeClr val="accent5"/>
                </a:solidFill>
              </a:rPr>
              <a:t>What do </a:t>
            </a:r>
            <a:r>
              <a:rPr lang="en-US" sz="1600" i="1" dirty="0" err="1">
                <a:solidFill>
                  <a:schemeClr val="accent5"/>
                </a:solidFill>
              </a:rPr>
              <a:t>conj’chalasis</a:t>
            </a:r>
            <a:r>
              <a:rPr lang="en-US" sz="1600" i="1" dirty="0">
                <a:solidFill>
                  <a:schemeClr val="accent5"/>
                </a:solidFill>
              </a:rPr>
              <a:t> pts c/o about?</a:t>
            </a:r>
          </a:p>
          <a:p>
            <a:r>
              <a:rPr lang="en-US" sz="1600" dirty="0">
                <a:solidFill>
                  <a:schemeClr val="accent5"/>
                </a:solidFill>
              </a:rPr>
              <a:t>The same things DES pts do: FBS, red eyes, and tearing</a:t>
            </a:r>
          </a:p>
          <a:p>
            <a:endParaRPr lang="en-US" sz="1600" i="1" dirty="0">
              <a:solidFill>
                <a:schemeClr val="accent5"/>
              </a:solidFill>
            </a:endParaRPr>
          </a:p>
          <a:p>
            <a:r>
              <a:rPr lang="en-US" sz="1600" i="1" dirty="0">
                <a:solidFill>
                  <a:schemeClr val="accent5"/>
                </a:solidFill>
              </a:rPr>
              <a:t>What is going on, </a:t>
            </a:r>
            <a:r>
              <a:rPr lang="en-US" sz="1600" i="1" dirty="0" err="1">
                <a:solidFill>
                  <a:schemeClr val="accent5"/>
                </a:solidFill>
              </a:rPr>
              <a:t>ie</a:t>
            </a:r>
            <a:r>
              <a:rPr lang="en-US" sz="1600" i="1" dirty="0">
                <a:solidFill>
                  <a:schemeClr val="accent5"/>
                </a:solidFill>
              </a:rPr>
              <a:t>, what happens that produces their discomfort?</a:t>
            </a:r>
          </a:p>
          <a:p>
            <a:r>
              <a:rPr lang="en-US" sz="1600" dirty="0">
                <a:solidFill>
                  <a:schemeClr val="accent5"/>
                </a:solidFill>
              </a:rPr>
              <a:t>The redundant </a:t>
            </a:r>
            <a:r>
              <a:rPr lang="en-US" sz="1600" dirty="0" err="1">
                <a:solidFill>
                  <a:schemeClr val="accent5"/>
                </a:solidFill>
              </a:rPr>
              <a:t>conj</a:t>
            </a:r>
            <a:r>
              <a:rPr lang="en-US" sz="1600" dirty="0">
                <a:solidFill>
                  <a:schemeClr val="accent5"/>
                </a:solidFill>
              </a:rPr>
              <a:t> chafes against itself during blinking/eye movements</a:t>
            </a:r>
          </a:p>
        </p:txBody>
      </p:sp>
    </p:spTree>
    <p:extLst>
      <p:ext uri="{BB962C8B-B14F-4D97-AF65-F5344CB8AC3E}">
        <p14:creationId xmlns:p14="http://schemas.microsoft.com/office/powerpoint/2010/main" val="4258817159"/>
      </p:ext>
    </p:extLst>
  </p:cSld>
  <p:clrMapOvr>
    <a:masterClrMapping/>
  </p:clrMapOvr>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b="1" dirty="0" err="1"/>
              <a:t>Conjunctivochalasis</a:t>
            </a:r>
            <a:endParaRPr lang="en-US" b="1" dirty="0"/>
          </a:p>
          <a:p>
            <a:r>
              <a:rPr lang="en-US" dirty="0">
                <a:solidFill>
                  <a:schemeClr val="bg1">
                    <a:lumMod val="75000"/>
                  </a:schemeClr>
                </a:solidFill>
              </a:rPr>
              <a:t>--SLK</a:t>
            </a:r>
          </a:p>
          <a:p>
            <a:r>
              <a:rPr lang="en-US" dirty="0">
                <a:solidFill>
                  <a:schemeClr val="bg1">
                    <a:lumMod val="75000"/>
                  </a:schemeClr>
                </a:solidFill>
              </a:rPr>
              <a:t>--Floppy </a:t>
            </a:r>
            <a:r>
              <a:rPr lang="en-US" dirty="0" err="1">
                <a:solidFill>
                  <a:schemeClr val="bg1">
                    <a:lumMod val="75000"/>
                  </a:schemeClr>
                </a:solidFill>
              </a:rPr>
              <a:t>eyeSLK</a:t>
            </a:r>
            <a:endParaRPr lang="en-US" dirty="0">
              <a:solidFill>
                <a:schemeClr val="bg1">
                  <a:lumMod val="75000"/>
                </a:schemeClr>
              </a:solidFill>
            </a:endParaRP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3" name="TextBox 2">
            <a:extLst>
              <a:ext uri="{FF2B5EF4-FFF2-40B4-BE49-F238E27FC236}">
                <a16:creationId xmlns:a16="http://schemas.microsoft.com/office/drawing/2014/main" id="{92B6EA86-C278-1927-1CD3-565E59976B34}"/>
              </a:ext>
            </a:extLst>
          </p:cNvPr>
          <p:cNvSpPr txBox="1"/>
          <p:nvPr/>
        </p:nvSpPr>
        <p:spPr>
          <a:xfrm>
            <a:off x="1042055" y="2514600"/>
            <a:ext cx="7010400" cy="3293209"/>
          </a:xfrm>
          <a:prstGeom prst="rect">
            <a:avLst/>
          </a:prstGeom>
          <a:solidFill>
            <a:schemeClr val="accent5"/>
          </a:solidFill>
        </p:spPr>
        <p:txBody>
          <a:bodyPr wrap="square" rtlCol="0">
            <a:spAutoFit/>
          </a:bodyPr>
          <a:lstStyle/>
          <a:p>
            <a:r>
              <a:rPr lang="en-US" sz="1600" i="1" dirty="0"/>
              <a:t>Briefly, what is </a:t>
            </a:r>
            <a:r>
              <a:rPr lang="en-US" sz="1600" dirty="0" err="1"/>
              <a:t>conj’chalasis</a:t>
            </a:r>
            <a:r>
              <a:rPr lang="en-US" sz="1600" i="1" dirty="0"/>
              <a:t>?</a:t>
            </a:r>
          </a:p>
          <a:p>
            <a:r>
              <a:rPr lang="en-US" sz="1600" dirty="0"/>
              <a:t>Loose, redundant, </a:t>
            </a:r>
            <a:r>
              <a:rPr lang="en-US" sz="1600" dirty="0" err="1"/>
              <a:t>nonedematous</a:t>
            </a:r>
            <a:r>
              <a:rPr lang="en-US" sz="1600" dirty="0"/>
              <a:t> conj. </a:t>
            </a:r>
            <a:r>
              <a:rPr lang="en-US" sz="1600" dirty="0">
                <a:solidFill>
                  <a:srgbClr val="0000FF"/>
                </a:solidFill>
              </a:rPr>
              <a:t>It usually manifests as a ‘fold’ of </a:t>
            </a:r>
            <a:r>
              <a:rPr lang="en-US" sz="1600" dirty="0" err="1">
                <a:solidFill>
                  <a:srgbClr val="0000FF"/>
                </a:solidFill>
              </a:rPr>
              <a:t>conj</a:t>
            </a:r>
            <a:r>
              <a:rPr lang="en-US" sz="1600" dirty="0">
                <a:solidFill>
                  <a:srgbClr val="0000FF"/>
                </a:solidFill>
              </a:rPr>
              <a:t> draping on the lower-lid margin.</a:t>
            </a:r>
          </a:p>
          <a:p>
            <a:endParaRPr lang="en-US" sz="1600" dirty="0"/>
          </a:p>
          <a:p>
            <a:r>
              <a:rPr lang="en-US" sz="1600" i="1" dirty="0"/>
              <a:t>What is the cause?</a:t>
            </a:r>
          </a:p>
          <a:p>
            <a:r>
              <a:rPr lang="en-US" sz="1600" dirty="0"/>
              <a:t>Probably the mechanical trauma of the lids rubbing against the bulbar </a:t>
            </a:r>
            <a:r>
              <a:rPr lang="en-US" sz="1600" dirty="0" err="1"/>
              <a:t>conj</a:t>
            </a:r>
            <a:r>
              <a:rPr lang="en-US" sz="1600" dirty="0"/>
              <a:t> during blinking</a:t>
            </a:r>
          </a:p>
          <a:p>
            <a:endParaRPr lang="en-US" sz="1600" i="1" dirty="0"/>
          </a:p>
          <a:p>
            <a:r>
              <a:rPr lang="en-US" sz="1600" i="1" dirty="0"/>
              <a:t>What do </a:t>
            </a:r>
            <a:r>
              <a:rPr lang="en-US" sz="1600" i="1" dirty="0" err="1"/>
              <a:t>conj’chalasis</a:t>
            </a:r>
            <a:r>
              <a:rPr lang="en-US" sz="1600" i="1" dirty="0"/>
              <a:t> pts c/o about?</a:t>
            </a:r>
            <a:endParaRPr lang="en-US" sz="1600" i="1" dirty="0">
              <a:solidFill>
                <a:schemeClr val="accent5"/>
              </a:solidFill>
            </a:endParaRPr>
          </a:p>
          <a:p>
            <a:r>
              <a:rPr lang="en-US" sz="1600" dirty="0">
                <a:solidFill>
                  <a:schemeClr val="accent5"/>
                </a:solidFill>
              </a:rPr>
              <a:t>The same things DES pts do: FBS, red eyes, and tearing</a:t>
            </a:r>
          </a:p>
          <a:p>
            <a:endParaRPr lang="en-US" sz="1600" i="1" dirty="0">
              <a:solidFill>
                <a:schemeClr val="accent5"/>
              </a:solidFill>
            </a:endParaRPr>
          </a:p>
          <a:p>
            <a:r>
              <a:rPr lang="en-US" sz="1600" i="1" dirty="0">
                <a:solidFill>
                  <a:schemeClr val="accent5"/>
                </a:solidFill>
              </a:rPr>
              <a:t>What is going on, </a:t>
            </a:r>
            <a:r>
              <a:rPr lang="en-US" sz="1600" i="1" dirty="0" err="1">
                <a:solidFill>
                  <a:schemeClr val="accent5"/>
                </a:solidFill>
              </a:rPr>
              <a:t>ie</a:t>
            </a:r>
            <a:r>
              <a:rPr lang="en-US" sz="1600" i="1" dirty="0">
                <a:solidFill>
                  <a:schemeClr val="accent5"/>
                </a:solidFill>
              </a:rPr>
              <a:t>, what happens that produces their discomfort?</a:t>
            </a:r>
          </a:p>
          <a:p>
            <a:r>
              <a:rPr lang="en-US" sz="1600" dirty="0">
                <a:solidFill>
                  <a:schemeClr val="accent5"/>
                </a:solidFill>
              </a:rPr>
              <a:t>The redundant </a:t>
            </a:r>
            <a:r>
              <a:rPr lang="en-US" sz="1600" dirty="0" err="1">
                <a:solidFill>
                  <a:schemeClr val="accent5"/>
                </a:solidFill>
              </a:rPr>
              <a:t>conj</a:t>
            </a:r>
            <a:r>
              <a:rPr lang="en-US" sz="1600" dirty="0">
                <a:solidFill>
                  <a:schemeClr val="accent5"/>
                </a:solidFill>
              </a:rPr>
              <a:t> chafes against itself during blinking/eye movements</a:t>
            </a:r>
          </a:p>
        </p:txBody>
      </p:sp>
    </p:spTree>
    <p:extLst>
      <p:ext uri="{BB962C8B-B14F-4D97-AF65-F5344CB8AC3E}">
        <p14:creationId xmlns:p14="http://schemas.microsoft.com/office/powerpoint/2010/main" val="2826123525"/>
      </p:ext>
    </p:extLst>
  </p:cSld>
  <p:clrMapOvr>
    <a:masterClrMapping/>
  </p:clrMapOvr>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b="1" dirty="0" err="1"/>
              <a:t>Conjunctivochalasis</a:t>
            </a:r>
            <a:endParaRPr lang="en-US" b="1" dirty="0"/>
          </a:p>
          <a:p>
            <a:r>
              <a:rPr lang="en-US" dirty="0">
                <a:solidFill>
                  <a:schemeClr val="bg1">
                    <a:lumMod val="75000"/>
                  </a:schemeClr>
                </a:solidFill>
              </a:rPr>
              <a:t>--SLK</a:t>
            </a:r>
          </a:p>
          <a:p>
            <a:r>
              <a:rPr lang="en-US" dirty="0">
                <a:solidFill>
                  <a:schemeClr val="bg1">
                    <a:lumMod val="75000"/>
                  </a:schemeClr>
                </a:solidFill>
              </a:rPr>
              <a:t>--Floppy </a:t>
            </a:r>
            <a:r>
              <a:rPr lang="en-US" dirty="0" err="1">
                <a:solidFill>
                  <a:schemeClr val="bg1">
                    <a:lumMod val="75000"/>
                  </a:schemeClr>
                </a:solidFill>
              </a:rPr>
              <a:t>eyeSLK</a:t>
            </a:r>
            <a:endParaRPr lang="en-US" dirty="0">
              <a:solidFill>
                <a:schemeClr val="bg1">
                  <a:lumMod val="75000"/>
                </a:schemeClr>
              </a:solidFill>
            </a:endParaRP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3" name="TextBox 2">
            <a:extLst>
              <a:ext uri="{FF2B5EF4-FFF2-40B4-BE49-F238E27FC236}">
                <a16:creationId xmlns:a16="http://schemas.microsoft.com/office/drawing/2014/main" id="{92B6EA86-C278-1927-1CD3-565E59976B34}"/>
              </a:ext>
            </a:extLst>
          </p:cNvPr>
          <p:cNvSpPr txBox="1"/>
          <p:nvPr/>
        </p:nvSpPr>
        <p:spPr>
          <a:xfrm>
            <a:off x="1042055" y="2514600"/>
            <a:ext cx="7010400" cy="3293209"/>
          </a:xfrm>
          <a:prstGeom prst="rect">
            <a:avLst/>
          </a:prstGeom>
          <a:solidFill>
            <a:schemeClr val="accent5"/>
          </a:solidFill>
        </p:spPr>
        <p:txBody>
          <a:bodyPr wrap="square" rtlCol="0">
            <a:spAutoFit/>
          </a:bodyPr>
          <a:lstStyle/>
          <a:p>
            <a:r>
              <a:rPr lang="en-US" sz="1600" i="1" dirty="0"/>
              <a:t>Briefly, what is </a:t>
            </a:r>
            <a:r>
              <a:rPr lang="en-US" sz="1600" dirty="0" err="1"/>
              <a:t>conj’chalasis</a:t>
            </a:r>
            <a:r>
              <a:rPr lang="en-US" sz="1600" i="1" dirty="0"/>
              <a:t>?</a:t>
            </a:r>
          </a:p>
          <a:p>
            <a:r>
              <a:rPr lang="en-US" sz="1600" dirty="0"/>
              <a:t>Loose, redundant, </a:t>
            </a:r>
            <a:r>
              <a:rPr lang="en-US" sz="1600" dirty="0" err="1"/>
              <a:t>nonedematous</a:t>
            </a:r>
            <a:r>
              <a:rPr lang="en-US" sz="1600" dirty="0"/>
              <a:t> conj. </a:t>
            </a:r>
            <a:r>
              <a:rPr lang="en-US" sz="1600" dirty="0">
                <a:solidFill>
                  <a:srgbClr val="0000FF"/>
                </a:solidFill>
              </a:rPr>
              <a:t>It usually manifests as a ‘fold’ of </a:t>
            </a:r>
            <a:r>
              <a:rPr lang="en-US" sz="1600" dirty="0" err="1">
                <a:solidFill>
                  <a:srgbClr val="0000FF"/>
                </a:solidFill>
              </a:rPr>
              <a:t>conj</a:t>
            </a:r>
            <a:r>
              <a:rPr lang="en-US" sz="1600" dirty="0">
                <a:solidFill>
                  <a:srgbClr val="0000FF"/>
                </a:solidFill>
              </a:rPr>
              <a:t> draping on the lower-lid margin.</a:t>
            </a:r>
          </a:p>
          <a:p>
            <a:endParaRPr lang="en-US" sz="1600" dirty="0"/>
          </a:p>
          <a:p>
            <a:r>
              <a:rPr lang="en-US" sz="1600" i="1" dirty="0"/>
              <a:t>What is the cause?</a:t>
            </a:r>
          </a:p>
          <a:p>
            <a:r>
              <a:rPr lang="en-US" sz="1600" dirty="0"/>
              <a:t>Probably the mechanical trauma of the lids rubbing against the bulbar </a:t>
            </a:r>
            <a:r>
              <a:rPr lang="en-US" sz="1600" dirty="0" err="1"/>
              <a:t>conj</a:t>
            </a:r>
            <a:r>
              <a:rPr lang="en-US" sz="1600" dirty="0"/>
              <a:t> during blinking</a:t>
            </a:r>
          </a:p>
          <a:p>
            <a:endParaRPr lang="en-US" sz="1600" i="1" dirty="0"/>
          </a:p>
          <a:p>
            <a:r>
              <a:rPr lang="en-US" sz="1600" i="1" dirty="0"/>
              <a:t>What do </a:t>
            </a:r>
            <a:r>
              <a:rPr lang="en-US" sz="1600" i="1" dirty="0" err="1"/>
              <a:t>conj’chalasis</a:t>
            </a:r>
            <a:r>
              <a:rPr lang="en-US" sz="1600" i="1" dirty="0"/>
              <a:t> pts c/o about?</a:t>
            </a:r>
          </a:p>
          <a:p>
            <a:r>
              <a:rPr lang="en-US" sz="1600" dirty="0"/>
              <a:t>The same things DES pts do: FBS, red eyes, and tearing</a:t>
            </a:r>
            <a:endParaRPr lang="en-US" sz="1600" dirty="0">
              <a:solidFill>
                <a:schemeClr val="accent5"/>
              </a:solidFill>
            </a:endParaRPr>
          </a:p>
          <a:p>
            <a:endParaRPr lang="en-US" sz="1600" i="1" dirty="0">
              <a:solidFill>
                <a:schemeClr val="accent5"/>
              </a:solidFill>
            </a:endParaRPr>
          </a:p>
          <a:p>
            <a:r>
              <a:rPr lang="en-US" sz="1600" i="1" dirty="0">
                <a:solidFill>
                  <a:schemeClr val="accent5"/>
                </a:solidFill>
              </a:rPr>
              <a:t>What is going on, </a:t>
            </a:r>
            <a:r>
              <a:rPr lang="en-US" sz="1600" i="1" dirty="0" err="1">
                <a:solidFill>
                  <a:schemeClr val="accent5"/>
                </a:solidFill>
              </a:rPr>
              <a:t>ie</a:t>
            </a:r>
            <a:r>
              <a:rPr lang="en-US" sz="1600" i="1" dirty="0">
                <a:solidFill>
                  <a:schemeClr val="accent5"/>
                </a:solidFill>
              </a:rPr>
              <a:t>, what happens that produces their discomfort?</a:t>
            </a:r>
          </a:p>
          <a:p>
            <a:r>
              <a:rPr lang="en-US" sz="1600" dirty="0">
                <a:solidFill>
                  <a:schemeClr val="accent5"/>
                </a:solidFill>
              </a:rPr>
              <a:t>The redundant </a:t>
            </a:r>
            <a:r>
              <a:rPr lang="en-US" sz="1600" dirty="0" err="1">
                <a:solidFill>
                  <a:schemeClr val="accent5"/>
                </a:solidFill>
              </a:rPr>
              <a:t>conj</a:t>
            </a:r>
            <a:r>
              <a:rPr lang="en-US" sz="1600" dirty="0">
                <a:solidFill>
                  <a:schemeClr val="accent5"/>
                </a:solidFill>
              </a:rPr>
              <a:t> chafes against itself during blinking/eye movements</a:t>
            </a:r>
          </a:p>
        </p:txBody>
      </p:sp>
    </p:spTree>
    <p:extLst>
      <p:ext uri="{BB962C8B-B14F-4D97-AF65-F5344CB8AC3E}">
        <p14:creationId xmlns:p14="http://schemas.microsoft.com/office/powerpoint/2010/main" val="4207693216"/>
      </p:ext>
    </p:extLst>
  </p:cSld>
  <p:clrMapOvr>
    <a:masterClrMapping/>
  </p:clrMapOvr>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b="1" dirty="0" err="1"/>
              <a:t>Conjunctivochalasis</a:t>
            </a:r>
            <a:endParaRPr lang="en-US" b="1" dirty="0"/>
          </a:p>
          <a:p>
            <a:r>
              <a:rPr lang="en-US" dirty="0">
                <a:solidFill>
                  <a:schemeClr val="bg1">
                    <a:lumMod val="75000"/>
                  </a:schemeClr>
                </a:solidFill>
              </a:rPr>
              <a:t>--SLK</a:t>
            </a:r>
          </a:p>
          <a:p>
            <a:r>
              <a:rPr lang="en-US" dirty="0">
                <a:solidFill>
                  <a:schemeClr val="bg1">
                    <a:lumMod val="75000"/>
                  </a:schemeClr>
                </a:solidFill>
              </a:rPr>
              <a:t>--Floppy </a:t>
            </a:r>
            <a:r>
              <a:rPr lang="en-US" dirty="0" err="1">
                <a:solidFill>
                  <a:schemeClr val="bg1">
                    <a:lumMod val="75000"/>
                  </a:schemeClr>
                </a:solidFill>
              </a:rPr>
              <a:t>eyeSLK</a:t>
            </a:r>
            <a:endParaRPr lang="en-US" dirty="0">
              <a:solidFill>
                <a:schemeClr val="bg1">
                  <a:lumMod val="75000"/>
                </a:schemeClr>
              </a:solidFill>
            </a:endParaRP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3" name="TextBox 2">
            <a:extLst>
              <a:ext uri="{FF2B5EF4-FFF2-40B4-BE49-F238E27FC236}">
                <a16:creationId xmlns:a16="http://schemas.microsoft.com/office/drawing/2014/main" id="{92B6EA86-C278-1927-1CD3-565E59976B34}"/>
              </a:ext>
            </a:extLst>
          </p:cNvPr>
          <p:cNvSpPr txBox="1"/>
          <p:nvPr/>
        </p:nvSpPr>
        <p:spPr>
          <a:xfrm>
            <a:off x="1042055" y="2514600"/>
            <a:ext cx="7010400" cy="3293209"/>
          </a:xfrm>
          <a:prstGeom prst="rect">
            <a:avLst/>
          </a:prstGeom>
          <a:solidFill>
            <a:schemeClr val="accent5"/>
          </a:solidFill>
        </p:spPr>
        <p:txBody>
          <a:bodyPr wrap="square" rtlCol="0">
            <a:spAutoFit/>
          </a:bodyPr>
          <a:lstStyle/>
          <a:p>
            <a:r>
              <a:rPr lang="en-US" sz="1600" i="1" dirty="0"/>
              <a:t>Briefly, what is </a:t>
            </a:r>
            <a:r>
              <a:rPr lang="en-US" sz="1600" dirty="0" err="1"/>
              <a:t>conj’chalasis</a:t>
            </a:r>
            <a:r>
              <a:rPr lang="en-US" sz="1600" i="1" dirty="0"/>
              <a:t>?</a:t>
            </a:r>
          </a:p>
          <a:p>
            <a:r>
              <a:rPr lang="en-US" sz="1600" dirty="0"/>
              <a:t>Loose, redundant, </a:t>
            </a:r>
            <a:r>
              <a:rPr lang="en-US" sz="1600" dirty="0" err="1"/>
              <a:t>nonedematous</a:t>
            </a:r>
            <a:r>
              <a:rPr lang="en-US" sz="1600" dirty="0"/>
              <a:t> conj. </a:t>
            </a:r>
            <a:r>
              <a:rPr lang="en-US" sz="1600" dirty="0">
                <a:solidFill>
                  <a:srgbClr val="0000FF"/>
                </a:solidFill>
              </a:rPr>
              <a:t>It usually manifests as a ‘fold’ of </a:t>
            </a:r>
            <a:r>
              <a:rPr lang="en-US" sz="1600" dirty="0" err="1">
                <a:solidFill>
                  <a:srgbClr val="0000FF"/>
                </a:solidFill>
              </a:rPr>
              <a:t>conj</a:t>
            </a:r>
            <a:r>
              <a:rPr lang="en-US" sz="1600" dirty="0">
                <a:solidFill>
                  <a:srgbClr val="0000FF"/>
                </a:solidFill>
              </a:rPr>
              <a:t> draping on the lower-lid margin.</a:t>
            </a:r>
          </a:p>
          <a:p>
            <a:endParaRPr lang="en-US" sz="1600" dirty="0"/>
          </a:p>
          <a:p>
            <a:r>
              <a:rPr lang="en-US" sz="1600" i="1" dirty="0"/>
              <a:t>What is the cause?</a:t>
            </a:r>
          </a:p>
          <a:p>
            <a:r>
              <a:rPr lang="en-US" sz="1600" dirty="0"/>
              <a:t>Probably the mechanical trauma of the lids rubbing against the bulbar </a:t>
            </a:r>
            <a:r>
              <a:rPr lang="en-US" sz="1600" dirty="0" err="1"/>
              <a:t>conj</a:t>
            </a:r>
            <a:r>
              <a:rPr lang="en-US" sz="1600" dirty="0"/>
              <a:t> during blinking</a:t>
            </a:r>
          </a:p>
          <a:p>
            <a:endParaRPr lang="en-US" sz="1600" i="1" dirty="0"/>
          </a:p>
          <a:p>
            <a:r>
              <a:rPr lang="en-US" sz="1600" i="1" dirty="0"/>
              <a:t>What do </a:t>
            </a:r>
            <a:r>
              <a:rPr lang="en-US" sz="1600" i="1" dirty="0" err="1"/>
              <a:t>conj’chalasis</a:t>
            </a:r>
            <a:r>
              <a:rPr lang="en-US" sz="1600" i="1" dirty="0"/>
              <a:t> pts c/o about?</a:t>
            </a:r>
          </a:p>
          <a:p>
            <a:r>
              <a:rPr lang="en-US" sz="1600" dirty="0"/>
              <a:t>The same things DES pts do: FBS, red eyes, and tearing</a:t>
            </a:r>
          </a:p>
          <a:p>
            <a:endParaRPr lang="en-US" sz="1600" i="1" dirty="0"/>
          </a:p>
          <a:p>
            <a:r>
              <a:rPr lang="en-US" sz="1600" i="1" dirty="0"/>
              <a:t>What is going on, </a:t>
            </a:r>
            <a:r>
              <a:rPr lang="en-US" sz="1600" i="1" dirty="0" err="1"/>
              <a:t>ie</a:t>
            </a:r>
            <a:r>
              <a:rPr lang="en-US" sz="1600" i="1" dirty="0"/>
              <a:t>, what happens that produces their discomfort?</a:t>
            </a:r>
            <a:endParaRPr lang="en-US" sz="1600" i="1" dirty="0">
              <a:solidFill>
                <a:schemeClr val="accent5"/>
              </a:solidFill>
            </a:endParaRPr>
          </a:p>
          <a:p>
            <a:r>
              <a:rPr lang="en-US" sz="1600" dirty="0">
                <a:solidFill>
                  <a:schemeClr val="accent5"/>
                </a:solidFill>
              </a:rPr>
              <a:t>The redundant </a:t>
            </a:r>
            <a:r>
              <a:rPr lang="en-US" sz="1600" dirty="0" err="1">
                <a:solidFill>
                  <a:schemeClr val="accent5"/>
                </a:solidFill>
              </a:rPr>
              <a:t>conj</a:t>
            </a:r>
            <a:r>
              <a:rPr lang="en-US" sz="1600" dirty="0">
                <a:solidFill>
                  <a:schemeClr val="accent5"/>
                </a:solidFill>
              </a:rPr>
              <a:t> chafes against itself during blinking/eye movements</a:t>
            </a:r>
          </a:p>
        </p:txBody>
      </p:sp>
    </p:spTree>
    <p:extLst>
      <p:ext uri="{BB962C8B-B14F-4D97-AF65-F5344CB8AC3E}">
        <p14:creationId xmlns:p14="http://schemas.microsoft.com/office/powerpoint/2010/main" val="4287814652"/>
      </p:ext>
    </p:extLst>
  </p:cSld>
  <p:clrMapOvr>
    <a:masterClrMapping/>
  </p:clrMapOvr>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b="1" dirty="0" err="1"/>
              <a:t>Conjunctivochalasis</a:t>
            </a:r>
            <a:endParaRPr lang="en-US" b="1" dirty="0"/>
          </a:p>
          <a:p>
            <a:r>
              <a:rPr lang="en-US" dirty="0">
                <a:solidFill>
                  <a:schemeClr val="bg1">
                    <a:lumMod val="75000"/>
                  </a:schemeClr>
                </a:solidFill>
              </a:rPr>
              <a:t>--SLK</a:t>
            </a:r>
          </a:p>
          <a:p>
            <a:r>
              <a:rPr lang="en-US" dirty="0">
                <a:solidFill>
                  <a:schemeClr val="bg1">
                    <a:lumMod val="75000"/>
                  </a:schemeClr>
                </a:solidFill>
              </a:rPr>
              <a:t>--Floppy </a:t>
            </a:r>
            <a:r>
              <a:rPr lang="en-US" dirty="0" err="1">
                <a:solidFill>
                  <a:schemeClr val="bg1">
                    <a:lumMod val="75000"/>
                  </a:schemeClr>
                </a:solidFill>
              </a:rPr>
              <a:t>eyeSLK</a:t>
            </a:r>
            <a:endParaRPr lang="en-US" dirty="0">
              <a:solidFill>
                <a:schemeClr val="bg1">
                  <a:lumMod val="75000"/>
                </a:schemeClr>
              </a:solidFill>
            </a:endParaRP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3" name="TextBox 2">
            <a:extLst>
              <a:ext uri="{FF2B5EF4-FFF2-40B4-BE49-F238E27FC236}">
                <a16:creationId xmlns:a16="http://schemas.microsoft.com/office/drawing/2014/main" id="{92B6EA86-C278-1927-1CD3-565E59976B34}"/>
              </a:ext>
            </a:extLst>
          </p:cNvPr>
          <p:cNvSpPr txBox="1"/>
          <p:nvPr/>
        </p:nvSpPr>
        <p:spPr>
          <a:xfrm>
            <a:off x="1042055" y="2514600"/>
            <a:ext cx="7010400" cy="3293209"/>
          </a:xfrm>
          <a:prstGeom prst="rect">
            <a:avLst/>
          </a:prstGeom>
          <a:solidFill>
            <a:schemeClr val="accent5"/>
          </a:solidFill>
        </p:spPr>
        <p:txBody>
          <a:bodyPr wrap="square" rtlCol="0">
            <a:spAutoFit/>
          </a:bodyPr>
          <a:lstStyle/>
          <a:p>
            <a:r>
              <a:rPr lang="en-US" sz="1600" i="1" dirty="0"/>
              <a:t>Briefly, what is </a:t>
            </a:r>
            <a:r>
              <a:rPr lang="en-US" sz="1600" dirty="0" err="1"/>
              <a:t>conj’chalasis</a:t>
            </a:r>
            <a:r>
              <a:rPr lang="en-US" sz="1600" i="1" dirty="0"/>
              <a:t>?</a:t>
            </a:r>
          </a:p>
          <a:p>
            <a:r>
              <a:rPr lang="en-US" sz="1600" dirty="0"/>
              <a:t>Loose, redundant, </a:t>
            </a:r>
            <a:r>
              <a:rPr lang="en-US" sz="1600" dirty="0" err="1"/>
              <a:t>nonedematous</a:t>
            </a:r>
            <a:r>
              <a:rPr lang="en-US" sz="1600" dirty="0"/>
              <a:t> conj. </a:t>
            </a:r>
            <a:r>
              <a:rPr lang="en-US" sz="1600" dirty="0">
                <a:solidFill>
                  <a:srgbClr val="0000FF"/>
                </a:solidFill>
              </a:rPr>
              <a:t>It usually manifests as a ‘fold’ of </a:t>
            </a:r>
            <a:r>
              <a:rPr lang="en-US" sz="1600" dirty="0" err="1">
                <a:solidFill>
                  <a:srgbClr val="0000FF"/>
                </a:solidFill>
              </a:rPr>
              <a:t>conj</a:t>
            </a:r>
            <a:r>
              <a:rPr lang="en-US" sz="1600" dirty="0">
                <a:solidFill>
                  <a:srgbClr val="0000FF"/>
                </a:solidFill>
              </a:rPr>
              <a:t> draping on the lower-lid margin.</a:t>
            </a:r>
          </a:p>
          <a:p>
            <a:endParaRPr lang="en-US" sz="1600" dirty="0"/>
          </a:p>
          <a:p>
            <a:r>
              <a:rPr lang="en-US" sz="1600" i="1" dirty="0"/>
              <a:t>What is the cause?</a:t>
            </a:r>
          </a:p>
          <a:p>
            <a:r>
              <a:rPr lang="en-US" sz="1600" dirty="0"/>
              <a:t>Probably the mechanical trauma of the lids rubbing against the bulbar </a:t>
            </a:r>
            <a:r>
              <a:rPr lang="en-US" sz="1600" dirty="0" err="1"/>
              <a:t>conj</a:t>
            </a:r>
            <a:r>
              <a:rPr lang="en-US" sz="1600" dirty="0"/>
              <a:t> during blinking</a:t>
            </a:r>
          </a:p>
          <a:p>
            <a:endParaRPr lang="en-US" sz="1600" i="1" dirty="0"/>
          </a:p>
          <a:p>
            <a:r>
              <a:rPr lang="en-US" sz="1600" i="1" dirty="0"/>
              <a:t>What do </a:t>
            </a:r>
            <a:r>
              <a:rPr lang="en-US" sz="1600" i="1" dirty="0" err="1"/>
              <a:t>conj’chalasis</a:t>
            </a:r>
            <a:r>
              <a:rPr lang="en-US" sz="1600" i="1" dirty="0"/>
              <a:t> pts c/o about?</a:t>
            </a:r>
          </a:p>
          <a:p>
            <a:r>
              <a:rPr lang="en-US" sz="1600" dirty="0"/>
              <a:t>The same things DES pts do: FBS, red eyes, and tearing</a:t>
            </a:r>
          </a:p>
          <a:p>
            <a:endParaRPr lang="en-US" sz="1600" i="1" dirty="0"/>
          </a:p>
          <a:p>
            <a:r>
              <a:rPr lang="en-US" sz="1600" i="1" dirty="0"/>
              <a:t>What is going on, </a:t>
            </a:r>
            <a:r>
              <a:rPr lang="en-US" sz="1600" i="1" dirty="0" err="1"/>
              <a:t>ie</a:t>
            </a:r>
            <a:r>
              <a:rPr lang="en-US" sz="1600" i="1" dirty="0"/>
              <a:t>, what happens that produces their discomfort?</a:t>
            </a:r>
          </a:p>
          <a:p>
            <a:r>
              <a:rPr lang="en-US" sz="1600" dirty="0"/>
              <a:t>The redundant </a:t>
            </a:r>
            <a:r>
              <a:rPr lang="en-US" sz="1600" dirty="0" err="1"/>
              <a:t>conj</a:t>
            </a:r>
            <a:r>
              <a:rPr lang="en-US" sz="1600" dirty="0"/>
              <a:t> chafes against itself during blinking/eye movements</a:t>
            </a:r>
          </a:p>
        </p:txBody>
      </p:sp>
    </p:spTree>
    <p:extLst>
      <p:ext uri="{BB962C8B-B14F-4D97-AF65-F5344CB8AC3E}">
        <p14:creationId xmlns:p14="http://schemas.microsoft.com/office/powerpoint/2010/main" val="965490116"/>
      </p:ext>
    </p:extLst>
  </p:cSld>
  <p:clrMapOvr>
    <a:masterClrMapping/>
  </p:clrMapOvr>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b="1" dirty="0" err="1"/>
              <a:t>Conjunctivochalasis</a:t>
            </a:r>
            <a:endParaRPr lang="en-US" b="1" dirty="0"/>
          </a:p>
          <a:p>
            <a:r>
              <a:rPr lang="en-US" dirty="0">
                <a:solidFill>
                  <a:schemeClr val="bg1">
                    <a:lumMod val="75000"/>
                  </a:schemeClr>
                </a:solidFill>
              </a:rPr>
              <a:t>--SLK</a:t>
            </a:r>
          </a:p>
          <a:p>
            <a:r>
              <a:rPr lang="en-US" dirty="0">
                <a:solidFill>
                  <a:schemeClr val="bg1">
                    <a:lumMod val="75000"/>
                  </a:schemeClr>
                </a:solidFill>
              </a:rPr>
              <a:t>--Floppy </a:t>
            </a:r>
            <a:r>
              <a:rPr lang="en-US" dirty="0" err="1">
                <a:solidFill>
                  <a:schemeClr val="bg1">
                    <a:lumMod val="75000"/>
                  </a:schemeClr>
                </a:solidFill>
              </a:rPr>
              <a:t>eyeSLK</a:t>
            </a:r>
            <a:endParaRPr lang="en-US" dirty="0">
              <a:solidFill>
                <a:schemeClr val="bg1">
                  <a:lumMod val="75000"/>
                </a:schemeClr>
              </a:solidFill>
            </a:endParaRP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3" name="TextBox 2">
            <a:extLst>
              <a:ext uri="{FF2B5EF4-FFF2-40B4-BE49-F238E27FC236}">
                <a16:creationId xmlns:a16="http://schemas.microsoft.com/office/drawing/2014/main" id="{92B6EA86-C278-1927-1CD3-565E59976B34}"/>
              </a:ext>
            </a:extLst>
          </p:cNvPr>
          <p:cNvSpPr txBox="1"/>
          <p:nvPr/>
        </p:nvSpPr>
        <p:spPr>
          <a:xfrm>
            <a:off x="1042055" y="2514600"/>
            <a:ext cx="7010400" cy="3293209"/>
          </a:xfrm>
          <a:prstGeom prst="rect">
            <a:avLst/>
          </a:prstGeom>
          <a:solidFill>
            <a:schemeClr val="accent5"/>
          </a:solidFill>
        </p:spPr>
        <p:txBody>
          <a:bodyPr wrap="square" rtlCol="0">
            <a:spAutoFit/>
          </a:bodyPr>
          <a:lstStyle/>
          <a:p>
            <a:r>
              <a:rPr lang="en-US" sz="1600" i="1" dirty="0">
                <a:solidFill>
                  <a:schemeClr val="bg1">
                    <a:lumMod val="75000"/>
                  </a:schemeClr>
                </a:solidFill>
              </a:rPr>
              <a:t>Briefly, what is </a:t>
            </a:r>
            <a:r>
              <a:rPr lang="en-US" sz="1600" dirty="0" err="1">
                <a:solidFill>
                  <a:schemeClr val="bg1">
                    <a:lumMod val="75000"/>
                  </a:schemeClr>
                </a:solidFill>
              </a:rPr>
              <a:t>conj’chalasis</a:t>
            </a:r>
            <a:r>
              <a:rPr lang="en-US" sz="1600" i="1" dirty="0">
                <a:solidFill>
                  <a:schemeClr val="bg1">
                    <a:lumMod val="75000"/>
                  </a:schemeClr>
                </a:solidFill>
              </a:rPr>
              <a:t>?</a:t>
            </a:r>
          </a:p>
          <a:p>
            <a:r>
              <a:rPr lang="en-US" sz="1600" dirty="0">
                <a:solidFill>
                  <a:schemeClr val="bg1">
                    <a:lumMod val="75000"/>
                  </a:schemeClr>
                </a:solidFill>
              </a:rPr>
              <a:t>Loose, redundant, </a:t>
            </a:r>
            <a:r>
              <a:rPr lang="en-US" sz="1600" dirty="0" err="1">
                <a:solidFill>
                  <a:schemeClr val="bg1">
                    <a:lumMod val="75000"/>
                  </a:schemeClr>
                </a:solidFill>
              </a:rPr>
              <a:t>nonedematous</a:t>
            </a:r>
            <a:r>
              <a:rPr lang="en-US" sz="1600" dirty="0">
                <a:solidFill>
                  <a:schemeClr val="bg1">
                    <a:lumMod val="75000"/>
                  </a:schemeClr>
                </a:solidFill>
              </a:rPr>
              <a:t> conj. It usually manifests as a ‘fold’ of </a:t>
            </a:r>
            <a:r>
              <a:rPr lang="en-US" sz="1600" dirty="0" err="1">
                <a:solidFill>
                  <a:schemeClr val="bg1">
                    <a:lumMod val="75000"/>
                  </a:schemeClr>
                </a:solidFill>
              </a:rPr>
              <a:t>conj</a:t>
            </a:r>
            <a:r>
              <a:rPr lang="en-US" sz="1600" dirty="0">
                <a:solidFill>
                  <a:schemeClr val="bg1">
                    <a:lumMod val="75000"/>
                  </a:schemeClr>
                </a:solidFill>
              </a:rPr>
              <a:t> draping on the lower-lid margin.</a:t>
            </a:r>
          </a:p>
          <a:p>
            <a:endParaRPr lang="en-US" sz="1600" dirty="0">
              <a:solidFill>
                <a:schemeClr val="bg1">
                  <a:lumMod val="75000"/>
                </a:schemeClr>
              </a:solidFill>
            </a:endParaRPr>
          </a:p>
          <a:p>
            <a:r>
              <a:rPr lang="en-US" sz="1600" i="1" dirty="0">
                <a:solidFill>
                  <a:schemeClr val="bg1">
                    <a:lumMod val="75000"/>
                  </a:schemeClr>
                </a:solidFill>
              </a:rPr>
              <a:t>What is the cause?</a:t>
            </a:r>
          </a:p>
          <a:p>
            <a:r>
              <a:rPr lang="en-US" sz="1600" dirty="0">
                <a:solidFill>
                  <a:schemeClr val="bg1">
                    <a:lumMod val="75000"/>
                  </a:schemeClr>
                </a:solidFill>
              </a:rPr>
              <a:t>Probably the mechanical trauma of the lids rubbing against the bulbar </a:t>
            </a:r>
            <a:r>
              <a:rPr lang="en-US" sz="1600" dirty="0" err="1">
                <a:solidFill>
                  <a:schemeClr val="bg1">
                    <a:lumMod val="75000"/>
                  </a:schemeClr>
                </a:solidFill>
              </a:rPr>
              <a:t>conj</a:t>
            </a:r>
            <a:r>
              <a:rPr lang="en-US" sz="1600" dirty="0">
                <a:solidFill>
                  <a:schemeClr val="bg1">
                    <a:lumMod val="75000"/>
                  </a:schemeClr>
                </a:solidFill>
              </a:rPr>
              <a:t> during blinking</a:t>
            </a:r>
          </a:p>
          <a:p>
            <a:endParaRPr lang="en-US" sz="1600" i="1" dirty="0">
              <a:solidFill>
                <a:schemeClr val="bg1">
                  <a:lumMod val="75000"/>
                </a:schemeClr>
              </a:solidFill>
            </a:endParaRPr>
          </a:p>
          <a:p>
            <a:r>
              <a:rPr lang="en-US" sz="1600" i="1" dirty="0">
                <a:solidFill>
                  <a:schemeClr val="bg1">
                    <a:lumMod val="75000"/>
                  </a:schemeClr>
                </a:solidFill>
              </a:rPr>
              <a:t>What do </a:t>
            </a:r>
            <a:r>
              <a:rPr lang="en-US" sz="1600" i="1" dirty="0" err="1">
                <a:solidFill>
                  <a:schemeClr val="bg1">
                    <a:lumMod val="75000"/>
                  </a:schemeClr>
                </a:solidFill>
              </a:rPr>
              <a:t>conj’chalasis</a:t>
            </a:r>
            <a:r>
              <a:rPr lang="en-US" sz="1600" i="1" dirty="0">
                <a:solidFill>
                  <a:schemeClr val="bg1">
                    <a:lumMod val="75000"/>
                  </a:schemeClr>
                </a:solidFill>
              </a:rPr>
              <a:t> pts c/o about?</a:t>
            </a:r>
          </a:p>
          <a:p>
            <a:r>
              <a:rPr lang="en-US" sz="1600" dirty="0">
                <a:solidFill>
                  <a:schemeClr val="bg1">
                    <a:lumMod val="75000"/>
                  </a:schemeClr>
                </a:solidFill>
              </a:rPr>
              <a:t>The same things DES pts do: FBS, red eyes, and tearing</a:t>
            </a:r>
          </a:p>
          <a:p>
            <a:endParaRPr lang="en-US" sz="1600" i="1" dirty="0">
              <a:solidFill>
                <a:schemeClr val="bg1">
                  <a:lumMod val="75000"/>
                </a:schemeClr>
              </a:solidFill>
            </a:endParaRPr>
          </a:p>
          <a:p>
            <a:r>
              <a:rPr lang="en-US" sz="1600" i="1" dirty="0">
                <a:solidFill>
                  <a:schemeClr val="bg1">
                    <a:lumMod val="75000"/>
                  </a:schemeClr>
                </a:solidFill>
              </a:rPr>
              <a:t>What is going on, </a:t>
            </a:r>
            <a:r>
              <a:rPr lang="en-US" sz="1600" i="1" dirty="0" err="1">
                <a:solidFill>
                  <a:schemeClr val="bg1">
                    <a:lumMod val="75000"/>
                  </a:schemeClr>
                </a:solidFill>
              </a:rPr>
              <a:t>ie</a:t>
            </a:r>
            <a:r>
              <a:rPr lang="en-US" sz="1600" i="1" dirty="0">
                <a:solidFill>
                  <a:schemeClr val="bg1">
                    <a:lumMod val="75000"/>
                  </a:schemeClr>
                </a:solidFill>
              </a:rPr>
              <a:t>, what happens that produces their discomfort?</a:t>
            </a:r>
          </a:p>
          <a:p>
            <a:r>
              <a:rPr lang="en-US" sz="1600" dirty="0">
                <a:solidFill>
                  <a:schemeClr val="bg1">
                    <a:lumMod val="75000"/>
                  </a:schemeClr>
                </a:solidFill>
              </a:rPr>
              <a:t>The redundant </a:t>
            </a:r>
            <a:r>
              <a:rPr lang="en-US" sz="1600" dirty="0" err="1">
                <a:solidFill>
                  <a:schemeClr val="bg1">
                    <a:lumMod val="75000"/>
                  </a:schemeClr>
                </a:solidFill>
              </a:rPr>
              <a:t>conj</a:t>
            </a:r>
            <a:r>
              <a:rPr lang="en-US" sz="1600" dirty="0">
                <a:solidFill>
                  <a:schemeClr val="bg1">
                    <a:lumMod val="75000"/>
                  </a:schemeClr>
                </a:solidFill>
              </a:rPr>
              <a:t> chafes against itself during blinking/eye movements</a:t>
            </a:r>
          </a:p>
        </p:txBody>
      </p:sp>
      <p:sp>
        <p:nvSpPr>
          <p:cNvPr id="4" name="TextBox 3">
            <a:extLst>
              <a:ext uri="{FF2B5EF4-FFF2-40B4-BE49-F238E27FC236}">
                <a16:creationId xmlns:a16="http://schemas.microsoft.com/office/drawing/2014/main" id="{3169AF32-737B-21B6-B6E6-6AEEAD4F7E98}"/>
              </a:ext>
            </a:extLst>
          </p:cNvPr>
          <p:cNvSpPr txBox="1"/>
          <p:nvPr/>
        </p:nvSpPr>
        <p:spPr>
          <a:xfrm>
            <a:off x="1219200" y="2704474"/>
            <a:ext cx="4926290" cy="1384995"/>
          </a:xfrm>
          <a:prstGeom prst="rect">
            <a:avLst/>
          </a:prstGeom>
          <a:solidFill>
            <a:srgbClr val="CCFFCC"/>
          </a:solidFill>
        </p:spPr>
        <p:txBody>
          <a:bodyPr wrap="square" rtlCol="0">
            <a:spAutoFit/>
          </a:bodyPr>
          <a:lstStyle/>
          <a:p>
            <a:r>
              <a:rPr lang="en-US" sz="1400" i="1" dirty="0"/>
              <a:t>How is </a:t>
            </a:r>
            <a:r>
              <a:rPr lang="en-US" sz="1400" i="1" dirty="0" err="1"/>
              <a:t>conj’chalasis</a:t>
            </a:r>
            <a:r>
              <a:rPr lang="en-US" sz="1400" i="1" dirty="0"/>
              <a:t> managed?</a:t>
            </a:r>
            <a:endParaRPr lang="en-US" sz="1400" i="1" dirty="0">
              <a:solidFill>
                <a:srgbClr val="CCFFCC"/>
              </a:solidFill>
            </a:endParaRPr>
          </a:p>
          <a:p>
            <a:r>
              <a:rPr lang="en-US" sz="1400" dirty="0">
                <a:solidFill>
                  <a:srgbClr val="CCFFCC"/>
                </a:solidFill>
              </a:rPr>
              <a:t>It’s reasonable to start with ATs, antihistamines, steroids </a:t>
            </a:r>
            <a:r>
              <a:rPr lang="en-US" sz="1400" dirty="0" err="1">
                <a:solidFill>
                  <a:srgbClr val="CCFFCC"/>
                </a:solidFill>
              </a:rPr>
              <a:t>etc</a:t>
            </a:r>
            <a:r>
              <a:rPr lang="en-US" sz="1400" dirty="0">
                <a:solidFill>
                  <a:srgbClr val="CCFFCC"/>
                </a:solidFill>
              </a:rPr>
              <a:t> (although one of the characteristics of </a:t>
            </a:r>
            <a:r>
              <a:rPr lang="en-US" sz="1400" dirty="0" err="1">
                <a:solidFill>
                  <a:srgbClr val="CCFFCC"/>
                </a:solidFill>
              </a:rPr>
              <a:t>conj’chalasis</a:t>
            </a:r>
            <a:r>
              <a:rPr lang="en-US" sz="1400" dirty="0">
                <a:solidFill>
                  <a:srgbClr val="CCFFCC"/>
                </a:solidFill>
              </a:rPr>
              <a:t> is that it doesn’t respond well to DES-</a:t>
            </a:r>
            <a:r>
              <a:rPr lang="en-US" sz="1400" dirty="0" err="1">
                <a:solidFill>
                  <a:srgbClr val="CCFFCC"/>
                </a:solidFill>
              </a:rPr>
              <a:t>tx</a:t>
            </a:r>
            <a:r>
              <a:rPr lang="en-US" sz="1400" dirty="0">
                <a:solidFill>
                  <a:srgbClr val="CCFFCC"/>
                </a:solidFill>
              </a:rPr>
              <a:t> maneuvers). Often, surgical intervention (in the form of thermal </a:t>
            </a:r>
            <a:r>
              <a:rPr lang="en-US" sz="1400" dirty="0" err="1">
                <a:solidFill>
                  <a:srgbClr val="CCFFCC"/>
                </a:solidFill>
              </a:rPr>
              <a:t>cicatrization</a:t>
            </a:r>
            <a:r>
              <a:rPr lang="en-US" sz="1400" dirty="0">
                <a:solidFill>
                  <a:srgbClr val="CCFFCC"/>
                </a:solidFill>
              </a:rPr>
              <a:t> </a:t>
            </a:r>
            <a:r>
              <a:rPr lang="en-US" sz="1400" i="1" dirty="0">
                <a:solidFill>
                  <a:srgbClr val="CCFFCC"/>
                </a:solidFill>
              </a:rPr>
              <a:t>or</a:t>
            </a:r>
            <a:r>
              <a:rPr lang="en-US" sz="1400" dirty="0">
                <a:solidFill>
                  <a:srgbClr val="CCFFCC"/>
                </a:solidFill>
              </a:rPr>
              <a:t> excision) to remove the redundant </a:t>
            </a:r>
            <a:r>
              <a:rPr lang="en-US" sz="1400" dirty="0" err="1">
                <a:solidFill>
                  <a:srgbClr val="CCFFCC"/>
                </a:solidFill>
              </a:rPr>
              <a:t>conj</a:t>
            </a:r>
            <a:r>
              <a:rPr lang="en-US" sz="1400" dirty="0">
                <a:solidFill>
                  <a:srgbClr val="CCFFCC"/>
                </a:solidFill>
              </a:rPr>
              <a:t> is required for resolution. </a:t>
            </a:r>
          </a:p>
        </p:txBody>
      </p:sp>
    </p:spTree>
    <p:extLst>
      <p:ext uri="{BB962C8B-B14F-4D97-AF65-F5344CB8AC3E}">
        <p14:creationId xmlns:p14="http://schemas.microsoft.com/office/powerpoint/2010/main" val="3074121006"/>
      </p:ext>
    </p:extLst>
  </p:cSld>
  <p:clrMapOvr>
    <a:masterClrMapping/>
  </p:clrMapOvr>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b="1" dirty="0" err="1"/>
              <a:t>Conjunctivochalasis</a:t>
            </a:r>
            <a:endParaRPr lang="en-US" b="1" dirty="0"/>
          </a:p>
          <a:p>
            <a:r>
              <a:rPr lang="en-US" dirty="0">
                <a:solidFill>
                  <a:schemeClr val="bg1">
                    <a:lumMod val="75000"/>
                  </a:schemeClr>
                </a:solidFill>
              </a:rPr>
              <a:t>--SLK</a:t>
            </a:r>
          </a:p>
          <a:p>
            <a:r>
              <a:rPr lang="en-US" dirty="0">
                <a:solidFill>
                  <a:schemeClr val="bg1">
                    <a:lumMod val="75000"/>
                  </a:schemeClr>
                </a:solidFill>
              </a:rPr>
              <a:t>--Floppy </a:t>
            </a:r>
            <a:r>
              <a:rPr lang="en-US" dirty="0" err="1">
                <a:solidFill>
                  <a:schemeClr val="bg1">
                    <a:lumMod val="75000"/>
                  </a:schemeClr>
                </a:solidFill>
              </a:rPr>
              <a:t>eyeSLK</a:t>
            </a:r>
            <a:endParaRPr lang="en-US" dirty="0">
              <a:solidFill>
                <a:schemeClr val="bg1">
                  <a:lumMod val="75000"/>
                </a:schemeClr>
              </a:solidFill>
            </a:endParaRP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3" name="TextBox 2">
            <a:extLst>
              <a:ext uri="{FF2B5EF4-FFF2-40B4-BE49-F238E27FC236}">
                <a16:creationId xmlns:a16="http://schemas.microsoft.com/office/drawing/2014/main" id="{92B6EA86-C278-1927-1CD3-565E59976B34}"/>
              </a:ext>
            </a:extLst>
          </p:cNvPr>
          <p:cNvSpPr txBox="1"/>
          <p:nvPr/>
        </p:nvSpPr>
        <p:spPr>
          <a:xfrm>
            <a:off x="1042055" y="2514600"/>
            <a:ext cx="7010400" cy="3293209"/>
          </a:xfrm>
          <a:prstGeom prst="rect">
            <a:avLst/>
          </a:prstGeom>
          <a:solidFill>
            <a:schemeClr val="accent5"/>
          </a:solidFill>
        </p:spPr>
        <p:txBody>
          <a:bodyPr wrap="square" rtlCol="0">
            <a:spAutoFit/>
          </a:bodyPr>
          <a:lstStyle/>
          <a:p>
            <a:r>
              <a:rPr lang="en-US" sz="1600" i="1" dirty="0">
                <a:solidFill>
                  <a:schemeClr val="bg1">
                    <a:lumMod val="75000"/>
                  </a:schemeClr>
                </a:solidFill>
              </a:rPr>
              <a:t>Briefly, what is </a:t>
            </a:r>
            <a:r>
              <a:rPr lang="en-US" sz="1600" dirty="0" err="1">
                <a:solidFill>
                  <a:schemeClr val="bg1">
                    <a:lumMod val="75000"/>
                  </a:schemeClr>
                </a:solidFill>
              </a:rPr>
              <a:t>conj’chalasis</a:t>
            </a:r>
            <a:r>
              <a:rPr lang="en-US" sz="1600" i="1" dirty="0">
                <a:solidFill>
                  <a:schemeClr val="bg1">
                    <a:lumMod val="75000"/>
                  </a:schemeClr>
                </a:solidFill>
              </a:rPr>
              <a:t>?</a:t>
            </a:r>
          </a:p>
          <a:p>
            <a:r>
              <a:rPr lang="en-US" sz="1600" dirty="0">
                <a:solidFill>
                  <a:schemeClr val="bg1">
                    <a:lumMod val="75000"/>
                  </a:schemeClr>
                </a:solidFill>
              </a:rPr>
              <a:t>Loose, redundant, </a:t>
            </a:r>
            <a:r>
              <a:rPr lang="en-US" sz="1600" dirty="0" err="1">
                <a:solidFill>
                  <a:schemeClr val="bg1">
                    <a:lumMod val="75000"/>
                  </a:schemeClr>
                </a:solidFill>
              </a:rPr>
              <a:t>nonedematous</a:t>
            </a:r>
            <a:r>
              <a:rPr lang="en-US" sz="1600" dirty="0">
                <a:solidFill>
                  <a:schemeClr val="bg1">
                    <a:lumMod val="75000"/>
                  </a:schemeClr>
                </a:solidFill>
              </a:rPr>
              <a:t> conj. It usually manifests as a ‘fold’ of </a:t>
            </a:r>
            <a:r>
              <a:rPr lang="en-US" sz="1600" dirty="0" err="1">
                <a:solidFill>
                  <a:schemeClr val="bg1">
                    <a:lumMod val="75000"/>
                  </a:schemeClr>
                </a:solidFill>
              </a:rPr>
              <a:t>conj</a:t>
            </a:r>
            <a:r>
              <a:rPr lang="en-US" sz="1600" dirty="0">
                <a:solidFill>
                  <a:schemeClr val="bg1">
                    <a:lumMod val="75000"/>
                  </a:schemeClr>
                </a:solidFill>
              </a:rPr>
              <a:t> draping on the lower-lid margin.</a:t>
            </a:r>
          </a:p>
          <a:p>
            <a:endParaRPr lang="en-US" sz="1600" dirty="0">
              <a:solidFill>
                <a:schemeClr val="bg1">
                  <a:lumMod val="75000"/>
                </a:schemeClr>
              </a:solidFill>
            </a:endParaRPr>
          </a:p>
          <a:p>
            <a:r>
              <a:rPr lang="en-US" sz="1600" i="1" dirty="0">
                <a:solidFill>
                  <a:schemeClr val="bg1">
                    <a:lumMod val="75000"/>
                  </a:schemeClr>
                </a:solidFill>
              </a:rPr>
              <a:t>What is the cause?</a:t>
            </a:r>
          </a:p>
          <a:p>
            <a:r>
              <a:rPr lang="en-US" sz="1600" dirty="0">
                <a:solidFill>
                  <a:schemeClr val="bg1">
                    <a:lumMod val="75000"/>
                  </a:schemeClr>
                </a:solidFill>
              </a:rPr>
              <a:t>Probably the mechanical trauma of the lids rubbing against the bulbar </a:t>
            </a:r>
            <a:r>
              <a:rPr lang="en-US" sz="1600" dirty="0" err="1">
                <a:solidFill>
                  <a:schemeClr val="bg1">
                    <a:lumMod val="75000"/>
                  </a:schemeClr>
                </a:solidFill>
              </a:rPr>
              <a:t>conj</a:t>
            </a:r>
            <a:r>
              <a:rPr lang="en-US" sz="1600" dirty="0">
                <a:solidFill>
                  <a:schemeClr val="bg1">
                    <a:lumMod val="75000"/>
                  </a:schemeClr>
                </a:solidFill>
              </a:rPr>
              <a:t> during blinking</a:t>
            </a:r>
          </a:p>
          <a:p>
            <a:endParaRPr lang="en-US" sz="1600" i="1" dirty="0">
              <a:solidFill>
                <a:schemeClr val="bg1">
                  <a:lumMod val="75000"/>
                </a:schemeClr>
              </a:solidFill>
            </a:endParaRPr>
          </a:p>
          <a:p>
            <a:r>
              <a:rPr lang="en-US" sz="1600" i="1" dirty="0">
                <a:solidFill>
                  <a:schemeClr val="bg1">
                    <a:lumMod val="75000"/>
                  </a:schemeClr>
                </a:solidFill>
              </a:rPr>
              <a:t>What do </a:t>
            </a:r>
            <a:r>
              <a:rPr lang="en-US" sz="1600" i="1" dirty="0" err="1">
                <a:solidFill>
                  <a:schemeClr val="bg1">
                    <a:lumMod val="75000"/>
                  </a:schemeClr>
                </a:solidFill>
              </a:rPr>
              <a:t>conj’chalasis</a:t>
            </a:r>
            <a:r>
              <a:rPr lang="en-US" sz="1600" i="1" dirty="0">
                <a:solidFill>
                  <a:schemeClr val="bg1">
                    <a:lumMod val="75000"/>
                  </a:schemeClr>
                </a:solidFill>
              </a:rPr>
              <a:t> pts c/o about?</a:t>
            </a:r>
          </a:p>
          <a:p>
            <a:r>
              <a:rPr lang="en-US" sz="1600" dirty="0">
                <a:solidFill>
                  <a:schemeClr val="bg1">
                    <a:lumMod val="75000"/>
                  </a:schemeClr>
                </a:solidFill>
              </a:rPr>
              <a:t>The same things DES pts do: FBS, red eyes, and tearing</a:t>
            </a:r>
          </a:p>
          <a:p>
            <a:endParaRPr lang="en-US" sz="1600" i="1" dirty="0">
              <a:solidFill>
                <a:schemeClr val="bg1">
                  <a:lumMod val="75000"/>
                </a:schemeClr>
              </a:solidFill>
            </a:endParaRPr>
          </a:p>
          <a:p>
            <a:r>
              <a:rPr lang="en-US" sz="1600" i="1" dirty="0">
                <a:solidFill>
                  <a:schemeClr val="bg1">
                    <a:lumMod val="75000"/>
                  </a:schemeClr>
                </a:solidFill>
              </a:rPr>
              <a:t>What is going on, </a:t>
            </a:r>
            <a:r>
              <a:rPr lang="en-US" sz="1600" i="1" dirty="0" err="1">
                <a:solidFill>
                  <a:schemeClr val="bg1">
                    <a:lumMod val="75000"/>
                  </a:schemeClr>
                </a:solidFill>
              </a:rPr>
              <a:t>ie</a:t>
            </a:r>
            <a:r>
              <a:rPr lang="en-US" sz="1600" i="1" dirty="0">
                <a:solidFill>
                  <a:schemeClr val="bg1">
                    <a:lumMod val="75000"/>
                  </a:schemeClr>
                </a:solidFill>
              </a:rPr>
              <a:t>, what happens that produces their discomfort?</a:t>
            </a:r>
          </a:p>
          <a:p>
            <a:r>
              <a:rPr lang="en-US" sz="1600" dirty="0">
                <a:solidFill>
                  <a:schemeClr val="bg1">
                    <a:lumMod val="75000"/>
                  </a:schemeClr>
                </a:solidFill>
              </a:rPr>
              <a:t>The redundant </a:t>
            </a:r>
            <a:r>
              <a:rPr lang="en-US" sz="1600" dirty="0" err="1">
                <a:solidFill>
                  <a:schemeClr val="bg1">
                    <a:lumMod val="75000"/>
                  </a:schemeClr>
                </a:solidFill>
              </a:rPr>
              <a:t>conj</a:t>
            </a:r>
            <a:r>
              <a:rPr lang="en-US" sz="1600" dirty="0">
                <a:solidFill>
                  <a:schemeClr val="bg1">
                    <a:lumMod val="75000"/>
                  </a:schemeClr>
                </a:solidFill>
              </a:rPr>
              <a:t> chafes against itself during blinking/eye movements</a:t>
            </a:r>
          </a:p>
        </p:txBody>
      </p:sp>
      <p:sp>
        <p:nvSpPr>
          <p:cNvPr id="4" name="TextBox 3">
            <a:extLst>
              <a:ext uri="{FF2B5EF4-FFF2-40B4-BE49-F238E27FC236}">
                <a16:creationId xmlns:a16="http://schemas.microsoft.com/office/drawing/2014/main" id="{3169AF32-737B-21B6-B6E6-6AEEAD4F7E98}"/>
              </a:ext>
            </a:extLst>
          </p:cNvPr>
          <p:cNvSpPr txBox="1"/>
          <p:nvPr/>
        </p:nvSpPr>
        <p:spPr>
          <a:xfrm>
            <a:off x="1219200" y="2704474"/>
            <a:ext cx="4926290" cy="1384995"/>
          </a:xfrm>
          <a:prstGeom prst="rect">
            <a:avLst/>
          </a:prstGeom>
          <a:solidFill>
            <a:srgbClr val="CCFFCC"/>
          </a:solidFill>
        </p:spPr>
        <p:txBody>
          <a:bodyPr wrap="square" rtlCol="0">
            <a:spAutoFit/>
          </a:bodyPr>
          <a:lstStyle/>
          <a:p>
            <a:r>
              <a:rPr lang="en-US" sz="1400" i="1" dirty="0"/>
              <a:t>How is </a:t>
            </a:r>
            <a:r>
              <a:rPr lang="en-US" sz="1400" i="1" dirty="0" err="1"/>
              <a:t>conj’chalasis</a:t>
            </a:r>
            <a:r>
              <a:rPr lang="en-US" sz="1400" i="1" dirty="0"/>
              <a:t> managed?</a:t>
            </a:r>
          </a:p>
          <a:p>
            <a:r>
              <a:rPr lang="en-US" sz="1400" dirty="0"/>
              <a:t>It’s reasonable to start with ATs, antihistamines, steroids </a:t>
            </a:r>
            <a:r>
              <a:rPr lang="en-US" sz="1400" dirty="0" err="1"/>
              <a:t>etc</a:t>
            </a:r>
            <a:r>
              <a:rPr lang="en-US" sz="1400" dirty="0"/>
              <a:t> (although one of the characteristics of </a:t>
            </a:r>
            <a:r>
              <a:rPr lang="en-US" sz="1400" dirty="0" err="1"/>
              <a:t>conj’chalasis</a:t>
            </a:r>
            <a:r>
              <a:rPr lang="en-US" sz="1400" dirty="0"/>
              <a:t> is that it doesn’t respond well to DES-</a:t>
            </a:r>
            <a:r>
              <a:rPr lang="en-US" sz="1400" dirty="0" err="1"/>
              <a:t>tx</a:t>
            </a:r>
            <a:r>
              <a:rPr lang="en-US" sz="1400" dirty="0"/>
              <a:t> maneuvers). </a:t>
            </a:r>
            <a:r>
              <a:rPr lang="en-US" sz="1400" dirty="0">
                <a:solidFill>
                  <a:srgbClr val="CCFFCC"/>
                </a:solidFill>
              </a:rPr>
              <a:t>Often, surgical intervention (in the form of thermal </a:t>
            </a:r>
            <a:r>
              <a:rPr lang="en-US" sz="1400" dirty="0" err="1">
                <a:solidFill>
                  <a:srgbClr val="CCFFCC"/>
                </a:solidFill>
              </a:rPr>
              <a:t>cicatrization</a:t>
            </a:r>
            <a:r>
              <a:rPr lang="en-US" sz="1400" dirty="0">
                <a:solidFill>
                  <a:srgbClr val="CCFFCC"/>
                </a:solidFill>
              </a:rPr>
              <a:t> </a:t>
            </a:r>
            <a:r>
              <a:rPr lang="en-US" sz="1400" i="1" dirty="0">
                <a:solidFill>
                  <a:srgbClr val="CCFFCC"/>
                </a:solidFill>
              </a:rPr>
              <a:t>or</a:t>
            </a:r>
            <a:r>
              <a:rPr lang="en-US" sz="1400" dirty="0">
                <a:solidFill>
                  <a:srgbClr val="CCFFCC"/>
                </a:solidFill>
              </a:rPr>
              <a:t> excision) to remove the redundant </a:t>
            </a:r>
            <a:r>
              <a:rPr lang="en-US" sz="1400" dirty="0" err="1">
                <a:solidFill>
                  <a:srgbClr val="CCFFCC"/>
                </a:solidFill>
              </a:rPr>
              <a:t>conj</a:t>
            </a:r>
            <a:r>
              <a:rPr lang="en-US" sz="1400" dirty="0">
                <a:solidFill>
                  <a:srgbClr val="CCFFCC"/>
                </a:solidFill>
              </a:rPr>
              <a:t> is required for resolution. </a:t>
            </a:r>
          </a:p>
        </p:txBody>
      </p:sp>
    </p:spTree>
    <p:extLst>
      <p:ext uri="{BB962C8B-B14F-4D97-AF65-F5344CB8AC3E}">
        <p14:creationId xmlns:p14="http://schemas.microsoft.com/office/powerpoint/2010/main" val="655869559"/>
      </p:ext>
    </p:extLst>
  </p:cSld>
  <p:clrMapOvr>
    <a:masterClrMapping/>
  </p:clrMapOvr>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b="1" dirty="0" err="1"/>
              <a:t>Conjunctivochalasis</a:t>
            </a:r>
            <a:endParaRPr lang="en-US" b="1" dirty="0"/>
          </a:p>
          <a:p>
            <a:r>
              <a:rPr lang="en-US" dirty="0">
                <a:solidFill>
                  <a:schemeClr val="bg1">
                    <a:lumMod val="75000"/>
                  </a:schemeClr>
                </a:solidFill>
              </a:rPr>
              <a:t>--SLK</a:t>
            </a:r>
          </a:p>
          <a:p>
            <a:r>
              <a:rPr lang="en-US" dirty="0">
                <a:solidFill>
                  <a:schemeClr val="bg1">
                    <a:lumMod val="75000"/>
                  </a:schemeClr>
                </a:solidFill>
              </a:rPr>
              <a:t>--Floppy </a:t>
            </a:r>
            <a:r>
              <a:rPr lang="en-US" dirty="0" err="1">
                <a:solidFill>
                  <a:schemeClr val="bg1">
                    <a:lumMod val="75000"/>
                  </a:schemeClr>
                </a:solidFill>
              </a:rPr>
              <a:t>eyeSLK</a:t>
            </a:r>
            <a:endParaRPr lang="en-US" dirty="0">
              <a:solidFill>
                <a:schemeClr val="bg1">
                  <a:lumMod val="75000"/>
                </a:schemeClr>
              </a:solidFill>
            </a:endParaRP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3" name="TextBox 2">
            <a:extLst>
              <a:ext uri="{FF2B5EF4-FFF2-40B4-BE49-F238E27FC236}">
                <a16:creationId xmlns:a16="http://schemas.microsoft.com/office/drawing/2014/main" id="{92B6EA86-C278-1927-1CD3-565E59976B34}"/>
              </a:ext>
            </a:extLst>
          </p:cNvPr>
          <p:cNvSpPr txBox="1"/>
          <p:nvPr/>
        </p:nvSpPr>
        <p:spPr>
          <a:xfrm>
            <a:off x="1042055" y="2514600"/>
            <a:ext cx="7010400" cy="3293209"/>
          </a:xfrm>
          <a:prstGeom prst="rect">
            <a:avLst/>
          </a:prstGeom>
          <a:solidFill>
            <a:schemeClr val="accent5"/>
          </a:solidFill>
        </p:spPr>
        <p:txBody>
          <a:bodyPr wrap="square" rtlCol="0">
            <a:spAutoFit/>
          </a:bodyPr>
          <a:lstStyle/>
          <a:p>
            <a:r>
              <a:rPr lang="en-US" sz="1600" i="1" dirty="0">
                <a:solidFill>
                  <a:schemeClr val="bg1">
                    <a:lumMod val="75000"/>
                  </a:schemeClr>
                </a:solidFill>
              </a:rPr>
              <a:t>Briefly, what is </a:t>
            </a:r>
            <a:r>
              <a:rPr lang="en-US" sz="1600" dirty="0" err="1">
                <a:solidFill>
                  <a:schemeClr val="bg1">
                    <a:lumMod val="75000"/>
                  </a:schemeClr>
                </a:solidFill>
              </a:rPr>
              <a:t>conj’chalasis</a:t>
            </a:r>
            <a:r>
              <a:rPr lang="en-US" sz="1600" i="1" dirty="0">
                <a:solidFill>
                  <a:schemeClr val="bg1">
                    <a:lumMod val="75000"/>
                  </a:schemeClr>
                </a:solidFill>
              </a:rPr>
              <a:t>?</a:t>
            </a:r>
          </a:p>
          <a:p>
            <a:r>
              <a:rPr lang="en-US" sz="1600" dirty="0">
                <a:solidFill>
                  <a:schemeClr val="bg1">
                    <a:lumMod val="75000"/>
                  </a:schemeClr>
                </a:solidFill>
              </a:rPr>
              <a:t>Loose, redundant, </a:t>
            </a:r>
            <a:r>
              <a:rPr lang="en-US" sz="1600" dirty="0" err="1">
                <a:solidFill>
                  <a:schemeClr val="bg1">
                    <a:lumMod val="75000"/>
                  </a:schemeClr>
                </a:solidFill>
              </a:rPr>
              <a:t>nonedematous</a:t>
            </a:r>
            <a:r>
              <a:rPr lang="en-US" sz="1600" dirty="0">
                <a:solidFill>
                  <a:schemeClr val="bg1">
                    <a:lumMod val="75000"/>
                  </a:schemeClr>
                </a:solidFill>
              </a:rPr>
              <a:t> conj. It usually manifests as a ‘fold’ of </a:t>
            </a:r>
            <a:r>
              <a:rPr lang="en-US" sz="1600" dirty="0" err="1">
                <a:solidFill>
                  <a:schemeClr val="bg1">
                    <a:lumMod val="75000"/>
                  </a:schemeClr>
                </a:solidFill>
              </a:rPr>
              <a:t>conj</a:t>
            </a:r>
            <a:r>
              <a:rPr lang="en-US" sz="1600" dirty="0">
                <a:solidFill>
                  <a:schemeClr val="bg1">
                    <a:lumMod val="75000"/>
                  </a:schemeClr>
                </a:solidFill>
              </a:rPr>
              <a:t> draping on the lower-lid margin.</a:t>
            </a:r>
          </a:p>
          <a:p>
            <a:endParaRPr lang="en-US" sz="1600" dirty="0">
              <a:solidFill>
                <a:schemeClr val="bg1">
                  <a:lumMod val="75000"/>
                </a:schemeClr>
              </a:solidFill>
            </a:endParaRPr>
          </a:p>
          <a:p>
            <a:r>
              <a:rPr lang="en-US" sz="1600" i="1" dirty="0">
                <a:solidFill>
                  <a:schemeClr val="bg1">
                    <a:lumMod val="75000"/>
                  </a:schemeClr>
                </a:solidFill>
              </a:rPr>
              <a:t>What is the cause?</a:t>
            </a:r>
          </a:p>
          <a:p>
            <a:r>
              <a:rPr lang="en-US" sz="1600" dirty="0">
                <a:solidFill>
                  <a:schemeClr val="bg1">
                    <a:lumMod val="75000"/>
                  </a:schemeClr>
                </a:solidFill>
              </a:rPr>
              <a:t>Probably the mechanical trauma of the lids rubbing against the bulbar </a:t>
            </a:r>
            <a:r>
              <a:rPr lang="en-US" sz="1600" dirty="0" err="1">
                <a:solidFill>
                  <a:schemeClr val="bg1">
                    <a:lumMod val="75000"/>
                  </a:schemeClr>
                </a:solidFill>
              </a:rPr>
              <a:t>conj</a:t>
            </a:r>
            <a:r>
              <a:rPr lang="en-US" sz="1600" dirty="0">
                <a:solidFill>
                  <a:schemeClr val="bg1">
                    <a:lumMod val="75000"/>
                  </a:schemeClr>
                </a:solidFill>
              </a:rPr>
              <a:t> during blinking</a:t>
            </a:r>
          </a:p>
          <a:p>
            <a:endParaRPr lang="en-US" sz="1600" i="1" dirty="0">
              <a:solidFill>
                <a:schemeClr val="bg1">
                  <a:lumMod val="75000"/>
                </a:schemeClr>
              </a:solidFill>
            </a:endParaRPr>
          </a:p>
          <a:p>
            <a:r>
              <a:rPr lang="en-US" sz="1600" i="1" dirty="0">
                <a:solidFill>
                  <a:schemeClr val="bg1">
                    <a:lumMod val="75000"/>
                  </a:schemeClr>
                </a:solidFill>
              </a:rPr>
              <a:t>What do </a:t>
            </a:r>
            <a:r>
              <a:rPr lang="en-US" sz="1600" i="1" dirty="0" err="1">
                <a:solidFill>
                  <a:schemeClr val="bg1">
                    <a:lumMod val="75000"/>
                  </a:schemeClr>
                </a:solidFill>
              </a:rPr>
              <a:t>conj’chalasis</a:t>
            </a:r>
            <a:r>
              <a:rPr lang="en-US" sz="1600" i="1" dirty="0">
                <a:solidFill>
                  <a:schemeClr val="bg1">
                    <a:lumMod val="75000"/>
                  </a:schemeClr>
                </a:solidFill>
              </a:rPr>
              <a:t> pts c/o about?</a:t>
            </a:r>
          </a:p>
          <a:p>
            <a:r>
              <a:rPr lang="en-US" sz="1600" dirty="0">
                <a:solidFill>
                  <a:schemeClr val="bg1">
                    <a:lumMod val="75000"/>
                  </a:schemeClr>
                </a:solidFill>
              </a:rPr>
              <a:t>The same things DES pts do: FBS, red eyes, and tearing</a:t>
            </a:r>
          </a:p>
          <a:p>
            <a:endParaRPr lang="en-US" sz="1600" i="1" dirty="0">
              <a:solidFill>
                <a:schemeClr val="bg1">
                  <a:lumMod val="75000"/>
                </a:schemeClr>
              </a:solidFill>
            </a:endParaRPr>
          </a:p>
          <a:p>
            <a:r>
              <a:rPr lang="en-US" sz="1600" i="1" dirty="0">
                <a:solidFill>
                  <a:schemeClr val="bg1">
                    <a:lumMod val="75000"/>
                  </a:schemeClr>
                </a:solidFill>
              </a:rPr>
              <a:t>What is going on, </a:t>
            </a:r>
            <a:r>
              <a:rPr lang="en-US" sz="1600" i="1" dirty="0" err="1">
                <a:solidFill>
                  <a:schemeClr val="bg1">
                    <a:lumMod val="75000"/>
                  </a:schemeClr>
                </a:solidFill>
              </a:rPr>
              <a:t>ie</a:t>
            </a:r>
            <a:r>
              <a:rPr lang="en-US" sz="1600" i="1" dirty="0">
                <a:solidFill>
                  <a:schemeClr val="bg1">
                    <a:lumMod val="75000"/>
                  </a:schemeClr>
                </a:solidFill>
              </a:rPr>
              <a:t>, what happens that produces their discomfort?</a:t>
            </a:r>
          </a:p>
          <a:p>
            <a:r>
              <a:rPr lang="en-US" sz="1600" dirty="0">
                <a:solidFill>
                  <a:schemeClr val="bg1">
                    <a:lumMod val="75000"/>
                  </a:schemeClr>
                </a:solidFill>
              </a:rPr>
              <a:t>The redundant </a:t>
            </a:r>
            <a:r>
              <a:rPr lang="en-US" sz="1600" dirty="0" err="1">
                <a:solidFill>
                  <a:schemeClr val="bg1">
                    <a:lumMod val="75000"/>
                  </a:schemeClr>
                </a:solidFill>
              </a:rPr>
              <a:t>conj</a:t>
            </a:r>
            <a:r>
              <a:rPr lang="en-US" sz="1600" dirty="0">
                <a:solidFill>
                  <a:schemeClr val="bg1">
                    <a:lumMod val="75000"/>
                  </a:schemeClr>
                </a:solidFill>
              </a:rPr>
              <a:t> chafes against itself during blinking/eye movements</a:t>
            </a:r>
          </a:p>
        </p:txBody>
      </p:sp>
      <p:sp>
        <p:nvSpPr>
          <p:cNvPr id="4" name="TextBox 3">
            <a:extLst>
              <a:ext uri="{FF2B5EF4-FFF2-40B4-BE49-F238E27FC236}">
                <a16:creationId xmlns:a16="http://schemas.microsoft.com/office/drawing/2014/main" id="{3169AF32-737B-21B6-B6E6-6AEEAD4F7E98}"/>
              </a:ext>
            </a:extLst>
          </p:cNvPr>
          <p:cNvSpPr txBox="1"/>
          <p:nvPr/>
        </p:nvSpPr>
        <p:spPr>
          <a:xfrm>
            <a:off x="1219200" y="2704474"/>
            <a:ext cx="4926290" cy="1384995"/>
          </a:xfrm>
          <a:prstGeom prst="rect">
            <a:avLst/>
          </a:prstGeom>
          <a:solidFill>
            <a:srgbClr val="CCFFCC"/>
          </a:solidFill>
        </p:spPr>
        <p:txBody>
          <a:bodyPr wrap="square" rtlCol="0">
            <a:spAutoFit/>
          </a:bodyPr>
          <a:lstStyle/>
          <a:p>
            <a:r>
              <a:rPr lang="en-US" sz="1400" i="1" dirty="0"/>
              <a:t>How is </a:t>
            </a:r>
            <a:r>
              <a:rPr lang="en-US" sz="1400" i="1" dirty="0" err="1"/>
              <a:t>conj’chalasis</a:t>
            </a:r>
            <a:r>
              <a:rPr lang="en-US" sz="1400" i="1" dirty="0"/>
              <a:t> managed?</a:t>
            </a:r>
          </a:p>
          <a:p>
            <a:r>
              <a:rPr lang="en-US" sz="1400" dirty="0"/>
              <a:t>It’s reasonable to start with ATs, antihistamines, steroids </a:t>
            </a:r>
            <a:r>
              <a:rPr lang="en-US" sz="1400" dirty="0" err="1"/>
              <a:t>etc</a:t>
            </a:r>
            <a:r>
              <a:rPr lang="en-US" sz="1400" dirty="0"/>
              <a:t> (although one of the characteristics of </a:t>
            </a:r>
            <a:r>
              <a:rPr lang="en-US" sz="1400" dirty="0" err="1"/>
              <a:t>conj’chalasis</a:t>
            </a:r>
            <a:r>
              <a:rPr lang="en-US" sz="1400" dirty="0"/>
              <a:t> is that it doesn’t respond well to DES-</a:t>
            </a:r>
            <a:r>
              <a:rPr lang="en-US" sz="1400" dirty="0" err="1"/>
              <a:t>tx</a:t>
            </a:r>
            <a:r>
              <a:rPr lang="en-US" sz="1400" dirty="0"/>
              <a:t> maneuvers). </a:t>
            </a:r>
            <a:r>
              <a:rPr lang="en-US" sz="1400" dirty="0">
                <a:solidFill>
                  <a:srgbClr val="0000FF"/>
                </a:solidFill>
              </a:rPr>
              <a:t>Often, surgical intervention (in the form of thermal </a:t>
            </a:r>
            <a:r>
              <a:rPr lang="en-US" sz="1400" dirty="0" err="1">
                <a:solidFill>
                  <a:srgbClr val="0000FF"/>
                </a:solidFill>
              </a:rPr>
              <a:t>cicatrization</a:t>
            </a:r>
            <a:r>
              <a:rPr lang="en-US" sz="1400" dirty="0">
                <a:solidFill>
                  <a:srgbClr val="0000FF"/>
                </a:solidFill>
              </a:rPr>
              <a:t> </a:t>
            </a:r>
            <a:r>
              <a:rPr lang="en-US" sz="1400" i="1" dirty="0">
                <a:solidFill>
                  <a:srgbClr val="0000FF"/>
                </a:solidFill>
              </a:rPr>
              <a:t>or</a:t>
            </a:r>
            <a:r>
              <a:rPr lang="en-US" sz="1400" dirty="0">
                <a:solidFill>
                  <a:srgbClr val="0000FF"/>
                </a:solidFill>
              </a:rPr>
              <a:t> excision) to remove the redundant </a:t>
            </a:r>
            <a:r>
              <a:rPr lang="en-US" sz="1400" dirty="0" err="1">
                <a:solidFill>
                  <a:srgbClr val="0000FF"/>
                </a:solidFill>
              </a:rPr>
              <a:t>conj</a:t>
            </a:r>
            <a:r>
              <a:rPr lang="en-US" sz="1400" dirty="0">
                <a:solidFill>
                  <a:srgbClr val="0000FF"/>
                </a:solidFill>
              </a:rPr>
              <a:t> is required for resolution. </a:t>
            </a:r>
          </a:p>
        </p:txBody>
      </p:sp>
    </p:spTree>
    <p:extLst>
      <p:ext uri="{BB962C8B-B14F-4D97-AF65-F5344CB8AC3E}">
        <p14:creationId xmlns:p14="http://schemas.microsoft.com/office/powerpoint/2010/main" val="38638726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67</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a:t>
            </a:r>
            <a:r>
              <a:rPr lang="en-US" i="1" dirty="0">
                <a:solidFill>
                  <a:schemeClr val="bg1">
                    <a:lumMod val="75000"/>
                  </a:schemeClr>
                </a:solidFill>
              </a:rPr>
              <a:t>three</a:t>
            </a:r>
            <a:r>
              <a:rPr lang="en-US" dirty="0">
                <a:solidFill>
                  <a:schemeClr val="bg1">
                    <a:lumMod val="75000"/>
                  </a:schemeClr>
                </a:solidFill>
              </a:rPr>
              <a:t>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rgbClr val="0000FF"/>
                </a:solidFill>
              </a:rPr>
              <a:t>The lipid component/layer makes key contributions to the stability and effectiveness of the tear film—what are they?</a:t>
            </a:r>
          </a:p>
          <a:p>
            <a:r>
              <a:rPr lang="en-US" sz="1600" dirty="0">
                <a:solidFill>
                  <a:srgbClr val="0000FF"/>
                </a:solidFill>
              </a:rPr>
              <a:t>--Inhibit tear film  evaporation , thereby keeping it on the eye longer</a:t>
            </a:r>
          </a:p>
          <a:p>
            <a:r>
              <a:rPr lang="en-US" sz="1600" dirty="0">
                <a:solidFill>
                  <a:srgbClr val="0000FF"/>
                </a:solidFill>
              </a:rPr>
              <a:t>--Reduce tear film  surface tension , thereby keeping it on the eye longer </a:t>
            </a:r>
          </a:p>
          <a:p>
            <a:r>
              <a:rPr lang="en-US" sz="1600" dirty="0"/>
              <a:t>----Without a lipid layer, surface tension (along with gravity) would pull the tear film down the eye to the lake</a:t>
            </a:r>
          </a:p>
          <a:p>
            <a:r>
              <a:rPr lang="en-US" sz="1600" dirty="0">
                <a:solidFill>
                  <a:srgbClr val="0000FF"/>
                </a:solidFill>
              </a:rPr>
              <a:t>--Facilitate visual acuity by providing a smooth  refracting surface</a:t>
            </a:r>
          </a:p>
          <a:p>
            <a:endParaRPr lang="en-US" sz="1600" i="1" dirty="0">
              <a:solidFill>
                <a:srgbClr val="CCFFCC"/>
              </a:solidFill>
            </a:endParaRPr>
          </a:p>
          <a:p>
            <a:r>
              <a:rPr lang="en-US" sz="1600" i="1" dirty="0">
                <a:solidFill>
                  <a:srgbClr val="CCFFCC"/>
                </a:solidFill>
              </a:rPr>
              <a:t>Which gland(s) produce the lipids constituting this layer?</a:t>
            </a:r>
          </a:p>
          <a:p>
            <a:r>
              <a:rPr lang="en-US" sz="1600" dirty="0">
                <a:solidFill>
                  <a:srgbClr val="CCFFCC"/>
                </a:solidFill>
              </a:rPr>
              <a:t>The 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F3B948-19AE-76BB-1C57-5CE380CBFB74}"/>
              </a:ext>
            </a:extLst>
          </p:cNvPr>
          <p:cNvSpPr/>
          <p:nvPr/>
        </p:nvSpPr>
        <p:spPr>
          <a:xfrm>
            <a:off x="5713032" y="2696786"/>
            <a:ext cx="914400" cy="22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5" name="TextBox 4">
            <a:extLst>
              <a:ext uri="{FF2B5EF4-FFF2-40B4-BE49-F238E27FC236}">
                <a16:creationId xmlns:a16="http://schemas.microsoft.com/office/drawing/2014/main" id="{6B179150-1E28-5428-FD37-38C32A1E908D}"/>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874600941"/>
      </p:ext>
    </p:extLst>
  </p:cSld>
  <p:clrMapOvr>
    <a:masterClrMapping/>
  </p:clrMapOvr>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rgbClr val="0000FF"/>
                </a:solidFill>
              </a:rPr>
              <a:t>In a nutshell, what is SLK?</a:t>
            </a:r>
            <a:endParaRPr lang="en-US" sz="1600" i="1" dirty="0">
              <a:solidFill>
                <a:schemeClr val="accent1">
                  <a:lumMod val="20000"/>
                  <a:lumOff val="80000"/>
                </a:schemeClr>
              </a:solidFill>
            </a:endParaRPr>
          </a:p>
          <a:p>
            <a:r>
              <a:rPr lang="en-US" sz="1600" dirty="0">
                <a:solidFill>
                  <a:schemeClr val="accent1">
                    <a:lumMod val="20000"/>
                    <a:lumOff val="80000"/>
                  </a:schemeClr>
                </a:solidFill>
              </a:rPr>
              <a:t>A chronic/recurrent inflammatory condition of the superior limbal cornea and adjacent </a:t>
            </a:r>
            <a:r>
              <a:rPr lang="en-US" sz="1600" dirty="0" err="1">
                <a:solidFill>
                  <a:schemeClr val="accent1">
                    <a:lumMod val="20000"/>
                    <a:lumOff val="80000"/>
                  </a:schemeClr>
                </a:solidFill>
              </a:rPr>
              <a:t>conj</a:t>
            </a:r>
            <a:endParaRPr lang="en-US" sz="1600" dirty="0">
              <a:solidFill>
                <a:schemeClr val="accent1">
                  <a:lumMod val="20000"/>
                  <a:lumOff val="80000"/>
                </a:schemeClr>
              </a:solidFill>
            </a:endParaRPr>
          </a:p>
          <a:p>
            <a:endParaRPr lang="en-US" sz="1600" i="1" dirty="0">
              <a:solidFill>
                <a:schemeClr val="accent1">
                  <a:lumMod val="20000"/>
                  <a:lumOff val="80000"/>
                </a:schemeClr>
              </a:solidFill>
            </a:endParaRPr>
          </a:p>
          <a:p>
            <a:r>
              <a:rPr lang="en-US" sz="1600" i="1" dirty="0">
                <a:solidFill>
                  <a:schemeClr val="accent1">
                    <a:lumMod val="20000"/>
                    <a:lumOff val="80000"/>
                  </a:schemeClr>
                </a:solidFill>
              </a:rPr>
              <a:t>Is it common, or rare?</a:t>
            </a:r>
          </a:p>
          <a:p>
            <a:r>
              <a:rPr lang="en-US" sz="1600" dirty="0">
                <a:solidFill>
                  <a:schemeClr val="accent1">
                    <a:lumMod val="20000"/>
                    <a:lumOff val="80000"/>
                  </a:schemeClr>
                </a:solidFill>
              </a:rPr>
              <a:t>Rare</a:t>
            </a:r>
          </a:p>
          <a:p>
            <a:endParaRPr lang="en-US" sz="1600" dirty="0">
              <a:solidFill>
                <a:schemeClr val="accent1">
                  <a:lumMod val="20000"/>
                  <a:lumOff val="80000"/>
                </a:schemeClr>
              </a:solidFill>
            </a:endParaRPr>
          </a:p>
          <a:p>
            <a:r>
              <a:rPr lang="en-US" sz="1600" i="1" dirty="0">
                <a:solidFill>
                  <a:schemeClr val="accent1">
                    <a:lumMod val="20000"/>
                    <a:lumOff val="80000"/>
                  </a:schemeClr>
                </a:solidFill>
              </a:rPr>
              <a:t>Is there a gender predilection?</a:t>
            </a:r>
          </a:p>
          <a:p>
            <a:r>
              <a:rPr lang="en-US" sz="1600" dirty="0">
                <a:solidFill>
                  <a:schemeClr val="accent1">
                    <a:lumMod val="20000"/>
                    <a:lumOff val="80000"/>
                  </a:schemeClr>
                </a:solidFill>
              </a:rPr>
              <a:t>Yes,  </a:t>
            </a:r>
            <a:r>
              <a:rPr lang="en-US" sz="1600" b="0" i="0" dirty="0">
                <a:solidFill>
                  <a:schemeClr val="accent1">
                    <a:lumMod val="20000"/>
                    <a:lumOff val="80000"/>
                  </a:schemeClr>
                </a:solidFill>
                <a:effectLst/>
                <a:latin typeface="Google Sans"/>
              </a:rPr>
              <a:t>♀</a:t>
            </a:r>
            <a:r>
              <a:rPr lang="en-US" sz="1600" dirty="0">
                <a:solidFill>
                  <a:schemeClr val="accent1">
                    <a:lumMod val="20000"/>
                    <a:lumOff val="80000"/>
                  </a:schemeClr>
                </a:solidFill>
              </a:rPr>
              <a:t>  are  far  more likely to be affected</a:t>
            </a:r>
          </a:p>
        </p:txBody>
      </p:sp>
    </p:spTree>
    <p:extLst>
      <p:ext uri="{BB962C8B-B14F-4D97-AF65-F5344CB8AC3E}">
        <p14:creationId xmlns:p14="http://schemas.microsoft.com/office/powerpoint/2010/main" val="802388970"/>
      </p:ext>
    </p:extLst>
  </p:cSld>
  <p:clrMapOvr>
    <a:masterClrMapping/>
  </p:clrMapOvr>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rgbClr val="0000FF"/>
                </a:solidFill>
              </a:rPr>
              <a:t>In a nutshell, what is SLK?</a:t>
            </a:r>
          </a:p>
          <a:p>
            <a:r>
              <a:rPr lang="en-US" sz="1600" dirty="0">
                <a:solidFill>
                  <a:srgbClr val="0000FF"/>
                </a:solidFill>
              </a:rPr>
              <a:t>A chronic/recurrent inflammatory condition of the superior limbal cornea and adjacent </a:t>
            </a:r>
            <a:r>
              <a:rPr lang="en-US" sz="1600" dirty="0" err="1">
                <a:solidFill>
                  <a:srgbClr val="0000FF"/>
                </a:solidFill>
              </a:rPr>
              <a:t>conj</a:t>
            </a:r>
            <a:endParaRPr lang="en-US" sz="1600" dirty="0">
              <a:solidFill>
                <a:schemeClr val="accent1">
                  <a:lumMod val="20000"/>
                  <a:lumOff val="80000"/>
                </a:schemeClr>
              </a:solidFill>
            </a:endParaRPr>
          </a:p>
          <a:p>
            <a:endParaRPr lang="en-US" sz="1600" i="1" dirty="0">
              <a:solidFill>
                <a:schemeClr val="accent1">
                  <a:lumMod val="20000"/>
                  <a:lumOff val="80000"/>
                </a:schemeClr>
              </a:solidFill>
            </a:endParaRPr>
          </a:p>
          <a:p>
            <a:r>
              <a:rPr lang="en-US" sz="1600" i="1" dirty="0">
                <a:solidFill>
                  <a:schemeClr val="accent1">
                    <a:lumMod val="20000"/>
                    <a:lumOff val="80000"/>
                  </a:schemeClr>
                </a:solidFill>
              </a:rPr>
              <a:t>Is it common, or rare?</a:t>
            </a:r>
          </a:p>
          <a:p>
            <a:r>
              <a:rPr lang="en-US" sz="1600" dirty="0">
                <a:solidFill>
                  <a:schemeClr val="accent1">
                    <a:lumMod val="20000"/>
                    <a:lumOff val="80000"/>
                  </a:schemeClr>
                </a:solidFill>
              </a:rPr>
              <a:t>Rare</a:t>
            </a:r>
          </a:p>
          <a:p>
            <a:endParaRPr lang="en-US" sz="1600" dirty="0">
              <a:solidFill>
                <a:schemeClr val="accent1">
                  <a:lumMod val="20000"/>
                  <a:lumOff val="80000"/>
                </a:schemeClr>
              </a:solidFill>
            </a:endParaRPr>
          </a:p>
          <a:p>
            <a:r>
              <a:rPr lang="en-US" sz="1600" i="1" dirty="0">
                <a:solidFill>
                  <a:schemeClr val="accent1">
                    <a:lumMod val="20000"/>
                    <a:lumOff val="80000"/>
                  </a:schemeClr>
                </a:solidFill>
              </a:rPr>
              <a:t>Is there a gender predilection?</a:t>
            </a:r>
          </a:p>
          <a:p>
            <a:r>
              <a:rPr lang="en-US" sz="1600" dirty="0">
                <a:solidFill>
                  <a:schemeClr val="accent1">
                    <a:lumMod val="20000"/>
                    <a:lumOff val="80000"/>
                  </a:schemeClr>
                </a:solidFill>
              </a:rPr>
              <a:t>Yes,  </a:t>
            </a:r>
            <a:r>
              <a:rPr lang="en-US" sz="1600" b="0" i="0" dirty="0">
                <a:solidFill>
                  <a:schemeClr val="accent1">
                    <a:lumMod val="20000"/>
                    <a:lumOff val="80000"/>
                  </a:schemeClr>
                </a:solidFill>
                <a:effectLst/>
                <a:latin typeface="Google Sans"/>
              </a:rPr>
              <a:t>♀</a:t>
            </a:r>
            <a:r>
              <a:rPr lang="en-US" sz="1600" dirty="0">
                <a:solidFill>
                  <a:schemeClr val="accent1">
                    <a:lumMod val="20000"/>
                    <a:lumOff val="80000"/>
                  </a:schemeClr>
                </a:solidFill>
              </a:rPr>
              <a:t>  are  far  more likely to be affected</a:t>
            </a:r>
          </a:p>
        </p:txBody>
      </p:sp>
    </p:spTree>
    <p:extLst>
      <p:ext uri="{BB962C8B-B14F-4D97-AF65-F5344CB8AC3E}">
        <p14:creationId xmlns:p14="http://schemas.microsoft.com/office/powerpoint/2010/main" val="2324743900"/>
      </p:ext>
    </p:extLst>
  </p:cSld>
  <p:clrMapOvr>
    <a:masterClrMapping/>
  </p:clrMapOvr>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rgbClr val="0000FF"/>
                </a:solidFill>
              </a:rPr>
              <a:t>In a nutshell, what is SLK?</a:t>
            </a:r>
          </a:p>
          <a:p>
            <a:r>
              <a:rPr lang="en-US" sz="1600" dirty="0">
                <a:solidFill>
                  <a:srgbClr val="0000FF"/>
                </a:solidFill>
              </a:rPr>
              <a:t>A chronic/recurrent inflammatory condition of the superior limbal cornea and adjacent </a:t>
            </a:r>
            <a:r>
              <a:rPr lang="en-US" sz="1600" dirty="0" err="1">
                <a:solidFill>
                  <a:srgbClr val="0000FF"/>
                </a:solidFill>
              </a:rPr>
              <a:t>conj</a:t>
            </a:r>
            <a:endParaRPr lang="en-US" sz="1600" dirty="0">
              <a:solidFill>
                <a:srgbClr val="0000FF"/>
              </a:solidFill>
            </a:endParaRPr>
          </a:p>
          <a:p>
            <a:endParaRPr lang="en-US" sz="1600" i="1" dirty="0">
              <a:solidFill>
                <a:srgbClr val="0000FF"/>
              </a:solidFill>
            </a:endParaRPr>
          </a:p>
          <a:p>
            <a:r>
              <a:rPr lang="en-US" sz="1600" i="1" dirty="0">
                <a:solidFill>
                  <a:srgbClr val="0000FF"/>
                </a:solidFill>
              </a:rPr>
              <a:t>Is it common, or rare?</a:t>
            </a:r>
            <a:endParaRPr lang="en-US" sz="1600" i="1" dirty="0">
              <a:solidFill>
                <a:schemeClr val="accent1">
                  <a:lumMod val="20000"/>
                  <a:lumOff val="80000"/>
                </a:schemeClr>
              </a:solidFill>
            </a:endParaRPr>
          </a:p>
          <a:p>
            <a:r>
              <a:rPr lang="en-US" sz="1600" dirty="0">
                <a:solidFill>
                  <a:schemeClr val="accent1">
                    <a:lumMod val="20000"/>
                    <a:lumOff val="80000"/>
                  </a:schemeClr>
                </a:solidFill>
              </a:rPr>
              <a:t>Rare</a:t>
            </a:r>
          </a:p>
          <a:p>
            <a:endParaRPr lang="en-US" sz="1600" dirty="0">
              <a:solidFill>
                <a:schemeClr val="accent1">
                  <a:lumMod val="20000"/>
                  <a:lumOff val="80000"/>
                </a:schemeClr>
              </a:solidFill>
            </a:endParaRPr>
          </a:p>
          <a:p>
            <a:r>
              <a:rPr lang="en-US" sz="1600" i="1" dirty="0">
                <a:solidFill>
                  <a:schemeClr val="accent1">
                    <a:lumMod val="20000"/>
                    <a:lumOff val="80000"/>
                  </a:schemeClr>
                </a:solidFill>
              </a:rPr>
              <a:t>Is there a gender predilection?</a:t>
            </a:r>
          </a:p>
          <a:p>
            <a:r>
              <a:rPr lang="en-US" sz="1600" dirty="0">
                <a:solidFill>
                  <a:schemeClr val="accent1">
                    <a:lumMod val="20000"/>
                    <a:lumOff val="80000"/>
                  </a:schemeClr>
                </a:solidFill>
              </a:rPr>
              <a:t>Yes,  </a:t>
            </a:r>
            <a:r>
              <a:rPr lang="en-US" sz="1600" b="0" i="0" dirty="0">
                <a:solidFill>
                  <a:schemeClr val="accent1">
                    <a:lumMod val="20000"/>
                    <a:lumOff val="80000"/>
                  </a:schemeClr>
                </a:solidFill>
                <a:effectLst/>
                <a:latin typeface="Google Sans"/>
              </a:rPr>
              <a:t>♀</a:t>
            </a:r>
            <a:r>
              <a:rPr lang="en-US" sz="1600" dirty="0">
                <a:solidFill>
                  <a:schemeClr val="accent1">
                    <a:lumMod val="20000"/>
                    <a:lumOff val="80000"/>
                  </a:schemeClr>
                </a:solidFill>
              </a:rPr>
              <a:t>  are  far  more likely to be affected</a:t>
            </a:r>
          </a:p>
        </p:txBody>
      </p:sp>
    </p:spTree>
    <p:extLst>
      <p:ext uri="{BB962C8B-B14F-4D97-AF65-F5344CB8AC3E}">
        <p14:creationId xmlns:p14="http://schemas.microsoft.com/office/powerpoint/2010/main" val="4279923718"/>
      </p:ext>
    </p:extLst>
  </p:cSld>
  <p:clrMapOvr>
    <a:masterClrMapping/>
  </p:clrMapOvr>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rgbClr val="0000FF"/>
                </a:solidFill>
              </a:rPr>
              <a:t>In a nutshell, what is SLK?</a:t>
            </a:r>
          </a:p>
          <a:p>
            <a:r>
              <a:rPr lang="en-US" sz="1600" dirty="0">
                <a:solidFill>
                  <a:srgbClr val="0000FF"/>
                </a:solidFill>
              </a:rPr>
              <a:t>A chronic/recurrent inflammatory condition of the superior limbal cornea and adjacent </a:t>
            </a:r>
            <a:r>
              <a:rPr lang="en-US" sz="1600" dirty="0" err="1">
                <a:solidFill>
                  <a:srgbClr val="0000FF"/>
                </a:solidFill>
              </a:rPr>
              <a:t>conj</a:t>
            </a:r>
            <a:endParaRPr lang="en-US" sz="1600" dirty="0">
              <a:solidFill>
                <a:srgbClr val="0000FF"/>
              </a:solidFill>
            </a:endParaRPr>
          </a:p>
          <a:p>
            <a:endParaRPr lang="en-US" sz="1600" i="1" dirty="0">
              <a:solidFill>
                <a:srgbClr val="0000FF"/>
              </a:solidFill>
            </a:endParaRPr>
          </a:p>
          <a:p>
            <a:r>
              <a:rPr lang="en-US" sz="1600" i="1" dirty="0">
                <a:solidFill>
                  <a:srgbClr val="0000FF"/>
                </a:solidFill>
              </a:rPr>
              <a:t>Is it common, or rare?</a:t>
            </a:r>
          </a:p>
          <a:p>
            <a:r>
              <a:rPr lang="en-US" sz="1600" dirty="0">
                <a:solidFill>
                  <a:srgbClr val="0000FF"/>
                </a:solidFill>
              </a:rPr>
              <a:t>Rare</a:t>
            </a:r>
            <a:endParaRPr lang="en-US" sz="1600" dirty="0">
              <a:solidFill>
                <a:schemeClr val="accent1">
                  <a:lumMod val="20000"/>
                  <a:lumOff val="80000"/>
                </a:schemeClr>
              </a:solidFill>
            </a:endParaRPr>
          </a:p>
          <a:p>
            <a:endParaRPr lang="en-US" sz="1600" dirty="0">
              <a:solidFill>
                <a:schemeClr val="accent1">
                  <a:lumMod val="20000"/>
                  <a:lumOff val="80000"/>
                </a:schemeClr>
              </a:solidFill>
            </a:endParaRPr>
          </a:p>
          <a:p>
            <a:r>
              <a:rPr lang="en-US" sz="1600" i="1" dirty="0">
                <a:solidFill>
                  <a:schemeClr val="accent1">
                    <a:lumMod val="20000"/>
                    <a:lumOff val="80000"/>
                  </a:schemeClr>
                </a:solidFill>
              </a:rPr>
              <a:t>Is there a gender predilection?</a:t>
            </a:r>
          </a:p>
          <a:p>
            <a:r>
              <a:rPr lang="en-US" sz="1600" dirty="0">
                <a:solidFill>
                  <a:schemeClr val="accent1">
                    <a:lumMod val="20000"/>
                    <a:lumOff val="80000"/>
                  </a:schemeClr>
                </a:solidFill>
              </a:rPr>
              <a:t>Yes,  </a:t>
            </a:r>
            <a:r>
              <a:rPr lang="en-US" sz="1600" b="0" i="0" dirty="0">
                <a:solidFill>
                  <a:schemeClr val="accent1">
                    <a:lumMod val="20000"/>
                    <a:lumOff val="80000"/>
                  </a:schemeClr>
                </a:solidFill>
                <a:effectLst/>
                <a:latin typeface="Google Sans"/>
              </a:rPr>
              <a:t>♀</a:t>
            </a:r>
            <a:r>
              <a:rPr lang="en-US" sz="1600" dirty="0">
                <a:solidFill>
                  <a:schemeClr val="accent1">
                    <a:lumMod val="20000"/>
                    <a:lumOff val="80000"/>
                  </a:schemeClr>
                </a:solidFill>
              </a:rPr>
              <a:t>  are  far  more likely to be affected</a:t>
            </a:r>
          </a:p>
        </p:txBody>
      </p:sp>
    </p:spTree>
    <p:extLst>
      <p:ext uri="{BB962C8B-B14F-4D97-AF65-F5344CB8AC3E}">
        <p14:creationId xmlns:p14="http://schemas.microsoft.com/office/powerpoint/2010/main" val="3465993889"/>
      </p:ext>
    </p:extLst>
  </p:cSld>
  <p:clrMapOvr>
    <a:masterClrMapping/>
  </p:clrMapOvr>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rgbClr val="0000FF"/>
                </a:solidFill>
              </a:rPr>
              <a:t>In a nutshell, what is SLK?</a:t>
            </a:r>
          </a:p>
          <a:p>
            <a:r>
              <a:rPr lang="en-US" sz="1600" dirty="0">
                <a:solidFill>
                  <a:srgbClr val="0000FF"/>
                </a:solidFill>
              </a:rPr>
              <a:t>A chronic/recurrent inflammatory condition of the superior limbal cornea and adjacent </a:t>
            </a:r>
            <a:r>
              <a:rPr lang="en-US" sz="1600" dirty="0" err="1">
                <a:solidFill>
                  <a:srgbClr val="0000FF"/>
                </a:solidFill>
              </a:rPr>
              <a:t>conj</a:t>
            </a:r>
            <a:endParaRPr lang="en-US" sz="1600" dirty="0">
              <a:solidFill>
                <a:srgbClr val="0000FF"/>
              </a:solidFill>
            </a:endParaRPr>
          </a:p>
          <a:p>
            <a:endParaRPr lang="en-US" sz="1600" i="1" dirty="0">
              <a:solidFill>
                <a:srgbClr val="0000FF"/>
              </a:solidFill>
            </a:endParaRPr>
          </a:p>
          <a:p>
            <a:r>
              <a:rPr lang="en-US" sz="1600" i="1" dirty="0">
                <a:solidFill>
                  <a:srgbClr val="0000FF"/>
                </a:solidFill>
              </a:rPr>
              <a:t>Is it common, or rare?</a:t>
            </a:r>
          </a:p>
          <a:p>
            <a:r>
              <a:rPr lang="en-US" sz="1600" dirty="0">
                <a:solidFill>
                  <a:srgbClr val="0000FF"/>
                </a:solidFill>
              </a:rPr>
              <a:t>Rare</a:t>
            </a:r>
          </a:p>
          <a:p>
            <a:endParaRPr lang="en-US" sz="1600" dirty="0">
              <a:solidFill>
                <a:srgbClr val="0000FF"/>
              </a:solidFill>
            </a:endParaRPr>
          </a:p>
          <a:p>
            <a:r>
              <a:rPr lang="en-US" sz="1600" i="1" dirty="0">
                <a:solidFill>
                  <a:srgbClr val="0000FF"/>
                </a:solidFill>
              </a:rPr>
              <a:t>Is there a gender predilection?</a:t>
            </a:r>
            <a:endParaRPr lang="en-US" sz="1600" i="1" dirty="0">
              <a:solidFill>
                <a:schemeClr val="accent1">
                  <a:lumMod val="20000"/>
                  <a:lumOff val="80000"/>
                </a:schemeClr>
              </a:solidFill>
            </a:endParaRPr>
          </a:p>
          <a:p>
            <a:r>
              <a:rPr lang="en-US" sz="1600" dirty="0">
                <a:solidFill>
                  <a:schemeClr val="accent1">
                    <a:lumMod val="20000"/>
                    <a:lumOff val="80000"/>
                  </a:schemeClr>
                </a:solidFill>
              </a:rPr>
              <a:t>Yes,  </a:t>
            </a:r>
            <a:r>
              <a:rPr lang="en-US" sz="1600" b="0" i="0" dirty="0">
                <a:solidFill>
                  <a:schemeClr val="accent1">
                    <a:lumMod val="20000"/>
                    <a:lumOff val="80000"/>
                  </a:schemeClr>
                </a:solidFill>
                <a:effectLst/>
                <a:latin typeface="Google Sans"/>
              </a:rPr>
              <a:t>♀</a:t>
            </a:r>
            <a:r>
              <a:rPr lang="en-US" sz="1600" dirty="0">
                <a:solidFill>
                  <a:schemeClr val="accent1">
                    <a:lumMod val="20000"/>
                    <a:lumOff val="80000"/>
                  </a:schemeClr>
                </a:solidFill>
              </a:rPr>
              <a:t>  are  far  more likely to be affected</a:t>
            </a:r>
          </a:p>
        </p:txBody>
      </p:sp>
    </p:spTree>
    <p:extLst>
      <p:ext uri="{BB962C8B-B14F-4D97-AF65-F5344CB8AC3E}">
        <p14:creationId xmlns:p14="http://schemas.microsoft.com/office/powerpoint/2010/main" val="302421719"/>
      </p:ext>
    </p:extLst>
  </p:cSld>
  <p:clrMapOvr>
    <a:masterClrMapping/>
  </p:clrMapOvr>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rgbClr val="0000FF"/>
                </a:solidFill>
              </a:rPr>
              <a:t>In a nutshell, what is SLK?</a:t>
            </a:r>
          </a:p>
          <a:p>
            <a:r>
              <a:rPr lang="en-US" sz="1600" dirty="0">
                <a:solidFill>
                  <a:srgbClr val="0000FF"/>
                </a:solidFill>
              </a:rPr>
              <a:t>A chronic/recurrent inflammatory condition of the superior limbal cornea and adjacent </a:t>
            </a:r>
            <a:r>
              <a:rPr lang="en-US" sz="1600" dirty="0" err="1">
                <a:solidFill>
                  <a:srgbClr val="0000FF"/>
                </a:solidFill>
              </a:rPr>
              <a:t>conj</a:t>
            </a:r>
            <a:endParaRPr lang="en-US" sz="1600" dirty="0">
              <a:solidFill>
                <a:srgbClr val="0000FF"/>
              </a:solidFill>
            </a:endParaRPr>
          </a:p>
          <a:p>
            <a:endParaRPr lang="en-US" sz="1600" i="1" dirty="0">
              <a:solidFill>
                <a:srgbClr val="0000FF"/>
              </a:solidFill>
            </a:endParaRPr>
          </a:p>
          <a:p>
            <a:r>
              <a:rPr lang="en-US" sz="1600" i="1" dirty="0">
                <a:solidFill>
                  <a:srgbClr val="0000FF"/>
                </a:solidFill>
              </a:rPr>
              <a:t>Is it common, or rare?</a:t>
            </a:r>
          </a:p>
          <a:p>
            <a:r>
              <a:rPr lang="en-US" sz="1600" dirty="0">
                <a:solidFill>
                  <a:srgbClr val="0000FF"/>
                </a:solidFill>
              </a:rPr>
              <a:t>Rare</a:t>
            </a:r>
          </a:p>
          <a:p>
            <a:endParaRPr lang="en-US" sz="1600" dirty="0">
              <a:solidFill>
                <a:srgbClr val="0000FF"/>
              </a:solidFill>
            </a:endParaRPr>
          </a:p>
          <a:p>
            <a:r>
              <a:rPr lang="en-US" sz="1600" i="1" dirty="0">
                <a:solidFill>
                  <a:srgbClr val="0000FF"/>
                </a:solidFill>
              </a:rPr>
              <a:t>Is there a gender predilection?</a:t>
            </a:r>
          </a:p>
          <a:p>
            <a:r>
              <a:rPr lang="en-US" sz="1600" dirty="0">
                <a:solidFill>
                  <a:srgbClr val="0000FF"/>
                </a:solidFill>
              </a:rPr>
              <a:t>Yes,  </a:t>
            </a:r>
            <a:r>
              <a:rPr lang="en-US" sz="1600" b="0" i="0" dirty="0">
                <a:solidFill>
                  <a:srgbClr val="0000FF"/>
                </a:solidFill>
                <a:effectLst/>
                <a:latin typeface="Google Sans"/>
              </a:rPr>
              <a:t>♀</a:t>
            </a:r>
            <a:r>
              <a:rPr lang="en-US" sz="1600" dirty="0">
                <a:solidFill>
                  <a:srgbClr val="0000FF"/>
                </a:solidFill>
              </a:rPr>
              <a:t>  are  far  more likely to be affected</a:t>
            </a:r>
          </a:p>
        </p:txBody>
      </p:sp>
      <p:sp>
        <p:nvSpPr>
          <p:cNvPr id="5" name="Rectangle 4">
            <a:extLst>
              <a:ext uri="{FF2B5EF4-FFF2-40B4-BE49-F238E27FC236}">
                <a16:creationId xmlns:a16="http://schemas.microsoft.com/office/drawing/2014/main" id="{96A4DF73-73DA-1E3A-5C0D-AE14385345C6}"/>
              </a:ext>
            </a:extLst>
          </p:cNvPr>
          <p:cNvSpPr/>
          <p:nvPr/>
        </p:nvSpPr>
        <p:spPr>
          <a:xfrm>
            <a:off x="1397241" y="4631002"/>
            <a:ext cx="297335"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600" dirty="0">
                <a:solidFill>
                  <a:schemeClr val="tx1"/>
                </a:solidFill>
              </a:rPr>
              <a:t>M</a:t>
            </a:r>
            <a:r>
              <a:rPr lang="en-US" sz="600" i="1" dirty="0">
                <a:solidFill>
                  <a:schemeClr val="tx1"/>
                </a:solidFill>
              </a:rPr>
              <a:t> v </a:t>
            </a:r>
            <a:r>
              <a:rPr lang="en-US" sz="600" dirty="0">
                <a:solidFill>
                  <a:schemeClr val="tx1"/>
                </a:solidFill>
              </a:rPr>
              <a:t>F</a:t>
            </a:r>
          </a:p>
        </p:txBody>
      </p:sp>
      <p:sp>
        <p:nvSpPr>
          <p:cNvPr id="7" name="Rectangle 6">
            <a:extLst>
              <a:ext uri="{FF2B5EF4-FFF2-40B4-BE49-F238E27FC236}">
                <a16:creationId xmlns:a16="http://schemas.microsoft.com/office/drawing/2014/main" id="{4CCBCCB6-8ACD-DCF0-4D57-CB19D537B466}"/>
              </a:ext>
            </a:extLst>
          </p:cNvPr>
          <p:cNvSpPr/>
          <p:nvPr/>
        </p:nvSpPr>
        <p:spPr>
          <a:xfrm>
            <a:off x="2061132" y="4632400"/>
            <a:ext cx="377268"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600" dirty="0">
                <a:solidFill>
                  <a:schemeClr val="tx1"/>
                </a:solidFill>
              </a:rPr>
              <a:t>s/w </a:t>
            </a:r>
            <a:r>
              <a:rPr lang="en-US" sz="600" i="1" dirty="0">
                <a:solidFill>
                  <a:schemeClr val="tx1"/>
                </a:solidFill>
              </a:rPr>
              <a:t>v </a:t>
            </a:r>
            <a:r>
              <a:rPr lang="en-US" sz="600" dirty="0">
                <a:solidFill>
                  <a:schemeClr val="tx1"/>
                </a:solidFill>
              </a:rPr>
              <a:t>far</a:t>
            </a:r>
          </a:p>
        </p:txBody>
      </p:sp>
    </p:spTree>
    <p:extLst>
      <p:ext uri="{BB962C8B-B14F-4D97-AF65-F5344CB8AC3E}">
        <p14:creationId xmlns:p14="http://schemas.microsoft.com/office/powerpoint/2010/main" val="3806751101"/>
      </p:ext>
    </p:extLst>
  </p:cSld>
  <p:clrMapOvr>
    <a:masterClrMapping/>
  </p:clrMapOvr>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rgbClr val="0000FF"/>
                </a:solidFill>
              </a:rPr>
              <a:t>In a nutshell, what is SLK?</a:t>
            </a:r>
          </a:p>
          <a:p>
            <a:r>
              <a:rPr lang="en-US" sz="1600" dirty="0">
                <a:solidFill>
                  <a:srgbClr val="0000FF"/>
                </a:solidFill>
              </a:rPr>
              <a:t>A chronic/recurrent inflammatory condition of the superior limbal cornea and adjacent </a:t>
            </a:r>
            <a:r>
              <a:rPr lang="en-US" sz="1600" dirty="0" err="1">
                <a:solidFill>
                  <a:srgbClr val="0000FF"/>
                </a:solidFill>
              </a:rPr>
              <a:t>conj</a:t>
            </a:r>
            <a:endParaRPr lang="en-US" sz="1600" dirty="0">
              <a:solidFill>
                <a:srgbClr val="0000FF"/>
              </a:solidFill>
            </a:endParaRPr>
          </a:p>
          <a:p>
            <a:endParaRPr lang="en-US" sz="1600" i="1" dirty="0">
              <a:solidFill>
                <a:srgbClr val="0000FF"/>
              </a:solidFill>
            </a:endParaRPr>
          </a:p>
          <a:p>
            <a:r>
              <a:rPr lang="en-US" sz="1600" i="1" dirty="0">
                <a:solidFill>
                  <a:srgbClr val="0000FF"/>
                </a:solidFill>
              </a:rPr>
              <a:t>Is it common, or rare?</a:t>
            </a:r>
          </a:p>
          <a:p>
            <a:r>
              <a:rPr lang="en-US" sz="1600" dirty="0">
                <a:solidFill>
                  <a:srgbClr val="0000FF"/>
                </a:solidFill>
              </a:rPr>
              <a:t>Rare</a:t>
            </a:r>
          </a:p>
          <a:p>
            <a:endParaRPr lang="en-US" sz="1600" dirty="0">
              <a:solidFill>
                <a:srgbClr val="0000FF"/>
              </a:solidFill>
            </a:endParaRPr>
          </a:p>
          <a:p>
            <a:r>
              <a:rPr lang="en-US" sz="1600" i="1" dirty="0">
                <a:solidFill>
                  <a:srgbClr val="0000FF"/>
                </a:solidFill>
              </a:rPr>
              <a:t>Is there a gender predilection?</a:t>
            </a:r>
          </a:p>
          <a:p>
            <a:r>
              <a:rPr lang="en-US" sz="1600" dirty="0">
                <a:solidFill>
                  <a:srgbClr val="0000FF"/>
                </a:solidFill>
              </a:rPr>
              <a:t>Yes,  </a:t>
            </a:r>
            <a:r>
              <a:rPr lang="en-US" sz="1600" b="0" i="0" dirty="0">
                <a:solidFill>
                  <a:srgbClr val="0000FF"/>
                </a:solidFill>
                <a:effectLst/>
                <a:latin typeface="Google Sans"/>
              </a:rPr>
              <a:t>♀</a:t>
            </a:r>
            <a:r>
              <a:rPr lang="en-US" sz="1600" dirty="0">
                <a:solidFill>
                  <a:srgbClr val="0000FF"/>
                </a:solidFill>
              </a:rPr>
              <a:t>  are  far  more likely to be affected</a:t>
            </a:r>
          </a:p>
        </p:txBody>
      </p:sp>
    </p:spTree>
    <p:extLst>
      <p:ext uri="{BB962C8B-B14F-4D97-AF65-F5344CB8AC3E}">
        <p14:creationId xmlns:p14="http://schemas.microsoft.com/office/powerpoint/2010/main" val="105038753"/>
      </p:ext>
    </p:extLst>
  </p:cSld>
  <p:clrMapOvr>
    <a:masterClrMapping/>
  </p:clrMapOvr>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chemeClr val="bg1">
                    <a:lumMod val="75000"/>
                  </a:schemeClr>
                </a:solidFill>
              </a:rPr>
              <a:t>In a nutshell, what is SLK?</a:t>
            </a:r>
          </a:p>
          <a:p>
            <a:r>
              <a:rPr lang="en-US" sz="1600" dirty="0">
                <a:solidFill>
                  <a:schemeClr val="bg1">
                    <a:lumMod val="75000"/>
                  </a:schemeClr>
                </a:solidFill>
              </a:rPr>
              <a:t>A chronic/recurrent inflammatory condition of the superior limbal cornea and adjacent </a:t>
            </a:r>
            <a:r>
              <a:rPr lang="en-US" sz="1600" dirty="0" err="1">
                <a:solidFill>
                  <a:schemeClr val="bg1">
                    <a:lumMod val="75000"/>
                  </a:schemeClr>
                </a:solidFill>
              </a:rPr>
              <a:t>conj</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Is it common, or rare?</a:t>
            </a:r>
          </a:p>
          <a:p>
            <a:r>
              <a:rPr lang="en-US" sz="1600" dirty="0">
                <a:solidFill>
                  <a:schemeClr val="bg1">
                    <a:lumMod val="75000"/>
                  </a:schemeClr>
                </a:solidFill>
              </a:rPr>
              <a:t>Rare</a:t>
            </a:r>
          </a:p>
          <a:p>
            <a:endParaRPr lang="en-US" sz="1600" dirty="0">
              <a:solidFill>
                <a:schemeClr val="bg1">
                  <a:lumMod val="75000"/>
                </a:schemeClr>
              </a:solidFill>
            </a:endParaRPr>
          </a:p>
          <a:p>
            <a:r>
              <a:rPr lang="en-US" sz="1600" i="1" dirty="0">
                <a:solidFill>
                  <a:schemeClr val="bg1">
                    <a:lumMod val="75000"/>
                  </a:schemeClr>
                </a:solidFill>
              </a:rPr>
              <a:t>Is there a gender predilection?</a:t>
            </a:r>
          </a:p>
          <a:p>
            <a:r>
              <a:rPr lang="en-US" sz="1600" dirty="0">
                <a:solidFill>
                  <a:schemeClr val="bg1">
                    <a:lumMod val="75000"/>
                  </a:schemeClr>
                </a:solidFill>
              </a:rPr>
              <a:t>Yes,  </a:t>
            </a:r>
            <a:r>
              <a:rPr lang="en-US" sz="1600" b="0" i="0" dirty="0">
                <a:solidFill>
                  <a:schemeClr val="bg1">
                    <a:lumMod val="75000"/>
                  </a:schemeClr>
                </a:solidFill>
                <a:effectLst/>
                <a:latin typeface="Google Sans"/>
              </a:rPr>
              <a:t>♀</a:t>
            </a:r>
            <a:r>
              <a:rPr lang="en-US" sz="1600" dirty="0">
                <a:solidFill>
                  <a:schemeClr val="bg1">
                    <a:lumMod val="75000"/>
                  </a:schemeClr>
                </a:solidFill>
              </a:rPr>
              <a:t>  are  far  more likely to be affected</a:t>
            </a:r>
          </a:p>
        </p:txBody>
      </p:sp>
      <p:sp>
        <p:nvSpPr>
          <p:cNvPr id="3" name="TextBox 2">
            <a:extLst>
              <a:ext uri="{FF2B5EF4-FFF2-40B4-BE49-F238E27FC236}">
                <a16:creationId xmlns:a16="http://schemas.microsoft.com/office/drawing/2014/main" id="{D921E087-B178-DD53-5F27-4653507E4C28}"/>
              </a:ext>
            </a:extLst>
          </p:cNvPr>
          <p:cNvSpPr txBox="1"/>
          <p:nvPr/>
        </p:nvSpPr>
        <p:spPr>
          <a:xfrm>
            <a:off x="1143000" y="2793591"/>
            <a:ext cx="5867400" cy="3323987"/>
          </a:xfrm>
          <a:prstGeom prst="rect">
            <a:avLst/>
          </a:prstGeom>
          <a:solidFill>
            <a:schemeClr val="accent6">
              <a:lumMod val="20000"/>
              <a:lumOff val="80000"/>
            </a:schemeClr>
          </a:solidFill>
        </p:spPr>
        <p:txBody>
          <a:bodyPr wrap="square" rtlCol="0">
            <a:spAutoFit/>
          </a:bodyPr>
          <a:lstStyle/>
          <a:p>
            <a:r>
              <a:rPr lang="en-US" sz="1400" i="1" dirty="0">
                <a:solidFill>
                  <a:srgbClr val="0000FF"/>
                </a:solidFill>
              </a:rPr>
              <a:t>What do SLK pts c/o?</a:t>
            </a:r>
            <a:endParaRPr lang="en-US" sz="1400" i="1" dirty="0">
              <a:solidFill>
                <a:schemeClr val="accent6">
                  <a:lumMod val="20000"/>
                  <a:lumOff val="80000"/>
                </a:schemeClr>
              </a:solidFill>
            </a:endParaRPr>
          </a:p>
          <a:p>
            <a:r>
              <a:rPr lang="en-US" sz="1400" dirty="0">
                <a:solidFill>
                  <a:schemeClr val="accent6">
                    <a:lumMod val="20000"/>
                    <a:lumOff val="80000"/>
                  </a:schemeClr>
                </a:solidFill>
              </a:rPr>
              <a:t>The same things DES pts do: FBS, red eyes, and tearing</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SLK has  three  classic findings associated with the superior bulbar conj. What are they?</a:t>
            </a:r>
          </a:p>
          <a:p>
            <a:r>
              <a:rPr lang="en-US" sz="1400" dirty="0">
                <a:solidFill>
                  <a:schemeClr val="accent6">
                    <a:lumMod val="20000"/>
                    <a:lumOff val="80000"/>
                  </a:schemeClr>
                </a:solidFill>
              </a:rPr>
              <a:t>--Injection</a:t>
            </a:r>
          </a:p>
          <a:p>
            <a:r>
              <a:rPr lang="en-US" sz="1400" dirty="0">
                <a:solidFill>
                  <a:schemeClr val="accent6">
                    <a:lumMod val="20000"/>
                    <a:lumOff val="80000"/>
                  </a:schemeClr>
                </a:solidFill>
              </a:rPr>
              <a:t>--It is redundant/loose</a:t>
            </a:r>
          </a:p>
          <a:p>
            <a:r>
              <a:rPr lang="en-US" sz="1400" dirty="0">
                <a:solidFill>
                  <a:schemeClr val="accent6">
                    <a:lumMod val="20000"/>
                    <a:lumOff val="80000"/>
                  </a:schemeClr>
                </a:solidFill>
              </a:rPr>
              <a:t>--It stains with  </a:t>
            </a:r>
            <a:r>
              <a:rPr lang="en-US" sz="1400" b="1" dirty="0">
                <a:solidFill>
                  <a:schemeClr val="accent6">
                    <a:lumMod val="20000"/>
                    <a:lumOff val="80000"/>
                  </a:schemeClr>
                </a:solidFill>
              </a:rPr>
              <a:t>rose </a:t>
            </a:r>
            <a:r>
              <a:rPr lang="en-US" sz="1400" b="1" dirty="0" err="1">
                <a:solidFill>
                  <a:schemeClr val="accent6">
                    <a:lumMod val="20000"/>
                    <a:lumOff val="80000"/>
                  </a:schemeClr>
                </a:solidFill>
              </a:rPr>
              <a:t>bengal</a:t>
            </a:r>
            <a:r>
              <a:rPr lang="en-US" sz="1400" b="1" dirty="0">
                <a:solidFill>
                  <a:schemeClr val="accent6">
                    <a:lumMod val="20000"/>
                    <a:lumOff val="80000"/>
                  </a:schemeClr>
                </a:solidFill>
              </a:rPr>
              <a:t>, </a:t>
            </a:r>
            <a:r>
              <a:rPr lang="en-US" sz="1400" dirty="0">
                <a:solidFill>
                  <a:schemeClr val="accent6">
                    <a:lumMod val="20000"/>
                    <a:lumOff val="80000"/>
                  </a:schemeClr>
                </a:solidFill>
              </a:rPr>
              <a:t>  </a:t>
            </a:r>
            <a:r>
              <a:rPr lang="en-US" sz="1400" b="1" dirty="0" err="1">
                <a:solidFill>
                  <a:schemeClr val="accent6">
                    <a:lumMod val="20000"/>
                    <a:lumOff val="80000"/>
                  </a:schemeClr>
                </a:solidFill>
              </a:rPr>
              <a:t>lissamine</a:t>
            </a:r>
            <a:r>
              <a:rPr lang="en-US" sz="1400" b="1" dirty="0">
                <a:solidFill>
                  <a:schemeClr val="accent6">
                    <a:lumMod val="20000"/>
                    <a:lumOff val="80000"/>
                  </a:schemeClr>
                </a:solidFill>
              </a:rPr>
              <a:t> green, </a:t>
            </a:r>
            <a:r>
              <a:rPr lang="en-US" sz="1400" dirty="0">
                <a:solidFill>
                  <a:schemeClr val="accent6">
                    <a:lumMod val="20000"/>
                    <a:lumOff val="80000"/>
                  </a:schemeClr>
                </a:solidFill>
              </a:rPr>
              <a:t>and/or  </a:t>
            </a:r>
            <a:r>
              <a:rPr lang="en-US" sz="1400" b="1" dirty="0">
                <a:solidFill>
                  <a:schemeClr val="accent6">
                    <a:lumMod val="20000"/>
                    <a:lumOff val="80000"/>
                  </a:schemeClr>
                </a:solidFill>
              </a:rPr>
              <a:t>fluorescein</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SLK also has a classic </a:t>
            </a:r>
            <a:r>
              <a:rPr lang="en-US" sz="1400" dirty="0">
                <a:solidFill>
                  <a:schemeClr val="accent6">
                    <a:lumMod val="20000"/>
                    <a:lumOff val="80000"/>
                  </a:schemeClr>
                </a:solidFill>
              </a:rPr>
              <a:t>tarsal</a:t>
            </a:r>
            <a:r>
              <a:rPr lang="en-US" sz="1400" i="1" dirty="0">
                <a:solidFill>
                  <a:schemeClr val="accent6">
                    <a:lumMod val="20000"/>
                    <a:lumOff val="80000"/>
                  </a:schemeClr>
                </a:solidFill>
              </a:rPr>
              <a:t> </a:t>
            </a:r>
            <a:r>
              <a:rPr lang="en-US" sz="1400" i="1" dirty="0" err="1">
                <a:solidFill>
                  <a:schemeClr val="accent6">
                    <a:lumMod val="20000"/>
                    <a:lumOff val="80000"/>
                  </a:schemeClr>
                </a:solidFill>
              </a:rPr>
              <a:t>conj</a:t>
            </a:r>
            <a:r>
              <a:rPr lang="en-US" sz="1400" i="1" dirty="0">
                <a:solidFill>
                  <a:schemeClr val="accent6">
                    <a:lumMod val="20000"/>
                    <a:lumOff val="80000"/>
                  </a:schemeClr>
                </a:solidFill>
              </a:rPr>
              <a:t> finding—what is it?</a:t>
            </a:r>
          </a:p>
          <a:p>
            <a:r>
              <a:rPr lang="en-US" sz="1400" dirty="0">
                <a:solidFill>
                  <a:schemeClr val="accent6">
                    <a:lumMod val="20000"/>
                    <a:lumOff val="80000"/>
                  </a:schemeClr>
                </a:solidFill>
              </a:rPr>
              <a:t>Papillary reaction</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SLK has  two  classic cornea findings—what are they?</a:t>
            </a:r>
          </a:p>
          <a:p>
            <a:r>
              <a:rPr lang="en-US" sz="1400" dirty="0">
                <a:solidFill>
                  <a:schemeClr val="accent6">
                    <a:lumMod val="20000"/>
                    <a:lumOff val="80000"/>
                  </a:schemeClr>
                </a:solidFill>
              </a:rPr>
              <a:t>--Superior  PEE/K</a:t>
            </a:r>
          </a:p>
          <a:p>
            <a:r>
              <a:rPr lang="en-US" sz="1400" dirty="0">
                <a:solidFill>
                  <a:schemeClr val="accent6">
                    <a:lumMod val="20000"/>
                    <a:lumOff val="80000"/>
                  </a:schemeClr>
                </a:solidFill>
              </a:rPr>
              <a:t>--Superior  filaments</a:t>
            </a:r>
          </a:p>
        </p:txBody>
      </p:sp>
    </p:spTree>
    <p:extLst>
      <p:ext uri="{BB962C8B-B14F-4D97-AF65-F5344CB8AC3E}">
        <p14:creationId xmlns:p14="http://schemas.microsoft.com/office/powerpoint/2010/main" val="3898391104"/>
      </p:ext>
    </p:extLst>
  </p:cSld>
  <p:clrMapOvr>
    <a:masterClrMapping/>
  </p:clrMapOvr>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chemeClr val="bg1">
                    <a:lumMod val="75000"/>
                  </a:schemeClr>
                </a:solidFill>
              </a:rPr>
              <a:t>In a nutshell, what is SLK?</a:t>
            </a:r>
          </a:p>
          <a:p>
            <a:r>
              <a:rPr lang="en-US" sz="1600" dirty="0">
                <a:solidFill>
                  <a:schemeClr val="bg1">
                    <a:lumMod val="75000"/>
                  </a:schemeClr>
                </a:solidFill>
              </a:rPr>
              <a:t>A chronic/recurrent inflammatory condition of the superior limbal cornea and adjacent </a:t>
            </a:r>
            <a:r>
              <a:rPr lang="en-US" sz="1600" dirty="0" err="1">
                <a:solidFill>
                  <a:schemeClr val="bg1">
                    <a:lumMod val="75000"/>
                  </a:schemeClr>
                </a:solidFill>
              </a:rPr>
              <a:t>conj</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Is it common, or rare?</a:t>
            </a:r>
          </a:p>
          <a:p>
            <a:r>
              <a:rPr lang="en-US" sz="1600" dirty="0">
                <a:solidFill>
                  <a:schemeClr val="bg1">
                    <a:lumMod val="75000"/>
                  </a:schemeClr>
                </a:solidFill>
              </a:rPr>
              <a:t>Rare</a:t>
            </a:r>
          </a:p>
          <a:p>
            <a:endParaRPr lang="en-US" sz="1600" dirty="0">
              <a:solidFill>
                <a:schemeClr val="bg1">
                  <a:lumMod val="75000"/>
                </a:schemeClr>
              </a:solidFill>
            </a:endParaRPr>
          </a:p>
          <a:p>
            <a:r>
              <a:rPr lang="en-US" sz="1600" i="1" dirty="0">
                <a:solidFill>
                  <a:schemeClr val="bg1">
                    <a:lumMod val="75000"/>
                  </a:schemeClr>
                </a:solidFill>
              </a:rPr>
              <a:t>Is there a gender predilection?</a:t>
            </a:r>
          </a:p>
          <a:p>
            <a:r>
              <a:rPr lang="en-US" sz="1600" dirty="0">
                <a:solidFill>
                  <a:schemeClr val="bg1">
                    <a:lumMod val="75000"/>
                  </a:schemeClr>
                </a:solidFill>
              </a:rPr>
              <a:t>Yes,  </a:t>
            </a:r>
            <a:r>
              <a:rPr lang="en-US" sz="1600" b="0" i="0" dirty="0">
                <a:solidFill>
                  <a:schemeClr val="bg1">
                    <a:lumMod val="75000"/>
                  </a:schemeClr>
                </a:solidFill>
                <a:effectLst/>
                <a:latin typeface="Google Sans"/>
              </a:rPr>
              <a:t>♀</a:t>
            </a:r>
            <a:r>
              <a:rPr lang="en-US" sz="1600" dirty="0">
                <a:solidFill>
                  <a:schemeClr val="bg1">
                    <a:lumMod val="75000"/>
                  </a:schemeClr>
                </a:solidFill>
              </a:rPr>
              <a:t>  are  far  more likely to be affected</a:t>
            </a:r>
          </a:p>
        </p:txBody>
      </p:sp>
      <p:sp>
        <p:nvSpPr>
          <p:cNvPr id="3" name="TextBox 2">
            <a:extLst>
              <a:ext uri="{FF2B5EF4-FFF2-40B4-BE49-F238E27FC236}">
                <a16:creationId xmlns:a16="http://schemas.microsoft.com/office/drawing/2014/main" id="{D921E087-B178-DD53-5F27-4653507E4C28}"/>
              </a:ext>
            </a:extLst>
          </p:cNvPr>
          <p:cNvSpPr txBox="1"/>
          <p:nvPr/>
        </p:nvSpPr>
        <p:spPr>
          <a:xfrm>
            <a:off x="1143000" y="2793591"/>
            <a:ext cx="5867400" cy="3323987"/>
          </a:xfrm>
          <a:prstGeom prst="rect">
            <a:avLst/>
          </a:prstGeom>
          <a:solidFill>
            <a:schemeClr val="accent6">
              <a:lumMod val="20000"/>
              <a:lumOff val="80000"/>
            </a:schemeClr>
          </a:solidFill>
        </p:spPr>
        <p:txBody>
          <a:bodyPr wrap="square" rtlCol="0">
            <a:spAutoFit/>
          </a:bodyPr>
          <a:lstStyle/>
          <a:p>
            <a:r>
              <a:rPr lang="en-US" sz="1400" i="1" dirty="0">
                <a:solidFill>
                  <a:srgbClr val="0000FF"/>
                </a:solidFill>
              </a:rPr>
              <a:t>What do SLK pts c/o?</a:t>
            </a:r>
          </a:p>
          <a:p>
            <a:r>
              <a:rPr lang="en-US" sz="1400" dirty="0">
                <a:solidFill>
                  <a:srgbClr val="0000FF"/>
                </a:solidFill>
              </a:rPr>
              <a:t>The same things DES pts do: FBS, red eyes, and tearing</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SLK has  three  classic findings associated with the superior bulbar conj. What are they?</a:t>
            </a:r>
          </a:p>
          <a:p>
            <a:r>
              <a:rPr lang="en-US" sz="1400" dirty="0">
                <a:solidFill>
                  <a:schemeClr val="accent6">
                    <a:lumMod val="20000"/>
                    <a:lumOff val="80000"/>
                  </a:schemeClr>
                </a:solidFill>
              </a:rPr>
              <a:t>--Injection</a:t>
            </a:r>
          </a:p>
          <a:p>
            <a:r>
              <a:rPr lang="en-US" sz="1400" dirty="0">
                <a:solidFill>
                  <a:schemeClr val="accent6">
                    <a:lumMod val="20000"/>
                    <a:lumOff val="80000"/>
                  </a:schemeClr>
                </a:solidFill>
              </a:rPr>
              <a:t>--It is redundant/loose</a:t>
            </a:r>
          </a:p>
          <a:p>
            <a:r>
              <a:rPr lang="en-US" sz="1400" dirty="0">
                <a:solidFill>
                  <a:schemeClr val="accent6">
                    <a:lumMod val="20000"/>
                    <a:lumOff val="80000"/>
                  </a:schemeClr>
                </a:solidFill>
              </a:rPr>
              <a:t>--It stains with  </a:t>
            </a:r>
            <a:r>
              <a:rPr lang="en-US" sz="1400" b="1" dirty="0">
                <a:solidFill>
                  <a:schemeClr val="accent6">
                    <a:lumMod val="20000"/>
                    <a:lumOff val="80000"/>
                  </a:schemeClr>
                </a:solidFill>
              </a:rPr>
              <a:t>rose </a:t>
            </a:r>
            <a:r>
              <a:rPr lang="en-US" sz="1400" b="1" dirty="0" err="1">
                <a:solidFill>
                  <a:schemeClr val="accent6">
                    <a:lumMod val="20000"/>
                    <a:lumOff val="80000"/>
                  </a:schemeClr>
                </a:solidFill>
              </a:rPr>
              <a:t>bengal</a:t>
            </a:r>
            <a:r>
              <a:rPr lang="en-US" sz="1400" b="1" dirty="0">
                <a:solidFill>
                  <a:schemeClr val="accent6">
                    <a:lumMod val="20000"/>
                    <a:lumOff val="80000"/>
                  </a:schemeClr>
                </a:solidFill>
              </a:rPr>
              <a:t>, </a:t>
            </a:r>
            <a:r>
              <a:rPr lang="en-US" sz="1400" dirty="0">
                <a:solidFill>
                  <a:schemeClr val="accent6">
                    <a:lumMod val="20000"/>
                    <a:lumOff val="80000"/>
                  </a:schemeClr>
                </a:solidFill>
              </a:rPr>
              <a:t>  </a:t>
            </a:r>
            <a:r>
              <a:rPr lang="en-US" sz="1400" b="1" dirty="0" err="1">
                <a:solidFill>
                  <a:schemeClr val="accent6">
                    <a:lumMod val="20000"/>
                    <a:lumOff val="80000"/>
                  </a:schemeClr>
                </a:solidFill>
              </a:rPr>
              <a:t>lissamine</a:t>
            </a:r>
            <a:r>
              <a:rPr lang="en-US" sz="1400" b="1" dirty="0">
                <a:solidFill>
                  <a:schemeClr val="accent6">
                    <a:lumMod val="20000"/>
                    <a:lumOff val="80000"/>
                  </a:schemeClr>
                </a:solidFill>
              </a:rPr>
              <a:t> green, </a:t>
            </a:r>
            <a:r>
              <a:rPr lang="en-US" sz="1400" dirty="0">
                <a:solidFill>
                  <a:schemeClr val="accent6">
                    <a:lumMod val="20000"/>
                    <a:lumOff val="80000"/>
                  </a:schemeClr>
                </a:solidFill>
              </a:rPr>
              <a:t>and/or  </a:t>
            </a:r>
            <a:r>
              <a:rPr lang="en-US" sz="1400" b="1" dirty="0">
                <a:solidFill>
                  <a:schemeClr val="accent6">
                    <a:lumMod val="20000"/>
                    <a:lumOff val="80000"/>
                  </a:schemeClr>
                </a:solidFill>
              </a:rPr>
              <a:t>fluorescein</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SLK also has a classic </a:t>
            </a:r>
            <a:r>
              <a:rPr lang="en-US" sz="1400" dirty="0">
                <a:solidFill>
                  <a:schemeClr val="accent6">
                    <a:lumMod val="20000"/>
                    <a:lumOff val="80000"/>
                  </a:schemeClr>
                </a:solidFill>
              </a:rPr>
              <a:t>tarsal</a:t>
            </a:r>
            <a:r>
              <a:rPr lang="en-US" sz="1400" i="1" dirty="0">
                <a:solidFill>
                  <a:schemeClr val="accent6">
                    <a:lumMod val="20000"/>
                    <a:lumOff val="80000"/>
                  </a:schemeClr>
                </a:solidFill>
              </a:rPr>
              <a:t> </a:t>
            </a:r>
            <a:r>
              <a:rPr lang="en-US" sz="1400" i="1" dirty="0" err="1">
                <a:solidFill>
                  <a:schemeClr val="accent6">
                    <a:lumMod val="20000"/>
                    <a:lumOff val="80000"/>
                  </a:schemeClr>
                </a:solidFill>
              </a:rPr>
              <a:t>conj</a:t>
            </a:r>
            <a:r>
              <a:rPr lang="en-US" sz="1400" i="1" dirty="0">
                <a:solidFill>
                  <a:schemeClr val="accent6">
                    <a:lumMod val="20000"/>
                    <a:lumOff val="80000"/>
                  </a:schemeClr>
                </a:solidFill>
              </a:rPr>
              <a:t> finding—what is it?</a:t>
            </a:r>
          </a:p>
          <a:p>
            <a:r>
              <a:rPr lang="en-US" sz="1400" dirty="0">
                <a:solidFill>
                  <a:schemeClr val="accent6">
                    <a:lumMod val="20000"/>
                    <a:lumOff val="80000"/>
                  </a:schemeClr>
                </a:solidFill>
              </a:rPr>
              <a:t>Papillary reaction</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SLK has  two  classic cornea findings—what are they?</a:t>
            </a:r>
          </a:p>
          <a:p>
            <a:r>
              <a:rPr lang="en-US" sz="1400" dirty="0">
                <a:solidFill>
                  <a:schemeClr val="accent6">
                    <a:lumMod val="20000"/>
                    <a:lumOff val="80000"/>
                  </a:schemeClr>
                </a:solidFill>
              </a:rPr>
              <a:t>--Superior  PEE/K</a:t>
            </a:r>
          </a:p>
          <a:p>
            <a:r>
              <a:rPr lang="en-US" sz="1400" dirty="0">
                <a:solidFill>
                  <a:schemeClr val="accent6">
                    <a:lumMod val="20000"/>
                    <a:lumOff val="80000"/>
                  </a:schemeClr>
                </a:solidFill>
              </a:rPr>
              <a:t>--Superior  filaments</a:t>
            </a:r>
          </a:p>
        </p:txBody>
      </p:sp>
    </p:spTree>
    <p:extLst>
      <p:ext uri="{BB962C8B-B14F-4D97-AF65-F5344CB8AC3E}">
        <p14:creationId xmlns:p14="http://schemas.microsoft.com/office/powerpoint/2010/main" val="2478249511"/>
      </p:ext>
    </p:extLst>
  </p:cSld>
  <p:clrMapOvr>
    <a:masterClrMapping/>
  </p:clrMapOvr>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chemeClr val="bg1">
                    <a:lumMod val="75000"/>
                  </a:schemeClr>
                </a:solidFill>
              </a:rPr>
              <a:t>In a nutshell, what is SLK?</a:t>
            </a:r>
          </a:p>
          <a:p>
            <a:r>
              <a:rPr lang="en-US" sz="1600" dirty="0">
                <a:solidFill>
                  <a:schemeClr val="bg1">
                    <a:lumMod val="75000"/>
                  </a:schemeClr>
                </a:solidFill>
              </a:rPr>
              <a:t>A chronic/recurrent inflammatory condition of the superior limbal cornea and adjacent </a:t>
            </a:r>
            <a:r>
              <a:rPr lang="en-US" sz="1600" dirty="0" err="1">
                <a:solidFill>
                  <a:schemeClr val="bg1">
                    <a:lumMod val="75000"/>
                  </a:schemeClr>
                </a:solidFill>
              </a:rPr>
              <a:t>conj</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Is it common, or rare?</a:t>
            </a:r>
          </a:p>
          <a:p>
            <a:r>
              <a:rPr lang="en-US" sz="1600" dirty="0">
                <a:solidFill>
                  <a:schemeClr val="bg1">
                    <a:lumMod val="75000"/>
                  </a:schemeClr>
                </a:solidFill>
              </a:rPr>
              <a:t>Rare</a:t>
            </a:r>
          </a:p>
          <a:p>
            <a:endParaRPr lang="en-US" sz="1600" dirty="0">
              <a:solidFill>
                <a:schemeClr val="bg1">
                  <a:lumMod val="75000"/>
                </a:schemeClr>
              </a:solidFill>
            </a:endParaRPr>
          </a:p>
          <a:p>
            <a:r>
              <a:rPr lang="en-US" sz="1600" i="1" dirty="0">
                <a:solidFill>
                  <a:schemeClr val="bg1">
                    <a:lumMod val="75000"/>
                  </a:schemeClr>
                </a:solidFill>
              </a:rPr>
              <a:t>Is there a gender predilection?</a:t>
            </a:r>
          </a:p>
          <a:p>
            <a:r>
              <a:rPr lang="en-US" sz="1600" dirty="0">
                <a:solidFill>
                  <a:schemeClr val="bg1">
                    <a:lumMod val="75000"/>
                  </a:schemeClr>
                </a:solidFill>
              </a:rPr>
              <a:t>Yes,  </a:t>
            </a:r>
            <a:r>
              <a:rPr lang="en-US" sz="1600" b="0" i="0" dirty="0">
                <a:solidFill>
                  <a:schemeClr val="bg1">
                    <a:lumMod val="75000"/>
                  </a:schemeClr>
                </a:solidFill>
                <a:effectLst/>
                <a:latin typeface="Google Sans"/>
              </a:rPr>
              <a:t>♀</a:t>
            </a:r>
            <a:r>
              <a:rPr lang="en-US" sz="1600" dirty="0">
                <a:solidFill>
                  <a:schemeClr val="bg1">
                    <a:lumMod val="75000"/>
                  </a:schemeClr>
                </a:solidFill>
              </a:rPr>
              <a:t>  are  far  more likely to be affected</a:t>
            </a:r>
          </a:p>
        </p:txBody>
      </p:sp>
      <p:sp>
        <p:nvSpPr>
          <p:cNvPr id="3" name="TextBox 2">
            <a:extLst>
              <a:ext uri="{FF2B5EF4-FFF2-40B4-BE49-F238E27FC236}">
                <a16:creationId xmlns:a16="http://schemas.microsoft.com/office/drawing/2014/main" id="{D921E087-B178-DD53-5F27-4653507E4C28}"/>
              </a:ext>
            </a:extLst>
          </p:cNvPr>
          <p:cNvSpPr txBox="1"/>
          <p:nvPr/>
        </p:nvSpPr>
        <p:spPr>
          <a:xfrm>
            <a:off x="1143000" y="2793591"/>
            <a:ext cx="5867400" cy="3323987"/>
          </a:xfrm>
          <a:prstGeom prst="rect">
            <a:avLst/>
          </a:prstGeom>
          <a:solidFill>
            <a:schemeClr val="accent6">
              <a:lumMod val="20000"/>
              <a:lumOff val="80000"/>
            </a:schemeClr>
          </a:solidFill>
        </p:spPr>
        <p:txBody>
          <a:bodyPr wrap="square" rtlCol="0">
            <a:spAutoFit/>
          </a:bodyPr>
          <a:lstStyle/>
          <a:p>
            <a:r>
              <a:rPr lang="en-US" sz="1400" i="1" dirty="0">
                <a:solidFill>
                  <a:srgbClr val="0000FF"/>
                </a:solidFill>
              </a:rPr>
              <a:t>What do SLK pts c/o?</a:t>
            </a:r>
          </a:p>
          <a:p>
            <a:r>
              <a:rPr lang="en-US" sz="1400" dirty="0">
                <a:solidFill>
                  <a:srgbClr val="0000FF"/>
                </a:solidFill>
              </a:rPr>
              <a:t>The same things DES pts do: FBS, red eyes, and tearing</a:t>
            </a:r>
          </a:p>
          <a:p>
            <a:endParaRPr lang="en-US" sz="1400" i="1" dirty="0">
              <a:solidFill>
                <a:srgbClr val="0000FF"/>
              </a:solidFill>
            </a:endParaRPr>
          </a:p>
          <a:p>
            <a:r>
              <a:rPr lang="en-US" sz="1400" i="1" dirty="0">
                <a:solidFill>
                  <a:srgbClr val="0000FF"/>
                </a:solidFill>
              </a:rPr>
              <a:t>SLK has  three  classic findings associated with the superior bulbar conj. </a:t>
            </a:r>
            <a:r>
              <a:rPr lang="en-US" sz="1400" i="1" dirty="0">
                <a:solidFill>
                  <a:schemeClr val="accent6">
                    <a:lumMod val="20000"/>
                    <a:lumOff val="80000"/>
                  </a:schemeClr>
                </a:solidFill>
              </a:rPr>
              <a:t>What are they?</a:t>
            </a:r>
          </a:p>
          <a:p>
            <a:r>
              <a:rPr lang="en-US" sz="1400" dirty="0">
                <a:solidFill>
                  <a:schemeClr val="accent6">
                    <a:lumMod val="20000"/>
                    <a:lumOff val="80000"/>
                  </a:schemeClr>
                </a:solidFill>
              </a:rPr>
              <a:t>--Injection</a:t>
            </a:r>
          </a:p>
          <a:p>
            <a:r>
              <a:rPr lang="en-US" sz="1400" dirty="0">
                <a:solidFill>
                  <a:schemeClr val="accent6">
                    <a:lumMod val="20000"/>
                    <a:lumOff val="80000"/>
                  </a:schemeClr>
                </a:solidFill>
              </a:rPr>
              <a:t>--It is redundant/loose</a:t>
            </a:r>
          </a:p>
          <a:p>
            <a:r>
              <a:rPr lang="en-US" sz="1400" dirty="0">
                <a:solidFill>
                  <a:schemeClr val="accent6">
                    <a:lumMod val="20000"/>
                    <a:lumOff val="80000"/>
                  </a:schemeClr>
                </a:solidFill>
              </a:rPr>
              <a:t>--It stains with  </a:t>
            </a:r>
            <a:r>
              <a:rPr lang="en-US" sz="1400" b="1" dirty="0">
                <a:solidFill>
                  <a:schemeClr val="accent6">
                    <a:lumMod val="20000"/>
                    <a:lumOff val="80000"/>
                  </a:schemeClr>
                </a:solidFill>
              </a:rPr>
              <a:t>rose </a:t>
            </a:r>
            <a:r>
              <a:rPr lang="en-US" sz="1400" b="1" dirty="0" err="1">
                <a:solidFill>
                  <a:schemeClr val="accent6">
                    <a:lumMod val="20000"/>
                    <a:lumOff val="80000"/>
                  </a:schemeClr>
                </a:solidFill>
              </a:rPr>
              <a:t>bengal</a:t>
            </a:r>
            <a:r>
              <a:rPr lang="en-US" sz="1400" b="1" dirty="0">
                <a:solidFill>
                  <a:schemeClr val="accent6">
                    <a:lumMod val="20000"/>
                    <a:lumOff val="80000"/>
                  </a:schemeClr>
                </a:solidFill>
              </a:rPr>
              <a:t>, </a:t>
            </a:r>
            <a:r>
              <a:rPr lang="en-US" sz="1400" dirty="0">
                <a:solidFill>
                  <a:schemeClr val="accent6">
                    <a:lumMod val="20000"/>
                    <a:lumOff val="80000"/>
                  </a:schemeClr>
                </a:solidFill>
              </a:rPr>
              <a:t>  </a:t>
            </a:r>
            <a:r>
              <a:rPr lang="en-US" sz="1400" b="1" dirty="0" err="1">
                <a:solidFill>
                  <a:schemeClr val="accent6">
                    <a:lumMod val="20000"/>
                    <a:lumOff val="80000"/>
                  </a:schemeClr>
                </a:solidFill>
              </a:rPr>
              <a:t>lissamine</a:t>
            </a:r>
            <a:r>
              <a:rPr lang="en-US" sz="1400" b="1" dirty="0">
                <a:solidFill>
                  <a:schemeClr val="accent6">
                    <a:lumMod val="20000"/>
                    <a:lumOff val="80000"/>
                  </a:schemeClr>
                </a:solidFill>
              </a:rPr>
              <a:t> green, </a:t>
            </a:r>
            <a:r>
              <a:rPr lang="en-US" sz="1400" dirty="0">
                <a:solidFill>
                  <a:schemeClr val="accent6">
                    <a:lumMod val="20000"/>
                    <a:lumOff val="80000"/>
                  </a:schemeClr>
                </a:solidFill>
              </a:rPr>
              <a:t>and/or  </a:t>
            </a:r>
            <a:r>
              <a:rPr lang="en-US" sz="1400" b="1" dirty="0">
                <a:solidFill>
                  <a:schemeClr val="accent6">
                    <a:lumMod val="20000"/>
                    <a:lumOff val="80000"/>
                  </a:schemeClr>
                </a:solidFill>
              </a:rPr>
              <a:t>fluorescein</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SLK also has a classic </a:t>
            </a:r>
            <a:r>
              <a:rPr lang="en-US" sz="1400" dirty="0">
                <a:solidFill>
                  <a:schemeClr val="accent6">
                    <a:lumMod val="20000"/>
                    <a:lumOff val="80000"/>
                  </a:schemeClr>
                </a:solidFill>
              </a:rPr>
              <a:t>tarsal</a:t>
            </a:r>
            <a:r>
              <a:rPr lang="en-US" sz="1400" i="1" dirty="0">
                <a:solidFill>
                  <a:schemeClr val="accent6">
                    <a:lumMod val="20000"/>
                    <a:lumOff val="80000"/>
                  </a:schemeClr>
                </a:solidFill>
              </a:rPr>
              <a:t> </a:t>
            </a:r>
            <a:r>
              <a:rPr lang="en-US" sz="1400" i="1" dirty="0" err="1">
                <a:solidFill>
                  <a:schemeClr val="accent6">
                    <a:lumMod val="20000"/>
                    <a:lumOff val="80000"/>
                  </a:schemeClr>
                </a:solidFill>
              </a:rPr>
              <a:t>conj</a:t>
            </a:r>
            <a:r>
              <a:rPr lang="en-US" sz="1400" i="1" dirty="0">
                <a:solidFill>
                  <a:schemeClr val="accent6">
                    <a:lumMod val="20000"/>
                    <a:lumOff val="80000"/>
                  </a:schemeClr>
                </a:solidFill>
              </a:rPr>
              <a:t> finding—what is it?</a:t>
            </a:r>
          </a:p>
          <a:p>
            <a:r>
              <a:rPr lang="en-US" sz="1400" dirty="0">
                <a:solidFill>
                  <a:schemeClr val="accent6">
                    <a:lumMod val="20000"/>
                    <a:lumOff val="80000"/>
                  </a:schemeClr>
                </a:solidFill>
              </a:rPr>
              <a:t>Papillary reaction</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SLK has  two  classic cornea findings—what are they?</a:t>
            </a:r>
          </a:p>
          <a:p>
            <a:r>
              <a:rPr lang="en-US" sz="1400" dirty="0">
                <a:solidFill>
                  <a:schemeClr val="accent6">
                    <a:lumMod val="20000"/>
                    <a:lumOff val="80000"/>
                  </a:schemeClr>
                </a:solidFill>
              </a:rPr>
              <a:t>--Superior  PEE/K</a:t>
            </a:r>
          </a:p>
          <a:p>
            <a:r>
              <a:rPr lang="en-US" sz="1400" dirty="0">
                <a:solidFill>
                  <a:schemeClr val="accent6">
                    <a:lumMod val="20000"/>
                    <a:lumOff val="80000"/>
                  </a:schemeClr>
                </a:solidFill>
              </a:rPr>
              <a:t>--Superior  filaments</a:t>
            </a:r>
          </a:p>
        </p:txBody>
      </p:sp>
      <p:sp>
        <p:nvSpPr>
          <p:cNvPr id="8" name="Rectangle 7">
            <a:extLst>
              <a:ext uri="{FF2B5EF4-FFF2-40B4-BE49-F238E27FC236}">
                <a16:creationId xmlns:a16="http://schemas.microsoft.com/office/drawing/2014/main" id="{09EE6EF6-06E2-DC21-98B0-723A6D13489F}"/>
              </a:ext>
            </a:extLst>
          </p:cNvPr>
          <p:cNvSpPr/>
          <p:nvPr/>
        </p:nvSpPr>
        <p:spPr>
          <a:xfrm>
            <a:off x="1981200" y="3504557"/>
            <a:ext cx="457200" cy="186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Tree>
    <p:extLst>
      <p:ext uri="{BB962C8B-B14F-4D97-AF65-F5344CB8AC3E}">
        <p14:creationId xmlns:p14="http://schemas.microsoft.com/office/powerpoint/2010/main" val="24296745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68</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a:t>
            </a:r>
            <a:r>
              <a:rPr lang="en-US" i="1" dirty="0">
                <a:solidFill>
                  <a:schemeClr val="bg1">
                    <a:lumMod val="75000"/>
                  </a:schemeClr>
                </a:solidFill>
              </a:rPr>
              <a:t>three</a:t>
            </a:r>
            <a:r>
              <a:rPr lang="en-US" dirty="0">
                <a:solidFill>
                  <a:schemeClr val="bg1">
                    <a:lumMod val="75000"/>
                  </a:schemeClr>
                </a:solidFill>
              </a:rPr>
              <a:t>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rgbClr val="0000FF"/>
                </a:solidFill>
              </a:rPr>
              <a:t>The lipid component/layer makes key contributions to the stability and effectiveness of the tear film—what are they?</a:t>
            </a:r>
          </a:p>
          <a:p>
            <a:r>
              <a:rPr lang="en-US" sz="1600" dirty="0">
                <a:solidFill>
                  <a:srgbClr val="0000FF"/>
                </a:solidFill>
              </a:rPr>
              <a:t>--Inhibit tear film  evaporation , thereby keeping it on the eye longer</a:t>
            </a:r>
          </a:p>
          <a:p>
            <a:r>
              <a:rPr lang="en-US" sz="1600" dirty="0">
                <a:solidFill>
                  <a:srgbClr val="0000FF"/>
                </a:solidFill>
              </a:rPr>
              <a:t>--Reduce tear film  surface tension , thereby keeping it on the eye longer </a:t>
            </a:r>
          </a:p>
          <a:p>
            <a:r>
              <a:rPr lang="en-US" sz="1600" dirty="0"/>
              <a:t>----Without a lipid layer, surface tension (along with gravity) would pull the tear film down the eye to the lake</a:t>
            </a:r>
          </a:p>
          <a:p>
            <a:r>
              <a:rPr lang="en-US" sz="1600" dirty="0">
                <a:solidFill>
                  <a:srgbClr val="0000FF"/>
                </a:solidFill>
              </a:rPr>
              <a:t>--Facilitate visual acuity by providing a smooth  refracting surface</a:t>
            </a:r>
          </a:p>
          <a:p>
            <a:endParaRPr lang="en-US" sz="1600" i="1" dirty="0">
              <a:solidFill>
                <a:srgbClr val="CCFFCC"/>
              </a:solidFill>
            </a:endParaRPr>
          </a:p>
          <a:p>
            <a:r>
              <a:rPr lang="en-US" sz="1600" i="1" dirty="0">
                <a:solidFill>
                  <a:srgbClr val="CCFFCC"/>
                </a:solidFill>
              </a:rPr>
              <a:t>Which gland(s) produce the lipids constituting this layer?</a:t>
            </a:r>
          </a:p>
          <a:p>
            <a:r>
              <a:rPr lang="en-US" sz="1600" dirty="0">
                <a:solidFill>
                  <a:srgbClr val="CCFFCC"/>
                </a:solidFill>
              </a:rPr>
              <a:t>The 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422BF23-AE37-1AF7-A7E9-73E962224FE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3963496406"/>
      </p:ext>
    </p:extLst>
  </p:cSld>
  <p:clrMapOvr>
    <a:masterClrMapping/>
  </p:clrMapOvr>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chemeClr val="bg1">
                    <a:lumMod val="75000"/>
                  </a:schemeClr>
                </a:solidFill>
              </a:rPr>
              <a:t>In a nutshell, what is SLK?</a:t>
            </a:r>
          </a:p>
          <a:p>
            <a:r>
              <a:rPr lang="en-US" sz="1600" dirty="0">
                <a:solidFill>
                  <a:schemeClr val="bg1">
                    <a:lumMod val="75000"/>
                  </a:schemeClr>
                </a:solidFill>
              </a:rPr>
              <a:t>A chronic/recurrent inflammatory condition of the superior limbal cornea and adjacent </a:t>
            </a:r>
            <a:r>
              <a:rPr lang="en-US" sz="1600" dirty="0" err="1">
                <a:solidFill>
                  <a:schemeClr val="bg1">
                    <a:lumMod val="75000"/>
                  </a:schemeClr>
                </a:solidFill>
              </a:rPr>
              <a:t>conj</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Is it common, or rare?</a:t>
            </a:r>
          </a:p>
          <a:p>
            <a:r>
              <a:rPr lang="en-US" sz="1600" dirty="0">
                <a:solidFill>
                  <a:schemeClr val="bg1">
                    <a:lumMod val="75000"/>
                  </a:schemeClr>
                </a:solidFill>
              </a:rPr>
              <a:t>Rare</a:t>
            </a:r>
          </a:p>
          <a:p>
            <a:endParaRPr lang="en-US" sz="1600" dirty="0">
              <a:solidFill>
                <a:schemeClr val="bg1">
                  <a:lumMod val="75000"/>
                </a:schemeClr>
              </a:solidFill>
            </a:endParaRPr>
          </a:p>
          <a:p>
            <a:r>
              <a:rPr lang="en-US" sz="1600" i="1" dirty="0">
                <a:solidFill>
                  <a:schemeClr val="bg1">
                    <a:lumMod val="75000"/>
                  </a:schemeClr>
                </a:solidFill>
              </a:rPr>
              <a:t>Is there a gender predilection?</a:t>
            </a:r>
          </a:p>
          <a:p>
            <a:r>
              <a:rPr lang="en-US" sz="1600" dirty="0">
                <a:solidFill>
                  <a:schemeClr val="bg1">
                    <a:lumMod val="75000"/>
                  </a:schemeClr>
                </a:solidFill>
              </a:rPr>
              <a:t>Yes,  </a:t>
            </a:r>
            <a:r>
              <a:rPr lang="en-US" sz="1600" b="0" i="0" dirty="0">
                <a:solidFill>
                  <a:schemeClr val="bg1">
                    <a:lumMod val="75000"/>
                  </a:schemeClr>
                </a:solidFill>
                <a:effectLst/>
                <a:latin typeface="Google Sans"/>
              </a:rPr>
              <a:t>♀</a:t>
            </a:r>
            <a:r>
              <a:rPr lang="en-US" sz="1600" dirty="0">
                <a:solidFill>
                  <a:schemeClr val="bg1">
                    <a:lumMod val="75000"/>
                  </a:schemeClr>
                </a:solidFill>
              </a:rPr>
              <a:t>  are  far  more likely to be affected</a:t>
            </a:r>
          </a:p>
        </p:txBody>
      </p:sp>
      <p:sp>
        <p:nvSpPr>
          <p:cNvPr id="3" name="TextBox 2">
            <a:extLst>
              <a:ext uri="{FF2B5EF4-FFF2-40B4-BE49-F238E27FC236}">
                <a16:creationId xmlns:a16="http://schemas.microsoft.com/office/drawing/2014/main" id="{D921E087-B178-DD53-5F27-4653507E4C28}"/>
              </a:ext>
            </a:extLst>
          </p:cNvPr>
          <p:cNvSpPr txBox="1"/>
          <p:nvPr/>
        </p:nvSpPr>
        <p:spPr>
          <a:xfrm>
            <a:off x="1143000" y="2793591"/>
            <a:ext cx="5867400" cy="3323987"/>
          </a:xfrm>
          <a:prstGeom prst="rect">
            <a:avLst/>
          </a:prstGeom>
          <a:solidFill>
            <a:schemeClr val="accent6">
              <a:lumMod val="20000"/>
              <a:lumOff val="80000"/>
            </a:schemeClr>
          </a:solidFill>
        </p:spPr>
        <p:txBody>
          <a:bodyPr wrap="square" rtlCol="0">
            <a:spAutoFit/>
          </a:bodyPr>
          <a:lstStyle/>
          <a:p>
            <a:r>
              <a:rPr lang="en-US" sz="1400" i="1" dirty="0">
                <a:solidFill>
                  <a:srgbClr val="0000FF"/>
                </a:solidFill>
              </a:rPr>
              <a:t>What do SLK pts c/o?</a:t>
            </a:r>
          </a:p>
          <a:p>
            <a:r>
              <a:rPr lang="en-US" sz="1400" dirty="0">
                <a:solidFill>
                  <a:srgbClr val="0000FF"/>
                </a:solidFill>
              </a:rPr>
              <a:t>The same things DES pts do: FBS, red eyes, and tearing</a:t>
            </a:r>
          </a:p>
          <a:p>
            <a:endParaRPr lang="en-US" sz="1400" i="1" dirty="0">
              <a:solidFill>
                <a:srgbClr val="0000FF"/>
              </a:solidFill>
            </a:endParaRPr>
          </a:p>
          <a:p>
            <a:r>
              <a:rPr lang="en-US" sz="1400" i="1" dirty="0">
                <a:solidFill>
                  <a:srgbClr val="0000FF"/>
                </a:solidFill>
              </a:rPr>
              <a:t>SLK has  three  classic findings associated with the superior bulbar conj. </a:t>
            </a:r>
            <a:r>
              <a:rPr lang="en-US" sz="1400" i="1" dirty="0">
                <a:solidFill>
                  <a:schemeClr val="accent6">
                    <a:lumMod val="20000"/>
                    <a:lumOff val="80000"/>
                  </a:schemeClr>
                </a:solidFill>
              </a:rPr>
              <a:t>What are they?</a:t>
            </a:r>
          </a:p>
          <a:p>
            <a:r>
              <a:rPr lang="en-US" sz="1400" dirty="0">
                <a:solidFill>
                  <a:schemeClr val="accent6">
                    <a:lumMod val="20000"/>
                    <a:lumOff val="80000"/>
                  </a:schemeClr>
                </a:solidFill>
              </a:rPr>
              <a:t>--Injection</a:t>
            </a:r>
          </a:p>
          <a:p>
            <a:r>
              <a:rPr lang="en-US" sz="1400" dirty="0">
                <a:solidFill>
                  <a:schemeClr val="accent6">
                    <a:lumMod val="20000"/>
                    <a:lumOff val="80000"/>
                  </a:schemeClr>
                </a:solidFill>
              </a:rPr>
              <a:t>--It is redundant/loose</a:t>
            </a:r>
          </a:p>
          <a:p>
            <a:r>
              <a:rPr lang="en-US" sz="1400" dirty="0">
                <a:solidFill>
                  <a:schemeClr val="accent6">
                    <a:lumMod val="20000"/>
                    <a:lumOff val="80000"/>
                  </a:schemeClr>
                </a:solidFill>
              </a:rPr>
              <a:t>--It stains with  </a:t>
            </a:r>
            <a:r>
              <a:rPr lang="en-US" sz="1400" b="1" dirty="0">
                <a:solidFill>
                  <a:schemeClr val="accent6">
                    <a:lumMod val="20000"/>
                    <a:lumOff val="80000"/>
                  </a:schemeClr>
                </a:solidFill>
              </a:rPr>
              <a:t>rose </a:t>
            </a:r>
            <a:r>
              <a:rPr lang="en-US" sz="1400" b="1" dirty="0" err="1">
                <a:solidFill>
                  <a:schemeClr val="accent6">
                    <a:lumMod val="20000"/>
                    <a:lumOff val="80000"/>
                  </a:schemeClr>
                </a:solidFill>
              </a:rPr>
              <a:t>bengal</a:t>
            </a:r>
            <a:r>
              <a:rPr lang="en-US" sz="1400" b="1" dirty="0">
                <a:solidFill>
                  <a:schemeClr val="accent6">
                    <a:lumMod val="20000"/>
                    <a:lumOff val="80000"/>
                  </a:schemeClr>
                </a:solidFill>
              </a:rPr>
              <a:t>, </a:t>
            </a:r>
            <a:r>
              <a:rPr lang="en-US" sz="1400" dirty="0">
                <a:solidFill>
                  <a:schemeClr val="accent6">
                    <a:lumMod val="20000"/>
                    <a:lumOff val="80000"/>
                  </a:schemeClr>
                </a:solidFill>
              </a:rPr>
              <a:t>  </a:t>
            </a:r>
            <a:r>
              <a:rPr lang="en-US" sz="1400" b="1" dirty="0" err="1">
                <a:solidFill>
                  <a:schemeClr val="accent6">
                    <a:lumMod val="20000"/>
                    <a:lumOff val="80000"/>
                  </a:schemeClr>
                </a:solidFill>
              </a:rPr>
              <a:t>lissamine</a:t>
            </a:r>
            <a:r>
              <a:rPr lang="en-US" sz="1400" b="1" dirty="0">
                <a:solidFill>
                  <a:schemeClr val="accent6">
                    <a:lumMod val="20000"/>
                    <a:lumOff val="80000"/>
                  </a:schemeClr>
                </a:solidFill>
              </a:rPr>
              <a:t> green, </a:t>
            </a:r>
            <a:r>
              <a:rPr lang="en-US" sz="1400" dirty="0">
                <a:solidFill>
                  <a:schemeClr val="accent6">
                    <a:lumMod val="20000"/>
                    <a:lumOff val="80000"/>
                  </a:schemeClr>
                </a:solidFill>
              </a:rPr>
              <a:t>and/or  </a:t>
            </a:r>
            <a:r>
              <a:rPr lang="en-US" sz="1400" b="1" dirty="0">
                <a:solidFill>
                  <a:schemeClr val="accent6">
                    <a:lumMod val="20000"/>
                    <a:lumOff val="80000"/>
                  </a:schemeClr>
                </a:solidFill>
              </a:rPr>
              <a:t>fluorescein</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SLK also has a classic </a:t>
            </a:r>
            <a:r>
              <a:rPr lang="en-US" sz="1400" dirty="0">
                <a:solidFill>
                  <a:schemeClr val="accent6">
                    <a:lumMod val="20000"/>
                    <a:lumOff val="80000"/>
                  </a:schemeClr>
                </a:solidFill>
              </a:rPr>
              <a:t>tarsal</a:t>
            </a:r>
            <a:r>
              <a:rPr lang="en-US" sz="1400" i="1" dirty="0">
                <a:solidFill>
                  <a:schemeClr val="accent6">
                    <a:lumMod val="20000"/>
                    <a:lumOff val="80000"/>
                  </a:schemeClr>
                </a:solidFill>
              </a:rPr>
              <a:t> </a:t>
            </a:r>
            <a:r>
              <a:rPr lang="en-US" sz="1400" i="1" dirty="0" err="1">
                <a:solidFill>
                  <a:schemeClr val="accent6">
                    <a:lumMod val="20000"/>
                    <a:lumOff val="80000"/>
                  </a:schemeClr>
                </a:solidFill>
              </a:rPr>
              <a:t>conj</a:t>
            </a:r>
            <a:r>
              <a:rPr lang="en-US" sz="1400" i="1" dirty="0">
                <a:solidFill>
                  <a:schemeClr val="accent6">
                    <a:lumMod val="20000"/>
                    <a:lumOff val="80000"/>
                  </a:schemeClr>
                </a:solidFill>
              </a:rPr>
              <a:t> finding—what is it?</a:t>
            </a:r>
          </a:p>
          <a:p>
            <a:r>
              <a:rPr lang="en-US" sz="1400" dirty="0">
                <a:solidFill>
                  <a:schemeClr val="accent6">
                    <a:lumMod val="20000"/>
                    <a:lumOff val="80000"/>
                  </a:schemeClr>
                </a:solidFill>
              </a:rPr>
              <a:t>Papillary reaction</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SLK has  two  classic cornea findings—what are they?</a:t>
            </a:r>
          </a:p>
          <a:p>
            <a:r>
              <a:rPr lang="en-US" sz="1400" dirty="0">
                <a:solidFill>
                  <a:schemeClr val="accent6">
                    <a:lumMod val="20000"/>
                    <a:lumOff val="80000"/>
                  </a:schemeClr>
                </a:solidFill>
              </a:rPr>
              <a:t>--Superior  PEE/K</a:t>
            </a:r>
          </a:p>
          <a:p>
            <a:r>
              <a:rPr lang="en-US" sz="1400" dirty="0">
                <a:solidFill>
                  <a:schemeClr val="accent6">
                    <a:lumMod val="20000"/>
                    <a:lumOff val="80000"/>
                  </a:schemeClr>
                </a:solidFill>
              </a:rPr>
              <a:t>--Superior  filaments</a:t>
            </a:r>
          </a:p>
        </p:txBody>
      </p:sp>
    </p:spTree>
    <p:extLst>
      <p:ext uri="{BB962C8B-B14F-4D97-AF65-F5344CB8AC3E}">
        <p14:creationId xmlns:p14="http://schemas.microsoft.com/office/powerpoint/2010/main" val="2126298239"/>
      </p:ext>
    </p:extLst>
  </p:cSld>
  <p:clrMapOvr>
    <a:masterClrMapping/>
  </p:clrMapOvr>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chemeClr val="bg1">
                    <a:lumMod val="75000"/>
                  </a:schemeClr>
                </a:solidFill>
              </a:rPr>
              <a:t>In a nutshell, what is SLK?</a:t>
            </a:r>
          </a:p>
          <a:p>
            <a:r>
              <a:rPr lang="en-US" sz="1600" dirty="0">
                <a:solidFill>
                  <a:schemeClr val="bg1">
                    <a:lumMod val="75000"/>
                  </a:schemeClr>
                </a:solidFill>
              </a:rPr>
              <a:t>A chronic/recurrent inflammatory condition of the superior limbal cornea and adjacent </a:t>
            </a:r>
            <a:r>
              <a:rPr lang="en-US" sz="1600" dirty="0" err="1">
                <a:solidFill>
                  <a:schemeClr val="bg1">
                    <a:lumMod val="75000"/>
                  </a:schemeClr>
                </a:solidFill>
              </a:rPr>
              <a:t>conj</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Is it common, or rare?</a:t>
            </a:r>
          </a:p>
          <a:p>
            <a:r>
              <a:rPr lang="en-US" sz="1600" dirty="0">
                <a:solidFill>
                  <a:schemeClr val="bg1">
                    <a:lumMod val="75000"/>
                  </a:schemeClr>
                </a:solidFill>
              </a:rPr>
              <a:t>Rare</a:t>
            </a:r>
          </a:p>
          <a:p>
            <a:endParaRPr lang="en-US" sz="1600" dirty="0">
              <a:solidFill>
                <a:schemeClr val="bg1">
                  <a:lumMod val="75000"/>
                </a:schemeClr>
              </a:solidFill>
            </a:endParaRPr>
          </a:p>
          <a:p>
            <a:r>
              <a:rPr lang="en-US" sz="1600" i="1" dirty="0">
                <a:solidFill>
                  <a:schemeClr val="bg1">
                    <a:lumMod val="75000"/>
                  </a:schemeClr>
                </a:solidFill>
              </a:rPr>
              <a:t>Is there a gender predilection?</a:t>
            </a:r>
          </a:p>
          <a:p>
            <a:r>
              <a:rPr lang="en-US" sz="1600" dirty="0">
                <a:solidFill>
                  <a:schemeClr val="bg1">
                    <a:lumMod val="75000"/>
                  </a:schemeClr>
                </a:solidFill>
              </a:rPr>
              <a:t>Yes,  </a:t>
            </a:r>
            <a:r>
              <a:rPr lang="en-US" sz="1600" b="0" i="0" dirty="0">
                <a:solidFill>
                  <a:schemeClr val="bg1">
                    <a:lumMod val="75000"/>
                  </a:schemeClr>
                </a:solidFill>
                <a:effectLst/>
                <a:latin typeface="Google Sans"/>
              </a:rPr>
              <a:t>♀</a:t>
            </a:r>
            <a:r>
              <a:rPr lang="en-US" sz="1600" dirty="0">
                <a:solidFill>
                  <a:schemeClr val="bg1">
                    <a:lumMod val="75000"/>
                  </a:schemeClr>
                </a:solidFill>
              </a:rPr>
              <a:t>  are  far  more likely to be affected</a:t>
            </a:r>
          </a:p>
        </p:txBody>
      </p:sp>
      <p:sp>
        <p:nvSpPr>
          <p:cNvPr id="3" name="TextBox 2">
            <a:extLst>
              <a:ext uri="{FF2B5EF4-FFF2-40B4-BE49-F238E27FC236}">
                <a16:creationId xmlns:a16="http://schemas.microsoft.com/office/drawing/2014/main" id="{D921E087-B178-DD53-5F27-4653507E4C28}"/>
              </a:ext>
            </a:extLst>
          </p:cNvPr>
          <p:cNvSpPr txBox="1"/>
          <p:nvPr/>
        </p:nvSpPr>
        <p:spPr>
          <a:xfrm>
            <a:off x="1143000" y="2793591"/>
            <a:ext cx="5867400" cy="3323987"/>
          </a:xfrm>
          <a:prstGeom prst="rect">
            <a:avLst/>
          </a:prstGeom>
          <a:solidFill>
            <a:schemeClr val="accent6">
              <a:lumMod val="20000"/>
              <a:lumOff val="80000"/>
            </a:schemeClr>
          </a:solidFill>
        </p:spPr>
        <p:txBody>
          <a:bodyPr wrap="square" rtlCol="0">
            <a:spAutoFit/>
          </a:bodyPr>
          <a:lstStyle/>
          <a:p>
            <a:r>
              <a:rPr lang="en-US" sz="1400" i="1" dirty="0">
                <a:solidFill>
                  <a:srgbClr val="0000FF"/>
                </a:solidFill>
              </a:rPr>
              <a:t>What do SLK pts c/o?</a:t>
            </a:r>
          </a:p>
          <a:p>
            <a:r>
              <a:rPr lang="en-US" sz="1400" dirty="0">
                <a:solidFill>
                  <a:srgbClr val="0000FF"/>
                </a:solidFill>
              </a:rPr>
              <a:t>The same things DES pts do: FBS, red eyes, and tearing</a:t>
            </a:r>
          </a:p>
          <a:p>
            <a:endParaRPr lang="en-US" sz="1400" i="1" dirty="0">
              <a:solidFill>
                <a:srgbClr val="0000FF"/>
              </a:solidFill>
            </a:endParaRPr>
          </a:p>
          <a:p>
            <a:r>
              <a:rPr lang="en-US" sz="1400" i="1" dirty="0">
                <a:solidFill>
                  <a:srgbClr val="0000FF"/>
                </a:solidFill>
              </a:rPr>
              <a:t>SLK has  three  classic findings associated with the superior bulbar conj. </a:t>
            </a:r>
            <a:r>
              <a:rPr lang="en-US" sz="1400" i="1" dirty="0"/>
              <a:t>What are they?</a:t>
            </a:r>
          </a:p>
          <a:p>
            <a:r>
              <a:rPr lang="en-US" sz="1400" dirty="0"/>
              <a:t>--</a:t>
            </a:r>
            <a:r>
              <a:rPr lang="en-US" sz="1400" b="1" i="1" dirty="0"/>
              <a:t>?</a:t>
            </a:r>
          </a:p>
          <a:p>
            <a:r>
              <a:rPr lang="en-US" sz="1400" dirty="0"/>
              <a:t>--</a:t>
            </a:r>
            <a:r>
              <a:rPr lang="en-US" sz="1400" b="1" i="1" dirty="0"/>
              <a:t>?</a:t>
            </a:r>
          </a:p>
          <a:p>
            <a:r>
              <a:rPr lang="en-US" sz="1400" dirty="0"/>
              <a:t>--</a:t>
            </a:r>
            <a:r>
              <a:rPr lang="en-US" sz="1400" b="1" i="1" dirty="0"/>
              <a:t>?</a:t>
            </a:r>
            <a:r>
              <a:rPr lang="en-US" sz="1400" b="1" dirty="0">
                <a:solidFill>
                  <a:schemeClr val="accent6">
                    <a:lumMod val="20000"/>
                    <a:lumOff val="80000"/>
                  </a:schemeClr>
                </a:solidFill>
              </a:rPr>
              <a:t>rose </a:t>
            </a:r>
            <a:r>
              <a:rPr lang="en-US" sz="1400" b="1" dirty="0" err="1">
                <a:solidFill>
                  <a:schemeClr val="accent6">
                    <a:lumMod val="20000"/>
                    <a:lumOff val="80000"/>
                  </a:schemeClr>
                </a:solidFill>
              </a:rPr>
              <a:t>bengal</a:t>
            </a:r>
            <a:r>
              <a:rPr lang="en-US" sz="1400" b="1" dirty="0">
                <a:solidFill>
                  <a:schemeClr val="accent6">
                    <a:lumMod val="20000"/>
                    <a:lumOff val="80000"/>
                  </a:schemeClr>
                </a:solidFill>
              </a:rPr>
              <a:t>, </a:t>
            </a:r>
            <a:r>
              <a:rPr lang="en-US" sz="1400" dirty="0">
                <a:solidFill>
                  <a:schemeClr val="accent6">
                    <a:lumMod val="20000"/>
                    <a:lumOff val="80000"/>
                  </a:schemeClr>
                </a:solidFill>
              </a:rPr>
              <a:t>  </a:t>
            </a:r>
            <a:r>
              <a:rPr lang="en-US" sz="1400" b="1" dirty="0" err="1">
                <a:solidFill>
                  <a:schemeClr val="accent6">
                    <a:lumMod val="20000"/>
                    <a:lumOff val="80000"/>
                  </a:schemeClr>
                </a:solidFill>
              </a:rPr>
              <a:t>lissamine</a:t>
            </a:r>
            <a:r>
              <a:rPr lang="en-US" sz="1400" b="1" dirty="0">
                <a:solidFill>
                  <a:schemeClr val="accent6">
                    <a:lumMod val="20000"/>
                    <a:lumOff val="80000"/>
                  </a:schemeClr>
                </a:solidFill>
              </a:rPr>
              <a:t> green, </a:t>
            </a:r>
            <a:r>
              <a:rPr lang="en-US" sz="1400" dirty="0">
                <a:solidFill>
                  <a:schemeClr val="accent6">
                    <a:lumMod val="20000"/>
                    <a:lumOff val="80000"/>
                  </a:schemeClr>
                </a:solidFill>
              </a:rPr>
              <a:t>and/or  </a:t>
            </a:r>
            <a:r>
              <a:rPr lang="en-US" sz="1400" b="1" dirty="0">
                <a:solidFill>
                  <a:schemeClr val="accent6">
                    <a:lumMod val="20000"/>
                    <a:lumOff val="80000"/>
                  </a:schemeClr>
                </a:solidFill>
              </a:rPr>
              <a:t>fluorescein</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SLK also has a classic </a:t>
            </a:r>
            <a:r>
              <a:rPr lang="en-US" sz="1400" dirty="0">
                <a:solidFill>
                  <a:schemeClr val="accent6">
                    <a:lumMod val="20000"/>
                    <a:lumOff val="80000"/>
                  </a:schemeClr>
                </a:solidFill>
              </a:rPr>
              <a:t>tarsal</a:t>
            </a:r>
            <a:r>
              <a:rPr lang="en-US" sz="1400" i="1" dirty="0">
                <a:solidFill>
                  <a:schemeClr val="accent6">
                    <a:lumMod val="20000"/>
                    <a:lumOff val="80000"/>
                  </a:schemeClr>
                </a:solidFill>
              </a:rPr>
              <a:t> </a:t>
            </a:r>
            <a:r>
              <a:rPr lang="en-US" sz="1400" i="1" dirty="0" err="1">
                <a:solidFill>
                  <a:schemeClr val="accent6">
                    <a:lumMod val="20000"/>
                    <a:lumOff val="80000"/>
                  </a:schemeClr>
                </a:solidFill>
              </a:rPr>
              <a:t>conj</a:t>
            </a:r>
            <a:r>
              <a:rPr lang="en-US" sz="1400" i="1" dirty="0">
                <a:solidFill>
                  <a:schemeClr val="accent6">
                    <a:lumMod val="20000"/>
                    <a:lumOff val="80000"/>
                  </a:schemeClr>
                </a:solidFill>
              </a:rPr>
              <a:t> finding—what is it?</a:t>
            </a:r>
          </a:p>
          <a:p>
            <a:r>
              <a:rPr lang="en-US" sz="1400" dirty="0">
                <a:solidFill>
                  <a:schemeClr val="accent6">
                    <a:lumMod val="20000"/>
                    <a:lumOff val="80000"/>
                  </a:schemeClr>
                </a:solidFill>
              </a:rPr>
              <a:t>Papillary reaction</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SLK has  two  classic cornea findings—what are they?</a:t>
            </a:r>
          </a:p>
          <a:p>
            <a:r>
              <a:rPr lang="en-US" sz="1400" dirty="0">
                <a:solidFill>
                  <a:schemeClr val="accent6">
                    <a:lumMod val="20000"/>
                    <a:lumOff val="80000"/>
                  </a:schemeClr>
                </a:solidFill>
              </a:rPr>
              <a:t>--Superior  PEE/K</a:t>
            </a:r>
          </a:p>
          <a:p>
            <a:r>
              <a:rPr lang="en-US" sz="1400" dirty="0">
                <a:solidFill>
                  <a:schemeClr val="accent6">
                    <a:lumMod val="20000"/>
                    <a:lumOff val="80000"/>
                  </a:schemeClr>
                </a:solidFill>
              </a:rPr>
              <a:t>--Superior  filaments</a:t>
            </a:r>
          </a:p>
        </p:txBody>
      </p:sp>
    </p:spTree>
    <p:extLst>
      <p:ext uri="{BB962C8B-B14F-4D97-AF65-F5344CB8AC3E}">
        <p14:creationId xmlns:p14="http://schemas.microsoft.com/office/powerpoint/2010/main" val="4079020016"/>
      </p:ext>
    </p:extLst>
  </p:cSld>
  <p:clrMapOvr>
    <a:masterClrMapping/>
  </p:clrMapOvr>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chemeClr val="bg1">
                    <a:lumMod val="75000"/>
                  </a:schemeClr>
                </a:solidFill>
              </a:rPr>
              <a:t>In a nutshell, what is SLK?</a:t>
            </a:r>
          </a:p>
          <a:p>
            <a:r>
              <a:rPr lang="en-US" sz="1600" dirty="0">
                <a:solidFill>
                  <a:schemeClr val="bg1">
                    <a:lumMod val="75000"/>
                  </a:schemeClr>
                </a:solidFill>
              </a:rPr>
              <a:t>A chronic/recurrent inflammatory condition of the superior limbal cornea and adjacent </a:t>
            </a:r>
            <a:r>
              <a:rPr lang="en-US" sz="1600" dirty="0" err="1">
                <a:solidFill>
                  <a:schemeClr val="bg1">
                    <a:lumMod val="75000"/>
                  </a:schemeClr>
                </a:solidFill>
              </a:rPr>
              <a:t>conj</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Is it common, or rare?</a:t>
            </a:r>
          </a:p>
          <a:p>
            <a:r>
              <a:rPr lang="en-US" sz="1600" dirty="0">
                <a:solidFill>
                  <a:schemeClr val="bg1">
                    <a:lumMod val="75000"/>
                  </a:schemeClr>
                </a:solidFill>
              </a:rPr>
              <a:t>Rare</a:t>
            </a:r>
          </a:p>
          <a:p>
            <a:endParaRPr lang="en-US" sz="1600" dirty="0">
              <a:solidFill>
                <a:schemeClr val="bg1">
                  <a:lumMod val="75000"/>
                </a:schemeClr>
              </a:solidFill>
            </a:endParaRPr>
          </a:p>
          <a:p>
            <a:r>
              <a:rPr lang="en-US" sz="1600" i="1" dirty="0">
                <a:solidFill>
                  <a:schemeClr val="bg1">
                    <a:lumMod val="75000"/>
                  </a:schemeClr>
                </a:solidFill>
              </a:rPr>
              <a:t>Is there a gender predilection?</a:t>
            </a:r>
          </a:p>
          <a:p>
            <a:r>
              <a:rPr lang="en-US" sz="1600" dirty="0">
                <a:solidFill>
                  <a:schemeClr val="bg1">
                    <a:lumMod val="75000"/>
                  </a:schemeClr>
                </a:solidFill>
              </a:rPr>
              <a:t>Yes,  </a:t>
            </a:r>
            <a:r>
              <a:rPr lang="en-US" sz="1600" b="0" i="0" dirty="0">
                <a:solidFill>
                  <a:schemeClr val="bg1">
                    <a:lumMod val="75000"/>
                  </a:schemeClr>
                </a:solidFill>
                <a:effectLst/>
                <a:latin typeface="Google Sans"/>
              </a:rPr>
              <a:t>♀</a:t>
            </a:r>
            <a:r>
              <a:rPr lang="en-US" sz="1600" dirty="0">
                <a:solidFill>
                  <a:schemeClr val="bg1">
                    <a:lumMod val="75000"/>
                  </a:schemeClr>
                </a:solidFill>
              </a:rPr>
              <a:t>  are  far  more likely to be affected</a:t>
            </a:r>
          </a:p>
        </p:txBody>
      </p:sp>
      <p:sp>
        <p:nvSpPr>
          <p:cNvPr id="3" name="TextBox 2">
            <a:extLst>
              <a:ext uri="{FF2B5EF4-FFF2-40B4-BE49-F238E27FC236}">
                <a16:creationId xmlns:a16="http://schemas.microsoft.com/office/drawing/2014/main" id="{D921E087-B178-DD53-5F27-4653507E4C28}"/>
              </a:ext>
            </a:extLst>
          </p:cNvPr>
          <p:cNvSpPr txBox="1"/>
          <p:nvPr/>
        </p:nvSpPr>
        <p:spPr>
          <a:xfrm>
            <a:off x="1143000" y="2793591"/>
            <a:ext cx="5867400" cy="3323987"/>
          </a:xfrm>
          <a:prstGeom prst="rect">
            <a:avLst/>
          </a:prstGeom>
          <a:solidFill>
            <a:schemeClr val="accent6">
              <a:lumMod val="20000"/>
              <a:lumOff val="80000"/>
            </a:schemeClr>
          </a:solidFill>
        </p:spPr>
        <p:txBody>
          <a:bodyPr wrap="square" rtlCol="0">
            <a:spAutoFit/>
          </a:bodyPr>
          <a:lstStyle/>
          <a:p>
            <a:r>
              <a:rPr lang="en-US" sz="1400" i="1" dirty="0">
                <a:solidFill>
                  <a:srgbClr val="0000FF"/>
                </a:solidFill>
              </a:rPr>
              <a:t>What do SLK pts c/o?</a:t>
            </a:r>
          </a:p>
          <a:p>
            <a:r>
              <a:rPr lang="en-US" sz="1400" dirty="0">
                <a:solidFill>
                  <a:srgbClr val="0000FF"/>
                </a:solidFill>
              </a:rPr>
              <a:t>The same things DES pts do: FBS, red eyes, and tearing</a:t>
            </a:r>
          </a:p>
          <a:p>
            <a:endParaRPr lang="en-US" sz="1400" i="1" dirty="0">
              <a:solidFill>
                <a:srgbClr val="0000FF"/>
              </a:solidFill>
            </a:endParaRPr>
          </a:p>
          <a:p>
            <a:r>
              <a:rPr lang="en-US" sz="1400" i="1" dirty="0">
                <a:solidFill>
                  <a:srgbClr val="0000FF"/>
                </a:solidFill>
              </a:rPr>
              <a:t>SLK has  three  classic findings associated with the superior bulbar conj. </a:t>
            </a:r>
            <a:r>
              <a:rPr lang="en-US" sz="1400" i="1" dirty="0"/>
              <a:t>What are they?</a:t>
            </a:r>
          </a:p>
          <a:p>
            <a:r>
              <a:rPr lang="en-US" sz="1400" dirty="0"/>
              <a:t>--Injection</a:t>
            </a:r>
          </a:p>
          <a:p>
            <a:r>
              <a:rPr lang="en-US" sz="1400" dirty="0">
                <a:solidFill>
                  <a:schemeClr val="bg1">
                    <a:lumMod val="75000"/>
                  </a:schemeClr>
                </a:solidFill>
              </a:rPr>
              <a:t>--</a:t>
            </a:r>
            <a:r>
              <a:rPr lang="en-US" sz="1400" b="1" i="1" dirty="0">
                <a:solidFill>
                  <a:schemeClr val="bg1">
                    <a:lumMod val="75000"/>
                  </a:schemeClr>
                </a:solidFill>
              </a:rPr>
              <a:t>?</a:t>
            </a:r>
          </a:p>
          <a:p>
            <a:r>
              <a:rPr lang="en-US" sz="1400" dirty="0">
                <a:solidFill>
                  <a:schemeClr val="bg1">
                    <a:lumMod val="75000"/>
                  </a:schemeClr>
                </a:solidFill>
              </a:rPr>
              <a:t>--</a:t>
            </a:r>
            <a:r>
              <a:rPr lang="en-US" sz="1400" b="1" i="1" dirty="0">
                <a:solidFill>
                  <a:schemeClr val="bg1">
                    <a:lumMod val="75000"/>
                  </a:schemeClr>
                </a:solidFill>
              </a:rPr>
              <a:t>? </a:t>
            </a:r>
            <a:r>
              <a:rPr lang="en-US" sz="1400" dirty="0">
                <a:solidFill>
                  <a:schemeClr val="accent6">
                    <a:lumMod val="20000"/>
                    <a:lumOff val="80000"/>
                  </a:schemeClr>
                </a:solidFill>
              </a:rPr>
              <a:t>stains with  </a:t>
            </a:r>
            <a:r>
              <a:rPr lang="en-US" sz="1400" b="1" dirty="0">
                <a:solidFill>
                  <a:schemeClr val="accent6">
                    <a:lumMod val="20000"/>
                    <a:lumOff val="80000"/>
                  </a:schemeClr>
                </a:solidFill>
              </a:rPr>
              <a:t>rose </a:t>
            </a:r>
            <a:r>
              <a:rPr lang="en-US" sz="1400" b="1" dirty="0" err="1">
                <a:solidFill>
                  <a:schemeClr val="accent6">
                    <a:lumMod val="20000"/>
                    <a:lumOff val="80000"/>
                  </a:schemeClr>
                </a:solidFill>
              </a:rPr>
              <a:t>bengal</a:t>
            </a:r>
            <a:r>
              <a:rPr lang="en-US" sz="1400" b="1" dirty="0">
                <a:solidFill>
                  <a:schemeClr val="accent6">
                    <a:lumMod val="20000"/>
                    <a:lumOff val="80000"/>
                  </a:schemeClr>
                </a:solidFill>
              </a:rPr>
              <a:t>, </a:t>
            </a:r>
            <a:r>
              <a:rPr lang="en-US" sz="1400" dirty="0">
                <a:solidFill>
                  <a:schemeClr val="accent6">
                    <a:lumMod val="20000"/>
                    <a:lumOff val="80000"/>
                  </a:schemeClr>
                </a:solidFill>
              </a:rPr>
              <a:t>  </a:t>
            </a:r>
            <a:r>
              <a:rPr lang="en-US" sz="1400" b="1" dirty="0" err="1">
                <a:solidFill>
                  <a:schemeClr val="accent6">
                    <a:lumMod val="20000"/>
                    <a:lumOff val="80000"/>
                  </a:schemeClr>
                </a:solidFill>
              </a:rPr>
              <a:t>lissamine</a:t>
            </a:r>
            <a:r>
              <a:rPr lang="en-US" sz="1400" b="1" dirty="0">
                <a:solidFill>
                  <a:schemeClr val="accent6">
                    <a:lumMod val="20000"/>
                    <a:lumOff val="80000"/>
                  </a:schemeClr>
                </a:solidFill>
              </a:rPr>
              <a:t> green, </a:t>
            </a:r>
            <a:r>
              <a:rPr lang="en-US" sz="1400" dirty="0">
                <a:solidFill>
                  <a:schemeClr val="accent6">
                    <a:lumMod val="20000"/>
                    <a:lumOff val="80000"/>
                  </a:schemeClr>
                </a:solidFill>
              </a:rPr>
              <a:t>and/or  </a:t>
            </a:r>
            <a:r>
              <a:rPr lang="en-US" sz="1400" b="1" dirty="0">
                <a:solidFill>
                  <a:schemeClr val="accent6">
                    <a:lumMod val="20000"/>
                    <a:lumOff val="80000"/>
                  </a:schemeClr>
                </a:solidFill>
              </a:rPr>
              <a:t>fluorescein</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SLK also has a classic </a:t>
            </a:r>
            <a:r>
              <a:rPr lang="en-US" sz="1400" dirty="0">
                <a:solidFill>
                  <a:schemeClr val="accent6">
                    <a:lumMod val="20000"/>
                    <a:lumOff val="80000"/>
                  </a:schemeClr>
                </a:solidFill>
              </a:rPr>
              <a:t>tarsal</a:t>
            </a:r>
            <a:r>
              <a:rPr lang="en-US" sz="1400" i="1" dirty="0">
                <a:solidFill>
                  <a:schemeClr val="accent6">
                    <a:lumMod val="20000"/>
                    <a:lumOff val="80000"/>
                  </a:schemeClr>
                </a:solidFill>
              </a:rPr>
              <a:t> </a:t>
            </a:r>
            <a:r>
              <a:rPr lang="en-US" sz="1400" i="1" dirty="0" err="1">
                <a:solidFill>
                  <a:schemeClr val="accent6">
                    <a:lumMod val="20000"/>
                    <a:lumOff val="80000"/>
                  </a:schemeClr>
                </a:solidFill>
              </a:rPr>
              <a:t>conj</a:t>
            </a:r>
            <a:r>
              <a:rPr lang="en-US" sz="1400" i="1" dirty="0">
                <a:solidFill>
                  <a:schemeClr val="accent6">
                    <a:lumMod val="20000"/>
                    <a:lumOff val="80000"/>
                  </a:schemeClr>
                </a:solidFill>
              </a:rPr>
              <a:t> finding—what is it?</a:t>
            </a:r>
          </a:p>
          <a:p>
            <a:r>
              <a:rPr lang="en-US" sz="1400" dirty="0">
                <a:solidFill>
                  <a:schemeClr val="accent6">
                    <a:lumMod val="20000"/>
                    <a:lumOff val="80000"/>
                  </a:schemeClr>
                </a:solidFill>
              </a:rPr>
              <a:t>Papillary reaction</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SLK has  two  classic cornea findings—what are they?</a:t>
            </a:r>
          </a:p>
          <a:p>
            <a:r>
              <a:rPr lang="en-US" sz="1400" dirty="0">
                <a:solidFill>
                  <a:schemeClr val="accent6">
                    <a:lumMod val="20000"/>
                    <a:lumOff val="80000"/>
                  </a:schemeClr>
                </a:solidFill>
              </a:rPr>
              <a:t>--Superior  PEE/K</a:t>
            </a:r>
          </a:p>
          <a:p>
            <a:r>
              <a:rPr lang="en-US" sz="1400" dirty="0">
                <a:solidFill>
                  <a:schemeClr val="accent6">
                    <a:lumMod val="20000"/>
                    <a:lumOff val="80000"/>
                  </a:schemeClr>
                </a:solidFill>
              </a:rPr>
              <a:t>--Superior  filaments</a:t>
            </a:r>
          </a:p>
        </p:txBody>
      </p:sp>
      <p:sp>
        <p:nvSpPr>
          <p:cNvPr id="5" name="Rectangle 4">
            <a:extLst>
              <a:ext uri="{FF2B5EF4-FFF2-40B4-BE49-F238E27FC236}">
                <a16:creationId xmlns:a16="http://schemas.microsoft.com/office/drawing/2014/main" id="{1832CD7C-5094-3784-FE51-51CCEC74A969}"/>
              </a:ext>
            </a:extLst>
          </p:cNvPr>
          <p:cNvSpPr/>
          <p:nvPr/>
        </p:nvSpPr>
        <p:spPr>
          <a:xfrm>
            <a:off x="1371600" y="3886200"/>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vascular status</a:t>
            </a:r>
          </a:p>
        </p:txBody>
      </p:sp>
    </p:spTree>
    <p:extLst>
      <p:ext uri="{BB962C8B-B14F-4D97-AF65-F5344CB8AC3E}">
        <p14:creationId xmlns:p14="http://schemas.microsoft.com/office/powerpoint/2010/main" val="2275068862"/>
      </p:ext>
    </p:extLst>
  </p:cSld>
  <p:clrMapOvr>
    <a:masterClrMapping/>
  </p:clrMapOvr>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chemeClr val="bg1">
                    <a:lumMod val="75000"/>
                  </a:schemeClr>
                </a:solidFill>
              </a:rPr>
              <a:t>In a nutshell, what is SLK?</a:t>
            </a:r>
          </a:p>
          <a:p>
            <a:r>
              <a:rPr lang="en-US" sz="1600" dirty="0">
                <a:solidFill>
                  <a:schemeClr val="bg1">
                    <a:lumMod val="75000"/>
                  </a:schemeClr>
                </a:solidFill>
              </a:rPr>
              <a:t>A chronic/recurrent inflammatory condition of the superior limbal cornea and adjacent </a:t>
            </a:r>
            <a:r>
              <a:rPr lang="en-US" sz="1600" dirty="0" err="1">
                <a:solidFill>
                  <a:schemeClr val="bg1">
                    <a:lumMod val="75000"/>
                  </a:schemeClr>
                </a:solidFill>
              </a:rPr>
              <a:t>conj</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Is it common, or rare?</a:t>
            </a:r>
          </a:p>
          <a:p>
            <a:r>
              <a:rPr lang="en-US" sz="1600" dirty="0">
                <a:solidFill>
                  <a:schemeClr val="bg1">
                    <a:lumMod val="75000"/>
                  </a:schemeClr>
                </a:solidFill>
              </a:rPr>
              <a:t>Rare</a:t>
            </a:r>
          </a:p>
          <a:p>
            <a:endParaRPr lang="en-US" sz="1600" dirty="0">
              <a:solidFill>
                <a:schemeClr val="bg1">
                  <a:lumMod val="75000"/>
                </a:schemeClr>
              </a:solidFill>
            </a:endParaRPr>
          </a:p>
          <a:p>
            <a:r>
              <a:rPr lang="en-US" sz="1600" i="1" dirty="0">
                <a:solidFill>
                  <a:schemeClr val="bg1">
                    <a:lumMod val="75000"/>
                  </a:schemeClr>
                </a:solidFill>
              </a:rPr>
              <a:t>Is there a gender predilection?</a:t>
            </a:r>
          </a:p>
          <a:p>
            <a:r>
              <a:rPr lang="en-US" sz="1600" dirty="0">
                <a:solidFill>
                  <a:schemeClr val="bg1">
                    <a:lumMod val="75000"/>
                  </a:schemeClr>
                </a:solidFill>
              </a:rPr>
              <a:t>Yes,  </a:t>
            </a:r>
            <a:r>
              <a:rPr lang="en-US" sz="1600" b="0" i="0" dirty="0">
                <a:solidFill>
                  <a:schemeClr val="bg1">
                    <a:lumMod val="75000"/>
                  </a:schemeClr>
                </a:solidFill>
                <a:effectLst/>
                <a:latin typeface="Google Sans"/>
              </a:rPr>
              <a:t>♀</a:t>
            </a:r>
            <a:r>
              <a:rPr lang="en-US" sz="1600" dirty="0">
                <a:solidFill>
                  <a:schemeClr val="bg1">
                    <a:lumMod val="75000"/>
                  </a:schemeClr>
                </a:solidFill>
              </a:rPr>
              <a:t>  are  far  more likely to be affected</a:t>
            </a:r>
          </a:p>
        </p:txBody>
      </p:sp>
      <p:sp>
        <p:nvSpPr>
          <p:cNvPr id="3" name="TextBox 2">
            <a:extLst>
              <a:ext uri="{FF2B5EF4-FFF2-40B4-BE49-F238E27FC236}">
                <a16:creationId xmlns:a16="http://schemas.microsoft.com/office/drawing/2014/main" id="{D921E087-B178-DD53-5F27-4653507E4C28}"/>
              </a:ext>
            </a:extLst>
          </p:cNvPr>
          <p:cNvSpPr txBox="1"/>
          <p:nvPr/>
        </p:nvSpPr>
        <p:spPr>
          <a:xfrm>
            <a:off x="1143000" y="2793591"/>
            <a:ext cx="5867400" cy="3323987"/>
          </a:xfrm>
          <a:prstGeom prst="rect">
            <a:avLst/>
          </a:prstGeom>
          <a:solidFill>
            <a:schemeClr val="accent6">
              <a:lumMod val="20000"/>
              <a:lumOff val="80000"/>
            </a:schemeClr>
          </a:solidFill>
        </p:spPr>
        <p:txBody>
          <a:bodyPr wrap="square" rtlCol="0">
            <a:spAutoFit/>
          </a:bodyPr>
          <a:lstStyle/>
          <a:p>
            <a:r>
              <a:rPr lang="en-US" sz="1400" i="1" dirty="0">
                <a:solidFill>
                  <a:srgbClr val="0000FF"/>
                </a:solidFill>
              </a:rPr>
              <a:t>What do SLK pts c/o?</a:t>
            </a:r>
          </a:p>
          <a:p>
            <a:r>
              <a:rPr lang="en-US" sz="1400" dirty="0">
                <a:solidFill>
                  <a:srgbClr val="0000FF"/>
                </a:solidFill>
              </a:rPr>
              <a:t>The same things DES pts do: FBS, red eyes, and tearing</a:t>
            </a:r>
          </a:p>
          <a:p>
            <a:endParaRPr lang="en-US" sz="1400" i="1" dirty="0">
              <a:solidFill>
                <a:srgbClr val="0000FF"/>
              </a:solidFill>
            </a:endParaRPr>
          </a:p>
          <a:p>
            <a:r>
              <a:rPr lang="en-US" sz="1400" i="1" dirty="0">
                <a:solidFill>
                  <a:srgbClr val="0000FF"/>
                </a:solidFill>
              </a:rPr>
              <a:t>SLK has  three  classic findings associated with the superior bulbar conj. </a:t>
            </a:r>
            <a:r>
              <a:rPr lang="en-US" sz="1400" i="1" dirty="0"/>
              <a:t>What are they?</a:t>
            </a:r>
          </a:p>
          <a:p>
            <a:r>
              <a:rPr lang="en-US" sz="1400" dirty="0"/>
              <a:t>--Injection</a:t>
            </a:r>
          </a:p>
          <a:p>
            <a:r>
              <a:rPr lang="en-US" sz="1400" dirty="0">
                <a:solidFill>
                  <a:schemeClr val="bg1">
                    <a:lumMod val="75000"/>
                  </a:schemeClr>
                </a:solidFill>
              </a:rPr>
              <a:t>--</a:t>
            </a:r>
            <a:r>
              <a:rPr lang="en-US" sz="1400" b="1" i="1" dirty="0">
                <a:solidFill>
                  <a:schemeClr val="bg1">
                    <a:lumMod val="75000"/>
                  </a:schemeClr>
                </a:solidFill>
              </a:rPr>
              <a:t>?</a:t>
            </a:r>
          </a:p>
          <a:p>
            <a:r>
              <a:rPr lang="en-US" sz="1400" dirty="0">
                <a:solidFill>
                  <a:schemeClr val="bg1">
                    <a:lumMod val="75000"/>
                  </a:schemeClr>
                </a:solidFill>
              </a:rPr>
              <a:t>--</a:t>
            </a:r>
            <a:r>
              <a:rPr lang="en-US" sz="1400" b="1" i="1" dirty="0">
                <a:solidFill>
                  <a:schemeClr val="bg1">
                    <a:lumMod val="75000"/>
                  </a:schemeClr>
                </a:solidFill>
              </a:rPr>
              <a:t>? </a:t>
            </a:r>
            <a:r>
              <a:rPr lang="en-US" sz="1400" dirty="0">
                <a:solidFill>
                  <a:schemeClr val="accent6">
                    <a:lumMod val="20000"/>
                    <a:lumOff val="80000"/>
                  </a:schemeClr>
                </a:solidFill>
              </a:rPr>
              <a:t>stains with  </a:t>
            </a:r>
            <a:r>
              <a:rPr lang="en-US" sz="1400" b="1" dirty="0">
                <a:solidFill>
                  <a:schemeClr val="accent6">
                    <a:lumMod val="20000"/>
                    <a:lumOff val="80000"/>
                  </a:schemeClr>
                </a:solidFill>
              </a:rPr>
              <a:t>rose </a:t>
            </a:r>
            <a:r>
              <a:rPr lang="en-US" sz="1400" b="1" dirty="0" err="1">
                <a:solidFill>
                  <a:schemeClr val="accent6">
                    <a:lumMod val="20000"/>
                    <a:lumOff val="80000"/>
                  </a:schemeClr>
                </a:solidFill>
              </a:rPr>
              <a:t>bengal</a:t>
            </a:r>
            <a:r>
              <a:rPr lang="en-US" sz="1400" b="1" dirty="0">
                <a:solidFill>
                  <a:schemeClr val="accent6">
                    <a:lumMod val="20000"/>
                    <a:lumOff val="80000"/>
                  </a:schemeClr>
                </a:solidFill>
              </a:rPr>
              <a:t>, </a:t>
            </a:r>
            <a:r>
              <a:rPr lang="en-US" sz="1400" dirty="0">
                <a:solidFill>
                  <a:schemeClr val="accent6">
                    <a:lumMod val="20000"/>
                    <a:lumOff val="80000"/>
                  </a:schemeClr>
                </a:solidFill>
              </a:rPr>
              <a:t>  </a:t>
            </a:r>
            <a:r>
              <a:rPr lang="en-US" sz="1400" b="1" dirty="0" err="1">
                <a:solidFill>
                  <a:schemeClr val="accent6">
                    <a:lumMod val="20000"/>
                    <a:lumOff val="80000"/>
                  </a:schemeClr>
                </a:solidFill>
              </a:rPr>
              <a:t>lissamine</a:t>
            </a:r>
            <a:r>
              <a:rPr lang="en-US" sz="1400" b="1" dirty="0">
                <a:solidFill>
                  <a:schemeClr val="accent6">
                    <a:lumMod val="20000"/>
                    <a:lumOff val="80000"/>
                  </a:schemeClr>
                </a:solidFill>
              </a:rPr>
              <a:t> green, </a:t>
            </a:r>
            <a:r>
              <a:rPr lang="en-US" sz="1400" dirty="0">
                <a:solidFill>
                  <a:schemeClr val="accent6">
                    <a:lumMod val="20000"/>
                    <a:lumOff val="80000"/>
                  </a:schemeClr>
                </a:solidFill>
              </a:rPr>
              <a:t>and/or  </a:t>
            </a:r>
            <a:r>
              <a:rPr lang="en-US" sz="1400" b="1" dirty="0">
                <a:solidFill>
                  <a:schemeClr val="accent6">
                    <a:lumMod val="20000"/>
                    <a:lumOff val="80000"/>
                  </a:schemeClr>
                </a:solidFill>
              </a:rPr>
              <a:t>fluorescein</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SLK also has a classic </a:t>
            </a:r>
            <a:r>
              <a:rPr lang="en-US" sz="1400" dirty="0">
                <a:solidFill>
                  <a:schemeClr val="accent6">
                    <a:lumMod val="20000"/>
                    <a:lumOff val="80000"/>
                  </a:schemeClr>
                </a:solidFill>
              </a:rPr>
              <a:t>tarsal</a:t>
            </a:r>
            <a:r>
              <a:rPr lang="en-US" sz="1400" i="1" dirty="0">
                <a:solidFill>
                  <a:schemeClr val="accent6">
                    <a:lumMod val="20000"/>
                    <a:lumOff val="80000"/>
                  </a:schemeClr>
                </a:solidFill>
              </a:rPr>
              <a:t> </a:t>
            </a:r>
            <a:r>
              <a:rPr lang="en-US" sz="1400" i="1" dirty="0" err="1">
                <a:solidFill>
                  <a:schemeClr val="accent6">
                    <a:lumMod val="20000"/>
                    <a:lumOff val="80000"/>
                  </a:schemeClr>
                </a:solidFill>
              </a:rPr>
              <a:t>conj</a:t>
            </a:r>
            <a:r>
              <a:rPr lang="en-US" sz="1400" i="1" dirty="0">
                <a:solidFill>
                  <a:schemeClr val="accent6">
                    <a:lumMod val="20000"/>
                    <a:lumOff val="80000"/>
                  </a:schemeClr>
                </a:solidFill>
              </a:rPr>
              <a:t> finding—what is it?</a:t>
            </a:r>
          </a:p>
          <a:p>
            <a:r>
              <a:rPr lang="en-US" sz="1400" dirty="0">
                <a:solidFill>
                  <a:schemeClr val="accent6">
                    <a:lumMod val="20000"/>
                    <a:lumOff val="80000"/>
                  </a:schemeClr>
                </a:solidFill>
              </a:rPr>
              <a:t>Papillary reaction</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SLK has  two  classic cornea findings—what are they?</a:t>
            </a:r>
          </a:p>
          <a:p>
            <a:r>
              <a:rPr lang="en-US" sz="1400" dirty="0">
                <a:solidFill>
                  <a:schemeClr val="accent6">
                    <a:lumMod val="20000"/>
                    <a:lumOff val="80000"/>
                  </a:schemeClr>
                </a:solidFill>
              </a:rPr>
              <a:t>--Superior  PEE/K</a:t>
            </a:r>
          </a:p>
          <a:p>
            <a:r>
              <a:rPr lang="en-US" sz="1400" dirty="0">
                <a:solidFill>
                  <a:schemeClr val="accent6">
                    <a:lumMod val="20000"/>
                    <a:lumOff val="80000"/>
                  </a:schemeClr>
                </a:solidFill>
              </a:rPr>
              <a:t>--Superior  filaments</a:t>
            </a:r>
          </a:p>
        </p:txBody>
      </p:sp>
    </p:spTree>
    <p:extLst>
      <p:ext uri="{BB962C8B-B14F-4D97-AF65-F5344CB8AC3E}">
        <p14:creationId xmlns:p14="http://schemas.microsoft.com/office/powerpoint/2010/main" val="4121096971"/>
      </p:ext>
    </p:extLst>
  </p:cSld>
  <p:clrMapOvr>
    <a:masterClrMapping/>
  </p:clrMapOvr>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BEA0554-57FF-4DBA-9CA4-478A6CCA12ED}" type="slidenum">
              <a:rPr lang="en-US" altLang="en-US" sz="1000"/>
              <a:pPr>
                <a:spcBef>
                  <a:spcPct val="0"/>
                </a:spcBef>
                <a:buClrTx/>
                <a:buSzTx/>
                <a:buFontTx/>
                <a:buNone/>
              </a:pPr>
              <a:t>684</a:t>
            </a:fld>
            <a:endParaRPr lang="en-US" altLang="en-US" sz="1000"/>
          </a:p>
        </p:txBody>
      </p:sp>
      <p:sp>
        <p:nvSpPr>
          <p:cNvPr id="4" name="TextBox 3">
            <a:extLst>
              <a:ext uri="{FF2B5EF4-FFF2-40B4-BE49-F238E27FC236}">
                <a16:creationId xmlns:a16="http://schemas.microsoft.com/office/drawing/2014/main" id="{CDF0D159-AB82-4B42-8E9E-341609FBE7D6}"/>
              </a:ext>
            </a:extLst>
          </p:cNvPr>
          <p:cNvSpPr txBox="1"/>
          <p:nvPr/>
        </p:nvSpPr>
        <p:spPr>
          <a:xfrm>
            <a:off x="3021336" y="6172200"/>
            <a:ext cx="3018776" cy="369332"/>
          </a:xfrm>
          <a:prstGeom prst="rect">
            <a:avLst/>
          </a:prstGeom>
          <a:noFill/>
        </p:spPr>
        <p:txBody>
          <a:bodyPr wrap="none" rtlCol="0">
            <a:spAutoFit/>
          </a:bodyPr>
          <a:lstStyle/>
          <a:p>
            <a:pPr algn="ctr"/>
            <a:r>
              <a:rPr lang="en-US" dirty="0"/>
              <a:t>SLK: Superior </a:t>
            </a:r>
            <a:r>
              <a:rPr lang="en-US" dirty="0" err="1"/>
              <a:t>conj</a:t>
            </a:r>
            <a:r>
              <a:rPr lang="en-US" dirty="0"/>
              <a:t> injection</a:t>
            </a:r>
          </a:p>
        </p:txBody>
      </p:sp>
      <p:pic>
        <p:nvPicPr>
          <p:cNvPr id="6" name="Picture 5">
            <a:extLst>
              <a:ext uri="{FF2B5EF4-FFF2-40B4-BE49-F238E27FC236}">
                <a16:creationId xmlns:a16="http://schemas.microsoft.com/office/drawing/2014/main" id="{9DC3E1DA-21C8-4671-8D24-B8326E7B7A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1653" y="2004813"/>
            <a:ext cx="6220693" cy="2848373"/>
          </a:xfrm>
          <a:prstGeom prst="rect">
            <a:avLst/>
          </a:prstGeom>
        </p:spPr>
      </p:pic>
      <p:sp>
        <p:nvSpPr>
          <p:cNvPr id="2" name="TextBox 1">
            <a:extLst>
              <a:ext uri="{FF2B5EF4-FFF2-40B4-BE49-F238E27FC236}">
                <a16:creationId xmlns:a16="http://schemas.microsoft.com/office/drawing/2014/main" id="{4ED9466A-286B-5814-DF85-A9583E98D682}"/>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3052782035"/>
      </p:ext>
    </p:extLst>
  </p:cSld>
  <p:clrMapOvr>
    <a:masterClrMapping/>
  </p:clrMapOvr>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chemeClr val="bg1">
                    <a:lumMod val="75000"/>
                  </a:schemeClr>
                </a:solidFill>
              </a:rPr>
              <a:t>In a nutshell, what is SLK?</a:t>
            </a:r>
          </a:p>
          <a:p>
            <a:r>
              <a:rPr lang="en-US" sz="1600" dirty="0">
                <a:solidFill>
                  <a:schemeClr val="bg1">
                    <a:lumMod val="75000"/>
                  </a:schemeClr>
                </a:solidFill>
              </a:rPr>
              <a:t>A chronic/recurrent inflammatory condition of the superior limbal cornea and adjacent </a:t>
            </a:r>
            <a:r>
              <a:rPr lang="en-US" sz="1600" dirty="0" err="1">
                <a:solidFill>
                  <a:schemeClr val="bg1">
                    <a:lumMod val="75000"/>
                  </a:schemeClr>
                </a:solidFill>
              </a:rPr>
              <a:t>conj</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Is it common, or rare?</a:t>
            </a:r>
          </a:p>
          <a:p>
            <a:r>
              <a:rPr lang="en-US" sz="1600" dirty="0">
                <a:solidFill>
                  <a:schemeClr val="bg1">
                    <a:lumMod val="75000"/>
                  </a:schemeClr>
                </a:solidFill>
              </a:rPr>
              <a:t>Rare</a:t>
            </a:r>
          </a:p>
          <a:p>
            <a:endParaRPr lang="en-US" sz="1600" dirty="0">
              <a:solidFill>
                <a:schemeClr val="bg1">
                  <a:lumMod val="75000"/>
                </a:schemeClr>
              </a:solidFill>
            </a:endParaRPr>
          </a:p>
          <a:p>
            <a:r>
              <a:rPr lang="en-US" sz="1600" i="1" dirty="0">
                <a:solidFill>
                  <a:schemeClr val="bg1">
                    <a:lumMod val="75000"/>
                  </a:schemeClr>
                </a:solidFill>
              </a:rPr>
              <a:t>Is there a gender predilection?</a:t>
            </a:r>
          </a:p>
          <a:p>
            <a:r>
              <a:rPr lang="en-US" sz="1600" dirty="0">
                <a:solidFill>
                  <a:schemeClr val="bg1">
                    <a:lumMod val="75000"/>
                  </a:schemeClr>
                </a:solidFill>
              </a:rPr>
              <a:t>Yes,  </a:t>
            </a:r>
            <a:r>
              <a:rPr lang="en-US" sz="1600" b="0" i="0" dirty="0">
                <a:solidFill>
                  <a:schemeClr val="bg1">
                    <a:lumMod val="75000"/>
                  </a:schemeClr>
                </a:solidFill>
                <a:effectLst/>
                <a:latin typeface="Google Sans"/>
              </a:rPr>
              <a:t>♀</a:t>
            </a:r>
            <a:r>
              <a:rPr lang="en-US" sz="1600" dirty="0">
                <a:solidFill>
                  <a:schemeClr val="bg1">
                    <a:lumMod val="75000"/>
                  </a:schemeClr>
                </a:solidFill>
              </a:rPr>
              <a:t>  are  far  more likely to be affected</a:t>
            </a:r>
          </a:p>
        </p:txBody>
      </p:sp>
      <p:sp>
        <p:nvSpPr>
          <p:cNvPr id="3" name="TextBox 2">
            <a:extLst>
              <a:ext uri="{FF2B5EF4-FFF2-40B4-BE49-F238E27FC236}">
                <a16:creationId xmlns:a16="http://schemas.microsoft.com/office/drawing/2014/main" id="{D921E087-B178-DD53-5F27-4653507E4C28}"/>
              </a:ext>
            </a:extLst>
          </p:cNvPr>
          <p:cNvSpPr txBox="1"/>
          <p:nvPr/>
        </p:nvSpPr>
        <p:spPr>
          <a:xfrm>
            <a:off x="1143000" y="2793591"/>
            <a:ext cx="5867400" cy="3323987"/>
          </a:xfrm>
          <a:prstGeom prst="rect">
            <a:avLst/>
          </a:prstGeom>
          <a:solidFill>
            <a:schemeClr val="accent6">
              <a:lumMod val="20000"/>
              <a:lumOff val="80000"/>
            </a:schemeClr>
          </a:solidFill>
        </p:spPr>
        <p:txBody>
          <a:bodyPr wrap="square" rtlCol="0">
            <a:spAutoFit/>
          </a:bodyPr>
          <a:lstStyle/>
          <a:p>
            <a:r>
              <a:rPr lang="en-US" sz="1400" i="1" dirty="0">
                <a:solidFill>
                  <a:srgbClr val="0000FF"/>
                </a:solidFill>
              </a:rPr>
              <a:t>What do SLK pts c/o?</a:t>
            </a:r>
          </a:p>
          <a:p>
            <a:r>
              <a:rPr lang="en-US" sz="1400" dirty="0">
                <a:solidFill>
                  <a:srgbClr val="0000FF"/>
                </a:solidFill>
              </a:rPr>
              <a:t>The same things DES pts do: FBS, red eyes, and tearing</a:t>
            </a:r>
          </a:p>
          <a:p>
            <a:endParaRPr lang="en-US" sz="1400" i="1" dirty="0">
              <a:solidFill>
                <a:srgbClr val="0000FF"/>
              </a:solidFill>
            </a:endParaRPr>
          </a:p>
          <a:p>
            <a:r>
              <a:rPr lang="en-US" sz="1400" i="1" dirty="0">
                <a:solidFill>
                  <a:srgbClr val="0000FF"/>
                </a:solidFill>
              </a:rPr>
              <a:t>SLK has  three  classic findings associated with the superior bulbar conj. </a:t>
            </a:r>
            <a:r>
              <a:rPr lang="en-US" sz="1400" i="1" dirty="0"/>
              <a:t>What are they?</a:t>
            </a:r>
          </a:p>
          <a:p>
            <a:r>
              <a:rPr lang="en-US" sz="1400" dirty="0"/>
              <a:t>--Injection</a:t>
            </a:r>
          </a:p>
          <a:p>
            <a:r>
              <a:rPr lang="en-US" sz="1400" dirty="0"/>
              <a:t>--It is  redundant/loose</a:t>
            </a:r>
          </a:p>
          <a:p>
            <a:r>
              <a:rPr lang="en-US" sz="1400" dirty="0">
                <a:solidFill>
                  <a:schemeClr val="bg1">
                    <a:lumMod val="75000"/>
                  </a:schemeClr>
                </a:solidFill>
              </a:rPr>
              <a:t>--</a:t>
            </a:r>
            <a:r>
              <a:rPr lang="en-US" sz="1400" b="1" i="1" dirty="0">
                <a:solidFill>
                  <a:schemeClr val="bg1">
                    <a:lumMod val="75000"/>
                  </a:schemeClr>
                </a:solidFill>
              </a:rPr>
              <a:t>?</a:t>
            </a:r>
            <a:r>
              <a:rPr lang="en-US" sz="1400" dirty="0">
                <a:solidFill>
                  <a:schemeClr val="bg1">
                    <a:lumMod val="75000"/>
                  </a:schemeClr>
                </a:solidFill>
              </a:rPr>
              <a:t> </a:t>
            </a:r>
            <a:r>
              <a:rPr lang="en-US" sz="1400" dirty="0">
                <a:solidFill>
                  <a:schemeClr val="accent6">
                    <a:lumMod val="20000"/>
                    <a:lumOff val="80000"/>
                  </a:schemeClr>
                </a:solidFill>
              </a:rPr>
              <a:t>stains with  </a:t>
            </a:r>
            <a:r>
              <a:rPr lang="en-US" sz="1400" b="1" dirty="0">
                <a:solidFill>
                  <a:schemeClr val="accent6">
                    <a:lumMod val="20000"/>
                    <a:lumOff val="80000"/>
                  </a:schemeClr>
                </a:solidFill>
              </a:rPr>
              <a:t>rose </a:t>
            </a:r>
            <a:r>
              <a:rPr lang="en-US" sz="1400" b="1" dirty="0" err="1">
                <a:solidFill>
                  <a:schemeClr val="accent6">
                    <a:lumMod val="20000"/>
                    <a:lumOff val="80000"/>
                  </a:schemeClr>
                </a:solidFill>
              </a:rPr>
              <a:t>bengal</a:t>
            </a:r>
            <a:r>
              <a:rPr lang="en-US" sz="1400" b="1" dirty="0">
                <a:solidFill>
                  <a:schemeClr val="accent6">
                    <a:lumMod val="20000"/>
                    <a:lumOff val="80000"/>
                  </a:schemeClr>
                </a:solidFill>
              </a:rPr>
              <a:t>, </a:t>
            </a:r>
            <a:r>
              <a:rPr lang="en-US" sz="1400" dirty="0">
                <a:solidFill>
                  <a:schemeClr val="accent6">
                    <a:lumMod val="20000"/>
                    <a:lumOff val="80000"/>
                  </a:schemeClr>
                </a:solidFill>
              </a:rPr>
              <a:t>  </a:t>
            </a:r>
            <a:r>
              <a:rPr lang="en-US" sz="1400" b="1" dirty="0" err="1">
                <a:solidFill>
                  <a:schemeClr val="accent6">
                    <a:lumMod val="20000"/>
                    <a:lumOff val="80000"/>
                  </a:schemeClr>
                </a:solidFill>
              </a:rPr>
              <a:t>lissamine</a:t>
            </a:r>
            <a:r>
              <a:rPr lang="en-US" sz="1400" b="1" dirty="0">
                <a:solidFill>
                  <a:schemeClr val="accent6">
                    <a:lumMod val="20000"/>
                    <a:lumOff val="80000"/>
                  </a:schemeClr>
                </a:solidFill>
              </a:rPr>
              <a:t> green, </a:t>
            </a:r>
            <a:r>
              <a:rPr lang="en-US" sz="1400" dirty="0">
                <a:solidFill>
                  <a:schemeClr val="accent6">
                    <a:lumMod val="20000"/>
                    <a:lumOff val="80000"/>
                  </a:schemeClr>
                </a:solidFill>
              </a:rPr>
              <a:t>and/or  </a:t>
            </a:r>
            <a:r>
              <a:rPr lang="en-US" sz="1400" b="1" dirty="0">
                <a:solidFill>
                  <a:schemeClr val="accent6">
                    <a:lumMod val="20000"/>
                    <a:lumOff val="80000"/>
                  </a:schemeClr>
                </a:solidFill>
              </a:rPr>
              <a:t>fluorescein</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SLK also has a classic </a:t>
            </a:r>
            <a:r>
              <a:rPr lang="en-US" sz="1400" dirty="0">
                <a:solidFill>
                  <a:schemeClr val="accent6">
                    <a:lumMod val="20000"/>
                    <a:lumOff val="80000"/>
                  </a:schemeClr>
                </a:solidFill>
              </a:rPr>
              <a:t>tarsal</a:t>
            </a:r>
            <a:r>
              <a:rPr lang="en-US" sz="1400" i="1" dirty="0">
                <a:solidFill>
                  <a:schemeClr val="accent6">
                    <a:lumMod val="20000"/>
                    <a:lumOff val="80000"/>
                  </a:schemeClr>
                </a:solidFill>
              </a:rPr>
              <a:t> </a:t>
            </a:r>
            <a:r>
              <a:rPr lang="en-US" sz="1400" i="1" dirty="0" err="1">
                <a:solidFill>
                  <a:schemeClr val="accent6">
                    <a:lumMod val="20000"/>
                    <a:lumOff val="80000"/>
                  </a:schemeClr>
                </a:solidFill>
              </a:rPr>
              <a:t>conj</a:t>
            </a:r>
            <a:r>
              <a:rPr lang="en-US" sz="1400" i="1" dirty="0">
                <a:solidFill>
                  <a:schemeClr val="accent6">
                    <a:lumMod val="20000"/>
                    <a:lumOff val="80000"/>
                  </a:schemeClr>
                </a:solidFill>
              </a:rPr>
              <a:t> finding—what is it?</a:t>
            </a:r>
          </a:p>
          <a:p>
            <a:r>
              <a:rPr lang="en-US" sz="1400" dirty="0">
                <a:solidFill>
                  <a:schemeClr val="accent6">
                    <a:lumMod val="20000"/>
                    <a:lumOff val="80000"/>
                  </a:schemeClr>
                </a:solidFill>
              </a:rPr>
              <a:t>Papillary reaction</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SLK has  two  classic cornea findings—what are they?</a:t>
            </a:r>
          </a:p>
          <a:p>
            <a:r>
              <a:rPr lang="en-US" sz="1400" dirty="0">
                <a:solidFill>
                  <a:schemeClr val="accent6">
                    <a:lumMod val="20000"/>
                    <a:lumOff val="80000"/>
                  </a:schemeClr>
                </a:solidFill>
              </a:rPr>
              <a:t>--Superior  PEE/K</a:t>
            </a:r>
          </a:p>
          <a:p>
            <a:r>
              <a:rPr lang="en-US" sz="1400" dirty="0">
                <a:solidFill>
                  <a:schemeClr val="accent6">
                    <a:lumMod val="20000"/>
                    <a:lumOff val="80000"/>
                  </a:schemeClr>
                </a:solidFill>
              </a:rPr>
              <a:t>--Superior  filaments</a:t>
            </a:r>
          </a:p>
        </p:txBody>
      </p:sp>
      <p:sp>
        <p:nvSpPr>
          <p:cNvPr id="5" name="Rectangle 4">
            <a:extLst>
              <a:ext uri="{FF2B5EF4-FFF2-40B4-BE49-F238E27FC236}">
                <a16:creationId xmlns:a16="http://schemas.microsoft.com/office/drawing/2014/main" id="{443C5DDC-FA36-1C07-5093-B2B034FC9CB3}"/>
              </a:ext>
            </a:extLst>
          </p:cNvPr>
          <p:cNvSpPr/>
          <p:nvPr/>
        </p:nvSpPr>
        <p:spPr>
          <a:xfrm>
            <a:off x="1667312" y="4113343"/>
            <a:ext cx="137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tautness</a:t>
            </a:r>
          </a:p>
        </p:txBody>
      </p:sp>
    </p:spTree>
    <p:extLst>
      <p:ext uri="{BB962C8B-B14F-4D97-AF65-F5344CB8AC3E}">
        <p14:creationId xmlns:p14="http://schemas.microsoft.com/office/powerpoint/2010/main" val="2478945820"/>
      </p:ext>
    </p:extLst>
  </p:cSld>
  <p:clrMapOvr>
    <a:masterClrMapping/>
  </p:clrMapOvr>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chemeClr val="bg1">
                    <a:lumMod val="75000"/>
                  </a:schemeClr>
                </a:solidFill>
              </a:rPr>
              <a:t>In a nutshell, what is SLK?</a:t>
            </a:r>
          </a:p>
          <a:p>
            <a:r>
              <a:rPr lang="en-US" sz="1600" dirty="0">
                <a:solidFill>
                  <a:schemeClr val="bg1">
                    <a:lumMod val="75000"/>
                  </a:schemeClr>
                </a:solidFill>
              </a:rPr>
              <a:t>A chronic/recurrent inflammatory condition of the superior limbal cornea and adjacent </a:t>
            </a:r>
            <a:r>
              <a:rPr lang="en-US" sz="1600" dirty="0" err="1">
                <a:solidFill>
                  <a:schemeClr val="bg1">
                    <a:lumMod val="75000"/>
                  </a:schemeClr>
                </a:solidFill>
              </a:rPr>
              <a:t>conj</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Is it common, or rare?</a:t>
            </a:r>
          </a:p>
          <a:p>
            <a:r>
              <a:rPr lang="en-US" sz="1600" dirty="0">
                <a:solidFill>
                  <a:schemeClr val="bg1">
                    <a:lumMod val="75000"/>
                  </a:schemeClr>
                </a:solidFill>
              </a:rPr>
              <a:t>Rare</a:t>
            </a:r>
          </a:p>
          <a:p>
            <a:endParaRPr lang="en-US" sz="1600" dirty="0">
              <a:solidFill>
                <a:schemeClr val="bg1">
                  <a:lumMod val="75000"/>
                </a:schemeClr>
              </a:solidFill>
            </a:endParaRPr>
          </a:p>
          <a:p>
            <a:r>
              <a:rPr lang="en-US" sz="1600" i="1" dirty="0">
                <a:solidFill>
                  <a:schemeClr val="bg1">
                    <a:lumMod val="75000"/>
                  </a:schemeClr>
                </a:solidFill>
              </a:rPr>
              <a:t>Is there a gender predilection?</a:t>
            </a:r>
          </a:p>
          <a:p>
            <a:r>
              <a:rPr lang="en-US" sz="1600" dirty="0">
                <a:solidFill>
                  <a:schemeClr val="bg1">
                    <a:lumMod val="75000"/>
                  </a:schemeClr>
                </a:solidFill>
              </a:rPr>
              <a:t>Yes,  </a:t>
            </a:r>
            <a:r>
              <a:rPr lang="en-US" sz="1600" b="0" i="0" dirty="0">
                <a:solidFill>
                  <a:schemeClr val="bg1">
                    <a:lumMod val="75000"/>
                  </a:schemeClr>
                </a:solidFill>
                <a:effectLst/>
                <a:latin typeface="Google Sans"/>
              </a:rPr>
              <a:t>♀</a:t>
            </a:r>
            <a:r>
              <a:rPr lang="en-US" sz="1600" dirty="0">
                <a:solidFill>
                  <a:schemeClr val="bg1">
                    <a:lumMod val="75000"/>
                  </a:schemeClr>
                </a:solidFill>
              </a:rPr>
              <a:t>  are  far  more likely to be affected</a:t>
            </a:r>
          </a:p>
        </p:txBody>
      </p:sp>
      <p:sp>
        <p:nvSpPr>
          <p:cNvPr id="3" name="TextBox 2">
            <a:extLst>
              <a:ext uri="{FF2B5EF4-FFF2-40B4-BE49-F238E27FC236}">
                <a16:creationId xmlns:a16="http://schemas.microsoft.com/office/drawing/2014/main" id="{D921E087-B178-DD53-5F27-4653507E4C28}"/>
              </a:ext>
            </a:extLst>
          </p:cNvPr>
          <p:cNvSpPr txBox="1"/>
          <p:nvPr/>
        </p:nvSpPr>
        <p:spPr>
          <a:xfrm>
            <a:off x="1143000" y="2793591"/>
            <a:ext cx="5867400" cy="3323987"/>
          </a:xfrm>
          <a:prstGeom prst="rect">
            <a:avLst/>
          </a:prstGeom>
          <a:solidFill>
            <a:schemeClr val="accent6">
              <a:lumMod val="20000"/>
              <a:lumOff val="80000"/>
            </a:schemeClr>
          </a:solidFill>
        </p:spPr>
        <p:txBody>
          <a:bodyPr wrap="square" rtlCol="0">
            <a:spAutoFit/>
          </a:bodyPr>
          <a:lstStyle/>
          <a:p>
            <a:r>
              <a:rPr lang="en-US" sz="1400" i="1" dirty="0">
                <a:solidFill>
                  <a:srgbClr val="0000FF"/>
                </a:solidFill>
              </a:rPr>
              <a:t>What do SLK pts c/o?</a:t>
            </a:r>
          </a:p>
          <a:p>
            <a:r>
              <a:rPr lang="en-US" sz="1400" dirty="0">
                <a:solidFill>
                  <a:srgbClr val="0000FF"/>
                </a:solidFill>
              </a:rPr>
              <a:t>The same things DES pts do: FBS, red eyes, and tearing</a:t>
            </a:r>
          </a:p>
          <a:p>
            <a:endParaRPr lang="en-US" sz="1400" i="1" dirty="0">
              <a:solidFill>
                <a:srgbClr val="0000FF"/>
              </a:solidFill>
            </a:endParaRPr>
          </a:p>
          <a:p>
            <a:r>
              <a:rPr lang="en-US" sz="1400" i="1" dirty="0">
                <a:solidFill>
                  <a:srgbClr val="0000FF"/>
                </a:solidFill>
              </a:rPr>
              <a:t>SLK has  three  classic findings associated with the superior bulbar conj. </a:t>
            </a:r>
            <a:r>
              <a:rPr lang="en-US" sz="1400" i="1" dirty="0"/>
              <a:t>What are they?</a:t>
            </a:r>
          </a:p>
          <a:p>
            <a:r>
              <a:rPr lang="en-US" sz="1400" dirty="0"/>
              <a:t>--Injection</a:t>
            </a:r>
          </a:p>
          <a:p>
            <a:r>
              <a:rPr lang="en-US" sz="1400" dirty="0"/>
              <a:t>--It is  redundant/loose</a:t>
            </a:r>
          </a:p>
          <a:p>
            <a:r>
              <a:rPr lang="en-US" sz="1400" dirty="0">
                <a:solidFill>
                  <a:schemeClr val="bg1">
                    <a:lumMod val="75000"/>
                  </a:schemeClr>
                </a:solidFill>
              </a:rPr>
              <a:t>--</a:t>
            </a:r>
            <a:r>
              <a:rPr lang="en-US" sz="1400" b="1" i="1" dirty="0">
                <a:solidFill>
                  <a:schemeClr val="bg1">
                    <a:lumMod val="75000"/>
                  </a:schemeClr>
                </a:solidFill>
              </a:rPr>
              <a:t>?</a:t>
            </a:r>
            <a:r>
              <a:rPr lang="en-US" sz="1400" dirty="0">
                <a:solidFill>
                  <a:schemeClr val="bg1">
                    <a:lumMod val="75000"/>
                  </a:schemeClr>
                </a:solidFill>
              </a:rPr>
              <a:t> </a:t>
            </a:r>
            <a:r>
              <a:rPr lang="en-US" sz="1400" dirty="0">
                <a:solidFill>
                  <a:schemeClr val="accent6">
                    <a:lumMod val="20000"/>
                    <a:lumOff val="80000"/>
                  </a:schemeClr>
                </a:solidFill>
              </a:rPr>
              <a:t>stains with  </a:t>
            </a:r>
            <a:r>
              <a:rPr lang="en-US" sz="1400" b="1" dirty="0">
                <a:solidFill>
                  <a:schemeClr val="accent6">
                    <a:lumMod val="20000"/>
                    <a:lumOff val="80000"/>
                  </a:schemeClr>
                </a:solidFill>
              </a:rPr>
              <a:t>rose </a:t>
            </a:r>
            <a:r>
              <a:rPr lang="en-US" sz="1400" b="1" dirty="0" err="1">
                <a:solidFill>
                  <a:schemeClr val="accent6">
                    <a:lumMod val="20000"/>
                    <a:lumOff val="80000"/>
                  </a:schemeClr>
                </a:solidFill>
              </a:rPr>
              <a:t>bengal</a:t>
            </a:r>
            <a:r>
              <a:rPr lang="en-US" sz="1400" b="1" dirty="0">
                <a:solidFill>
                  <a:schemeClr val="accent6">
                    <a:lumMod val="20000"/>
                    <a:lumOff val="80000"/>
                  </a:schemeClr>
                </a:solidFill>
              </a:rPr>
              <a:t>, </a:t>
            </a:r>
            <a:r>
              <a:rPr lang="en-US" sz="1400" dirty="0">
                <a:solidFill>
                  <a:schemeClr val="accent6">
                    <a:lumMod val="20000"/>
                    <a:lumOff val="80000"/>
                  </a:schemeClr>
                </a:solidFill>
              </a:rPr>
              <a:t>  </a:t>
            </a:r>
            <a:r>
              <a:rPr lang="en-US" sz="1400" b="1" dirty="0" err="1">
                <a:solidFill>
                  <a:schemeClr val="accent6">
                    <a:lumMod val="20000"/>
                    <a:lumOff val="80000"/>
                  </a:schemeClr>
                </a:solidFill>
              </a:rPr>
              <a:t>lissamine</a:t>
            </a:r>
            <a:r>
              <a:rPr lang="en-US" sz="1400" b="1" dirty="0">
                <a:solidFill>
                  <a:schemeClr val="accent6">
                    <a:lumMod val="20000"/>
                    <a:lumOff val="80000"/>
                  </a:schemeClr>
                </a:solidFill>
              </a:rPr>
              <a:t> green, </a:t>
            </a:r>
            <a:r>
              <a:rPr lang="en-US" sz="1400" dirty="0">
                <a:solidFill>
                  <a:schemeClr val="accent6">
                    <a:lumMod val="20000"/>
                    <a:lumOff val="80000"/>
                  </a:schemeClr>
                </a:solidFill>
              </a:rPr>
              <a:t>and/or  </a:t>
            </a:r>
            <a:r>
              <a:rPr lang="en-US" sz="1400" b="1" dirty="0">
                <a:solidFill>
                  <a:schemeClr val="accent6">
                    <a:lumMod val="20000"/>
                    <a:lumOff val="80000"/>
                  </a:schemeClr>
                </a:solidFill>
              </a:rPr>
              <a:t>fluorescein</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SLK also has a classic </a:t>
            </a:r>
            <a:r>
              <a:rPr lang="en-US" sz="1400" dirty="0">
                <a:solidFill>
                  <a:schemeClr val="accent6">
                    <a:lumMod val="20000"/>
                    <a:lumOff val="80000"/>
                  </a:schemeClr>
                </a:solidFill>
              </a:rPr>
              <a:t>tarsal</a:t>
            </a:r>
            <a:r>
              <a:rPr lang="en-US" sz="1400" i="1" dirty="0">
                <a:solidFill>
                  <a:schemeClr val="accent6">
                    <a:lumMod val="20000"/>
                    <a:lumOff val="80000"/>
                  </a:schemeClr>
                </a:solidFill>
              </a:rPr>
              <a:t> </a:t>
            </a:r>
            <a:r>
              <a:rPr lang="en-US" sz="1400" i="1" dirty="0" err="1">
                <a:solidFill>
                  <a:schemeClr val="accent6">
                    <a:lumMod val="20000"/>
                    <a:lumOff val="80000"/>
                  </a:schemeClr>
                </a:solidFill>
              </a:rPr>
              <a:t>conj</a:t>
            </a:r>
            <a:r>
              <a:rPr lang="en-US" sz="1400" i="1" dirty="0">
                <a:solidFill>
                  <a:schemeClr val="accent6">
                    <a:lumMod val="20000"/>
                    <a:lumOff val="80000"/>
                  </a:schemeClr>
                </a:solidFill>
              </a:rPr>
              <a:t> finding—what is it?</a:t>
            </a:r>
          </a:p>
          <a:p>
            <a:r>
              <a:rPr lang="en-US" sz="1400" dirty="0">
                <a:solidFill>
                  <a:schemeClr val="accent6">
                    <a:lumMod val="20000"/>
                    <a:lumOff val="80000"/>
                  </a:schemeClr>
                </a:solidFill>
              </a:rPr>
              <a:t>Papillary reaction</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SLK has  two  classic cornea findings—what are they?</a:t>
            </a:r>
          </a:p>
          <a:p>
            <a:r>
              <a:rPr lang="en-US" sz="1400" dirty="0">
                <a:solidFill>
                  <a:schemeClr val="accent6">
                    <a:lumMod val="20000"/>
                    <a:lumOff val="80000"/>
                  </a:schemeClr>
                </a:solidFill>
              </a:rPr>
              <a:t>--Superior  PEE/K</a:t>
            </a:r>
          </a:p>
          <a:p>
            <a:r>
              <a:rPr lang="en-US" sz="1400" dirty="0">
                <a:solidFill>
                  <a:schemeClr val="accent6">
                    <a:lumMod val="20000"/>
                    <a:lumOff val="80000"/>
                  </a:schemeClr>
                </a:solidFill>
              </a:rPr>
              <a:t>--Superior  filaments</a:t>
            </a:r>
          </a:p>
        </p:txBody>
      </p:sp>
    </p:spTree>
    <p:extLst>
      <p:ext uri="{BB962C8B-B14F-4D97-AF65-F5344CB8AC3E}">
        <p14:creationId xmlns:p14="http://schemas.microsoft.com/office/powerpoint/2010/main" val="3996531040"/>
      </p:ext>
    </p:extLst>
  </p:cSld>
  <p:clrMapOvr>
    <a:masterClrMapping/>
  </p:clrMapOvr>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chemeClr val="bg1">
                    <a:lumMod val="75000"/>
                  </a:schemeClr>
                </a:solidFill>
              </a:rPr>
              <a:t>In a nutshell, what is SLK?</a:t>
            </a:r>
          </a:p>
          <a:p>
            <a:r>
              <a:rPr lang="en-US" sz="1600" dirty="0">
                <a:solidFill>
                  <a:schemeClr val="bg1">
                    <a:lumMod val="75000"/>
                  </a:schemeClr>
                </a:solidFill>
              </a:rPr>
              <a:t>A chronic/recurrent inflammatory condition of the superior limbal cornea and adjacent </a:t>
            </a:r>
            <a:r>
              <a:rPr lang="en-US" sz="1600" dirty="0" err="1">
                <a:solidFill>
                  <a:schemeClr val="bg1">
                    <a:lumMod val="75000"/>
                  </a:schemeClr>
                </a:solidFill>
              </a:rPr>
              <a:t>conj</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Is it common, or rare?</a:t>
            </a:r>
          </a:p>
          <a:p>
            <a:r>
              <a:rPr lang="en-US" sz="1600" dirty="0">
                <a:solidFill>
                  <a:schemeClr val="bg1">
                    <a:lumMod val="75000"/>
                  </a:schemeClr>
                </a:solidFill>
              </a:rPr>
              <a:t>Rare</a:t>
            </a:r>
          </a:p>
          <a:p>
            <a:endParaRPr lang="en-US" sz="1600" dirty="0">
              <a:solidFill>
                <a:schemeClr val="bg1">
                  <a:lumMod val="75000"/>
                </a:schemeClr>
              </a:solidFill>
            </a:endParaRPr>
          </a:p>
          <a:p>
            <a:r>
              <a:rPr lang="en-US" sz="1600" i="1" dirty="0">
                <a:solidFill>
                  <a:schemeClr val="bg1">
                    <a:lumMod val="75000"/>
                  </a:schemeClr>
                </a:solidFill>
              </a:rPr>
              <a:t>Is there a gender predilection?</a:t>
            </a:r>
          </a:p>
          <a:p>
            <a:r>
              <a:rPr lang="en-US" sz="1600" dirty="0">
                <a:solidFill>
                  <a:schemeClr val="bg1">
                    <a:lumMod val="75000"/>
                  </a:schemeClr>
                </a:solidFill>
              </a:rPr>
              <a:t>Yes,  </a:t>
            </a:r>
            <a:r>
              <a:rPr lang="en-US" sz="1600" b="0" i="0" dirty="0">
                <a:solidFill>
                  <a:schemeClr val="bg1">
                    <a:lumMod val="75000"/>
                  </a:schemeClr>
                </a:solidFill>
                <a:effectLst/>
                <a:latin typeface="Google Sans"/>
              </a:rPr>
              <a:t>♀</a:t>
            </a:r>
            <a:r>
              <a:rPr lang="en-US" sz="1600" dirty="0">
                <a:solidFill>
                  <a:schemeClr val="bg1">
                    <a:lumMod val="75000"/>
                  </a:schemeClr>
                </a:solidFill>
              </a:rPr>
              <a:t>  are  far  more likely to be affected</a:t>
            </a:r>
          </a:p>
        </p:txBody>
      </p:sp>
      <p:sp>
        <p:nvSpPr>
          <p:cNvPr id="3" name="TextBox 2">
            <a:extLst>
              <a:ext uri="{FF2B5EF4-FFF2-40B4-BE49-F238E27FC236}">
                <a16:creationId xmlns:a16="http://schemas.microsoft.com/office/drawing/2014/main" id="{D921E087-B178-DD53-5F27-4653507E4C28}"/>
              </a:ext>
            </a:extLst>
          </p:cNvPr>
          <p:cNvSpPr txBox="1"/>
          <p:nvPr/>
        </p:nvSpPr>
        <p:spPr>
          <a:xfrm>
            <a:off x="1143000" y="2793591"/>
            <a:ext cx="5867400" cy="3323987"/>
          </a:xfrm>
          <a:prstGeom prst="rect">
            <a:avLst/>
          </a:prstGeom>
          <a:solidFill>
            <a:schemeClr val="accent6">
              <a:lumMod val="20000"/>
              <a:lumOff val="80000"/>
            </a:schemeClr>
          </a:solidFill>
        </p:spPr>
        <p:txBody>
          <a:bodyPr wrap="square" rtlCol="0">
            <a:spAutoFit/>
          </a:bodyPr>
          <a:lstStyle/>
          <a:p>
            <a:r>
              <a:rPr lang="en-US" sz="1400" i="1" dirty="0">
                <a:solidFill>
                  <a:srgbClr val="0000FF"/>
                </a:solidFill>
              </a:rPr>
              <a:t>What do SLK pts c/o?</a:t>
            </a:r>
          </a:p>
          <a:p>
            <a:r>
              <a:rPr lang="en-US" sz="1400" dirty="0">
                <a:solidFill>
                  <a:srgbClr val="0000FF"/>
                </a:solidFill>
              </a:rPr>
              <a:t>The same things DES pts do: FBS, red eyes, and tearing</a:t>
            </a:r>
          </a:p>
          <a:p>
            <a:endParaRPr lang="en-US" sz="1400" i="1" dirty="0">
              <a:solidFill>
                <a:srgbClr val="0000FF"/>
              </a:solidFill>
            </a:endParaRPr>
          </a:p>
          <a:p>
            <a:r>
              <a:rPr lang="en-US" sz="1400" i="1" dirty="0">
                <a:solidFill>
                  <a:srgbClr val="0000FF"/>
                </a:solidFill>
              </a:rPr>
              <a:t>SLK has  three  classic findings associated with the superior bulbar conj. </a:t>
            </a:r>
            <a:r>
              <a:rPr lang="en-US" sz="1400" i="1" dirty="0"/>
              <a:t>What are they?</a:t>
            </a:r>
          </a:p>
          <a:p>
            <a:r>
              <a:rPr lang="en-US" sz="1400" dirty="0"/>
              <a:t>--Injection</a:t>
            </a:r>
          </a:p>
          <a:p>
            <a:r>
              <a:rPr lang="en-US" sz="1400" dirty="0"/>
              <a:t>--It is  redundant/loose</a:t>
            </a:r>
          </a:p>
          <a:p>
            <a:r>
              <a:rPr lang="en-US" sz="1400" dirty="0"/>
              <a:t>--It stains with  </a:t>
            </a:r>
            <a:r>
              <a:rPr lang="en-US" sz="1400" b="1" dirty="0">
                <a:solidFill>
                  <a:srgbClr val="FF33FF"/>
                </a:solidFill>
              </a:rPr>
              <a:t>rose </a:t>
            </a:r>
            <a:r>
              <a:rPr lang="en-US" sz="1400" b="1" dirty="0" err="1">
                <a:solidFill>
                  <a:srgbClr val="FF33FF"/>
                </a:solidFill>
              </a:rPr>
              <a:t>bengal</a:t>
            </a:r>
            <a:r>
              <a:rPr lang="en-US" sz="1400" b="1" dirty="0">
                <a:solidFill>
                  <a:srgbClr val="FF33FF"/>
                </a:solidFill>
              </a:rPr>
              <a:t>, </a:t>
            </a:r>
            <a:r>
              <a:rPr lang="en-US" sz="1400" dirty="0"/>
              <a:t>  </a:t>
            </a:r>
            <a:r>
              <a:rPr lang="en-US" sz="1400" b="1" dirty="0" err="1">
                <a:solidFill>
                  <a:srgbClr val="CCCC00"/>
                </a:solidFill>
              </a:rPr>
              <a:t>lissamine</a:t>
            </a:r>
            <a:r>
              <a:rPr lang="en-US" sz="1400" b="1" dirty="0">
                <a:solidFill>
                  <a:srgbClr val="CCCC00"/>
                </a:solidFill>
              </a:rPr>
              <a:t> green, </a:t>
            </a:r>
            <a:r>
              <a:rPr lang="en-US" sz="1400" dirty="0"/>
              <a:t>and/or  </a:t>
            </a:r>
            <a:r>
              <a:rPr lang="en-US" sz="1400" b="1" dirty="0">
                <a:solidFill>
                  <a:srgbClr val="FFFF00"/>
                </a:solidFill>
              </a:rPr>
              <a:t>fluorescein</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SLK also has a classic </a:t>
            </a:r>
            <a:r>
              <a:rPr lang="en-US" sz="1400" dirty="0">
                <a:solidFill>
                  <a:schemeClr val="accent6">
                    <a:lumMod val="20000"/>
                    <a:lumOff val="80000"/>
                  </a:schemeClr>
                </a:solidFill>
              </a:rPr>
              <a:t>tarsal</a:t>
            </a:r>
            <a:r>
              <a:rPr lang="en-US" sz="1400" i="1" dirty="0">
                <a:solidFill>
                  <a:schemeClr val="accent6">
                    <a:lumMod val="20000"/>
                    <a:lumOff val="80000"/>
                  </a:schemeClr>
                </a:solidFill>
              </a:rPr>
              <a:t> </a:t>
            </a:r>
            <a:r>
              <a:rPr lang="en-US" sz="1400" i="1" dirty="0" err="1">
                <a:solidFill>
                  <a:schemeClr val="accent6">
                    <a:lumMod val="20000"/>
                    <a:lumOff val="80000"/>
                  </a:schemeClr>
                </a:solidFill>
              </a:rPr>
              <a:t>conj</a:t>
            </a:r>
            <a:r>
              <a:rPr lang="en-US" sz="1400" i="1" dirty="0">
                <a:solidFill>
                  <a:schemeClr val="accent6">
                    <a:lumMod val="20000"/>
                    <a:lumOff val="80000"/>
                  </a:schemeClr>
                </a:solidFill>
              </a:rPr>
              <a:t> finding—what is it?</a:t>
            </a:r>
          </a:p>
          <a:p>
            <a:r>
              <a:rPr lang="en-US" sz="1400" dirty="0">
                <a:solidFill>
                  <a:schemeClr val="accent6">
                    <a:lumMod val="20000"/>
                    <a:lumOff val="80000"/>
                  </a:schemeClr>
                </a:solidFill>
              </a:rPr>
              <a:t>Papillary reaction</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SLK has  two  classic cornea findings—what are they?</a:t>
            </a:r>
          </a:p>
          <a:p>
            <a:r>
              <a:rPr lang="en-US" sz="1400" dirty="0">
                <a:solidFill>
                  <a:schemeClr val="accent6">
                    <a:lumMod val="20000"/>
                    <a:lumOff val="80000"/>
                  </a:schemeClr>
                </a:solidFill>
              </a:rPr>
              <a:t>--Superior  PEE/K</a:t>
            </a:r>
          </a:p>
          <a:p>
            <a:r>
              <a:rPr lang="en-US" sz="1400" dirty="0">
                <a:solidFill>
                  <a:schemeClr val="accent6">
                    <a:lumMod val="20000"/>
                    <a:lumOff val="80000"/>
                  </a:schemeClr>
                </a:solidFill>
              </a:rPr>
              <a:t>--Superior  filaments</a:t>
            </a:r>
          </a:p>
        </p:txBody>
      </p:sp>
      <p:sp>
        <p:nvSpPr>
          <p:cNvPr id="9" name="Rectangle 8">
            <a:extLst>
              <a:ext uri="{FF2B5EF4-FFF2-40B4-BE49-F238E27FC236}">
                <a16:creationId xmlns:a16="http://schemas.microsoft.com/office/drawing/2014/main" id="{B97DC0E6-7DD5-53CB-1028-F5996A20D53D}"/>
              </a:ext>
            </a:extLst>
          </p:cNvPr>
          <p:cNvSpPr/>
          <p:nvPr/>
        </p:nvSpPr>
        <p:spPr>
          <a:xfrm>
            <a:off x="2438400" y="4357741"/>
            <a:ext cx="1080083" cy="186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10" name="Rectangle 9">
            <a:extLst>
              <a:ext uri="{FF2B5EF4-FFF2-40B4-BE49-F238E27FC236}">
                <a16:creationId xmlns:a16="http://schemas.microsoft.com/office/drawing/2014/main" id="{E6055D16-3C1F-73AD-8B5F-6AA269DF06FE}"/>
              </a:ext>
            </a:extLst>
          </p:cNvPr>
          <p:cNvSpPr/>
          <p:nvPr/>
        </p:nvSpPr>
        <p:spPr>
          <a:xfrm>
            <a:off x="3615655" y="4357741"/>
            <a:ext cx="1389079" cy="186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13" name="Rectangle 12">
            <a:extLst>
              <a:ext uri="{FF2B5EF4-FFF2-40B4-BE49-F238E27FC236}">
                <a16:creationId xmlns:a16="http://schemas.microsoft.com/office/drawing/2014/main" id="{66F8E25B-8E22-9F0C-D0C4-06AD262987FF}"/>
              </a:ext>
            </a:extLst>
          </p:cNvPr>
          <p:cNvSpPr/>
          <p:nvPr/>
        </p:nvSpPr>
        <p:spPr>
          <a:xfrm>
            <a:off x="5596156" y="4357741"/>
            <a:ext cx="1080083" cy="186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Tree>
    <p:extLst>
      <p:ext uri="{BB962C8B-B14F-4D97-AF65-F5344CB8AC3E}">
        <p14:creationId xmlns:p14="http://schemas.microsoft.com/office/powerpoint/2010/main" val="4222656748"/>
      </p:ext>
    </p:extLst>
  </p:cSld>
  <p:clrMapOvr>
    <a:masterClrMapping/>
  </p:clrMapOvr>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chemeClr val="bg1">
                    <a:lumMod val="75000"/>
                  </a:schemeClr>
                </a:solidFill>
              </a:rPr>
              <a:t>In a nutshell, what is SLK?</a:t>
            </a:r>
          </a:p>
          <a:p>
            <a:r>
              <a:rPr lang="en-US" sz="1600" dirty="0">
                <a:solidFill>
                  <a:schemeClr val="bg1">
                    <a:lumMod val="75000"/>
                  </a:schemeClr>
                </a:solidFill>
              </a:rPr>
              <a:t>A chronic/recurrent inflammatory condition of the superior limbal cornea and adjacent </a:t>
            </a:r>
            <a:r>
              <a:rPr lang="en-US" sz="1600" dirty="0" err="1">
                <a:solidFill>
                  <a:schemeClr val="bg1">
                    <a:lumMod val="75000"/>
                  </a:schemeClr>
                </a:solidFill>
              </a:rPr>
              <a:t>conj</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Is it common, or rare?</a:t>
            </a:r>
          </a:p>
          <a:p>
            <a:r>
              <a:rPr lang="en-US" sz="1600" dirty="0">
                <a:solidFill>
                  <a:schemeClr val="bg1">
                    <a:lumMod val="75000"/>
                  </a:schemeClr>
                </a:solidFill>
              </a:rPr>
              <a:t>Rare</a:t>
            </a:r>
          </a:p>
          <a:p>
            <a:endParaRPr lang="en-US" sz="1600" dirty="0">
              <a:solidFill>
                <a:schemeClr val="bg1">
                  <a:lumMod val="75000"/>
                </a:schemeClr>
              </a:solidFill>
            </a:endParaRPr>
          </a:p>
          <a:p>
            <a:r>
              <a:rPr lang="en-US" sz="1600" i="1" dirty="0">
                <a:solidFill>
                  <a:schemeClr val="bg1">
                    <a:lumMod val="75000"/>
                  </a:schemeClr>
                </a:solidFill>
              </a:rPr>
              <a:t>Is there a gender predilection?</a:t>
            </a:r>
          </a:p>
          <a:p>
            <a:r>
              <a:rPr lang="en-US" sz="1600" dirty="0">
                <a:solidFill>
                  <a:schemeClr val="bg1">
                    <a:lumMod val="75000"/>
                  </a:schemeClr>
                </a:solidFill>
              </a:rPr>
              <a:t>Yes,  </a:t>
            </a:r>
            <a:r>
              <a:rPr lang="en-US" sz="1600" b="0" i="0" dirty="0">
                <a:solidFill>
                  <a:schemeClr val="bg1">
                    <a:lumMod val="75000"/>
                  </a:schemeClr>
                </a:solidFill>
                <a:effectLst/>
                <a:latin typeface="Google Sans"/>
              </a:rPr>
              <a:t>♀</a:t>
            </a:r>
            <a:r>
              <a:rPr lang="en-US" sz="1600" dirty="0">
                <a:solidFill>
                  <a:schemeClr val="bg1">
                    <a:lumMod val="75000"/>
                  </a:schemeClr>
                </a:solidFill>
              </a:rPr>
              <a:t>  are  far  more likely to be affected</a:t>
            </a:r>
          </a:p>
        </p:txBody>
      </p:sp>
      <p:sp>
        <p:nvSpPr>
          <p:cNvPr id="3" name="TextBox 2">
            <a:extLst>
              <a:ext uri="{FF2B5EF4-FFF2-40B4-BE49-F238E27FC236}">
                <a16:creationId xmlns:a16="http://schemas.microsoft.com/office/drawing/2014/main" id="{D921E087-B178-DD53-5F27-4653507E4C28}"/>
              </a:ext>
            </a:extLst>
          </p:cNvPr>
          <p:cNvSpPr txBox="1"/>
          <p:nvPr/>
        </p:nvSpPr>
        <p:spPr>
          <a:xfrm>
            <a:off x="1143000" y="2793591"/>
            <a:ext cx="5867400" cy="3323987"/>
          </a:xfrm>
          <a:prstGeom prst="rect">
            <a:avLst/>
          </a:prstGeom>
          <a:solidFill>
            <a:schemeClr val="accent6">
              <a:lumMod val="20000"/>
              <a:lumOff val="80000"/>
            </a:schemeClr>
          </a:solidFill>
        </p:spPr>
        <p:txBody>
          <a:bodyPr wrap="square" rtlCol="0">
            <a:spAutoFit/>
          </a:bodyPr>
          <a:lstStyle/>
          <a:p>
            <a:r>
              <a:rPr lang="en-US" sz="1400" i="1" dirty="0">
                <a:solidFill>
                  <a:srgbClr val="0000FF"/>
                </a:solidFill>
              </a:rPr>
              <a:t>What do SLK pts c/o?</a:t>
            </a:r>
          </a:p>
          <a:p>
            <a:r>
              <a:rPr lang="en-US" sz="1400" dirty="0">
                <a:solidFill>
                  <a:srgbClr val="0000FF"/>
                </a:solidFill>
              </a:rPr>
              <a:t>The same things DES pts do: FBS, red eyes, and tearing</a:t>
            </a:r>
          </a:p>
          <a:p>
            <a:endParaRPr lang="en-US" sz="1400" i="1" dirty="0">
              <a:solidFill>
                <a:srgbClr val="0000FF"/>
              </a:solidFill>
            </a:endParaRPr>
          </a:p>
          <a:p>
            <a:r>
              <a:rPr lang="en-US" sz="1400" i="1" dirty="0">
                <a:solidFill>
                  <a:srgbClr val="0000FF"/>
                </a:solidFill>
              </a:rPr>
              <a:t>SLK has  three  classic findings associated with the superior bulbar conj. </a:t>
            </a:r>
            <a:r>
              <a:rPr lang="en-US" sz="1400" i="1" dirty="0"/>
              <a:t>What are they?</a:t>
            </a:r>
          </a:p>
          <a:p>
            <a:r>
              <a:rPr lang="en-US" sz="1400" dirty="0"/>
              <a:t>--Injection</a:t>
            </a:r>
          </a:p>
          <a:p>
            <a:r>
              <a:rPr lang="en-US" sz="1400" dirty="0"/>
              <a:t>--It is  redundant/loose</a:t>
            </a:r>
          </a:p>
          <a:p>
            <a:r>
              <a:rPr lang="en-US" sz="1400" dirty="0"/>
              <a:t>--It stains with  </a:t>
            </a:r>
            <a:r>
              <a:rPr lang="en-US" sz="1400" b="1" dirty="0">
                <a:solidFill>
                  <a:srgbClr val="FF33FF"/>
                </a:solidFill>
              </a:rPr>
              <a:t>rose </a:t>
            </a:r>
            <a:r>
              <a:rPr lang="en-US" sz="1400" b="1" dirty="0" err="1">
                <a:solidFill>
                  <a:srgbClr val="FF33FF"/>
                </a:solidFill>
              </a:rPr>
              <a:t>bengal</a:t>
            </a:r>
            <a:r>
              <a:rPr lang="en-US" sz="1400" b="1" dirty="0">
                <a:solidFill>
                  <a:srgbClr val="FF33FF"/>
                </a:solidFill>
              </a:rPr>
              <a:t>, </a:t>
            </a:r>
            <a:r>
              <a:rPr lang="en-US" sz="1400" dirty="0"/>
              <a:t>  </a:t>
            </a:r>
            <a:r>
              <a:rPr lang="en-US" sz="1400" b="1" dirty="0" err="1">
                <a:solidFill>
                  <a:srgbClr val="CCCC00"/>
                </a:solidFill>
              </a:rPr>
              <a:t>lissamine</a:t>
            </a:r>
            <a:r>
              <a:rPr lang="en-US" sz="1400" b="1" dirty="0">
                <a:solidFill>
                  <a:srgbClr val="CCCC00"/>
                </a:solidFill>
              </a:rPr>
              <a:t> green, </a:t>
            </a:r>
            <a:r>
              <a:rPr lang="en-US" sz="1400" dirty="0"/>
              <a:t>and/or  </a:t>
            </a:r>
            <a:r>
              <a:rPr lang="en-US" sz="1400" b="1" dirty="0">
                <a:solidFill>
                  <a:srgbClr val="FFFF00"/>
                </a:solidFill>
              </a:rPr>
              <a:t>fluorescein</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SLK also has a classic </a:t>
            </a:r>
            <a:r>
              <a:rPr lang="en-US" sz="1400" dirty="0">
                <a:solidFill>
                  <a:schemeClr val="accent6">
                    <a:lumMod val="20000"/>
                    <a:lumOff val="80000"/>
                  </a:schemeClr>
                </a:solidFill>
              </a:rPr>
              <a:t>tarsal</a:t>
            </a:r>
            <a:r>
              <a:rPr lang="en-US" sz="1400" i="1" dirty="0">
                <a:solidFill>
                  <a:schemeClr val="accent6">
                    <a:lumMod val="20000"/>
                    <a:lumOff val="80000"/>
                  </a:schemeClr>
                </a:solidFill>
              </a:rPr>
              <a:t> </a:t>
            </a:r>
            <a:r>
              <a:rPr lang="en-US" sz="1400" i="1" dirty="0" err="1">
                <a:solidFill>
                  <a:schemeClr val="accent6">
                    <a:lumMod val="20000"/>
                    <a:lumOff val="80000"/>
                  </a:schemeClr>
                </a:solidFill>
              </a:rPr>
              <a:t>conj</a:t>
            </a:r>
            <a:r>
              <a:rPr lang="en-US" sz="1400" i="1" dirty="0">
                <a:solidFill>
                  <a:schemeClr val="accent6">
                    <a:lumMod val="20000"/>
                    <a:lumOff val="80000"/>
                  </a:schemeClr>
                </a:solidFill>
              </a:rPr>
              <a:t> finding—what is it?</a:t>
            </a:r>
          </a:p>
          <a:p>
            <a:r>
              <a:rPr lang="en-US" sz="1400" dirty="0">
                <a:solidFill>
                  <a:schemeClr val="accent6">
                    <a:lumMod val="20000"/>
                    <a:lumOff val="80000"/>
                  </a:schemeClr>
                </a:solidFill>
              </a:rPr>
              <a:t>Papillary reaction</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SLK has  two  classic cornea findings—what are they?</a:t>
            </a:r>
          </a:p>
          <a:p>
            <a:r>
              <a:rPr lang="en-US" sz="1400" dirty="0">
                <a:solidFill>
                  <a:schemeClr val="accent6">
                    <a:lumMod val="20000"/>
                    <a:lumOff val="80000"/>
                  </a:schemeClr>
                </a:solidFill>
              </a:rPr>
              <a:t>--Superior  PEE/K</a:t>
            </a:r>
          </a:p>
          <a:p>
            <a:r>
              <a:rPr lang="en-US" sz="1400" dirty="0">
                <a:solidFill>
                  <a:schemeClr val="accent6">
                    <a:lumMod val="20000"/>
                    <a:lumOff val="80000"/>
                  </a:schemeClr>
                </a:solidFill>
              </a:rPr>
              <a:t>--Superior  filaments</a:t>
            </a:r>
          </a:p>
        </p:txBody>
      </p:sp>
    </p:spTree>
    <p:extLst>
      <p:ext uri="{BB962C8B-B14F-4D97-AF65-F5344CB8AC3E}">
        <p14:creationId xmlns:p14="http://schemas.microsoft.com/office/powerpoint/2010/main" val="710526102"/>
      </p:ext>
    </p:extLst>
  </p:cSld>
  <p:clrMapOvr>
    <a:masterClrMapping/>
  </p:clrMapOvr>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2711CD-0E35-43A2-8056-4356BDB19E66}"/>
              </a:ext>
            </a:extLst>
          </p:cNvPr>
          <p:cNvSpPr>
            <a:spLocks noGrp="1"/>
          </p:cNvSpPr>
          <p:nvPr>
            <p:ph type="sldNum" sz="quarter" idx="12"/>
          </p:nvPr>
        </p:nvSpPr>
        <p:spPr/>
        <p:txBody>
          <a:bodyPr/>
          <a:lstStyle/>
          <a:p>
            <a:pPr>
              <a:defRPr/>
            </a:pPr>
            <a:fld id="{D41F8AE2-05A8-4A62-B7F5-1777795728D2}" type="slidenum">
              <a:rPr lang="en-US" altLang="en-US" smtClean="0"/>
              <a:pPr>
                <a:defRPr/>
              </a:pPr>
              <a:t>689</a:t>
            </a:fld>
            <a:endParaRPr lang="en-US" altLang="en-US"/>
          </a:p>
        </p:txBody>
      </p:sp>
      <p:pic>
        <p:nvPicPr>
          <p:cNvPr id="4" name="Picture 3">
            <a:extLst>
              <a:ext uri="{FF2B5EF4-FFF2-40B4-BE49-F238E27FC236}">
                <a16:creationId xmlns:a16="http://schemas.microsoft.com/office/drawing/2014/main" id="{5711A836-9AE0-4AA2-A139-A5BE4CB26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905000"/>
            <a:ext cx="4184650" cy="2866485"/>
          </a:xfrm>
          <a:prstGeom prst="rect">
            <a:avLst/>
          </a:prstGeom>
        </p:spPr>
      </p:pic>
      <p:sp>
        <p:nvSpPr>
          <p:cNvPr id="5" name="TextBox 4">
            <a:extLst>
              <a:ext uri="{FF2B5EF4-FFF2-40B4-BE49-F238E27FC236}">
                <a16:creationId xmlns:a16="http://schemas.microsoft.com/office/drawing/2014/main" id="{5246A803-D47B-4F76-8F34-03F7022F38AE}"/>
              </a:ext>
            </a:extLst>
          </p:cNvPr>
          <p:cNvSpPr txBox="1"/>
          <p:nvPr/>
        </p:nvSpPr>
        <p:spPr>
          <a:xfrm>
            <a:off x="1064811" y="4771485"/>
            <a:ext cx="2512226" cy="307777"/>
          </a:xfrm>
          <a:prstGeom prst="rect">
            <a:avLst/>
          </a:prstGeom>
          <a:noFill/>
        </p:spPr>
        <p:txBody>
          <a:bodyPr wrap="none" rtlCol="0">
            <a:spAutoFit/>
          </a:bodyPr>
          <a:lstStyle/>
          <a:p>
            <a:pPr algn="ctr"/>
            <a:r>
              <a:rPr lang="en-US" sz="1400" dirty="0">
                <a:solidFill>
                  <a:srgbClr val="FF33FF"/>
                </a:solidFill>
              </a:rPr>
              <a:t>Superior rose </a:t>
            </a:r>
            <a:r>
              <a:rPr lang="en-US" sz="1400" dirty="0" err="1">
                <a:solidFill>
                  <a:srgbClr val="FF33FF"/>
                </a:solidFill>
              </a:rPr>
              <a:t>bengal</a:t>
            </a:r>
            <a:r>
              <a:rPr lang="en-US" sz="1400" dirty="0">
                <a:solidFill>
                  <a:srgbClr val="FF33FF"/>
                </a:solidFill>
              </a:rPr>
              <a:t> staining</a:t>
            </a:r>
          </a:p>
        </p:txBody>
      </p:sp>
      <p:pic>
        <p:nvPicPr>
          <p:cNvPr id="3" name="Picture 2">
            <a:extLst>
              <a:ext uri="{FF2B5EF4-FFF2-40B4-BE49-F238E27FC236}">
                <a16:creationId xmlns:a16="http://schemas.microsoft.com/office/drawing/2014/main" id="{81AE7ECA-11E5-8BBF-AE2B-43793E7A2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1571" y="1908495"/>
            <a:ext cx="3602957" cy="2883352"/>
          </a:xfrm>
          <a:prstGeom prst="rect">
            <a:avLst/>
          </a:prstGeom>
        </p:spPr>
      </p:pic>
      <p:sp>
        <p:nvSpPr>
          <p:cNvPr id="7" name="TextBox 6">
            <a:extLst>
              <a:ext uri="{FF2B5EF4-FFF2-40B4-BE49-F238E27FC236}">
                <a16:creationId xmlns:a16="http://schemas.microsoft.com/office/drawing/2014/main" id="{F07BF87F-144A-23BB-4396-79B636AE4740}"/>
              </a:ext>
            </a:extLst>
          </p:cNvPr>
          <p:cNvSpPr txBox="1"/>
          <p:nvPr/>
        </p:nvSpPr>
        <p:spPr>
          <a:xfrm>
            <a:off x="5207436" y="4800935"/>
            <a:ext cx="2831224" cy="307777"/>
          </a:xfrm>
          <a:prstGeom prst="rect">
            <a:avLst/>
          </a:prstGeom>
          <a:noFill/>
        </p:spPr>
        <p:txBody>
          <a:bodyPr wrap="none" rtlCol="0">
            <a:spAutoFit/>
          </a:bodyPr>
          <a:lstStyle/>
          <a:p>
            <a:pPr algn="ctr"/>
            <a:r>
              <a:rPr lang="en-US" sz="1400" dirty="0">
                <a:solidFill>
                  <a:srgbClr val="00B050"/>
                </a:solidFill>
              </a:rPr>
              <a:t>Superior </a:t>
            </a:r>
            <a:r>
              <a:rPr lang="en-US" sz="1400" dirty="0" err="1">
                <a:solidFill>
                  <a:srgbClr val="00B050"/>
                </a:solidFill>
              </a:rPr>
              <a:t>lissamine</a:t>
            </a:r>
            <a:r>
              <a:rPr lang="en-US" sz="1400" dirty="0">
                <a:solidFill>
                  <a:srgbClr val="00B050"/>
                </a:solidFill>
              </a:rPr>
              <a:t> green staining</a:t>
            </a:r>
          </a:p>
        </p:txBody>
      </p:sp>
      <p:sp>
        <p:nvSpPr>
          <p:cNvPr id="8" name="TextBox 7">
            <a:extLst>
              <a:ext uri="{FF2B5EF4-FFF2-40B4-BE49-F238E27FC236}">
                <a16:creationId xmlns:a16="http://schemas.microsoft.com/office/drawing/2014/main" id="{5D255E84-645C-B878-3734-710F919F99C2}"/>
              </a:ext>
            </a:extLst>
          </p:cNvPr>
          <p:cNvSpPr txBox="1"/>
          <p:nvPr/>
        </p:nvSpPr>
        <p:spPr>
          <a:xfrm>
            <a:off x="3790781" y="6172200"/>
            <a:ext cx="1479892" cy="369332"/>
          </a:xfrm>
          <a:prstGeom prst="rect">
            <a:avLst/>
          </a:prstGeom>
          <a:noFill/>
        </p:spPr>
        <p:txBody>
          <a:bodyPr wrap="none" rtlCol="0">
            <a:spAutoFit/>
          </a:bodyPr>
          <a:lstStyle/>
          <a:p>
            <a:pPr algn="ctr"/>
            <a:r>
              <a:rPr lang="en-US" dirty="0"/>
              <a:t>SLK staining</a:t>
            </a:r>
          </a:p>
        </p:txBody>
      </p:sp>
      <p:sp>
        <p:nvSpPr>
          <p:cNvPr id="9" name="TextBox 8">
            <a:extLst>
              <a:ext uri="{FF2B5EF4-FFF2-40B4-BE49-F238E27FC236}">
                <a16:creationId xmlns:a16="http://schemas.microsoft.com/office/drawing/2014/main" id="{17B59510-4EA6-C5E5-1B38-3A51FB228CFD}"/>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11506312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69</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a:t>
            </a:r>
            <a:r>
              <a:rPr lang="en-US" i="1" dirty="0">
                <a:solidFill>
                  <a:schemeClr val="bg1">
                    <a:lumMod val="75000"/>
                  </a:schemeClr>
                </a:solidFill>
              </a:rPr>
              <a:t>three</a:t>
            </a:r>
            <a:r>
              <a:rPr lang="en-US" dirty="0">
                <a:solidFill>
                  <a:schemeClr val="bg1">
                    <a:lumMod val="75000"/>
                  </a:schemeClr>
                </a:solidFill>
              </a:rPr>
              <a:t>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rgbClr val="0000FF"/>
                </a:solidFill>
              </a:rPr>
              <a:t>The lipid component/layer makes key contributions to the stability and effectiveness of the tear film—what are they?</a:t>
            </a:r>
          </a:p>
          <a:p>
            <a:r>
              <a:rPr lang="en-US" sz="1600" dirty="0">
                <a:solidFill>
                  <a:srgbClr val="0000FF"/>
                </a:solidFill>
              </a:rPr>
              <a:t>--Inhibit tear film  evaporation , thereby keeping it on the eye longer</a:t>
            </a:r>
          </a:p>
          <a:p>
            <a:r>
              <a:rPr lang="en-US" sz="1600" dirty="0">
                <a:solidFill>
                  <a:srgbClr val="0000FF"/>
                </a:solidFill>
              </a:rPr>
              <a:t>--Reduce tear film  surface tension , thereby keeping it on the eye longer </a:t>
            </a:r>
          </a:p>
          <a:p>
            <a:r>
              <a:rPr lang="en-US" sz="1600" dirty="0"/>
              <a:t>----Without a lipid layer, surface tension (along with gravity) would pull the tear film down the eye to the lake</a:t>
            </a:r>
          </a:p>
          <a:p>
            <a:r>
              <a:rPr lang="en-US" sz="1600" dirty="0">
                <a:solidFill>
                  <a:srgbClr val="0000FF"/>
                </a:solidFill>
              </a:rPr>
              <a:t>--Facilitate visual acuity by providing a smooth  refracting surface</a:t>
            </a:r>
          </a:p>
          <a:p>
            <a:endParaRPr lang="en-US" sz="1600" i="1" dirty="0">
              <a:solidFill>
                <a:srgbClr val="0000FF"/>
              </a:solidFill>
            </a:endParaRPr>
          </a:p>
          <a:p>
            <a:r>
              <a:rPr lang="en-US" sz="1600" i="1" dirty="0">
                <a:solidFill>
                  <a:srgbClr val="0000FF"/>
                </a:solidFill>
              </a:rPr>
              <a:t>Which gland(s) produce the lipids constituting this layer?</a:t>
            </a:r>
          </a:p>
          <a:p>
            <a:r>
              <a:rPr lang="en-US" sz="1600" dirty="0">
                <a:solidFill>
                  <a:srgbClr val="CCFFCC"/>
                </a:solidFill>
              </a:rPr>
              <a:t>The 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13EB17C-63E1-D24E-0608-77E5FE1552AB}"/>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1934718640"/>
      </p:ext>
    </p:extLst>
  </p:cSld>
  <p:clrMapOvr>
    <a:masterClrMapping/>
  </p:clrMapOvr>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chemeClr val="bg1">
                    <a:lumMod val="75000"/>
                  </a:schemeClr>
                </a:solidFill>
              </a:rPr>
              <a:t>In a nutshell, what is SLK?</a:t>
            </a:r>
          </a:p>
          <a:p>
            <a:r>
              <a:rPr lang="en-US" sz="1600" dirty="0">
                <a:solidFill>
                  <a:schemeClr val="bg1">
                    <a:lumMod val="75000"/>
                  </a:schemeClr>
                </a:solidFill>
              </a:rPr>
              <a:t>A chronic/recurrent inflammatory condition of the superior limbal cornea and adjacent </a:t>
            </a:r>
            <a:r>
              <a:rPr lang="en-US" sz="1600" dirty="0" err="1">
                <a:solidFill>
                  <a:schemeClr val="bg1">
                    <a:lumMod val="75000"/>
                  </a:schemeClr>
                </a:solidFill>
              </a:rPr>
              <a:t>conj</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Is it common, or rare?</a:t>
            </a:r>
          </a:p>
          <a:p>
            <a:r>
              <a:rPr lang="en-US" sz="1600" dirty="0">
                <a:solidFill>
                  <a:schemeClr val="bg1">
                    <a:lumMod val="75000"/>
                  </a:schemeClr>
                </a:solidFill>
              </a:rPr>
              <a:t>Rare</a:t>
            </a:r>
          </a:p>
          <a:p>
            <a:endParaRPr lang="en-US" sz="1600" dirty="0">
              <a:solidFill>
                <a:schemeClr val="bg1">
                  <a:lumMod val="75000"/>
                </a:schemeClr>
              </a:solidFill>
            </a:endParaRPr>
          </a:p>
          <a:p>
            <a:r>
              <a:rPr lang="en-US" sz="1600" i="1" dirty="0">
                <a:solidFill>
                  <a:schemeClr val="bg1">
                    <a:lumMod val="75000"/>
                  </a:schemeClr>
                </a:solidFill>
              </a:rPr>
              <a:t>Is there a gender predilection?</a:t>
            </a:r>
          </a:p>
          <a:p>
            <a:r>
              <a:rPr lang="en-US" sz="1600" dirty="0">
                <a:solidFill>
                  <a:schemeClr val="bg1">
                    <a:lumMod val="75000"/>
                  </a:schemeClr>
                </a:solidFill>
              </a:rPr>
              <a:t>Yes,  </a:t>
            </a:r>
            <a:r>
              <a:rPr lang="en-US" sz="1600" b="0" i="0" dirty="0">
                <a:solidFill>
                  <a:schemeClr val="bg1">
                    <a:lumMod val="75000"/>
                  </a:schemeClr>
                </a:solidFill>
                <a:effectLst/>
                <a:latin typeface="Google Sans"/>
              </a:rPr>
              <a:t>♀</a:t>
            </a:r>
            <a:r>
              <a:rPr lang="en-US" sz="1600" dirty="0">
                <a:solidFill>
                  <a:schemeClr val="bg1">
                    <a:lumMod val="75000"/>
                  </a:schemeClr>
                </a:solidFill>
              </a:rPr>
              <a:t>  are  far  more likely to be affected</a:t>
            </a:r>
          </a:p>
        </p:txBody>
      </p:sp>
      <p:sp>
        <p:nvSpPr>
          <p:cNvPr id="3" name="TextBox 2">
            <a:extLst>
              <a:ext uri="{FF2B5EF4-FFF2-40B4-BE49-F238E27FC236}">
                <a16:creationId xmlns:a16="http://schemas.microsoft.com/office/drawing/2014/main" id="{D921E087-B178-DD53-5F27-4653507E4C28}"/>
              </a:ext>
            </a:extLst>
          </p:cNvPr>
          <p:cNvSpPr txBox="1"/>
          <p:nvPr/>
        </p:nvSpPr>
        <p:spPr>
          <a:xfrm>
            <a:off x="1143000" y="2793591"/>
            <a:ext cx="5867400" cy="3323987"/>
          </a:xfrm>
          <a:prstGeom prst="rect">
            <a:avLst/>
          </a:prstGeom>
          <a:solidFill>
            <a:schemeClr val="accent6">
              <a:lumMod val="20000"/>
              <a:lumOff val="80000"/>
            </a:schemeClr>
          </a:solidFill>
        </p:spPr>
        <p:txBody>
          <a:bodyPr wrap="square" rtlCol="0">
            <a:spAutoFit/>
          </a:bodyPr>
          <a:lstStyle/>
          <a:p>
            <a:r>
              <a:rPr lang="en-US" sz="1400" i="1" dirty="0">
                <a:solidFill>
                  <a:srgbClr val="0000FF"/>
                </a:solidFill>
              </a:rPr>
              <a:t>What do SLK pts c/o?</a:t>
            </a:r>
          </a:p>
          <a:p>
            <a:r>
              <a:rPr lang="en-US" sz="1400" dirty="0">
                <a:solidFill>
                  <a:srgbClr val="0000FF"/>
                </a:solidFill>
              </a:rPr>
              <a:t>The same things DES pts do: FBS, red eyes, and tearing</a:t>
            </a:r>
          </a:p>
          <a:p>
            <a:endParaRPr lang="en-US" sz="1400" i="1" dirty="0">
              <a:solidFill>
                <a:srgbClr val="0000FF"/>
              </a:solidFill>
            </a:endParaRPr>
          </a:p>
          <a:p>
            <a:r>
              <a:rPr lang="en-US" sz="1400" i="1" dirty="0">
                <a:solidFill>
                  <a:srgbClr val="0000FF"/>
                </a:solidFill>
              </a:rPr>
              <a:t>SLK has  three  classic findings associated with the superior bulbar conj. </a:t>
            </a:r>
            <a:r>
              <a:rPr lang="en-US" sz="1400" i="1" dirty="0"/>
              <a:t>What are they?</a:t>
            </a:r>
          </a:p>
          <a:p>
            <a:r>
              <a:rPr lang="en-US" sz="1400" dirty="0"/>
              <a:t>--Injection</a:t>
            </a:r>
          </a:p>
          <a:p>
            <a:r>
              <a:rPr lang="en-US" sz="1400" dirty="0"/>
              <a:t>--It is  redundant/loose</a:t>
            </a:r>
          </a:p>
          <a:p>
            <a:r>
              <a:rPr lang="en-US" sz="1400" dirty="0"/>
              <a:t>--It stains with  </a:t>
            </a:r>
            <a:r>
              <a:rPr lang="en-US" sz="1400" b="1" dirty="0">
                <a:solidFill>
                  <a:srgbClr val="FF33FF"/>
                </a:solidFill>
              </a:rPr>
              <a:t>rose </a:t>
            </a:r>
            <a:r>
              <a:rPr lang="en-US" sz="1400" b="1" dirty="0" err="1">
                <a:solidFill>
                  <a:srgbClr val="FF33FF"/>
                </a:solidFill>
              </a:rPr>
              <a:t>bengal</a:t>
            </a:r>
            <a:r>
              <a:rPr lang="en-US" sz="1400" b="1" dirty="0">
                <a:solidFill>
                  <a:srgbClr val="FF33FF"/>
                </a:solidFill>
              </a:rPr>
              <a:t>, </a:t>
            </a:r>
            <a:r>
              <a:rPr lang="en-US" sz="1400" dirty="0"/>
              <a:t>  </a:t>
            </a:r>
            <a:r>
              <a:rPr lang="en-US" sz="1400" b="1" dirty="0" err="1">
                <a:solidFill>
                  <a:srgbClr val="CCCC00"/>
                </a:solidFill>
              </a:rPr>
              <a:t>lissamine</a:t>
            </a:r>
            <a:r>
              <a:rPr lang="en-US" sz="1400" b="1" dirty="0">
                <a:solidFill>
                  <a:srgbClr val="CCCC00"/>
                </a:solidFill>
              </a:rPr>
              <a:t> green, </a:t>
            </a:r>
            <a:r>
              <a:rPr lang="en-US" sz="1400" dirty="0"/>
              <a:t>and/or  </a:t>
            </a:r>
            <a:r>
              <a:rPr lang="en-US" sz="1400" b="1" dirty="0">
                <a:solidFill>
                  <a:srgbClr val="FFFF00"/>
                </a:solidFill>
              </a:rPr>
              <a:t>fluorescein</a:t>
            </a:r>
          </a:p>
          <a:p>
            <a:endParaRPr lang="en-US" sz="1400" i="1" dirty="0">
              <a:solidFill>
                <a:srgbClr val="CCCC00"/>
              </a:solidFill>
            </a:endParaRPr>
          </a:p>
          <a:p>
            <a:r>
              <a:rPr lang="en-US" sz="1400" i="1" dirty="0">
                <a:solidFill>
                  <a:srgbClr val="0000FF"/>
                </a:solidFill>
              </a:rPr>
              <a:t>SLK also has a classic </a:t>
            </a:r>
            <a:r>
              <a:rPr lang="en-US" sz="1400" dirty="0">
                <a:solidFill>
                  <a:srgbClr val="0000FF"/>
                </a:solidFill>
              </a:rPr>
              <a:t>tarsal</a:t>
            </a:r>
            <a:r>
              <a:rPr lang="en-US" sz="1400" i="1" dirty="0">
                <a:solidFill>
                  <a:srgbClr val="0000FF"/>
                </a:solidFill>
              </a:rPr>
              <a:t> </a:t>
            </a:r>
            <a:r>
              <a:rPr lang="en-US" sz="1400" i="1" dirty="0" err="1">
                <a:solidFill>
                  <a:srgbClr val="0000FF"/>
                </a:solidFill>
              </a:rPr>
              <a:t>conj</a:t>
            </a:r>
            <a:r>
              <a:rPr lang="en-US" sz="1400" i="1" dirty="0">
                <a:solidFill>
                  <a:srgbClr val="0000FF"/>
                </a:solidFill>
              </a:rPr>
              <a:t> finding—what is it?</a:t>
            </a:r>
            <a:endParaRPr lang="en-US" sz="1400" i="1" dirty="0">
              <a:solidFill>
                <a:schemeClr val="accent6">
                  <a:lumMod val="20000"/>
                  <a:lumOff val="80000"/>
                </a:schemeClr>
              </a:solidFill>
            </a:endParaRPr>
          </a:p>
          <a:p>
            <a:r>
              <a:rPr lang="en-US" sz="1400" dirty="0">
                <a:solidFill>
                  <a:schemeClr val="accent6">
                    <a:lumMod val="20000"/>
                    <a:lumOff val="80000"/>
                  </a:schemeClr>
                </a:solidFill>
              </a:rPr>
              <a:t>Papillary reaction</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SLK has  two  classic cornea findings—what are they?</a:t>
            </a:r>
          </a:p>
          <a:p>
            <a:r>
              <a:rPr lang="en-US" sz="1400" dirty="0">
                <a:solidFill>
                  <a:schemeClr val="accent6">
                    <a:lumMod val="20000"/>
                    <a:lumOff val="80000"/>
                  </a:schemeClr>
                </a:solidFill>
              </a:rPr>
              <a:t>--Superior  PEE/K</a:t>
            </a:r>
          </a:p>
          <a:p>
            <a:r>
              <a:rPr lang="en-US" sz="1400" dirty="0">
                <a:solidFill>
                  <a:schemeClr val="accent6">
                    <a:lumMod val="20000"/>
                    <a:lumOff val="80000"/>
                  </a:schemeClr>
                </a:solidFill>
              </a:rPr>
              <a:t>--Superior  filaments</a:t>
            </a:r>
          </a:p>
        </p:txBody>
      </p:sp>
    </p:spTree>
    <p:extLst>
      <p:ext uri="{BB962C8B-B14F-4D97-AF65-F5344CB8AC3E}">
        <p14:creationId xmlns:p14="http://schemas.microsoft.com/office/powerpoint/2010/main" val="3716469999"/>
      </p:ext>
    </p:extLst>
  </p:cSld>
  <p:clrMapOvr>
    <a:masterClrMapping/>
  </p:clrMapOvr>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chemeClr val="bg1">
                    <a:lumMod val="75000"/>
                  </a:schemeClr>
                </a:solidFill>
              </a:rPr>
              <a:t>In a nutshell, what is SLK?</a:t>
            </a:r>
          </a:p>
          <a:p>
            <a:r>
              <a:rPr lang="en-US" sz="1600" dirty="0">
                <a:solidFill>
                  <a:schemeClr val="bg1">
                    <a:lumMod val="75000"/>
                  </a:schemeClr>
                </a:solidFill>
              </a:rPr>
              <a:t>A chronic/recurrent inflammatory condition of the superior limbal cornea and adjacent </a:t>
            </a:r>
            <a:r>
              <a:rPr lang="en-US" sz="1600" dirty="0" err="1">
                <a:solidFill>
                  <a:schemeClr val="bg1">
                    <a:lumMod val="75000"/>
                  </a:schemeClr>
                </a:solidFill>
              </a:rPr>
              <a:t>conj</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Is it common, or rare?</a:t>
            </a:r>
          </a:p>
          <a:p>
            <a:r>
              <a:rPr lang="en-US" sz="1600" dirty="0">
                <a:solidFill>
                  <a:schemeClr val="bg1">
                    <a:lumMod val="75000"/>
                  </a:schemeClr>
                </a:solidFill>
              </a:rPr>
              <a:t>Rare</a:t>
            </a:r>
          </a:p>
          <a:p>
            <a:endParaRPr lang="en-US" sz="1600" dirty="0">
              <a:solidFill>
                <a:schemeClr val="bg1">
                  <a:lumMod val="75000"/>
                </a:schemeClr>
              </a:solidFill>
            </a:endParaRPr>
          </a:p>
          <a:p>
            <a:r>
              <a:rPr lang="en-US" sz="1600" i="1" dirty="0">
                <a:solidFill>
                  <a:schemeClr val="bg1">
                    <a:lumMod val="75000"/>
                  </a:schemeClr>
                </a:solidFill>
              </a:rPr>
              <a:t>Is there a gender predilection?</a:t>
            </a:r>
          </a:p>
          <a:p>
            <a:r>
              <a:rPr lang="en-US" sz="1600" dirty="0">
                <a:solidFill>
                  <a:schemeClr val="bg1">
                    <a:lumMod val="75000"/>
                  </a:schemeClr>
                </a:solidFill>
              </a:rPr>
              <a:t>Yes,  </a:t>
            </a:r>
            <a:r>
              <a:rPr lang="en-US" sz="1600" b="0" i="0" dirty="0">
                <a:solidFill>
                  <a:schemeClr val="bg1">
                    <a:lumMod val="75000"/>
                  </a:schemeClr>
                </a:solidFill>
                <a:effectLst/>
                <a:latin typeface="Google Sans"/>
              </a:rPr>
              <a:t>♀</a:t>
            </a:r>
            <a:r>
              <a:rPr lang="en-US" sz="1600" dirty="0">
                <a:solidFill>
                  <a:schemeClr val="bg1">
                    <a:lumMod val="75000"/>
                  </a:schemeClr>
                </a:solidFill>
              </a:rPr>
              <a:t>  are  far  more likely to be affected</a:t>
            </a:r>
          </a:p>
        </p:txBody>
      </p:sp>
      <p:sp>
        <p:nvSpPr>
          <p:cNvPr id="3" name="TextBox 2">
            <a:extLst>
              <a:ext uri="{FF2B5EF4-FFF2-40B4-BE49-F238E27FC236}">
                <a16:creationId xmlns:a16="http://schemas.microsoft.com/office/drawing/2014/main" id="{D921E087-B178-DD53-5F27-4653507E4C28}"/>
              </a:ext>
            </a:extLst>
          </p:cNvPr>
          <p:cNvSpPr txBox="1"/>
          <p:nvPr/>
        </p:nvSpPr>
        <p:spPr>
          <a:xfrm>
            <a:off x="1143000" y="2793591"/>
            <a:ext cx="5867400" cy="3323987"/>
          </a:xfrm>
          <a:prstGeom prst="rect">
            <a:avLst/>
          </a:prstGeom>
          <a:solidFill>
            <a:schemeClr val="accent6">
              <a:lumMod val="20000"/>
              <a:lumOff val="80000"/>
            </a:schemeClr>
          </a:solidFill>
        </p:spPr>
        <p:txBody>
          <a:bodyPr wrap="square" rtlCol="0">
            <a:spAutoFit/>
          </a:bodyPr>
          <a:lstStyle/>
          <a:p>
            <a:r>
              <a:rPr lang="en-US" sz="1400" i="1" dirty="0">
                <a:solidFill>
                  <a:srgbClr val="0000FF"/>
                </a:solidFill>
              </a:rPr>
              <a:t>What do SLK pts c/o?</a:t>
            </a:r>
          </a:p>
          <a:p>
            <a:r>
              <a:rPr lang="en-US" sz="1400" dirty="0">
                <a:solidFill>
                  <a:srgbClr val="0000FF"/>
                </a:solidFill>
              </a:rPr>
              <a:t>The same things DES pts do: FBS, red eyes, and tearing</a:t>
            </a:r>
          </a:p>
          <a:p>
            <a:endParaRPr lang="en-US" sz="1400" i="1" dirty="0">
              <a:solidFill>
                <a:srgbClr val="0000FF"/>
              </a:solidFill>
            </a:endParaRPr>
          </a:p>
          <a:p>
            <a:r>
              <a:rPr lang="en-US" sz="1400" i="1" dirty="0">
                <a:solidFill>
                  <a:srgbClr val="0000FF"/>
                </a:solidFill>
              </a:rPr>
              <a:t>SLK has  three  classic findings associated with the superior bulbar conj. </a:t>
            </a:r>
            <a:r>
              <a:rPr lang="en-US" sz="1400" i="1" dirty="0"/>
              <a:t>What are they?</a:t>
            </a:r>
          </a:p>
          <a:p>
            <a:r>
              <a:rPr lang="en-US" sz="1400" dirty="0"/>
              <a:t>--Injection</a:t>
            </a:r>
          </a:p>
          <a:p>
            <a:r>
              <a:rPr lang="en-US" sz="1400" dirty="0"/>
              <a:t>--It is  redundant/loose</a:t>
            </a:r>
          </a:p>
          <a:p>
            <a:r>
              <a:rPr lang="en-US" sz="1400" dirty="0"/>
              <a:t>--It stains with  </a:t>
            </a:r>
            <a:r>
              <a:rPr lang="en-US" sz="1400" b="1" dirty="0">
                <a:solidFill>
                  <a:srgbClr val="FF33FF"/>
                </a:solidFill>
              </a:rPr>
              <a:t>rose </a:t>
            </a:r>
            <a:r>
              <a:rPr lang="en-US" sz="1400" b="1" dirty="0" err="1">
                <a:solidFill>
                  <a:srgbClr val="FF33FF"/>
                </a:solidFill>
              </a:rPr>
              <a:t>bengal</a:t>
            </a:r>
            <a:r>
              <a:rPr lang="en-US" sz="1400" b="1" dirty="0">
                <a:solidFill>
                  <a:srgbClr val="FF33FF"/>
                </a:solidFill>
              </a:rPr>
              <a:t>, </a:t>
            </a:r>
            <a:r>
              <a:rPr lang="en-US" sz="1400" dirty="0"/>
              <a:t>  </a:t>
            </a:r>
            <a:r>
              <a:rPr lang="en-US" sz="1400" b="1" dirty="0" err="1">
                <a:solidFill>
                  <a:srgbClr val="CCCC00"/>
                </a:solidFill>
              </a:rPr>
              <a:t>lissamine</a:t>
            </a:r>
            <a:r>
              <a:rPr lang="en-US" sz="1400" b="1" dirty="0">
                <a:solidFill>
                  <a:srgbClr val="CCCC00"/>
                </a:solidFill>
              </a:rPr>
              <a:t> green, </a:t>
            </a:r>
            <a:r>
              <a:rPr lang="en-US" sz="1400" dirty="0"/>
              <a:t>and/or  </a:t>
            </a:r>
            <a:r>
              <a:rPr lang="en-US" sz="1400" b="1" dirty="0">
                <a:solidFill>
                  <a:srgbClr val="FFFF00"/>
                </a:solidFill>
              </a:rPr>
              <a:t>fluorescein</a:t>
            </a:r>
          </a:p>
          <a:p>
            <a:endParaRPr lang="en-US" sz="1400" i="1" dirty="0">
              <a:solidFill>
                <a:srgbClr val="CCCC00"/>
              </a:solidFill>
            </a:endParaRPr>
          </a:p>
          <a:p>
            <a:r>
              <a:rPr lang="en-US" sz="1400" i="1" dirty="0">
                <a:solidFill>
                  <a:srgbClr val="0000FF"/>
                </a:solidFill>
              </a:rPr>
              <a:t>SLK also has a classic </a:t>
            </a:r>
            <a:r>
              <a:rPr lang="en-US" sz="1400" dirty="0">
                <a:solidFill>
                  <a:srgbClr val="0000FF"/>
                </a:solidFill>
              </a:rPr>
              <a:t>tarsal</a:t>
            </a:r>
            <a:r>
              <a:rPr lang="en-US" sz="1400" i="1" dirty="0">
                <a:solidFill>
                  <a:srgbClr val="0000FF"/>
                </a:solidFill>
              </a:rPr>
              <a:t> </a:t>
            </a:r>
            <a:r>
              <a:rPr lang="en-US" sz="1400" i="1" dirty="0" err="1">
                <a:solidFill>
                  <a:srgbClr val="0000FF"/>
                </a:solidFill>
              </a:rPr>
              <a:t>conj</a:t>
            </a:r>
            <a:r>
              <a:rPr lang="en-US" sz="1400" i="1" dirty="0">
                <a:solidFill>
                  <a:srgbClr val="0000FF"/>
                </a:solidFill>
              </a:rPr>
              <a:t> finding—what is it?</a:t>
            </a:r>
          </a:p>
          <a:p>
            <a:r>
              <a:rPr lang="en-US" sz="1400" dirty="0">
                <a:solidFill>
                  <a:srgbClr val="0000FF"/>
                </a:solidFill>
              </a:rPr>
              <a:t>Papillary reaction</a:t>
            </a:r>
            <a:endParaRPr lang="en-US" sz="1400" dirty="0">
              <a:solidFill>
                <a:schemeClr val="accent6">
                  <a:lumMod val="20000"/>
                  <a:lumOff val="80000"/>
                </a:schemeClr>
              </a:solidFill>
            </a:endParaRP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SLK has  two  classic cornea findings—what are they?</a:t>
            </a:r>
          </a:p>
          <a:p>
            <a:r>
              <a:rPr lang="en-US" sz="1400" dirty="0">
                <a:solidFill>
                  <a:schemeClr val="accent6">
                    <a:lumMod val="20000"/>
                    <a:lumOff val="80000"/>
                  </a:schemeClr>
                </a:solidFill>
              </a:rPr>
              <a:t>--Superior  PEE/K</a:t>
            </a:r>
          </a:p>
          <a:p>
            <a:r>
              <a:rPr lang="en-US" sz="1400" dirty="0">
                <a:solidFill>
                  <a:schemeClr val="accent6">
                    <a:lumMod val="20000"/>
                    <a:lumOff val="80000"/>
                  </a:schemeClr>
                </a:solidFill>
              </a:rPr>
              <a:t>--Superior  filaments</a:t>
            </a:r>
          </a:p>
        </p:txBody>
      </p:sp>
    </p:spTree>
    <p:extLst>
      <p:ext uri="{BB962C8B-B14F-4D97-AF65-F5344CB8AC3E}">
        <p14:creationId xmlns:p14="http://schemas.microsoft.com/office/powerpoint/2010/main" val="2201023105"/>
      </p:ext>
    </p:extLst>
  </p:cSld>
  <p:clrMapOvr>
    <a:masterClrMapping/>
  </p:clrMapOvr>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2711CD-0E35-43A2-8056-4356BDB19E66}"/>
              </a:ext>
            </a:extLst>
          </p:cNvPr>
          <p:cNvSpPr>
            <a:spLocks noGrp="1"/>
          </p:cNvSpPr>
          <p:nvPr>
            <p:ph type="sldNum" sz="quarter" idx="12"/>
          </p:nvPr>
        </p:nvSpPr>
        <p:spPr/>
        <p:txBody>
          <a:bodyPr/>
          <a:lstStyle/>
          <a:p>
            <a:pPr>
              <a:defRPr/>
            </a:pPr>
            <a:fld id="{D41F8AE2-05A8-4A62-B7F5-1777795728D2}" type="slidenum">
              <a:rPr lang="en-US" altLang="en-US" smtClean="0"/>
              <a:pPr>
                <a:defRPr/>
              </a:pPr>
              <a:t>692</a:t>
            </a:fld>
            <a:endParaRPr lang="en-US" altLang="en-US"/>
          </a:p>
        </p:txBody>
      </p:sp>
      <p:sp>
        <p:nvSpPr>
          <p:cNvPr id="5" name="TextBox 4">
            <a:extLst>
              <a:ext uri="{FF2B5EF4-FFF2-40B4-BE49-F238E27FC236}">
                <a16:creationId xmlns:a16="http://schemas.microsoft.com/office/drawing/2014/main" id="{5246A803-D47B-4F76-8F34-03F7022F38AE}"/>
              </a:ext>
            </a:extLst>
          </p:cNvPr>
          <p:cNvSpPr txBox="1"/>
          <p:nvPr/>
        </p:nvSpPr>
        <p:spPr>
          <a:xfrm>
            <a:off x="2508382" y="6172200"/>
            <a:ext cx="4044697" cy="369332"/>
          </a:xfrm>
          <a:prstGeom prst="rect">
            <a:avLst/>
          </a:prstGeom>
          <a:noFill/>
        </p:spPr>
        <p:txBody>
          <a:bodyPr wrap="none" rtlCol="0">
            <a:spAutoFit/>
          </a:bodyPr>
          <a:lstStyle/>
          <a:p>
            <a:pPr algn="ctr"/>
            <a:r>
              <a:rPr lang="en-US" dirty="0"/>
              <a:t>SLK: Superior tarsal </a:t>
            </a:r>
            <a:r>
              <a:rPr lang="en-US" dirty="0" err="1"/>
              <a:t>conj</a:t>
            </a:r>
            <a:r>
              <a:rPr lang="en-US" dirty="0"/>
              <a:t> papillary </a:t>
            </a:r>
            <a:r>
              <a:rPr lang="en-US" dirty="0" err="1"/>
              <a:t>rxn</a:t>
            </a:r>
            <a:endParaRPr lang="en-US" dirty="0"/>
          </a:p>
        </p:txBody>
      </p:sp>
      <p:pic>
        <p:nvPicPr>
          <p:cNvPr id="7" name="Picture 6">
            <a:extLst>
              <a:ext uri="{FF2B5EF4-FFF2-40B4-BE49-F238E27FC236}">
                <a16:creationId xmlns:a16="http://schemas.microsoft.com/office/drawing/2014/main" id="{8A050FE6-2E22-466D-876C-5B059851C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0" y="1599818"/>
            <a:ext cx="6629400" cy="3658363"/>
          </a:xfrm>
          <a:prstGeom prst="rect">
            <a:avLst/>
          </a:prstGeom>
        </p:spPr>
      </p:pic>
      <p:sp>
        <p:nvSpPr>
          <p:cNvPr id="3" name="TextBox 2">
            <a:extLst>
              <a:ext uri="{FF2B5EF4-FFF2-40B4-BE49-F238E27FC236}">
                <a16:creationId xmlns:a16="http://schemas.microsoft.com/office/drawing/2014/main" id="{8916108E-7E34-797F-F1BA-E9B586ECE2D6}"/>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1961484120"/>
      </p:ext>
    </p:extLst>
  </p:cSld>
  <p:clrMapOvr>
    <a:masterClrMapping/>
  </p:clrMapOvr>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chemeClr val="bg1">
                    <a:lumMod val="75000"/>
                  </a:schemeClr>
                </a:solidFill>
              </a:rPr>
              <a:t>In a nutshell, what is SLK?</a:t>
            </a:r>
          </a:p>
          <a:p>
            <a:r>
              <a:rPr lang="en-US" sz="1600" dirty="0">
                <a:solidFill>
                  <a:schemeClr val="bg1">
                    <a:lumMod val="75000"/>
                  </a:schemeClr>
                </a:solidFill>
              </a:rPr>
              <a:t>A chronic/recurrent inflammatory condition of the superior limbal cornea and adjacent </a:t>
            </a:r>
            <a:r>
              <a:rPr lang="en-US" sz="1600" dirty="0" err="1">
                <a:solidFill>
                  <a:schemeClr val="bg1">
                    <a:lumMod val="75000"/>
                  </a:schemeClr>
                </a:solidFill>
              </a:rPr>
              <a:t>conj</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Is it common, or rare?</a:t>
            </a:r>
          </a:p>
          <a:p>
            <a:r>
              <a:rPr lang="en-US" sz="1600" dirty="0">
                <a:solidFill>
                  <a:schemeClr val="bg1">
                    <a:lumMod val="75000"/>
                  </a:schemeClr>
                </a:solidFill>
              </a:rPr>
              <a:t>Rare</a:t>
            </a:r>
          </a:p>
          <a:p>
            <a:endParaRPr lang="en-US" sz="1600" dirty="0">
              <a:solidFill>
                <a:schemeClr val="bg1">
                  <a:lumMod val="75000"/>
                </a:schemeClr>
              </a:solidFill>
            </a:endParaRPr>
          </a:p>
          <a:p>
            <a:r>
              <a:rPr lang="en-US" sz="1600" i="1" dirty="0">
                <a:solidFill>
                  <a:schemeClr val="bg1">
                    <a:lumMod val="75000"/>
                  </a:schemeClr>
                </a:solidFill>
              </a:rPr>
              <a:t>Is there a gender predilection?</a:t>
            </a:r>
          </a:p>
          <a:p>
            <a:r>
              <a:rPr lang="en-US" sz="1600" dirty="0">
                <a:solidFill>
                  <a:schemeClr val="bg1">
                    <a:lumMod val="75000"/>
                  </a:schemeClr>
                </a:solidFill>
              </a:rPr>
              <a:t>Yes,  </a:t>
            </a:r>
            <a:r>
              <a:rPr lang="en-US" sz="1600" b="0" i="0" dirty="0">
                <a:solidFill>
                  <a:schemeClr val="bg1">
                    <a:lumMod val="75000"/>
                  </a:schemeClr>
                </a:solidFill>
                <a:effectLst/>
                <a:latin typeface="Google Sans"/>
              </a:rPr>
              <a:t>♀</a:t>
            </a:r>
            <a:r>
              <a:rPr lang="en-US" sz="1600" dirty="0">
                <a:solidFill>
                  <a:schemeClr val="bg1">
                    <a:lumMod val="75000"/>
                  </a:schemeClr>
                </a:solidFill>
              </a:rPr>
              <a:t>  are  far  more likely to be affected</a:t>
            </a:r>
          </a:p>
        </p:txBody>
      </p:sp>
      <p:sp>
        <p:nvSpPr>
          <p:cNvPr id="3" name="TextBox 2">
            <a:extLst>
              <a:ext uri="{FF2B5EF4-FFF2-40B4-BE49-F238E27FC236}">
                <a16:creationId xmlns:a16="http://schemas.microsoft.com/office/drawing/2014/main" id="{D921E087-B178-DD53-5F27-4653507E4C28}"/>
              </a:ext>
            </a:extLst>
          </p:cNvPr>
          <p:cNvSpPr txBox="1"/>
          <p:nvPr/>
        </p:nvSpPr>
        <p:spPr>
          <a:xfrm>
            <a:off x="1143000" y="2793591"/>
            <a:ext cx="5867400" cy="3323987"/>
          </a:xfrm>
          <a:prstGeom prst="rect">
            <a:avLst/>
          </a:prstGeom>
          <a:solidFill>
            <a:schemeClr val="accent6">
              <a:lumMod val="20000"/>
              <a:lumOff val="80000"/>
            </a:schemeClr>
          </a:solidFill>
        </p:spPr>
        <p:txBody>
          <a:bodyPr wrap="square" rtlCol="0">
            <a:spAutoFit/>
          </a:bodyPr>
          <a:lstStyle/>
          <a:p>
            <a:r>
              <a:rPr lang="en-US" sz="1400" i="1" dirty="0">
                <a:solidFill>
                  <a:srgbClr val="0000FF"/>
                </a:solidFill>
              </a:rPr>
              <a:t>What do SLK pts c/o?</a:t>
            </a:r>
          </a:p>
          <a:p>
            <a:r>
              <a:rPr lang="en-US" sz="1400" dirty="0">
                <a:solidFill>
                  <a:srgbClr val="0000FF"/>
                </a:solidFill>
              </a:rPr>
              <a:t>The same things DES pts do: FBS, red eyes, and tearing</a:t>
            </a:r>
          </a:p>
          <a:p>
            <a:endParaRPr lang="en-US" sz="1400" i="1" dirty="0">
              <a:solidFill>
                <a:srgbClr val="0000FF"/>
              </a:solidFill>
            </a:endParaRPr>
          </a:p>
          <a:p>
            <a:r>
              <a:rPr lang="en-US" sz="1400" i="1" dirty="0">
                <a:solidFill>
                  <a:srgbClr val="0000FF"/>
                </a:solidFill>
              </a:rPr>
              <a:t>SLK has  three  classic findings associated with the superior bulbar conj. </a:t>
            </a:r>
            <a:r>
              <a:rPr lang="en-US" sz="1400" i="1" dirty="0"/>
              <a:t>What are they?</a:t>
            </a:r>
          </a:p>
          <a:p>
            <a:r>
              <a:rPr lang="en-US" sz="1400" dirty="0"/>
              <a:t>--Injection</a:t>
            </a:r>
          </a:p>
          <a:p>
            <a:r>
              <a:rPr lang="en-US" sz="1400" dirty="0"/>
              <a:t>--It is  redundant/loose</a:t>
            </a:r>
          </a:p>
          <a:p>
            <a:r>
              <a:rPr lang="en-US" sz="1400" dirty="0"/>
              <a:t>--It stains with  </a:t>
            </a:r>
            <a:r>
              <a:rPr lang="en-US" sz="1400" b="1" dirty="0">
                <a:solidFill>
                  <a:srgbClr val="FF33FF"/>
                </a:solidFill>
              </a:rPr>
              <a:t>rose </a:t>
            </a:r>
            <a:r>
              <a:rPr lang="en-US" sz="1400" b="1" dirty="0" err="1">
                <a:solidFill>
                  <a:srgbClr val="FF33FF"/>
                </a:solidFill>
              </a:rPr>
              <a:t>bengal</a:t>
            </a:r>
            <a:r>
              <a:rPr lang="en-US" sz="1400" b="1" dirty="0">
                <a:solidFill>
                  <a:srgbClr val="FF33FF"/>
                </a:solidFill>
              </a:rPr>
              <a:t>, </a:t>
            </a:r>
            <a:r>
              <a:rPr lang="en-US" sz="1400" dirty="0"/>
              <a:t>  </a:t>
            </a:r>
            <a:r>
              <a:rPr lang="en-US" sz="1400" b="1" dirty="0" err="1">
                <a:solidFill>
                  <a:srgbClr val="CCCC00"/>
                </a:solidFill>
              </a:rPr>
              <a:t>lissamine</a:t>
            </a:r>
            <a:r>
              <a:rPr lang="en-US" sz="1400" b="1" dirty="0">
                <a:solidFill>
                  <a:srgbClr val="CCCC00"/>
                </a:solidFill>
              </a:rPr>
              <a:t> green, </a:t>
            </a:r>
            <a:r>
              <a:rPr lang="en-US" sz="1400" dirty="0"/>
              <a:t>and/or  </a:t>
            </a:r>
            <a:r>
              <a:rPr lang="en-US" sz="1400" b="1" dirty="0">
                <a:solidFill>
                  <a:srgbClr val="FFFF00"/>
                </a:solidFill>
              </a:rPr>
              <a:t>fluorescein</a:t>
            </a:r>
          </a:p>
          <a:p>
            <a:endParaRPr lang="en-US" sz="1400" i="1" dirty="0">
              <a:solidFill>
                <a:srgbClr val="CCCC00"/>
              </a:solidFill>
            </a:endParaRPr>
          </a:p>
          <a:p>
            <a:r>
              <a:rPr lang="en-US" sz="1400" i="1" dirty="0">
                <a:solidFill>
                  <a:srgbClr val="0000FF"/>
                </a:solidFill>
              </a:rPr>
              <a:t>SLK also has a classic </a:t>
            </a:r>
            <a:r>
              <a:rPr lang="en-US" sz="1400" dirty="0">
                <a:solidFill>
                  <a:srgbClr val="0000FF"/>
                </a:solidFill>
              </a:rPr>
              <a:t>tarsal</a:t>
            </a:r>
            <a:r>
              <a:rPr lang="en-US" sz="1400" i="1" dirty="0">
                <a:solidFill>
                  <a:srgbClr val="0000FF"/>
                </a:solidFill>
              </a:rPr>
              <a:t> </a:t>
            </a:r>
            <a:r>
              <a:rPr lang="en-US" sz="1400" i="1" dirty="0" err="1">
                <a:solidFill>
                  <a:srgbClr val="0000FF"/>
                </a:solidFill>
              </a:rPr>
              <a:t>conj</a:t>
            </a:r>
            <a:r>
              <a:rPr lang="en-US" sz="1400" i="1" dirty="0">
                <a:solidFill>
                  <a:srgbClr val="0000FF"/>
                </a:solidFill>
              </a:rPr>
              <a:t> finding—what is it?</a:t>
            </a:r>
          </a:p>
          <a:p>
            <a:r>
              <a:rPr lang="en-US" sz="1400" dirty="0">
                <a:solidFill>
                  <a:srgbClr val="0000FF"/>
                </a:solidFill>
              </a:rPr>
              <a:t>Papillary reaction</a:t>
            </a:r>
          </a:p>
          <a:p>
            <a:endParaRPr lang="en-US" sz="1400" i="1" dirty="0">
              <a:solidFill>
                <a:srgbClr val="0000FF"/>
              </a:solidFill>
            </a:endParaRPr>
          </a:p>
          <a:p>
            <a:r>
              <a:rPr lang="en-US" sz="1400" i="1" dirty="0">
                <a:solidFill>
                  <a:srgbClr val="0000FF"/>
                </a:solidFill>
              </a:rPr>
              <a:t>SLK has  two  classic cornea findings. </a:t>
            </a:r>
            <a:r>
              <a:rPr lang="en-US" sz="1400" i="1" dirty="0">
                <a:solidFill>
                  <a:schemeClr val="accent6">
                    <a:lumMod val="20000"/>
                    <a:lumOff val="80000"/>
                  </a:schemeClr>
                </a:solidFill>
              </a:rPr>
              <a:t>What are they?</a:t>
            </a:r>
          </a:p>
          <a:p>
            <a:r>
              <a:rPr lang="en-US" sz="1400" dirty="0">
                <a:solidFill>
                  <a:schemeClr val="accent6">
                    <a:lumMod val="20000"/>
                    <a:lumOff val="80000"/>
                  </a:schemeClr>
                </a:solidFill>
              </a:rPr>
              <a:t>--Superior  PEE/K</a:t>
            </a:r>
          </a:p>
          <a:p>
            <a:r>
              <a:rPr lang="en-US" sz="1400" dirty="0">
                <a:solidFill>
                  <a:schemeClr val="accent6">
                    <a:lumMod val="20000"/>
                    <a:lumOff val="80000"/>
                  </a:schemeClr>
                </a:solidFill>
              </a:rPr>
              <a:t>--Superior  filaments</a:t>
            </a:r>
          </a:p>
        </p:txBody>
      </p:sp>
      <p:sp>
        <p:nvSpPr>
          <p:cNvPr id="5" name="Rectangle 4">
            <a:extLst>
              <a:ext uri="{FF2B5EF4-FFF2-40B4-BE49-F238E27FC236}">
                <a16:creationId xmlns:a16="http://schemas.microsoft.com/office/drawing/2014/main" id="{911C21DA-730D-BC7C-0BC7-68F9F8D7ECFA}"/>
              </a:ext>
            </a:extLst>
          </p:cNvPr>
          <p:cNvSpPr/>
          <p:nvPr/>
        </p:nvSpPr>
        <p:spPr>
          <a:xfrm>
            <a:off x="1963723" y="5430531"/>
            <a:ext cx="364222" cy="174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Tree>
    <p:extLst>
      <p:ext uri="{BB962C8B-B14F-4D97-AF65-F5344CB8AC3E}">
        <p14:creationId xmlns:p14="http://schemas.microsoft.com/office/powerpoint/2010/main" val="2455887491"/>
      </p:ext>
    </p:extLst>
  </p:cSld>
  <p:clrMapOvr>
    <a:masterClrMapping/>
  </p:clrMapOvr>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chemeClr val="bg1">
                    <a:lumMod val="75000"/>
                  </a:schemeClr>
                </a:solidFill>
              </a:rPr>
              <a:t>In a nutshell, what is SLK?</a:t>
            </a:r>
          </a:p>
          <a:p>
            <a:r>
              <a:rPr lang="en-US" sz="1600" dirty="0">
                <a:solidFill>
                  <a:schemeClr val="bg1">
                    <a:lumMod val="75000"/>
                  </a:schemeClr>
                </a:solidFill>
              </a:rPr>
              <a:t>A chronic/recurrent inflammatory condition of the superior limbal cornea and adjacent </a:t>
            </a:r>
            <a:r>
              <a:rPr lang="en-US" sz="1600" dirty="0" err="1">
                <a:solidFill>
                  <a:schemeClr val="bg1">
                    <a:lumMod val="75000"/>
                  </a:schemeClr>
                </a:solidFill>
              </a:rPr>
              <a:t>conj</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Is it common, or rare?</a:t>
            </a:r>
          </a:p>
          <a:p>
            <a:r>
              <a:rPr lang="en-US" sz="1600" dirty="0">
                <a:solidFill>
                  <a:schemeClr val="bg1">
                    <a:lumMod val="75000"/>
                  </a:schemeClr>
                </a:solidFill>
              </a:rPr>
              <a:t>Rare</a:t>
            </a:r>
          </a:p>
          <a:p>
            <a:endParaRPr lang="en-US" sz="1600" dirty="0">
              <a:solidFill>
                <a:schemeClr val="bg1">
                  <a:lumMod val="75000"/>
                </a:schemeClr>
              </a:solidFill>
            </a:endParaRPr>
          </a:p>
          <a:p>
            <a:r>
              <a:rPr lang="en-US" sz="1600" i="1" dirty="0">
                <a:solidFill>
                  <a:schemeClr val="bg1">
                    <a:lumMod val="75000"/>
                  </a:schemeClr>
                </a:solidFill>
              </a:rPr>
              <a:t>Is there a gender predilection?</a:t>
            </a:r>
          </a:p>
          <a:p>
            <a:r>
              <a:rPr lang="en-US" sz="1600" dirty="0">
                <a:solidFill>
                  <a:schemeClr val="bg1">
                    <a:lumMod val="75000"/>
                  </a:schemeClr>
                </a:solidFill>
              </a:rPr>
              <a:t>Yes,  </a:t>
            </a:r>
            <a:r>
              <a:rPr lang="en-US" sz="1600" b="0" i="0" dirty="0">
                <a:solidFill>
                  <a:schemeClr val="bg1">
                    <a:lumMod val="75000"/>
                  </a:schemeClr>
                </a:solidFill>
                <a:effectLst/>
                <a:latin typeface="Google Sans"/>
              </a:rPr>
              <a:t>♀</a:t>
            </a:r>
            <a:r>
              <a:rPr lang="en-US" sz="1600" dirty="0">
                <a:solidFill>
                  <a:schemeClr val="bg1">
                    <a:lumMod val="75000"/>
                  </a:schemeClr>
                </a:solidFill>
              </a:rPr>
              <a:t>  are  far  more likely to be affected</a:t>
            </a:r>
          </a:p>
        </p:txBody>
      </p:sp>
      <p:sp>
        <p:nvSpPr>
          <p:cNvPr id="3" name="TextBox 2">
            <a:extLst>
              <a:ext uri="{FF2B5EF4-FFF2-40B4-BE49-F238E27FC236}">
                <a16:creationId xmlns:a16="http://schemas.microsoft.com/office/drawing/2014/main" id="{D921E087-B178-DD53-5F27-4653507E4C28}"/>
              </a:ext>
            </a:extLst>
          </p:cNvPr>
          <p:cNvSpPr txBox="1"/>
          <p:nvPr/>
        </p:nvSpPr>
        <p:spPr>
          <a:xfrm>
            <a:off x="1143000" y="2793591"/>
            <a:ext cx="5867400" cy="3323987"/>
          </a:xfrm>
          <a:prstGeom prst="rect">
            <a:avLst/>
          </a:prstGeom>
          <a:solidFill>
            <a:schemeClr val="accent6">
              <a:lumMod val="20000"/>
              <a:lumOff val="80000"/>
            </a:schemeClr>
          </a:solidFill>
        </p:spPr>
        <p:txBody>
          <a:bodyPr wrap="square" rtlCol="0">
            <a:spAutoFit/>
          </a:bodyPr>
          <a:lstStyle/>
          <a:p>
            <a:r>
              <a:rPr lang="en-US" sz="1400" i="1" dirty="0">
                <a:solidFill>
                  <a:srgbClr val="0000FF"/>
                </a:solidFill>
              </a:rPr>
              <a:t>What do SLK pts c/o?</a:t>
            </a:r>
          </a:p>
          <a:p>
            <a:r>
              <a:rPr lang="en-US" sz="1400" dirty="0">
                <a:solidFill>
                  <a:srgbClr val="0000FF"/>
                </a:solidFill>
              </a:rPr>
              <a:t>The same things DES pts do: FBS, red eyes, and tearing</a:t>
            </a:r>
          </a:p>
          <a:p>
            <a:endParaRPr lang="en-US" sz="1400" i="1" dirty="0">
              <a:solidFill>
                <a:srgbClr val="0000FF"/>
              </a:solidFill>
            </a:endParaRPr>
          </a:p>
          <a:p>
            <a:r>
              <a:rPr lang="en-US" sz="1400" i="1" dirty="0">
                <a:solidFill>
                  <a:srgbClr val="0000FF"/>
                </a:solidFill>
              </a:rPr>
              <a:t>SLK has  three  classic findings associated with the superior bulbar conj. </a:t>
            </a:r>
            <a:r>
              <a:rPr lang="en-US" sz="1400" i="1" dirty="0"/>
              <a:t>What are they?</a:t>
            </a:r>
          </a:p>
          <a:p>
            <a:r>
              <a:rPr lang="en-US" sz="1400" dirty="0"/>
              <a:t>--Injection</a:t>
            </a:r>
          </a:p>
          <a:p>
            <a:r>
              <a:rPr lang="en-US" sz="1400" dirty="0"/>
              <a:t>--It is  redundant/loose</a:t>
            </a:r>
          </a:p>
          <a:p>
            <a:r>
              <a:rPr lang="en-US" sz="1400" dirty="0"/>
              <a:t>--It stains with  </a:t>
            </a:r>
            <a:r>
              <a:rPr lang="en-US" sz="1400" b="1" dirty="0">
                <a:solidFill>
                  <a:srgbClr val="FF33FF"/>
                </a:solidFill>
              </a:rPr>
              <a:t>rose </a:t>
            </a:r>
            <a:r>
              <a:rPr lang="en-US" sz="1400" b="1" dirty="0" err="1">
                <a:solidFill>
                  <a:srgbClr val="FF33FF"/>
                </a:solidFill>
              </a:rPr>
              <a:t>bengal</a:t>
            </a:r>
            <a:r>
              <a:rPr lang="en-US" sz="1400" b="1" dirty="0">
                <a:solidFill>
                  <a:srgbClr val="FF33FF"/>
                </a:solidFill>
              </a:rPr>
              <a:t>, </a:t>
            </a:r>
            <a:r>
              <a:rPr lang="en-US" sz="1400" dirty="0"/>
              <a:t>  </a:t>
            </a:r>
            <a:r>
              <a:rPr lang="en-US" sz="1400" b="1" dirty="0" err="1">
                <a:solidFill>
                  <a:srgbClr val="CCCC00"/>
                </a:solidFill>
              </a:rPr>
              <a:t>lissamine</a:t>
            </a:r>
            <a:r>
              <a:rPr lang="en-US" sz="1400" b="1" dirty="0">
                <a:solidFill>
                  <a:srgbClr val="CCCC00"/>
                </a:solidFill>
              </a:rPr>
              <a:t> green, </a:t>
            </a:r>
            <a:r>
              <a:rPr lang="en-US" sz="1400" dirty="0"/>
              <a:t>and/or  </a:t>
            </a:r>
            <a:r>
              <a:rPr lang="en-US" sz="1400" b="1" dirty="0">
                <a:solidFill>
                  <a:srgbClr val="FFFF00"/>
                </a:solidFill>
              </a:rPr>
              <a:t>fluorescein</a:t>
            </a:r>
          </a:p>
          <a:p>
            <a:endParaRPr lang="en-US" sz="1400" i="1" dirty="0">
              <a:solidFill>
                <a:srgbClr val="CCCC00"/>
              </a:solidFill>
            </a:endParaRPr>
          </a:p>
          <a:p>
            <a:r>
              <a:rPr lang="en-US" sz="1400" i="1" dirty="0">
                <a:solidFill>
                  <a:srgbClr val="0000FF"/>
                </a:solidFill>
              </a:rPr>
              <a:t>SLK also has a classic </a:t>
            </a:r>
            <a:r>
              <a:rPr lang="en-US" sz="1400" dirty="0">
                <a:solidFill>
                  <a:srgbClr val="0000FF"/>
                </a:solidFill>
              </a:rPr>
              <a:t>tarsal</a:t>
            </a:r>
            <a:r>
              <a:rPr lang="en-US" sz="1400" i="1" dirty="0">
                <a:solidFill>
                  <a:srgbClr val="0000FF"/>
                </a:solidFill>
              </a:rPr>
              <a:t> </a:t>
            </a:r>
            <a:r>
              <a:rPr lang="en-US" sz="1400" i="1" dirty="0" err="1">
                <a:solidFill>
                  <a:srgbClr val="0000FF"/>
                </a:solidFill>
              </a:rPr>
              <a:t>conj</a:t>
            </a:r>
            <a:r>
              <a:rPr lang="en-US" sz="1400" i="1" dirty="0">
                <a:solidFill>
                  <a:srgbClr val="0000FF"/>
                </a:solidFill>
              </a:rPr>
              <a:t> finding—what is it?</a:t>
            </a:r>
          </a:p>
          <a:p>
            <a:r>
              <a:rPr lang="en-US" sz="1400" dirty="0">
                <a:solidFill>
                  <a:srgbClr val="0000FF"/>
                </a:solidFill>
              </a:rPr>
              <a:t>Papillary reaction</a:t>
            </a:r>
          </a:p>
          <a:p>
            <a:endParaRPr lang="en-US" sz="1400" i="1" dirty="0">
              <a:solidFill>
                <a:srgbClr val="0000FF"/>
              </a:solidFill>
            </a:endParaRPr>
          </a:p>
          <a:p>
            <a:r>
              <a:rPr lang="en-US" sz="1400" i="1" dirty="0">
                <a:solidFill>
                  <a:srgbClr val="0000FF"/>
                </a:solidFill>
              </a:rPr>
              <a:t>SLK has  two  classic cornea findings. </a:t>
            </a:r>
            <a:r>
              <a:rPr lang="en-US" sz="1400" i="1" dirty="0">
                <a:solidFill>
                  <a:schemeClr val="accent6">
                    <a:lumMod val="20000"/>
                    <a:lumOff val="80000"/>
                  </a:schemeClr>
                </a:solidFill>
              </a:rPr>
              <a:t>What are they?</a:t>
            </a:r>
          </a:p>
          <a:p>
            <a:r>
              <a:rPr lang="en-US" sz="1400" dirty="0">
                <a:solidFill>
                  <a:schemeClr val="accent6">
                    <a:lumMod val="20000"/>
                    <a:lumOff val="80000"/>
                  </a:schemeClr>
                </a:solidFill>
              </a:rPr>
              <a:t>--Superior  PEE/K</a:t>
            </a:r>
          </a:p>
          <a:p>
            <a:r>
              <a:rPr lang="en-US" sz="1400" dirty="0">
                <a:solidFill>
                  <a:schemeClr val="accent6">
                    <a:lumMod val="20000"/>
                    <a:lumOff val="80000"/>
                  </a:schemeClr>
                </a:solidFill>
              </a:rPr>
              <a:t>--Superior  filaments</a:t>
            </a:r>
          </a:p>
        </p:txBody>
      </p:sp>
    </p:spTree>
    <p:extLst>
      <p:ext uri="{BB962C8B-B14F-4D97-AF65-F5344CB8AC3E}">
        <p14:creationId xmlns:p14="http://schemas.microsoft.com/office/powerpoint/2010/main" val="1059709165"/>
      </p:ext>
    </p:extLst>
  </p:cSld>
  <p:clrMapOvr>
    <a:masterClrMapping/>
  </p:clrMapOvr>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chemeClr val="bg1">
                    <a:lumMod val="75000"/>
                  </a:schemeClr>
                </a:solidFill>
              </a:rPr>
              <a:t>In a nutshell, what is SLK?</a:t>
            </a:r>
          </a:p>
          <a:p>
            <a:r>
              <a:rPr lang="en-US" sz="1600" dirty="0">
                <a:solidFill>
                  <a:schemeClr val="bg1">
                    <a:lumMod val="75000"/>
                  </a:schemeClr>
                </a:solidFill>
              </a:rPr>
              <a:t>A chronic/recurrent inflammatory condition of the superior limbal cornea and adjacent </a:t>
            </a:r>
            <a:r>
              <a:rPr lang="en-US" sz="1600" dirty="0" err="1">
                <a:solidFill>
                  <a:schemeClr val="bg1">
                    <a:lumMod val="75000"/>
                  </a:schemeClr>
                </a:solidFill>
              </a:rPr>
              <a:t>conj</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Is it common, or rare?</a:t>
            </a:r>
          </a:p>
          <a:p>
            <a:r>
              <a:rPr lang="en-US" sz="1600" dirty="0">
                <a:solidFill>
                  <a:schemeClr val="bg1">
                    <a:lumMod val="75000"/>
                  </a:schemeClr>
                </a:solidFill>
              </a:rPr>
              <a:t>Rare</a:t>
            </a:r>
          </a:p>
          <a:p>
            <a:endParaRPr lang="en-US" sz="1600" dirty="0">
              <a:solidFill>
                <a:schemeClr val="bg1">
                  <a:lumMod val="75000"/>
                </a:schemeClr>
              </a:solidFill>
            </a:endParaRPr>
          </a:p>
          <a:p>
            <a:r>
              <a:rPr lang="en-US" sz="1600" i="1" dirty="0">
                <a:solidFill>
                  <a:schemeClr val="bg1">
                    <a:lumMod val="75000"/>
                  </a:schemeClr>
                </a:solidFill>
              </a:rPr>
              <a:t>Is there a gender predilection?</a:t>
            </a:r>
          </a:p>
          <a:p>
            <a:r>
              <a:rPr lang="en-US" sz="1600" dirty="0">
                <a:solidFill>
                  <a:schemeClr val="bg1">
                    <a:lumMod val="75000"/>
                  </a:schemeClr>
                </a:solidFill>
              </a:rPr>
              <a:t>Yes,  </a:t>
            </a:r>
            <a:r>
              <a:rPr lang="en-US" sz="1600" b="0" i="0" dirty="0">
                <a:solidFill>
                  <a:schemeClr val="bg1">
                    <a:lumMod val="75000"/>
                  </a:schemeClr>
                </a:solidFill>
                <a:effectLst/>
                <a:latin typeface="Google Sans"/>
              </a:rPr>
              <a:t>♀</a:t>
            </a:r>
            <a:r>
              <a:rPr lang="en-US" sz="1600" dirty="0">
                <a:solidFill>
                  <a:schemeClr val="bg1">
                    <a:lumMod val="75000"/>
                  </a:schemeClr>
                </a:solidFill>
              </a:rPr>
              <a:t>  are  far  more likely to be affected</a:t>
            </a:r>
          </a:p>
        </p:txBody>
      </p:sp>
      <p:sp>
        <p:nvSpPr>
          <p:cNvPr id="3" name="TextBox 2">
            <a:extLst>
              <a:ext uri="{FF2B5EF4-FFF2-40B4-BE49-F238E27FC236}">
                <a16:creationId xmlns:a16="http://schemas.microsoft.com/office/drawing/2014/main" id="{D921E087-B178-DD53-5F27-4653507E4C28}"/>
              </a:ext>
            </a:extLst>
          </p:cNvPr>
          <p:cNvSpPr txBox="1"/>
          <p:nvPr/>
        </p:nvSpPr>
        <p:spPr>
          <a:xfrm>
            <a:off x="1143000" y="2793591"/>
            <a:ext cx="5867400" cy="3323987"/>
          </a:xfrm>
          <a:prstGeom prst="rect">
            <a:avLst/>
          </a:prstGeom>
          <a:solidFill>
            <a:schemeClr val="accent6">
              <a:lumMod val="20000"/>
              <a:lumOff val="80000"/>
            </a:schemeClr>
          </a:solidFill>
        </p:spPr>
        <p:txBody>
          <a:bodyPr wrap="square" rtlCol="0">
            <a:spAutoFit/>
          </a:bodyPr>
          <a:lstStyle/>
          <a:p>
            <a:r>
              <a:rPr lang="en-US" sz="1400" i="1" dirty="0">
                <a:solidFill>
                  <a:srgbClr val="0000FF"/>
                </a:solidFill>
              </a:rPr>
              <a:t>What do SLK pts c/o?</a:t>
            </a:r>
          </a:p>
          <a:p>
            <a:r>
              <a:rPr lang="en-US" sz="1400" dirty="0">
                <a:solidFill>
                  <a:srgbClr val="0000FF"/>
                </a:solidFill>
              </a:rPr>
              <a:t>The same things DES pts do: FBS, red eyes, and tearing</a:t>
            </a:r>
          </a:p>
          <a:p>
            <a:endParaRPr lang="en-US" sz="1400" i="1" dirty="0">
              <a:solidFill>
                <a:srgbClr val="0000FF"/>
              </a:solidFill>
            </a:endParaRPr>
          </a:p>
          <a:p>
            <a:r>
              <a:rPr lang="en-US" sz="1400" i="1" dirty="0">
                <a:solidFill>
                  <a:srgbClr val="0000FF"/>
                </a:solidFill>
              </a:rPr>
              <a:t>SLK has  three  classic findings associated with the superior bulbar conj. </a:t>
            </a:r>
            <a:r>
              <a:rPr lang="en-US" sz="1400" i="1" dirty="0"/>
              <a:t>What are they?</a:t>
            </a:r>
          </a:p>
          <a:p>
            <a:r>
              <a:rPr lang="en-US" sz="1400" dirty="0"/>
              <a:t>--Injection</a:t>
            </a:r>
          </a:p>
          <a:p>
            <a:r>
              <a:rPr lang="en-US" sz="1400" dirty="0"/>
              <a:t>--It is  redundant/loose</a:t>
            </a:r>
          </a:p>
          <a:p>
            <a:r>
              <a:rPr lang="en-US" sz="1400" dirty="0"/>
              <a:t>--It stains with  </a:t>
            </a:r>
            <a:r>
              <a:rPr lang="en-US" sz="1400" b="1" dirty="0">
                <a:solidFill>
                  <a:srgbClr val="FF33FF"/>
                </a:solidFill>
              </a:rPr>
              <a:t>rose </a:t>
            </a:r>
            <a:r>
              <a:rPr lang="en-US" sz="1400" b="1" dirty="0" err="1">
                <a:solidFill>
                  <a:srgbClr val="FF33FF"/>
                </a:solidFill>
              </a:rPr>
              <a:t>bengal</a:t>
            </a:r>
            <a:r>
              <a:rPr lang="en-US" sz="1400" b="1" dirty="0">
                <a:solidFill>
                  <a:srgbClr val="FF33FF"/>
                </a:solidFill>
              </a:rPr>
              <a:t>, </a:t>
            </a:r>
            <a:r>
              <a:rPr lang="en-US" sz="1400" dirty="0"/>
              <a:t>  </a:t>
            </a:r>
            <a:r>
              <a:rPr lang="en-US" sz="1400" b="1" dirty="0" err="1">
                <a:solidFill>
                  <a:srgbClr val="CCCC00"/>
                </a:solidFill>
              </a:rPr>
              <a:t>lissamine</a:t>
            </a:r>
            <a:r>
              <a:rPr lang="en-US" sz="1400" b="1" dirty="0">
                <a:solidFill>
                  <a:srgbClr val="CCCC00"/>
                </a:solidFill>
              </a:rPr>
              <a:t> green, </a:t>
            </a:r>
            <a:r>
              <a:rPr lang="en-US" sz="1400" dirty="0"/>
              <a:t>and/or  </a:t>
            </a:r>
            <a:r>
              <a:rPr lang="en-US" sz="1400" b="1" dirty="0">
                <a:solidFill>
                  <a:srgbClr val="FFFF00"/>
                </a:solidFill>
              </a:rPr>
              <a:t>fluorescein</a:t>
            </a:r>
          </a:p>
          <a:p>
            <a:endParaRPr lang="en-US" sz="1400" i="1" dirty="0">
              <a:solidFill>
                <a:srgbClr val="CCCC00"/>
              </a:solidFill>
            </a:endParaRPr>
          </a:p>
          <a:p>
            <a:r>
              <a:rPr lang="en-US" sz="1400" i="1" dirty="0">
                <a:solidFill>
                  <a:srgbClr val="0000FF"/>
                </a:solidFill>
              </a:rPr>
              <a:t>SLK also has a classic </a:t>
            </a:r>
            <a:r>
              <a:rPr lang="en-US" sz="1400" dirty="0">
                <a:solidFill>
                  <a:srgbClr val="0000FF"/>
                </a:solidFill>
              </a:rPr>
              <a:t>tarsal</a:t>
            </a:r>
            <a:r>
              <a:rPr lang="en-US" sz="1400" i="1" dirty="0">
                <a:solidFill>
                  <a:srgbClr val="0000FF"/>
                </a:solidFill>
              </a:rPr>
              <a:t> </a:t>
            </a:r>
            <a:r>
              <a:rPr lang="en-US" sz="1400" i="1" dirty="0" err="1">
                <a:solidFill>
                  <a:srgbClr val="0000FF"/>
                </a:solidFill>
              </a:rPr>
              <a:t>conj</a:t>
            </a:r>
            <a:r>
              <a:rPr lang="en-US" sz="1400" i="1" dirty="0">
                <a:solidFill>
                  <a:srgbClr val="0000FF"/>
                </a:solidFill>
              </a:rPr>
              <a:t> finding—what is it?</a:t>
            </a:r>
          </a:p>
          <a:p>
            <a:r>
              <a:rPr lang="en-US" sz="1400" dirty="0">
                <a:solidFill>
                  <a:srgbClr val="0000FF"/>
                </a:solidFill>
              </a:rPr>
              <a:t>Papillary reaction</a:t>
            </a:r>
          </a:p>
          <a:p>
            <a:endParaRPr lang="en-US" sz="1400" i="1" dirty="0">
              <a:solidFill>
                <a:srgbClr val="0000FF"/>
              </a:solidFill>
            </a:endParaRPr>
          </a:p>
          <a:p>
            <a:r>
              <a:rPr lang="en-US" sz="1400" i="1" dirty="0">
                <a:solidFill>
                  <a:srgbClr val="0000FF"/>
                </a:solidFill>
              </a:rPr>
              <a:t>SLK has  two  classic cornea findings. </a:t>
            </a:r>
            <a:r>
              <a:rPr lang="en-US" sz="1400" i="1" dirty="0"/>
              <a:t>What are they?</a:t>
            </a:r>
          </a:p>
          <a:p>
            <a:r>
              <a:rPr lang="en-US" sz="1400" dirty="0"/>
              <a:t>--</a:t>
            </a:r>
            <a:r>
              <a:rPr lang="en-US" sz="1400" b="1" i="1" dirty="0"/>
              <a:t>?</a:t>
            </a:r>
          </a:p>
          <a:p>
            <a:r>
              <a:rPr lang="en-US" sz="1400" dirty="0"/>
              <a:t>--</a:t>
            </a:r>
            <a:r>
              <a:rPr lang="en-US" sz="1400" b="1" i="1" dirty="0"/>
              <a:t>?</a:t>
            </a:r>
          </a:p>
        </p:txBody>
      </p:sp>
    </p:spTree>
    <p:extLst>
      <p:ext uri="{BB962C8B-B14F-4D97-AF65-F5344CB8AC3E}">
        <p14:creationId xmlns:p14="http://schemas.microsoft.com/office/powerpoint/2010/main" val="4131552081"/>
      </p:ext>
    </p:extLst>
  </p:cSld>
  <p:clrMapOvr>
    <a:masterClrMapping/>
  </p:clrMapOvr>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chemeClr val="bg1">
                    <a:lumMod val="75000"/>
                  </a:schemeClr>
                </a:solidFill>
              </a:rPr>
              <a:t>In a nutshell, what is SLK?</a:t>
            </a:r>
          </a:p>
          <a:p>
            <a:r>
              <a:rPr lang="en-US" sz="1600" dirty="0">
                <a:solidFill>
                  <a:schemeClr val="bg1">
                    <a:lumMod val="75000"/>
                  </a:schemeClr>
                </a:solidFill>
              </a:rPr>
              <a:t>A chronic/recurrent inflammatory condition of the superior limbal cornea and adjacent </a:t>
            </a:r>
            <a:r>
              <a:rPr lang="en-US" sz="1600" dirty="0" err="1">
                <a:solidFill>
                  <a:schemeClr val="bg1">
                    <a:lumMod val="75000"/>
                  </a:schemeClr>
                </a:solidFill>
              </a:rPr>
              <a:t>conj</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Is it common, or rare?</a:t>
            </a:r>
          </a:p>
          <a:p>
            <a:r>
              <a:rPr lang="en-US" sz="1600" dirty="0">
                <a:solidFill>
                  <a:schemeClr val="bg1">
                    <a:lumMod val="75000"/>
                  </a:schemeClr>
                </a:solidFill>
              </a:rPr>
              <a:t>Rare</a:t>
            </a:r>
          </a:p>
          <a:p>
            <a:endParaRPr lang="en-US" sz="1600" dirty="0">
              <a:solidFill>
                <a:schemeClr val="bg1">
                  <a:lumMod val="75000"/>
                </a:schemeClr>
              </a:solidFill>
            </a:endParaRPr>
          </a:p>
          <a:p>
            <a:r>
              <a:rPr lang="en-US" sz="1600" i="1" dirty="0">
                <a:solidFill>
                  <a:schemeClr val="bg1">
                    <a:lumMod val="75000"/>
                  </a:schemeClr>
                </a:solidFill>
              </a:rPr>
              <a:t>Is there a gender predilection?</a:t>
            </a:r>
          </a:p>
          <a:p>
            <a:r>
              <a:rPr lang="en-US" sz="1600" dirty="0">
                <a:solidFill>
                  <a:schemeClr val="bg1">
                    <a:lumMod val="75000"/>
                  </a:schemeClr>
                </a:solidFill>
              </a:rPr>
              <a:t>Yes,  </a:t>
            </a:r>
            <a:r>
              <a:rPr lang="en-US" sz="1600" b="0" i="0" dirty="0">
                <a:solidFill>
                  <a:schemeClr val="bg1">
                    <a:lumMod val="75000"/>
                  </a:schemeClr>
                </a:solidFill>
                <a:effectLst/>
                <a:latin typeface="Google Sans"/>
              </a:rPr>
              <a:t>♀</a:t>
            </a:r>
            <a:r>
              <a:rPr lang="en-US" sz="1600" dirty="0">
                <a:solidFill>
                  <a:schemeClr val="bg1">
                    <a:lumMod val="75000"/>
                  </a:schemeClr>
                </a:solidFill>
              </a:rPr>
              <a:t>  are  far  more likely to be affected</a:t>
            </a:r>
          </a:p>
        </p:txBody>
      </p:sp>
      <p:sp>
        <p:nvSpPr>
          <p:cNvPr id="3" name="TextBox 2">
            <a:extLst>
              <a:ext uri="{FF2B5EF4-FFF2-40B4-BE49-F238E27FC236}">
                <a16:creationId xmlns:a16="http://schemas.microsoft.com/office/drawing/2014/main" id="{D921E087-B178-DD53-5F27-4653507E4C28}"/>
              </a:ext>
            </a:extLst>
          </p:cNvPr>
          <p:cNvSpPr txBox="1"/>
          <p:nvPr/>
        </p:nvSpPr>
        <p:spPr>
          <a:xfrm>
            <a:off x="1143000" y="2793591"/>
            <a:ext cx="5867400" cy="3323987"/>
          </a:xfrm>
          <a:prstGeom prst="rect">
            <a:avLst/>
          </a:prstGeom>
          <a:solidFill>
            <a:schemeClr val="accent6">
              <a:lumMod val="20000"/>
              <a:lumOff val="80000"/>
            </a:schemeClr>
          </a:solidFill>
        </p:spPr>
        <p:txBody>
          <a:bodyPr wrap="square" rtlCol="0">
            <a:spAutoFit/>
          </a:bodyPr>
          <a:lstStyle/>
          <a:p>
            <a:r>
              <a:rPr lang="en-US" sz="1400" i="1" dirty="0">
                <a:solidFill>
                  <a:srgbClr val="0000FF"/>
                </a:solidFill>
              </a:rPr>
              <a:t>What do SLK pts c/o?</a:t>
            </a:r>
          </a:p>
          <a:p>
            <a:r>
              <a:rPr lang="en-US" sz="1400" dirty="0">
                <a:solidFill>
                  <a:srgbClr val="0000FF"/>
                </a:solidFill>
              </a:rPr>
              <a:t>The same things DES pts do: FBS, red eyes, and tearing</a:t>
            </a:r>
          </a:p>
          <a:p>
            <a:endParaRPr lang="en-US" sz="1400" i="1" dirty="0">
              <a:solidFill>
                <a:srgbClr val="0000FF"/>
              </a:solidFill>
            </a:endParaRPr>
          </a:p>
          <a:p>
            <a:r>
              <a:rPr lang="en-US" sz="1400" i="1" dirty="0">
                <a:solidFill>
                  <a:srgbClr val="0000FF"/>
                </a:solidFill>
              </a:rPr>
              <a:t>SLK has  three  classic findings associated with the superior bulbar conj. </a:t>
            </a:r>
            <a:r>
              <a:rPr lang="en-US" sz="1400" i="1" dirty="0"/>
              <a:t>What are they?</a:t>
            </a:r>
          </a:p>
          <a:p>
            <a:r>
              <a:rPr lang="en-US" sz="1400" dirty="0"/>
              <a:t>--Injection</a:t>
            </a:r>
          </a:p>
          <a:p>
            <a:r>
              <a:rPr lang="en-US" sz="1400" dirty="0"/>
              <a:t>--It is  redundant/loose</a:t>
            </a:r>
          </a:p>
          <a:p>
            <a:r>
              <a:rPr lang="en-US" sz="1400" dirty="0"/>
              <a:t>--It stains with  </a:t>
            </a:r>
            <a:r>
              <a:rPr lang="en-US" sz="1400" b="1" dirty="0">
                <a:solidFill>
                  <a:srgbClr val="FF33FF"/>
                </a:solidFill>
              </a:rPr>
              <a:t>rose </a:t>
            </a:r>
            <a:r>
              <a:rPr lang="en-US" sz="1400" b="1" dirty="0" err="1">
                <a:solidFill>
                  <a:srgbClr val="FF33FF"/>
                </a:solidFill>
              </a:rPr>
              <a:t>bengal</a:t>
            </a:r>
            <a:r>
              <a:rPr lang="en-US" sz="1400" b="1" dirty="0">
                <a:solidFill>
                  <a:srgbClr val="FF33FF"/>
                </a:solidFill>
              </a:rPr>
              <a:t>, </a:t>
            </a:r>
            <a:r>
              <a:rPr lang="en-US" sz="1400" dirty="0"/>
              <a:t>  </a:t>
            </a:r>
            <a:r>
              <a:rPr lang="en-US" sz="1400" b="1" dirty="0" err="1">
                <a:solidFill>
                  <a:srgbClr val="CCCC00"/>
                </a:solidFill>
              </a:rPr>
              <a:t>lissamine</a:t>
            </a:r>
            <a:r>
              <a:rPr lang="en-US" sz="1400" b="1" dirty="0">
                <a:solidFill>
                  <a:srgbClr val="CCCC00"/>
                </a:solidFill>
              </a:rPr>
              <a:t> green, </a:t>
            </a:r>
            <a:r>
              <a:rPr lang="en-US" sz="1400" dirty="0"/>
              <a:t>and/or  </a:t>
            </a:r>
            <a:r>
              <a:rPr lang="en-US" sz="1400" b="1" dirty="0">
                <a:solidFill>
                  <a:srgbClr val="FFFF00"/>
                </a:solidFill>
              </a:rPr>
              <a:t>fluorescein</a:t>
            </a:r>
          </a:p>
          <a:p>
            <a:endParaRPr lang="en-US" sz="1400" i="1" dirty="0">
              <a:solidFill>
                <a:srgbClr val="CCCC00"/>
              </a:solidFill>
            </a:endParaRPr>
          </a:p>
          <a:p>
            <a:r>
              <a:rPr lang="en-US" sz="1400" i="1" dirty="0">
                <a:solidFill>
                  <a:srgbClr val="0000FF"/>
                </a:solidFill>
              </a:rPr>
              <a:t>SLK also has a classic </a:t>
            </a:r>
            <a:r>
              <a:rPr lang="en-US" sz="1400" dirty="0">
                <a:solidFill>
                  <a:srgbClr val="0000FF"/>
                </a:solidFill>
              </a:rPr>
              <a:t>tarsal</a:t>
            </a:r>
            <a:r>
              <a:rPr lang="en-US" sz="1400" i="1" dirty="0">
                <a:solidFill>
                  <a:srgbClr val="0000FF"/>
                </a:solidFill>
              </a:rPr>
              <a:t> </a:t>
            </a:r>
            <a:r>
              <a:rPr lang="en-US" sz="1400" i="1" dirty="0" err="1">
                <a:solidFill>
                  <a:srgbClr val="0000FF"/>
                </a:solidFill>
              </a:rPr>
              <a:t>conj</a:t>
            </a:r>
            <a:r>
              <a:rPr lang="en-US" sz="1400" i="1" dirty="0">
                <a:solidFill>
                  <a:srgbClr val="0000FF"/>
                </a:solidFill>
              </a:rPr>
              <a:t> finding—what is it?</a:t>
            </a:r>
          </a:p>
          <a:p>
            <a:r>
              <a:rPr lang="en-US" sz="1400" dirty="0">
                <a:solidFill>
                  <a:srgbClr val="0000FF"/>
                </a:solidFill>
              </a:rPr>
              <a:t>Papillary reaction</a:t>
            </a:r>
          </a:p>
          <a:p>
            <a:endParaRPr lang="en-US" sz="1400" i="1" dirty="0">
              <a:solidFill>
                <a:srgbClr val="0000FF"/>
              </a:solidFill>
            </a:endParaRPr>
          </a:p>
          <a:p>
            <a:r>
              <a:rPr lang="en-US" sz="1400" i="1" dirty="0">
                <a:solidFill>
                  <a:srgbClr val="0000FF"/>
                </a:solidFill>
              </a:rPr>
              <a:t>SLK has  two  classic cornea findings. </a:t>
            </a:r>
            <a:r>
              <a:rPr lang="en-US" sz="1400" i="1" dirty="0"/>
              <a:t>What are they?</a:t>
            </a:r>
          </a:p>
          <a:p>
            <a:r>
              <a:rPr lang="en-US" sz="1400" dirty="0"/>
              <a:t>--Superior  PEE/K</a:t>
            </a:r>
          </a:p>
          <a:p>
            <a:r>
              <a:rPr lang="en-US" sz="1400" dirty="0"/>
              <a:t>--Superior  filaments</a:t>
            </a:r>
          </a:p>
        </p:txBody>
      </p:sp>
      <p:sp>
        <p:nvSpPr>
          <p:cNvPr id="11" name="Rectangle 10">
            <a:extLst>
              <a:ext uri="{FF2B5EF4-FFF2-40B4-BE49-F238E27FC236}">
                <a16:creationId xmlns:a16="http://schemas.microsoft.com/office/drawing/2014/main" id="{FCD7BFED-7FBB-9DC0-318D-FBD0A560489D}"/>
              </a:ext>
            </a:extLst>
          </p:cNvPr>
          <p:cNvSpPr/>
          <p:nvPr/>
        </p:nvSpPr>
        <p:spPr>
          <a:xfrm>
            <a:off x="2065789" y="5638158"/>
            <a:ext cx="626378" cy="186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abb.</a:t>
            </a:r>
            <a:endParaRPr lang="en-US" sz="800" dirty="0">
              <a:solidFill>
                <a:schemeClr val="tx1"/>
              </a:solidFill>
            </a:endParaRPr>
          </a:p>
        </p:txBody>
      </p:sp>
      <p:sp>
        <p:nvSpPr>
          <p:cNvPr id="12" name="Rectangle 11">
            <a:extLst>
              <a:ext uri="{FF2B5EF4-FFF2-40B4-BE49-F238E27FC236}">
                <a16:creationId xmlns:a16="http://schemas.microsoft.com/office/drawing/2014/main" id="{C374FA9B-4C41-364F-57C4-045426DB67EF}"/>
              </a:ext>
            </a:extLst>
          </p:cNvPr>
          <p:cNvSpPr/>
          <p:nvPr/>
        </p:nvSpPr>
        <p:spPr>
          <a:xfrm>
            <a:off x="2070682" y="5849980"/>
            <a:ext cx="824917" cy="186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Tree>
    <p:extLst>
      <p:ext uri="{BB962C8B-B14F-4D97-AF65-F5344CB8AC3E}">
        <p14:creationId xmlns:p14="http://schemas.microsoft.com/office/powerpoint/2010/main" val="1301192336"/>
      </p:ext>
    </p:extLst>
  </p:cSld>
  <p:clrMapOvr>
    <a:masterClrMapping/>
  </p:clrMapOvr>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chemeClr val="bg1">
                    <a:lumMod val="75000"/>
                  </a:schemeClr>
                </a:solidFill>
              </a:rPr>
              <a:t>In a nutshell, what is SLK?</a:t>
            </a:r>
          </a:p>
          <a:p>
            <a:r>
              <a:rPr lang="en-US" sz="1600" dirty="0">
                <a:solidFill>
                  <a:schemeClr val="bg1">
                    <a:lumMod val="75000"/>
                  </a:schemeClr>
                </a:solidFill>
              </a:rPr>
              <a:t>A chronic/recurrent inflammatory condition of the superior limbal cornea and adjacent </a:t>
            </a:r>
            <a:r>
              <a:rPr lang="en-US" sz="1600" dirty="0" err="1">
                <a:solidFill>
                  <a:schemeClr val="bg1">
                    <a:lumMod val="75000"/>
                  </a:schemeClr>
                </a:solidFill>
              </a:rPr>
              <a:t>conj</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Is it common, or rare?</a:t>
            </a:r>
          </a:p>
          <a:p>
            <a:r>
              <a:rPr lang="en-US" sz="1600" dirty="0">
                <a:solidFill>
                  <a:schemeClr val="bg1">
                    <a:lumMod val="75000"/>
                  </a:schemeClr>
                </a:solidFill>
              </a:rPr>
              <a:t>Rare</a:t>
            </a:r>
          </a:p>
          <a:p>
            <a:endParaRPr lang="en-US" sz="1600" dirty="0">
              <a:solidFill>
                <a:schemeClr val="bg1">
                  <a:lumMod val="75000"/>
                </a:schemeClr>
              </a:solidFill>
            </a:endParaRPr>
          </a:p>
          <a:p>
            <a:r>
              <a:rPr lang="en-US" sz="1600" i="1" dirty="0">
                <a:solidFill>
                  <a:schemeClr val="bg1">
                    <a:lumMod val="75000"/>
                  </a:schemeClr>
                </a:solidFill>
              </a:rPr>
              <a:t>Is there a gender predilection?</a:t>
            </a:r>
          </a:p>
          <a:p>
            <a:r>
              <a:rPr lang="en-US" sz="1600" dirty="0">
                <a:solidFill>
                  <a:schemeClr val="bg1">
                    <a:lumMod val="75000"/>
                  </a:schemeClr>
                </a:solidFill>
              </a:rPr>
              <a:t>Yes,  </a:t>
            </a:r>
            <a:r>
              <a:rPr lang="en-US" sz="1600" b="0" i="0" dirty="0">
                <a:solidFill>
                  <a:schemeClr val="bg1">
                    <a:lumMod val="75000"/>
                  </a:schemeClr>
                </a:solidFill>
                <a:effectLst/>
                <a:latin typeface="Google Sans"/>
              </a:rPr>
              <a:t>♀</a:t>
            </a:r>
            <a:r>
              <a:rPr lang="en-US" sz="1600" dirty="0">
                <a:solidFill>
                  <a:schemeClr val="bg1">
                    <a:lumMod val="75000"/>
                  </a:schemeClr>
                </a:solidFill>
              </a:rPr>
              <a:t>  are  far  more likely to be affected</a:t>
            </a:r>
          </a:p>
        </p:txBody>
      </p:sp>
      <p:sp>
        <p:nvSpPr>
          <p:cNvPr id="3" name="TextBox 2">
            <a:extLst>
              <a:ext uri="{FF2B5EF4-FFF2-40B4-BE49-F238E27FC236}">
                <a16:creationId xmlns:a16="http://schemas.microsoft.com/office/drawing/2014/main" id="{D921E087-B178-DD53-5F27-4653507E4C28}"/>
              </a:ext>
            </a:extLst>
          </p:cNvPr>
          <p:cNvSpPr txBox="1"/>
          <p:nvPr/>
        </p:nvSpPr>
        <p:spPr>
          <a:xfrm>
            <a:off x="1143000" y="2793591"/>
            <a:ext cx="5867400" cy="3323987"/>
          </a:xfrm>
          <a:prstGeom prst="rect">
            <a:avLst/>
          </a:prstGeom>
          <a:solidFill>
            <a:schemeClr val="accent6">
              <a:lumMod val="20000"/>
              <a:lumOff val="80000"/>
            </a:schemeClr>
          </a:solidFill>
        </p:spPr>
        <p:txBody>
          <a:bodyPr wrap="square" rtlCol="0">
            <a:spAutoFit/>
          </a:bodyPr>
          <a:lstStyle/>
          <a:p>
            <a:r>
              <a:rPr lang="en-US" sz="1400" i="1" dirty="0">
                <a:solidFill>
                  <a:srgbClr val="0000FF"/>
                </a:solidFill>
              </a:rPr>
              <a:t>What do SLK pts c/o?</a:t>
            </a:r>
          </a:p>
          <a:p>
            <a:r>
              <a:rPr lang="en-US" sz="1400" dirty="0">
                <a:solidFill>
                  <a:srgbClr val="0000FF"/>
                </a:solidFill>
              </a:rPr>
              <a:t>The same things DES pts do: FBS, red eyes, and tearing</a:t>
            </a:r>
          </a:p>
          <a:p>
            <a:endParaRPr lang="en-US" sz="1400" i="1" dirty="0">
              <a:solidFill>
                <a:srgbClr val="0000FF"/>
              </a:solidFill>
            </a:endParaRPr>
          </a:p>
          <a:p>
            <a:r>
              <a:rPr lang="en-US" sz="1400" i="1" dirty="0">
                <a:solidFill>
                  <a:srgbClr val="0000FF"/>
                </a:solidFill>
              </a:rPr>
              <a:t>SLK has  three  classic findings associated with the superior bulbar conj. </a:t>
            </a:r>
            <a:r>
              <a:rPr lang="en-US" sz="1400" i="1" dirty="0"/>
              <a:t>What are they?</a:t>
            </a:r>
          </a:p>
          <a:p>
            <a:r>
              <a:rPr lang="en-US" sz="1400" dirty="0"/>
              <a:t>--Injection</a:t>
            </a:r>
          </a:p>
          <a:p>
            <a:r>
              <a:rPr lang="en-US" sz="1400" dirty="0"/>
              <a:t>--It is  redundant/loose</a:t>
            </a:r>
          </a:p>
          <a:p>
            <a:r>
              <a:rPr lang="en-US" sz="1400" dirty="0"/>
              <a:t>--It stains with  </a:t>
            </a:r>
            <a:r>
              <a:rPr lang="en-US" sz="1400" b="1" dirty="0">
                <a:solidFill>
                  <a:srgbClr val="FF33FF"/>
                </a:solidFill>
              </a:rPr>
              <a:t>rose </a:t>
            </a:r>
            <a:r>
              <a:rPr lang="en-US" sz="1400" b="1" dirty="0" err="1">
                <a:solidFill>
                  <a:srgbClr val="FF33FF"/>
                </a:solidFill>
              </a:rPr>
              <a:t>bengal</a:t>
            </a:r>
            <a:r>
              <a:rPr lang="en-US" sz="1400" b="1" dirty="0">
                <a:solidFill>
                  <a:srgbClr val="FF33FF"/>
                </a:solidFill>
              </a:rPr>
              <a:t>, </a:t>
            </a:r>
            <a:r>
              <a:rPr lang="en-US" sz="1400" dirty="0"/>
              <a:t>  </a:t>
            </a:r>
            <a:r>
              <a:rPr lang="en-US" sz="1400" b="1" dirty="0" err="1">
                <a:solidFill>
                  <a:srgbClr val="CCCC00"/>
                </a:solidFill>
              </a:rPr>
              <a:t>lissamine</a:t>
            </a:r>
            <a:r>
              <a:rPr lang="en-US" sz="1400" b="1" dirty="0">
                <a:solidFill>
                  <a:srgbClr val="CCCC00"/>
                </a:solidFill>
              </a:rPr>
              <a:t> green, </a:t>
            </a:r>
            <a:r>
              <a:rPr lang="en-US" sz="1400" dirty="0"/>
              <a:t>and/or  </a:t>
            </a:r>
            <a:r>
              <a:rPr lang="en-US" sz="1400" b="1" dirty="0">
                <a:solidFill>
                  <a:srgbClr val="FFFF00"/>
                </a:solidFill>
              </a:rPr>
              <a:t>fluorescein</a:t>
            </a:r>
          </a:p>
          <a:p>
            <a:endParaRPr lang="en-US" sz="1400" i="1" dirty="0">
              <a:solidFill>
                <a:srgbClr val="CCCC00"/>
              </a:solidFill>
            </a:endParaRPr>
          </a:p>
          <a:p>
            <a:r>
              <a:rPr lang="en-US" sz="1400" i="1" dirty="0">
                <a:solidFill>
                  <a:srgbClr val="0000FF"/>
                </a:solidFill>
              </a:rPr>
              <a:t>SLK also has a classic </a:t>
            </a:r>
            <a:r>
              <a:rPr lang="en-US" sz="1400" dirty="0">
                <a:solidFill>
                  <a:srgbClr val="0000FF"/>
                </a:solidFill>
              </a:rPr>
              <a:t>tarsal</a:t>
            </a:r>
            <a:r>
              <a:rPr lang="en-US" sz="1400" i="1" dirty="0">
                <a:solidFill>
                  <a:srgbClr val="0000FF"/>
                </a:solidFill>
              </a:rPr>
              <a:t> </a:t>
            </a:r>
            <a:r>
              <a:rPr lang="en-US" sz="1400" i="1" dirty="0" err="1">
                <a:solidFill>
                  <a:srgbClr val="0000FF"/>
                </a:solidFill>
              </a:rPr>
              <a:t>conj</a:t>
            </a:r>
            <a:r>
              <a:rPr lang="en-US" sz="1400" i="1" dirty="0">
                <a:solidFill>
                  <a:srgbClr val="0000FF"/>
                </a:solidFill>
              </a:rPr>
              <a:t> finding—what is it?</a:t>
            </a:r>
          </a:p>
          <a:p>
            <a:r>
              <a:rPr lang="en-US" sz="1400" dirty="0">
                <a:solidFill>
                  <a:srgbClr val="0000FF"/>
                </a:solidFill>
              </a:rPr>
              <a:t>Papillary reaction</a:t>
            </a:r>
          </a:p>
          <a:p>
            <a:endParaRPr lang="en-US" sz="1400" i="1" dirty="0">
              <a:solidFill>
                <a:srgbClr val="0000FF"/>
              </a:solidFill>
            </a:endParaRPr>
          </a:p>
          <a:p>
            <a:r>
              <a:rPr lang="en-US" sz="1400" i="1" dirty="0">
                <a:solidFill>
                  <a:srgbClr val="0000FF"/>
                </a:solidFill>
              </a:rPr>
              <a:t>SLK has  two  classic cornea findings. </a:t>
            </a:r>
            <a:r>
              <a:rPr lang="en-US" sz="1400" i="1" dirty="0"/>
              <a:t>What are they?</a:t>
            </a:r>
          </a:p>
          <a:p>
            <a:r>
              <a:rPr lang="en-US" sz="1400" dirty="0"/>
              <a:t>--Superior  PEE/K</a:t>
            </a:r>
          </a:p>
          <a:p>
            <a:r>
              <a:rPr lang="en-US" sz="1400" dirty="0"/>
              <a:t>--Superior  filaments</a:t>
            </a:r>
          </a:p>
        </p:txBody>
      </p:sp>
    </p:spTree>
    <p:extLst>
      <p:ext uri="{BB962C8B-B14F-4D97-AF65-F5344CB8AC3E}">
        <p14:creationId xmlns:p14="http://schemas.microsoft.com/office/powerpoint/2010/main" val="739203365"/>
      </p:ext>
    </p:extLst>
  </p:cSld>
  <p:clrMapOvr>
    <a:masterClrMapping/>
  </p:clrMapOvr>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0B5ACC-71AF-11E4-F82E-34906D971B58}"/>
              </a:ext>
            </a:extLst>
          </p:cNvPr>
          <p:cNvSpPr>
            <a:spLocks noGrp="1"/>
          </p:cNvSpPr>
          <p:nvPr>
            <p:ph type="sldNum" sz="quarter" idx="12"/>
          </p:nvPr>
        </p:nvSpPr>
        <p:spPr/>
        <p:txBody>
          <a:bodyPr/>
          <a:lstStyle/>
          <a:p>
            <a:pPr>
              <a:defRPr/>
            </a:pPr>
            <a:fld id="{D41F8AE2-05A8-4A62-B7F5-1777795728D2}" type="slidenum">
              <a:rPr lang="en-US" altLang="en-US" smtClean="0"/>
              <a:pPr>
                <a:defRPr/>
              </a:pPr>
              <a:t>698</a:t>
            </a:fld>
            <a:endParaRPr lang="en-US" altLang="en-US"/>
          </a:p>
        </p:txBody>
      </p:sp>
      <p:sp>
        <p:nvSpPr>
          <p:cNvPr id="4" name="Rectangle 3">
            <a:extLst>
              <a:ext uri="{FF2B5EF4-FFF2-40B4-BE49-F238E27FC236}">
                <a16:creationId xmlns:a16="http://schemas.microsoft.com/office/drawing/2014/main" id="{871EA001-2CB8-EE22-8CE1-37D358AEA385}"/>
              </a:ext>
            </a:extLst>
          </p:cNvPr>
          <p:cNvSpPr/>
          <p:nvPr/>
        </p:nvSpPr>
        <p:spPr>
          <a:xfrm>
            <a:off x="4955381" y="1195864"/>
            <a:ext cx="1297781" cy="514201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669BC131-9C1D-FF1A-C866-99C9B2620314}"/>
              </a:ext>
            </a:extLst>
          </p:cNvPr>
          <p:cNvSpPr/>
          <p:nvPr/>
        </p:nvSpPr>
        <p:spPr>
          <a:xfrm>
            <a:off x="2288381" y="5855732"/>
            <a:ext cx="2439123" cy="5450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AF6C8CA5-3E6B-FCFF-A2C1-32DAAE5971B3}"/>
              </a:ext>
            </a:extLst>
          </p:cNvPr>
          <p:cNvSpPr txBox="1"/>
          <p:nvPr/>
        </p:nvSpPr>
        <p:spPr>
          <a:xfrm>
            <a:off x="3210088" y="6247595"/>
            <a:ext cx="2723823" cy="369332"/>
          </a:xfrm>
          <a:prstGeom prst="rect">
            <a:avLst/>
          </a:prstGeom>
          <a:noFill/>
        </p:spPr>
        <p:txBody>
          <a:bodyPr wrap="none" rtlCol="0">
            <a:spAutoFit/>
          </a:bodyPr>
          <a:lstStyle/>
          <a:p>
            <a:pPr algn="ctr"/>
            <a:r>
              <a:rPr lang="en-US" dirty="0">
                <a:solidFill>
                  <a:srgbClr val="000000"/>
                </a:solidFill>
              </a:rPr>
              <a:t>K s</a:t>
            </a:r>
            <a:r>
              <a:rPr lang="en-US" b="0" i="0" dirty="0">
                <a:solidFill>
                  <a:srgbClr val="000000"/>
                </a:solidFill>
                <a:effectLst/>
                <a:latin typeface="Arial" panose="020B0604020202020204" pitchFamily="34" charset="0"/>
              </a:rPr>
              <a:t>taining pattern in SLK</a:t>
            </a:r>
            <a:endParaRPr lang="en-US" dirty="0"/>
          </a:p>
        </p:txBody>
      </p:sp>
      <p:sp>
        <p:nvSpPr>
          <p:cNvPr id="7" name="Rectangle 6">
            <a:extLst>
              <a:ext uri="{FF2B5EF4-FFF2-40B4-BE49-F238E27FC236}">
                <a16:creationId xmlns:a16="http://schemas.microsoft.com/office/drawing/2014/main" id="{9C968DC8-6008-3DF8-EE34-55A4E83E19D9}"/>
              </a:ext>
            </a:extLst>
          </p:cNvPr>
          <p:cNvSpPr/>
          <p:nvPr/>
        </p:nvSpPr>
        <p:spPr>
          <a:xfrm>
            <a:off x="2008716" y="4953000"/>
            <a:ext cx="4244446" cy="87127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icture 9" descr="A grey eye with a white circle&#10;&#10;Description automatically generated">
            <a:extLst>
              <a:ext uri="{FF2B5EF4-FFF2-40B4-BE49-F238E27FC236}">
                <a16:creationId xmlns:a16="http://schemas.microsoft.com/office/drawing/2014/main" id="{BD800C21-92D7-640C-1890-EF9D5FDB5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7025" y="2057400"/>
            <a:ext cx="4689950" cy="2395584"/>
          </a:xfrm>
          <a:prstGeom prst="rect">
            <a:avLst/>
          </a:prstGeom>
        </p:spPr>
      </p:pic>
      <p:sp>
        <p:nvSpPr>
          <p:cNvPr id="5" name="TextBox 4">
            <a:extLst>
              <a:ext uri="{FF2B5EF4-FFF2-40B4-BE49-F238E27FC236}">
                <a16:creationId xmlns:a16="http://schemas.microsoft.com/office/drawing/2014/main" id="{7F0B1044-8768-64D6-3E95-D46FAC90EE57}"/>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2975366999"/>
      </p:ext>
    </p:extLst>
  </p:cSld>
  <p:clrMapOvr>
    <a:masterClrMapping/>
  </p:clrMapOvr>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2711CD-0E35-43A2-8056-4356BDB19E66}"/>
              </a:ext>
            </a:extLst>
          </p:cNvPr>
          <p:cNvSpPr>
            <a:spLocks noGrp="1"/>
          </p:cNvSpPr>
          <p:nvPr>
            <p:ph type="sldNum" sz="quarter" idx="12"/>
          </p:nvPr>
        </p:nvSpPr>
        <p:spPr/>
        <p:txBody>
          <a:bodyPr/>
          <a:lstStyle/>
          <a:p>
            <a:pPr>
              <a:defRPr/>
            </a:pPr>
            <a:fld id="{D41F8AE2-05A8-4A62-B7F5-1777795728D2}" type="slidenum">
              <a:rPr lang="en-US" altLang="en-US" smtClean="0"/>
              <a:pPr>
                <a:defRPr/>
              </a:pPr>
              <a:t>699</a:t>
            </a:fld>
            <a:endParaRPr lang="en-US" altLang="en-US"/>
          </a:p>
        </p:txBody>
      </p:sp>
      <p:sp>
        <p:nvSpPr>
          <p:cNvPr id="5" name="TextBox 4">
            <a:extLst>
              <a:ext uri="{FF2B5EF4-FFF2-40B4-BE49-F238E27FC236}">
                <a16:creationId xmlns:a16="http://schemas.microsoft.com/office/drawing/2014/main" id="{5246A803-D47B-4F76-8F34-03F7022F38AE}"/>
              </a:ext>
            </a:extLst>
          </p:cNvPr>
          <p:cNvSpPr txBox="1"/>
          <p:nvPr/>
        </p:nvSpPr>
        <p:spPr>
          <a:xfrm>
            <a:off x="2816162" y="6172200"/>
            <a:ext cx="3429144" cy="369332"/>
          </a:xfrm>
          <a:prstGeom prst="rect">
            <a:avLst/>
          </a:prstGeom>
          <a:noFill/>
        </p:spPr>
        <p:txBody>
          <a:bodyPr wrap="none" rtlCol="0">
            <a:spAutoFit/>
          </a:bodyPr>
          <a:lstStyle/>
          <a:p>
            <a:pPr algn="ctr"/>
            <a:r>
              <a:rPr lang="en-US" dirty="0"/>
              <a:t>SLK: Superior corneal filaments</a:t>
            </a:r>
          </a:p>
        </p:txBody>
      </p:sp>
      <p:pic>
        <p:nvPicPr>
          <p:cNvPr id="7" name="Picture 6">
            <a:extLst>
              <a:ext uri="{FF2B5EF4-FFF2-40B4-BE49-F238E27FC236}">
                <a16:creationId xmlns:a16="http://schemas.microsoft.com/office/drawing/2014/main" id="{67435E07-328C-4D44-849D-7D7E510B8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947" y="1463675"/>
            <a:ext cx="5872105" cy="3930650"/>
          </a:xfrm>
          <a:prstGeom prst="rect">
            <a:avLst/>
          </a:prstGeom>
        </p:spPr>
      </p:pic>
      <p:sp>
        <p:nvSpPr>
          <p:cNvPr id="3" name="TextBox 2">
            <a:extLst>
              <a:ext uri="{FF2B5EF4-FFF2-40B4-BE49-F238E27FC236}">
                <a16:creationId xmlns:a16="http://schemas.microsoft.com/office/drawing/2014/main" id="{05A57DFE-4A29-C377-696B-6A46E2513FE4}"/>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4073106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7" name="Rectangle 6"/>
          <p:cNvSpPr/>
          <p:nvPr/>
        </p:nvSpPr>
        <p:spPr>
          <a:xfrm>
            <a:off x="67056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5" name="TextBox 4"/>
          <p:cNvSpPr txBox="1"/>
          <p:nvPr/>
        </p:nvSpPr>
        <p:spPr>
          <a:xfrm>
            <a:off x="479449" y="1488281"/>
            <a:ext cx="8131151" cy="2585323"/>
          </a:xfrm>
          <a:prstGeom prst="rect">
            <a:avLst/>
          </a:prstGeom>
          <a:noFill/>
        </p:spPr>
        <p:txBody>
          <a:bodyPr wrap="square" rtlCol="0">
            <a:spAutoFit/>
          </a:bodyPr>
          <a:lstStyle/>
          <a:p>
            <a:r>
              <a:rPr lang="en-US" i="1" dirty="0">
                <a:solidFill>
                  <a:srgbClr val="0000FF"/>
                </a:solidFill>
              </a:rPr>
              <a:t>How common is DES?</a:t>
            </a:r>
          </a:p>
          <a:p>
            <a:r>
              <a:rPr lang="en-US" dirty="0">
                <a:solidFill>
                  <a:srgbClr val="0000FF"/>
                </a:solidFill>
              </a:rPr>
              <a:t>Very. It is estimated to affect  10%  of adults age 30-60, and  15%  of adults age 65 and older.</a:t>
            </a:r>
          </a:p>
          <a:p>
            <a:endParaRPr lang="en-US" dirty="0">
              <a:solidFill>
                <a:srgbClr val="0000FF"/>
              </a:solidFill>
            </a:endParaRPr>
          </a:p>
          <a:p>
            <a:r>
              <a:rPr lang="en-US" i="1" dirty="0">
                <a:solidFill>
                  <a:srgbClr val="0000FF"/>
                </a:solidFill>
              </a:rPr>
              <a:t>Is it a significant health problem?</a:t>
            </a:r>
          </a:p>
          <a:p>
            <a:r>
              <a:rPr lang="en-US" dirty="0">
                <a:solidFill>
                  <a:srgbClr val="0000FF"/>
                </a:solidFill>
              </a:rPr>
              <a:t>It certainly can be. Studies indicate moderate-to-severe DES impacts quality-of-life to the same degree as moderate-to-severe angina.</a:t>
            </a:r>
          </a:p>
          <a:p>
            <a:endParaRPr lang="en-US" dirty="0">
              <a:solidFill>
                <a:srgbClr val="0000FF"/>
              </a:solidFill>
            </a:endParaRPr>
          </a:p>
          <a:p>
            <a:r>
              <a:rPr lang="en-US" i="1" dirty="0">
                <a:solidFill>
                  <a:srgbClr val="0000FF"/>
                </a:solidFill>
              </a:rPr>
              <a:t>Is there a gender predilection?</a:t>
            </a:r>
          </a:p>
        </p:txBody>
      </p:sp>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26366749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70</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a:t>
            </a:r>
            <a:r>
              <a:rPr lang="en-US" i="1" dirty="0">
                <a:solidFill>
                  <a:schemeClr val="bg1">
                    <a:lumMod val="75000"/>
                  </a:schemeClr>
                </a:solidFill>
              </a:rPr>
              <a:t>three</a:t>
            </a:r>
            <a:r>
              <a:rPr lang="en-US" dirty="0">
                <a:solidFill>
                  <a:schemeClr val="bg1">
                    <a:lumMod val="75000"/>
                  </a:schemeClr>
                </a:solidFill>
              </a:rPr>
              <a:t>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rgbClr val="0000FF"/>
                </a:solidFill>
              </a:rPr>
              <a:t>The lipid component/layer makes key contributions to the stability and effectiveness of the tear film—what are they?</a:t>
            </a:r>
          </a:p>
          <a:p>
            <a:r>
              <a:rPr lang="en-US" sz="1600" dirty="0">
                <a:solidFill>
                  <a:srgbClr val="0000FF"/>
                </a:solidFill>
              </a:rPr>
              <a:t>--Inhibit tear film  evaporation , thereby keeping it on the eye longer</a:t>
            </a:r>
          </a:p>
          <a:p>
            <a:r>
              <a:rPr lang="en-US" sz="1600" dirty="0">
                <a:solidFill>
                  <a:srgbClr val="0000FF"/>
                </a:solidFill>
              </a:rPr>
              <a:t>--Reduce tear film  surface tension , thereby keeping it on the eye longer </a:t>
            </a:r>
          </a:p>
          <a:p>
            <a:r>
              <a:rPr lang="en-US" sz="1600" dirty="0"/>
              <a:t>----Without a lipid layer, surface tension (along with gravity) would pull the tear film down the eye to the lake</a:t>
            </a:r>
          </a:p>
          <a:p>
            <a:r>
              <a:rPr lang="en-US" sz="1600" dirty="0">
                <a:solidFill>
                  <a:srgbClr val="0000FF"/>
                </a:solidFill>
              </a:rPr>
              <a:t>--Facilitate visual acuity by providing a smooth  refracting surface</a:t>
            </a:r>
          </a:p>
          <a:p>
            <a:endParaRPr lang="en-US" sz="1600" i="1" dirty="0">
              <a:solidFill>
                <a:srgbClr val="0000FF"/>
              </a:solidFill>
            </a:endParaRPr>
          </a:p>
          <a:p>
            <a:r>
              <a:rPr lang="en-US" sz="1600" i="1" dirty="0">
                <a:solidFill>
                  <a:srgbClr val="0000FF"/>
                </a:solidFill>
              </a:rPr>
              <a:t>Which gland(s) produce the lipids constituting this layer?</a:t>
            </a:r>
          </a:p>
          <a:p>
            <a:r>
              <a:rPr lang="en-US" sz="1600" dirty="0">
                <a:solidFill>
                  <a:srgbClr val="0000FF"/>
                </a:solidFill>
              </a:rPr>
              <a:t>The 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FCD8841-1C18-5DDD-4F9D-F8AF0A9F72B7}"/>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2750726091"/>
      </p:ext>
    </p:extLst>
  </p:cSld>
  <p:clrMapOvr>
    <a:masterClrMapping/>
  </p:clrMapOvr>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chemeClr val="bg1">
                    <a:lumMod val="75000"/>
                  </a:schemeClr>
                </a:solidFill>
              </a:rPr>
              <a:t>In a nutshell, what is SLK?</a:t>
            </a:r>
          </a:p>
          <a:p>
            <a:r>
              <a:rPr lang="en-US" sz="1600" dirty="0">
                <a:solidFill>
                  <a:schemeClr val="bg1">
                    <a:lumMod val="75000"/>
                  </a:schemeClr>
                </a:solidFill>
              </a:rPr>
              <a:t>A chronic/recurrent inflammatory condition of the superior limbal cornea and adjacent </a:t>
            </a:r>
            <a:r>
              <a:rPr lang="en-US" sz="1600" dirty="0" err="1">
                <a:solidFill>
                  <a:schemeClr val="bg1">
                    <a:lumMod val="75000"/>
                  </a:schemeClr>
                </a:solidFill>
              </a:rPr>
              <a:t>conj</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Is it common, or rare?</a:t>
            </a:r>
          </a:p>
          <a:p>
            <a:r>
              <a:rPr lang="en-US" sz="1600" dirty="0">
                <a:solidFill>
                  <a:schemeClr val="bg1">
                    <a:lumMod val="75000"/>
                  </a:schemeClr>
                </a:solidFill>
              </a:rPr>
              <a:t>Rare</a:t>
            </a:r>
          </a:p>
          <a:p>
            <a:endParaRPr lang="en-US" sz="1600" dirty="0">
              <a:solidFill>
                <a:schemeClr val="bg1">
                  <a:lumMod val="75000"/>
                </a:schemeClr>
              </a:solidFill>
            </a:endParaRPr>
          </a:p>
          <a:p>
            <a:r>
              <a:rPr lang="en-US" sz="1600" i="1" dirty="0">
                <a:solidFill>
                  <a:schemeClr val="bg1">
                    <a:lumMod val="75000"/>
                  </a:schemeClr>
                </a:solidFill>
              </a:rPr>
              <a:t>Is there a gender predilection?</a:t>
            </a:r>
          </a:p>
          <a:p>
            <a:r>
              <a:rPr lang="en-US" sz="1600" dirty="0">
                <a:solidFill>
                  <a:schemeClr val="bg1">
                    <a:lumMod val="75000"/>
                  </a:schemeClr>
                </a:solidFill>
              </a:rPr>
              <a:t>Yes,  </a:t>
            </a:r>
            <a:r>
              <a:rPr lang="en-US" sz="1600" b="0" i="0" dirty="0">
                <a:solidFill>
                  <a:schemeClr val="bg1">
                    <a:lumMod val="75000"/>
                  </a:schemeClr>
                </a:solidFill>
                <a:effectLst/>
                <a:latin typeface="Google Sans"/>
              </a:rPr>
              <a:t>♀</a:t>
            </a:r>
            <a:r>
              <a:rPr lang="en-US" sz="1600" dirty="0">
                <a:solidFill>
                  <a:schemeClr val="bg1">
                    <a:lumMod val="75000"/>
                  </a:schemeClr>
                </a:solidFill>
              </a:rPr>
              <a:t>  are  far  more likely to be affected</a:t>
            </a:r>
          </a:p>
        </p:txBody>
      </p:sp>
      <p:sp>
        <p:nvSpPr>
          <p:cNvPr id="3" name="TextBox 2">
            <a:extLst>
              <a:ext uri="{FF2B5EF4-FFF2-40B4-BE49-F238E27FC236}">
                <a16:creationId xmlns:a16="http://schemas.microsoft.com/office/drawing/2014/main" id="{D921E087-B178-DD53-5F27-4653507E4C28}"/>
              </a:ext>
            </a:extLst>
          </p:cNvPr>
          <p:cNvSpPr txBox="1"/>
          <p:nvPr/>
        </p:nvSpPr>
        <p:spPr>
          <a:xfrm>
            <a:off x="1143000" y="2793591"/>
            <a:ext cx="5867400" cy="3323987"/>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do SLK pts c/o?</a:t>
            </a:r>
          </a:p>
          <a:p>
            <a:r>
              <a:rPr lang="en-US" sz="1400" dirty="0">
                <a:solidFill>
                  <a:schemeClr val="bg1">
                    <a:lumMod val="75000"/>
                  </a:schemeClr>
                </a:solidFill>
              </a:rPr>
              <a:t>The same things DES pts do: FBS, red eyes, and tearing</a:t>
            </a:r>
          </a:p>
          <a:p>
            <a:endParaRPr lang="en-US" sz="1400" i="1" dirty="0">
              <a:solidFill>
                <a:schemeClr val="bg1">
                  <a:lumMod val="75000"/>
                </a:schemeClr>
              </a:solidFill>
            </a:endParaRPr>
          </a:p>
          <a:p>
            <a:r>
              <a:rPr lang="en-US" sz="1400" i="1" dirty="0">
                <a:solidFill>
                  <a:schemeClr val="bg1">
                    <a:lumMod val="75000"/>
                  </a:schemeClr>
                </a:solidFill>
              </a:rPr>
              <a:t>SLK has  three  classic findings associated with the superior bulbar conj. What are they?</a:t>
            </a:r>
          </a:p>
          <a:p>
            <a:r>
              <a:rPr lang="en-US" sz="1400" dirty="0">
                <a:solidFill>
                  <a:schemeClr val="bg1">
                    <a:lumMod val="75000"/>
                  </a:schemeClr>
                </a:solidFill>
              </a:rPr>
              <a:t>--Injection</a:t>
            </a:r>
          </a:p>
          <a:p>
            <a:r>
              <a:rPr lang="en-US" sz="1400" dirty="0">
                <a:solidFill>
                  <a:schemeClr val="bg1">
                    <a:lumMod val="75000"/>
                  </a:schemeClr>
                </a:solidFill>
              </a:rPr>
              <a:t>--It is redundant/loose</a:t>
            </a:r>
          </a:p>
          <a:p>
            <a:r>
              <a:rPr lang="en-US" sz="1400" dirty="0">
                <a:solidFill>
                  <a:schemeClr val="bg1">
                    <a:lumMod val="75000"/>
                  </a:schemeClr>
                </a:solidFill>
              </a:rPr>
              <a:t>--It stains with  </a:t>
            </a:r>
            <a:r>
              <a:rPr lang="en-US" sz="1400" b="1" dirty="0">
                <a:solidFill>
                  <a:schemeClr val="bg1">
                    <a:lumMod val="75000"/>
                  </a:schemeClr>
                </a:solidFill>
              </a:rPr>
              <a:t>rose </a:t>
            </a:r>
            <a:r>
              <a:rPr lang="en-US" sz="1400" b="1" dirty="0" err="1">
                <a:solidFill>
                  <a:schemeClr val="bg1">
                    <a:lumMod val="75000"/>
                  </a:schemeClr>
                </a:solidFill>
              </a:rPr>
              <a:t>bengal</a:t>
            </a:r>
            <a:r>
              <a:rPr lang="en-US" sz="1400" b="1" dirty="0">
                <a:solidFill>
                  <a:schemeClr val="bg1">
                    <a:lumMod val="75000"/>
                  </a:schemeClr>
                </a:solidFill>
              </a:rPr>
              <a:t>, </a:t>
            </a:r>
            <a:r>
              <a:rPr lang="en-US" sz="1400" dirty="0">
                <a:solidFill>
                  <a:schemeClr val="bg1">
                    <a:lumMod val="75000"/>
                  </a:schemeClr>
                </a:solidFill>
              </a:rPr>
              <a:t>  </a:t>
            </a:r>
            <a:r>
              <a:rPr lang="en-US" sz="1400" b="1" dirty="0" err="1">
                <a:solidFill>
                  <a:schemeClr val="bg1">
                    <a:lumMod val="75000"/>
                  </a:schemeClr>
                </a:solidFill>
              </a:rPr>
              <a:t>lissamine</a:t>
            </a:r>
            <a:r>
              <a:rPr lang="en-US" sz="1400" b="1" dirty="0">
                <a:solidFill>
                  <a:schemeClr val="bg1">
                    <a:lumMod val="75000"/>
                  </a:schemeClr>
                </a:solidFill>
              </a:rPr>
              <a:t> green, </a:t>
            </a:r>
            <a:r>
              <a:rPr lang="en-US" sz="1400" dirty="0">
                <a:solidFill>
                  <a:schemeClr val="bg1">
                    <a:lumMod val="75000"/>
                  </a:schemeClr>
                </a:solidFill>
              </a:rPr>
              <a:t>and/or  </a:t>
            </a:r>
            <a:r>
              <a:rPr lang="en-US" sz="1400" b="1" dirty="0">
                <a:solidFill>
                  <a:schemeClr val="bg1">
                    <a:lumMod val="75000"/>
                  </a:schemeClr>
                </a:solidFill>
              </a:rPr>
              <a:t>fluorescein</a:t>
            </a:r>
          </a:p>
          <a:p>
            <a:endParaRPr lang="en-US" sz="1400" i="1" dirty="0">
              <a:solidFill>
                <a:schemeClr val="bg1">
                  <a:lumMod val="75000"/>
                </a:schemeClr>
              </a:solidFill>
            </a:endParaRPr>
          </a:p>
          <a:p>
            <a:r>
              <a:rPr lang="en-US" sz="1400" i="1" dirty="0">
                <a:solidFill>
                  <a:schemeClr val="bg1">
                    <a:lumMod val="75000"/>
                  </a:schemeClr>
                </a:solidFill>
              </a:rPr>
              <a:t>SLK also has a classic </a:t>
            </a:r>
            <a:r>
              <a:rPr lang="en-US" sz="1400" dirty="0">
                <a:solidFill>
                  <a:schemeClr val="bg1">
                    <a:lumMod val="75000"/>
                  </a:schemeClr>
                </a:solidFill>
              </a:rPr>
              <a:t>tarsal</a:t>
            </a:r>
            <a:r>
              <a:rPr lang="en-US" sz="1400" i="1" dirty="0">
                <a:solidFill>
                  <a:schemeClr val="bg1">
                    <a:lumMod val="75000"/>
                  </a:schemeClr>
                </a:solidFill>
              </a:rPr>
              <a:t> </a:t>
            </a:r>
            <a:r>
              <a:rPr lang="en-US" sz="1400" i="1" dirty="0" err="1">
                <a:solidFill>
                  <a:schemeClr val="bg1">
                    <a:lumMod val="75000"/>
                  </a:schemeClr>
                </a:solidFill>
              </a:rPr>
              <a:t>conj</a:t>
            </a:r>
            <a:r>
              <a:rPr lang="en-US" sz="1400" i="1" dirty="0">
                <a:solidFill>
                  <a:schemeClr val="bg1">
                    <a:lumMod val="75000"/>
                  </a:schemeClr>
                </a:solidFill>
              </a:rPr>
              <a:t> finding—what is it?</a:t>
            </a:r>
          </a:p>
          <a:p>
            <a:r>
              <a:rPr lang="en-US" sz="1400" dirty="0">
                <a:solidFill>
                  <a:schemeClr val="bg1">
                    <a:lumMod val="75000"/>
                  </a:schemeClr>
                </a:solidFill>
              </a:rPr>
              <a:t>Papillary reaction</a:t>
            </a:r>
          </a:p>
          <a:p>
            <a:endParaRPr lang="en-US" sz="1400" i="1" dirty="0">
              <a:solidFill>
                <a:schemeClr val="bg1">
                  <a:lumMod val="75000"/>
                </a:schemeClr>
              </a:solidFill>
            </a:endParaRPr>
          </a:p>
          <a:p>
            <a:r>
              <a:rPr lang="en-US" sz="1400" i="1" dirty="0">
                <a:solidFill>
                  <a:schemeClr val="bg1">
                    <a:lumMod val="75000"/>
                  </a:schemeClr>
                </a:solidFill>
              </a:rPr>
              <a:t>SLK has  two  classic cornea findings—what are they?</a:t>
            </a:r>
          </a:p>
          <a:p>
            <a:r>
              <a:rPr lang="en-US" sz="1400" dirty="0">
                <a:solidFill>
                  <a:schemeClr val="bg1">
                    <a:lumMod val="75000"/>
                  </a:schemeClr>
                </a:solidFill>
              </a:rPr>
              <a:t>--Superior  PEE/K</a:t>
            </a:r>
          </a:p>
          <a:p>
            <a:r>
              <a:rPr lang="en-US" sz="1400" dirty="0">
                <a:solidFill>
                  <a:schemeClr val="bg1">
                    <a:lumMod val="75000"/>
                  </a:schemeClr>
                </a:solidFill>
              </a:rPr>
              <a:t>--Superior  filaments</a:t>
            </a:r>
          </a:p>
        </p:txBody>
      </p:sp>
      <p:sp>
        <p:nvSpPr>
          <p:cNvPr id="5" name="Text Box 29">
            <a:extLst>
              <a:ext uri="{FF2B5EF4-FFF2-40B4-BE49-F238E27FC236}">
                <a16:creationId xmlns:a16="http://schemas.microsoft.com/office/drawing/2014/main" id="{2D3F4A36-4A03-0CE2-FCAA-03E1B6B2CDFA}"/>
              </a:ext>
            </a:extLst>
          </p:cNvPr>
          <p:cNvSpPr txBox="1">
            <a:spLocks noChangeArrowheads="1"/>
          </p:cNvSpPr>
          <p:nvPr/>
        </p:nvSpPr>
        <p:spPr bwMode="auto">
          <a:xfrm>
            <a:off x="1337345" y="3070590"/>
            <a:ext cx="6705600" cy="2031325"/>
          </a:xfrm>
          <a:prstGeom prst="rect">
            <a:avLst/>
          </a:prstGeom>
          <a:solidFill>
            <a:schemeClr val="accent5"/>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So, SLK pts have irritated and redundant superior </a:t>
            </a:r>
            <a:r>
              <a:rPr lang="en-US" altLang="en-US" sz="1400" b="1" dirty="0">
                <a:solidFill>
                  <a:srgbClr val="0000FF"/>
                </a:solidFill>
              </a:rPr>
              <a:t>bulbar</a:t>
            </a:r>
            <a:r>
              <a:rPr lang="en-US" altLang="en-US" sz="1400" i="1" dirty="0">
                <a:solidFill>
                  <a:srgbClr val="0000FF"/>
                </a:solidFill>
              </a:rPr>
              <a:t> </a:t>
            </a:r>
            <a:r>
              <a:rPr lang="en-US" altLang="en-US" sz="1400" i="1" dirty="0" err="1">
                <a:solidFill>
                  <a:srgbClr val="0000FF"/>
                </a:solidFill>
              </a:rPr>
              <a:t>conj</a:t>
            </a:r>
            <a:r>
              <a:rPr lang="en-US" altLang="en-US" sz="1400" i="1" dirty="0">
                <a:solidFill>
                  <a:srgbClr val="0000FF"/>
                </a:solidFill>
              </a:rPr>
              <a:t>, irritated superior </a:t>
            </a:r>
            <a:r>
              <a:rPr lang="en-US" altLang="en-US" sz="1400" b="1" dirty="0">
                <a:solidFill>
                  <a:srgbClr val="0000FF"/>
                </a:solidFill>
              </a:rPr>
              <a:t>tarsal</a:t>
            </a:r>
            <a:r>
              <a:rPr lang="en-US" altLang="en-US" sz="1400" i="1" dirty="0">
                <a:solidFill>
                  <a:srgbClr val="0000FF"/>
                </a:solidFill>
              </a:rPr>
              <a:t> </a:t>
            </a:r>
            <a:r>
              <a:rPr lang="en-US" altLang="en-US" sz="1400" i="1" dirty="0" err="1">
                <a:solidFill>
                  <a:srgbClr val="0000FF"/>
                </a:solidFill>
              </a:rPr>
              <a:t>conj</a:t>
            </a:r>
            <a:r>
              <a:rPr lang="en-US" altLang="en-US" sz="1400" i="1" dirty="0">
                <a:solidFill>
                  <a:srgbClr val="0000FF"/>
                </a:solidFill>
              </a:rPr>
              <a:t>, and superior </a:t>
            </a:r>
            <a:r>
              <a:rPr lang="en-US" altLang="en-US" sz="1400" b="1" dirty="0">
                <a:solidFill>
                  <a:srgbClr val="0000FF"/>
                </a:solidFill>
              </a:rPr>
              <a:t>corneal</a:t>
            </a:r>
            <a:r>
              <a:rPr lang="en-US" altLang="en-US" sz="1400" i="1" dirty="0">
                <a:solidFill>
                  <a:srgbClr val="0000FF"/>
                </a:solidFill>
              </a:rPr>
              <a:t> abnormalities. What’s the mechanism for all this?</a:t>
            </a:r>
          </a:p>
          <a:p>
            <a:pPr eaLnBrk="1" hangingPunct="1">
              <a:spcBef>
                <a:spcPct val="0"/>
              </a:spcBef>
              <a:buClrTx/>
              <a:buSzTx/>
              <a:buFontTx/>
              <a:buNone/>
            </a:pPr>
            <a:r>
              <a:rPr lang="en-US" altLang="en-US" sz="1400" dirty="0">
                <a:solidFill>
                  <a:schemeClr val="accent5"/>
                </a:solidFill>
              </a:rPr>
              <a:t>The  </a:t>
            </a:r>
            <a:r>
              <a:rPr lang="en-US" altLang="en-US" sz="1400" b="1" dirty="0">
                <a:solidFill>
                  <a:schemeClr val="accent5"/>
                </a:solidFill>
              </a:rPr>
              <a:t>mechanical  theory </a:t>
            </a:r>
            <a:r>
              <a:rPr lang="en-US" altLang="en-US" sz="1400" dirty="0">
                <a:solidFill>
                  <a:schemeClr val="accent5"/>
                </a:solidFill>
              </a:rPr>
              <a:t>is the most widely accepted. According to this theory,  the superior lid is too tightly apposed to the globe, and the resulting excessive contact and rubbing produces the signs/symptoms of SLK.</a:t>
            </a:r>
          </a:p>
          <a:p>
            <a:pPr eaLnBrk="1" hangingPunct="1">
              <a:spcBef>
                <a:spcPct val="0"/>
              </a:spcBef>
              <a:buClrTx/>
              <a:buSzTx/>
              <a:buFontTx/>
              <a:buNone/>
            </a:pPr>
            <a:endParaRPr lang="en-US" altLang="en-US" sz="1400" dirty="0">
              <a:solidFill>
                <a:schemeClr val="accent5"/>
              </a:solidFill>
            </a:endParaRPr>
          </a:p>
          <a:p>
            <a:pPr eaLnBrk="1" hangingPunct="1">
              <a:spcBef>
                <a:spcPct val="0"/>
              </a:spcBef>
              <a:buClrTx/>
              <a:buSzTx/>
              <a:buNone/>
            </a:pPr>
            <a:r>
              <a:rPr lang="en-US" altLang="en-US" sz="1400" i="1" dirty="0">
                <a:solidFill>
                  <a:schemeClr val="accent5"/>
                </a:solidFill>
              </a:rPr>
              <a:t>Why do SLK pts have overly tight superior lids?</a:t>
            </a:r>
          </a:p>
          <a:p>
            <a:pPr eaLnBrk="1" hangingPunct="1">
              <a:spcBef>
                <a:spcPct val="0"/>
              </a:spcBef>
              <a:buClrTx/>
              <a:buSzTx/>
              <a:buFontTx/>
              <a:buNone/>
            </a:pPr>
            <a:r>
              <a:rPr lang="en-US" altLang="en-US" sz="1400" dirty="0">
                <a:solidFill>
                  <a:schemeClr val="accent5"/>
                </a:solidFill>
              </a:rPr>
              <a:t>In many cases, because of concomitant  thyroid </a:t>
            </a:r>
            <a:r>
              <a:rPr lang="en-US" altLang="en-US" sz="1400" dirty="0" err="1">
                <a:solidFill>
                  <a:schemeClr val="accent5"/>
                </a:solidFill>
              </a:rPr>
              <a:t>dz</a:t>
            </a:r>
            <a:r>
              <a:rPr lang="en-US" altLang="en-US" sz="1400" dirty="0">
                <a:solidFill>
                  <a:schemeClr val="accent5"/>
                </a:solidFill>
              </a:rPr>
              <a:t>  producing orbital congestion that forces the globes forward against the lids. Check thyroid labs on all SLK pts!</a:t>
            </a:r>
          </a:p>
        </p:txBody>
      </p:sp>
    </p:spTree>
    <p:extLst>
      <p:ext uri="{BB962C8B-B14F-4D97-AF65-F5344CB8AC3E}">
        <p14:creationId xmlns:p14="http://schemas.microsoft.com/office/powerpoint/2010/main" val="4084451113"/>
      </p:ext>
    </p:extLst>
  </p:cSld>
  <p:clrMapOvr>
    <a:masterClrMapping/>
  </p:clrMapOvr>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chemeClr val="bg1">
                    <a:lumMod val="75000"/>
                  </a:schemeClr>
                </a:solidFill>
              </a:rPr>
              <a:t>In a nutshell, what is SLK?</a:t>
            </a:r>
          </a:p>
          <a:p>
            <a:r>
              <a:rPr lang="en-US" sz="1600" dirty="0">
                <a:solidFill>
                  <a:schemeClr val="bg1">
                    <a:lumMod val="75000"/>
                  </a:schemeClr>
                </a:solidFill>
              </a:rPr>
              <a:t>A chronic/recurrent inflammatory condition of the superior limbal cornea and adjacent </a:t>
            </a:r>
            <a:r>
              <a:rPr lang="en-US" sz="1600" dirty="0" err="1">
                <a:solidFill>
                  <a:schemeClr val="bg1">
                    <a:lumMod val="75000"/>
                  </a:schemeClr>
                </a:solidFill>
              </a:rPr>
              <a:t>conj</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Is it common, or rare?</a:t>
            </a:r>
          </a:p>
          <a:p>
            <a:r>
              <a:rPr lang="en-US" sz="1600" dirty="0">
                <a:solidFill>
                  <a:schemeClr val="bg1">
                    <a:lumMod val="75000"/>
                  </a:schemeClr>
                </a:solidFill>
              </a:rPr>
              <a:t>Rare</a:t>
            </a:r>
          </a:p>
          <a:p>
            <a:endParaRPr lang="en-US" sz="1600" dirty="0">
              <a:solidFill>
                <a:schemeClr val="bg1">
                  <a:lumMod val="75000"/>
                </a:schemeClr>
              </a:solidFill>
            </a:endParaRPr>
          </a:p>
          <a:p>
            <a:r>
              <a:rPr lang="en-US" sz="1600" i="1" dirty="0">
                <a:solidFill>
                  <a:schemeClr val="bg1">
                    <a:lumMod val="75000"/>
                  </a:schemeClr>
                </a:solidFill>
              </a:rPr>
              <a:t>Is there a gender predilection?</a:t>
            </a:r>
          </a:p>
          <a:p>
            <a:r>
              <a:rPr lang="en-US" sz="1600" dirty="0">
                <a:solidFill>
                  <a:schemeClr val="bg1">
                    <a:lumMod val="75000"/>
                  </a:schemeClr>
                </a:solidFill>
              </a:rPr>
              <a:t>Yes,  </a:t>
            </a:r>
            <a:r>
              <a:rPr lang="en-US" sz="1600" b="0" i="0" dirty="0">
                <a:solidFill>
                  <a:schemeClr val="bg1">
                    <a:lumMod val="75000"/>
                  </a:schemeClr>
                </a:solidFill>
                <a:effectLst/>
                <a:latin typeface="Google Sans"/>
              </a:rPr>
              <a:t>♀</a:t>
            </a:r>
            <a:r>
              <a:rPr lang="en-US" sz="1600" dirty="0">
                <a:solidFill>
                  <a:schemeClr val="bg1">
                    <a:lumMod val="75000"/>
                  </a:schemeClr>
                </a:solidFill>
              </a:rPr>
              <a:t>  are  far  more likely to be affected</a:t>
            </a:r>
          </a:p>
        </p:txBody>
      </p:sp>
      <p:sp>
        <p:nvSpPr>
          <p:cNvPr id="3" name="TextBox 2">
            <a:extLst>
              <a:ext uri="{FF2B5EF4-FFF2-40B4-BE49-F238E27FC236}">
                <a16:creationId xmlns:a16="http://schemas.microsoft.com/office/drawing/2014/main" id="{D921E087-B178-DD53-5F27-4653507E4C28}"/>
              </a:ext>
            </a:extLst>
          </p:cNvPr>
          <p:cNvSpPr txBox="1"/>
          <p:nvPr/>
        </p:nvSpPr>
        <p:spPr>
          <a:xfrm>
            <a:off x="1143000" y="2793591"/>
            <a:ext cx="5867400" cy="3323987"/>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do SLK pts c/o?</a:t>
            </a:r>
          </a:p>
          <a:p>
            <a:r>
              <a:rPr lang="en-US" sz="1400" dirty="0">
                <a:solidFill>
                  <a:schemeClr val="bg1">
                    <a:lumMod val="75000"/>
                  </a:schemeClr>
                </a:solidFill>
              </a:rPr>
              <a:t>The same things DES pts do: FBS, red eyes, and tearing</a:t>
            </a:r>
          </a:p>
          <a:p>
            <a:endParaRPr lang="en-US" sz="1400" i="1" dirty="0">
              <a:solidFill>
                <a:schemeClr val="bg1">
                  <a:lumMod val="75000"/>
                </a:schemeClr>
              </a:solidFill>
            </a:endParaRPr>
          </a:p>
          <a:p>
            <a:r>
              <a:rPr lang="en-US" sz="1400" i="1" dirty="0">
                <a:solidFill>
                  <a:schemeClr val="bg1">
                    <a:lumMod val="75000"/>
                  </a:schemeClr>
                </a:solidFill>
              </a:rPr>
              <a:t>SLK has  three  classic findings associated with the superior bulbar conj. What are they?</a:t>
            </a:r>
          </a:p>
          <a:p>
            <a:r>
              <a:rPr lang="en-US" sz="1400" dirty="0">
                <a:solidFill>
                  <a:schemeClr val="bg1">
                    <a:lumMod val="75000"/>
                  </a:schemeClr>
                </a:solidFill>
              </a:rPr>
              <a:t>--Injection</a:t>
            </a:r>
          </a:p>
          <a:p>
            <a:r>
              <a:rPr lang="en-US" sz="1400" dirty="0">
                <a:solidFill>
                  <a:schemeClr val="bg1">
                    <a:lumMod val="75000"/>
                  </a:schemeClr>
                </a:solidFill>
              </a:rPr>
              <a:t>--It is redundant/loose</a:t>
            </a:r>
          </a:p>
          <a:p>
            <a:r>
              <a:rPr lang="en-US" sz="1400" dirty="0">
                <a:solidFill>
                  <a:schemeClr val="bg1">
                    <a:lumMod val="75000"/>
                  </a:schemeClr>
                </a:solidFill>
              </a:rPr>
              <a:t>--It stains with  </a:t>
            </a:r>
            <a:r>
              <a:rPr lang="en-US" sz="1400" b="1" dirty="0">
                <a:solidFill>
                  <a:schemeClr val="bg1">
                    <a:lumMod val="75000"/>
                  </a:schemeClr>
                </a:solidFill>
              </a:rPr>
              <a:t>rose </a:t>
            </a:r>
            <a:r>
              <a:rPr lang="en-US" sz="1400" b="1" dirty="0" err="1">
                <a:solidFill>
                  <a:schemeClr val="bg1">
                    <a:lumMod val="75000"/>
                  </a:schemeClr>
                </a:solidFill>
              </a:rPr>
              <a:t>bengal</a:t>
            </a:r>
            <a:r>
              <a:rPr lang="en-US" sz="1400" b="1" dirty="0">
                <a:solidFill>
                  <a:schemeClr val="bg1">
                    <a:lumMod val="75000"/>
                  </a:schemeClr>
                </a:solidFill>
              </a:rPr>
              <a:t>, </a:t>
            </a:r>
            <a:r>
              <a:rPr lang="en-US" sz="1400" dirty="0">
                <a:solidFill>
                  <a:schemeClr val="bg1">
                    <a:lumMod val="75000"/>
                  </a:schemeClr>
                </a:solidFill>
              </a:rPr>
              <a:t>  </a:t>
            </a:r>
            <a:r>
              <a:rPr lang="en-US" sz="1400" b="1" dirty="0" err="1">
                <a:solidFill>
                  <a:schemeClr val="bg1">
                    <a:lumMod val="75000"/>
                  </a:schemeClr>
                </a:solidFill>
              </a:rPr>
              <a:t>lissamine</a:t>
            </a:r>
            <a:r>
              <a:rPr lang="en-US" sz="1400" b="1" dirty="0">
                <a:solidFill>
                  <a:schemeClr val="bg1">
                    <a:lumMod val="75000"/>
                  </a:schemeClr>
                </a:solidFill>
              </a:rPr>
              <a:t> green, </a:t>
            </a:r>
            <a:r>
              <a:rPr lang="en-US" sz="1400" dirty="0">
                <a:solidFill>
                  <a:schemeClr val="bg1">
                    <a:lumMod val="75000"/>
                  </a:schemeClr>
                </a:solidFill>
              </a:rPr>
              <a:t>and/or  </a:t>
            </a:r>
            <a:r>
              <a:rPr lang="en-US" sz="1400" b="1" dirty="0">
                <a:solidFill>
                  <a:schemeClr val="bg1">
                    <a:lumMod val="75000"/>
                  </a:schemeClr>
                </a:solidFill>
              </a:rPr>
              <a:t>fluorescein</a:t>
            </a:r>
          </a:p>
          <a:p>
            <a:endParaRPr lang="en-US" sz="1400" i="1" dirty="0">
              <a:solidFill>
                <a:schemeClr val="bg1">
                  <a:lumMod val="75000"/>
                </a:schemeClr>
              </a:solidFill>
            </a:endParaRPr>
          </a:p>
          <a:p>
            <a:r>
              <a:rPr lang="en-US" sz="1400" i="1" dirty="0">
                <a:solidFill>
                  <a:schemeClr val="bg1">
                    <a:lumMod val="75000"/>
                  </a:schemeClr>
                </a:solidFill>
              </a:rPr>
              <a:t>SLK also has a classic </a:t>
            </a:r>
            <a:r>
              <a:rPr lang="en-US" sz="1400" dirty="0">
                <a:solidFill>
                  <a:schemeClr val="bg1">
                    <a:lumMod val="75000"/>
                  </a:schemeClr>
                </a:solidFill>
              </a:rPr>
              <a:t>tarsal</a:t>
            </a:r>
            <a:r>
              <a:rPr lang="en-US" sz="1400" i="1" dirty="0">
                <a:solidFill>
                  <a:schemeClr val="bg1">
                    <a:lumMod val="75000"/>
                  </a:schemeClr>
                </a:solidFill>
              </a:rPr>
              <a:t> </a:t>
            </a:r>
            <a:r>
              <a:rPr lang="en-US" sz="1400" i="1" dirty="0" err="1">
                <a:solidFill>
                  <a:schemeClr val="bg1">
                    <a:lumMod val="75000"/>
                  </a:schemeClr>
                </a:solidFill>
              </a:rPr>
              <a:t>conj</a:t>
            </a:r>
            <a:r>
              <a:rPr lang="en-US" sz="1400" i="1" dirty="0">
                <a:solidFill>
                  <a:schemeClr val="bg1">
                    <a:lumMod val="75000"/>
                  </a:schemeClr>
                </a:solidFill>
              </a:rPr>
              <a:t> finding—what is it?</a:t>
            </a:r>
          </a:p>
          <a:p>
            <a:r>
              <a:rPr lang="en-US" sz="1400" dirty="0">
                <a:solidFill>
                  <a:schemeClr val="bg1">
                    <a:lumMod val="75000"/>
                  </a:schemeClr>
                </a:solidFill>
              </a:rPr>
              <a:t>Papillary reaction</a:t>
            </a:r>
          </a:p>
          <a:p>
            <a:endParaRPr lang="en-US" sz="1400" i="1" dirty="0">
              <a:solidFill>
                <a:schemeClr val="bg1">
                  <a:lumMod val="75000"/>
                </a:schemeClr>
              </a:solidFill>
            </a:endParaRPr>
          </a:p>
          <a:p>
            <a:r>
              <a:rPr lang="en-US" sz="1400" i="1" dirty="0">
                <a:solidFill>
                  <a:schemeClr val="bg1">
                    <a:lumMod val="75000"/>
                  </a:schemeClr>
                </a:solidFill>
              </a:rPr>
              <a:t>SLK has  two  classic cornea findings—what are they?</a:t>
            </a:r>
          </a:p>
          <a:p>
            <a:r>
              <a:rPr lang="en-US" sz="1400" dirty="0">
                <a:solidFill>
                  <a:schemeClr val="bg1">
                    <a:lumMod val="75000"/>
                  </a:schemeClr>
                </a:solidFill>
              </a:rPr>
              <a:t>--Superior  PEE/K</a:t>
            </a:r>
          </a:p>
          <a:p>
            <a:r>
              <a:rPr lang="en-US" sz="1400" dirty="0">
                <a:solidFill>
                  <a:schemeClr val="bg1">
                    <a:lumMod val="75000"/>
                  </a:schemeClr>
                </a:solidFill>
              </a:rPr>
              <a:t>--Superior  filaments</a:t>
            </a:r>
          </a:p>
        </p:txBody>
      </p:sp>
      <p:sp>
        <p:nvSpPr>
          <p:cNvPr id="5" name="Text Box 29">
            <a:extLst>
              <a:ext uri="{FF2B5EF4-FFF2-40B4-BE49-F238E27FC236}">
                <a16:creationId xmlns:a16="http://schemas.microsoft.com/office/drawing/2014/main" id="{2D3F4A36-4A03-0CE2-FCAA-03E1B6B2CDFA}"/>
              </a:ext>
            </a:extLst>
          </p:cNvPr>
          <p:cNvSpPr txBox="1">
            <a:spLocks noChangeArrowheads="1"/>
          </p:cNvSpPr>
          <p:nvPr/>
        </p:nvSpPr>
        <p:spPr bwMode="auto">
          <a:xfrm>
            <a:off x="1337345" y="3070590"/>
            <a:ext cx="6705600" cy="2031325"/>
          </a:xfrm>
          <a:prstGeom prst="rect">
            <a:avLst/>
          </a:prstGeom>
          <a:solidFill>
            <a:schemeClr val="accent5"/>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So, SLK pts have irritated and redundant superior </a:t>
            </a:r>
            <a:r>
              <a:rPr lang="en-US" altLang="en-US" sz="1400" b="1" dirty="0">
                <a:solidFill>
                  <a:srgbClr val="0000FF"/>
                </a:solidFill>
              </a:rPr>
              <a:t>bulbar</a:t>
            </a:r>
            <a:r>
              <a:rPr lang="en-US" altLang="en-US" sz="1400" i="1" dirty="0">
                <a:solidFill>
                  <a:srgbClr val="0000FF"/>
                </a:solidFill>
              </a:rPr>
              <a:t> </a:t>
            </a:r>
            <a:r>
              <a:rPr lang="en-US" altLang="en-US" sz="1400" i="1" dirty="0" err="1">
                <a:solidFill>
                  <a:srgbClr val="0000FF"/>
                </a:solidFill>
              </a:rPr>
              <a:t>conj</a:t>
            </a:r>
            <a:r>
              <a:rPr lang="en-US" altLang="en-US" sz="1400" i="1" dirty="0">
                <a:solidFill>
                  <a:srgbClr val="0000FF"/>
                </a:solidFill>
              </a:rPr>
              <a:t>, irritated superior </a:t>
            </a:r>
            <a:r>
              <a:rPr lang="en-US" altLang="en-US" sz="1400" b="1" dirty="0">
                <a:solidFill>
                  <a:srgbClr val="0000FF"/>
                </a:solidFill>
              </a:rPr>
              <a:t>tarsal</a:t>
            </a:r>
            <a:r>
              <a:rPr lang="en-US" altLang="en-US" sz="1400" i="1" dirty="0">
                <a:solidFill>
                  <a:srgbClr val="0000FF"/>
                </a:solidFill>
              </a:rPr>
              <a:t> </a:t>
            </a:r>
            <a:r>
              <a:rPr lang="en-US" altLang="en-US" sz="1400" i="1" dirty="0" err="1">
                <a:solidFill>
                  <a:srgbClr val="0000FF"/>
                </a:solidFill>
              </a:rPr>
              <a:t>conj</a:t>
            </a:r>
            <a:r>
              <a:rPr lang="en-US" altLang="en-US" sz="1400" i="1" dirty="0">
                <a:solidFill>
                  <a:srgbClr val="0000FF"/>
                </a:solidFill>
              </a:rPr>
              <a:t>, and superior </a:t>
            </a:r>
            <a:r>
              <a:rPr lang="en-US" altLang="en-US" sz="1400" b="1" dirty="0">
                <a:solidFill>
                  <a:srgbClr val="0000FF"/>
                </a:solidFill>
              </a:rPr>
              <a:t>corneal</a:t>
            </a:r>
            <a:r>
              <a:rPr lang="en-US" altLang="en-US" sz="1400" i="1" dirty="0">
                <a:solidFill>
                  <a:srgbClr val="0000FF"/>
                </a:solidFill>
              </a:rPr>
              <a:t> abnormalities. What’s the mechanism for all this?</a:t>
            </a:r>
          </a:p>
          <a:p>
            <a:pPr eaLnBrk="1" hangingPunct="1">
              <a:spcBef>
                <a:spcPct val="0"/>
              </a:spcBef>
              <a:buClrTx/>
              <a:buSzTx/>
              <a:buFontTx/>
              <a:buNone/>
            </a:pPr>
            <a:r>
              <a:rPr lang="en-US" altLang="en-US" sz="1400" dirty="0">
                <a:solidFill>
                  <a:srgbClr val="0000FF"/>
                </a:solidFill>
              </a:rPr>
              <a:t>The  </a:t>
            </a:r>
            <a:r>
              <a:rPr lang="en-US" altLang="en-US" sz="1400" b="1" dirty="0">
                <a:solidFill>
                  <a:srgbClr val="0000FF"/>
                </a:solidFill>
              </a:rPr>
              <a:t>mechanical  theory </a:t>
            </a:r>
            <a:r>
              <a:rPr lang="en-US" altLang="en-US" sz="1400" dirty="0">
                <a:solidFill>
                  <a:srgbClr val="0000FF"/>
                </a:solidFill>
              </a:rPr>
              <a:t>is the most widely accepted</a:t>
            </a:r>
            <a:r>
              <a:rPr lang="en-US" altLang="en-US" sz="1400" dirty="0">
                <a:solidFill>
                  <a:schemeClr val="accent5"/>
                </a:solidFill>
              </a:rPr>
              <a:t>. According to this theory,  the superior lid is too tightly apposed to the globe, and the resulting excessive contact and rubbing produces the signs/symptoms of SLK.</a:t>
            </a:r>
          </a:p>
          <a:p>
            <a:pPr eaLnBrk="1" hangingPunct="1">
              <a:spcBef>
                <a:spcPct val="0"/>
              </a:spcBef>
              <a:buClrTx/>
              <a:buSzTx/>
              <a:buFontTx/>
              <a:buNone/>
            </a:pPr>
            <a:endParaRPr lang="en-US" altLang="en-US" sz="1400" dirty="0">
              <a:solidFill>
                <a:schemeClr val="accent5"/>
              </a:solidFill>
            </a:endParaRPr>
          </a:p>
          <a:p>
            <a:pPr eaLnBrk="1" hangingPunct="1">
              <a:spcBef>
                <a:spcPct val="0"/>
              </a:spcBef>
              <a:buClrTx/>
              <a:buSzTx/>
              <a:buNone/>
            </a:pPr>
            <a:r>
              <a:rPr lang="en-US" altLang="en-US" sz="1400" i="1" dirty="0">
                <a:solidFill>
                  <a:schemeClr val="accent5"/>
                </a:solidFill>
              </a:rPr>
              <a:t>Why do SLK pts have overly tight superior lids?</a:t>
            </a:r>
          </a:p>
          <a:p>
            <a:pPr eaLnBrk="1" hangingPunct="1">
              <a:spcBef>
                <a:spcPct val="0"/>
              </a:spcBef>
              <a:buClrTx/>
              <a:buSzTx/>
              <a:buFontTx/>
              <a:buNone/>
            </a:pPr>
            <a:r>
              <a:rPr lang="en-US" altLang="en-US" sz="1400" dirty="0">
                <a:solidFill>
                  <a:schemeClr val="accent5"/>
                </a:solidFill>
              </a:rPr>
              <a:t>In many cases, because of concomitant  thyroid </a:t>
            </a:r>
            <a:r>
              <a:rPr lang="en-US" altLang="en-US" sz="1400" dirty="0" err="1">
                <a:solidFill>
                  <a:schemeClr val="accent5"/>
                </a:solidFill>
              </a:rPr>
              <a:t>dz</a:t>
            </a:r>
            <a:r>
              <a:rPr lang="en-US" altLang="en-US" sz="1400" dirty="0">
                <a:solidFill>
                  <a:schemeClr val="accent5"/>
                </a:solidFill>
              </a:rPr>
              <a:t>  producing orbital congestion that forces the globes forward against the lids. Check thyroid labs on all SLK pts!</a:t>
            </a:r>
          </a:p>
        </p:txBody>
      </p:sp>
      <p:sp>
        <p:nvSpPr>
          <p:cNvPr id="14" name="Rectangle 13">
            <a:extLst>
              <a:ext uri="{FF2B5EF4-FFF2-40B4-BE49-F238E27FC236}">
                <a16:creationId xmlns:a16="http://schemas.microsoft.com/office/drawing/2014/main" id="{0DF836CA-8FD5-A9E4-6FC6-5491A788F17E}"/>
              </a:ext>
            </a:extLst>
          </p:cNvPr>
          <p:cNvSpPr/>
          <p:nvPr/>
        </p:nvSpPr>
        <p:spPr>
          <a:xfrm>
            <a:off x="1820411" y="3556932"/>
            <a:ext cx="990600" cy="199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endParaRPr lang="en-US" sz="700" dirty="0">
              <a:solidFill>
                <a:schemeClr val="tx1"/>
              </a:solidFill>
            </a:endParaRPr>
          </a:p>
        </p:txBody>
      </p:sp>
    </p:spTree>
    <p:extLst>
      <p:ext uri="{BB962C8B-B14F-4D97-AF65-F5344CB8AC3E}">
        <p14:creationId xmlns:p14="http://schemas.microsoft.com/office/powerpoint/2010/main" val="2686242670"/>
      </p:ext>
    </p:extLst>
  </p:cSld>
  <p:clrMapOvr>
    <a:masterClrMapping/>
  </p:clrMapOvr>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chemeClr val="bg1">
                    <a:lumMod val="75000"/>
                  </a:schemeClr>
                </a:solidFill>
              </a:rPr>
              <a:t>In a nutshell, what is SLK?</a:t>
            </a:r>
          </a:p>
          <a:p>
            <a:r>
              <a:rPr lang="en-US" sz="1600" dirty="0">
                <a:solidFill>
                  <a:schemeClr val="bg1">
                    <a:lumMod val="75000"/>
                  </a:schemeClr>
                </a:solidFill>
              </a:rPr>
              <a:t>A chronic/recurrent inflammatory condition of the superior limbal cornea and adjacent </a:t>
            </a:r>
            <a:r>
              <a:rPr lang="en-US" sz="1600" dirty="0" err="1">
                <a:solidFill>
                  <a:schemeClr val="bg1">
                    <a:lumMod val="75000"/>
                  </a:schemeClr>
                </a:solidFill>
              </a:rPr>
              <a:t>conj</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Is it common, or rare?</a:t>
            </a:r>
          </a:p>
          <a:p>
            <a:r>
              <a:rPr lang="en-US" sz="1600" dirty="0">
                <a:solidFill>
                  <a:schemeClr val="bg1">
                    <a:lumMod val="75000"/>
                  </a:schemeClr>
                </a:solidFill>
              </a:rPr>
              <a:t>Rare</a:t>
            </a:r>
          </a:p>
          <a:p>
            <a:endParaRPr lang="en-US" sz="1600" dirty="0">
              <a:solidFill>
                <a:schemeClr val="bg1">
                  <a:lumMod val="75000"/>
                </a:schemeClr>
              </a:solidFill>
            </a:endParaRPr>
          </a:p>
          <a:p>
            <a:r>
              <a:rPr lang="en-US" sz="1600" i="1" dirty="0">
                <a:solidFill>
                  <a:schemeClr val="bg1">
                    <a:lumMod val="75000"/>
                  </a:schemeClr>
                </a:solidFill>
              </a:rPr>
              <a:t>Is there a gender predilection?</a:t>
            </a:r>
          </a:p>
          <a:p>
            <a:r>
              <a:rPr lang="en-US" sz="1600" dirty="0">
                <a:solidFill>
                  <a:schemeClr val="bg1">
                    <a:lumMod val="75000"/>
                  </a:schemeClr>
                </a:solidFill>
              </a:rPr>
              <a:t>Yes,  </a:t>
            </a:r>
            <a:r>
              <a:rPr lang="en-US" sz="1600" b="0" i="0" dirty="0">
                <a:solidFill>
                  <a:schemeClr val="bg1">
                    <a:lumMod val="75000"/>
                  </a:schemeClr>
                </a:solidFill>
                <a:effectLst/>
                <a:latin typeface="Google Sans"/>
              </a:rPr>
              <a:t>♀</a:t>
            </a:r>
            <a:r>
              <a:rPr lang="en-US" sz="1600" dirty="0">
                <a:solidFill>
                  <a:schemeClr val="bg1">
                    <a:lumMod val="75000"/>
                  </a:schemeClr>
                </a:solidFill>
              </a:rPr>
              <a:t>  are  far  more likely to be affected</a:t>
            </a:r>
          </a:p>
        </p:txBody>
      </p:sp>
      <p:sp>
        <p:nvSpPr>
          <p:cNvPr id="3" name="TextBox 2">
            <a:extLst>
              <a:ext uri="{FF2B5EF4-FFF2-40B4-BE49-F238E27FC236}">
                <a16:creationId xmlns:a16="http://schemas.microsoft.com/office/drawing/2014/main" id="{D921E087-B178-DD53-5F27-4653507E4C28}"/>
              </a:ext>
            </a:extLst>
          </p:cNvPr>
          <p:cNvSpPr txBox="1"/>
          <p:nvPr/>
        </p:nvSpPr>
        <p:spPr>
          <a:xfrm>
            <a:off x="1143000" y="2793591"/>
            <a:ext cx="5867400" cy="3323987"/>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do SLK pts c/o?</a:t>
            </a:r>
          </a:p>
          <a:p>
            <a:r>
              <a:rPr lang="en-US" sz="1400" dirty="0">
                <a:solidFill>
                  <a:schemeClr val="bg1">
                    <a:lumMod val="75000"/>
                  </a:schemeClr>
                </a:solidFill>
              </a:rPr>
              <a:t>The same things DES pts do: FBS, red eyes, and tearing</a:t>
            </a:r>
          </a:p>
          <a:p>
            <a:endParaRPr lang="en-US" sz="1400" i="1" dirty="0">
              <a:solidFill>
                <a:schemeClr val="bg1">
                  <a:lumMod val="75000"/>
                </a:schemeClr>
              </a:solidFill>
            </a:endParaRPr>
          </a:p>
          <a:p>
            <a:r>
              <a:rPr lang="en-US" sz="1400" i="1" dirty="0">
                <a:solidFill>
                  <a:schemeClr val="bg1">
                    <a:lumMod val="75000"/>
                  </a:schemeClr>
                </a:solidFill>
              </a:rPr>
              <a:t>SLK has  three  classic findings associated with the superior bulbar conj. What are they?</a:t>
            </a:r>
          </a:p>
          <a:p>
            <a:r>
              <a:rPr lang="en-US" sz="1400" dirty="0">
                <a:solidFill>
                  <a:schemeClr val="bg1">
                    <a:lumMod val="75000"/>
                  </a:schemeClr>
                </a:solidFill>
              </a:rPr>
              <a:t>--Injection</a:t>
            </a:r>
          </a:p>
          <a:p>
            <a:r>
              <a:rPr lang="en-US" sz="1400" dirty="0">
                <a:solidFill>
                  <a:schemeClr val="bg1">
                    <a:lumMod val="75000"/>
                  </a:schemeClr>
                </a:solidFill>
              </a:rPr>
              <a:t>--It is redundant/loose</a:t>
            </a:r>
          </a:p>
          <a:p>
            <a:r>
              <a:rPr lang="en-US" sz="1400" dirty="0">
                <a:solidFill>
                  <a:schemeClr val="bg1">
                    <a:lumMod val="75000"/>
                  </a:schemeClr>
                </a:solidFill>
              </a:rPr>
              <a:t>--It stains with  </a:t>
            </a:r>
            <a:r>
              <a:rPr lang="en-US" sz="1400" b="1" dirty="0">
                <a:solidFill>
                  <a:schemeClr val="bg1">
                    <a:lumMod val="75000"/>
                  </a:schemeClr>
                </a:solidFill>
              </a:rPr>
              <a:t>rose </a:t>
            </a:r>
            <a:r>
              <a:rPr lang="en-US" sz="1400" b="1" dirty="0" err="1">
                <a:solidFill>
                  <a:schemeClr val="bg1">
                    <a:lumMod val="75000"/>
                  </a:schemeClr>
                </a:solidFill>
              </a:rPr>
              <a:t>bengal</a:t>
            </a:r>
            <a:r>
              <a:rPr lang="en-US" sz="1400" b="1" dirty="0">
                <a:solidFill>
                  <a:schemeClr val="bg1">
                    <a:lumMod val="75000"/>
                  </a:schemeClr>
                </a:solidFill>
              </a:rPr>
              <a:t>, </a:t>
            </a:r>
            <a:r>
              <a:rPr lang="en-US" sz="1400" dirty="0">
                <a:solidFill>
                  <a:schemeClr val="bg1">
                    <a:lumMod val="75000"/>
                  </a:schemeClr>
                </a:solidFill>
              </a:rPr>
              <a:t>  </a:t>
            </a:r>
            <a:r>
              <a:rPr lang="en-US" sz="1400" b="1" dirty="0" err="1">
                <a:solidFill>
                  <a:schemeClr val="bg1">
                    <a:lumMod val="75000"/>
                  </a:schemeClr>
                </a:solidFill>
              </a:rPr>
              <a:t>lissamine</a:t>
            </a:r>
            <a:r>
              <a:rPr lang="en-US" sz="1400" b="1" dirty="0">
                <a:solidFill>
                  <a:schemeClr val="bg1">
                    <a:lumMod val="75000"/>
                  </a:schemeClr>
                </a:solidFill>
              </a:rPr>
              <a:t> green, </a:t>
            </a:r>
            <a:r>
              <a:rPr lang="en-US" sz="1400" dirty="0">
                <a:solidFill>
                  <a:schemeClr val="bg1">
                    <a:lumMod val="75000"/>
                  </a:schemeClr>
                </a:solidFill>
              </a:rPr>
              <a:t>and/or  </a:t>
            </a:r>
            <a:r>
              <a:rPr lang="en-US" sz="1400" b="1" dirty="0">
                <a:solidFill>
                  <a:schemeClr val="bg1">
                    <a:lumMod val="75000"/>
                  </a:schemeClr>
                </a:solidFill>
              </a:rPr>
              <a:t>fluorescein</a:t>
            </a:r>
          </a:p>
          <a:p>
            <a:endParaRPr lang="en-US" sz="1400" i="1" dirty="0">
              <a:solidFill>
                <a:schemeClr val="bg1">
                  <a:lumMod val="75000"/>
                </a:schemeClr>
              </a:solidFill>
            </a:endParaRPr>
          </a:p>
          <a:p>
            <a:r>
              <a:rPr lang="en-US" sz="1400" i="1" dirty="0">
                <a:solidFill>
                  <a:schemeClr val="bg1">
                    <a:lumMod val="75000"/>
                  </a:schemeClr>
                </a:solidFill>
              </a:rPr>
              <a:t>SLK also has a classic </a:t>
            </a:r>
            <a:r>
              <a:rPr lang="en-US" sz="1400" dirty="0">
                <a:solidFill>
                  <a:schemeClr val="bg1">
                    <a:lumMod val="75000"/>
                  </a:schemeClr>
                </a:solidFill>
              </a:rPr>
              <a:t>tarsal</a:t>
            </a:r>
            <a:r>
              <a:rPr lang="en-US" sz="1400" i="1" dirty="0">
                <a:solidFill>
                  <a:schemeClr val="bg1">
                    <a:lumMod val="75000"/>
                  </a:schemeClr>
                </a:solidFill>
              </a:rPr>
              <a:t> </a:t>
            </a:r>
            <a:r>
              <a:rPr lang="en-US" sz="1400" i="1" dirty="0" err="1">
                <a:solidFill>
                  <a:schemeClr val="bg1">
                    <a:lumMod val="75000"/>
                  </a:schemeClr>
                </a:solidFill>
              </a:rPr>
              <a:t>conj</a:t>
            </a:r>
            <a:r>
              <a:rPr lang="en-US" sz="1400" i="1" dirty="0">
                <a:solidFill>
                  <a:schemeClr val="bg1">
                    <a:lumMod val="75000"/>
                  </a:schemeClr>
                </a:solidFill>
              </a:rPr>
              <a:t> finding—what is it?</a:t>
            </a:r>
          </a:p>
          <a:p>
            <a:r>
              <a:rPr lang="en-US" sz="1400" dirty="0">
                <a:solidFill>
                  <a:schemeClr val="bg1">
                    <a:lumMod val="75000"/>
                  </a:schemeClr>
                </a:solidFill>
              </a:rPr>
              <a:t>Papillary reaction</a:t>
            </a:r>
          </a:p>
          <a:p>
            <a:endParaRPr lang="en-US" sz="1400" i="1" dirty="0">
              <a:solidFill>
                <a:schemeClr val="bg1">
                  <a:lumMod val="75000"/>
                </a:schemeClr>
              </a:solidFill>
            </a:endParaRPr>
          </a:p>
          <a:p>
            <a:r>
              <a:rPr lang="en-US" sz="1400" i="1" dirty="0">
                <a:solidFill>
                  <a:schemeClr val="bg1">
                    <a:lumMod val="75000"/>
                  </a:schemeClr>
                </a:solidFill>
              </a:rPr>
              <a:t>SLK has  two  classic cornea findings—what are they?</a:t>
            </a:r>
          </a:p>
          <a:p>
            <a:r>
              <a:rPr lang="en-US" sz="1400" dirty="0">
                <a:solidFill>
                  <a:schemeClr val="bg1">
                    <a:lumMod val="75000"/>
                  </a:schemeClr>
                </a:solidFill>
              </a:rPr>
              <a:t>--Superior  PEE/K</a:t>
            </a:r>
          </a:p>
          <a:p>
            <a:r>
              <a:rPr lang="en-US" sz="1400" dirty="0">
                <a:solidFill>
                  <a:schemeClr val="bg1">
                    <a:lumMod val="75000"/>
                  </a:schemeClr>
                </a:solidFill>
              </a:rPr>
              <a:t>--Superior  filaments</a:t>
            </a:r>
          </a:p>
        </p:txBody>
      </p:sp>
      <p:sp>
        <p:nvSpPr>
          <p:cNvPr id="5" name="Text Box 29">
            <a:extLst>
              <a:ext uri="{FF2B5EF4-FFF2-40B4-BE49-F238E27FC236}">
                <a16:creationId xmlns:a16="http://schemas.microsoft.com/office/drawing/2014/main" id="{2D3F4A36-4A03-0CE2-FCAA-03E1B6B2CDFA}"/>
              </a:ext>
            </a:extLst>
          </p:cNvPr>
          <p:cNvSpPr txBox="1">
            <a:spLocks noChangeArrowheads="1"/>
          </p:cNvSpPr>
          <p:nvPr/>
        </p:nvSpPr>
        <p:spPr bwMode="auto">
          <a:xfrm>
            <a:off x="1337345" y="3070590"/>
            <a:ext cx="6705600" cy="2031325"/>
          </a:xfrm>
          <a:prstGeom prst="rect">
            <a:avLst/>
          </a:prstGeom>
          <a:solidFill>
            <a:schemeClr val="accent5"/>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So, SLK pts have irritated and redundant superior </a:t>
            </a:r>
            <a:r>
              <a:rPr lang="en-US" altLang="en-US" sz="1400" b="1" dirty="0">
                <a:solidFill>
                  <a:srgbClr val="0000FF"/>
                </a:solidFill>
              </a:rPr>
              <a:t>bulbar</a:t>
            </a:r>
            <a:r>
              <a:rPr lang="en-US" altLang="en-US" sz="1400" i="1" dirty="0">
                <a:solidFill>
                  <a:srgbClr val="0000FF"/>
                </a:solidFill>
              </a:rPr>
              <a:t> </a:t>
            </a:r>
            <a:r>
              <a:rPr lang="en-US" altLang="en-US" sz="1400" i="1" dirty="0" err="1">
                <a:solidFill>
                  <a:srgbClr val="0000FF"/>
                </a:solidFill>
              </a:rPr>
              <a:t>conj</a:t>
            </a:r>
            <a:r>
              <a:rPr lang="en-US" altLang="en-US" sz="1400" i="1" dirty="0">
                <a:solidFill>
                  <a:srgbClr val="0000FF"/>
                </a:solidFill>
              </a:rPr>
              <a:t>, irritated superior </a:t>
            </a:r>
            <a:r>
              <a:rPr lang="en-US" altLang="en-US" sz="1400" b="1" dirty="0">
                <a:solidFill>
                  <a:srgbClr val="0000FF"/>
                </a:solidFill>
              </a:rPr>
              <a:t>tarsal</a:t>
            </a:r>
            <a:r>
              <a:rPr lang="en-US" altLang="en-US" sz="1400" i="1" dirty="0">
                <a:solidFill>
                  <a:srgbClr val="0000FF"/>
                </a:solidFill>
              </a:rPr>
              <a:t> </a:t>
            </a:r>
            <a:r>
              <a:rPr lang="en-US" altLang="en-US" sz="1400" i="1" dirty="0" err="1">
                <a:solidFill>
                  <a:srgbClr val="0000FF"/>
                </a:solidFill>
              </a:rPr>
              <a:t>conj</a:t>
            </a:r>
            <a:r>
              <a:rPr lang="en-US" altLang="en-US" sz="1400" i="1" dirty="0">
                <a:solidFill>
                  <a:srgbClr val="0000FF"/>
                </a:solidFill>
              </a:rPr>
              <a:t>, and superior </a:t>
            </a:r>
            <a:r>
              <a:rPr lang="en-US" altLang="en-US" sz="1400" b="1" dirty="0">
                <a:solidFill>
                  <a:srgbClr val="0000FF"/>
                </a:solidFill>
              </a:rPr>
              <a:t>corneal</a:t>
            </a:r>
            <a:r>
              <a:rPr lang="en-US" altLang="en-US" sz="1400" i="1" dirty="0">
                <a:solidFill>
                  <a:srgbClr val="0000FF"/>
                </a:solidFill>
              </a:rPr>
              <a:t> abnormalities. What’s the mechanism for all this?</a:t>
            </a:r>
          </a:p>
          <a:p>
            <a:pPr eaLnBrk="1" hangingPunct="1">
              <a:spcBef>
                <a:spcPct val="0"/>
              </a:spcBef>
              <a:buClrTx/>
              <a:buSzTx/>
              <a:buFontTx/>
              <a:buNone/>
            </a:pPr>
            <a:r>
              <a:rPr lang="en-US" altLang="en-US" sz="1400" dirty="0">
                <a:solidFill>
                  <a:srgbClr val="0000FF"/>
                </a:solidFill>
              </a:rPr>
              <a:t>The  </a:t>
            </a:r>
            <a:r>
              <a:rPr lang="en-US" altLang="en-US" sz="1400" b="1" dirty="0">
                <a:solidFill>
                  <a:srgbClr val="0000FF"/>
                </a:solidFill>
              </a:rPr>
              <a:t>mechanical  theory </a:t>
            </a:r>
            <a:r>
              <a:rPr lang="en-US" altLang="en-US" sz="1400" dirty="0">
                <a:solidFill>
                  <a:srgbClr val="0000FF"/>
                </a:solidFill>
              </a:rPr>
              <a:t>is the most widely accepted</a:t>
            </a:r>
            <a:r>
              <a:rPr lang="en-US" altLang="en-US" sz="1400" dirty="0">
                <a:solidFill>
                  <a:schemeClr val="accent5"/>
                </a:solidFill>
              </a:rPr>
              <a:t>. According to this theory,  the superior lid is too tightly apposed to the globe, and the resulting excessive contact and rubbing produces the signs/symptoms of SLK.</a:t>
            </a:r>
          </a:p>
          <a:p>
            <a:pPr eaLnBrk="1" hangingPunct="1">
              <a:spcBef>
                <a:spcPct val="0"/>
              </a:spcBef>
              <a:buClrTx/>
              <a:buSzTx/>
              <a:buFontTx/>
              <a:buNone/>
            </a:pPr>
            <a:endParaRPr lang="en-US" altLang="en-US" sz="1400" dirty="0">
              <a:solidFill>
                <a:schemeClr val="accent5"/>
              </a:solidFill>
            </a:endParaRPr>
          </a:p>
          <a:p>
            <a:pPr eaLnBrk="1" hangingPunct="1">
              <a:spcBef>
                <a:spcPct val="0"/>
              </a:spcBef>
              <a:buClrTx/>
              <a:buSzTx/>
              <a:buNone/>
            </a:pPr>
            <a:r>
              <a:rPr lang="en-US" altLang="en-US" sz="1400" i="1" dirty="0">
                <a:solidFill>
                  <a:schemeClr val="accent5"/>
                </a:solidFill>
              </a:rPr>
              <a:t>Why do SLK pts have overly tight superior lids?</a:t>
            </a:r>
          </a:p>
          <a:p>
            <a:pPr eaLnBrk="1" hangingPunct="1">
              <a:spcBef>
                <a:spcPct val="0"/>
              </a:spcBef>
              <a:buClrTx/>
              <a:buSzTx/>
              <a:buFontTx/>
              <a:buNone/>
            </a:pPr>
            <a:r>
              <a:rPr lang="en-US" altLang="en-US" sz="1400" dirty="0">
                <a:solidFill>
                  <a:schemeClr val="accent5"/>
                </a:solidFill>
              </a:rPr>
              <a:t>In many cases, because of concomitant  thyroid </a:t>
            </a:r>
            <a:r>
              <a:rPr lang="en-US" altLang="en-US" sz="1400" dirty="0" err="1">
                <a:solidFill>
                  <a:schemeClr val="accent5"/>
                </a:solidFill>
              </a:rPr>
              <a:t>dz</a:t>
            </a:r>
            <a:r>
              <a:rPr lang="en-US" altLang="en-US" sz="1400" dirty="0">
                <a:solidFill>
                  <a:schemeClr val="accent5"/>
                </a:solidFill>
              </a:rPr>
              <a:t>  producing orbital congestion that forces the globes forward against the lids. Check thyroid labs on all SLK pts!</a:t>
            </a:r>
          </a:p>
        </p:txBody>
      </p:sp>
    </p:spTree>
    <p:extLst>
      <p:ext uri="{BB962C8B-B14F-4D97-AF65-F5344CB8AC3E}">
        <p14:creationId xmlns:p14="http://schemas.microsoft.com/office/powerpoint/2010/main" val="3235507521"/>
      </p:ext>
    </p:extLst>
  </p:cSld>
  <p:clrMapOvr>
    <a:masterClrMapping/>
  </p:clrMapOvr>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chemeClr val="bg1">
                    <a:lumMod val="75000"/>
                  </a:schemeClr>
                </a:solidFill>
              </a:rPr>
              <a:t>In a nutshell, what is SLK?</a:t>
            </a:r>
          </a:p>
          <a:p>
            <a:r>
              <a:rPr lang="en-US" sz="1600" dirty="0">
                <a:solidFill>
                  <a:schemeClr val="bg1">
                    <a:lumMod val="75000"/>
                  </a:schemeClr>
                </a:solidFill>
              </a:rPr>
              <a:t>A chronic/recurrent inflammatory condition of the superior limbal cornea and adjacent </a:t>
            </a:r>
            <a:r>
              <a:rPr lang="en-US" sz="1600" dirty="0" err="1">
                <a:solidFill>
                  <a:schemeClr val="bg1">
                    <a:lumMod val="75000"/>
                  </a:schemeClr>
                </a:solidFill>
              </a:rPr>
              <a:t>conj</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Is it common, or rare?</a:t>
            </a:r>
          </a:p>
          <a:p>
            <a:r>
              <a:rPr lang="en-US" sz="1600" dirty="0">
                <a:solidFill>
                  <a:schemeClr val="bg1">
                    <a:lumMod val="75000"/>
                  </a:schemeClr>
                </a:solidFill>
              </a:rPr>
              <a:t>Rare</a:t>
            </a:r>
          </a:p>
          <a:p>
            <a:endParaRPr lang="en-US" sz="1600" dirty="0">
              <a:solidFill>
                <a:schemeClr val="bg1">
                  <a:lumMod val="75000"/>
                </a:schemeClr>
              </a:solidFill>
            </a:endParaRPr>
          </a:p>
          <a:p>
            <a:r>
              <a:rPr lang="en-US" sz="1600" i="1" dirty="0">
                <a:solidFill>
                  <a:schemeClr val="bg1">
                    <a:lumMod val="75000"/>
                  </a:schemeClr>
                </a:solidFill>
              </a:rPr>
              <a:t>Is there a gender predilection?</a:t>
            </a:r>
          </a:p>
          <a:p>
            <a:r>
              <a:rPr lang="en-US" sz="1600" dirty="0">
                <a:solidFill>
                  <a:schemeClr val="bg1">
                    <a:lumMod val="75000"/>
                  </a:schemeClr>
                </a:solidFill>
              </a:rPr>
              <a:t>Yes,  </a:t>
            </a:r>
            <a:r>
              <a:rPr lang="en-US" sz="1600" b="0" i="0" dirty="0">
                <a:solidFill>
                  <a:schemeClr val="bg1">
                    <a:lumMod val="75000"/>
                  </a:schemeClr>
                </a:solidFill>
                <a:effectLst/>
                <a:latin typeface="Google Sans"/>
              </a:rPr>
              <a:t>♀</a:t>
            </a:r>
            <a:r>
              <a:rPr lang="en-US" sz="1600" dirty="0">
                <a:solidFill>
                  <a:schemeClr val="bg1">
                    <a:lumMod val="75000"/>
                  </a:schemeClr>
                </a:solidFill>
              </a:rPr>
              <a:t>  are  far  more likely to be affected</a:t>
            </a:r>
          </a:p>
        </p:txBody>
      </p:sp>
      <p:sp>
        <p:nvSpPr>
          <p:cNvPr id="3" name="TextBox 2">
            <a:extLst>
              <a:ext uri="{FF2B5EF4-FFF2-40B4-BE49-F238E27FC236}">
                <a16:creationId xmlns:a16="http://schemas.microsoft.com/office/drawing/2014/main" id="{D921E087-B178-DD53-5F27-4653507E4C28}"/>
              </a:ext>
            </a:extLst>
          </p:cNvPr>
          <p:cNvSpPr txBox="1"/>
          <p:nvPr/>
        </p:nvSpPr>
        <p:spPr>
          <a:xfrm>
            <a:off x="1143000" y="2793591"/>
            <a:ext cx="5867400" cy="3323987"/>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do SLK pts c/o?</a:t>
            </a:r>
          </a:p>
          <a:p>
            <a:r>
              <a:rPr lang="en-US" sz="1400" dirty="0">
                <a:solidFill>
                  <a:schemeClr val="bg1">
                    <a:lumMod val="75000"/>
                  </a:schemeClr>
                </a:solidFill>
              </a:rPr>
              <a:t>The same things DES pts do: FBS, red eyes, and tearing</a:t>
            </a:r>
          </a:p>
          <a:p>
            <a:endParaRPr lang="en-US" sz="1400" i="1" dirty="0">
              <a:solidFill>
                <a:schemeClr val="bg1">
                  <a:lumMod val="75000"/>
                </a:schemeClr>
              </a:solidFill>
            </a:endParaRPr>
          </a:p>
          <a:p>
            <a:r>
              <a:rPr lang="en-US" sz="1400" i="1" dirty="0">
                <a:solidFill>
                  <a:schemeClr val="bg1">
                    <a:lumMod val="75000"/>
                  </a:schemeClr>
                </a:solidFill>
              </a:rPr>
              <a:t>SLK has  three  classic findings associated with the superior bulbar conj. What are they?</a:t>
            </a:r>
          </a:p>
          <a:p>
            <a:r>
              <a:rPr lang="en-US" sz="1400" dirty="0">
                <a:solidFill>
                  <a:schemeClr val="bg1">
                    <a:lumMod val="75000"/>
                  </a:schemeClr>
                </a:solidFill>
              </a:rPr>
              <a:t>--Injection</a:t>
            </a:r>
          </a:p>
          <a:p>
            <a:r>
              <a:rPr lang="en-US" sz="1400" dirty="0">
                <a:solidFill>
                  <a:schemeClr val="bg1">
                    <a:lumMod val="75000"/>
                  </a:schemeClr>
                </a:solidFill>
              </a:rPr>
              <a:t>--It is redundant/loose</a:t>
            </a:r>
          </a:p>
          <a:p>
            <a:r>
              <a:rPr lang="en-US" sz="1400" dirty="0">
                <a:solidFill>
                  <a:schemeClr val="bg1">
                    <a:lumMod val="75000"/>
                  </a:schemeClr>
                </a:solidFill>
              </a:rPr>
              <a:t>--It stains with  </a:t>
            </a:r>
            <a:r>
              <a:rPr lang="en-US" sz="1400" b="1" dirty="0">
                <a:solidFill>
                  <a:schemeClr val="bg1">
                    <a:lumMod val="75000"/>
                  </a:schemeClr>
                </a:solidFill>
              </a:rPr>
              <a:t>rose </a:t>
            </a:r>
            <a:r>
              <a:rPr lang="en-US" sz="1400" b="1" dirty="0" err="1">
                <a:solidFill>
                  <a:schemeClr val="bg1">
                    <a:lumMod val="75000"/>
                  </a:schemeClr>
                </a:solidFill>
              </a:rPr>
              <a:t>bengal</a:t>
            </a:r>
            <a:r>
              <a:rPr lang="en-US" sz="1400" b="1" dirty="0">
                <a:solidFill>
                  <a:schemeClr val="bg1">
                    <a:lumMod val="75000"/>
                  </a:schemeClr>
                </a:solidFill>
              </a:rPr>
              <a:t>, </a:t>
            </a:r>
            <a:r>
              <a:rPr lang="en-US" sz="1400" dirty="0">
                <a:solidFill>
                  <a:schemeClr val="bg1">
                    <a:lumMod val="75000"/>
                  </a:schemeClr>
                </a:solidFill>
              </a:rPr>
              <a:t>  </a:t>
            </a:r>
            <a:r>
              <a:rPr lang="en-US" sz="1400" b="1" dirty="0" err="1">
                <a:solidFill>
                  <a:schemeClr val="bg1">
                    <a:lumMod val="75000"/>
                  </a:schemeClr>
                </a:solidFill>
              </a:rPr>
              <a:t>lissamine</a:t>
            </a:r>
            <a:r>
              <a:rPr lang="en-US" sz="1400" b="1" dirty="0">
                <a:solidFill>
                  <a:schemeClr val="bg1">
                    <a:lumMod val="75000"/>
                  </a:schemeClr>
                </a:solidFill>
              </a:rPr>
              <a:t> green, </a:t>
            </a:r>
            <a:r>
              <a:rPr lang="en-US" sz="1400" dirty="0">
                <a:solidFill>
                  <a:schemeClr val="bg1">
                    <a:lumMod val="75000"/>
                  </a:schemeClr>
                </a:solidFill>
              </a:rPr>
              <a:t>and/or  </a:t>
            </a:r>
            <a:r>
              <a:rPr lang="en-US" sz="1400" b="1" dirty="0">
                <a:solidFill>
                  <a:schemeClr val="bg1">
                    <a:lumMod val="75000"/>
                  </a:schemeClr>
                </a:solidFill>
              </a:rPr>
              <a:t>fluorescein</a:t>
            </a:r>
          </a:p>
          <a:p>
            <a:endParaRPr lang="en-US" sz="1400" i="1" dirty="0">
              <a:solidFill>
                <a:schemeClr val="bg1">
                  <a:lumMod val="75000"/>
                </a:schemeClr>
              </a:solidFill>
            </a:endParaRPr>
          </a:p>
          <a:p>
            <a:r>
              <a:rPr lang="en-US" sz="1400" i="1" dirty="0">
                <a:solidFill>
                  <a:schemeClr val="bg1">
                    <a:lumMod val="75000"/>
                  </a:schemeClr>
                </a:solidFill>
              </a:rPr>
              <a:t>SLK also has a classic </a:t>
            </a:r>
            <a:r>
              <a:rPr lang="en-US" sz="1400" dirty="0">
                <a:solidFill>
                  <a:schemeClr val="bg1">
                    <a:lumMod val="75000"/>
                  </a:schemeClr>
                </a:solidFill>
              </a:rPr>
              <a:t>tarsal</a:t>
            </a:r>
            <a:r>
              <a:rPr lang="en-US" sz="1400" i="1" dirty="0">
                <a:solidFill>
                  <a:schemeClr val="bg1">
                    <a:lumMod val="75000"/>
                  </a:schemeClr>
                </a:solidFill>
              </a:rPr>
              <a:t> </a:t>
            </a:r>
            <a:r>
              <a:rPr lang="en-US" sz="1400" i="1" dirty="0" err="1">
                <a:solidFill>
                  <a:schemeClr val="bg1">
                    <a:lumMod val="75000"/>
                  </a:schemeClr>
                </a:solidFill>
              </a:rPr>
              <a:t>conj</a:t>
            </a:r>
            <a:r>
              <a:rPr lang="en-US" sz="1400" i="1" dirty="0">
                <a:solidFill>
                  <a:schemeClr val="bg1">
                    <a:lumMod val="75000"/>
                  </a:schemeClr>
                </a:solidFill>
              </a:rPr>
              <a:t> finding—what is it?</a:t>
            </a:r>
          </a:p>
          <a:p>
            <a:r>
              <a:rPr lang="en-US" sz="1400" dirty="0">
                <a:solidFill>
                  <a:schemeClr val="bg1">
                    <a:lumMod val="75000"/>
                  </a:schemeClr>
                </a:solidFill>
              </a:rPr>
              <a:t>Papillary reaction</a:t>
            </a:r>
          </a:p>
          <a:p>
            <a:endParaRPr lang="en-US" sz="1400" i="1" dirty="0">
              <a:solidFill>
                <a:schemeClr val="bg1">
                  <a:lumMod val="75000"/>
                </a:schemeClr>
              </a:solidFill>
            </a:endParaRPr>
          </a:p>
          <a:p>
            <a:r>
              <a:rPr lang="en-US" sz="1400" i="1" dirty="0">
                <a:solidFill>
                  <a:schemeClr val="bg1">
                    <a:lumMod val="75000"/>
                  </a:schemeClr>
                </a:solidFill>
              </a:rPr>
              <a:t>SLK has  two  classic cornea findings—what are they?</a:t>
            </a:r>
          </a:p>
          <a:p>
            <a:r>
              <a:rPr lang="en-US" sz="1400" dirty="0">
                <a:solidFill>
                  <a:schemeClr val="bg1">
                    <a:lumMod val="75000"/>
                  </a:schemeClr>
                </a:solidFill>
              </a:rPr>
              <a:t>--Superior  PEE/K</a:t>
            </a:r>
          </a:p>
          <a:p>
            <a:r>
              <a:rPr lang="en-US" sz="1400" dirty="0">
                <a:solidFill>
                  <a:schemeClr val="bg1">
                    <a:lumMod val="75000"/>
                  </a:schemeClr>
                </a:solidFill>
              </a:rPr>
              <a:t>--Superior  filaments</a:t>
            </a:r>
          </a:p>
        </p:txBody>
      </p:sp>
      <p:sp>
        <p:nvSpPr>
          <p:cNvPr id="5" name="Text Box 29">
            <a:extLst>
              <a:ext uri="{FF2B5EF4-FFF2-40B4-BE49-F238E27FC236}">
                <a16:creationId xmlns:a16="http://schemas.microsoft.com/office/drawing/2014/main" id="{2D3F4A36-4A03-0CE2-FCAA-03E1B6B2CDFA}"/>
              </a:ext>
            </a:extLst>
          </p:cNvPr>
          <p:cNvSpPr txBox="1">
            <a:spLocks noChangeArrowheads="1"/>
          </p:cNvSpPr>
          <p:nvPr/>
        </p:nvSpPr>
        <p:spPr bwMode="auto">
          <a:xfrm>
            <a:off x="1337345" y="3070590"/>
            <a:ext cx="6705600" cy="2031325"/>
          </a:xfrm>
          <a:prstGeom prst="rect">
            <a:avLst/>
          </a:prstGeom>
          <a:solidFill>
            <a:schemeClr val="accent5"/>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So, SLK pts have irritated and redundant superior </a:t>
            </a:r>
            <a:r>
              <a:rPr lang="en-US" altLang="en-US" sz="1400" b="1" dirty="0">
                <a:solidFill>
                  <a:srgbClr val="0000FF"/>
                </a:solidFill>
              </a:rPr>
              <a:t>bulbar</a:t>
            </a:r>
            <a:r>
              <a:rPr lang="en-US" altLang="en-US" sz="1400" i="1" dirty="0">
                <a:solidFill>
                  <a:srgbClr val="0000FF"/>
                </a:solidFill>
              </a:rPr>
              <a:t> </a:t>
            </a:r>
            <a:r>
              <a:rPr lang="en-US" altLang="en-US" sz="1400" i="1" dirty="0" err="1">
                <a:solidFill>
                  <a:srgbClr val="0000FF"/>
                </a:solidFill>
              </a:rPr>
              <a:t>conj</a:t>
            </a:r>
            <a:r>
              <a:rPr lang="en-US" altLang="en-US" sz="1400" i="1" dirty="0">
                <a:solidFill>
                  <a:srgbClr val="0000FF"/>
                </a:solidFill>
              </a:rPr>
              <a:t>, irritated superior </a:t>
            </a:r>
            <a:r>
              <a:rPr lang="en-US" altLang="en-US" sz="1400" b="1" dirty="0">
                <a:solidFill>
                  <a:srgbClr val="0000FF"/>
                </a:solidFill>
              </a:rPr>
              <a:t>tarsal</a:t>
            </a:r>
            <a:r>
              <a:rPr lang="en-US" altLang="en-US" sz="1400" i="1" dirty="0">
                <a:solidFill>
                  <a:srgbClr val="0000FF"/>
                </a:solidFill>
              </a:rPr>
              <a:t> </a:t>
            </a:r>
            <a:r>
              <a:rPr lang="en-US" altLang="en-US" sz="1400" i="1" dirty="0" err="1">
                <a:solidFill>
                  <a:srgbClr val="0000FF"/>
                </a:solidFill>
              </a:rPr>
              <a:t>conj</a:t>
            </a:r>
            <a:r>
              <a:rPr lang="en-US" altLang="en-US" sz="1400" i="1" dirty="0">
                <a:solidFill>
                  <a:srgbClr val="0000FF"/>
                </a:solidFill>
              </a:rPr>
              <a:t>, and superior </a:t>
            </a:r>
            <a:r>
              <a:rPr lang="en-US" altLang="en-US" sz="1400" b="1" dirty="0">
                <a:solidFill>
                  <a:srgbClr val="0000FF"/>
                </a:solidFill>
              </a:rPr>
              <a:t>corneal</a:t>
            </a:r>
            <a:r>
              <a:rPr lang="en-US" altLang="en-US" sz="1400" i="1" dirty="0">
                <a:solidFill>
                  <a:srgbClr val="0000FF"/>
                </a:solidFill>
              </a:rPr>
              <a:t> abnormalities. What’s the mechanism for all this?</a:t>
            </a:r>
          </a:p>
          <a:p>
            <a:pPr eaLnBrk="1" hangingPunct="1">
              <a:spcBef>
                <a:spcPct val="0"/>
              </a:spcBef>
              <a:buClrTx/>
              <a:buSzTx/>
              <a:buFontTx/>
              <a:buNone/>
            </a:pPr>
            <a:r>
              <a:rPr lang="en-US" altLang="en-US" sz="1400" dirty="0">
                <a:solidFill>
                  <a:srgbClr val="0000FF"/>
                </a:solidFill>
              </a:rPr>
              <a:t>The  </a:t>
            </a:r>
            <a:r>
              <a:rPr lang="en-US" altLang="en-US" sz="1400" b="1" dirty="0">
                <a:solidFill>
                  <a:srgbClr val="0000FF"/>
                </a:solidFill>
              </a:rPr>
              <a:t>mechanical  theory </a:t>
            </a:r>
            <a:r>
              <a:rPr lang="en-US" altLang="en-US" sz="1400" dirty="0">
                <a:solidFill>
                  <a:srgbClr val="0000FF"/>
                </a:solidFill>
              </a:rPr>
              <a:t>is the most widely accepted. </a:t>
            </a:r>
            <a:r>
              <a:rPr lang="en-US" altLang="en-US" sz="1400" dirty="0"/>
              <a:t>According to this theory,  the superior lid is too tightly apposed to the globe, and the resulting excessive contact and rubbing produces the signs/symptoms of SLK.</a:t>
            </a:r>
            <a:endParaRPr lang="en-US" altLang="en-US" sz="1400" dirty="0">
              <a:solidFill>
                <a:schemeClr val="accent5"/>
              </a:solidFill>
            </a:endParaRPr>
          </a:p>
          <a:p>
            <a:pPr eaLnBrk="1" hangingPunct="1">
              <a:spcBef>
                <a:spcPct val="0"/>
              </a:spcBef>
              <a:buClrTx/>
              <a:buSzTx/>
              <a:buFontTx/>
              <a:buNone/>
            </a:pPr>
            <a:endParaRPr lang="en-US" altLang="en-US" sz="1400" dirty="0">
              <a:solidFill>
                <a:schemeClr val="accent5"/>
              </a:solidFill>
            </a:endParaRPr>
          </a:p>
          <a:p>
            <a:pPr eaLnBrk="1" hangingPunct="1">
              <a:spcBef>
                <a:spcPct val="0"/>
              </a:spcBef>
              <a:buClrTx/>
              <a:buSzTx/>
              <a:buNone/>
            </a:pPr>
            <a:r>
              <a:rPr lang="en-US" altLang="en-US" sz="1400" i="1" dirty="0">
                <a:solidFill>
                  <a:schemeClr val="accent5"/>
                </a:solidFill>
              </a:rPr>
              <a:t>Why do SLK pts have overly tight superior lids?</a:t>
            </a:r>
          </a:p>
          <a:p>
            <a:pPr eaLnBrk="1" hangingPunct="1">
              <a:spcBef>
                <a:spcPct val="0"/>
              </a:spcBef>
              <a:buClrTx/>
              <a:buSzTx/>
              <a:buFontTx/>
              <a:buNone/>
            </a:pPr>
            <a:r>
              <a:rPr lang="en-US" altLang="en-US" sz="1400" dirty="0">
                <a:solidFill>
                  <a:schemeClr val="accent5"/>
                </a:solidFill>
              </a:rPr>
              <a:t>In many cases, because of concomitant  thyroid </a:t>
            </a:r>
            <a:r>
              <a:rPr lang="en-US" altLang="en-US" sz="1400" dirty="0" err="1">
                <a:solidFill>
                  <a:schemeClr val="accent5"/>
                </a:solidFill>
              </a:rPr>
              <a:t>dz</a:t>
            </a:r>
            <a:r>
              <a:rPr lang="en-US" altLang="en-US" sz="1400" dirty="0">
                <a:solidFill>
                  <a:schemeClr val="accent5"/>
                </a:solidFill>
              </a:rPr>
              <a:t>  producing orbital congestion that forces the globes forward against the lids. Check thyroid labs on all SLK pts!</a:t>
            </a:r>
          </a:p>
        </p:txBody>
      </p:sp>
    </p:spTree>
    <p:extLst>
      <p:ext uri="{BB962C8B-B14F-4D97-AF65-F5344CB8AC3E}">
        <p14:creationId xmlns:p14="http://schemas.microsoft.com/office/powerpoint/2010/main" val="3741905497"/>
      </p:ext>
    </p:extLst>
  </p:cSld>
  <p:clrMapOvr>
    <a:masterClrMapping/>
  </p:clrMapOvr>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chemeClr val="bg1">
                    <a:lumMod val="75000"/>
                  </a:schemeClr>
                </a:solidFill>
              </a:rPr>
              <a:t>In a nutshell, what is SLK?</a:t>
            </a:r>
          </a:p>
          <a:p>
            <a:r>
              <a:rPr lang="en-US" sz="1600" dirty="0">
                <a:solidFill>
                  <a:schemeClr val="bg1">
                    <a:lumMod val="75000"/>
                  </a:schemeClr>
                </a:solidFill>
              </a:rPr>
              <a:t>A chronic/recurrent inflammatory condition of the superior limbal cornea and adjacent </a:t>
            </a:r>
            <a:r>
              <a:rPr lang="en-US" sz="1600" dirty="0" err="1">
                <a:solidFill>
                  <a:schemeClr val="bg1">
                    <a:lumMod val="75000"/>
                  </a:schemeClr>
                </a:solidFill>
              </a:rPr>
              <a:t>conj</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Is it common, or rare?</a:t>
            </a:r>
          </a:p>
          <a:p>
            <a:r>
              <a:rPr lang="en-US" sz="1600" dirty="0">
                <a:solidFill>
                  <a:schemeClr val="bg1">
                    <a:lumMod val="75000"/>
                  </a:schemeClr>
                </a:solidFill>
              </a:rPr>
              <a:t>Rare</a:t>
            </a:r>
          </a:p>
          <a:p>
            <a:endParaRPr lang="en-US" sz="1600" dirty="0">
              <a:solidFill>
                <a:schemeClr val="bg1">
                  <a:lumMod val="75000"/>
                </a:schemeClr>
              </a:solidFill>
            </a:endParaRPr>
          </a:p>
          <a:p>
            <a:r>
              <a:rPr lang="en-US" sz="1600" i="1" dirty="0">
                <a:solidFill>
                  <a:schemeClr val="bg1">
                    <a:lumMod val="75000"/>
                  </a:schemeClr>
                </a:solidFill>
              </a:rPr>
              <a:t>Is there a gender predilection?</a:t>
            </a:r>
          </a:p>
          <a:p>
            <a:r>
              <a:rPr lang="en-US" sz="1600" dirty="0">
                <a:solidFill>
                  <a:schemeClr val="bg1">
                    <a:lumMod val="75000"/>
                  </a:schemeClr>
                </a:solidFill>
              </a:rPr>
              <a:t>Yes,  </a:t>
            </a:r>
            <a:r>
              <a:rPr lang="en-US" sz="1600" b="0" i="0" dirty="0">
                <a:solidFill>
                  <a:schemeClr val="bg1">
                    <a:lumMod val="75000"/>
                  </a:schemeClr>
                </a:solidFill>
                <a:effectLst/>
                <a:latin typeface="Google Sans"/>
              </a:rPr>
              <a:t>♀</a:t>
            </a:r>
            <a:r>
              <a:rPr lang="en-US" sz="1600" dirty="0">
                <a:solidFill>
                  <a:schemeClr val="bg1">
                    <a:lumMod val="75000"/>
                  </a:schemeClr>
                </a:solidFill>
              </a:rPr>
              <a:t>  are  far  more likely to be affected</a:t>
            </a:r>
          </a:p>
        </p:txBody>
      </p:sp>
      <p:sp>
        <p:nvSpPr>
          <p:cNvPr id="3" name="TextBox 2">
            <a:extLst>
              <a:ext uri="{FF2B5EF4-FFF2-40B4-BE49-F238E27FC236}">
                <a16:creationId xmlns:a16="http://schemas.microsoft.com/office/drawing/2014/main" id="{D921E087-B178-DD53-5F27-4653507E4C28}"/>
              </a:ext>
            </a:extLst>
          </p:cNvPr>
          <p:cNvSpPr txBox="1"/>
          <p:nvPr/>
        </p:nvSpPr>
        <p:spPr>
          <a:xfrm>
            <a:off x="1143000" y="2793591"/>
            <a:ext cx="5867400" cy="3323987"/>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do SLK pts c/o?</a:t>
            </a:r>
          </a:p>
          <a:p>
            <a:r>
              <a:rPr lang="en-US" sz="1400" dirty="0">
                <a:solidFill>
                  <a:schemeClr val="bg1">
                    <a:lumMod val="75000"/>
                  </a:schemeClr>
                </a:solidFill>
              </a:rPr>
              <a:t>The same things DES pts do: FBS, red eyes, and tearing</a:t>
            </a:r>
          </a:p>
          <a:p>
            <a:endParaRPr lang="en-US" sz="1400" i="1" dirty="0">
              <a:solidFill>
                <a:schemeClr val="bg1">
                  <a:lumMod val="75000"/>
                </a:schemeClr>
              </a:solidFill>
            </a:endParaRPr>
          </a:p>
          <a:p>
            <a:r>
              <a:rPr lang="en-US" sz="1400" i="1" dirty="0">
                <a:solidFill>
                  <a:schemeClr val="bg1">
                    <a:lumMod val="75000"/>
                  </a:schemeClr>
                </a:solidFill>
              </a:rPr>
              <a:t>SLK has  three  classic findings associated with the superior bulbar conj. What are they?</a:t>
            </a:r>
          </a:p>
          <a:p>
            <a:r>
              <a:rPr lang="en-US" sz="1400" dirty="0">
                <a:solidFill>
                  <a:schemeClr val="bg1">
                    <a:lumMod val="75000"/>
                  </a:schemeClr>
                </a:solidFill>
              </a:rPr>
              <a:t>--Injection</a:t>
            </a:r>
          </a:p>
          <a:p>
            <a:r>
              <a:rPr lang="en-US" sz="1400" dirty="0">
                <a:solidFill>
                  <a:schemeClr val="bg1">
                    <a:lumMod val="75000"/>
                  </a:schemeClr>
                </a:solidFill>
              </a:rPr>
              <a:t>--It is redundant/loose</a:t>
            </a:r>
          </a:p>
          <a:p>
            <a:r>
              <a:rPr lang="en-US" sz="1400" dirty="0">
                <a:solidFill>
                  <a:schemeClr val="bg1">
                    <a:lumMod val="75000"/>
                  </a:schemeClr>
                </a:solidFill>
              </a:rPr>
              <a:t>--It stains with  </a:t>
            </a:r>
            <a:r>
              <a:rPr lang="en-US" sz="1400" b="1" dirty="0">
                <a:solidFill>
                  <a:schemeClr val="bg1">
                    <a:lumMod val="75000"/>
                  </a:schemeClr>
                </a:solidFill>
              </a:rPr>
              <a:t>rose </a:t>
            </a:r>
            <a:r>
              <a:rPr lang="en-US" sz="1400" b="1" dirty="0" err="1">
                <a:solidFill>
                  <a:schemeClr val="bg1">
                    <a:lumMod val="75000"/>
                  </a:schemeClr>
                </a:solidFill>
              </a:rPr>
              <a:t>bengal</a:t>
            </a:r>
            <a:r>
              <a:rPr lang="en-US" sz="1400" b="1" dirty="0">
                <a:solidFill>
                  <a:schemeClr val="bg1">
                    <a:lumMod val="75000"/>
                  </a:schemeClr>
                </a:solidFill>
              </a:rPr>
              <a:t>, </a:t>
            </a:r>
            <a:r>
              <a:rPr lang="en-US" sz="1400" dirty="0">
                <a:solidFill>
                  <a:schemeClr val="bg1">
                    <a:lumMod val="75000"/>
                  </a:schemeClr>
                </a:solidFill>
              </a:rPr>
              <a:t>  </a:t>
            </a:r>
            <a:r>
              <a:rPr lang="en-US" sz="1400" b="1" dirty="0" err="1">
                <a:solidFill>
                  <a:schemeClr val="bg1">
                    <a:lumMod val="75000"/>
                  </a:schemeClr>
                </a:solidFill>
              </a:rPr>
              <a:t>lissamine</a:t>
            </a:r>
            <a:r>
              <a:rPr lang="en-US" sz="1400" b="1" dirty="0">
                <a:solidFill>
                  <a:schemeClr val="bg1">
                    <a:lumMod val="75000"/>
                  </a:schemeClr>
                </a:solidFill>
              </a:rPr>
              <a:t> green, </a:t>
            </a:r>
            <a:r>
              <a:rPr lang="en-US" sz="1400" dirty="0">
                <a:solidFill>
                  <a:schemeClr val="bg1">
                    <a:lumMod val="75000"/>
                  </a:schemeClr>
                </a:solidFill>
              </a:rPr>
              <a:t>and/or  </a:t>
            </a:r>
            <a:r>
              <a:rPr lang="en-US" sz="1400" b="1" dirty="0">
                <a:solidFill>
                  <a:schemeClr val="bg1">
                    <a:lumMod val="75000"/>
                  </a:schemeClr>
                </a:solidFill>
              </a:rPr>
              <a:t>fluorescein</a:t>
            </a:r>
          </a:p>
          <a:p>
            <a:endParaRPr lang="en-US" sz="1400" i="1" dirty="0">
              <a:solidFill>
                <a:schemeClr val="bg1">
                  <a:lumMod val="75000"/>
                </a:schemeClr>
              </a:solidFill>
            </a:endParaRPr>
          </a:p>
          <a:p>
            <a:r>
              <a:rPr lang="en-US" sz="1400" i="1" dirty="0">
                <a:solidFill>
                  <a:schemeClr val="bg1">
                    <a:lumMod val="75000"/>
                  </a:schemeClr>
                </a:solidFill>
              </a:rPr>
              <a:t>SLK also has a classic </a:t>
            </a:r>
            <a:r>
              <a:rPr lang="en-US" sz="1400" dirty="0">
                <a:solidFill>
                  <a:schemeClr val="bg1">
                    <a:lumMod val="75000"/>
                  </a:schemeClr>
                </a:solidFill>
              </a:rPr>
              <a:t>tarsal</a:t>
            </a:r>
            <a:r>
              <a:rPr lang="en-US" sz="1400" i="1" dirty="0">
                <a:solidFill>
                  <a:schemeClr val="bg1">
                    <a:lumMod val="75000"/>
                  </a:schemeClr>
                </a:solidFill>
              </a:rPr>
              <a:t> </a:t>
            </a:r>
            <a:r>
              <a:rPr lang="en-US" sz="1400" i="1" dirty="0" err="1">
                <a:solidFill>
                  <a:schemeClr val="bg1">
                    <a:lumMod val="75000"/>
                  </a:schemeClr>
                </a:solidFill>
              </a:rPr>
              <a:t>conj</a:t>
            </a:r>
            <a:r>
              <a:rPr lang="en-US" sz="1400" i="1" dirty="0">
                <a:solidFill>
                  <a:schemeClr val="bg1">
                    <a:lumMod val="75000"/>
                  </a:schemeClr>
                </a:solidFill>
              </a:rPr>
              <a:t> finding—what is it?</a:t>
            </a:r>
          </a:p>
          <a:p>
            <a:r>
              <a:rPr lang="en-US" sz="1400" dirty="0">
                <a:solidFill>
                  <a:schemeClr val="bg1">
                    <a:lumMod val="75000"/>
                  </a:schemeClr>
                </a:solidFill>
              </a:rPr>
              <a:t>Papillary reaction</a:t>
            </a:r>
          </a:p>
          <a:p>
            <a:endParaRPr lang="en-US" sz="1400" i="1" dirty="0">
              <a:solidFill>
                <a:schemeClr val="bg1">
                  <a:lumMod val="75000"/>
                </a:schemeClr>
              </a:solidFill>
            </a:endParaRPr>
          </a:p>
          <a:p>
            <a:r>
              <a:rPr lang="en-US" sz="1400" i="1" dirty="0">
                <a:solidFill>
                  <a:schemeClr val="bg1">
                    <a:lumMod val="75000"/>
                  </a:schemeClr>
                </a:solidFill>
              </a:rPr>
              <a:t>SLK has  two  classic cornea findings—what are they?</a:t>
            </a:r>
          </a:p>
          <a:p>
            <a:r>
              <a:rPr lang="en-US" sz="1400" dirty="0">
                <a:solidFill>
                  <a:schemeClr val="bg1">
                    <a:lumMod val="75000"/>
                  </a:schemeClr>
                </a:solidFill>
              </a:rPr>
              <a:t>--Superior  PEE/K</a:t>
            </a:r>
          </a:p>
          <a:p>
            <a:r>
              <a:rPr lang="en-US" sz="1400" dirty="0">
                <a:solidFill>
                  <a:schemeClr val="bg1">
                    <a:lumMod val="75000"/>
                  </a:schemeClr>
                </a:solidFill>
              </a:rPr>
              <a:t>--Superior  filaments</a:t>
            </a:r>
          </a:p>
        </p:txBody>
      </p:sp>
      <p:sp>
        <p:nvSpPr>
          <p:cNvPr id="5" name="Text Box 29">
            <a:extLst>
              <a:ext uri="{FF2B5EF4-FFF2-40B4-BE49-F238E27FC236}">
                <a16:creationId xmlns:a16="http://schemas.microsoft.com/office/drawing/2014/main" id="{2D3F4A36-4A03-0CE2-FCAA-03E1B6B2CDFA}"/>
              </a:ext>
            </a:extLst>
          </p:cNvPr>
          <p:cNvSpPr txBox="1">
            <a:spLocks noChangeArrowheads="1"/>
          </p:cNvSpPr>
          <p:nvPr/>
        </p:nvSpPr>
        <p:spPr bwMode="auto">
          <a:xfrm>
            <a:off x="1337345" y="3070590"/>
            <a:ext cx="6705600" cy="2031325"/>
          </a:xfrm>
          <a:prstGeom prst="rect">
            <a:avLst/>
          </a:prstGeom>
          <a:solidFill>
            <a:schemeClr val="accent5"/>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So, SLK pts have irritated and redundant superior </a:t>
            </a:r>
            <a:r>
              <a:rPr lang="en-US" altLang="en-US" sz="1400" b="1" dirty="0">
                <a:solidFill>
                  <a:srgbClr val="0000FF"/>
                </a:solidFill>
              </a:rPr>
              <a:t>bulbar</a:t>
            </a:r>
            <a:r>
              <a:rPr lang="en-US" altLang="en-US" sz="1400" i="1" dirty="0">
                <a:solidFill>
                  <a:srgbClr val="0000FF"/>
                </a:solidFill>
              </a:rPr>
              <a:t> </a:t>
            </a:r>
            <a:r>
              <a:rPr lang="en-US" altLang="en-US" sz="1400" i="1" dirty="0" err="1">
                <a:solidFill>
                  <a:srgbClr val="0000FF"/>
                </a:solidFill>
              </a:rPr>
              <a:t>conj</a:t>
            </a:r>
            <a:r>
              <a:rPr lang="en-US" altLang="en-US" sz="1400" i="1" dirty="0">
                <a:solidFill>
                  <a:srgbClr val="0000FF"/>
                </a:solidFill>
              </a:rPr>
              <a:t>, irritated superior </a:t>
            </a:r>
            <a:r>
              <a:rPr lang="en-US" altLang="en-US" sz="1400" b="1" dirty="0">
                <a:solidFill>
                  <a:srgbClr val="0000FF"/>
                </a:solidFill>
              </a:rPr>
              <a:t>tarsal</a:t>
            </a:r>
            <a:r>
              <a:rPr lang="en-US" altLang="en-US" sz="1400" i="1" dirty="0">
                <a:solidFill>
                  <a:srgbClr val="0000FF"/>
                </a:solidFill>
              </a:rPr>
              <a:t> </a:t>
            </a:r>
            <a:r>
              <a:rPr lang="en-US" altLang="en-US" sz="1400" i="1" dirty="0" err="1">
                <a:solidFill>
                  <a:srgbClr val="0000FF"/>
                </a:solidFill>
              </a:rPr>
              <a:t>conj</a:t>
            </a:r>
            <a:r>
              <a:rPr lang="en-US" altLang="en-US" sz="1400" i="1" dirty="0">
                <a:solidFill>
                  <a:srgbClr val="0000FF"/>
                </a:solidFill>
              </a:rPr>
              <a:t>, and superior </a:t>
            </a:r>
            <a:r>
              <a:rPr lang="en-US" altLang="en-US" sz="1400" b="1" dirty="0">
                <a:solidFill>
                  <a:srgbClr val="0000FF"/>
                </a:solidFill>
              </a:rPr>
              <a:t>corneal</a:t>
            </a:r>
            <a:r>
              <a:rPr lang="en-US" altLang="en-US" sz="1400" i="1" dirty="0">
                <a:solidFill>
                  <a:srgbClr val="0000FF"/>
                </a:solidFill>
              </a:rPr>
              <a:t> abnormalities. What’s the mechanism for all this?</a:t>
            </a:r>
          </a:p>
          <a:p>
            <a:pPr eaLnBrk="1" hangingPunct="1">
              <a:spcBef>
                <a:spcPct val="0"/>
              </a:spcBef>
              <a:buClrTx/>
              <a:buSzTx/>
              <a:buFontTx/>
              <a:buNone/>
            </a:pPr>
            <a:r>
              <a:rPr lang="en-US" altLang="en-US" sz="1400" dirty="0">
                <a:solidFill>
                  <a:srgbClr val="0000FF"/>
                </a:solidFill>
              </a:rPr>
              <a:t>The  </a:t>
            </a:r>
            <a:r>
              <a:rPr lang="en-US" altLang="en-US" sz="1400" b="1" dirty="0">
                <a:solidFill>
                  <a:srgbClr val="0000FF"/>
                </a:solidFill>
              </a:rPr>
              <a:t>mechanical  theory </a:t>
            </a:r>
            <a:r>
              <a:rPr lang="en-US" altLang="en-US" sz="1400" dirty="0">
                <a:solidFill>
                  <a:srgbClr val="0000FF"/>
                </a:solidFill>
              </a:rPr>
              <a:t>is the most widely accepted. </a:t>
            </a:r>
            <a:r>
              <a:rPr lang="en-US" altLang="en-US" sz="1400" dirty="0"/>
              <a:t>According to this theory,  the superior lid is too tightly apposed to the globe, and the resulting excessive contact and rubbing produces the signs/symptoms of SLK.</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None/>
            </a:pPr>
            <a:r>
              <a:rPr lang="en-US" altLang="en-US" sz="1400" i="1" dirty="0">
                <a:solidFill>
                  <a:srgbClr val="0000FF"/>
                </a:solidFill>
              </a:rPr>
              <a:t>Why do SLK pts have overly tight superior lids?</a:t>
            </a:r>
            <a:endParaRPr lang="en-US" altLang="en-US" sz="1400" i="1" dirty="0">
              <a:solidFill>
                <a:schemeClr val="accent5"/>
              </a:solidFill>
            </a:endParaRPr>
          </a:p>
          <a:p>
            <a:pPr eaLnBrk="1" hangingPunct="1">
              <a:spcBef>
                <a:spcPct val="0"/>
              </a:spcBef>
              <a:buClrTx/>
              <a:buSzTx/>
              <a:buFontTx/>
              <a:buNone/>
            </a:pPr>
            <a:r>
              <a:rPr lang="en-US" altLang="en-US" sz="1400" dirty="0">
                <a:solidFill>
                  <a:schemeClr val="accent5"/>
                </a:solidFill>
              </a:rPr>
              <a:t>In many cases, because of concomitant  thyroid </a:t>
            </a:r>
            <a:r>
              <a:rPr lang="en-US" altLang="en-US" sz="1400" dirty="0" err="1">
                <a:solidFill>
                  <a:schemeClr val="accent5"/>
                </a:solidFill>
              </a:rPr>
              <a:t>dz</a:t>
            </a:r>
            <a:r>
              <a:rPr lang="en-US" altLang="en-US" sz="1400" dirty="0">
                <a:solidFill>
                  <a:schemeClr val="accent5"/>
                </a:solidFill>
              </a:rPr>
              <a:t>  producing orbital congestion that forces the globes forward against the lids. Check thyroid labs on all SLK pts!</a:t>
            </a:r>
          </a:p>
        </p:txBody>
      </p:sp>
    </p:spTree>
    <p:extLst>
      <p:ext uri="{BB962C8B-B14F-4D97-AF65-F5344CB8AC3E}">
        <p14:creationId xmlns:p14="http://schemas.microsoft.com/office/powerpoint/2010/main" val="4248558954"/>
      </p:ext>
    </p:extLst>
  </p:cSld>
  <p:clrMapOvr>
    <a:masterClrMapping/>
  </p:clrMapOvr>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chemeClr val="bg1">
                    <a:lumMod val="75000"/>
                  </a:schemeClr>
                </a:solidFill>
              </a:rPr>
              <a:t>In a nutshell, what is SLK?</a:t>
            </a:r>
          </a:p>
          <a:p>
            <a:r>
              <a:rPr lang="en-US" sz="1600" dirty="0">
                <a:solidFill>
                  <a:schemeClr val="bg1">
                    <a:lumMod val="75000"/>
                  </a:schemeClr>
                </a:solidFill>
              </a:rPr>
              <a:t>A chronic/recurrent inflammatory condition of the superior limbal cornea and adjacent </a:t>
            </a:r>
            <a:r>
              <a:rPr lang="en-US" sz="1600" dirty="0" err="1">
                <a:solidFill>
                  <a:schemeClr val="bg1">
                    <a:lumMod val="75000"/>
                  </a:schemeClr>
                </a:solidFill>
              </a:rPr>
              <a:t>conj</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Is it common, or rare?</a:t>
            </a:r>
          </a:p>
          <a:p>
            <a:r>
              <a:rPr lang="en-US" sz="1600" dirty="0">
                <a:solidFill>
                  <a:schemeClr val="bg1">
                    <a:lumMod val="75000"/>
                  </a:schemeClr>
                </a:solidFill>
              </a:rPr>
              <a:t>Rare</a:t>
            </a:r>
          </a:p>
          <a:p>
            <a:endParaRPr lang="en-US" sz="1600" dirty="0">
              <a:solidFill>
                <a:schemeClr val="bg1">
                  <a:lumMod val="75000"/>
                </a:schemeClr>
              </a:solidFill>
            </a:endParaRPr>
          </a:p>
          <a:p>
            <a:r>
              <a:rPr lang="en-US" sz="1600" i="1" dirty="0">
                <a:solidFill>
                  <a:schemeClr val="bg1">
                    <a:lumMod val="75000"/>
                  </a:schemeClr>
                </a:solidFill>
              </a:rPr>
              <a:t>Is there a gender predilection?</a:t>
            </a:r>
          </a:p>
          <a:p>
            <a:r>
              <a:rPr lang="en-US" sz="1600" dirty="0">
                <a:solidFill>
                  <a:schemeClr val="bg1">
                    <a:lumMod val="75000"/>
                  </a:schemeClr>
                </a:solidFill>
              </a:rPr>
              <a:t>Yes,  </a:t>
            </a:r>
            <a:r>
              <a:rPr lang="en-US" sz="1600" b="0" i="0" dirty="0">
                <a:solidFill>
                  <a:schemeClr val="bg1">
                    <a:lumMod val="75000"/>
                  </a:schemeClr>
                </a:solidFill>
                <a:effectLst/>
                <a:latin typeface="Google Sans"/>
              </a:rPr>
              <a:t>♀</a:t>
            </a:r>
            <a:r>
              <a:rPr lang="en-US" sz="1600" dirty="0">
                <a:solidFill>
                  <a:schemeClr val="bg1">
                    <a:lumMod val="75000"/>
                  </a:schemeClr>
                </a:solidFill>
              </a:rPr>
              <a:t>  are  far  more likely to be affected</a:t>
            </a:r>
          </a:p>
        </p:txBody>
      </p:sp>
      <p:sp>
        <p:nvSpPr>
          <p:cNvPr id="3" name="TextBox 2">
            <a:extLst>
              <a:ext uri="{FF2B5EF4-FFF2-40B4-BE49-F238E27FC236}">
                <a16:creationId xmlns:a16="http://schemas.microsoft.com/office/drawing/2014/main" id="{D921E087-B178-DD53-5F27-4653507E4C28}"/>
              </a:ext>
            </a:extLst>
          </p:cNvPr>
          <p:cNvSpPr txBox="1"/>
          <p:nvPr/>
        </p:nvSpPr>
        <p:spPr>
          <a:xfrm>
            <a:off x="1143000" y="2793591"/>
            <a:ext cx="5867400" cy="3323987"/>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do SLK pts c/o?</a:t>
            </a:r>
          </a:p>
          <a:p>
            <a:r>
              <a:rPr lang="en-US" sz="1400" dirty="0">
                <a:solidFill>
                  <a:schemeClr val="bg1">
                    <a:lumMod val="75000"/>
                  </a:schemeClr>
                </a:solidFill>
              </a:rPr>
              <a:t>The same things DES pts do: FBS, red eyes, and tearing</a:t>
            </a:r>
          </a:p>
          <a:p>
            <a:endParaRPr lang="en-US" sz="1400" i="1" dirty="0">
              <a:solidFill>
                <a:schemeClr val="bg1">
                  <a:lumMod val="75000"/>
                </a:schemeClr>
              </a:solidFill>
            </a:endParaRPr>
          </a:p>
          <a:p>
            <a:r>
              <a:rPr lang="en-US" sz="1400" i="1" dirty="0">
                <a:solidFill>
                  <a:schemeClr val="bg1">
                    <a:lumMod val="75000"/>
                  </a:schemeClr>
                </a:solidFill>
              </a:rPr>
              <a:t>SLK has  three  classic findings associated with the superior bulbar conj. What are they?</a:t>
            </a:r>
          </a:p>
          <a:p>
            <a:r>
              <a:rPr lang="en-US" sz="1400" dirty="0">
                <a:solidFill>
                  <a:schemeClr val="bg1">
                    <a:lumMod val="75000"/>
                  </a:schemeClr>
                </a:solidFill>
              </a:rPr>
              <a:t>--Injection</a:t>
            </a:r>
          </a:p>
          <a:p>
            <a:r>
              <a:rPr lang="en-US" sz="1400" dirty="0">
                <a:solidFill>
                  <a:schemeClr val="bg1">
                    <a:lumMod val="75000"/>
                  </a:schemeClr>
                </a:solidFill>
              </a:rPr>
              <a:t>--It is redundant/loose</a:t>
            </a:r>
          </a:p>
          <a:p>
            <a:r>
              <a:rPr lang="en-US" sz="1400" dirty="0">
                <a:solidFill>
                  <a:schemeClr val="bg1">
                    <a:lumMod val="75000"/>
                  </a:schemeClr>
                </a:solidFill>
              </a:rPr>
              <a:t>--It stains with  </a:t>
            </a:r>
            <a:r>
              <a:rPr lang="en-US" sz="1400" b="1" dirty="0">
                <a:solidFill>
                  <a:schemeClr val="bg1">
                    <a:lumMod val="75000"/>
                  </a:schemeClr>
                </a:solidFill>
              </a:rPr>
              <a:t>rose </a:t>
            </a:r>
            <a:r>
              <a:rPr lang="en-US" sz="1400" b="1" dirty="0" err="1">
                <a:solidFill>
                  <a:schemeClr val="bg1">
                    <a:lumMod val="75000"/>
                  </a:schemeClr>
                </a:solidFill>
              </a:rPr>
              <a:t>bengal</a:t>
            </a:r>
            <a:r>
              <a:rPr lang="en-US" sz="1400" b="1" dirty="0">
                <a:solidFill>
                  <a:schemeClr val="bg1">
                    <a:lumMod val="75000"/>
                  </a:schemeClr>
                </a:solidFill>
              </a:rPr>
              <a:t>, </a:t>
            </a:r>
            <a:r>
              <a:rPr lang="en-US" sz="1400" dirty="0">
                <a:solidFill>
                  <a:schemeClr val="bg1">
                    <a:lumMod val="75000"/>
                  </a:schemeClr>
                </a:solidFill>
              </a:rPr>
              <a:t>  </a:t>
            </a:r>
            <a:r>
              <a:rPr lang="en-US" sz="1400" b="1" dirty="0" err="1">
                <a:solidFill>
                  <a:schemeClr val="bg1">
                    <a:lumMod val="75000"/>
                  </a:schemeClr>
                </a:solidFill>
              </a:rPr>
              <a:t>lissamine</a:t>
            </a:r>
            <a:r>
              <a:rPr lang="en-US" sz="1400" b="1" dirty="0">
                <a:solidFill>
                  <a:schemeClr val="bg1">
                    <a:lumMod val="75000"/>
                  </a:schemeClr>
                </a:solidFill>
              </a:rPr>
              <a:t> green, </a:t>
            </a:r>
            <a:r>
              <a:rPr lang="en-US" sz="1400" dirty="0">
                <a:solidFill>
                  <a:schemeClr val="bg1">
                    <a:lumMod val="75000"/>
                  </a:schemeClr>
                </a:solidFill>
              </a:rPr>
              <a:t>and/or  </a:t>
            </a:r>
            <a:r>
              <a:rPr lang="en-US" sz="1400" b="1" dirty="0">
                <a:solidFill>
                  <a:schemeClr val="bg1">
                    <a:lumMod val="75000"/>
                  </a:schemeClr>
                </a:solidFill>
              </a:rPr>
              <a:t>fluorescein</a:t>
            </a:r>
          </a:p>
          <a:p>
            <a:endParaRPr lang="en-US" sz="1400" i="1" dirty="0">
              <a:solidFill>
                <a:schemeClr val="bg1">
                  <a:lumMod val="75000"/>
                </a:schemeClr>
              </a:solidFill>
            </a:endParaRPr>
          </a:p>
          <a:p>
            <a:r>
              <a:rPr lang="en-US" sz="1400" i="1" dirty="0">
                <a:solidFill>
                  <a:schemeClr val="bg1">
                    <a:lumMod val="75000"/>
                  </a:schemeClr>
                </a:solidFill>
              </a:rPr>
              <a:t>SLK also has a classic </a:t>
            </a:r>
            <a:r>
              <a:rPr lang="en-US" sz="1400" dirty="0">
                <a:solidFill>
                  <a:schemeClr val="bg1">
                    <a:lumMod val="75000"/>
                  </a:schemeClr>
                </a:solidFill>
              </a:rPr>
              <a:t>tarsal</a:t>
            </a:r>
            <a:r>
              <a:rPr lang="en-US" sz="1400" i="1" dirty="0">
                <a:solidFill>
                  <a:schemeClr val="bg1">
                    <a:lumMod val="75000"/>
                  </a:schemeClr>
                </a:solidFill>
              </a:rPr>
              <a:t> </a:t>
            </a:r>
            <a:r>
              <a:rPr lang="en-US" sz="1400" i="1" dirty="0" err="1">
                <a:solidFill>
                  <a:schemeClr val="bg1">
                    <a:lumMod val="75000"/>
                  </a:schemeClr>
                </a:solidFill>
              </a:rPr>
              <a:t>conj</a:t>
            </a:r>
            <a:r>
              <a:rPr lang="en-US" sz="1400" i="1" dirty="0">
                <a:solidFill>
                  <a:schemeClr val="bg1">
                    <a:lumMod val="75000"/>
                  </a:schemeClr>
                </a:solidFill>
              </a:rPr>
              <a:t> finding—what is it?</a:t>
            </a:r>
          </a:p>
          <a:p>
            <a:r>
              <a:rPr lang="en-US" sz="1400" dirty="0">
                <a:solidFill>
                  <a:schemeClr val="bg1">
                    <a:lumMod val="75000"/>
                  </a:schemeClr>
                </a:solidFill>
              </a:rPr>
              <a:t>Papillary reaction</a:t>
            </a:r>
          </a:p>
          <a:p>
            <a:endParaRPr lang="en-US" sz="1400" i="1" dirty="0">
              <a:solidFill>
                <a:schemeClr val="bg1">
                  <a:lumMod val="75000"/>
                </a:schemeClr>
              </a:solidFill>
            </a:endParaRPr>
          </a:p>
          <a:p>
            <a:r>
              <a:rPr lang="en-US" sz="1400" i="1" dirty="0">
                <a:solidFill>
                  <a:schemeClr val="bg1">
                    <a:lumMod val="75000"/>
                  </a:schemeClr>
                </a:solidFill>
              </a:rPr>
              <a:t>SLK has  two  classic cornea findings—what are they?</a:t>
            </a:r>
          </a:p>
          <a:p>
            <a:r>
              <a:rPr lang="en-US" sz="1400" dirty="0">
                <a:solidFill>
                  <a:schemeClr val="bg1">
                    <a:lumMod val="75000"/>
                  </a:schemeClr>
                </a:solidFill>
              </a:rPr>
              <a:t>--Superior  PEE/K</a:t>
            </a:r>
          </a:p>
          <a:p>
            <a:r>
              <a:rPr lang="en-US" sz="1400" dirty="0">
                <a:solidFill>
                  <a:schemeClr val="bg1">
                    <a:lumMod val="75000"/>
                  </a:schemeClr>
                </a:solidFill>
              </a:rPr>
              <a:t>--Superior  filaments</a:t>
            </a:r>
          </a:p>
        </p:txBody>
      </p:sp>
      <p:sp>
        <p:nvSpPr>
          <p:cNvPr id="5" name="Text Box 29">
            <a:extLst>
              <a:ext uri="{FF2B5EF4-FFF2-40B4-BE49-F238E27FC236}">
                <a16:creationId xmlns:a16="http://schemas.microsoft.com/office/drawing/2014/main" id="{2D3F4A36-4A03-0CE2-FCAA-03E1B6B2CDFA}"/>
              </a:ext>
            </a:extLst>
          </p:cNvPr>
          <p:cNvSpPr txBox="1">
            <a:spLocks noChangeArrowheads="1"/>
          </p:cNvSpPr>
          <p:nvPr/>
        </p:nvSpPr>
        <p:spPr bwMode="auto">
          <a:xfrm>
            <a:off x="1337345" y="3070590"/>
            <a:ext cx="6705600" cy="2031325"/>
          </a:xfrm>
          <a:prstGeom prst="rect">
            <a:avLst/>
          </a:prstGeom>
          <a:solidFill>
            <a:schemeClr val="accent5"/>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So, SLK pts have irritated and redundant superior </a:t>
            </a:r>
            <a:r>
              <a:rPr lang="en-US" altLang="en-US" sz="1400" b="1" dirty="0">
                <a:solidFill>
                  <a:srgbClr val="0000FF"/>
                </a:solidFill>
              </a:rPr>
              <a:t>bulbar</a:t>
            </a:r>
            <a:r>
              <a:rPr lang="en-US" altLang="en-US" sz="1400" i="1" dirty="0">
                <a:solidFill>
                  <a:srgbClr val="0000FF"/>
                </a:solidFill>
              </a:rPr>
              <a:t> </a:t>
            </a:r>
            <a:r>
              <a:rPr lang="en-US" altLang="en-US" sz="1400" i="1" dirty="0" err="1">
                <a:solidFill>
                  <a:srgbClr val="0000FF"/>
                </a:solidFill>
              </a:rPr>
              <a:t>conj</a:t>
            </a:r>
            <a:r>
              <a:rPr lang="en-US" altLang="en-US" sz="1400" i="1" dirty="0">
                <a:solidFill>
                  <a:srgbClr val="0000FF"/>
                </a:solidFill>
              </a:rPr>
              <a:t>, irritated superior </a:t>
            </a:r>
            <a:r>
              <a:rPr lang="en-US" altLang="en-US" sz="1400" b="1" dirty="0">
                <a:solidFill>
                  <a:srgbClr val="0000FF"/>
                </a:solidFill>
              </a:rPr>
              <a:t>tarsal</a:t>
            </a:r>
            <a:r>
              <a:rPr lang="en-US" altLang="en-US" sz="1400" i="1" dirty="0">
                <a:solidFill>
                  <a:srgbClr val="0000FF"/>
                </a:solidFill>
              </a:rPr>
              <a:t> </a:t>
            </a:r>
            <a:r>
              <a:rPr lang="en-US" altLang="en-US" sz="1400" i="1" dirty="0" err="1">
                <a:solidFill>
                  <a:srgbClr val="0000FF"/>
                </a:solidFill>
              </a:rPr>
              <a:t>conj</a:t>
            </a:r>
            <a:r>
              <a:rPr lang="en-US" altLang="en-US" sz="1400" i="1" dirty="0">
                <a:solidFill>
                  <a:srgbClr val="0000FF"/>
                </a:solidFill>
              </a:rPr>
              <a:t>, and superior </a:t>
            </a:r>
            <a:r>
              <a:rPr lang="en-US" altLang="en-US" sz="1400" b="1" dirty="0">
                <a:solidFill>
                  <a:srgbClr val="0000FF"/>
                </a:solidFill>
              </a:rPr>
              <a:t>corneal</a:t>
            </a:r>
            <a:r>
              <a:rPr lang="en-US" altLang="en-US" sz="1400" i="1" dirty="0">
                <a:solidFill>
                  <a:srgbClr val="0000FF"/>
                </a:solidFill>
              </a:rPr>
              <a:t> abnormalities. What’s the mechanism for all this?</a:t>
            </a:r>
          </a:p>
          <a:p>
            <a:pPr eaLnBrk="1" hangingPunct="1">
              <a:spcBef>
                <a:spcPct val="0"/>
              </a:spcBef>
              <a:buClrTx/>
              <a:buSzTx/>
              <a:buFontTx/>
              <a:buNone/>
            </a:pPr>
            <a:r>
              <a:rPr lang="en-US" altLang="en-US" sz="1400" dirty="0">
                <a:solidFill>
                  <a:srgbClr val="0000FF"/>
                </a:solidFill>
              </a:rPr>
              <a:t>The  </a:t>
            </a:r>
            <a:r>
              <a:rPr lang="en-US" altLang="en-US" sz="1400" b="1" dirty="0">
                <a:solidFill>
                  <a:srgbClr val="0000FF"/>
                </a:solidFill>
              </a:rPr>
              <a:t>mechanical  theory </a:t>
            </a:r>
            <a:r>
              <a:rPr lang="en-US" altLang="en-US" sz="1400" dirty="0">
                <a:solidFill>
                  <a:srgbClr val="0000FF"/>
                </a:solidFill>
              </a:rPr>
              <a:t>is the most widely accepted. </a:t>
            </a:r>
            <a:r>
              <a:rPr lang="en-US" altLang="en-US" sz="1400" dirty="0"/>
              <a:t>According to this theory,  the superior lid is too tightly apposed to the globe, and the resulting excessive contact and rubbing produces the signs/symptoms of SLK.</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None/>
            </a:pPr>
            <a:r>
              <a:rPr lang="en-US" altLang="en-US" sz="1400" i="1" dirty="0">
                <a:solidFill>
                  <a:srgbClr val="0000FF"/>
                </a:solidFill>
              </a:rPr>
              <a:t>Why do SLK pts have overly tight superior lids?</a:t>
            </a:r>
          </a:p>
          <a:p>
            <a:pPr eaLnBrk="1" hangingPunct="1">
              <a:spcBef>
                <a:spcPct val="0"/>
              </a:spcBef>
              <a:buClrTx/>
              <a:buSzTx/>
              <a:buFontTx/>
              <a:buNone/>
            </a:pPr>
            <a:r>
              <a:rPr lang="en-US" altLang="en-US" sz="1400" dirty="0">
                <a:solidFill>
                  <a:srgbClr val="0000FF"/>
                </a:solidFill>
              </a:rPr>
              <a:t>In many cases, because of concomitant  thyroid </a:t>
            </a:r>
            <a:r>
              <a:rPr lang="en-US" altLang="en-US" sz="1400" dirty="0" err="1">
                <a:solidFill>
                  <a:srgbClr val="0000FF"/>
                </a:solidFill>
              </a:rPr>
              <a:t>dz</a:t>
            </a:r>
            <a:r>
              <a:rPr lang="en-US" altLang="en-US" sz="1400" dirty="0">
                <a:solidFill>
                  <a:srgbClr val="0000FF"/>
                </a:solidFill>
              </a:rPr>
              <a:t>  producing orbital congestion that forces the globes forward against the lids. </a:t>
            </a:r>
            <a:r>
              <a:rPr lang="en-US" altLang="en-US" sz="1400" dirty="0">
                <a:solidFill>
                  <a:schemeClr val="accent5"/>
                </a:solidFill>
              </a:rPr>
              <a:t>Check thyroid labs on all SLK pts!</a:t>
            </a:r>
          </a:p>
        </p:txBody>
      </p:sp>
      <p:sp>
        <p:nvSpPr>
          <p:cNvPr id="7" name="Rectangle 6">
            <a:extLst>
              <a:ext uri="{FF2B5EF4-FFF2-40B4-BE49-F238E27FC236}">
                <a16:creationId xmlns:a16="http://schemas.microsoft.com/office/drawing/2014/main" id="{2ADB5BE3-E7A3-0C96-8CC0-CDDDA97DF7A6}"/>
              </a:ext>
            </a:extLst>
          </p:cNvPr>
          <p:cNvSpPr/>
          <p:nvPr/>
        </p:nvSpPr>
        <p:spPr>
          <a:xfrm>
            <a:off x="4605556" y="4622283"/>
            <a:ext cx="838200" cy="220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700" dirty="0">
                <a:solidFill>
                  <a:schemeClr val="tx1"/>
                </a:solidFill>
              </a:rPr>
              <a:t>classic systemic assn.</a:t>
            </a:r>
          </a:p>
        </p:txBody>
      </p:sp>
    </p:spTree>
    <p:extLst>
      <p:ext uri="{BB962C8B-B14F-4D97-AF65-F5344CB8AC3E}">
        <p14:creationId xmlns:p14="http://schemas.microsoft.com/office/powerpoint/2010/main" val="610629666"/>
      </p:ext>
    </p:extLst>
  </p:cSld>
  <p:clrMapOvr>
    <a:masterClrMapping/>
  </p:clrMapOvr>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chemeClr val="bg1">
                    <a:lumMod val="75000"/>
                  </a:schemeClr>
                </a:solidFill>
              </a:rPr>
              <a:t>In a nutshell, what is SLK?</a:t>
            </a:r>
          </a:p>
          <a:p>
            <a:r>
              <a:rPr lang="en-US" sz="1600" dirty="0">
                <a:solidFill>
                  <a:schemeClr val="bg1">
                    <a:lumMod val="75000"/>
                  </a:schemeClr>
                </a:solidFill>
              </a:rPr>
              <a:t>A chronic/recurrent inflammatory condition of the superior limbal cornea and adjacent </a:t>
            </a:r>
            <a:r>
              <a:rPr lang="en-US" sz="1600" dirty="0" err="1">
                <a:solidFill>
                  <a:schemeClr val="bg1">
                    <a:lumMod val="75000"/>
                  </a:schemeClr>
                </a:solidFill>
              </a:rPr>
              <a:t>conj</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Is it common, or rare?</a:t>
            </a:r>
          </a:p>
          <a:p>
            <a:r>
              <a:rPr lang="en-US" sz="1600" dirty="0">
                <a:solidFill>
                  <a:schemeClr val="bg1">
                    <a:lumMod val="75000"/>
                  </a:schemeClr>
                </a:solidFill>
              </a:rPr>
              <a:t>Rare</a:t>
            </a:r>
          </a:p>
          <a:p>
            <a:endParaRPr lang="en-US" sz="1600" dirty="0">
              <a:solidFill>
                <a:schemeClr val="bg1">
                  <a:lumMod val="75000"/>
                </a:schemeClr>
              </a:solidFill>
            </a:endParaRPr>
          </a:p>
          <a:p>
            <a:r>
              <a:rPr lang="en-US" sz="1600" i="1" dirty="0">
                <a:solidFill>
                  <a:schemeClr val="bg1">
                    <a:lumMod val="75000"/>
                  </a:schemeClr>
                </a:solidFill>
              </a:rPr>
              <a:t>Is there a gender predilection?</a:t>
            </a:r>
          </a:p>
          <a:p>
            <a:r>
              <a:rPr lang="en-US" sz="1600" dirty="0">
                <a:solidFill>
                  <a:schemeClr val="bg1">
                    <a:lumMod val="75000"/>
                  </a:schemeClr>
                </a:solidFill>
              </a:rPr>
              <a:t>Yes,  </a:t>
            </a:r>
            <a:r>
              <a:rPr lang="en-US" sz="1600" b="0" i="0" dirty="0">
                <a:solidFill>
                  <a:schemeClr val="bg1">
                    <a:lumMod val="75000"/>
                  </a:schemeClr>
                </a:solidFill>
                <a:effectLst/>
                <a:latin typeface="Google Sans"/>
              </a:rPr>
              <a:t>♀</a:t>
            </a:r>
            <a:r>
              <a:rPr lang="en-US" sz="1600" dirty="0">
                <a:solidFill>
                  <a:schemeClr val="bg1">
                    <a:lumMod val="75000"/>
                  </a:schemeClr>
                </a:solidFill>
              </a:rPr>
              <a:t>  are  far  more likely to be affected</a:t>
            </a:r>
          </a:p>
        </p:txBody>
      </p:sp>
      <p:sp>
        <p:nvSpPr>
          <p:cNvPr id="3" name="TextBox 2">
            <a:extLst>
              <a:ext uri="{FF2B5EF4-FFF2-40B4-BE49-F238E27FC236}">
                <a16:creationId xmlns:a16="http://schemas.microsoft.com/office/drawing/2014/main" id="{D921E087-B178-DD53-5F27-4653507E4C28}"/>
              </a:ext>
            </a:extLst>
          </p:cNvPr>
          <p:cNvSpPr txBox="1"/>
          <p:nvPr/>
        </p:nvSpPr>
        <p:spPr>
          <a:xfrm>
            <a:off x="1143000" y="2793591"/>
            <a:ext cx="5867400" cy="3323987"/>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do SLK pts c/o?</a:t>
            </a:r>
          </a:p>
          <a:p>
            <a:r>
              <a:rPr lang="en-US" sz="1400" dirty="0">
                <a:solidFill>
                  <a:schemeClr val="bg1">
                    <a:lumMod val="75000"/>
                  </a:schemeClr>
                </a:solidFill>
              </a:rPr>
              <a:t>The same things DES pts do: FBS, red eyes, and tearing</a:t>
            </a:r>
          </a:p>
          <a:p>
            <a:endParaRPr lang="en-US" sz="1400" i="1" dirty="0">
              <a:solidFill>
                <a:schemeClr val="bg1">
                  <a:lumMod val="75000"/>
                </a:schemeClr>
              </a:solidFill>
            </a:endParaRPr>
          </a:p>
          <a:p>
            <a:r>
              <a:rPr lang="en-US" sz="1400" i="1" dirty="0">
                <a:solidFill>
                  <a:schemeClr val="bg1">
                    <a:lumMod val="75000"/>
                  </a:schemeClr>
                </a:solidFill>
              </a:rPr>
              <a:t>SLK has  three  classic findings associated with the superior bulbar conj. What are they?</a:t>
            </a:r>
          </a:p>
          <a:p>
            <a:r>
              <a:rPr lang="en-US" sz="1400" dirty="0">
                <a:solidFill>
                  <a:schemeClr val="bg1">
                    <a:lumMod val="75000"/>
                  </a:schemeClr>
                </a:solidFill>
              </a:rPr>
              <a:t>--Injection</a:t>
            </a:r>
          </a:p>
          <a:p>
            <a:r>
              <a:rPr lang="en-US" sz="1400" dirty="0">
                <a:solidFill>
                  <a:schemeClr val="bg1">
                    <a:lumMod val="75000"/>
                  </a:schemeClr>
                </a:solidFill>
              </a:rPr>
              <a:t>--It is redundant/loose</a:t>
            </a:r>
          </a:p>
          <a:p>
            <a:r>
              <a:rPr lang="en-US" sz="1400" dirty="0">
                <a:solidFill>
                  <a:schemeClr val="bg1">
                    <a:lumMod val="75000"/>
                  </a:schemeClr>
                </a:solidFill>
              </a:rPr>
              <a:t>--It stains with  </a:t>
            </a:r>
            <a:r>
              <a:rPr lang="en-US" sz="1400" b="1" dirty="0">
                <a:solidFill>
                  <a:schemeClr val="bg1">
                    <a:lumMod val="75000"/>
                  </a:schemeClr>
                </a:solidFill>
              </a:rPr>
              <a:t>rose </a:t>
            </a:r>
            <a:r>
              <a:rPr lang="en-US" sz="1400" b="1" dirty="0" err="1">
                <a:solidFill>
                  <a:schemeClr val="bg1">
                    <a:lumMod val="75000"/>
                  </a:schemeClr>
                </a:solidFill>
              </a:rPr>
              <a:t>bengal</a:t>
            </a:r>
            <a:r>
              <a:rPr lang="en-US" sz="1400" b="1" dirty="0">
                <a:solidFill>
                  <a:schemeClr val="bg1">
                    <a:lumMod val="75000"/>
                  </a:schemeClr>
                </a:solidFill>
              </a:rPr>
              <a:t>, </a:t>
            </a:r>
            <a:r>
              <a:rPr lang="en-US" sz="1400" dirty="0">
                <a:solidFill>
                  <a:schemeClr val="bg1">
                    <a:lumMod val="75000"/>
                  </a:schemeClr>
                </a:solidFill>
              </a:rPr>
              <a:t>  </a:t>
            </a:r>
            <a:r>
              <a:rPr lang="en-US" sz="1400" b="1" dirty="0" err="1">
                <a:solidFill>
                  <a:schemeClr val="bg1">
                    <a:lumMod val="75000"/>
                  </a:schemeClr>
                </a:solidFill>
              </a:rPr>
              <a:t>lissamine</a:t>
            </a:r>
            <a:r>
              <a:rPr lang="en-US" sz="1400" b="1" dirty="0">
                <a:solidFill>
                  <a:schemeClr val="bg1">
                    <a:lumMod val="75000"/>
                  </a:schemeClr>
                </a:solidFill>
              </a:rPr>
              <a:t> green, </a:t>
            </a:r>
            <a:r>
              <a:rPr lang="en-US" sz="1400" dirty="0">
                <a:solidFill>
                  <a:schemeClr val="bg1">
                    <a:lumMod val="75000"/>
                  </a:schemeClr>
                </a:solidFill>
              </a:rPr>
              <a:t>and/or  </a:t>
            </a:r>
            <a:r>
              <a:rPr lang="en-US" sz="1400" b="1" dirty="0">
                <a:solidFill>
                  <a:schemeClr val="bg1">
                    <a:lumMod val="75000"/>
                  </a:schemeClr>
                </a:solidFill>
              </a:rPr>
              <a:t>fluorescein</a:t>
            </a:r>
          </a:p>
          <a:p>
            <a:endParaRPr lang="en-US" sz="1400" i="1" dirty="0">
              <a:solidFill>
                <a:schemeClr val="bg1">
                  <a:lumMod val="75000"/>
                </a:schemeClr>
              </a:solidFill>
            </a:endParaRPr>
          </a:p>
          <a:p>
            <a:r>
              <a:rPr lang="en-US" sz="1400" i="1" dirty="0">
                <a:solidFill>
                  <a:schemeClr val="bg1">
                    <a:lumMod val="75000"/>
                  </a:schemeClr>
                </a:solidFill>
              </a:rPr>
              <a:t>SLK also has a classic </a:t>
            </a:r>
            <a:r>
              <a:rPr lang="en-US" sz="1400" dirty="0">
                <a:solidFill>
                  <a:schemeClr val="bg1">
                    <a:lumMod val="75000"/>
                  </a:schemeClr>
                </a:solidFill>
              </a:rPr>
              <a:t>tarsal</a:t>
            </a:r>
            <a:r>
              <a:rPr lang="en-US" sz="1400" i="1" dirty="0">
                <a:solidFill>
                  <a:schemeClr val="bg1">
                    <a:lumMod val="75000"/>
                  </a:schemeClr>
                </a:solidFill>
              </a:rPr>
              <a:t> </a:t>
            </a:r>
            <a:r>
              <a:rPr lang="en-US" sz="1400" i="1" dirty="0" err="1">
                <a:solidFill>
                  <a:schemeClr val="bg1">
                    <a:lumMod val="75000"/>
                  </a:schemeClr>
                </a:solidFill>
              </a:rPr>
              <a:t>conj</a:t>
            </a:r>
            <a:r>
              <a:rPr lang="en-US" sz="1400" i="1" dirty="0">
                <a:solidFill>
                  <a:schemeClr val="bg1">
                    <a:lumMod val="75000"/>
                  </a:schemeClr>
                </a:solidFill>
              </a:rPr>
              <a:t> finding—what is it?</a:t>
            </a:r>
          </a:p>
          <a:p>
            <a:r>
              <a:rPr lang="en-US" sz="1400" dirty="0">
                <a:solidFill>
                  <a:schemeClr val="bg1">
                    <a:lumMod val="75000"/>
                  </a:schemeClr>
                </a:solidFill>
              </a:rPr>
              <a:t>Papillary reaction</a:t>
            </a:r>
          </a:p>
          <a:p>
            <a:endParaRPr lang="en-US" sz="1400" i="1" dirty="0">
              <a:solidFill>
                <a:schemeClr val="bg1">
                  <a:lumMod val="75000"/>
                </a:schemeClr>
              </a:solidFill>
            </a:endParaRPr>
          </a:p>
          <a:p>
            <a:r>
              <a:rPr lang="en-US" sz="1400" i="1" dirty="0">
                <a:solidFill>
                  <a:schemeClr val="bg1">
                    <a:lumMod val="75000"/>
                  </a:schemeClr>
                </a:solidFill>
              </a:rPr>
              <a:t>SLK has  two  classic cornea findings—what are they?</a:t>
            </a:r>
          </a:p>
          <a:p>
            <a:r>
              <a:rPr lang="en-US" sz="1400" dirty="0">
                <a:solidFill>
                  <a:schemeClr val="bg1">
                    <a:lumMod val="75000"/>
                  </a:schemeClr>
                </a:solidFill>
              </a:rPr>
              <a:t>--Superior  PEE/K</a:t>
            </a:r>
          </a:p>
          <a:p>
            <a:r>
              <a:rPr lang="en-US" sz="1400" dirty="0">
                <a:solidFill>
                  <a:schemeClr val="bg1">
                    <a:lumMod val="75000"/>
                  </a:schemeClr>
                </a:solidFill>
              </a:rPr>
              <a:t>--Superior  filaments</a:t>
            </a:r>
          </a:p>
        </p:txBody>
      </p:sp>
      <p:sp>
        <p:nvSpPr>
          <p:cNvPr id="5" name="Text Box 29">
            <a:extLst>
              <a:ext uri="{FF2B5EF4-FFF2-40B4-BE49-F238E27FC236}">
                <a16:creationId xmlns:a16="http://schemas.microsoft.com/office/drawing/2014/main" id="{2D3F4A36-4A03-0CE2-FCAA-03E1B6B2CDFA}"/>
              </a:ext>
            </a:extLst>
          </p:cNvPr>
          <p:cNvSpPr txBox="1">
            <a:spLocks noChangeArrowheads="1"/>
          </p:cNvSpPr>
          <p:nvPr/>
        </p:nvSpPr>
        <p:spPr bwMode="auto">
          <a:xfrm>
            <a:off x="1337345" y="3070590"/>
            <a:ext cx="6705600" cy="2031325"/>
          </a:xfrm>
          <a:prstGeom prst="rect">
            <a:avLst/>
          </a:prstGeom>
          <a:solidFill>
            <a:schemeClr val="accent5"/>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So, SLK pts have irritated and redundant superior </a:t>
            </a:r>
            <a:r>
              <a:rPr lang="en-US" altLang="en-US" sz="1400" b="1" dirty="0">
                <a:solidFill>
                  <a:srgbClr val="0000FF"/>
                </a:solidFill>
              </a:rPr>
              <a:t>bulbar</a:t>
            </a:r>
            <a:r>
              <a:rPr lang="en-US" altLang="en-US" sz="1400" i="1" dirty="0">
                <a:solidFill>
                  <a:srgbClr val="0000FF"/>
                </a:solidFill>
              </a:rPr>
              <a:t> </a:t>
            </a:r>
            <a:r>
              <a:rPr lang="en-US" altLang="en-US" sz="1400" i="1" dirty="0" err="1">
                <a:solidFill>
                  <a:srgbClr val="0000FF"/>
                </a:solidFill>
              </a:rPr>
              <a:t>conj</a:t>
            </a:r>
            <a:r>
              <a:rPr lang="en-US" altLang="en-US" sz="1400" i="1" dirty="0">
                <a:solidFill>
                  <a:srgbClr val="0000FF"/>
                </a:solidFill>
              </a:rPr>
              <a:t>, irritated superior </a:t>
            </a:r>
            <a:r>
              <a:rPr lang="en-US" altLang="en-US" sz="1400" b="1" dirty="0">
                <a:solidFill>
                  <a:srgbClr val="0000FF"/>
                </a:solidFill>
              </a:rPr>
              <a:t>tarsal</a:t>
            </a:r>
            <a:r>
              <a:rPr lang="en-US" altLang="en-US" sz="1400" i="1" dirty="0">
                <a:solidFill>
                  <a:srgbClr val="0000FF"/>
                </a:solidFill>
              </a:rPr>
              <a:t> </a:t>
            </a:r>
            <a:r>
              <a:rPr lang="en-US" altLang="en-US" sz="1400" i="1" dirty="0" err="1">
                <a:solidFill>
                  <a:srgbClr val="0000FF"/>
                </a:solidFill>
              </a:rPr>
              <a:t>conj</a:t>
            </a:r>
            <a:r>
              <a:rPr lang="en-US" altLang="en-US" sz="1400" i="1" dirty="0">
                <a:solidFill>
                  <a:srgbClr val="0000FF"/>
                </a:solidFill>
              </a:rPr>
              <a:t>, and superior </a:t>
            </a:r>
            <a:r>
              <a:rPr lang="en-US" altLang="en-US" sz="1400" b="1" dirty="0">
                <a:solidFill>
                  <a:srgbClr val="0000FF"/>
                </a:solidFill>
              </a:rPr>
              <a:t>corneal</a:t>
            </a:r>
            <a:r>
              <a:rPr lang="en-US" altLang="en-US" sz="1400" i="1" dirty="0">
                <a:solidFill>
                  <a:srgbClr val="0000FF"/>
                </a:solidFill>
              </a:rPr>
              <a:t> abnormalities. What’s the mechanism for all this?</a:t>
            </a:r>
          </a:p>
          <a:p>
            <a:pPr eaLnBrk="1" hangingPunct="1">
              <a:spcBef>
                <a:spcPct val="0"/>
              </a:spcBef>
              <a:buClrTx/>
              <a:buSzTx/>
              <a:buFontTx/>
              <a:buNone/>
            </a:pPr>
            <a:r>
              <a:rPr lang="en-US" altLang="en-US" sz="1400" dirty="0">
                <a:solidFill>
                  <a:srgbClr val="0000FF"/>
                </a:solidFill>
              </a:rPr>
              <a:t>The  </a:t>
            </a:r>
            <a:r>
              <a:rPr lang="en-US" altLang="en-US" sz="1400" b="1" dirty="0">
                <a:solidFill>
                  <a:srgbClr val="0000FF"/>
                </a:solidFill>
              </a:rPr>
              <a:t>mechanical  theory </a:t>
            </a:r>
            <a:r>
              <a:rPr lang="en-US" altLang="en-US" sz="1400" dirty="0">
                <a:solidFill>
                  <a:srgbClr val="0000FF"/>
                </a:solidFill>
              </a:rPr>
              <a:t>is the most widely accepted. </a:t>
            </a:r>
            <a:r>
              <a:rPr lang="en-US" altLang="en-US" sz="1400" dirty="0"/>
              <a:t>According to this theory,  the superior lid is too tightly apposed to the globe, and the resulting excessive contact and rubbing produces the signs/symptoms of SLK.</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None/>
            </a:pPr>
            <a:r>
              <a:rPr lang="en-US" altLang="en-US" sz="1400" i="1" dirty="0">
                <a:solidFill>
                  <a:srgbClr val="0000FF"/>
                </a:solidFill>
              </a:rPr>
              <a:t>Why do SLK pts have overly tight superior lids?</a:t>
            </a:r>
          </a:p>
          <a:p>
            <a:pPr eaLnBrk="1" hangingPunct="1">
              <a:spcBef>
                <a:spcPct val="0"/>
              </a:spcBef>
              <a:buClrTx/>
              <a:buSzTx/>
              <a:buFontTx/>
              <a:buNone/>
            </a:pPr>
            <a:r>
              <a:rPr lang="en-US" altLang="en-US" sz="1400" dirty="0">
                <a:solidFill>
                  <a:srgbClr val="0000FF"/>
                </a:solidFill>
              </a:rPr>
              <a:t>In many cases, because of concomitant  thyroid </a:t>
            </a:r>
            <a:r>
              <a:rPr lang="en-US" altLang="en-US" sz="1400" dirty="0" err="1">
                <a:solidFill>
                  <a:srgbClr val="0000FF"/>
                </a:solidFill>
              </a:rPr>
              <a:t>dz</a:t>
            </a:r>
            <a:r>
              <a:rPr lang="en-US" altLang="en-US" sz="1400" dirty="0">
                <a:solidFill>
                  <a:srgbClr val="0000FF"/>
                </a:solidFill>
              </a:rPr>
              <a:t>  producing orbital congestion that forces the globes forward against the lids. </a:t>
            </a:r>
            <a:r>
              <a:rPr lang="en-US" altLang="en-US" sz="1400" dirty="0">
                <a:solidFill>
                  <a:schemeClr val="accent5"/>
                </a:solidFill>
              </a:rPr>
              <a:t>Check thyroid labs on all SLK pts!</a:t>
            </a:r>
          </a:p>
        </p:txBody>
      </p:sp>
    </p:spTree>
    <p:extLst>
      <p:ext uri="{BB962C8B-B14F-4D97-AF65-F5344CB8AC3E}">
        <p14:creationId xmlns:p14="http://schemas.microsoft.com/office/powerpoint/2010/main" val="785007515"/>
      </p:ext>
    </p:extLst>
  </p:cSld>
  <p:clrMapOvr>
    <a:masterClrMapping/>
  </p:clrMapOvr>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chemeClr val="bg1">
                    <a:lumMod val="75000"/>
                  </a:schemeClr>
                </a:solidFill>
              </a:rPr>
              <a:t>In a nutshell, what is SLK?</a:t>
            </a:r>
          </a:p>
          <a:p>
            <a:r>
              <a:rPr lang="en-US" sz="1600" dirty="0">
                <a:solidFill>
                  <a:schemeClr val="bg1">
                    <a:lumMod val="75000"/>
                  </a:schemeClr>
                </a:solidFill>
              </a:rPr>
              <a:t>A chronic/recurrent inflammatory condition of the superior limbal cornea and adjacent </a:t>
            </a:r>
            <a:r>
              <a:rPr lang="en-US" sz="1600" dirty="0" err="1">
                <a:solidFill>
                  <a:schemeClr val="bg1">
                    <a:lumMod val="75000"/>
                  </a:schemeClr>
                </a:solidFill>
              </a:rPr>
              <a:t>conj</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Is it common, or rare?</a:t>
            </a:r>
          </a:p>
          <a:p>
            <a:r>
              <a:rPr lang="en-US" sz="1600" dirty="0">
                <a:solidFill>
                  <a:schemeClr val="bg1">
                    <a:lumMod val="75000"/>
                  </a:schemeClr>
                </a:solidFill>
              </a:rPr>
              <a:t>Rare</a:t>
            </a:r>
          </a:p>
          <a:p>
            <a:endParaRPr lang="en-US" sz="1600" dirty="0">
              <a:solidFill>
                <a:schemeClr val="bg1">
                  <a:lumMod val="75000"/>
                </a:schemeClr>
              </a:solidFill>
            </a:endParaRPr>
          </a:p>
          <a:p>
            <a:r>
              <a:rPr lang="en-US" sz="1600" i="1" dirty="0">
                <a:solidFill>
                  <a:schemeClr val="bg1">
                    <a:lumMod val="75000"/>
                  </a:schemeClr>
                </a:solidFill>
              </a:rPr>
              <a:t>Is there a gender predilection?</a:t>
            </a:r>
          </a:p>
          <a:p>
            <a:r>
              <a:rPr lang="en-US" sz="1600" dirty="0">
                <a:solidFill>
                  <a:schemeClr val="bg1">
                    <a:lumMod val="75000"/>
                  </a:schemeClr>
                </a:solidFill>
              </a:rPr>
              <a:t>Yes,  </a:t>
            </a:r>
            <a:r>
              <a:rPr lang="en-US" sz="1600" b="0" i="0" dirty="0">
                <a:solidFill>
                  <a:schemeClr val="bg1">
                    <a:lumMod val="75000"/>
                  </a:schemeClr>
                </a:solidFill>
                <a:effectLst/>
                <a:latin typeface="Google Sans"/>
              </a:rPr>
              <a:t>♀</a:t>
            </a:r>
            <a:r>
              <a:rPr lang="en-US" sz="1600" dirty="0">
                <a:solidFill>
                  <a:schemeClr val="bg1">
                    <a:lumMod val="75000"/>
                  </a:schemeClr>
                </a:solidFill>
              </a:rPr>
              <a:t>  are  far  more likely to be affected</a:t>
            </a:r>
          </a:p>
        </p:txBody>
      </p:sp>
      <p:sp>
        <p:nvSpPr>
          <p:cNvPr id="3" name="TextBox 2">
            <a:extLst>
              <a:ext uri="{FF2B5EF4-FFF2-40B4-BE49-F238E27FC236}">
                <a16:creationId xmlns:a16="http://schemas.microsoft.com/office/drawing/2014/main" id="{D921E087-B178-DD53-5F27-4653507E4C28}"/>
              </a:ext>
            </a:extLst>
          </p:cNvPr>
          <p:cNvSpPr txBox="1"/>
          <p:nvPr/>
        </p:nvSpPr>
        <p:spPr>
          <a:xfrm>
            <a:off x="1143000" y="2793591"/>
            <a:ext cx="5867400" cy="3323987"/>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do SLK pts c/o?</a:t>
            </a:r>
          </a:p>
          <a:p>
            <a:r>
              <a:rPr lang="en-US" sz="1400" dirty="0">
                <a:solidFill>
                  <a:schemeClr val="bg1">
                    <a:lumMod val="75000"/>
                  </a:schemeClr>
                </a:solidFill>
              </a:rPr>
              <a:t>The same things DES pts do: FBS, red eyes, and tearing</a:t>
            </a:r>
          </a:p>
          <a:p>
            <a:endParaRPr lang="en-US" sz="1400" i="1" dirty="0">
              <a:solidFill>
                <a:schemeClr val="bg1">
                  <a:lumMod val="75000"/>
                </a:schemeClr>
              </a:solidFill>
            </a:endParaRPr>
          </a:p>
          <a:p>
            <a:r>
              <a:rPr lang="en-US" sz="1400" i="1" dirty="0">
                <a:solidFill>
                  <a:schemeClr val="bg1">
                    <a:lumMod val="75000"/>
                  </a:schemeClr>
                </a:solidFill>
              </a:rPr>
              <a:t>SLK has  three  classic findings associated with the superior bulbar conj. What are they?</a:t>
            </a:r>
          </a:p>
          <a:p>
            <a:r>
              <a:rPr lang="en-US" sz="1400" dirty="0">
                <a:solidFill>
                  <a:schemeClr val="bg1">
                    <a:lumMod val="75000"/>
                  </a:schemeClr>
                </a:solidFill>
              </a:rPr>
              <a:t>--Injection</a:t>
            </a:r>
          </a:p>
          <a:p>
            <a:r>
              <a:rPr lang="en-US" sz="1400" dirty="0">
                <a:solidFill>
                  <a:schemeClr val="bg1">
                    <a:lumMod val="75000"/>
                  </a:schemeClr>
                </a:solidFill>
              </a:rPr>
              <a:t>--It is redundant/loose</a:t>
            </a:r>
          </a:p>
          <a:p>
            <a:r>
              <a:rPr lang="en-US" sz="1400" dirty="0">
                <a:solidFill>
                  <a:schemeClr val="bg1">
                    <a:lumMod val="75000"/>
                  </a:schemeClr>
                </a:solidFill>
              </a:rPr>
              <a:t>--It stains with  </a:t>
            </a:r>
            <a:r>
              <a:rPr lang="en-US" sz="1400" b="1" dirty="0">
                <a:solidFill>
                  <a:schemeClr val="bg1">
                    <a:lumMod val="75000"/>
                  </a:schemeClr>
                </a:solidFill>
              </a:rPr>
              <a:t>rose </a:t>
            </a:r>
            <a:r>
              <a:rPr lang="en-US" sz="1400" b="1" dirty="0" err="1">
                <a:solidFill>
                  <a:schemeClr val="bg1">
                    <a:lumMod val="75000"/>
                  </a:schemeClr>
                </a:solidFill>
              </a:rPr>
              <a:t>bengal</a:t>
            </a:r>
            <a:r>
              <a:rPr lang="en-US" sz="1400" b="1" dirty="0">
                <a:solidFill>
                  <a:schemeClr val="bg1">
                    <a:lumMod val="75000"/>
                  </a:schemeClr>
                </a:solidFill>
              </a:rPr>
              <a:t>, </a:t>
            </a:r>
            <a:r>
              <a:rPr lang="en-US" sz="1400" dirty="0">
                <a:solidFill>
                  <a:schemeClr val="bg1">
                    <a:lumMod val="75000"/>
                  </a:schemeClr>
                </a:solidFill>
              </a:rPr>
              <a:t>  </a:t>
            </a:r>
            <a:r>
              <a:rPr lang="en-US" sz="1400" b="1" dirty="0" err="1">
                <a:solidFill>
                  <a:schemeClr val="bg1">
                    <a:lumMod val="75000"/>
                  </a:schemeClr>
                </a:solidFill>
              </a:rPr>
              <a:t>lissamine</a:t>
            </a:r>
            <a:r>
              <a:rPr lang="en-US" sz="1400" b="1" dirty="0">
                <a:solidFill>
                  <a:schemeClr val="bg1">
                    <a:lumMod val="75000"/>
                  </a:schemeClr>
                </a:solidFill>
              </a:rPr>
              <a:t> green, </a:t>
            </a:r>
            <a:r>
              <a:rPr lang="en-US" sz="1400" dirty="0">
                <a:solidFill>
                  <a:schemeClr val="bg1">
                    <a:lumMod val="75000"/>
                  </a:schemeClr>
                </a:solidFill>
              </a:rPr>
              <a:t>and/or  </a:t>
            </a:r>
            <a:r>
              <a:rPr lang="en-US" sz="1400" b="1" dirty="0">
                <a:solidFill>
                  <a:schemeClr val="bg1">
                    <a:lumMod val="75000"/>
                  </a:schemeClr>
                </a:solidFill>
              </a:rPr>
              <a:t>fluorescein</a:t>
            </a:r>
          </a:p>
          <a:p>
            <a:endParaRPr lang="en-US" sz="1400" i="1" dirty="0">
              <a:solidFill>
                <a:schemeClr val="bg1">
                  <a:lumMod val="75000"/>
                </a:schemeClr>
              </a:solidFill>
            </a:endParaRPr>
          </a:p>
          <a:p>
            <a:r>
              <a:rPr lang="en-US" sz="1400" i="1" dirty="0">
                <a:solidFill>
                  <a:schemeClr val="bg1">
                    <a:lumMod val="75000"/>
                  </a:schemeClr>
                </a:solidFill>
              </a:rPr>
              <a:t>SLK also has a classic </a:t>
            </a:r>
            <a:r>
              <a:rPr lang="en-US" sz="1400" dirty="0">
                <a:solidFill>
                  <a:schemeClr val="bg1">
                    <a:lumMod val="75000"/>
                  </a:schemeClr>
                </a:solidFill>
              </a:rPr>
              <a:t>tarsal</a:t>
            </a:r>
            <a:r>
              <a:rPr lang="en-US" sz="1400" i="1" dirty="0">
                <a:solidFill>
                  <a:schemeClr val="bg1">
                    <a:lumMod val="75000"/>
                  </a:schemeClr>
                </a:solidFill>
              </a:rPr>
              <a:t> </a:t>
            </a:r>
            <a:r>
              <a:rPr lang="en-US" sz="1400" i="1" dirty="0" err="1">
                <a:solidFill>
                  <a:schemeClr val="bg1">
                    <a:lumMod val="75000"/>
                  </a:schemeClr>
                </a:solidFill>
              </a:rPr>
              <a:t>conj</a:t>
            </a:r>
            <a:r>
              <a:rPr lang="en-US" sz="1400" i="1" dirty="0">
                <a:solidFill>
                  <a:schemeClr val="bg1">
                    <a:lumMod val="75000"/>
                  </a:schemeClr>
                </a:solidFill>
              </a:rPr>
              <a:t> finding—what is it?</a:t>
            </a:r>
          </a:p>
          <a:p>
            <a:r>
              <a:rPr lang="en-US" sz="1400" dirty="0">
                <a:solidFill>
                  <a:schemeClr val="bg1">
                    <a:lumMod val="75000"/>
                  </a:schemeClr>
                </a:solidFill>
              </a:rPr>
              <a:t>Papillary reaction</a:t>
            </a:r>
          </a:p>
          <a:p>
            <a:endParaRPr lang="en-US" sz="1400" i="1" dirty="0">
              <a:solidFill>
                <a:schemeClr val="bg1">
                  <a:lumMod val="75000"/>
                </a:schemeClr>
              </a:solidFill>
            </a:endParaRPr>
          </a:p>
          <a:p>
            <a:r>
              <a:rPr lang="en-US" sz="1400" i="1" dirty="0">
                <a:solidFill>
                  <a:schemeClr val="bg1">
                    <a:lumMod val="75000"/>
                  </a:schemeClr>
                </a:solidFill>
              </a:rPr>
              <a:t>SLK has  two  classic cornea findings—what are they?</a:t>
            </a:r>
          </a:p>
          <a:p>
            <a:r>
              <a:rPr lang="en-US" sz="1400" dirty="0">
                <a:solidFill>
                  <a:schemeClr val="bg1">
                    <a:lumMod val="75000"/>
                  </a:schemeClr>
                </a:solidFill>
              </a:rPr>
              <a:t>--Superior  PEE/K</a:t>
            </a:r>
          </a:p>
          <a:p>
            <a:r>
              <a:rPr lang="en-US" sz="1400" dirty="0">
                <a:solidFill>
                  <a:schemeClr val="bg1">
                    <a:lumMod val="75000"/>
                  </a:schemeClr>
                </a:solidFill>
              </a:rPr>
              <a:t>--Superior  filaments</a:t>
            </a:r>
          </a:p>
        </p:txBody>
      </p:sp>
      <p:sp>
        <p:nvSpPr>
          <p:cNvPr id="5" name="Text Box 29">
            <a:extLst>
              <a:ext uri="{FF2B5EF4-FFF2-40B4-BE49-F238E27FC236}">
                <a16:creationId xmlns:a16="http://schemas.microsoft.com/office/drawing/2014/main" id="{2D3F4A36-4A03-0CE2-FCAA-03E1B6B2CDFA}"/>
              </a:ext>
            </a:extLst>
          </p:cNvPr>
          <p:cNvSpPr txBox="1">
            <a:spLocks noChangeArrowheads="1"/>
          </p:cNvSpPr>
          <p:nvPr/>
        </p:nvSpPr>
        <p:spPr bwMode="auto">
          <a:xfrm>
            <a:off x="1337345" y="3070590"/>
            <a:ext cx="6705600" cy="2031325"/>
          </a:xfrm>
          <a:prstGeom prst="rect">
            <a:avLst/>
          </a:prstGeom>
          <a:solidFill>
            <a:schemeClr val="accent5"/>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So, SLK pts have irritated and redundant superior </a:t>
            </a:r>
            <a:r>
              <a:rPr lang="en-US" altLang="en-US" sz="1400" b="1" dirty="0">
                <a:solidFill>
                  <a:srgbClr val="0000FF"/>
                </a:solidFill>
              </a:rPr>
              <a:t>bulbar</a:t>
            </a:r>
            <a:r>
              <a:rPr lang="en-US" altLang="en-US" sz="1400" i="1" dirty="0">
                <a:solidFill>
                  <a:srgbClr val="0000FF"/>
                </a:solidFill>
              </a:rPr>
              <a:t> </a:t>
            </a:r>
            <a:r>
              <a:rPr lang="en-US" altLang="en-US" sz="1400" i="1" dirty="0" err="1">
                <a:solidFill>
                  <a:srgbClr val="0000FF"/>
                </a:solidFill>
              </a:rPr>
              <a:t>conj</a:t>
            </a:r>
            <a:r>
              <a:rPr lang="en-US" altLang="en-US" sz="1400" i="1" dirty="0">
                <a:solidFill>
                  <a:srgbClr val="0000FF"/>
                </a:solidFill>
              </a:rPr>
              <a:t>, irritated superior </a:t>
            </a:r>
            <a:r>
              <a:rPr lang="en-US" altLang="en-US" sz="1400" b="1" dirty="0">
                <a:solidFill>
                  <a:srgbClr val="0000FF"/>
                </a:solidFill>
              </a:rPr>
              <a:t>tarsal</a:t>
            </a:r>
            <a:r>
              <a:rPr lang="en-US" altLang="en-US" sz="1400" i="1" dirty="0">
                <a:solidFill>
                  <a:srgbClr val="0000FF"/>
                </a:solidFill>
              </a:rPr>
              <a:t> </a:t>
            </a:r>
            <a:r>
              <a:rPr lang="en-US" altLang="en-US" sz="1400" i="1" dirty="0" err="1">
                <a:solidFill>
                  <a:srgbClr val="0000FF"/>
                </a:solidFill>
              </a:rPr>
              <a:t>conj</a:t>
            </a:r>
            <a:r>
              <a:rPr lang="en-US" altLang="en-US" sz="1400" i="1" dirty="0">
                <a:solidFill>
                  <a:srgbClr val="0000FF"/>
                </a:solidFill>
              </a:rPr>
              <a:t>, and superior </a:t>
            </a:r>
            <a:r>
              <a:rPr lang="en-US" altLang="en-US" sz="1400" b="1" dirty="0">
                <a:solidFill>
                  <a:srgbClr val="0000FF"/>
                </a:solidFill>
              </a:rPr>
              <a:t>corneal</a:t>
            </a:r>
            <a:r>
              <a:rPr lang="en-US" altLang="en-US" sz="1400" i="1" dirty="0">
                <a:solidFill>
                  <a:srgbClr val="0000FF"/>
                </a:solidFill>
              </a:rPr>
              <a:t> abnormalities. What’s the mechanism for all this?</a:t>
            </a:r>
          </a:p>
          <a:p>
            <a:pPr eaLnBrk="1" hangingPunct="1">
              <a:spcBef>
                <a:spcPct val="0"/>
              </a:spcBef>
              <a:buClrTx/>
              <a:buSzTx/>
              <a:buFontTx/>
              <a:buNone/>
            </a:pPr>
            <a:r>
              <a:rPr lang="en-US" altLang="en-US" sz="1400" dirty="0">
                <a:solidFill>
                  <a:srgbClr val="0000FF"/>
                </a:solidFill>
              </a:rPr>
              <a:t>The  </a:t>
            </a:r>
            <a:r>
              <a:rPr lang="en-US" altLang="en-US" sz="1400" b="1" dirty="0">
                <a:solidFill>
                  <a:srgbClr val="0000FF"/>
                </a:solidFill>
              </a:rPr>
              <a:t>mechanical  theory </a:t>
            </a:r>
            <a:r>
              <a:rPr lang="en-US" altLang="en-US" sz="1400" dirty="0">
                <a:solidFill>
                  <a:srgbClr val="0000FF"/>
                </a:solidFill>
              </a:rPr>
              <a:t>is the most widely accepted. </a:t>
            </a:r>
            <a:r>
              <a:rPr lang="en-US" altLang="en-US" sz="1400" dirty="0"/>
              <a:t>According to this theory,  the superior lid is too tightly apposed to the globe, and the resulting excessive contact and rubbing produces the signs/symptoms of SLK.</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None/>
            </a:pPr>
            <a:r>
              <a:rPr lang="en-US" altLang="en-US" sz="1400" i="1" dirty="0">
                <a:solidFill>
                  <a:srgbClr val="0000FF"/>
                </a:solidFill>
              </a:rPr>
              <a:t>Why do SLK pts have overly tight superior lids?</a:t>
            </a:r>
          </a:p>
          <a:p>
            <a:pPr eaLnBrk="1" hangingPunct="1">
              <a:spcBef>
                <a:spcPct val="0"/>
              </a:spcBef>
              <a:buClrTx/>
              <a:buSzTx/>
              <a:buFontTx/>
              <a:buNone/>
            </a:pPr>
            <a:r>
              <a:rPr lang="en-US" altLang="en-US" sz="1400" dirty="0">
                <a:solidFill>
                  <a:srgbClr val="0000FF"/>
                </a:solidFill>
              </a:rPr>
              <a:t>In many cases, because of concomitant  thyroid </a:t>
            </a:r>
            <a:r>
              <a:rPr lang="en-US" altLang="en-US" sz="1400" dirty="0" err="1">
                <a:solidFill>
                  <a:srgbClr val="0000FF"/>
                </a:solidFill>
              </a:rPr>
              <a:t>dz</a:t>
            </a:r>
            <a:r>
              <a:rPr lang="en-US" altLang="en-US" sz="1400" dirty="0">
                <a:solidFill>
                  <a:srgbClr val="0000FF"/>
                </a:solidFill>
              </a:rPr>
              <a:t>  producing orbital congestion that forces the globes forward against the lids. </a:t>
            </a:r>
            <a:r>
              <a:rPr lang="en-US" altLang="en-US" sz="1400" dirty="0"/>
              <a:t>Check thyroid labs on all SLK pts!</a:t>
            </a:r>
          </a:p>
        </p:txBody>
      </p:sp>
    </p:spTree>
    <p:extLst>
      <p:ext uri="{BB962C8B-B14F-4D97-AF65-F5344CB8AC3E}">
        <p14:creationId xmlns:p14="http://schemas.microsoft.com/office/powerpoint/2010/main" val="355532617"/>
      </p:ext>
    </p:extLst>
  </p:cSld>
  <p:clrMapOvr>
    <a:masterClrMapping/>
  </p:clrMapOvr>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chemeClr val="bg1">
                    <a:lumMod val="75000"/>
                  </a:schemeClr>
                </a:solidFill>
              </a:rPr>
              <a:t>In a nutshell, what is SLK?</a:t>
            </a:r>
          </a:p>
          <a:p>
            <a:r>
              <a:rPr lang="en-US" sz="1600" dirty="0">
                <a:solidFill>
                  <a:schemeClr val="bg1">
                    <a:lumMod val="75000"/>
                  </a:schemeClr>
                </a:solidFill>
              </a:rPr>
              <a:t>A chronic/recurrent inflammatory condition of the superior limbal cornea and adjacent </a:t>
            </a:r>
            <a:r>
              <a:rPr lang="en-US" sz="1600" dirty="0" err="1">
                <a:solidFill>
                  <a:schemeClr val="bg1">
                    <a:lumMod val="75000"/>
                  </a:schemeClr>
                </a:solidFill>
              </a:rPr>
              <a:t>conj</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Is it common, or rare?</a:t>
            </a:r>
          </a:p>
          <a:p>
            <a:r>
              <a:rPr lang="en-US" sz="1600" dirty="0">
                <a:solidFill>
                  <a:schemeClr val="bg1">
                    <a:lumMod val="75000"/>
                  </a:schemeClr>
                </a:solidFill>
              </a:rPr>
              <a:t>Rare</a:t>
            </a:r>
          </a:p>
          <a:p>
            <a:endParaRPr lang="en-US" sz="1600" dirty="0">
              <a:solidFill>
                <a:schemeClr val="bg1">
                  <a:lumMod val="75000"/>
                </a:schemeClr>
              </a:solidFill>
            </a:endParaRPr>
          </a:p>
          <a:p>
            <a:r>
              <a:rPr lang="en-US" sz="1600" i="1" dirty="0">
                <a:solidFill>
                  <a:schemeClr val="bg1">
                    <a:lumMod val="75000"/>
                  </a:schemeClr>
                </a:solidFill>
              </a:rPr>
              <a:t>Is there a gender predilection?</a:t>
            </a:r>
          </a:p>
          <a:p>
            <a:r>
              <a:rPr lang="en-US" sz="1600" dirty="0">
                <a:solidFill>
                  <a:schemeClr val="bg1">
                    <a:lumMod val="75000"/>
                  </a:schemeClr>
                </a:solidFill>
              </a:rPr>
              <a:t>Yes,  </a:t>
            </a:r>
            <a:r>
              <a:rPr lang="en-US" sz="1600" b="0" i="0" dirty="0">
                <a:solidFill>
                  <a:schemeClr val="bg1">
                    <a:lumMod val="75000"/>
                  </a:schemeClr>
                </a:solidFill>
                <a:effectLst/>
                <a:latin typeface="Google Sans"/>
              </a:rPr>
              <a:t>♀</a:t>
            </a:r>
            <a:r>
              <a:rPr lang="en-US" sz="1600" dirty="0">
                <a:solidFill>
                  <a:schemeClr val="bg1">
                    <a:lumMod val="75000"/>
                  </a:schemeClr>
                </a:solidFill>
              </a:rPr>
              <a:t>  are  far  more likely to be affected</a:t>
            </a:r>
          </a:p>
        </p:txBody>
      </p:sp>
      <p:sp>
        <p:nvSpPr>
          <p:cNvPr id="3" name="TextBox 2">
            <a:extLst>
              <a:ext uri="{FF2B5EF4-FFF2-40B4-BE49-F238E27FC236}">
                <a16:creationId xmlns:a16="http://schemas.microsoft.com/office/drawing/2014/main" id="{D921E087-B178-DD53-5F27-4653507E4C28}"/>
              </a:ext>
            </a:extLst>
          </p:cNvPr>
          <p:cNvSpPr txBox="1"/>
          <p:nvPr/>
        </p:nvSpPr>
        <p:spPr>
          <a:xfrm>
            <a:off x="1143000" y="2793591"/>
            <a:ext cx="5867400" cy="3323987"/>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do SLK pts c/o?</a:t>
            </a:r>
          </a:p>
          <a:p>
            <a:r>
              <a:rPr lang="en-US" sz="1400" dirty="0">
                <a:solidFill>
                  <a:schemeClr val="bg1">
                    <a:lumMod val="75000"/>
                  </a:schemeClr>
                </a:solidFill>
              </a:rPr>
              <a:t>The same things DES pts do: FBS, red eyes, and tearing</a:t>
            </a:r>
          </a:p>
          <a:p>
            <a:endParaRPr lang="en-US" sz="1400" i="1" dirty="0">
              <a:solidFill>
                <a:schemeClr val="bg1">
                  <a:lumMod val="75000"/>
                </a:schemeClr>
              </a:solidFill>
            </a:endParaRPr>
          </a:p>
          <a:p>
            <a:r>
              <a:rPr lang="en-US" sz="1400" i="1" dirty="0">
                <a:solidFill>
                  <a:schemeClr val="bg1">
                    <a:lumMod val="75000"/>
                  </a:schemeClr>
                </a:solidFill>
              </a:rPr>
              <a:t>SLK has  three  classic findings associated with the superior bulbar conj. What are they?</a:t>
            </a:r>
          </a:p>
          <a:p>
            <a:r>
              <a:rPr lang="en-US" sz="1400" dirty="0">
                <a:solidFill>
                  <a:schemeClr val="bg1">
                    <a:lumMod val="75000"/>
                  </a:schemeClr>
                </a:solidFill>
              </a:rPr>
              <a:t>--Injection</a:t>
            </a:r>
          </a:p>
          <a:p>
            <a:r>
              <a:rPr lang="en-US" sz="1400" dirty="0">
                <a:solidFill>
                  <a:schemeClr val="bg1">
                    <a:lumMod val="75000"/>
                  </a:schemeClr>
                </a:solidFill>
              </a:rPr>
              <a:t>--It is redundant/loose</a:t>
            </a:r>
          </a:p>
          <a:p>
            <a:r>
              <a:rPr lang="en-US" sz="1400" dirty="0">
                <a:solidFill>
                  <a:schemeClr val="bg1">
                    <a:lumMod val="75000"/>
                  </a:schemeClr>
                </a:solidFill>
              </a:rPr>
              <a:t>--It stains with  </a:t>
            </a:r>
            <a:r>
              <a:rPr lang="en-US" sz="1400" b="1" dirty="0">
                <a:solidFill>
                  <a:schemeClr val="bg1">
                    <a:lumMod val="75000"/>
                  </a:schemeClr>
                </a:solidFill>
              </a:rPr>
              <a:t>rose </a:t>
            </a:r>
            <a:r>
              <a:rPr lang="en-US" sz="1400" b="1" dirty="0" err="1">
                <a:solidFill>
                  <a:schemeClr val="bg1">
                    <a:lumMod val="75000"/>
                  </a:schemeClr>
                </a:solidFill>
              </a:rPr>
              <a:t>bengal</a:t>
            </a:r>
            <a:r>
              <a:rPr lang="en-US" sz="1400" b="1" dirty="0">
                <a:solidFill>
                  <a:schemeClr val="bg1">
                    <a:lumMod val="75000"/>
                  </a:schemeClr>
                </a:solidFill>
              </a:rPr>
              <a:t>, </a:t>
            </a:r>
            <a:r>
              <a:rPr lang="en-US" sz="1400" dirty="0">
                <a:solidFill>
                  <a:schemeClr val="bg1">
                    <a:lumMod val="75000"/>
                  </a:schemeClr>
                </a:solidFill>
              </a:rPr>
              <a:t>  </a:t>
            </a:r>
            <a:r>
              <a:rPr lang="en-US" sz="1400" b="1" dirty="0" err="1">
                <a:solidFill>
                  <a:schemeClr val="bg1">
                    <a:lumMod val="75000"/>
                  </a:schemeClr>
                </a:solidFill>
              </a:rPr>
              <a:t>lissamine</a:t>
            </a:r>
            <a:r>
              <a:rPr lang="en-US" sz="1400" b="1" dirty="0">
                <a:solidFill>
                  <a:schemeClr val="bg1">
                    <a:lumMod val="75000"/>
                  </a:schemeClr>
                </a:solidFill>
              </a:rPr>
              <a:t> green, </a:t>
            </a:r>
            <a:r>
              <a:rPr lang="en-US" sz="1400" dirty="0">
                <a:solidFill>
                  <a:schemeClr val="bg1">
                    <a:lumMod val="75000"/>
                  </a:schemeClr>
                </a:solidFill>
              </a:rPr>
              <a:t>and/or  </a:t>
            </a:r>
            <a:r>
              <a:rPr lang="en-US" sz="1400" b="1" dirty="0">
                <a:solidFill>
                  <a:schemeClr val="bg1">
                    <a:lumMod val="75000"/>
                  </a:schemeClr>
                </a:solidFill>
              </a:rPr>
              <a:t>fluorescein</a:t>
            </a:r>
          </a:p>
          <a:p>
            <a:endParaRPr lang="en-US" sz="1400" i="1" dirty="0">
              <a:solidFill>
                <a:schemeClr val="bg1">
                  <a:lumMod val="75000"/>
                </a:schemeClr>
              </a:solidFill>
            </a:endParaRPr>
          </a:p>
          <a:p>
            <a:r>
              <a:rPr lang="en-US" sz="1400" i="1" dirty="0">
                <a:solidFill>
                  <a:schemeClr val="bg1">
                    <a:lumMod val="75000"/>
                  </a:schemeClr>
                </a:solidFill>
              </a:rPr>
              <a:t>SLK also has a classic </a:t>
            </a:r>
            <a:r>
              <a:rPr lang="en-US" sz="1400" dirty="0">
                <a:solidFill>
                  <a:schemeClr val="bg1">
                    <a:lumMod val="75000"/>
                  </a:schemeClr>
                </a:solidFill>
              </a:rPr>
              <a:t>tarsal</a:t>
            </a:r>
            <a:r>
              <a:rPr lang="en-US" sz="1400" i="1" dirty="0">
                <a:solidFill>
                  <a:schemeClr val="bg1">
                    <a:lumMod val="75000"/>
                  </a:schemeClr>
                </a:solidFill>
              </a:rPr>
              <a:t> </a:t>
            </a:r>
            <a:r>
              <a:rPr lang="en-US" sz="1400" i="1" dirty="0" err="1">
                <a:solidFill>
                  <a:schemeClr val="bg1">
                    <a:lumMod val="75000"/>
                  </a:schemeClr>
                </a:solidFill>
              </a:rPr>
              <a:t>conj</a:t>
            </a:r>
            <a:r>
              <a:rPr lang="en-US" sz="1400" i="1" dirty="0">
                <a:solidFill>
                  <a:schemeClr val="bg1">
                    <a:lumMod val="75000"/>
                  </a:schemeClr>
                </a:solidFill>
              </a:rPr>
              <a:t> finding—what is it?</a:t>
            </a:r>
          </a:p>
          <a:p>
            <a:r>
              <a:rPr lang="en-US" sz="1400" dirty="0">
                <a:solidFill>
                  <a:schemeClr val="bg1">
                    <a:lumMod val="75000"/>
                  </a:schemeClr>
                </a:solidFill>
              </a:rPr>
              <a:t>Papillary reaction</a:t>
            </a:r>
          </a:p>
          <a:p>
            <a:endParaRPr lang="en-US" sz="1400" i="1" dirty="0">
              <a:solidFill>
                <a:schemeClr val="bg1">
                  <a:lumMod val="75000"/>
                </a:schemeClr>
              </a:solidFill>
            </a:endParaRPr>
          </a:p>
          <a:p>
            <a:r>
              <a:rPr lang="en-US" sz="1400" i="1" dirty="0">
                <a:solidFill>
                  <a:schemeClr val="bg1">
                    <a:lumMod val="75000"/>
                  </a:schemeClr>
                </a:solidFill>
              </a:rPr>
              <a:t>SLK has  two  classic cornea findings—what are they?</a:t>
            </a:r>
          </a:p>
          <a:p>
            <a:r>
              <a:rPr lang="en-US" sz="1400" dirty="0">
                <a:solidFill>
                  <a:schemeClr val="bg1">
                    <a:lumMod val="75000"/>
                  </a:schemeClr>
                </a:solidFill>
              </a:rPr>
              <a:t>--Superior  PEE/K</a:t>
            </a:r>
          </a:p>
          <a:p>
            <a:r>
              <a:rPr lang="en-US" sz="1400" dirty="0">
                <a:solidFill>
                  <a:schemeClr val="bg1">
                    <a:lumMod val="75000"/>
                  </a:schemeClr>
                </a:solidFill>
              </a:rPr>
              <a:t>--Superior  filaments</a:t>
            </a:r>
          </a:p>
        </p:txBody>
      </p:sp>
      <p:sp>
        <p:nvSpPr>
          <p:cNvPr id="5" name="Text Box 29">
            <a:extLst>
              <a:ext uri="{FF2B5EF4-FFF2-40B4-BE49-F238E27FC236}">
                <a16:creationId xmlns:a16="http://schemas.microsoft.com/office/drawing/2014/main" id="{2D3F4A36-4A03-0CE2-FCAA-03E1B6B2CDFA}"/>
              </a:ext>
            </a:extLst>
          </p:cNvPr>
          <p:cNvSpPr txBox="1">
            <a:spLocks noChangeArrowheads="1"/>
          </p:cNvSpPr>
          <p:nvPr/>
        </p:nvSpPr>
        <p:spPr bwMode="auto">
          <a:xfrm>
            <a:off x="1337345" y="3070590"/>
            <a:ext cx="6705600" cy="2031325"/>
          </a:xfrm>
          <a:prstGeom prst="rect">
            <a:avLst/>
          </a:prstGeom>
          <a:solidFill>
            <a:schemeClr val="accent5"/>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So, SLK pts have irritated and redundant superior </a:t>
            </a:r>
            <a:r>
              <a:rPr lang="en-US" altLang="en-US" sz="1400" b="1" dirty="0">
                <a:solidFill>
                  <a:schemeClr val="bg1">
                    <a:lumMod val="75000"/>
                  </a:schemeClr>
                </a:solidFill>
              </a:rPr>
              <a:t>bulbar</a:t>
            </a:r>
            <a:r>
              <a:rPr lang="en-US" altLang="en-US" sz="1400" i="1" dirty="0">
                <a:solidFill>
                  <a:schemeClr val="bg1">
                    <a:lumMod val="75000"/>
                  </a:schemeClr>
                </a:solidFill>
              </a:rPr>
              <a:t> </a:t>
            </a:r>
            <a:r>
              <a:rPr lang="en-US" altLang="en-US" sz="1400" i="1" dirty="0" err="1">
                <a:solidFill>
                  <a:schemeClr val="bg1">
                    <a:lumMod val="75000"/>
                  </a:schemeClr>
                </a:solidFill>
              </a:rPr>
              <a:t>conj</a:t>
            </a:r>
            <a:r>
              <a:rPr lang="en-US" altLang="en-US" sz="1400" i="1" dirty="0">
                <a:solidFill>
                  <a:schemeClr val="bg1">
                    <a:lumMod val="75000"/>
                  </a:schemeClr>
                </a:solidFill>
              </a:rPr>
              <a:t>, irritated superior </a:t>
            </a:r>
            <a:r>
              <a:rPr lang="en-US" altLang="en-US" sz="1400" b="1" dirty="0">
                <a:solidFill>
                  <a:schemeClr val="bg1">
                    <a:lumMod val="75000"/>
                  </a:schemeClr>
                </a:solidFill>
              </a:rPr>
              <a:t>tarsal</a:t>
            </a:r>
            <a:r>
              <a:rPr lang="en-US" altLang="en-US" sz="1400" i="1" dirty="0">
                <a:solidFill>
                  <a:schemeClr val="bg1">
                    <a:lumMod val="75000"/>
                  </a:schemeClr>
                </a:solidFill>
              </a:rPr>
              <a:t> </a:t>
            </a:r>
            <a:r>
              <a:rPr lang="en-US" altLang="en-US" sz="1400" i="1" dirty="0" err="1">
                <a:solidFill>
                  <a:schemeClr val="bg1">
                    <a:lumMod val="75000"/>
                  </a:schemeClr>
                </a:solidFill>
              </a:rPr>
              <a:t>conj</a:t>
            </a:r>
            <a:r>
              <a:rPr lang="en-US" altLang="en-US" sz="1400" i="1" dirty="0">
                <a:solidFill>
                  <a:schemeClr val="bg1">
                    <a:lumMod val="75000"/>
                  </a:schemeClr>
                </a:solidFill>
              </a:rPr>
              <a:t>, and superior </a:t>
            </a:r>
            <a:r>
              <a:rPr lang="en-US" altLang="en-US" sz="1400" b="1" dirty="0">
                <a:solidFill>
                  <a:schemeClr val="bg1">
                    <a:lumMod val="75000"/>
                  </a:schemeClr>
                </a:solidFill>
              </a:rPr>
              <a:t>corneal</a:t>
            </a:r>
            <a:r>
              <a:rPr lang="en-US" altLang="en-US" sz="1400" i="1" dirty="0">
                <a:solidFill>
                  <a:schemeClr val="bg1">
                    <a:lumMod val="75000"/>
                  </a:schemeClr>
                </a:solidFill>
              </a:rPr>
              <a:t> abnormalities. What’s the mechanism for all this?</a:t>
            </a:r>
          </a:p>
          <a:p>
            <a:pPr eaLnBrk="1" hangingPunct="1">
              <a:spcBef>
                <a:spcPct val="0"/>
              </a:spcBef>
              <a:buClrTx/>
              <a:buSzTx/>
              <a:buFontTx/>
              <a:buNone/>
            </a:pPr>
            <a:r>
              <a:rPr lang="en-US" altLang="en-US" sz="1400" dirty="0">
                <a:solidFill>
                  <a:schemeClr val="bg1">
                    <a:lumMod val="75000"/>
                  </a:schemeClr>
                </a:solidFill>
              </a:rPr>
              <a:t>The mechanical theory is the most widely accepted. According to this theory, the superior lid is too tightly apposed to the globe, and the resulting excessive contact and rubbing produces the signs/symptoms of SLK.</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None/>
            </a:pPr>
            <a:r>
              <a:rPr lang="en-US" altLang="en-US" sz="1400" i="1" dirty="0">
                <a:solidFill>
                  <a:schemeClr val="bg1">
                    <a:lumMod val="75000"/>
                  </a:schemeClr>
                </a:solidFill>
              </a:rPr>
              <a:t>Why do SLK pts have overly tight superior lids?</a:t>
            </a:r>
          </a:p>
          <a:p>
            <a:pPr eaLnBrk="1" hangingPunct="1">
              <a:spcBef>
                <a:spcPct val="0"/>
              </a:spcBef>
              <a:buClrTx/>
              <a:buSzTx/>
              <a:buFontTx/>
              <a:buNone/>
            </a:pPr>
            <a:r>
              <a:rPr lang="en-US" altLang="en-US" sz="1400" dirty="0">
                <a:solidFill>
                  <a:schemeClr val="bg1">
                    <a:lumMod val="75000"/>
                  </a:schemeClr>
                </a:solidFill>
              </a:rPr>
              <a:t>In many cases, because of concomitant  thyroid </a:t>
            </a:r>
            <a:r>
              <a:rPr lang="en-US" altLang="en-US" sz="1400" dirty="0" err="1">
                <a:solidFill>
                  <a:schemeClr val="bg1">
                    <a:lumMod val="75000"/>
                  </a:schemeClr>
                </a:solidFill>
              </a:rPr>
              <a:t>dz</a:t>
            </a:r>
            <a:r>
              <a:rPr lang="en-US" altLang="en-US" sz="1400" dirty="0">
                <a:solidFill>
                  <a:schemeClr val="bg1">
                    <a:lumMod val="75000"/>
                  </a:schemeClr>
                </a:solidFill>
              </a:rPr>
              <a:t>  producing orbital congestion that forces the globes forward against the lids. Check thyroid labs on all SLK pts!</a:t>
            </a:r>
          </a:p>
        </p:txBody>
      </p:sp>
      <p:sp>
        <p:nvSpPr>
          <p:cNvPr id="8" name="Text Box 55">
            <a:extLst>
              <a:ext uri="{FF2B5EF4-FFF2-40B4-BE49-F238E27FC236}">
                <a16:creationId xmlns:a16="http://schemas.microsoft.com/office/drawing/2014/main" id="{C6513FF7-28B5-EB4B-5C2C-6974A646EC4B}"/>
              </a:ext>
            </a:extLst>
          </p:cNvPr>
          <p:cNvSpPr txBox="1">
            <a:spLocks noChangeArrowheads="1"/>
          </p:cNvSpPr>
          <p:nvPr/>
        </p:nvSpPr>
        <p:spPr bwMode="auto">
          <a:xfrm>
            <a:off x="1526796" y="3352800"/>
            <a:ext cx="6207854" cy="2462213"/>
          </a:xfrm>
          <a:prstGeom prst="rect">
            <a:avLst/>
          </a:prstGeom>
          <a:solidFill>
            <a:srgbClr val="CCFFCC"/>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are the two overarching goals in treating SLK?</a:t>
            </a:r>
            <a:endParaRPr lang="en-US" altLang="en-US" sz="1400" i="1" dirty="0">
              <a:solidFill>
                <a:srgbClr val="CCFFCC"/>
              </a:solidFill>
            </a:endParaRPr>
          </a:p>
          <a:p>
            <a:pPr eaLnBrk="1" hangingPunct="1">
              <a:spcBef>
                <a:spcPct val="0"/>
              </a:spcBef>
              <a:buClrTx/>
              <a:buSzTx/>
              <a:buFontTx/>
              <a:buNone/>
            </a:pPr>
            <a:r>
              <a:rPr lang="en-US" altLang="en-US" sz="1400" dirty="0">
                <a:solidFill>
                  <a:srgbClr val="0000FF"/>
                </a:solidFill>
              </a:rPr>
              <a:t>--</a:t>
            </a:r>
            <a:r>
              <a:rPr lang="en-US" altLang="en-US" sz="1400" b="1" i="1" dirty="0">
                <a:solidFill>
                  <a:srgbClr val="0000FF"/>
                </a:solidFill>
              </a:rPr>
              <a:t>?</a:t>
            </a:r>
            <a:r>
              <a:rPr lang="en-US" altLang="en-US" sz="1400" dirty="0">
                <a:solidFill>
                  <a:srgbClr val="CCFFCC"/>
                </a:solidFill>
              </a:rPr>
              <a:t>…surface inflammation</a:t>
            </a:r>
          </a:p>
          <a:p>
            <a:pPr eaLnBrk="1" hangingPunct="1">
              <a:spcBef>
                <a:spcPct val="0"/>
              </a:spcBef>
              <a:buClrTx/>
              <a:buSzTx/>
              <a:buFontTx/>
              <a:buNone/>
            </a:pPr>
            <a:r>
              <a:rPr lang="en-US" altLang="en-US" sz="1400" dirty="0">
                <a:solidFill>
                  <a:srgbClr val="0000FF"/>
                </a:solidFill>
              </a:rPr>
              <a:t>--</a:t>
            </a:r>
            <a:r>
              <a:rPr lang="en-US" altLang="en-US" sz="1400" b="1" i="1" dirty="0">
                <a:solidFill>
                  <a:srgbClr val="0000FF"/>
                </a:solidFill>
              </a:rPr>
              <a:t>?</a:t>
            </a:r>
            <a:r>
              <a:rPr lang="en-US" altLang="en-US" sz="1400" dirty="0">
                <a:solidFill>
                  <a:srgbClr val="CCFFCC"/>
                </a:solidFill>
              </a:rPr>
              <a:t>…friction between the superior bulbar </a:t>
            </a:r>
            <a:r>
              <a:rPr lang="en-US" altLang="en-US" sz="1400" dirty="0" err="1">
                <a:solidFill>
                  <a:srgbClr val="CCFFCC"/>
                </a:solidFill>
              </a:rPr>
              <a:t>conj</a:t>
            </a:r>
            <a:r>
              <a:rPr lang="en-US" altLang="en-US" sz="1400" dirty="0">
                <a:solidFill>
                  <a:srgbClr val="CCFFCC"/>
                </a:solidFill>
              </a:rPr>
              <a:t> and superior tarsal </a:t>
            </a:r>
            <a:r>
              <a:rPr lang="en-US" altLang="en-US" sz="1400" dirty="0" err="1">
                <a:solidFill>
                  <a:srgbClr val="CCFFCC"/>
                </a:solidFill>
              </a:rPr>
              <a:t>conj</a:t>
            </a:r>
            <a:endParaRPr lang="en-US" altLang="en-US" sz="1400" dirty="0">
              <a:solidFill>
                <a:srgbClr val="CCFFCC"/>
              </a:solidFill>
            </a:endParaRPr>
          </a:p>
          <a:p>
            <a:pPr eaLnBrk="1" hangingPunct="1">
              <a:spcBef>
                <a:spcPct val="0"/>
              </a:spcBef>
              <a:buClrTx/>
              <a:buSzTx/>
              <a:buFontTx/>
              <a:buNone/>
            </a:pPr>
            <a:endParaRPr lang="en-US" altLang="en-US" sz="1400" i="1" dirty="0">
              <a:solidFill>
                <a:srgbClr val="CCFFCC"/>
              </a:solidFill>
            </a:endParaRPr>
          </a:p>
          <a:p>
            <a:pPr eaLnBrk="1" hangingPunct="1">
              <a:spcBef>
                <a:spcPct val="0"/>
              </a:spcBef>
              <a:buClrTx/>
              <a:buSzTx/>
              <a:buFontTx/>
              <a:buNone/>
            </a:pPr>
            <a:r>
              <a:rPr lang="en-US" altLang="en-US" sz="1400" i="1" dirty="0">
                <a:solidFill>
                  <a:srgbClr val="CCFFCC"/>
                </a:solidFill>
              </a:rPr>
              <a:t>There are a number of medical treatment options. These include:</a:t>
            </a:r>
          </a:p>
          <a:p>
            <a:pPr eaLnBrk="1" hangingPunct="1">
              <a:spcBef>
                <a:spcPct val="0"/>
              </a:spcBef>
              <a:buClrTx/>
              <a:buSzTx/>
              <a:buFontTx/>
              <a:buNone/>
            </a:pPr>
            <a:r>
              <a:rPr lang="en-US" altLang="en-US" sz="1400" dirty="0">
                <a:solidFill>
                  <a:srgbClr val="CCFFCC"/>
                </a:solidFill>
              </a:rPr>
              <a:t>--Preservative-free ATs</a:t>
            </a:r>
          </a:p>
          <a:p>
            <a:pPr eaLnBrk="1" hangingPunct="1">
              <a:spcBef>
                <a:spcPct val="0"/>
              </a:spcBef>
              <a:buClrTx/>
              <a:buSzTx/>
              <a:buFontTx/>
              <a:buNone/>
            </a:pPr>
            <a:r>
              <a:rPr lang="en-US" altLang="en-US" sz="1400" dirty="0">
                <a:solidFill>
                  <a:srgbClr val="CCFFCC"/>
                </a:solidFill>
              </a:rPr>
              <a:t>--Topical anti-inflammatory meds</a:t>
            </a:r>
          </a:p>
          <a:p>
            <a:pPr eaLnBrk="1" hangingPunct="1">
              <a:spcBef>
                <a:spcPct val="0"/>
              </a:spcBef>
              <a:buClrTx/>
              <a:buSzTx/>
              <a:buFontTx/>
              <a:buNone/>
            </a:pPr>
            <a:r>
              <a:rPr lang="en-US" altLang="en-US" sz="1400" dirty="0">
                <a:solidFill>
                  <a:srgbClr val="CCFFCC"/>
                </a:solidFill>
              </a:rPr>
              <a:t>--Large (enough to cover the involved </a:t>
            </a:r>
            <a:r>
              <a:rPr lang="en-US" altLang="en-US" sz="1400" dirty="0" err="1">
                <a:solidFill>
                  <a:srgbClr val="CCFFCC"/>
                </a:solidFill>
              </a:rPr>
              <a:t>conj</a:t>
            </a:r>
            <a:r>
              <a:rPr lang="en-US" altLang="en-US" sz="1400" dirty="0">
                <a:solidFill>
                  <a:srgbClr val="CCFFCC"/>
                </a:solidFill>
              </a:rPr>
              <a:t>) diameter BCL</a:t>
            </a:r>
          </a:p>
          <a:p>
            <a:pPr eaLnBrk="1" hangingPunct="1">
              <a:spcBef>
                <a:spcPct val="0"/>
              </a:spcBef>
              <a:buClrTx/>
              <a:buSzTx/>
              <a:buFontTx/>
              <a:buNone/>
            </a:pPr>
            <a:endParaRPr lang="en-US" altLang="en-US" sz="1400" i="1" dirty="0">
              <a:solidFill>
                <a:srgbClr val="CCFFCC"/>
              </a:solidFill>
            </a:endParaRPr>
          </a:p>
          <a:p>
            <a:pPr eaLnBrk="1" hangingPunct="1">
              <a:spcBef>
                <a:spcPct val="0"/>
              </a:spcBef>
              <a:buClrTx/>
              <a:buSzTx/>
              <a:buFontTx/>
              <a:buNone/>
            </a:pPr>
            <a:r>
              <a:rPr lang="en-US" altLang="en-US" sz="1400" i="1" dirty="0">
                <a:solidFill>
                  <a:srgbClr val="CCFFCC"/>
                </a:solidFill>
              </a:rPr>
              <a:t>Is surgery ever indicated to resolve the redundant </a:t>
            </a:r>
            <a:r>
              <a:rPr lang="en-US" altLang="en-US" sz="1400" i="1" dirty="0" err="1">
                <a:solidFill>
                  <a:srgbClr val="CCFFCC"/>
                </a:solidFill>
              </a:rPr>
              <a:t>conj</a:t>
            </a:r>
            <a:r>
              <a:rPr lang="en-US" altLang="en-US" sz="1400" i="1" dirty="0">
                <a:solidFill>
                  <a:srgbClr val="CCFFCC"/>
                </a:solidFill>
              </a:rPr>
              <a:t>?</a:t>
            </a:r>
          </a:p>
          <a:p>
            <a:pPr eaLnBrk="1" hangingPunct="1">
              <a:spcBef>
                <a:spcPct val="0"/>
              </a:spcBef>
              <a:buClrTx/>
              <a:buSzTx/>
              <a:buFontTx/>
              <a:buNone/>
            </a:pPr>
            <a:r>
              <a:rPr lang="en-US" altLang="en-US" sz="1400" dirty="0">
                <a:solidFill>
                  <a:srgbClr val="CCFFCC"/>
                </a:solidFill>
              </a:rPr>
              <a:t>It is indeed</a:t>
            </a:r>
          </a:p>
        </p:txBody>
      </p:sp>
    </p:spTree>
    <p:extLst>
      <p:ext uri="{BB962C8B-B14F-4D97-AF65-F5344CB8AC3E}">
        <p14:creationId xmlns:p14="http://schemas.microsoft.com/office/powerpoint/2010/main" val="1923343639"/>
      </p:ext>
    </p:extLst>
  </p:cSld>
  <p:clrMapOvr>
    <a:masterClrMapping/>
  </p:clrMapOvr>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chemeClr val="bg1">
                    <a:lumMod val="75000"/>
                  </a:schemeClr>
                </a:solidFill>
              </a:rPr>
              <a:t>In a nutshell, what is SLK?</a:t>
            </a:r>
          </a:p>
          <a:p>
            <a:r>
              <a:rPr lang="en-US" sz="1600" dirty="0">
                <a:solidFill>
                  <a:schemeClr val="bg1">
                    <a:lumMod val="75000"/>
                  </a:schemeClr>
                </a:solidFill>
              </a:rPr>
              <a:t>A chronic/recurrent inflammatory condition of the superior limbal cornea and adjacent </a:t>
            </a:r>
            <a:r>
              <a:rPr lang="en-US" sz="1600" dirty="0" err="1">
                <a:solidFill>
                  <a:schemeClr val="bg1">
                    <a:lumMod val="75000"/>
                  </a:schemeClr>
                </a:solidFill>
              </a:rPr>
              <a:t>conj</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Is it common, or rare?</a:t>
            </a:r>
          </a:p>
          <a:p>
            <a:r>
              <a:rPr lang="en-US" sz="1600" dirty="0">
                <a:solidFill>
                  <a:schemeClr val="bg1">
                    <a:lumMod val="75000"/>
                  </a:schemeClr>
                </a:solidFill>
              </a:rPr>
              <a:t>Rare</a:t>
            </a:r>
          </a:p>
          <a:p>
            <a:endParaRPr lang="en-US" sz="1600" dirty="0">
              <a:solidFill>
                <a:schemeClr val="bg1">
                  <a:lumMod val="75000"/>
                </a:schemeClr>
              </a:solidFill>
            </a:endParaRPr>
          </a:p>
          <a:p>
            <a:r>
              <a:rPr lang="en-US" sz="1600" i="1" dirty="0">
                <a:solidFill>
                  <a:schemeClr val="bg1">
                    <a:lumMod val="75000"/>
                  </a:schemeClr>
                </a:solidFill>
              </a:rPr>
              <a:t>Is there a gender predilection?</a:t>
            </a:r>
          </a:p>
          <a:p>
            <a:r>
              <a:rPr lang="en-US" sz="1600" dirty="0">
                <a:solidFill>
                  <a:schemeClr val="bg1">
                    <a:lumMod val="75000"/>
                  </a:schemeClr>
                </a:solidFill>
              </a:rPr>
              <a:t>Yes,  </a:t>
            </a:r>
            <a:r>
              <a:rPr lang="en-US" sz="1600" b="0" i="0" dirty="0">
                <a:solidFill>
                  <a:schemeClr val="bg1">
                    <a:lumMod val="75000"/>
                  </a:schemeClr>
                </a:solidFill>
                <a:effectLst/>
                <a:latin typeface="Google Sans"/>
              </a:rPr>
              <a:t>♀</a:t>
            </a:r>
            <a:r>
              <a:rPr lang="en-US" sz="1600" dirty="0">
                <a:solidFill>
                  <a:schemeClr val="bg1">
                    <a:lumMod val="75000"/>
                  </a:schemeClr>
                </a:solidFill>
              </a:rPr>
              <a:t>  are  far  more likely to be affected</a:t>
            </a:r>
          </a:p>
        </p:txBody>
      </p:sp>
      <p:sp>
        <p:nvSpPr>
          <p:cNvPr id="3" name="TextBox 2">
            <a:extLst>
              <a:ext uri="{FF2B5EF4-FFF2-40B4-BE49-F238E27FC236}">
                <a16:creationId xmlns:a16="http://schemas.microsoft.com/office/drawing/2014/main" id="{D921E087-B178-DD53-5F27-4653507E4C28}"/>
              </a:ext>
            </a:extLst>
          </p:cNvPr>
          <p:cNvSpPr txBox="1"/>
          <p:nvPr/>
        </p:nvSpPr>
        <p:spPr>
          <a:xfrm>
            <a:off x="1143000" y="2793591"/>
            <a:ext cx="5867400" cy="3323987"/>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do SLK pts c/o?</a:t>
            </a:r>
          </a:p>
          <a:p>
            <a:r>
              <a:rPr lang="en-US" sz="1400" dirty="0">
                <a:solidFill>
                  <a:schemeClr val="bg1">
                    <a:lumMod val="75000"/>
                  </a:schemeClr>
                </a:solidFill>
              </a:rPr>
              <a:t>The same things DES pts do: FBS, red eyes, and tearing</a:t>
            </a:r>
          </a:p>
          <a:p>
            <a:endParaRPr lang="en-US" sz="1400" i="1" dirty="0">
              <a:solidFill>
                <a:schemeClr val="bg1">
                  <a:lumMod val="75000"/>
                </a:schemeClr>
              </a:solidFill>
            </a:endParaRPr>
          </a:p>
          <a:p>
            <a:r>
              <a:rPr lang="en-US" sz="1400" i="1" dirty="0">
                <a:solidFill>
                  <a:schemeClr val="bg1">
                    <a:lumMod val="75000"/>
                  </a:schemeClr>
                </a:solidFill>
              </a:rPr>
              <a:t>SLK has  three  classic findings associated with the superior bulbar conj. What are they?</a:t>
            </a:r>
          </a:p>
          <a:p>
            <a:r>
              <a:rPr lang="en-US" sz="1400" dirty="0">
                <a:solidFill>
                  <a:schemeClr val="bg1">
                    <a:lumMod val="75000"/>
                  </a:schemeClr>
                </a:solidFill>
              </a:rPr>
              <a:t>--Injection</a:t>
            </a:r>
          </a:p>
          <a:p>
            <a:r>
              <a:rPr lang="en-US" sz="1400" dirty="0">
                <a:solidFill>
                  <a:schemeClr val="bg1">
                    <a:lumMod val="75000"/>
                  </a:schemeClr>
                </a:solidFill>
              </a:rPr>
              <a:t>--It is redundant/loose</a:t>
            </a:r>
          </a:p>
          <a:p>
            <a:r>
              <a:rPr lang="en-US" sz="1400" dirty="0">
                <a:solidFill>
                  <a:schemeClr val="bg1">
                    <a:lumMod val="75000"/>
                  </a:schemeClr>
                </a:solidFill>
              </a:rPr>
              <a:t>--It stains with  </a:t>
            </a:r>
            <a:r>
              <a:rPr lang="en-US" sz="1400" b="1" dirty="0">
                <a:solidFill>
                  <a:schemeClr val="bg1">
                    <a:lumMod val="75000"/>
                  </a:schemeClr>
                </a:solidFill>
              </a:rPr>
              <a:t>rose </a:t>
            </a:r>
            <a:r>
              <a:rPr lang="en-US" sz="1400" b="1" dirty="0" err="1">
                <a:solidFill>
                  <a:schemeClr val="bg1">
                    <a:lumMod val="75000"/>
                  </a:schemeClr>
                </a:solidFill>
              </a:rPr>
              <a:t>bengal</a:t>
            </a:r>
            <a:r>
              <a:rPr lang="en-US" sz="1400" b="1" dirty="0">
                <a:solidFill>
                  <a:schemeClr val="bg1">
                    <a:lumMod val="75000"/>
                  </a:schemeClr>
                </a:solidFill>
              </a:rPr>
              <a:t>, </a:t>
            </a:r>
            <a:r>
              <a:rPr lang="en-US" sz="1400" dirty="0">
                <a:solidFill>
                  <a:schemeClr val="bg1">
                    <a:lumMod val="75000"/>
                  </a:schemeClr>
                </a:solidFill>
              </a:rPr>
              <a:t>  </a:t>
            </a:r>
            <a:r>
              <a:rPr lang="en-US" sz="1400" b="1" dirty="0" err="1">
                <a:solidFill>
                  <a:schemeClr val="bg1">
                    <a:lumMod val="75000"/>
                  </a:schemeClr>
                </a:solidFill>
              </a:rPr>
              <a:t>lissamine</a:t>
            </a:r>
            <a:r>
              <a:rPr lang="en-US" sz="1400" b="1" dirty="0">
                <a:solidFill>
                  <a:schemeClr val="bg1">
                    <a:lumMod val="75000"/>
                  </a:schemeClr>
                </a:solidFill>
              </a:rPr>
              <a:t> green, </a:t>
            </a:r>
            <a:r>
              <a:rPr lang="en-US" sz="1400" dirty="0">
                <a:solidFill>
                  <a:schemeClr val="bg1">
                    <a:lumMod val="75000"/>
                  </a:schemeClr>
                </a:solidFill>
              </a:rPr>
              <a:t>and/or  </a:t>
            </a:r>
            <a:r>
              <a:rPr lang="en-US" sz="1400" b="1" dirty="0">
                <a:solidFill>
                  <a:schemeClr val="bg1">
                    <a:lumMod val="75000"/>
                  </a:schemeClr>
                </a:solidFill>
              </a:rPr>
              <a:t>fluorescein</a:t>
            </a:r>
          </a:p>
          <a:p>
            <a:endParaRPr lang="en-US" sz="1400" i="1" dirty="0">
              <a:solidFill>
                <a:schemeClr val="bg1">
                  <a:lumMod val="75000"/>
                </a:schemeClr>
              </a:solidFill>
            </a:endParaRPr>
          </a:p>
          <a:p>
            <a:r>
              <a:rPr lang="en-US" sz="1400" i="1" dirty="0">
                <a:solidFill>
                  <a:schemeClr val="bg1">
                    <a:lumMod val="75000"/>
                  </a:schemeClr>
                </a:solidFill>
              </a:rPr>
              <a:t>SLK also has a classic </a:t>
            </a:r>
            <a:r>
              <a:rPr lang="en-US" sz="1400" dirty="0">
                <a:solidFill>
                  <a:schemeClr val="bg1">
                    <a:lumMod val="75000"/>
                  </a:schemeClr>
                </a:solidFill>
              </a:rPr>
              <a:t>tarsal</a:t>
            </a:r>
            <a:r>
              <a:rPr lang="en-US" sz="1400" i="1" dirty="0">
                <a:solidFill>
                  <a:schemeClr val="bg1">
                    <a:lumMod val="75000"/>
                  </a:schemeClr>
                </a:solidFill>
              </a:rPr>
              <a:t> </a:t>
            </a:r>
            <a:r>
              <a:rPr lang="en-US" sz="1400" i="1" dirty="0" err="1">
                <a:solidFill>
                  <a:schemeClr val="bg1">
                    <a:lumMod val="75000"/>
                  </a:schemeClr>
                </a:solidFill>
              </a:rPr>
              <a:t>conj</a:t>
            </a:r>
            <a:r>
              <a:rPr lang="en-US" sz="1400" i="1" dirty="0">
                <a:solidFill>
                  <a:schemeClr val="bg1">
                    <a:lumMod val="75000"/>
                  </a:schemeClr>
                </a:solidFill>
              </a:rPr>
              <a:t> finding—what is it?</a:t>
            </a:r>
          </a:p>
          <a:p>
            <a:r>
              <a:rPr lang="en-US" sz="1400" dirty="0">
                <a:solidFill>
                  <a:schemeClr val="bg1">
                    <a:lumMod val="75000"/>
                  </a:schemeClr>
                </a:solidFill>
              </a:rPr>
              <a:t>Papillary reaction</a:t>
            </a:r>
          </a:p>
          <a:p>
            <a:endParaRPr lang="en-US" sz="1400" i="1" dirty="0">
              <a:solidFill>
                <a:schemeClr val="bg1">
                  <a:lumMod val="75000"/>
                </a:schemeClr>
              </a:solidFill>
            </a:endParaRPr>
          </a:p>
          <a:p>
            <a:r>
              <a:rPr lang="en-US" sz="1400" i="1" dirty="0">
                <a:solidFill>
                  <a:schemeClr val="bg1">
                    <a:lumMod val="75000"/>
                  </a:schemeClr>
                </a:solidFill>
              </a:rPr>
              <a:t>SLK has  two  classic cornea findings—what are they?</a:t>
            </a:r>
          </a:p>
          <a:p>
            <a:r>
              <a:rPr lang="en-US" sz="1400" dirty="0">
                <a:solidFill>
                  <a:schemeClr val="bg1">
                    <a:lumMod val="75000"/>
                  </a:schemeClr>
                </a:solidFill>
              </a:rPr>
              <a:t>--Superior  PEE/K</a:t>
            </a:r>
          </a:p>
          <a:p>
            <a:r>
              <a:rPr lang="en-US" sz="1400" dirty="0">
                <a:solidFill>
                  <a:schemeClr val="bg1">
                    <a:lumMod val="75000"/>
                  </a:schemeClr>
                </a:solidFill>
              </a:rPr>
              <a:t>--Superior  filaments</a:t>
            </a:r>
          </a:p>
        </p:txBody>
      </p:sp>
      <p:sp>
        <p:nvSpPr>
          <p:cNvPr id="5" name="Text Box 29">
            <a:extLst>
              <a:ext uri="{FF2B5EF4-FFF2-40B4-BE49-F238E27FC236}">
                <a16:creationId xmlns:a16="http://schemas.microsoft.com/office/drawing/2014/main" id="{2D3F4A36-4A03-0CE2-FCAA-03E1B6B2CDFA}"/>
              </a:ext>
            </a:extLst>
          </p:cNvPr>
          <p:cNvSpPr txBox="1">
            <a:spLocks noChangeArrowheads="1"/>
          </p:cNvSpPr>
          <p:nvPr/>
        </p:nvSpPr>
        <p:spPr bwMode="auto">
          <a:xfrm>
            <a:off x="1337345" y="3070590"/>
            <a:ext cx="6705600" cy="2031325"/>
          </a:xfrm>
          <a:prstGeom prst="rect">
            <a:avLst/>
          </a:prstGeom>
          <a:solidFill>
            <a:schemeClr val="accent5"/>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So, SLK pts have irritated and redundant superior </a:t>
            </a:r>
            <a:r>
              <a:rPr lang="en-US" altLang="en-US" sz="1400" b="1" dirty="0">
                <a:solidFill>
                  <a:schemeClr val="bg1">
                    <a:lumMod val="75000"/>
                  </a:schemeClr>
                </a:solidFill>
              </a:rPr>
              <a:t>bulbar</a:t>
            </a:r>
            <a:r>
              <a:rPr lang="en-US" altLang="en-US" sz="1400" i="1" dirty="0">
                <a:solidFill>
                  <a:schemeClr val="bg1">
                    <a:lumMod val="75000"/>
                  </a:schemeClr>
                </a:solidFill>
              </a:rPr>
              <a:t> </a:t>
            </a:r>
            <a:r>
              <a:rPr lang="en-US" altLang="en-US" sz="1400" i="1" dirty="0" err="1">
                <a:solidFill>
                  <a:schemeClr val="bg1">
                    <a:lumMod val="75000"/>
                  </a:schemeClr>
                </a:solidFill>
              </a:rPr>
              <a:t>conj</a:t>
            </a:r>
            <a:r>
              <a:rPr lang="en-US" altLang="en-US" sz="1400" i="1" dirty="0">
                <a:solidFill>
                  <a:schemeClr val="bg1">
                    <a:lumMod val="75000"/>
                  </a:schemeClr>
                </a:solidFill>
              </a:rPr>
              <a:t>, irritated superior </a:t>
            </a:r>
            <a:r>
              <a:rPr lang="en-US" altLang="en-US" sz="1400" b="1" dirty="0">
                <a:solidFill>
                  <a:schemeClr val="bg1">
                    <a:lumMod val="75000"/>
                  </a:schemeClr>
                </a:solidFill>
              </a:rPr>
              <a:t>tarsal</a:t>
            </a:r>
            <a:r>
              <a:rPr lang="en-US" altLang="en-US" sz="1400" i="1" dirty="0">
                <a:solidFill>
                  <a:schemeClr val="bg1">
                    <a:lumMod val="75000"/>
                  </a:schemeClr>
                </a:solidFill>
              </a:rPr>
              <a:t> </a:t>
            </a:r>
            <a:r>
              <a:rPr lang="en-US" altLang="en-US" sz="1400" i="1" dirty="0" err="1">
                <a:solidFill>
                  <a:schemeClr val="bg1">
                    <a:lumMod val="75000"/>
                  </a:schemeClr>
                </a:solidFill>
              </a:rPr>
              <a:t>conj</a:t>
            </a:r>
            <a:r>
              <a:rPr lang="en-US" altLang="en-US" sz="1400" i="1" dirty="0">
                <a:solidFill>
                  <a:schemeClr val="bg1">
                    <a:lumMod val="75000"/>
                  </a:schemeClr>
                </a:solidFill>
              </a:rPr>
              <a:t>, and superior </a:t>
            </a:r>
            <a:r>
              <a:rPr lang="en-US" altLang="en-US" sz="1400" b="1" dirty="0">
                <a:solidFill>
                  <a:schemeClr val="bg1">
                    <a:lumMod val="75000"/>
                  </a:schemeClr>
                </a:solidFill>
              </a:rPr>
              <a:t>corneal</a:t>
            </a:r>
            <a:r>
              <a:rPr lang="en-US" altLang="en-US" sz="1400" i="1" dirty="0">
                <a:solidFill>
                  <a:schemeClr val="bg1">
                    <a:lumMod val="75000"/>
                  </a:schemeClr>
                </a:solidFill>
              </a:rPr>
              <a:t> abnormalities. What’s the mechanism for all this?</a:t>
            </a:r>
          </a:p>
          <a:p>
            <a:pPr eaLnBrk="1" hangingPunct="1">
              <a:spcBef>
                <a:spcPct val="0"/>
              </a:spcBef>
              <a:buClrTx/>
              <a:buSzTx/>
              <a:buFontTx/>
              <a:buNone/>
            </a:pPr>
            <a:r>
              <a:rPr lang="en-US" altLang="en-US" sz="1400" dirty="0">
                <a:solidFill>
                  <a:schemeClr val="bg1">
                    <a:lumMod val="75000"/>
                  </a:schemeClr>
                </a:solidFill>
              </a:rPr>
              <a:t>The mechanical theory is the most widely accepted. According to this theory, the superior lid is too tightly apposed to the globe, and the resulting excessive contact and rubbing produces the signs/symptoms of SLK.</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None/>
            </a:pPr>
            <a:r>
              <a:rPr lang="en-US" altLang="en-US" sz="1400" i="1" dirty="0">
                <a:solidFill>
                  <a:schemeClr val="bg1">
                    <a:lumMod val="75000"/>
                  </a:schemeClr>
                </a:solidFill>
              </a:rPr>
              <a:t>Why do SLK pts have overly tight superior lids?</a:t>
            </a:r>
          </a:p>
          <a:p>
            <a:pPr eaLnBrk="1" hangingPunct="1">
              <a:spcBef>
                <a:spcPct val="0"/>
              </a:spcBef>
              <a:buClrTx/>
              <a:buSzTx/>
              <a:buFontTx/>
              <a:buNone/>
            </a:pPr>
            <a:r>
              <a:rPr lang="en-US" altLang="en-US" sz="1400" dirty="0">
                <a:solidFill>
                  <a:schemeClr val="bg1">
                    <a:lumMod val="75000"/>
                  </a:schemeClr>
                </a:solidFill>
              </a:rPr>
              <a:t>In many cases, because of concomitant  thyroid </a:t>
            </a:r>
            <a:r>
              <a:rPr lang="en-US" altLang="en-US" sz="1400" dirty="0" err="1">
                <a:solidFill>
                  <a:schemeClr val="bg1">
                    <a:lumMod val="75000"/>
                  </a:schemeClr>
                </a:solidFill>
              </a:rPr>
              <a:t>dz</a:t>
            </a:r>
            <a:r>
              <a:rPr lang="en-US" altLang="en-US" sz="1400" dirty="0">
                <a:solidFill>
                  <a:schemeClr val="bg1">
                    <a:lumMod val="75000"/>
                  </a:schemeClr>
                </a:solidFill>
              </a:rPr>
              <a:t>  producing orbital congestion that forces the globes forward against the lids. Check thyroid labs on all SLK pts!</a:t>
            </a:r>
          </a:p>
        </p:txBody>
      </p:sp>
      <p:sp>
        <p:nvSpPr>
          <p:cNvPr id="8" name="Text Box 55">
            <a:extLst>
              <a:ext uri="{FF2B5EF4-FFF2-40B4-BE49-F238E27FC236}">
                <a16:creationId xmlns:a16="http://schemas.microsoft.com/office/drawing/2014/main" id="{C6513FF7-28B5-EB4B-5C2C-6974A646EC4B}"/>
              </a:ext>
            </a:extLst>
          </p:cNvPr>
          <p:cNvSpPr txBox="1">
            <a:spLocks noChangeArrowheads="1"/>
          </p:cNvSpPr>
          <p:nvPr/>
        </p:nvSpPr>
        <p:spPr bwMode="auto">
          <a:xfrm>
            <a:off x="1526796" y="3352800"/>
            <a:ext cx="6207854" cy="2462213"/>
          </a:xfrm>
          <a:prstGeom prst="rect">
            <a:avLst/>
          </a:prstGeom>
          <a:solidFill>
            <a:srgbClr val="CCFFCC"/>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are the two overarching goals in treating SLK?</a:t>
            </a:r>
          </a:p>
          <a:p>
            <a:pPr eaLnBrk="1" hangingPunct="1">
              <a:spcBef>
                <a:spcPct val="0"/>
              </a:spcBef>
              <a:buClrTx/>
              <a:buSzTx/>
              <a:buFontTx/>
              <a:buNone/>
            </a:pPr>
            <a:r>
              <a:rPr lang="en-US" altLang="en-US" sz="1400" dirty="0">
                <a:solidFill>
                  <a:srgbClr val="0000FF"/>
                </a:solidFill>
              </a:rPr>
              <a:t>--Reduce…</a:t>
            </a:r>
            <a:r>
              <a:rPr lang="en-US" altLang="en-US" sz="1400" dirty="0">
                <a:solidFill>
                  <a:srgbClr val="CCFFCC"/>
                </a:solidFill>
              </a:rPr>
              <a:t>surface inflammation</a:t>
            </a:r>
          </a:p>
          <a:p>
            <a:pPr eaLnBrk="1" hangingPunct="1">
              <a:spcBef>
                <a:spcPct val="0"/>
              </a:spcBef>
              <a:buClrTx/>
              <a:buSzTx/>
              <a:buFontTx/>
              <a:buNone/>
            </a:pPr>
            <a:r>
              <a:rPr lang="en-US" altLang="en-US" sz="1400" dirty="0">
                <a:solidFill>
                  <a:srgbClr val="0000FF"/>
                </a:solidFill>
              </a:rPr>
              <a:t>--Reduce…</a:t>
            </a:r>
            <a:r>
              <a:rPr lang="en-US" altLang="en-US" sz="1400" dirty="0">
                <a:solidFill>
                  <a:srgbClr val="CCFFCC"/>
                </a:solidFill>
              </a:rPr>
              <a:t>friction between the superior bulbar </a:t>
            </a:r>
            <a:r>
              <a:rPr lang="en-US" altLang="en-US" sz="1400" dirty="0" err="1">
                <a:solidFill>
                  <a:srgbClr val="CCFFCC"/>
                </a:solidFill>
              </a:rPr>
              <a:t>conj</a:t>
            </a:r>
            <a:r>
              <a:rPr lang="en-US" altLang="en-US" sz="1400" dirty="0">
                <a:solidFill>
                  <a:srgbClr val="CCFFCC"/>
                </a:solidFill>
              </a:rPr>
              <a:t> and superior tarsal </a:t>
            </a:r>
            <a:r>
              <a:rPr lang="en-US" altLang="en-US" sz="1400" dirty="0" err="1">
                <a:solidFill>
                  <a:srgbClr val="CCFFCC"/>
                </a:solidFill>
              </a:rPr>
              <a:t>conj</a:t>
            </a:r>
            <a:endParaRPr lang="en-US" altLang="en-US" sz="1400" dirty="0">
              <a:solidFill>
                <a:srgbClr val="CCFFCC"/>
              </a:solidFill>
            </a:endParaRPr>
          </a:p>
          <a:p>
            <a:pPr eaLnBrk="1" hangingPunct="1">
              <a:spcBef>
                <a:spcPct val="0"/>
              </a:spcBef>
              <a:buClrTx/>
              <a:buSzTx/>
              <a:buFontTx/>
              <a:buNone/>
            </a:pPr>
            <a:endParaRPr lang="en-US" altLang="en-US" sz="1400" i="1" dirty="0">
              <a:solidFill>
                <a:srgbClr val="CCFFCC"/>
              </a:solidFill>
            </a:endParaRPr>
          </a:p>
          <a:p>
            <a:pPr eaLnBrk="1" hangingPunct="1">
              <a:spcBef>
                <a:spcPct val="0"/>
              </a:spcBef>
              <a:buClrTx/>
              <a:buSzTx/>
              <a:buFontTx/>
              <a:buNone/>
            </a:pPr>
            <a:r>
              <a:rPr lang="en-US" altLang="en-US" sz="1400" i="1" dirty="0">
                <a:solidFill>
                  <a:srgbClr val="CCFFCC"/>
                </a:solidFill>
              </a:rPr>
              <a:t>There are a number of medical treatment options. These include:</a:t>
            </a:r>
          </a:p>
          <a:p>
            <a:pPr eaLnBrk="1" hangingPunct="1">
              <a:spcBef>
                <a:spcPct val="0"/>
              </a:spcBef>
              <a:buClrTx/>
              <a:buSzTx/>
              <a:buFontTx/>
              <a:buNone/>
            </a:pPr>
            <a:r>
              <a:rPr lang="en-US" altLang="en-US" sz="1400" dirty="0">
                <a:solidFill>
                  <a:srgbClr val="CCFFCC"/>
                </a:solidFill>
              </a:rPr>
              <a:t>--Preservative-free ATs</a:t>
            </a:r>
          </a:p>
          <a:p>
            <a:pPr eaLnBrk="1" hangingPunct="1">
              <a:spcBef>
                <a:spcPct val="0"/>
              </a:spcBef>
              <a:buClrTx/>
              <a:buSzTx/>
              <a:buFontTx/>
              <a:buNone/>
            </a:pPr>
            <a:r>
              <a:rPr lang="en-US" altLang="en-US" sz="1400" dirty="0">
                <a:solidFill>
                  <a:srgbClr val="CCFFCC"/>
                </a:solidFill>
              </a:rPr>
              <a:t>--Topical anti-inflammatory meds</a:t>
            </a:r>
          </a:p>
          <a:p>
            <a:pPr eaLnBrk="1" hangingPunct="1">
              <a:spcBef>
                <a:spcPct val="0"/>
              </a:spcBef>
              <a:buClrTx/>
              <a:buSzTx/>
              <a:buFontTx/>
              <a:buNone/>
            </a:pPr>
            <a:r>
              <a:rPr lang="en-US" altLang="en-US" sz="1400" dirty="0">
                <a:solidFill>
                  <a:srgbClr val="CCFFCC"/>
                </a:solidFill>
              </a:rPr>
              <a:t>--Large (enough to cover the involved </a:t>
            </a:r>
            <a:r>
              <a:rPr lang="en-US" altLang="en-US" sz="1400" dirty="0" err="1">
                <a:solidFill>
                  <a:srgbClr val="CCFFCC"/>
                </a:solidFill>
              </a:rPr>
              <a:t>conj</a:t>
            </a:r>
            <a:r>
              <a:rPr lang="en-US" altLang="en-US" sz="1400" dirty="0">
                <a:solidFill>
                  <a:srgbClr val="CCFFCC"/>
                </a:solidFill>
              </a:rPr>
              <a:t>) diameter BCL</a:t>
            </a:r>
          </a:p>
          <a:p>
            <a:pPr eaLnBrk="1" hangingPunct="1">
              <a:spcBef>
                <a:spcPct val="0"/>
              </a:spcBef>
              <a:buClrTx/>
              <a:buSzTx/>
              <a:buFontTx/>
              <a:buNone/>
            </a:pPr>
            <a:endParaRPr lang="en-US" altLang="en-US" sz="1400" i="1" dirty="0">
              <a:solidFill>
                <a:srgbClr val="CCFFCC"/>
              </a:solidFill>
            </a:endParaRPr>
          </a:p>
          <a:p>
            <a:pPr eaLnBrk="1" hangingPunct="1">
              <a:spcBef>
                <a:spcPct val="0"/>
              </a:spcBef>
              <a:buClrTx/>
              <a:buSzTx/>
              <a:buFontTx/>
              <a:buNone/>
            </a:pPr>
            <a:r>
              <a:rPr lang="en-US" altLang="en-US" sz="1400" i="1" dirty="0">
                <a:solidFill>
                  <a:srgbClr val="CCFFCC"/>
                </a:solidFill>
              </a:rPr>
              <a:t>Is surgery ever indicated to resolve the redundant </a:t>
            </a:r>
            <a:r>
              <a:rPr lang="en-US" altLang="en-US" sz="1400" i="1" dirty="0" err="1">
                <a:solidFill>
                  <a:srgbClr val="CCFFCC"/>
                </a:solidFill>
              </a:rPr>
              <a:t>conj</a:t>
            </a:r>
            <a:r>
              <a:rPr lang="en-US" altLang="en-US" sz="1400" i="1" dirty="0">
                <a:solidFill>
                  <a:srgbClr val="CCFFCC"/>
                </a:solidFill>
              </a:rPr>
              <a:t>?</a:t>
            </a:r>
          </a:p>
          <a:p>
            <a:pPr eaLnBrk="1" hangingPunct="1">
              <a:spcBef>
                <a:spcPct val="0"/>
              </a:spcBef>
              <a:buClrTx/>
              <a:buSzTx/>
              <a:buFontTx/>
              <a:buNone/>
            </a:pPr>
            <a:r>
              <a:rPr lang="en-US" altLang="en-US" sz="1400" dirty="0">
                <a:solidFill>
                  <a:srgbClr val="CCFFCC"/>
                </a:solidFill>
              </a:rPr>
              <a:t>It is indeed</a:t>
            </a:r>
          </a:p>
        </p:txBody>
      </p:sp>
    </p:spTree>
    <p:extLst>
      <p:ext uri="{BB962C8B-B14F-4D97-AF65-F5344CB8AC3E}">
        <p14:creationId xmlns:p14="http://schemas.microsoft.com/office/powerpoint/2010/main" val="7045040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71</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chemeClr val="bg1">
                    <a:lumMod val="75000"/>
                  </a:schemeClr>
                </a:solidFill>
              </a:rPr>
              <a:t>The lipid component/layer makes key contributions to the stability and effectiveness of the tear film—what are they?</a:t>
            </a:r>
          </a:p>
          <a:p>
            <a:r>
              <a:rPr lang="en-US" sz="1600" dirty="0">
                <a:solidFill>
                  <a:schemeClr val="bg1">
                    <a:lumMod val="75000"/>
                  </a:schemeClr>
                </a:solidFill>
              </a:rPr>
              <a:t>--Inhibit tear film  evaporation , thereby keeping it on the eye longer</a:t>
            </a:r>
          </a:p>
          <a:p>
            <a:r>
              <a:rPr lang="en-US" sz="1600" dirty="0">
                <a:solidFill>
                  <a:schemeClr val="bg1">
                    <a:lumMod val="75000"/>
                  </a:schemeClr>
                </a:solidFill>
              </a:rPr>
              <a:t>--Reduce tear film  surface tension , thereby keeping it on the eye longer </a:t>
            </a:r>
          </a:p>
          <a:p>
            <a:r>
              <a:rPr lang="en-US" sz="1600" dirty="0">
                <a:solidFill>
                  <a:schemeClr val="bg1">
                    <a:lumMod val="75000"/>
                  </a:schemeClr>
                </a:solidFill>
              </a:rPr>
              <a:t>----Without a lipid layer, surface tension (along with gravity) would pull the tear film down the eye to the lake</a:t>
            </a:r>
          </a:p>
          <a:p>
            <a:r>
              <a:rPr lang="en-US" sz="1600" dirty="0">
                <a:solidFill>
                  <a:schemeClr val="bg1">
                    <a:lumMod val="75000"/>
                  </a:schemeClr>
                </a:solidFill>
              </a:rPr>
              <a:t>--Facilitate visual acuity by providing a smooth  refracting surface</a:t>
            </a:r>
          </a:p>
          <a:p>
            <a:endParaRPr lang="en-US" sz="1600" i="1" dirty="0">
              <a:solidFill>
                <a:schemeClr val="bg1">
                  <a:lumMod val="75000"/>
                </a:schemeClr>
              </a:solidFill>
            </a:endParaRPr>
          </a:p>
          <a:p>
            <a:r>
              <a:rPr lang="en-US" sz="1600" i="1" dirty="0">
                <a:solidFill>
                  <a:schemeClr val="bg1">
                    <a:lumMod val="75000"/>
                  </a:schemeClr>
                </a:solidFill>
              </a:rPr>
              <a:t>Which gland(s) produce the lipids constituting this layer?</a:t>
            </a:r>
          </a:p>
          <a:p>
            <a:r>
              <a:rPr lang="en-US" sz="1600" dirty="0">
                <a:solidFill>
                  <a:schemeClr val="bg1">
                    <a:lumMod val="75000"/>
                  </a:schemeClr>
                </a:solidFill>
              </a:rPr>
              <a:t>The </a:t>
            </a:r>
            <a:r>
              <a:rPr lang="en-US" sz="1600" b="1" dirty="0">
                <a:solidFill>
                  <a:srgbClr val="0000FF"/>
                </a:solidFill>
              </a:rPr>
              <a:t>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D191A2A-E9B4-C7BB-00B0-B8337EC85256}"/>
              </a:ext>
            </a:extLst>
          </p:cNvPr>
          <p:cNvSpPr/>
          <p:nvPr/>
        </p:nvSpPr>
        <p:spPr>
          <a:xfrm>
            <a:off x="1696278" y="3329608"/>
            <a:ext cx="2186609" cy="44478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EBA6BA89-9EFA-F586-9E00-391CB8370D80}"/>
              </a:ext>
            </a:extLst>
          </p:cNvPr>
          <p:cNvSpPr txBox="1">
            <a:spLocks noChangeArrowheads="1"/>
          </p:cNvSpPr>
          <p:nvPr/>
        </p:nvSpPr>
        <p:spPr>
          <a:xfrm>
            <a:off x="1421968" y="3876038"/>
            <a:ext cx="6503245" cy="1102759"/>
          </a:xfrm>
          <a:prstGeom prst="rect">
            <a:avLst/>
          </a:prstGeom>
          <a:solidFill>
            <a:schemeClr val="accent1">
              <a:lumMod val="40000"/>
              <a:lumOff val="60000"/>
            </a:schemeClr>
          </a:solidFill>
        </p:spPr>
        <p:txBody>
          <a:bodyPr anchor="ct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nSpc>
                <a:spcPct val="90000"/>
              </a:lnSpc>
              <a:buFont typeface="Wingdings" pitchFamily="2" charset="2"/>
              <a:buNone/>
            </a:pPr>
            <a:r>
              <a:rPr lang="en-US" altLang="en-US" sz="1400" kern="0" dirty="0"/>
              <a:t>The meibomian glands are embedded within the  </a:t>
            </a:r>
            <a:r>
              <a:rPr lang="en-US" altLang="en-US" sz="1400" kern="0" dirty="0">
                <a:solidFill>
                  <a:srgbClr val="0000FF"/>
                </a:solidFill>
              </a:rPr>
              <a:t>tarsal plates</a:t>
            </a:r>
            <a:endParaRPr lang="en-US" altLang="en-US" sz="1400" kern="0" dirty="0">
              <a:solidFill>
                <a:schemeClr val="accent1">
                  <a:lumMod val="40000"/>
                  <a:lumOff val="60000"/>
                </a:schemeClr>
              </a:solidFill>
            </a:endParaRPr>
          </a:p>
          <a:p>
            <a:pPr marL="0" indent="0">
              <a:lnSpc>
                <a:spcPct val="90000"/>
              </a:lnSpc>
              <a:buFont typeface="Wingdings" pitchFamily="2" charset="2"/>
              <a:buNone/>
            </a:pPr>
            <a:r>
              <a:rPr lang="en-US" altLang="en-US" sz="1400" kern="0" dirty="0">
                <a:solidFill>
                  <a:schemeClr val="accent1">
                    <a:lumMod val="40000"/>
                    <a:lumOff val="60000"/>
                  </a:schemeClr>
                </a:solidFill>
              </a:rPr>
              <a:t>The product of a meibomian gland is called  </a:t>
            </a:r>
            <a:r>
              <a:rPr lang="en-US" altLang="en-US" sz="1400" i="1" kern="0" dirty="0">
                <a:solidFill>
                  <a:schemeClr val="accent1">
                    <a:lumMod val="40000"/>
                    <a:lumOff val="60000"/>
                  </a:schemeClr>
                </a:solidFill>
              </a:rPr>
              <a:t>meibum</a:t>
            </a:r>
            <a:endParaRPr lang="en-US" altLang="en-US" sz="1400" kern="0" dirty="0">
              <a:solidFill>
                <a:schemeClr val="accent1">
                  <a:lumMod val="40000"/>
                  <a:lumOff val="60000"/>
                </a:schemeClr>
              </a:solidFill>
            </a:endParaRPr>
          </a:p>
          <a:p>
            <a:pPr marL="0" indent="0">
              <a:lnSpc>
                <a:spcPct val="90000"/>
              </a:lnSpc>
              <a:buFont typeface="Wingdings" pitchFamily="2" charset="2"/>
              <a:buNone/>
            </a:pPr>
            <a:r>
              <a:rPr lang="en-US" altLang="en-US" sz="1400" kern="0" dirty="0">
                <a:solidFill>
                  <a:schemeClr val="accent1">
                    <a:lumMod val="40000"/>
                    <a:lumOff val="60000"/>
                  </a:schemeClr>
                </a:solidFill>
              </a:rPr>
              <a:t>There are up to twice as many meibomian glands in the  upper  lids</a:t>
            </a:r>
          </a:p>
          <a:p>
            <a:pPr marL="0" indent="0">
              <a:lnSpc>
                <a:spcPct val="90000"/>
              </a:lnSpc>
              <a:buFont typeface="Wingdings" pitchFamily="2" charset="2"/>
              <a:buNone/>
            </a:pPr>
            <a:r>
              <a:rPr lang="en-US" altLang="en-US" sz="1400" kern="0" dirty="0">
                <a:solidFill>
                  <a:schemeClr val="accent1">
                    <a:lumMod val="40000"/>
                    <a:lumOff val="60000"/>
                  </a:schemeClr>
                </a:solidFill>
              </a:rPr>
              <a:t>The meibomian glands are innervated primarily by the  parasympathetic  system</a:t>
            </a:r>
          </a:p>
        </p:txBody>
      </p:sp>
      <p:sp>
        <p:nvSpPr>
          <p:cNvPr id="12" name="Rectangle 5">
            <a:extLst>
              <a:ext uri="{FF2B5EF4-FFF2-40B4-BE49-F238E27FC236}">
                <a16:creationId xmlns:a16="http://schemas.microsoft.com/office/drawing/2014/main" id="{2840DC47-A507-2E61-89ED-4C99AC6E4D74}"/>
              </a:ext>
            </a:extLst>
          </p:cNvPr>
          <p:cNvSpPr>
            <a:spLocks noChangeArrowheads="1"/>
          </p:cNvSpPr>
          <p:nvPr/>
        </p:nvSpPr>
        <p:spPr bwMode="auto">
          <a:xfrm>
            <a:off x="5324473" y="3953366"/>
            <a:ext cx="1143000" cy="222789"/>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t>specific structure</a:t>
            </a:r>
          </a:p>
        </p:txBody>
      </p:sp>
      <p:sp>
        <p:nvSpPr>
          <p:cNvPr id="8" name="TextBox 7">
            <a:extLst>
              <a:ext uri="{FF2B5EF4-FFF2-40B4-BE49-F238E27FC236}">
                <a16:creationId xmlns:a16="http://schemas.microsoft.com/office/drawing/2014/main" id="{9B9CB533-A420-FAC2-462C-F2D12407EAD8}"/>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3683143170"/>
      </p:ext>
    </p:extLst>
  </p:cSld>
  <p:clrMapOvr>
    <a:masterClrMapping/>
  </p:clrMapOvr>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chemeClr val="bg1">
                    <a:lumMod val="75000"/>
                  </a:schemeClr>
                </a:solidFill>
              </a:rPr>
              <a:t>In a nutshell, what is SLK?</a:t>
            </a:r>
          </a:p>
          <a:p>
            <a:r>
              <a:rPr lang="en-US" sz="1600" dirty="0">
                <a:solidFill>
                  <a:schemeClr val="bg1">
                    <a:lumMod val="75000"/>
                  </a:schemeClr>
                </a:solidFill>
              </a:rPr>
              <a:t>A chronic/recurrent inflammatory condition of the superior limbal cornea and adjacent </a:t>
            </a:r>
            <a:r>
              <a:rPr lang="en-US" sz="1600" dirty="0" err="1">
                <a:solidFill>
                  <a:schemeClr val="bg1">
                    <a:lumMod val="75000"/>
                  </a:schemeClr>
                </a:solidFill>
              </a:rPr>
              <a:t>conj</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Is it common, or rare?</a:t>
            </a:r>
          </a:p>
          <a:p>
            <a:r>
              <a:rPr lang="en-US" sz="1600" dirty="0">
                <a:solidFill>
                  <a:schemeClr val="bg1">
                    <a:lumMod val="75000"/>
                  </a:schemeClr>
                </a:solidFill>
              </a:rPr>
              <a:t>Rare</a:t>
            </a:r>
          </a:p>
          <a:p>
            <a:endParaRPr lang="en-US" sz="1600" dirty="0">
              <a:solidFill>
                <a:schemeClr val="bg1">
                  <a:lumMod val="75000"/>
                </a:schemeClr>
              </a:solidFill>
            </a:endParaRPr>
          </a:p>
          <a:p>
            <a:r>
              <a:rPr lang="en-US" sz="1600" i="1" dirty="0">
                <a:solidFill>
                  <a:schemeClr val="bg1">
                    <a:lumMod val="75000"/>
                  </a:schemeClr>
                </a:solidFill>
              </a:rPr>
              <a:t>Is there a gender predilection?</a:t>
            </a:r>
          </a:p>
          <a:p>
            <a:r>
              <a:rPr lang="en-US" sz="1600" dirty="0">
                <a:solidFill>
                  <a:schemeClr val="bg1">
                    <a:lumMod val="75000"/>
                  </a:schemeClr>
                </a:solidFill>
              </a:rPr>
              <a:t>Yes,  </a:t>
            </a:r>
            <a:r>
              <a:rPr lang="en-US" sz="1600" b="0" i="0" dirty="0">
                <a:solidFill>
                  <a:schemeClr val="bg1">
                    <a:lumMod val="75000"/>
                  </a:schemeClr>
                </a:solidFill>
                <a:effectLst/>
                <a:latin typeface="Google Sans"/>
              </a:rPr>
              <a:t>♀</a:t>
            </a:r>
            <a:r>
              <a:rPr lang="en-US" sz="1600" dirty="0">
                <a:solidFill>
                  <a:schemeClr val="bg1">
                    <a:lumMod val="75000"/>
                  </a:schemeClr>
                </a:solidFill>
              </a:rPr>
              <a:t>  are  far  more likely to be affected</a:t>
            </a:r>
          </a:p>
        </p:txBody>
      </p:sp>
      <p:sp>
        <p:nvSpPr>
          <p:cNvPr id="3" name="TextBox 2">
            <a:extLst>
              <a:ext uri="{FF2B5EF4-FFF2-40B4-BE49-F238E27FC236}">
                <a16:creationId xmlns:a16="http://schemas.microsoft.com/office/drawing/2014/main" id="{D921E087-B178-DD53-5F27-4653507E4C28}"/>
              </a:ext>
            </a:extLst>
          </p:cNvPr>
          <p:cNvSpPr txBox="1"/>
          <p:nvPr/>
        </p:nvSpPr>
        <p:spPr>
          <a:xfrm>
            <a:off x="1143000" y="2793591"/>
            <a:ext cx="5867400" cy="3323987"/>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do SLK pts c/o?</a:t>
            </a:r>
          </a:p>
          <a:p>
            <a:r>
              <a:rPr lang="en-US" sz="1400" dirty="0">
                <a:solidFill>
                  <a:schemeClr val="bg1">
                    <a:lumMod val="75000"/>
                  </a:schemeClr>
                </a:solidFill>
              </a:rPr>
              <a:t>The same things DES pts do: FBS, red eyes, and tearing</a:t>
            </a:r>
          </a:p>
          <a:p>
            <a:endParaRPr lang="en-US" sz="1400" i="1" dirty="0">
              <a:solidFill>
                <a:schemeClr val="bg1">
                  <a:lumMod val="75000"/>
                </a:schemeClr>
              </a:solidFill>
            </a:endParaRPr>
          </a:p>
          <a:p>
            <a:r>
              <a:rPr lang="en-US" sz="1400" i="1" dirty="0">
                <a:solidFill>
                  <a:schemeClr val="bg1">
                    <a:lumMod val="75000"/>
                  </a:schemeClr>
                </a:solidFill>
              </a:rPr>
              <a:t>SLK has  three  classic findings associated with the superior bulbar conj. What are they?</a:t>
            </a:r>
          </a:p>
          <a:p>
            <a:r>
              <a:rPr lang="en-US" sz="1400" dirty="0">
                <a:solidFill>
                  <a:schemeClr val="bg1">
                    <a:lumMod val="75000"/>
                  </a:schemeClr>
                </a:solidFill>
              </a:rPr>
              <a:t>--Injection</a:t>
            </a:r>
          </a:p>
          <a:p>
            <a:r>
              <a:rPr lang="en-US" sz="1400" dirty="0">
                <a:solidFill>
                  <a:schemeClr val="bg1">
                    <a:lumMod val="75000"/>
                  </a:schemeClr>
                </a:solidFill>
              </a:rPr>
              <a:t>--It is redundant/loose</a:t>
            </a:r>
          </a:p>
          <a:p>
            <a:r>
              <a:rPr lang="en-US" sz="1400" dirty="0">
                <a:solidFill>
                  <a:schemeClr val="bg1">
                    <a:lumMod val="75000"/>
                  </a:schemeClr>
                </a:solidFill>
              </a:rPr>
              <a:t>--It stains with  </a:t>
            </a:r>
            <a:r>
              <a:rPr lang="en-US" sz="1400" b="1" dirty="0">
                <a:solidFill>
                  <a:schemeClr val="bg1">
                    <a:lumMod val="75000"/>
                  </a:schemeClr>
                </a:solidFill>
              </a:rPr>
              <a:t>rose </a:t>
            </a:r>
            <a:r>
              <a:rPr lang="en-US" sz="1400" b="1" dirty="0" err="1">
                <a:solidFill>
                  <a:schemeClr val="bg1">
                    <a:lumMod val="75000"/>
                  </a:schemeClr>
                </a:solidFill>
              </a:rPr>
              <a:t>bengal</a:t>
            </a:r>
            <a:r>
              <a:rPr lang="en-US" sz="1400" b="1" dirty="0">
                <a:solidFill>
                  <a:schemeClr val="bg1">
                    <a:lumMod val="75000"/>
                  </a:schemeClr>
                </a:solidFill>
              </a:rPr>
              <a:t>, </a:t>
            </a:r>
            <a:r>
              <a:rPr lang="en-US" sz="1400" dirty="0">
                <a:solidFill>
                  <a:schemeClr val="bg1">
                    <a:lumMod val="75000"/>
                  </a:schemeClr>
                </a:solidFill>
              </a:rPr>
              <a:t>  </a:t>
            </a:r>
            <a:r>
              <a:rPr lang="en-US" sz="1400" b="1" dirty="0" err="1">
                <a:solidFill>
                  <a:schemeClr val="bg1">
                    <a:lumMod val="75000"/>
                  </a:schemeClr>
                </a:solidFill>
              </a:rPr>
              <a:t>lissamine</a:t>
            </a:r>
            <a:r>
              <a:rPr lang="en-US" sz="1400" b="1" dirty="0">
                <a:solidFill>
                  <a:schemeClr val="bg1">
                    <a:lumMod val="75000"/>
                  </a:schemeClr>
                </a:solidFill>
              </a:rPr>
              <a:t> green, </a:t>
            </a:r>
            <a:r>
              <a:rPr lang="en-US" sz="1400" dirty="0">
                <a:solidFill>
                  <a:schemeClr val="bg1">
                    <a:lumMod val="75000"/>
                  </a:schemeClr>
                </a:solidFill>
              </a:rPr>
              <a:t>and/or  </a:t>
            </a:r>
            <a:r>
              <a:rPr lang="en-US" sz="1400" b="1" dirty="0">
                <a:solidFill>
                  <a:schemeClr val="bg1">
                    <a:lumMod val="75000"/>
                  </a:schemeClr>
                </a:solidFill>
              </a:rPr>
              <a:t>fluorescein</a:t>
            </a:r>
          </a:p>
          <a:p>
            <a:endParaRPr lang="en-US" sz="1400" i="1" dirty="0">
              <a:solidFill>
                <a:schemeClr val="bg1">
                  <a:lumMod val="75000"/>
                </a:schemeClr>
              </a:solidFill>
            </a:endParaRPr>
          </a:p>
          <a:p>
            <a:r>
              <a:rPr lang="en-US" sz="1400" i="1" dirty="0">
                <a:solidFill>
                  <a:schemeClr val="bg1">
                    <a:lumMod val="75000"/>
                  </a:schemeClr>
                </a:solidFill>
              </a:rPr>
              <a:t>SLK also has a classic </a:t>
            </a:r>
            <a:r>
              <a:rPr lang="en-US" sz="1400" dirty="0">
                <a:solidFill>
                  <a:schemeClr val="bg1">
                    <a:lumMod val="75000"/>
                  </a:schemeClr>
                </a:solidFill>
              </a:rPr>
              <a:t>tarsal</a:t>
            </a:r>
            <a:r>
              <a:rPr lang="en-US" sz="1400" i="1" dirty="0">
                <a:solidFill>
                  <a:schemeClr val="bg1">
                    <a:lumMod val="75000"/>
                  </a:schemeClr>
                </a:solidFill>
              </a:rPr>
              <a:t> </a:t>
            </a:r>
            <a:r>
              <a:rPr lang="en-US" sz="1400" i="1" dirty="0" err="1">
                <a:solidFill>
                  <a:schemeClr val="bg1">
                    <a:lumMod val="75000"/>
                  </a:schemeClr>
                </a:solidFill>
              </a:rPr>
              <a:t>conj</a:t>
            </a:r>
            <a:r>
              <a:rPr lang="en-US" sz="1400" i="1" dirty="0">
                <a:solidFill>
                  <a:schemeClr val="bg1">
                    <a:lumMod val="75000"/>
                  </a:schemeClr>
                </a:solidFill>
              </a:rPr>
              <a:t> finding—what is it?</a:t>
            </a:r>
          </a:p>
          <a:p>
            <a:r>
              <a:rPr lang="en-US" sz="1400" dirty="0">
                <a:solidFill>
                  <a:schemeClr val="bg1">
                    <a:lumMod val="75000"/>
                  </a:schemeClr>
                </a:solidFill>
              </a:rPr>
              <a:t>Papillary reaction</a:t>
            </a:r>
          </a:p>
          <a:p>
            <a:endParaRPr lang="en-US" sz="1400" i="1" dirty="0">
              <a:solidFill>
                <a:schemeClr val="bg1">
                  <a:lumMod val="75000"/>
                </a:schemeClr>
              </a:solidFill>
            </a:endParaRPr>
          </a:p>
          <a:p>
            <a:r>
              <a:rPr lang="en-US" sz="1400" i="1" dirty="0">
                <a:solidFill>
                  <a:schemeClr val="bg1">
                    <a:lumMod val="75000"/>
                  </a:schemeClr>
                </a:solidFill>
              </a:rPr>
              <a:t>SLK has  two  classic cornea findings—what are they?</a:t>
            </a:r>
          </a:p>
          <a:p>
            <a:r>
              <a:rPr lang="en-US" sz="1400" dirty="0">
                <a:solidFill>
                  <a:schemeClr val="bg1">
                    <a:lumMod val="75000"/>
                  </a:schemeClr>
                </a:solidFill>
              </a:rPr>
              <a:t>--Superior  PEE/K</a:t>
            </a:r>
          </a:p>
          <a:p>
            <a:r>
              <a:rPr lang="en-US" sz="1400" dirty="0">
                <a:solidFill>
                  <a:schemeClr val="bg1">
                    <a:lumMod val="75000"/>
                  </a:schemeClr>
                </a:solidFill>
              </a:rPr>
              <a:t>--Superior  filaments</a:t>
            </a:r>
          </a:p>
        </p:txBody>
      </p:sp>
      <p:sp>
        <p:nvSpPr>
          <p:cNvPr id="5" name="Text Box 29">
            <a:extLst>
              <a:ext uri="{FF2B5EF4-FFF2-40B4-BE49-F238E27FC236}">
                <a16:creationId xmlns:a16="http://schemas.microsoft.com/office/drawing/2014/main" id="{2D3F4A36-4A03-0CE2-FCAA-03E1B6B2CDFA}"/>
              </a:ext>
            </a:extLst>
          </p:cNvPr>
          <p:cNvSpPr txBox="1">
            <a:spLocks noChangeArrowheads="1"/>
          </p:cNvSpPr>
          <p:nvPr/>
        </p:nvSpPr>
        <p:spPr bwMode="auto">
          <a:xfrm>
            <a:off x="1337345" y="3070590"/>
            <a:ext cx="6705600" cy="2031325"/>
          </a:xfrm>
          <a:prstGeom prst="rect">
            <a:avLst/>
          </a:prstGeom>
          <a:solidFill>
            <a:schemeClr val="accent5"/>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So, SLK pts have irritated and redundant superior </a:t>
            </a:r>
            <a:r>
              <a:rPr lang="en-US" altLang="en-US" sz="1400" b="1" dirty="0">
                <a:solidFill>
                  <a:schemeClr val="bg1">
                    <a:lumMod val="75000"/>
                  </a:schemeClr>
                </a:solidFill>
              </a:rPr>
              <a:t>bulbar</a:t>
            </a:r>
            <a:r>
              <a:rPr lang="en-US" altLang="en-US" sz="1400" i="1" dirty="0">
                <a:solidFill>
                  <a:schemeClr val="bg1">
                    <a:lumMod val="75000"/>
                  </a:schemeClr>
                </a:solidFill>
              </a:rPr>
              <a:t> </a:t>
            </a:r>
            <a:r>
              <a:rPr lang="en-US" altLang="en-US" sz="1400" i="1" dirty="0" err="1">
                <a:solidFill>
                  <a:schemeClr val="bg1">
                    <a:lumMod val="75000"/>
                  </a:schemeClr>
                </a:solidFill>
              </a:rPr>
              <a:t>conj</a:t>
            </a:r>
            <a:r>
              <a:rPr lang="en-US" altLang="en-US" sz="1400" i="1" dirty="0">
                <a:solidFill>
                  <a:schemeClr val="bg1">
                    <a:lumMod val="75000"/>
                  </a:schemeClr>
                </a:solidFill>
              </a:rPr>
              <a:t>, irritated superior </a:t>
            </a:r>
            <a:r>
              <a:rPr lang="en-US" altLang="en-US" sz="1400" b="1" dirty="0">
                <a:solidFill>
                  <a:schemeClr val="bg1">
                    <a:lumMod val="75000"/>
                  </a:schemeClr>
                </a:solidFill>
              </a:rPr>
              <a:t>tarsal</a:t>
            </a:r>
            <a:r>
              <a:rPr lang="en-US" altLang="en-US" sz="1400" i="1" dirty="0">
                <a:solidFill>
                  <a:schemeClr val="bg1">
                    <a:lumMod val="75000"/>
                  </a:schemeClr>
                </a:solidFill>
              </a:rPr>
              <a:t> </a:t>
            </a:r>
            <a:r>
              <a:rPr lang="en-US" altLang="en-US" sz="1400" i="1" dirty="0" err="1">
                <a:solidFill>
                  <a:schemeClr val="bg1">
                    <a:lumMod val="75000"/>
                  </a:schemeClr>
                </a:solidFill>
              </a:rPr>
              <a:t>conj</a:t>
            </a:r>
            <a:r>
              <a:rPr lang="en-US" altLang="en-US" sz="1400" i="1" dirty="0">
                <a:solidFill>
                  <a:schemeClr val="bg1">
                    <a:lumMod val="75000"/>
                  </a:schemeClr>
                </a:solidFill>
              </a:rPr>
              <a:t>, and superior </a:t>
            </a:r>
            <a:r>
              <a:rPr lang="en-US" altLang="en-US" sz="1400" b="1" dirty="0">
                <a:solidFill>
                  <a:schemeClr val="bg1">
                    <a:lumMod val="75000"/>
                  </a:schemeClr>
                </a:solidFill>
              </a:rPr>
              <a:t>corneal</a:t>
            </a:r>
            <a:r>
              <a:rPr lang="en-US" altLang="en-US" sz="1400" i="1" dirty="0">
                <a:solidFill>
                  <a:schemeClr val="bg1">
                    <a:lumMod val="75000"/>
                  </a:schemeClr>
                </a:solidFill>
              </a:rPr>
              <a:t> abnormalities. What’s the mechanism for all this?</a:t>
            </a:r>
          </a:p>
          <a:p>
            <a:pPr eaLnBrk="1" hangingPunct="1">
              <a:spcBef>
                <a:spcPct val="0"/>
              </a:spcBef>
              <a:buClrTx/>
              <a:buSzTx/>
              <a:buFontTx/>
              <a:buNone/>
            </a:pPr>
            <a:r>
              <a:rPr lang="en-US" altLang="en-US" sz="1400" dirty="0">
                <a:solidFill>
                  <a:schemeClr val="bg1">
                    <a:lumMod val="75000"/>
                  </a:schemeClr>
                </a:solidFill>
              </a:rPr>
              <a:t>The mechanical theory is the most widely accepted. According to this theory, the superior lid is too tightly apposed to the globe, and the resulting excessive contact and rubbing produces the signs/symptoms of SLK.</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None/>
            </a:pPr>
            <a:r>
              <a:rPr lang="en-US" altLang="en-US" sz="1400" i="1" dirty="0">
                <a:solidFill>
                  <a:schemeClr val="bg1">
                    <a:lumMod val="75000"/>
                  </a:schemeClr>
                </a:solidFill>
              </a:rPr>
              <a:t>Why do SLK pts have overly tight superior lids?</a:t>
            </a:r>
          </a:p>
          <a:p>
            <a:pPr eaLnBrk="1" hangingPunct="1">
              <a:spcBef>
                <a:spcPct val="0"/>
              </a:spcBef>
              <a:buClrTx/>
              <a:buSzTx/>
              <a:buFontTx/>
              <a:buNone/>
            </a:pPr>
            <a:r>
              <a:rPr lang="en-US" altLang="en-US" sz="1400" dirty="0">
                <a:solidFill>
                  <a:schemeClr val="bg1">
                    <a:lumMod val="75000"/>
                  </a:schemeClr>
                </a:solidFill>
              </a:rPr>
              <a:t>In many cases, because of concomitant  thyroid </a:t>
            </a:r>
            <a:r>
              <a:rPr lang="en-US" altLang="en-US" sz="1400" dirty="0" err="1">
                <a:solidFill>
                  <a:schemeClr val="bg1">
                    <a:lumMod val="75000"/>
                  </a:schemeClr>
                </a:solidFill>
              </a:rPr>
              <a:t>dz</a:t>
            </a:r>
            <a:r>
              <a:rPr lang="en-US" altLang="en-US" sz="1400" dirty="0">
                <a:solidFill>
                  <a:schemeClr val="bg1">
                    <a:lumMod val="75000"/>
                  </a:schemeClr>
                </a:solidFill>
              </a:rPr>
              <a:t>  producing orbital congestion that forces the globes forward against the lids. Check thyroid labs on all SLK pts!</a:t>
            </a:r>
          </a:p>
        </p:txBody>
      </p:sp>
      <p:sp>
        <p:nvSpPr>
          <p:cNvPr id="8" name="Text Box 55">
            <a:extLst>
              <a:ext uri="{FF2B5EF4-FFF2-40B4-BE49-F238E27FC236}">
                <a16:creationId xmlns:a16="http://schemas.microsoft.com/office/drawing/2014/main" id="{C6513FF7-28B5-EB4B-5C2C-6974A646EC4B}"/>
              </a:ext>
            </a:extLst>
          </p:cNvPr>
          <p:cNvSpPr txBox="1">
            <a:spLocks noChangeArrowheads="1"/>
          </p:cNvSpPr>
          <p:nvPr/>
        </p:nvSpPr>
        <p:spPr bwMode="auto">
          <a:xfrm>
            <a:off x="1526796" y="3352800"/>
            <a:ext cx="6207854" cy="2462213"/>
          </a:xfrm>
          <a:prstGeom prst="rect">
            <a:avLst/>
          </a:prstGeom>
          <a:solidFill>
            <a:srgbClr val="CCFFCC"/>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are the two overarching goals in treating SLK?</a:t>
            </a:r>
          </a:p>
          <a:p>
            <a:pPr eaLnBrk="1" hangingPunct="1">
              <a:spcBef>
                <a:spcPct val="0"/>
              </a:spcBef>
              <a:buClrTx/>
              <a:buSzTx/>
              <a:buFontTx/>
              <a:buNone/>
            </a:pPr>
            <a:r>
              <a:rPr lang="en-US" altLang="en-US" sz="1400" dirty="0">
                <a:solidFill>
                  <a:srgbClr val="0000FF"/>
                </a:solidFill>
              </a:rPr>
              <a:t>--Reduce…surface inflammation</a:t>
            </a:r>
          </a:p>
          <a:p>
            <a:pPr eaLnBrk="1" hangingPunct="1">
              <a:spcBef>
                <a:spcPct val="0"/>
              </a:spcBef>
              <a:buClrTx/>
              <a:buSzTx/>
              <a:buFontTx/>
              <a:buNone/>
            </a:pPr>
            <a:r>
              <a:rPr lang="en-US" altLang="en-US" sz="1400" dirty="0">
                <a:solidFill>
                  <a:srgbClr val="0000FF"/>
                </a:solidFill>
              </a:rPr>
              <a:t>--Reduce…friction between the superior bulbar </a:t>
            </a:r>
            <a:r>
              <a:rPr lang="en-US" altLang="en-US" sz="1400" dirty="0" err="1">
                <a:solidFill>
                  <a:srgbClr val="0000FF"/>
                </a:solidFill>
              </a:rPr>
              <a:t>conj</a:t>
            </a:r>
            <a:r>
              <a:rPr lang="en-US" altLang="en-US" sz="1400" dirty="0">
                <a:solidFill>
                  <a:srgbClr val="0000FF"/>
                </a:solidFill>
              </a:rPr>
              <a:t> and superior tarsal </a:t>
            </a:r>
            <a:r>
              <a:rPr lang="en-US" altLang="en-US" sz="1400" dirty="0" err="1">
                <a:solidFill>
                  <a:srgbClr val="0000FF"/>
                </a:solidFill>
              </a:rPr>
              <a:t>conj</a:t>
            </a:r>
            <a:endParaRPr lang="en-US" altLang="en-US" sz="1400" dirty="0">
              <a:solidFill>
                <a:srgbClr val="0000FF"/>
              </a:solidFill>
            </a:endParaRPr>
          </a:p>
          <a:p>
            <a:pPr eaLnBrk="1" hangingPunct="1">
              <a:spcBef>
                <a:spcPct val="0"/>
              </a:spcBef>
              <a:buClrTx/>
              <a:buSzTx/>
              <a:buFontTx/>
              <a:buNone/>
            </a:pPr>
            <a:endParaRPr lang="en-US" altLang="en-US" sz="1400" i="1" dirty="0">
              <a:solidFill>
                <a:srgbClr val="CCFFCC"/>
              </a:solidFill>
            </a:endParaRPr>
          </a:p>
          <a:p>
            <a:pPr eaLnBrk="1" hangingPunct="1">
              <a:spcBef>
                <a:spcPct val="0"/>
              </a:spcBef>
              <a:buClrTx/>
              <a:buSzTx/>
              <a:buFontTx/>
              <a:buNone/>
            </a:pPr>
            <a:r>
              <a:rPr lang="en-US" altLang="en-US" sz="1400" i="1" dirty="0">
                <a:solidFill>
                  <a:srgbClr val="CCFFCC"/>
                </a:solidFill>
              </a:rPr>
              <a:t>There are a number of medical treatment options. These include:</a:t>
            </a:r>
          </a:p>
          <a:p>
            <a:pPr eaLnBrk="1" hangingPunct="1">
              <a:spcBef>
                <a:spcPct val="0"/>
              </a:spcBef>
              <a:buClrTx/>
              <a:buSzTx/>
              <a:buFontTx/>
              <a:buNone/>
            </a:pPr>
            <a:r>
              <a:rPr lang="en-US" altLang="en-US" sz="1400" dirty="0">
                <a:solidFill>
                  <a:srgbClr val="CCFFCC"/>
                </a:solidFill>
              </a:rPr>
              <a:t>--Preservative-free ATs</a:t>
            </a:r>
          </a:p>
          <a:p>
            <a:pPr eaLnBrk="1" hangingPunct="1">
              <a:spcBef>
                <a:spcPct val="0"/>
              </a:spcBef>
              <a:buClrTx/>
              <a:buSzTx/>
              <a:buFontTx/>
              <a:buNone/>
            </a:pPr>
            <a:r>
              <a:rPr lang="en-US" altLang="en-US" sz="1400" dirty="0">
                <a:solidFill>
                  <a:srgbClr val="CCFFCC"/>
                </a:solidFill>
              </a:rPr>
              <a:t>--Topical anti-inflammatory meds</a:t>
            </a:r>
          </a:p>
          <a:p>
            <a:pPr eaLnBrk="1" hangingPunct="1">
              <a:spcBef>
                <a:spcPct val="0"/>
              </a:spcBef>
              <a:buClrTx/>
              <a:buSzTx/>
              <a:buFontTx/>
              <a:buNone/>
            </a:pPr>
            <a:r>
              <a:rPr lang="en-US" altLang="en-US" sz="1400" dirty="0">
                <a:solidFill>
                  <a:srgbClr val="CCFFCC"/>
                </a:solidFill>
              </a:rPr>
              <a:t>--Large (enough to cover the involved </a:t>
            </a:r>
            <a:r>
              <a:rPr lang="en-US" altLang="en-US" sz="1400" dirty="0" err="1">
                <a:solidFill>
                  <a:srgbClr val="CCFFCC"/>
                </a:solidFill>
              </a:rPr>
              <a:t>conj</a:t>
            </a:r>
            <a:r>
              <a:rPr lang="en-US" altLang="en-US" sz="1400" dirty="0">
                <a:solidFill>
                  <a:srgbClr val="CCFFCC"/>
                </a:solidFill>
              </a:rPr>
              <a:t>) diameter BCL</a:t>
            </a:r>
          </a:p>
          <a:p>
            <a:pPr eaLnBrk="1" hangingPunct="1">
              <a:spcBef>
                <a:spcPct val="0"/>
              </a:spcBef>
              <a:buClrTx/>
              <a:buSzTx/>
              <a:buFontTx/>
              <a:buNone/>
            </a:pPr>
            <a:endParaRPr lang="en-US" altLang="en-US" sz="1400" i="1" dirty="0">
              <a:solidFill>
                <a:srgbClr val="CCFFCC"/>
              </a:solidFill>
            </a:endParaRPr>
          </a:p>
          <a:p>
            <a:pPr eaLnBrk="1" hangingPunct="1">
              <a:spcBef>
                <a:spcPct val="0"/>
              </a:spcBef>
              <a:buClrTx/>
              <a:buSzTx/>
              <a:buFontTx/>
              <a:buNone/>
            </a:pPr>
            <a:r>
              <a:rPr lang="en-US" altLang="en-US" sz="1400" i="1" dirty="0">
                <a:solidFill>
                  <a:srgbClr val="CCFFCC"/>
                </a:solidFill>
              </a:rPr>
              <a:t>Is surgery ever indicated to resolve the redundant </a:t>
            </a:r>
            <a:r>
              <a:rPr lang="en-US" altLang="en-US" sz="1400" i="1" dirty="0" err="1">
                <a:solidFill>
                  <a:srgbClr val="CCFFCC"/>
                </a:solidFill>
              </a:rPr>
              <a:t>conj</a:t>
            </a:r>
            <a:r>
              <a:rPr lang="en-US" altLang="en-US" sz="1400" i="1" dirty="0">
                <a:solidFill>
                  <a:srgbClr val="CCFFCC"/>
                </a:solidFill>
              </a:rPr>
              <a:t>?</a:t>
            </a:r>
          </a:p>
          <a:p>
            <a:pPr eaLnBrk="1" hangingPunct="1">
              <a:spcBef>
                <a:spcPct val="0"/>
              </a:spcBef>
              <a:buClrTx/>
              <a:buSzTx/>
              <a:buFontTx/>
              <a:buNone/>
            </a:pPr>
            <a:r>
              <a:rPr lang="en-US" altLang="en-US" sz="1400" dirty="0">
                <a:solidFill>
                  <a:srgbClr val="CCFFCC"/>
                </a:solidFill>
              </a:rPr>
              <a:t>It is indeed</a:t>
            </a:r>
          </a:p>
        </p:txBody>
      </p:sp>
    </p:spTree>
    <p:extLst>
      <p:ext uri="{BB962C8B-B14F-4D97-AF65-F5344CB8AC3E}">
        <p14:creationId xmlns:p14="http://schemas.microsoft.com/office/powerpoint/2010/main" val="1191277213"/>
      </p:ext>
    </p:extLst>
  </p:cSld>
  <p:clrMapOvr>
    <a:masterClrMapping/>
  </p:clrMapOvr>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chemeClr val="bg1">
                    <a:lumMod val="75000"/>
                  </a:schemeClr>
                </a:solidFill>
              </a:rPr>
              <a:t>In a nutshell, what is SLK?</a:t>
            </a:r>
          </a:p>
          <a:p>
            <a:r>
              <a:rPr lang="en-US" sz="1600" dirty="0">
                <a:solidFill>
                  <a:schemeClr val="bg1">
                    <a:lumMod val="75000"/>
                  </a:schemeClr>
                </a:solidFill>
              </a:rPr>
              <a:t>A chronic/recurrent inflammatory condition of the superior limbal cornea and adjacent </a:t>
            </a:r>
            <a:r>
              <a:rPr lang="en-US" sz="1600" dirty="0" err="1">
                <a:solidFill>
                  <a:schemeClr val="bg1">
                    <a:lumMod val="75000"/>
                  </a:schemeClr>
                </a:solidFill>
              </a:rPr>
              <a:t>conj</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Is it common, or rare?</a:t>
            </a:r>
          </a:p>
          <a:p>
            <a:r>
              <a:rPr lang="en-US" sz="1600" dirty="0">
                <a:solidFill>
                  <a:schemeClr val="bg1">
                    <a:lumMod val="75000"/>
                  </a:schemeClr>
                </a:solidFill>
              </a:rPr>
              <a:t>Rare</a:t>
            </a:r>
          </a:p>
          <a:p>
            <a:endParaRPr lang="en-US" sz="1600" dirty="0">
              <a:solidFill>
                <a:schemeClr val="bg1">
                  <a:lumMod val="75000"/>
                </a:schemeClr>
              </a:solidFill>
            </a:endParaRPr>
          </a:p>
          <a:p>
            <a:r>
              <a:rPr lang="en-US" sz="1600" i="1" dirty="0">
                <a:solidFill>
                  <a:schemeClr val="bg1">
                    <a:lumMod val="75000"/>
                  </a:schemeClr>
                </a:solidFill>
              </a:rPr>
              <a:t>Is there a gender predilection?</a:t>
            </a:r>
          </a:p>
          <a:p>
            <a:r>
              <a:rPr lang="en-US" sz="1600" dirty="0">
                <a:solidFill>
                  <a:schemeClr val="bg1">
                    <a:lumMod val="75000"/>
                  </a:schemeClr>
                </a:solidFill>
              </a:rPr>
              <a:t>Yes,  </a:t>
            </a:r>
            <a:r>
              <a:rPr lang="en-US" sz="1600" b="0" i="0" dirty="0">
                <a:solidFill>
                  <a:schemeClr val="bg1">
                    <a:lumMod val="75000"/>
                  </a:schemeClr>
                </a:solidFill>
                <a:effectLst/>
                <a:latin typeface="Google Sans"/>
              </a:rPr>
              <a:t>♀</a:t>
            </a:r>
            <a:r>
              <a:rPr lang="en-US" sz="1600" dirty="0">
                <a:solidFill>
                  <a:schemeClr val="bg1">
                    <a:lumMod val="75000"/>
                  </a:schemeClr>
                </a:solidFill>
              </a:rPr>
              <a:t>  are  far  more likely to be affected</a:t>
            </a:r>
          </a:p>
        </p:txBody>
      </p:sp>
      <p:sp>
        <p:nvSpPr>
          <p:cNvPr id="3" name="TextBox 2">
            <a:extLst>
              <a:ext uri="{FF2B5EF4-FFF2-40B4-BE49-F238E27FC236}">
                <a16:creationId xmlns:a16="http://schemas.microsoft.com/office/drawing/2014/main" id="{D921E087-B178-DD53-5F27-4653507E4C28}"/>
              </a:ext>
            </a:extLst>
          </p:cNvPr>
          <p:cNvSpPr txBox="1"/>
          <p:nvPr/>
        </p:nvSpPr>
        <p:spPr>
          <a:xfrm>
            <a:off x="1143000" y="2793591"/>
            <a:ext cx="5867400" cy="3323987"/>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do SLK pts c/o?</a:t>
            </a:r>
          </a:p>
          <a:p>
            <a:r>
              <a:rPr lang="en-US" sz="1400" dirty="0">
                <a:solidFill>
                  <a:schemeClr val="bg1">
                    <a:lumMod val="75000"/>
                  </a:schemeClr>
                </a:solidFill>
              </a:rPr>
              <a:t>The same things DES pts do: FBS, red eyes, and tearing</a:t>
            </a:r>
          </a:p>
          <a:p>
            <a:endParaRPr lang="en-US" sz="1400" i="1" dirty="0">
              <a:solidFill>
                <a:schemeClr val="bg1">
                  <a:lumMod val="75000"/>
                </a:schemeClr>
              </a:solidFill>
            </a:endParaRPr>
          </a:p>
          <a:p>
            <a:r>
              <a:rPr lang="en-US" sz="1400" i="1" dirty="0">
                <a:solidFill>
                  <a:schemeClr val="bg1">
                    <a:lumMod val="75000"/>
                  </a:schemeClr>
                </a:solidFill>
              </a:rPr>
              <a:t>SLK has  three  classic findings associated with the superior bulbar conj. What are they?</a:t>
            </a:r>
          </a:p>
          <a:p>
            <a:r>
              <a:rPr lang="en-US" sz="1400" dirty="0">
                <a:solidFill>
                  <a:schemeClr val="bg1">
                    <a:lumMod val="75000"/>
                  </a:schemeClr>
                </a:solidFill>
              </a:rPr>
              <a:t>--Injection</a:t>
            </a:r>
          </a:p>
          <a:p>
            <a:r>
              <a:rPr lang="en-US" sz="1400" dirty="0">
                <a:solidFill>
                  <a:schemeClr val="bg1">
                    <a:lumMod val="75000"/>
                  </a:schemeClr>
                </a:solidFill>
              </a:rPr>
              <a:t>--It is redundant/loose</a:t>
            </a:r>
          </a:p>
          <a:p>
            <a:r>
              <a:rPr lang="en-US" sz="1400" dirty="0">
                <a:solidFill>
                  <a:schemeClr val="bg1">
                    <a:lumMod val="75000"/>
                  </a:schemeClr>
                </a:solidFill>
              </a:rPr>
              <a:t>--It stains with  </a:t>
            </a:r>
            <a:r>
              <a:rPr lang="en-US" sz="1400" b="1" dirty="0">
                <a:solidFill>
                  <a:schemeClr val="bg1">
                    <a:lumMod val="75000"/>
                  </a:schemeClr>
                </a:solidFill>
              </a:rPr>
              <a:t>rose </a:t>
            </a:r>
            <a:r>
              <a:rPr lang="en-US" sz="1400" b="1" dirty="0" err="1">
                <a:solidFill>
                  <a:schemeClr val="bg1">
                    <a:lumMod val="75000"/>
                  </a:schemeClr>
                </a:solidFill>
              </a:rPr>
              <a:t>bengal</a:t>
            </a:r>
            <a:r>
              <a:rPr lang="en-US" sz="1400" b="1" dirty="0">
                <a:solidFill>
                  <a:schemeClr val="bg1">
                    <a:lumMod val="75000"/>
                  </a:schemeClr>
                </a:solidFill>
              </a:rPr>
              <a:t>, </a:t>
            </a:r>
            <a:r>
              <a:rPr lang="en-US" sz="1400" dirty="0">
                <a:solidFill>
                  <a:schemeClr val="bg1">
                    <a:lumMod val="75000"/>
                  </a:schemeClr>
                </a:solidFill>
              </a:rPr>
              <a:t>  </a:t>
            </a:r>
            <a:r>
              <a:rPr lang="en-US" sz="1400" b="1" dirty="0" err="1">
                <a:solidFill>
                  <a:schemeClr val="bg1">
                    <a:lumMod val="75000"/>
                  </a:schemeClr>
                </a:solidFill>
              </a:rPr>
              <a:t>lissamine</a:t>
            </a:r>
            <a:r>
              <a:rPr lang="en-US" sz="1400" b="1" dirty="0">
                <a:solidFill>
                  <a:schemeClr val="bg1">
                    <a:lumMod val="75000"/>
                  </a:schemeClr>
                </a:solidFill>
              </a:rPr>
              <a:t> green, </a:t>
            </a:r>
            <a:r>
              <a:rPr lang="en-US" sz="1400" dirty="0">
                <a:solidFill>
                  <a:schemeClr val="bg1">
                    <a:lumMod val="75000"/>
                  </a:schemeClr>
                </a:solidFill>
              </a:rPr>
              <a:t>and/or  </a:t>
            </a:r>
            <a:r>
              <a:rPr lang="en-US" sz="1400" b="1" dirty="0">
                <a:solidFill>
                  <a:schemeClr val="bg1">
                    <a:lumMod val="75000"/>
                  </a:schemeClr>
                </a:solidFill>
              </a:rPr>
              <a:t>fluorescein</a:t>
            </a:r>
          </a:p>
          <a:p>
            <a:endParaRPr lang="en-US" sz="1400" i="1" dirty="0">
              <a:solidFill>
                <a:schemeClr val="bg1">
                  <a:lumMod val="75000"/>
                </a:schemeClr>
              </a:solidFill>
            </a:endParaRPr>
          </a:p>
          <a:p>
            <a:r>
              <a:rPr lang="en-US" sz="1400" i="1" dirty="0">
                <a:solidFill>
                  <a:schemeClr val="bg1">
                    <a:lumMod val="75000"/>
                  </a:schemeClr>
                </a:solidFill>
              </a:rPr>
              <a:t>SLK also has a classic </a:t>
            </a:r>
            <a:r>
              <a:rPr lang="en-US" sz="1400" dirty="0">
                <a:solidFill>
                  <a:schemeClr val="bg1">
                    <a:lumMod val="75000"/>
                  </a:schemeClr>
                </a:solidFill>
              </a:rPr>
              <a:t>tarsal</a:t>
            </a:r>
            <a:r>
              <a:rPr lang="en-US" sz="1400" i="1" dirty="0">
                <a:solidFill>
                  <a:schemeClr val="bg1">
                    <a:lumMod val="75000"/>
                  </a:schemeClr>
                </a:solidFill>
              </a:rPr>
              <a:t> </a:t>
            </a:r>
            <a:r>
              <a:rPr lang="en-US" sz="1400" i="1" dirty="0" err="1">
                <a:solidFill>
                  <a:schemeClr val="bg1">
                    <a:lumMod val="75000"/>
                  </a:schemeClr>
                </a:solidFill>
              </a:rPr>
              <a:t>conj</a:t>
            </a:r>
            <a:r>
              <a:rPr lang="en-US" sz="1400" i="1" dirty="0">
                <a:solidFill>
                  <a:schemeClr val="bg1">
                    <a:lumMod val="75000"/>
                  </a:schemeClr>
                </a:solidFill>
              </a:rPr>
              <a:t> finding—what is it?</a:t>
            </a:r>
          </a:p>
          <a:p>
            <a:r>
              <a:rPr lang="en-US" sz="1400" dirty="0">
                <a:solidFill>
                  <a:schemeClr val="bg1">
                    <a:lumMod val="75000"/>
                  </a:schemeClr>
                </a:solidFill>
              </a:rPr>
              <a:t>Papillary reaction</a:t>
            </a:r>
          </a:p>
          <a:p>
            <a:endParaRPr lang="en-US" sz="1400" i="1" dirty="0">
              <a:solidFill>
                <a:schemeClr val="bg1">
                  <a:lumMod val="75000"/>
                </a:schemeClr>
              </a:solidFill>
            </a:endParaRPr>
          </a:p>
          <a:p>
            <a:r>
              <a:rPr lang="en-US" sz="1400" i="1" dirty="0">
                <a:solidFill>
                  <a:schemeClr val="bg1">
                    <a:lumMod val="75000"/>
                  </a:schemeClr>
                </a:solidFill>
              </a:rPr>
              <a:t>SLK has  two  classic cornea findings—what are they?</a:t>
            </a:r>
          </a:p>
          <a:p>
            <a:r>
              <a:rPr lang="en-US" sz="1400" dirty="0">
                <a:solidFill>
                  <a:schemeClr val="bg1">
                    <a:lumMod val="75000"/>
                  </a:schemeClr>
                </a:solidFill>
              </a:rPr>
              <a:t>--Superior  PEE/K</a:t>
            </a:r>
          </a:p>
          <a:p>
            <a:r>
              <a:rPr lang="en-US" sz="1400" dirty="0">
                <a:solidFill>
                  <a:schemeClr val="bg1">
                    <a:lumMod val="75000"/>
                  </a:schemeClr>
                </a:solidFill>
              </a:rPr>
              <a:t>--Superior  filaments</a:t>
            </a:r>
          </a:p>
        </p:txBody>
      </p:sp>
      <p:sp>
        <p:nvSpPr>
          <p:cNvPr id="5" name="Text Box 29">
            <a:extLst>
              <a:ext uri="{FF2B5EF4-FFF2-40B4-BE49-F238E27FC236}">
                <a16:creationId xmlns:a16="http://schemas.microsoft.com/office/drawing/2014/main" id="{2D3F4A36-4A03-0CE2-FCAA-03E1B6B2CDFA}"/>
              </a:ext>
            </a:extLst>
          </p:cNvPr>
          <p:cNvSpPr txBox="1">
            <a:spLocks noChangeArrowheads="1"/>
          </p:cNvSpPr>
          <p:nvPr/>
        </p:nvSpPr>
        <p:spPr bwMode="auto">
          <a:xfrm>
            <a:off x="1337345" y="3070590"/>
            <a:ext cx="6705600" cy="2031325"/>
          </a:xfrm>
          <a:prstGeom prst="rect">
            <a:avLst/>
          </a:prstGeom>
          <a:solidFill>
            <a:schemeClr val="accent5"/>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So, SLK pts have irritated and redundant superior </a:t>
            </a:r>
            <a:r>
              <a:rPr lang="en-US" altLang="en-US" sz="1400" b="1" dirty="0">
                <a:solidFill>
                  <a:schemeClr val="bg1">
                    <a:lumMod val="75000"/>
                  </a:schemeClr>
                </a:solidFill>
              </a:rPr>
              <a:t>bulbar</a:t>
            </a:r>
            <a:r>
              <a:rPr lang="en-US" altLang="en-US" sz="1400" i="1" dirty="0">
                <a:solidFill>
                  <a:schemeClr val="bg1">
                    <a:lumMod val="75000"/>
                  </a:schemeClr>
                </a:solidFill>
              </a:rPr>
              <a:t> </a:t>
            </a:r>
            <a:r>
              <a:rPr lang="en-US" altLang="en-US" sz="1400" i="1" dirty="0" err="1">
                <a:solidFill>
                  <a:schemeClr val="bg1">
                    <a:lumMod val="75000"/>
                  </a:schemeClr>
                </a:solidFill>
              </a:rPr>
              <a:t>conj</a:t>
            </a:r>
            <a:r>
              <a:rPr lang="en-US" altLang="en-US" sz="1400" i="1" dirty="0">
                <a:solidFill>
                  <a:schemeClr val="bg1">
                    <a:lumMod val="75000"/>
                  </a:schemeClr>
                </a:solidFill>
              </a:rPr>
              <a:t>, irritated superior </a:t>
            </a:r>
            <a:r>
              <a:rPr lang="en-US" altLang="en-US" sz="1400" b="1" dirty="0">
                <a:solidFill>
                  <a:schemeClr val="bg1">
                    <a:lumMod val="75000"/>
                  </a:schemeClr>
                </a:solidFill>
              </a:rPr>
              <a:t>tarsal</a:t>
            </a:r>
            <a:r>
              <a:rPr lang="en-US" altLang="en-US" sz="1400" i="1" dirty="0">
                <a:solidFill>
                  <a:schemeClr val="bg1">
                    <a:lumMod val="75000"/>
                  </a:schemeClr>
                </a:solidFill>
              </a:rPr>
              <a:t> </a:t>
            </a:r>
            <a:r>
              <a:rPr lang="en-US" altLang="en-US" sz="1400" i="1" dirty="0" err="1">
                <a:solidFill>
                  <a:schemeClr val="bg1">
                    <a:lumMod val="75000"/>
                  </a:schemeClr>
                </a:solidFill>
              </a:rPr>
              <a:t>conj</a:t>
            </a:r>
            <a:r>
              <a:rPr lang="en-US" altLang="en-US" sz="1400" i="1" dirty="0">
                <a:solidFill>
                  <a:schemeClr val="bg1">
                    <a:lumMod val="75000"/>
                  </a:schemeClr>
                </a:solidFill>
              </a:rPr>
              <a:t>, and superior </a:t>
            </a:r>
            <a:r>
              <a:rPr lang="en-US" altLang="en-US" sz="1400" b="1" dirty="0">
                <a:solidFill>
                  <a:schemeClr val="bg1">
                    <a:lumMod val="75000"/>
                  </a:schemeClr>
                </a:solidFill>
              </a:rPr>
              <a:t>corneal</a:t>
            </a:r>
            <a:r>
              <a:rPr lang="en-US" altLang="en-US" sz="1400" i="1" dirty="0">
                <a:solidFill>
                  <a:schemeClr val="bg1">
                    <a:lumMod val="75000"/>
                  </a:schemeClr>
                </a:solidFill>
              </a:rPr>
              <a:t> abnormalities. What’s the mechanism for all this?</a:t>
            </a:r>
          </a:p>
          <a:p>
            <a:pPr eaLnBrk="1" hangingPunct="1">
              <a:spcBef>
                <a:spcPct val="0"/>
              </a:spcBef>
              <a:buClrTx/>
              <a:buSzTx/>
              <a:buFontTx/>
              <a:buNone/>
            </a:pPr>
            <a:r>
              <a:rPr lang="en-US" altLang="en-US" sz="1400" dirty="0">
                <a:solidFill>
                  <a:schemeClr val="bg1">
                    <a:lumMod val="75000"/>
                  </a:schemeClr>
                </a:solidFill>
              </a:rPr>
              <a:t>The mechanical theory is the most widely accepted. According to this theory, the superior lid is too tightly apposed to the globe, and the resulting excessive contact and rubbing produces the signs/symptoms of SLK.</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None/>
            </a:pPr>
            <a:r>
              <a:rPr lang="en-US" altLang="en-US" sz="1400" i="1" dirty="0">
                <a:solidFill>
                  <a:schemeClr val="bg1">
                    <a:lumMod val="75000"/>
                  </a:schemeClr>
                </a:solidFill>
              </a:rPr>
              <a:t>Why do SLK pts have overly tight superior lids?</a:t>
            </a:r>
          </a:p>
          <a:p>
            <a:pPr eaLnBrk="1" hangingPunct="1">
              <a:spcBef>
                <a:spcPct val="0"/>
              </a:spcBef>
              <a:buClrTx/>
              <a:buSzTx/>
              <a:buFontTx/>
              <a:buNone/>
            </a:pPr>
            <a:r>
              <a:rPr lang="en-US" altLang="en-US" sz="1400" dirty="0">
                <a:solidFill>
                  <a:schemeClr val="bg1">
                    <a:lumMod val="75000"/>
                  </a:schemeClr>
                </a:solidFill>
              </a:rPr>
              <a:t>In many cases, because of concomitant  thyroid </a:t>
            </a:r>
            <a:r>
              <a:rPr lang="en-US" altLang="en-US" sz="1400" dirty="0" err="1">
                <a:solidFill>
                  <a:schemeClr val="bg1">
                    <a:lumMod val="75000"/>
                  </a:schemeClr>
                </a:solidFill>
              </a:rPr>
              <a:t>dz</a:t>
            </a:r>
            <a:r>
              <a:rPr lang="en-US" altLang="en-US" sz="1400" dirty="0">
                <a:solidFill>
                  <a:schemeClr val="bg1">
                    <a:lumMod val="75000"/>
                  </a:schemeClr>
                </a:solidFill>
              </a:rPr>
              <a:t>  producing orbital congestion that forces the globes forward against the lids. Check thyroid labs on all SLK pts!</a:t>
            </a:r>
          </a:p>
        </p:txBody>
      </p:sp>
      <p:sp>
        <p:nvSpPr>
          <p:cNvPr id="8" name="Text Box 55">
            <a:extLst>
              <a:ext uri="{FF2B5EF4-FFF2-40B4-BE49-F238E27FC236}">
                <a16:creationId xmlns:a16="http://schemas.microsoft.com/office/drawing/2014/main" id="{C6513FF7-28B5-EB4B-5C2C-6974A646EC4B}"/>
              </a:ext>
            </a:extLst>
          </p:cNvPr>
          <p:cNvSpPr txBox="1">
            <a:spLocks noChangeArrowheads="1"/>
          </p:cNvSpPr>
          <p:nvPr/>
        </p:nvSpPr>
        <p:spPr bwMode="auto">
          <a:xfrm>
            <a:off x="1526796" y="3352800"/>
            <a:ext cx="6207854" cy="2462213"/>
          </a:xfrm>
          <a:prstGeom prst="rect">
            <a:avLst/>
          </a:prstGeom>
          <a:solidFill>
            <a:srgbClr val="CCFFCC"/>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are the two overarching goals in treating SLK?</a:t>
            </a:r>
          </a:p>
          <a:p>
            <a:pPr eaLnBrk="1" hangingPunct="1">
              <a:spcBef>
                <a:spcPct val="0"/>
              </a:spcBef>
              <a:buClrTx/>
              <a:buSzTx/>
              <a:buFontTx/>
              <a:buNone/>
            </a:pPr>
            <a:r>
              <a:rPr lang="en-US" altLang="en-US" sz="1400" dirty="0">
                <a:solidFill>
                  <a:srgbClr val="0000FF"/>
                </a:solidFill>
              </a:rPr>
              <a:t>--Reduce…surface inflammation</a:t>
            </a:r>
          </a:p>
          <a:p>
            <a:pPr eaLnBrk="1" hangingPunct="1">
              <a:spcBef>
                <a:spcPct val="0"/>
              </a:spcBef>
              <a:buClrTx/>
              <a:buSzTx/>
              <a:buFontTx/>
              <a:buNone/>
            </a:pPr>
            <a:r>
              <a:rPr lang="en-US" altLang="en-US" sz="1400" dirty="0">
                <a:solidFill>
                  <a:srgbClr val="0000FF"/>
                </a:solidFill>
              </a:rPr>
              <a:t>--Reduce…friction between the superior bulbar </a:t>
            </a:r>
            <a:r>
              <a:rPr lang="en-US" altLang="en-US" sz="1400" dirty="0" err="1">
                <a:solidFill>
                  <a:srgbClr val="0000FF"/>
                </a:solidFill>
              </a:rPr>
              <a:t>conj</a:t>
            </a:r>
            <a:r>
              <a:rPr lang="en-US" altLang="en-US" sz="1400" dirty="0">
                <a:solidFill>
                  <a:srgbClr val="0000FF"/>
                </a:solidFill>
              </a:rPr>
              <a:t> and superior tarsal </a:t>
            </a:r>
            <a:r>
              <a:rPr lang="en-US" altLang="en-US" sz="1400" dirty="0" err="1">
                <a:solidFill>
                  <a:srgbClr val="0000FF"/>
                </a:solidFill>
              </a:rPr>
              <a:t>conj</a:t>
            </a:r>
            <a:endParaRPr lang="en-US" altLang="en-US" sz="1400" dirty="0">
              <a:solidFill>
                <a:srgbClr val="0000FF"/>
              </a:solidFill>
            </a:endParaRP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There are a number of medical treatment options. These include:</a:t>
            </a:r>
          </a:p>
          <a:p>
            <a:pPr eaLnBrk="1" hangingPunct="1">
              <a:spcBef>
                <a:spcPct val="0"/>
              </a:spcBef>
              <a:buClrTx/>
              <a:buSzTx/>
              <a:buFontTx/>
              <a:buNone/>
            </a:pPr>
            <a:r>
              <a:rPr lang="en-US" altLang="en-US" sz="1400" dirty="0">
                <a:solidFill>
                  <a:srgbClr val="0000FF"/>
                </a:solidFill>
              </a:rPr>
              <a:t>--</a:t>
            </a:r>
            <a:r>
              <a:rPr lang="en-US" altLang="en-US" sz="1400" b="1" i="1" dirty="0">
                <a:solidFill>
                  <a:srgbClr val="0000FF"/>
                </a:solidFill>
              </a:rPr>
              <a:t>?</a:t>
            </a:r>
          </a:p>
          <a:p>
            <a:pPr eaLnBrk="1" hangingPunct="1">
              <a:spcBef>
                <a:spcPct val="0"/>
              </a:spcBef>
              <a:buClrTx/>
              <a:buSzTx/>
              <a:buFontTx/>
              <a:buNone/>
            </a:pPr>
            <a:r>
              <a:rPr lang="en-US" altLang="en-US" sz="1400" dirty="0">
                <a:solidFill>
                  <a:srgbClr val="0000FF"/>
                </a:solidFill>
              </a:rPr>
              <a:t>--</a:t>
            </a:r>
            <a:r>
              <a:rPr lang="en-US" altLang="en-US" sz="1400" b="1" i="1" dirty="0">
                <a:solidFill>
                  <a:srgbClr val="0000FF"/>
                </a:solidFill>
              </a:rPr>
              <a:t>?</a:t>
            </a:r>
          </a:p>
          <a:p>
            <a:pPr eaLnBrk="1" hangingPunct="1">
              <a:spcBef>
                <a:spcPct val="0"/>
              </a:spcBef>
              <a:buClrTx/>
              <a:buSzTx/>
              <a:buFontTx/>
              <a:buNone/>
            </a:pPr>
            <a:r>
              <a:rPr lang="en-US" altLang="en-US" sz="1400" dirty="0">
                <a:solidFill>
                  <a:srgbClr val="0000FF"/>
                </a:solidFill>
              </a:rPr>
              <a:t>--</a:t>
            </a:r>
            <a:r>
              <a:rPr lang="en-US" altLang="en-US" sz="1400" b="1" i="1" dirty="0">
                <a:solidFill>
                  <a:srgbClr val="0000FF"/>
                </a:solidFill>
              </a:rPr>
              <a:t>?</a:t>
            </a:r>
            <a:endParaRPr lang="en-US" altLang="en-US" sz="1400" b="1" i="1" dirty="0">
              <a:solidFill>
                <a:srgbClr val="CCFFCC"/>
              </a:solidFill>
            </a:endParaRPr>
          </a:p>
          <a:p>
            <a:pPr eaLnBrk="1" hangingPunct="1">
              <a:spcBef>
                <a:spcPct val="0"/>
              </a:spcBef>
              <a:buClrTx/>
              <a:buSzTx/>
              <a:buFontTx/>
              <a:buNone/>
            </a:pPr>
            <a:endParaRPr lang="en-US" altLang="en-US" sz="1400" i="1" dirty="0">
              <a:solidFill>
                <a:srgbClr val="CCFFCC"/>
              </a:solidFill>
            </a:endParaRPr>
          </a:p>
          <a:p>
            <a:pPr eaLnBrk="1" hangingPunct="1">
              <a:spcBef>
                <a:spcPct val="0"/>
              </a:spcBef>
              <a:buClrTx/>
              <a:buSzTx/>
              <a:buFontTx/>
              <a:buNone/>
            </a:pPr>
            <a:r>
              <a:rPr lang="en-US" altLang="en-US" sz="1400" i="1" dirty="0">
                <a:solidFill>
                  <a:srgbClr val="CCFFCC"/>
                </a:solidFill>
              </a:rPr>
              <a:t>Is surgery ever indicated to resolve the redundant </a:t>
            </a:r>
            <a:r>
              <a:rPr lang="en-US" altLang="en-US" sz="1400" i="1" dirty="0" err="1">
                <a:solidFill>
                  <a:srgbClr val="CCFFCC"/>
                </a:solidFill>
              </a:rPr>
              <a:t>conj</a:t>
            </a:r>
            <a:r>
              <a:rPr lang="en-US" altLang="en-US" sz="1400" i="1" dirty="0">
                <a:solidFill>
                  <a:srgbClr val="CCFFCC"/>
                </a:solidFill>
              </a:rPr>
              <a:t>?</a:t>
            </a:r>
          </a:p>
          <a:p>
            <a:pPr eaLnBrk="1" hangingPunct="1">
              <a:spcBef>
                <a:spcPct val="0"/>
              </a:spcBef>
              <a:buClrTx/>
              <a:buSzTx/>
              <a:buFontTx/>
              <a:buNone/>
            </a:pPr>
            <a:r>
              <a:rPr lang="en-US" altLang="en-US" sz="1400" dirty="0">
                <a:solidFill>
                  <a:srgbClr val="CCFFCC"/>
                </a:solidFill>
              </a:rPr>
              <a:t>It is indeed</a:t>
            </a:r>
          </a:p>
        </p:txBody>
      </p:sp>
    </p:spTree>
    <p:extLst>
      <p:ext uri="{BB962C8B-B14F-4D97-AF65-F5344CB8AC3E}">
        <p14:creationId xmlns:p14="http://schemas.microsoft.com/office/powerpoint/2010/main" val="2078404275"/>
      </p:ext>
    </p:extLst>
  </p:cSld>
  <p:clrMapOvr>
    <a:masterClrMapping/>
  </p:clrMapOvr>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chemeClr val="bg1">
                    <a:lumMod val="75000"/>
                  </a:schemeClr>
                </a:solidFill>
              </a:rPr>
              <a:t>In a nutshell, what is SLK?</a:t>
            </a:r>
          </a:p>
          <a:p>
            <a:r>
              <a:rPr lang="en-US" sz="1600" dirty="0">
                <a:solidFill>
                  <a:schemeClr val="bg1">
                    <a:lumMod val="75000"/>
                  </a:schemeClr>
                </a:solidFill>
              </a:rPr>
              <a:t>A chronic/recurrent inflammatory condition of the superior limbal cornea and adjacent </a:t>
            </a:r>
            <a:r>
              <a:rPr lang="en-US" sz="1600" dirty="0" err="1">
                <a:solidFill>
                  <a:schemeClr val="bg1">
                    <a:lumMod val="75000"/>
                  </a:schemeClr>
                </a:solidFill>
              </a:rPr>
              <a:t>conj</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Is it common, or rare?</a:t>
            </a:r>
          </a:p>
          <a:p>
            <a:r>
              <a:rPr lang="en-US" sz="1600" dirty="0">
                <a:solidFill>
                  <a:schemeClr val="bg1">
                    <a:lumMod val="75000"/>
                  </a:schemeClr>
                </a:solidFill>
              </a:rPr>
              <a:t>Rare</a:t>
            </a:r>
          </a:p>
          <a:p>
            <a:endParaRPr lang="en-US" sz="1600" dirty="0">
              <a:solidFill>
                <a:schemeClr val="bg1">
                  <a:lumMod val="75000"/>
                </a:schemeClr>
              </a:solidFill>
            </a:endParaRPr>
          </a:p>
          <a:p>
            <a:r>
              <a:rPr lang="en-US" sz="1600" i="1" dirty="0">
                <a:solidFill>
                  <a:schemeClr val="bg1">
                    <a:lumMod val="75000"/>
                  </a:schemeClr>
                </a:solidFill>
              </a:rPr>
              <a:t>Is there a gender predilection?</a:t>
            </a:r>
          </a:p>
          <a:p>
            <a:r>
              <a:rPr lang="en-US" sz="1600" dirty="0">
                <a:solidFill>
                  <a:schemeClr val="bg1">
                    <a:lumMod val="75000"/>
                  </a:schemeClr>
                </a:solidFill>
              </a:rPr>
              <a:t>Yes,  </a:t>
            </a:r>
            <a:r>
              <a:rPr lang="en-US" sz="1600" b="0" i="0" dirty="0">
                <a:solidFill>
                  <a:schemeClr val="bg1">
                    <a:lumMod val="75000"/>
                  </a:schemeClr>
                </a:solidFill>
                <a:effectLst/>
                <a:latin typeface="Google Sans"/>
              </a:rPr>
              <a:t>♀</a:t>
            </a:r>
            <a:r>
              <a:rPr lang="en-US" sz="1600" dirty="0">
                <a:solidFill>
                  <a:schemeClr val="bg1">
                    <a:lumMod val="75000"/>
                  </a:schemeClr>
                </a:solidFill>
              </a:rPr>
              <a:t>  are  far  more likely to be affected</a:t>
            </a:r>
          </a:p>
        </p:txBody>
      </p:sp>
      <p:sp>
        <p:nvSpPr>
          <p:cNvPr id="3" name="TextBox 2">
            <a:extLst>
              <a:ext uri="{FF2B5EF4-FFF2-40B4-BE49-F238E27FC236}">
                <a16:creationId xmlns:a16="http://schemas.microsoft.com/office/drawing/2014/main" id="{D921E087-B178-DD53-5F27-4653507E4C28}"/>
              </a:ext>
            </a:extLst>
          </p:cNvPr>
          <p:cNvSpPr txBox="1"/>
          <p:nvPr/>
        </p:nvSpPr>
        <p:spPr>
          <a:xfrm>
            <a:off x="1143000" y="2793591"/>
            <a:ext cx="5867400" cy="3323987"/>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do SLK pts c/o?</a:t>
            </a:r>
          </a:p>
          <a:p>
            <a:r>
              <a:rPr lang="en-US" sz="1400" dirty="0">
                <a:solidFill>
                  <a:schemeClr val="bg1">
                    <a:lumMod val="75000"/>
                  </a:schemeClr>
                </a:solidFill>
              </a:rPr>
              <a:t>The same things DES pts do: FBS, red eyes, and tearing</a:t>
            </a:r>
          </a:p>
          <a:p>
            <a:endParaRPr lang="en-US" sz="1400" i="1" dirty="0">
              <a:solidFill>
                <a:schemeClr val="bg1">
                  <a:lumMod val="75000"/>
                </a:schemeClr>
              </a:solidFill>
            </a:endParaRPr>
          </a:p>
          <a:p>
            <a:r>
              <a:rPr lang="en-US" sz="1400" i="1" dirty="0">
                <a:solidFill>
                  <a:schemeClr val="bg1">
                    <a:lumMod val="75000"/>
                  </a:schemeClr>
                </a:solidFill>
              </a:rPr>
              <a:t>SLK has  three  classic findings associated with the superior bulbar conj. What are they?</a:t>
            </a:r>
          </a:p>
          <a:p>
            <a:r>
              <a:rPr lang="en-US" sz="1400" dirty="0">
                <a:solidFill>
                  <a:schemeClr val="bg1">
                    <a:lumMod val="75000"/>
                  </a:schemeClr>
                </a:solidFill>
              </a:rPr>
              <a:t>--Injection</a:t>
            </a:r>
          </a:p>
          <a:p>
            <a:r>
              <a:rPr lang="en-US" sz="1400" dirty="0">
                <a:solidFill>
                  <a:schemeClr val="bg1">
                    <a:lumMod val="75000"/>
                  </a:schemeClr>
                </a:solidFill>
              </a:rPr>
              <a:t>--It is redundant/loose</a:t>
            </a:r>
          </a:p>
          <a:p>
            <a:r>
              <a:rPr lang="en-US" sz="1400" dirty="0">
                <a:solidFill>
                  <a:schemeClr val="bg1">
                    <a:lumMod val="75000"/>
                  </a:schemeClr>
                </a:solidFill>
              </a:rPr>
              <a:t>--It stains with  </a:t>
            </a:r>
            <a:r>
              <a:rPr lang="en-US" sz="1400" b="1" dirty="0">
                <a:solidFill>
                  <a:schemeClr val="bg1">
                    <a:lumMod val="75000"/>
                  </a:schemeClr>
                </a:solidFill>
              </a:rPr>
              <a:t>rose </a:t>
            </a:r>
            <a:r>
              <a:rPr lang="en-US" sz="1400" b="1" dirty="0" err="1">
                <a:solidFill>
                  <a:schemeClr val="bg1">
                    <a:lumMod val="75000"/>
                  </a:schemeClr>
                </a:solidFill>
              </a:rPr>
              <a:t>bengal</a:t>
            </a:r>
            <a:r>
              <a:rPr lang="en-US" sz="1400" b="1" dirty="0">
                <a:solidFill>
                  <a:schemeClr val="bg1">
                    <a:lumMod val="75000"/>
                  </a:schemeClr>
                </a:solidFill>
              </a:rPr>
              <a:t>, </a:t>
            </a:r>
            <a:r>
              <a:rPr lang="en-US" sz="1400" dirty="0">
                <a:solidFill>
                  <a:schemeClr val="bg1">
                    <a:lumMod val="75000"/>
                  </a:schemeClr>
                </a:solidFill>
              </a:rPr>
              <a:t>  </a:t>
            </a:r>
            <a:r>
              <a:rPr lang="en-US" sz="1400" b="1" dirty="0" err="1">
                <a:solidFill>
                  <a:schemeClr val="bg1">
                    <a:lumMod val="75000"/>
                  </a:schemeClr>
                </a:solidFill>
              </a:rPr>
              <a:t>lissamine</a:t>
            </a:r>
            <a:r>
              <a:rPr lang="en-US" sz="1400" b="1" dirty="0">
                <a:solidFill>
                  <a:schemeClr val="bg1">
                    <a:lumMod val="75000"/>
                  </a:schemeClr>
                </a:solidFill>
              </a:rPr>
              <a:t> green, </a:t>
            </a:r>
            <a:r>
              <a:rPr lang="en-US" sz="1400" dirty="0">
                <a:solidFill>
                  <a:schemeClr val="bg1">
                    <a:lumMod val="75000"/>
                  </a:schemeClr>
                </a:solidFill>
              </a:rPr>
              <a:t>and/or  </a:t>
            </a:r>
            <a:r>
              <a:rPr lang="en-US" sz="1400" b="1" dirty="0">
                <a:solidFill>
                  <a:schemeClr val="bg1">
                    <a:lumMod val="75000"/>
                  </a:schemeClr>
                </a:solidFill>
              </a:rPr>
              <a:t>fluorescein</a:t>
            </a:r>
          </a:p>
          <a:p>
            <a:endParaRPr lang="en-US" sz="1400" i="1" dirty="0">
              <a:solidFill>
                <a:schemeClr val="bg1">
                  <a:lumMod val="75000"/>
                </a:schemeClr>
              </a:solidFill>
            </a:endParaRPr>
          </a:p>
          <a:p>
            <a:r>
              <a:rPr lang="en-US" sz="1400" i="1" dirty="0">
                <a:solidFill>
                  <a:schemeClr val="bg1">
                    <a:lumMod val="75000"/>
                  </a:schemeClr>
                </a:solidFill>
              </a:rPr>
              <a:t>SLK also has a classic </a:t>
            </a:r>
            <a:r>
              <a:rPr lang="en-US" sz="1400" dirty="0">
                <a:solidFill>
                  <a:schemeClr val="bg1">
                    <a:lumMod val="75000"/>
                  </a:schemeClr>
                </a:solidFill>
              </a:rPr>
              <a:t>tarsal</a:t>
            </a:r>
            <a:r>
              <a:rPr lang="en-US" sz="1400" i="1" dirty="0">
                <a:solidFill>
                  <a:schemeClr val="bg1">
                    <a:lumMod val="75000"/>
                  </a:schemeClr>
                </a:solidFill>
              </a:rPr>
              <a:t> </a:t>
            </a:r>
            <a:r>
              <a:rPr lang="en-US" sz="1400" i="1" dirty="0" err="1">
                <a:solidFill>
                  <a:schemeClr val="bg1">
                    <a:lumMod val="75000"/>
                  </a:schemeClr>
                </a:solidFill>
              </a:rPr>
              <a:t>conj</a:t>
            </a:r>
            <a:r>
              <a:rPr lang="en-US" sz="1400" i="1" dirty="0">
                <a:solidFill>
                  <a:schemeClr val="bg1">
                    <a:lumMod val="75000"/>
                  </a:schemeClr>
                </a:solidFill>
              </a:rPr>
              <a:t> finding—what is it?</a:t>
            </a:r>
          </a:p>
          <a:p>
            <a:r>
              <a:rPr lang="en-US" sz="1400" dirty="0">
                <a:solidFill>
                  <a:schemeClr val="bg1">
                    <a:lumMod val="75000"/>
                  </a:schemeClr>
                </a:solidFill>
              </a:rPr>
              <a:t>Papillary reaction</a:t>
            </a:r>
          </a:p>
          <a:p>
            <a:endParaRPr lang="en-US" sz="1400" i="1" dirty="0">
              <a:solidFill>
                <a:schemeClr val="bg1">
                  <a:lumMod val="75000"/>
                </a:schemeClr>
              </a:solidFill>
            </a:endParaRPr>
          </a:p>
          <a:p>
            <a:r>
              <a:rPr lang="en-US" sz="1400" i="1" dirty="0">
                <a:solidFill>
                  <a:schemeClr val="bg1">
                    <a:lumMod val="75000"/>
                  </a:schemeClr>
                </a:solidFill>
              </a:rPr>
              <a:t>SLK has  two  classic cornea findings—what are they?</a:t>
            </a:r>
          </a:p>
          <a:p>
            <a:r>
              <a:rPr lang="en-US" sz="1400" dirty="0">
                <a:solidFill>
                  <a:schemeClr val="bg1">
                    <a:lumMod val="75000"/>
                  </a:schemeClr>
                </a:solidFill>
              </a:rPr>
              <a:t>--Superior  PEE/K</a:t>
            </a:r>
          </a:p>
          <a:p>
            <a:r>
              <a:rPr lang="en-US" sz="1400" dirty="0">
                <a:solidFill>
                  <a:schemeClr val="bg1">
                    <a:lumMod val="75000"/>
                  </a:schemeClr>
                </a:solidFill>
              </a:rPr>
              <a:t>--Superior  filaments</a:t>
            </a:r>
          </a:p>
        </p:txBody>
      </p:sp>
      <p:sp>
        <p:nvSpPr>
          <p:cNvPr id="5" name="Text Box 29">
            <a:extLst>
              <a:ext uri="{FF2B5EF4-FFF2-40B4-BE49-F238E27FC236}">
                <a16:creationId xmlns:a16="http://schemas.microsoft.com/office/drawing/2014/main" id="{2D3F4A36-4A03-0CE2-FCAA-03E1B6B2CDFA}"/>
              </a:ext>
            </a:extLst>
          </p:cNvPr>
          <p:cNvSpPr txBox="1">
            <a:spLocks noChangeArrowheads="1"/>
          </p:cNvSpPr>
          <p:nvPr/>
        </p:nvSpPr>
        <p:spPr bwMode="auto">
          <a:xfrm>
            <a:off x="1337345" y="3070590"/>
            <a:ext cx="6705600" cy="2031325"/>
          </a:xfrm>
          <a:prstGeom prst="rect">
            <a:avLst/>
          </a:prstGeom>
          <a:solidFill>
            <a:schemeClr val="accent5"/>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So, SLK pts have irritated and redundant superior </a:t>
            </a:r>
            <a:r>
              <a:rPr lang="en-US" altLang="en-US" sz="1400" b="1" dirty="0">
                <a:solidFill>
                  <a:schemeClr val="bg1">
                    <a:lumMod val="75000"/>
                  </a:schemeClr>
                </a:solidFill>
              </a:rPr>
              <a:t>bulbar</a:t>
            </a:r>
            <a:r>
              <a:rPr lang="en-US" altLang="en-US" sz="1400" i="1" dirty="0">
                <a:solidFill>
                  <a:schemeClr val="bg1">
                    <a:lumMod val="75000"/>
                  </a:schemeClr>
                </a:solidFill>
              </a:rPr>
              <a:t> </a:t>
            </a:r>
            <a:r>
              <a:rPr lang="en-US" altLang="en-US" sz="1400" i="1" dirty="0" err="1">
                <a:solidFill>
                  <a:schemeClr val="bg1">
                    <a:lumMod val="75000"/>
                  </a:schemeClr>
                </a:solidFill>
              </a:rPr>
              <a:t>conj</a:t>
            </a:r>
            <a:r>
              <a:rPr lang="en-US" altLang="en-US" sz="1400" i="1" dirty="0">
                <a:solidFill>
                  <a:schemeClr val="bg1">
                    <a:lumMod val="75000"/>
                  </a:schemeClr>
                </a:solidFill>
              </a:rPr>
              <a:t>, irritated superior </a:t>
            </a:r>
            <a:r>
              <a:rPr lang="en-US" altLang="en-US" sz="1400" b="1" dirty="0">
                <a:solidFill>
                  <a:schemeClr val="bg1">
                    <a:lumMod val="75000"/>
                  </a:schemeClr>
                </a:solidFill>
              </a:rPr>
              <a:t>tarsal</a:t>
            </a:r>
            <a:r>
              <a:rPr lang="en-US" altLang="en-US" sz="1400" i="1" dirty="0">
                <a:solidFill>
                  <a:schemeClr val="bg1">
                    <a:lumMod val="75000"/>
                  </a:schemeClr>
                </a:solidFill>
              </a:rPr>
              <a:t> </a:t>
            </a:r>
            <a:r>
              <a:rPr lang="en-US" altLang="en-US" sz="1400" i="1" dirty="0" err="1">
                <a:solidFill>
                  <a:schemeClr val="bg1">
                    <a:lumMod val="75000"/>
                  </a:schemeClr>
                </a:solidFill>
              </a:rPr>
              <a:t>conj</a:t>
            </a:r>
            <a:r>
              <a:rPr lang="en-US" altLang="en-US" sz="1400" i="1" dirty="0">
                <a:solidFill>
                  <a:schemeClr val="bg1">
                    <a:lumMod val="75000"/>
                  </a:schemeClr>
                </a:solidFill>
              </a:rPr>
              <a:t>, and superior </a:t>
            </a:r>
            <a:r>
              <a:rPr lang="en-US" altLang="en-US" sz="1400" b="1" dirty="0">
                <a:solidFill>
                  <a:schemeClr val="bg1">
                    <a:lumMod val="75000"/>
                  </a:schemeClr>
                </a:solidFill>
              </a:rPr>
              <a:t>corneal</a:t>
            </a:r>
            <a:r>
              <a:rPr lang="en-US" altLang="en-US" sz="1400" i="1" dirty="0">
                <a:solidFill>
                  <a:schemeClr val="bg1">
                    <a:lumMod val="75000"/>
                  </a:schemeClr>
                </a:solidFill>
              </a:rPr>
              <a:t> abnormalities. What’s the mechanism for all this?</a:t>
            </a:r>
          </a:p>
          <a:p>
            <a:pPr eaLnBrk="1" hangingPunct="1">
              <a:spcBef>
                <a:spcPct val="0"/>
              </a:spcBef>
              <a:buClrTx/>
              <a:buSzTx/>
              <a:buFontTx/>
              <a:buNone/>
            </a:pPr>
            <a:r>
              <a:rPr lang="en-US" altLang="en-US" sz="1400" dirty="0">
                <a:solidFill>
                  <a:schemeClr val="bg1">
                    <a:lumMod val="75000"/>
                  </a:schemeClr>
                </a:solidFill>
              </a:rPr>
              <a:t>The mechanical theory is the most widely accepted. According to this theory, the superior lid is too tightly apposed to the globe, and the resulting excessive contact and rubbing produces the signs/symptoms of SLK.</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None/>
            </a:pPr>
            <a:r>
              <a:rPr lang="en-US" altLang="en-US" sz="1400" i="1" dirty="0">
                <a:solidFill>
                  <a:schemeClr val="bg1">
                    <a:lumMod val="75000"/>
                  </a:schemeClr>
                </a:solidFill>
              </a:rPr>
              <a:t>Why do SLK pts have overly tight superior lids?</a:t>
            </a:r>
          </a:p>
          <a:p>
            <a:pPr eaLnBrk="1" hangingPunct="1">
              <a:spcBef>
                <a:spcPct val="0"/>
              </a:spcBef>
              <a:buClrTx/>
              <a:buSzTx/>
              <a:buFontTx/>
              <a:buNone/>
            </a:pPr>
            <a:r>
              <a:rPr lang="en-US" altLang="en-US" sz="1400" dirty="0">
                <a:solidFill>
                  <a:schemeClr val="bg1">
                    <a:lumMod val="75000"/>
                  </a:schemeClr>
                </a:solidFill>
              </a:rPr>
              <a:t>In many cases, because of concomitant  thyroid </a:t>
            </a:r>
            <a:r>
              <a:rPr lang="en-US" altLang="en-US" sz="1400" dirty="0" err="1">
                <a:solidFill>
                  <a:schemeClr val="bg1">
                    <a:lumMod val="75000"/>
                  </a:schemeClr>
                </a:solidFill>
              </a:rPr>
              <a:t>dz</a:t>
            </a:r>
            <a:r>
              <a:rPr lang="en-US" altLang="en-US" sz="1400" dirty="0">
                <a:solidFill>
                  <a:schemeClr val="bg1">
                    <a:lumMod val="75000"/>
                  </a:schemeClr>
                </a:solidFill>
              </a:rPr>
              <a:t>  producing orbital congestion that forces the globes forward against the lids. Check thyroid labs on all SLK pts!</a:t>
            </a:r>
          </a:p>
        </p:txBody>
      </p:sp>
      <p:sp>
        <p:nvSpPr>
          <p:cNvPr id="8" name="Text Box 55">
            <a:extLst>
              <a:ext uri="{FF2B5EF4-FFF2-40B4-BE49-F238E27FC236}">
                <a16:creationId xmlns:a16="http://schemas.microsoft.com/office/drawing/2014/main" id="{C6513FF7-28B5-EB4B-5C2C-6974A646EC4B}"/>
              </a:ext>
            </a:extLst>
          </p:cNvPr>
          <p:cNvSpPr txBox="1">
            <a:spLocks noChangeArrowheads="1"/>
          </p:cNvSpPr>
          <p:nvPr/>
        </p:nvSpPr>
        <p:spPr bwMode="auto">
          <a:xfrm>
            <a:off x="1526796" y="3352800"/>
            <a:ext cx="6207854" cy="2462213"/>
          </a:xfrm>
          <a:prstGeom prst="rect">
            <a:avLst/>
          </a:prstGeom>
          <a:solidFill>
            <a:srgbClr val="CCFFCC"/>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are the two overarching goals in treating SLK?</a:t>
            </a:r>
          </a:p>
          <a:p>
            <a:pPr eaLnBrk="1" hangingPunct="1">
              <a:spcBef>
                <a:spcPct val="0"/>
              </a:spcBef>
              <a:buClrTx/>
              <a:buSzTx/>
              <a:buFontTx/>
              <a:buNone/>
            </a:pPr>
            <a:r>
              <a:rPr lang="en-US" altLang="en-US" sz="1400" dirty="0">
                <a:solidFill>
                  <a:srgbClr val="0000FF"/>
                </a:solidFill>
              </a:rPr>
              <a:t>--Reduce…surface inflammation</a:t>
            </a:r>
          </a:p>
          <a:p>
            <a:pPr eaLnBrk="1" hangingPunct="1">
              <a:spcBef>
                <a:spcPct val="0"/>
              </a:spcBef>
              <a:buClrTx/>
              <a:buSzTx/>
              <a:buFontTx/>
              <a:buNone/>
            </a:pPr>
            <a:r>
              <a:rPr lang="en-US" altLang="en-US" sz="1400" dirty="0">
                <a:solidFill>
                  <a:srgbClr val="0000FF"/>
                </a:solidFill>
              </a:rPr>
              <a:t>--Reduce…friction between the superior bulbar </a:t>
            </a:r>
            <a:r>
              <a:rPr lang="en-US" altLang="en-US" sz="1400" dirty="0" err="1">
                <a:solidFill>
                  <a:srgbClr val="0000FF"/>
                </a:solidFill>
              </a:rPr>
              <a:t>conj</a:t>
            </a:r>
            <a:r>
              <a:rPr lang="en-US" altLang="en-US" sz="1400" dirty="0">
                <a:solidFill>
                  <a:srgbClr val="0000FF"/>
                </a:solidFill>
              </a:rPr>
              <a:t> and superior tarsal </a:t>
            </a:r>
            <a:r>
              <a:rPr lang="en-US" altLang="en-US" sz="1400" dirty="0" err="1">
                <a:solidFill>
                  <a:srgbClr val="0000FF"/>
                </a:solidFill>
              </a:rPr>
              <a:t>conj</a:t>
            </a:r>
            <a:endParaRPr lang="en-US" altLang="en-US" sz="1400" dirty="0">
              <a:solidFill>
                <a:srgbClr val="0000FF"/>
              </a:solidFill>
            </a:endParaRP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There are a number of medical treatment options. These include:</a:t>
            </a:r>
          </a:p>
          <a:p>
            <a:pPr eaLnBrk="1" hangingPunct="1">
              <a:spcBef>
                <a:spcPct val="0"/>
              </a:spcBef>
              <a:buClrTx/>
              <a:buSzTx/>
              <a:buFontTx/>
              <a:buNone/>
            </a:pPr>
            <a:r>
              <a:rPr lang="en-US" altLang="en-US" sz="1400" dirty="0">
                <a:solidFill>
                  <a:srgbClr val="0000FF"/>
                </a:solidFill>
              </a:rPr>
              <a:t>--Preservative-free ATs</a:t>
            </a:r>
          </a:p>
          <a:p>
            <a:pPr eaLnBrk="1" hangingPunct="1">
              <a:spcBef>
                <a:spcPct val="0"/>
              </a:spcBef>
              <a:buClrTx/>
              <a:buSzTx/>
              <a:buFontTx/>
              <a:buNone/>
            </a:pPr>
            <a:r>
              <a:rPr lang="en-US" altLang="en-US" sz="1400" dirty="0">
                <a:solidFill>
                  <a:srgbClr val="0000FF"/>
                </a:solidFill>
              </a:rPr>
              <a:t>--Topical anti-inflammatory meds</a:t>
            </a:r>
          </a:p>
          <a:p>
            <a:pPr eaLnBrk="1" hangingPunct="1">
              <a:spcBef>
                <a:spcPct val="0"/>
              </a:spcBef>
              <a:buClrTx/>
              <a:buSzTx/>
              <a:buFontTx/>
              <a:buNone/>
            </a:pPr>
            <a:r>
              <a:rPr lang="en-US" altLang="en-US" sz="1400" dirty="0">
                <a:solidFill>
                  <a:srgbClr val="0000FF"/>
                </a:solidFill>
              </a:rPr>
              <a:t>--Large (enough to cover the involved </a:t>
            </a:r>
            <a:r>
              <a:rPr lang="en-US" altLang="en-US" sz="1400" dirty="0" err="1">
                <a:solidFill>
                  <a:srgbClr val="0000FF"/>
                </a:solidFill>
              </a:rPr>
              <a:t>conj</a:t>
            </a:r>
            <a:r>
              <a:rPr lang="en-US" altLang="en-US" sz="1400" dirty="0">
                <a:solidFill>
                  <a:srgbClr val="0000FF"/>
                </a:solidFill>
              </a:rPr>
              <a:t>) diameter BCL</a:t>
            </a:r>
            <a:endParaRPr lang="en-US" altLang="en-US" sz="1400" dirty="0">
              <a:solidFill>
                <a:srgbClr val="CCFFCC"/>
              </a:solidFill>
            </a:endParaRPr>
          </a:p>
          <a:p>
            <a:pPr eaLnBrk="1" hangingPunct="1">
              <a:spcBef>
                <a:spcPct val="0"/>
              </a:spcBef>
              <a:buClrTx/>
              <a:buSzTx/>
              <a:buFontTx/>
              <a:buNone/>
            </a:pPr>
            <a:endParaRPr lang="en-US" altLang="en-US" sz="1400" i="1" dirty="0">
              <a:solidFill>
                <a:srgbClr val="CCFFCC"/>
              </a:solidFill>
            </a:endParaRPr>
          </a:p>
          <a:p>
            <a:pPr eaLnBrk="1" hangingPunct="1">
              <a:spcBef>
                <a:spcPct val="0"/>
              </a:spcBef>
              <a:buClrTx/>
              <a:buSzTx/>
              <a:buFontTx/>
              <a:buNone/>
            </a:pPr>
            <a:r>
              <a:rPr lang="en-US" altLang="en-US" sz="1400" i="1" dirty="0">
                <a:solidFill>
                  <a:srgbClr val="CCFFCC"/>
                </a:solidFill>
              </a:rPr>
              <a:t>Is surgery ever indicated to resolve the redundant </a:t>
            </a:r>
            <a:r>
              <a:rPr lang="en-US" altLang="en-US" sz="1400" i="1" dirty="0" err="1">
                <a:solidFill>
                  <a:srgbClr val="CCFFCC"/>
                </a:solidFill>
              </a:rPr>
              <a:t>conj</a:t>
            </a:r>
            <a:r>
              <a:rPr lang="en-US" altLang="en-US" sz="1400" i="1" dirty="0">
                <a:solidFill>
                  <a:srgbClr val="CCFFCC"/>
                </a:solidFill>
              </a:rPr>
              <a:t>?</a:t>
            </a:r>
          </a:p>
          <a:p>
            <a:pPr eaLnBrk="1" hangingPunct="1">
              <a:spcBef>
                <a:spcPct val="0"/>
              </a:spcBef>
              <a:buClrTx/>
              <a:buSzTx/>
              <a:buFontTx/>
              <a:buNone/>
            </a:pPr>
            <a:r>
              <a:rPr lang="en-US" altLang="en-US" sz="1400" dirty="0">
                <a:solidFill>
                  <a:srgbClr val="CCFFCC"/>
                </a:solidFill>
              </a:rPr>
              <a:t>It is indeed</a:t>
            </a:r>
          </a:p>
        </p:txBody>
      </p:sp>
    </p:spTree>
    <p:extLst>
      <p:ext uri="{BB962C8B-B14F-4D97-AF65-F5344CB8AC3E}">
        <p14:creationId xmlns:p14="http://schemas.microsoft.com/office/powerpoint/2010/main" val="515552116"/>
      </p:ext>
    </p:extLst>
  </p:cSld>
  <p:clrMapOvr>
    <a:masterClrMapping/>
  </p:clrMapOvr>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chemeClr val="bg1">
                    <a:lumMod val="75000"/>
                  </a:schemeClr>
                </a:solidFill>
              </a:rPr>
              <a:t>In a nutshell, what is SLK?</a:t>
            </a:r>
          </a:p>
          <a:p>
            <a:r>
              <a:rPr lang="en-US" sz="1600" dirty="0">
                <a:solidFill>
                  <a:schemeClr val="bg1">
                    <a:lumMod val="75000"/>
                  </a:schemeClr>
                </a:solidFill>
              </a:rPr>
              <a:t>A chronic/recurrent inflammatory condition of the superior limbal cornea and adjacent </a:t>
            </a:r>
            <a:r>
              <a:rPr lang="en-US" sz="1600" dirty="0" err="1">
                <a:solidFill>
                  <a:schemeClr val="bg1">
                    <a:lumMod val="75000"/>
                  </a:schemeClr>
                </a:solidFill>
              </a:rPr>
              <a:t>conj</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Is it common, or rare?</a:t>
            </a:r>
          </a:p>
          <a:p>
            <a:r>
              <a:rPr lang="en-US" sz="1600" dirty="0">
                <a:solidFill>
                  <a:schemeClr val="bg1">
                    <a:lumMod val="75000"/>
                  </a:schemeClr>
                </a:solidFill>
              </a:rPr>
              <a:t>Rare</a:t>
            </a:r>
          </a:p>
          <a:p>
            <a:endParaRPr lang="en-US" sz="1600" dirty="0">
              <a:solidFill>
                <a:schemeClr val="bg1">
                  <a:lumMod val="75000"/>
                </a:schemeClr>
              </a:solidFill>
            </a:endParaRPr>
          </a:p>
          <a:p>
            <a:r>
              <a:rPr lang="en-US" sz="1600" i="1" dirty="0">
                <a:solidFill>
                  <a:schemeClr val="bg1">
                    <a:lumMod val="75000"/>
                  </a:schemeClr>
                </a:solidFill>
              </a:rPr>
              <a:t>Is there a gender predilection?</a:t>
            </a:r>
          </a:p>
          <a:p>
            <a:r>
              <a:rPr lang="en-US" sz="1600" dirty="0">
                <a:solidFill>
                  <a:schemeClr val="bg1">
                    <a:lumMod val="75000"/>
                  </a:schemeClr>
                </a:solidFill>
              </a:rPr>
              <a:t>Yes,  </a:t>
            </a:r>
            <a:r>
              <a:rPr lang="en-US" sz="1600" b="0" i="0" dirty="0">
                <a:solidFill>
                  <a:schemeClr val="bg1">
                    <a:lumMod val="75000"/>
                  </a:schemeClr>
                </a:solidFill>
                <a:effectLst/>
                <a:latin typeface="Google Sans"/>
              </a:rPr>
              <a:t>♀</a:t>
            </a:r>
            <a:r>
              <a:rPr lang="en-US" sz="1600" dirty="0">
                <a:solidFill>
                  <a:schemeClr val="bg1">
                    <a:lumMod val="75000"/>
                  </a:schemeClr>
                </a:solidFill>
              </a:rPr>
              <a:t>  are  far  more likely to be affected</a:t>
            </a:r>
          </a:p>
        </p:txBody>
      </p:sp>
      <p:sp>
        <p:nvSpPr>
          <p:cNvPr id="3" name="TextBox 2">
            <a:extLst>
              <a:ext uri="{FF2B5EF4-FFF2-40B4-BE49-F238E27FC236}">
                <a16:creationId xmlns:a16="http://schemas.microsoft.com/office/drawing/2014/main" id="{D921E087-B178-DD53-5F27-4653507E4C28}"/>
              </a:ext>
            </a:extLst>
          </p:cNvPr>
          <p:cNvSpPr txBox="1"/>
          <p:nvPr/>
        </p:nvSpPr>
        <p:spPr>
          <a:xfrm>
            <a:off x="1143000" y="2793591"/>
            <a:ext cx="5867400" cy="3323987"/>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do SLK pts c/o?</a:t>
            </a:r>
          </a:p>
          <a:p>
            <a:r>
              <a:rPr lang="en-US" sz="1400" dirty="0">
                <a:solidFill>
                  <a:schemeClr val="bg1">
                    <a:lumMod val="75000"/>
                  </a:schemeClr>
                </a:solidFill>
              </a:rPr>
              <a:t>The same things DES pts do: FBS, red eyes, and tearing</a:t>
            </a:r>
          </a:p>
          <a:p>
            <a:endParaRPr lang="en-US" sz="1400" i="1" dirty="0">
              <a:solidFill>
                <a:schemeClr val="bg1">
                  <a:lumMod val="75000"/>
                </a:schemeClr>
              </a:solidFill>
            </a:endParaRPr>
          </a:p>
          <a:p>
            <a:r>
              <a:rPr lang="en-US" sz="1400" i="1" dirty="0">
                <a:solidFill>
                  <a:schemeClr val="bg1">
                    <a:lumMod val="75000"/>
                  </a:schemeClr>
                </a:solidFill>
              </a:rPr>
              <a:t>SLK has  three  classic findings associated with the superior bulbar conj. What are they?</a:t>
            </a:r>
          </a:p>
          <a:p>
            <a:r>
              <a:rPr lang="en-US" sz="1400" dirty="0">
                <a:solidFill>
                  <a:schemeClr val="bg1">
                    <a:lumMod val="75000"/>
                  </a:schemeClr>
                </a:solidFill>
              </a:rPr>
              <a:t>--Injection</a:t>
            </a:r>
          </a:p>
          <a:p>
            <a:r>
              <a:rPr lang="en-US" sz="1400" dirty="0">
                <a:solidFill>
                  <a:schemeClr val="bg1">
                    <a:lumMod val="75000"/>
                  </a:schemeClr>
                </a:solidFill>
              </a:rPr>
              <a:t>--It is redundant/loose</a:t>
            </a:r>
          </a:p>
          <a:p>
            <a:r>
              <a:rPr lang="en-US" sz="1400" dirty="0">
                <a:solidFill>
                  <a:schemeClr val="bg1">
                    <a:lumMod val="75000"/>
                  </a:schemeClr>
                </a:solidFill>
              </a:rPr>
              <a:t>--It stains with  </a:t>
            </a:r>
            <a:r>
              <a:rPr lang="en-US" sz="1400" b="1" dirty="0">
                <a:solidFill>
                  <a:schemeClr val="bg1">
                    <a:lumMod val="75000"/>
                  </a:schemeClr>
                </a:solidFill>
              </a:rPr>
              <a:t>rose </a:t>
            </a:r>
            <a:r>
              <a:rPr lang="en-US" sz="1400" b="1" dirty="0" err="1">
                <a:solidFill>
                  <a:schemeClr val="bg1">
                    <a:lumMod val="75000"/>
                  </a:schemeClr>
                </a:solidFill>
              </a:rPr>
              <a:t>bengal</a:t>
            </a:r>
            <a:r>
              <a:rPr lang="en-US" sz="1400" b="1" dirty="0">
                <a:solidFill>
                  <a:schemeClr val="bg1">
                    <a:lumMod val="75000"/>
                  </a:schemeClr>
                </a:solidFill>
              </a:rPr>
              <a:t>, </a:t>
            </a:r>
            <a:r>
              <a:rPr lang="en-US" sz="1400" dirty="0">
                <a:solidFill>
                  <a:schemeClr val="bg1">
                    <a:lumMod val="75000"/>
                  </a:schemeClr>
                </a:solidFill>
              </a:rPr>
              <a:t>  </a:t>
            </a:r>
            <a:r>
              <a:rPr lang="en-US" sz="1400" b="1" dirty="0" err="1">
                <a:solidFill>
                  <a:schemeClr val="bg1">
                    <a:lumMod val="75000"/>
                  </a:schemeClr>
                </a:solidFill>
              </a:rPr>
              <a:t>lissamine</a:t>
            </a:r>
            <a:r>
              <a:rPr lang="en-US" sz="1400" b="1" dirty="0">
                <a:solidFill>
                  <a:schemeClr val="bg1">
                    <a:lumMod val="75000"/>
                  </a:schemeClr>
                </a:solidFill>
              </a:rPr>
              <a:t> green, </a:t>
            </a:r>
            <a:r>
              <a:rPr lang="en-US" sz="1400" dirty="0">
                <a:solidFill>
                  <a:schemeClr val="bg1">
                    <a:lumMod val="75000"/>
                  </a:schemeClr>
                </a:solidFill>
              </a:rPr>
              <a:t>and/or  </a:t>
            </a:r>
            <a:r>
              <a:rPr lang="en-US" sz="1400" b="1" dirty="0">
                <a:solidFill>
                  <a:schemeClr val="bg1">
                    <a:lumMod val="75000"/>
                  </a:schemeClr>
                </a:solidFill>
              </a:rPr>
              <a:t>fluorescein</a:t>
            </a:r>
          </a:p>
          <a:p>
            <a:endParaRPr lang="en-US" sz="1400" i="1" dirty="0">
              <a:solidFill>
                <a:schemeClr val="bg1">
                  <a:lumMod val="75000"/>
                </a:schemeClr>
              </a:solidFill>
            </a:endParaRPr>
          </a:p>
          <a:p>
            <a:r>
              <a:rPr lang="en-US" sz="1400" i="1" dirty="0">
                <a:solidFill>
                  <a:schemeClr val="bg1">
                    <a:lumMod val="75000"/>
                  </a:schemeClr>
                </a:solidFill>
              </a:rPr>
              <a:t>SLK also has a classic </a:t>
            </a:r>
            <a:r>
              <a:rPr lang="en-US" sz="1400" dirty="0">
                <a:solidFill>
                  <a:schemeClr val="bg1">
                    <a:lumMod val="75000"/>
                  </a:schemeClr>
                </a:solidFill>
              </a:rPr>
              <a:t>tarsal</a:t>
            </a:r>
            <a:r>
              <a:rPr lang="en-US" sz="1400" i="1" dirty="0">
                <a:solidFill>
                  <a:schemeClr val="bg1">
                    <a:lumMod val="75000"/>
                  </a:schemeClr>
                </a:solidFill>
              </a:rPr>
              <a:t> </a:t>
            </a:r>
            <a:r>
              <a:rPr lang="en-US" sz="1400" i="1" dirty="0" err="1">
                <a:solidFill>
                  <a:schemeClr val="bg1">
                    <a:lumMod val="75000"/>
                  </a:schemeClr>
                </a:solidFill>
              </a:rPr>
              <a:t>conj</a:t>
            </a:r>
            <a:r>
              <a:rPr lang="en-US" sz="1400" i="1" dirty="0">
                <a:solidFill>
                  <a:schemeClr val="bg1">
                    <a:lumMod val="75000"/>
                  </a:schemeClr>
                </a:solidFill>
              </a:rPr>
              <a:t> finding—what is it?</a:t>
            </a:r>
          </a:p>
          <a:p>
            <a:r>
              <a:rPr lang="en-US" sz="1400" dirty="0">
                <a:solidFill>
                  <a:schemeClr val="bg1">
                    <a:lumMod val="75000"/>
                  </a:schemeClr>
                </a:solidFill>
              </a:rPr>
              <a:t>Papillary reaction</a:t>
            </a:r>
          </a:p>
          <a:p>
            <a:endParaRPr lang="en-US" sz="1400" i="1" dirty="0">
              <a:solidFill>
                <a:schemeClr val="bg1">
                  <a:lumMod val="75000"/>
                </a:schemeClr>
              </a:solidFill>
            </a:endParaRPr>
          </a:p>
          <a:p>
            <a:r>
              <a:rPr lang="en-US" sz="1400" i="1" dirty="0">
                <a:solidFill>
                  <a:schemeClr val="bg1">
                    <a:lumMod val="75000"/>
                  </a:schemeClr>
                </a:solidFill>
              </a:rPr>
              <a:t>SLK has  two  classic cornea findings—what are they?</a:t>
            </a:r>
          </a:p>
          <a:p>
            <a:r>
              <a:rPr lang="en-US" sz="1400" dirty="0">
                <a:solidFill>
                  <a:schemeClr val="bg1">
                    <a:lumMod val="75000"/>
                  </a:schemeClr>
                </a:solidFill>
              </a:rPr>
              <a:t>--Superior  PEE/K</a:t>
            </a:r>
          </a:p>
          <a:p>
            <a:r>
              <a:rPr lang="en-US" sz="1400" dirty="0">
                <a:solidFill>
                  <a:schemeClr val="bg1">
                    <a:lumMod val="75000"/>
                  </a:schemeClr>
                </a:solidFill>
              </a:rPr>
              <a:t>--Superior  filaments</a:t>
            </a:r>
          </a:p>
        </p:txBody>
      </p:sp>
      <p:sp>
        <p:nvSpPr>
          <p:cNvPr id="5" name="Text Box 29">
            <a:extLst>
              <a:ext uri="{FF2B5EF4-FFF2-40B4-BE49-F238E27FC236}">
                <a16:creationId xmlns:a16="http://schemas.microsoft.com/office/drawing/2014/main" id="{2D3F4A36-4A03-0CE2-FCAA-03E1B6B2CDFA}"/>
              </a:ext>
            </a:extLst>
          </p:cNvPr>
          <p:cNvSpPr txBox="1">
            <a:spLocks noChangeArrowheads="1"/>
          </p:cNvSpPr>
          <p:nvPr/>
        </p:nvSpPr>
        <p:spPr bwMode="auto">
          <a:xfrm>
            <a:off x="1337345" y="3070590"/>
            <a:ext cx="6705600" cy="2031325"/>
          </a:xfrm>
          <a:prstGeom prst="rect">
            <a:avLst/>
          </a:prstGeom>
          <a:solidFill>
            <a:schemeClr val="accent5"/>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So, SLK pts have irritated and redundant superior </a:t>
            </a:r>
            <a:r>
              <a:rPr lang="en-US" altLang="en-US" sz="1400" b="1" dirty="0">
                <a:solidFill>
                  <a:schemeClr val="bg1">
                    <a:lumMod val="75000"/>
                  </a:schemeClr>
                </a:solidFill>
              </a:rPr>
              <a:t>bulbar</a:t>
            </a:r>
            <a:r>
              <a:rPr lang="en-US" altLang="en-US" sz="1400" i="1" dirty="0">
                <a:solidFill>
                  <a:schemeClr val="bg1">
                    <a:lumMod val="75000"/>
                  </a:schemeClr>
                </a:solidFill>
              </a:rPr>
              <a:t> </a:t>
            </a:r>
            <a:r>
              <a:rPr lang="en-US" altLang="en-US" sz="1400" i="1" dirty="0" err="1">
                <a:solidFill>
                  <a:schemeClr val="bg1">
                    <a:lumMod val="75000"/>
                  </a:schemeClr>
                </a:solidFill>
              </a:rPr>
              <a:t>conj</a:t>
            </a:r>
            <a:r>
              <a:rPr lang="en-US" altLang="en-US" sz="1400" i="1" dirty="0">
                <a:solidFill>
                  <a:schemeClr val="bg1">
                    <a:lumMod val="75000"/>
                  </a:schemeClr>
                </a:solidFill>
              </a:rPr>
              <a:t>, irritated superior </a:t>
            </a:r>
            <a:r>
              <a:rPr lang="en-US" altLang="en-US" sz="1400" b="1" dirty="0">
                <a:solidFill>
                  <a:schemeClr val="bg1">
                    <a:lumMod val="75000"/>
                  </a:schemeClr>
                </a:solidFill>
              </a:rPr>
              <a:t>tarsal</a:t>
            </a:r>
            <a:r>
              <a:rPr lang="en-US" altLang="en-US" sz="1400" i="1" dirty="0">
                <a:solidFill>
                  <a:schemeClr val="bg1">
                    <a:lumMod val="75000"/>
                  </a:schemeClr>
                </a:solidFill>
              </a:rPr>
              <a:t> </a:t>
            </a:r>
            <a:r>
              <a:rPr lang="en-US" altLang="en-US" sz="1400" i="1" dirty="0" err="1">
                <a:solidFill>
                  <a:schemeClr val="bg1">
                    <a:lumMod val="75000"/>
                  </a:schemeClr>
                </a:solidFill>
              </a:rPr>
              <a:t>conj</a:t>
            </a:r>
            <a:r>
              <a:rPr lang="en-US" altLang="en-US" sz="1400" i="1" dirty="0">
                <a:solidFill>
                  <a:schemeClr val="bg1">
                    <a:lumMod val="75000"/>
                  </a:schemeClr>
                </a:solidFill>
              </a:rPr>
              <a:t>, and superior </a:t>
            </a:r>
            <a:r>
              <a:rPr lang="en-US" altLang="en-US" sz="1400" b="1" dirty="0">
                <a:solidFill>
                  <a:schemeClr val="bg1">
                    <a:lumMod val="75000"/>
                  </a:schemeClr>
                </a:solidFill>
              </a:rPr>
              <a:t>corneal</a:t>
            </a:r>
            <a:r>
              <a:rPr lang="en-US" altLang="en-US" sz="1400" i="1" dirty="0">
                <a:solidFill>
                  <a:schemeClr val="bg1">
                    <a:lumMod val="75000"/>
                  </a:schemeClr>
                </a:solidFill>
              </a:rPr>
              <a:t> abnormalities. What’s the mechanism for all this?</a:t>
            </a:r>
          </a:p>
          <a:p>
            <a:pPr eaLnBrk="1" hangingPunct="1">
              <a:spcBef>
                <a:spcPct val="0"/>
              </a:spcBef>
              <a:buClrTx/>
              <a:buSzTx/>
              <a:buFontTx/>
              <a:buNone/>
            </a:pPr>
            <a:r>
              <a:rPr lang="en-US" altLang="en-US" sz="1400" dirty="0">
                <a:solidFill>
                  <a:schemeClr val="bg1">
                    <a:lumMod val="75000"/>
                  </a:schemeClr>
                </a:solidFill>
              </a:rPr>
              <a:t>The mechanical theory is the most widely accepted. According to this theory, the superior lid is too tightly apposed to the globe, and the resulting excessive contact and rubbing produces the signs/symptoms of SLK.</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None/>
            </a:pPr>
            <a:r>
              <a:rPr lang="en-US" altLang="en-US" sz="1400" i="1" dirty="0">
                <a:solidFill>
                  <a:schemeClr val="bg1">
                    <a:lumMod val="75000"/>
                  </a:schemeClr>
                </a:solidFill>
              </a:rPr>
              <a:t>Why do SLK pts have overly tight superior lids?</a:t>
            </a:r>
          </a:p>
          <a:p>
            <a:pPr eaLnBrk="1" hangingPunct="1">
              <a:spcBef>
                <a:spcPct val="0"/>
              </a:spcBef>
              <a:buClrTx/>
              <a:buSzTx/>
              <a:buFontTx/>
              <a:buNone/>
            </a:pPr>
            <a:r>
              <a:rPr lang="en-US" altLang="en-US" sz="1400" dirty="0">
                <a:solidFill>
                  <a:schemeClr val="bg1">
                    <a:lumMod val="75000"/>
                  </a:schemeClr>
                </a:solidFill>
              </a:rPr>
              <a:t>In many cases, because of concomitant  thyroid </a:t>
            </a:r>
            <a:r>
              <a:rPr lang="en-US" altLang="en-US" sz="1400" dirty="0" err="1">
                <a:solidFill>
                  <a:schemeClr val="bg1">
                    <a:lumMod val="75000"/>
                  </a:schemeClr>
                </a:solidFill>
              </a:rPr>
              <a:t>dz</a:t>
            </a:r>
            <a:r>
              <a:rPr lang="en-US" altLang="en-US" sz="1400" dirty="0">
                <a:solidFill>
                  <a:schemeClr val="bg1">
                    <a:lumMod val="75000"/>
                  </a:schemeClr>
                </a:solidFill>
              </a:rPr>
              <a:t>  producing orbital congestion that forces the globes forward against the lids. Check thyroid labs on all SLK pts!</a:t>
            </a:r>
          </a:p>
        </p:txBody>
      </p:sp>
      <p:sp>
        <p:nvSpPr>
          <p:cNvPr id="8" name="Text Box 55">
            <a:extLst>
              <a:ext uri="{FF2B5EF4-FFF2-40B4-BE49-F238E27FC236}">
                <a16:creationId xmlns:a16="http://schemas.microsoft.com/office/drawing/2014/main" id="{C6513FF7-28B5-EB4B-5C2C-6974A646EC4B}"/>
              </a:ext>
            </a:extLst>
          </p:cNvPr>
          <p:cNvSpPr txBox="1">
            <a:spLocks noChangeArrowheads="1"/>
          </p:cNvSpPr>
          <p:nvPr/>
        </p:nvSpPr>
        <p:spPr bwMode="auto">
          <a:xfrm>
            <a:off x="1526796" y="3352800"/>
            <a:ext cx="6207854" cy="2462213"/>
          </a:xfrm>
          <a:prstGeom prst="rect">
            <a:avLst/>
          </a:prstGeom>
          <a:solidFill>
            <a:srgbClr val="CCFFCC"/>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are the two overarching goals in treating SLK?</a:t>
            </a:r>
          </a:p>
          <a:p>
            <a:pPr eaLnBrk="1" hangingPunct="1">
              <a:spcBef>
                <a:spcPct val="0"/>
              </a:spcBef>
              <a:buClrTx/>
              <a:buSzTx/>
              <a:buFontTx/>
              <a:buNone/>
            </a:pPr>
            <a:r>
              <a:rPr lang="en-US" altLang="en-US" sz="1400" dirty="0">
                <a:solidFill>
                  <a:srgbClr val="0000FF"/>
                </a:solidFill>
              </a:rPr>
              <a:t>--Reduce…surface inflammation</a:t>
            </a:r>
          </a:p>
          <a:p>
            <a:pPr eaLnBrk="1" hangingPunct="1">
              <a:spcBef>
                <a:spcPct val="0"/>
              </a:spcBef>
              <a:buClrTx/>
              <a:buSzTx/>
              <a:buFontTx/>
              <a:buNone/>
            </a:pPr>
            <a:r>
              <a:rPr lang="en-US" altLang="en-US" sz="1400" dirty="0">
                <a:solidFill>
                  <a:srgbClr val="0000FF"/>
                </a:solidFill>
              </a:rPr>
              <a:t>--Reduce…friction between the superior bulbar </a:t>
            </a:r>
            <a:r>
              <a:rPr lang="en-US" altLang="en-US" sz="1400" dirty="0" err="1">
                <a:solidFill>
                  <a:srgbClr val="0000FF"/>
                </a:solidFill>
              </a:rPr>
              <a:t>conj</a:t>
            </a:r>
            <a:r>
              <a:rPr lang="en-US" altLang="en-US" sz="1400" dirty="0">
                <a:solidFill>
                  <a:srgbClr val="0000FF"/>
                </a:solidFill>
              </a:rPr>
              <a:t> and superior tarsal </a:t>
            </a:r>
            <a:r>
              <a:rPr lang="en-US" altLang="en-US" sz="1400" dirty="0" err="1">
                <a:solidFill>
                  <a:srgbClr val="0000FF"/>
                </a:solidFill>
              </a:rPr>
              <a:t>conj</a:t>
            </a:r>
            <a:endParaRPr lang="en-US" altLang="en-US" sz="1400" dirty="0">
              <a:solidFill>
                <a:srgbClr val="0000FF"/>
              </a:solidFill>
            </a:endParaRP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There are a number of medical treatment options. These include:</a:t>
            </a:r>
          </a:p>
          <a:p>
            <a:pPr eaLnBrk="1" hangingPunct="1">
              <a:spcBef>
                <a:spcPct val="0"/>
              </a:spcBef>
              <a:buClrTx/>
              <a:buSzTx/>
              <a:buFontTx/>
              <a:buNone/>
            </a:pPr>
            <a:r>
              <a:rPr lang="en-US" altLang="en-US" sz="1400" dirty="0">
                <a:solidFill>
                  <a:srgbClr val="0000FF"/>
                </a:solidFill>
              </a:rPr>
              <a:t>--Preservative-free ATs</a:t>
            </a:r>
          </a:p>
          <a:p>
            <a:pPr eaLnBrk="1" hangingPunct="1">
              <a:spcBef>
                <a:spcPct val="0"/>
              </a:spcBef>
              <a:buClrTx/>
              <a:buSzTx/>
              <a:buFontTx/>
              <a:buNone/>
            </a:pPr>
            <a:r>
              <a:rPr lang="en-US" altLang="en-US" sz="1400" dirty="0">
                <a:solidFill>
                  <a:srgbClr val="0000FF"/>
                </a:solidFill>
              </a:rPr>
              <a:t>--Topical anti-inflammatory meds</a:t>
            </a:r>
          </a:p>
          <a:p>
            <a:pPr eaLnBrk="1" hangingPunct="1">
              <a:spcBef>
                <a:spcPct val="0"/>
              </a:spcBef>
              <a:buClrTx/>
              <a:buSzTx/>
              <a:buFontTx/>
              <a:buNone/>
            </a:pPr>
            <a:r>
              <a:rPr lang="en-US" altLang="en-US" sz="1400" dirty="0">
                <a:solidFill>
                  <a:srgbClr val="0000FF"/>
                </a:solidFill>
              </a:rPr>
              <a:t>--Large (enough to cover the involved </a:t>
            </a:r>
            <a:r>
              <a:rPr lang="en-US" altLang="en-US" sz="1400" dirty="0" err="1">
                <a:solidFill>
                  <a:srgbClr val="0000FF"/>
                </a:solidFill>
              </a:rPr>
              <a:t>conj</a:t>
            </a:r>
            <a:r>
              <a:rPr lang="en-US" altLang="en-US" sz="1400" dirty="0">
                <a:solidFill>
                  <a:srgbClr val="0000FF"/>
                </a:solidFill>
              </a:rPr>
              <a:t>) diameter BCL</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Is surgery ever indicated to resolve the redundant </a:t>
            </a:r>
            <a:r>
              <a:rPr lang="en-US" altLang="en-US" sz="1400" i="1" dirty="0" err="1">
                <a:solidFill>
                  <a:srgbClr val="0000FF"/>
                </a:solidFill>
              </a:rPr>
              <a:t>conj</a:t>
            </a:r>
            <a:r>
              <a:rPr lang="en-US" altLang="en-US" sz="1400" i="1" dirty="0">
                <a:solidFill>
                  <a:srgbClr val="0000FF"/>
                </a:solidFill>
              </a:rPr>
              <a:t>?</a:t>
            </a:r>
            <a:endParaRPr lang="en-US" altLang="en-US" sz="1400" i="1" dirty="0">
              <a:solidFill>
                <a:srgbClr val="CCFFCC"/>
              </a:solidFill>
            </a:endParaRPr>
          </a:p>
          <a:p>
            <a:pPr eaLnBrk="1" hangingPunct="1">
              <a:spcBef>
                <a:spcPct val="0"/>
              </a:spcBef>
              <a:buClrTx/>
              <a:buSzTx/>
              <a:buFontTx/>
              <a:buNone/>
            </a:pPr>
            <a:r>
              <a:rPr lang="en-US" altLang="en-US" sz="1400" dirty="0">
                <a:solidFill>
                  <a:srgbClr val="CCFFCC"/>
                </a:solidFill>
              </a:rPr>
              <a:t>It is indeed</a:t>
            </a:r>
          </a:p>
        </p:txBody>
      </p:sp>
    </p:spTree>
    <p:extLst>
      <p:ext uri="{BB962C8B-B14F-4D97-AF65-F5344CB8AC3E}">
        <p14:creationId xmlns:p14="http://schemas.microsoft.com/office/powerpoint/2010/main" val="1104510149"/>
      </p:ext>
    </p:extLst>
  </p:cSld>
  <p:clrMapOvr>
    <a:masterClrMapping/>
  </p:clrMapOvr>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chemeClr val="bg1">
                    <a:lumMod val="75000"/>
                  </a:schemeClr>
                </a:solidFill>
              </a:rPr>
              <a:t>In a nutshell, what is SLK?</a:t>
            </a:r>
          </a:p>
          <a:p>
            <a:r>
              <a:rPr lang="en-US" sz="1600" dirty="0">
                <a:solidFill>
                  <a:schemeClr val="bg1">
                    <a:lumMod val="75000"/>
                  </a:schemeClr>
                </a:solidFill>
              </a:rPr>
              <a:t>A chronic/recurrent inflammatory condition of the superior limbal cornea and adjacent </a:t>
            </a:r>
            <a:r>
              <a:rPr lang="en-US" sz="1600" dirty="0" err="1">
                <a:solidFill>
                  <a:schemeClr val="bg1">
                    <a:lumMod val="75000"/>
                  </a:schemeClr>
                </a:solidFill>
              </a:rPr>
              <a:t>conj</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Is it common, or rare?</a:t>
            </a:r>
          </a:p>
          <a:p>
            <a:r>
              <a:rPr lang="en-US" sz="1600" dirty="0">
                <a:solidFill>
                  <a:schemeClr val="bg1">
                    <a:lumMod val="75000"/>
                  </a:schemeClr>
                </a:solidFill>
              </a:rPr>
              <a:t>Rare</a:t>
            </a:r>
          </a:p>
          <a:p>
            <a:endParaRPr lang="en-US" sz="1600" dirty="0">
              <a:solidFill>
                <a:schemeClr val="bg1">
                  <a:lumMod val="75000"/>
                </a:schemeClr>
              </a:solidFill>
            </a:endParaRPr>
          </a:p>
          <a:p>
            <a:r>
              <a:rPr lang="en-US" sz="1600" i="1" dirty="0">
                <a:solidFill>
                  <a:schemeClr val="bg1">
                    <a:lumMod val="75000"/>
                  </a:schemeClr>
                </a:solidFill>
              </a:rPr>
              <a:t>Is there a gender predilection?</a:t>
            </a:r>
          </a:p>
          <a:p>
            <a:r>
              <a:rPr lang="en-US" sz="1600" dirty="0">
                <a:solidFill>
                  <a:schemeClr val="bg1">
                    <a:lumMod val="75000"/>
                  </a:schemeClr>
                </a:solidFill>
              </a:rPr>
              <a:t>Yes,  </a:t>
            </a:r>
            <a:r>
              <a:rPr lang="en-US" sz="1600" b="0" i="0" dirty="0">
                <a:solidFill>
                  <a:schemeClr val="bg1">
                    <a:lumMod val="75000"/>
                  </a:schemeClr>
                </a:solidFill>
                <a:effectLst/>
                <a:latin typeface="Google Sans"/>
              </a:rPr>
              <a:t>♀</a:t>
            </a:r>
            <a:r>
              <a:rPr lang="en-US" sz="1600" dirty="0">
                <a:solidFill>
                  <a:schemeClr val="bg1">
                    <a:lumMod val="75000"/>
                  </a:schemeClr>
                </a:solidFill>
              </a:rPr>
              <a:t>  are  far  more likely to be affected</a:t>
            </a:r>
          </a:p>
        </p:txBody>
      </p:sp>
      <p:sp>
        <p:nvSpPr>
          <p:cNvPr id="3" name="TextBox 2">
            <a:extLst>
              <a:ext uri="{FF2B5EF4-FFF2-40B4-BE49-F238E27FC236}">
                <a16:creationId xmlns:a16="http://schemas.microsoft.com/office/drawing/2014/main" id="{D921E087-B178-DD53-5F27-4653507E4C28}"/>
              </a:ext>
            </a:extLst>
          </p:cNvPr>
          <p:cNvSpPr txBox="1"/>
          <p:nvPr/>
        </p:nvSpPr>
        <p:spPr>
          <a:xfrm>
            <a:off x="1143000" y="2793591"/>
            <a:ext cx="5867400" cy="3323987"/>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do SLK pts c/o?</a:t>
            </a:r>
          </a:p>
          <a:p>
            <a:r>
              <a:rPr lang="en-US" sz="1400" dirty="0">
                <a:solidFill>
                  <a:schemeClr val="bg1">
                    <a:lumMod val="75000"/>
                  </a:schemeClr>
                </a:solidFill>
              </a:rPr>
              <a:t>The same things DES pts do: FBS, red eyes, and tearing</a:t>
            </a:r>
          </a:p>
          <a:p>
            <a:endParaRPr lang="en-US" sz="1400" i="1" dirty="0">
              <a:solidFill>
                <a:schemeClr val="bg1">
                  <a:lumMod val="75000"/>
                </a:schemeClr>
              </a:solidFill>
            </a:endParaRPr>
          </a:p>
          <a:p>
            <a:r>
              <a:rPr lang="en-US" sz="1400" i="1" dirty="0">
                <a:solidFill>
                  <a:schemeClr val="bg1">
                    <a:lumMod val="75000"/>
                  </a:schemeClr>
                </a:solidFill>
              </a:rPr>
              <a:t>SLK has  three  classic findings associated with the superior bulbar conj. What are they?</a:t>
            </a:r>
          </a:p>
          <a:p>
            <a:r>
              <a:rPr lang="en-US" sz="1400" dirty="0">
                <a:solidFill>
                  <a:schemeClr val="bg1">
                    <a:lumMod val="75000"/>
                  </a:schemeClr>
                </a:solidFill>
              </a:rPr>
              <a:t>--Injection</a:t>
            </a:r>
          </a:p>
          <a:p>
            <a:r>
              <a:rPr lang="en-US" sz="1400" dirty="0">
                <a:solidFill>
                  <a:schemeClr val="bg1">
                    <a:lumMod val="75000"/>
                  </a:schemeClr>
                </a:solidFill>
              </a:rPr>
              <a:t>--It is redundant/loose</a:t>
            </a:r>
          </a:p>
          <a:p>
            <a:r>
              <a:rPr lang="en-US" sz="1400" dirty="0">
                <a:solidFill>
                  <a:schemeClr val="bg1">
                    <a:lumMod val="75000"/>
                  </a:schemeClr>
                </a:solidFill>
              </a:rPr>
              <a:t>--It stains with  </a:t>
            </a:r>
            <a:r>
              <a:rPr lang="en-US" sz="1400" b="1" dirty="0">
                <a:solidFill>
                  <a:schemeClr val="bg1">
                    <a:lumMod val="75000"/>
                  </a:schemeClr>
                </a:solidFill>
              </a:rPr>
              <a:t>rose </a:t>
            </a:r>
            <a:r>
              <a:rPr lang="en-US" sz="1400" b="1" dirty="0" err="1">
                <a:solidFill>
                  <a:schemeClr val="bg1">
                    <a:lumMod val="75000"/>
                  </a:schemeClr>
                </a:solidFill>
              </a:rPr>
              <a:t>bengal</a:t>
            </a:r>
            <a:r>
              <a:rPr lang="en-US" sz="1400" b="1" dirty="0">
                <a:solidFill>
                  <a:schemeClr val="bg1">
                    <a:lumMod val="75000"/>
                  </a:schemeClr>
                </a:solidFill>
              </a:rPr>
              <a:t>, </a:t>
            </a:r>
            <a:r>
              <a:rPr lang="en-US" sz="1400" dirty="0">
                <a:solidFill>
                  <a:schemeClr val="bg1">
                    <a:lumMod val="75000"/>
                  </a:schemeClr>
                </a:solidFill>
              </a:rPr>
              <a:t>  </a:t>
            </a:r>
            <a:r>
              <a:rPr lang="en-US" sz="1400" b="1" dirty="0" err="1">
                <a:solidFill>
                  <a:schemeClr val="bg1">
                    <a:lumMod val="75000"/>
                  </a:schemeClr>
                </a:solidFill>
              </a:rPr>
              <a:t>lissamine</a:t>
            </a:r>
            <a:r>
              <a:rPr lang="en-US" sz="1400" b="1" dirty="0">
                <a:solidFill>
                  <a:schemeClr val="bg1">
                    <a:lumMod val="75000"/>
                  </a:schemeClr>
                </a:solidFill>
              </a:rPr>
              <a:t> green, </a:t>
            </a:r>
            <a:r>
              <a:rPr lang="en-US" sz="1400" dirty="0">
                <a:solidFill>
                  <a:schemeClr val="bg1">
                    <a:lumMod val="75000"/>
                  </a:schemeClr>
                </a:solidFill>
              </a:rPr>
              <a:t>and/or  </a:t>
            </a:r>
            <a:r>
              <a:rPr lang="en-US" sz="1400" b="1" dirty="0">
                <a:solidFill>
                  <a:schemeClr val="bg1">
                    <a:lumMod val="75000"/>
                  </a:schemeClr>
                </a:solidFill>
              </a:rPr>
              <a:t>fluorescein</a:t>
            </a:r>
          </a:p>
          <a:p>
            <a:endParaRPr lang="en-US" sz="1400" i="1" dirty="0">
              <a:solidFill>
                <a:schemeClr val="bg1">
                  <a:lumMod val="75000"/>
                </a:schemeClr>
              </a:solidFill>
            </a:endParaRPr>
          </a:p>
          <a:p>
            <a:r>
              <a:rPr lang="en-US" sz="1400" i="1" dirty="0">
                <a:solidFill>
                  <a:schemeClr val="bg1">
                    <a:lumMod val="75000"/>
                  </a:schemeClr>
                </a:solidFill>
              </a:rPr>
              <a:t>SLK also has a classic </a:t>
            </a:r>
            <a:r>
              <a:rPr lang="en-US" sz="1400" dirty="0">
                <a:solidFill>
                  <a:schemeClr val="bg1">
                    <a:lumMod val="75000"/>
                  </a:schemeClr>
                </a:solidFill>
              </a:rPr>
              <a:t>tarsal</a:t>
            </a:r>
            <a:r>
              <a:rPr lang="en-US" sz="1400" i="1" dirty="0">
                <a:solidFill>
                  <a:schemeClr val="bg1">
                    <a:lumMod val="75000"/>
                  </a:schemeClr>
                </a:solidFill>
              </a:rPr>
              <a:t> </a:t>
            </a:r>
            <a:r>
              <a:rPr lang="en-US" sz="1400" i="1" dirty="0" err="1">
                <a:solidFill>
                  <a:schemeClr val="bg1">
                    <a:lumMod val="75000"/>
                  </a:schemeClr>
                </a:solidFill>
              </a:rPr>
              <a:t>conj</a:t>
            </a:r>
            <a:r>
              <a:rPr lang="en-US" sz="1400" i="1" dirty="0">
                <a:solidFill>
                  <a:schemeClr val="bg1">
                    <a:lumMod val="75000"/>
                  </a:schemeClr>
                </a:solidFill>
              </a:rPr>
              <a:t> finding—what is it?</a:t>
            </a:r>
          </a:p>
          <a:p>
            <a:r>
              <a:rPr lang="en-US" sz="1400" dirty="0">
                <a:solidFill>
                  <a:schemeClr val="bg1">
                    <a:lumMod val="75000"/>
                  </a:schemeClr>
                </a:solidFill>
              </a:rPr>
              <a:t>Papillary reaction</a:t>
            </a:r>
          </a:p>
          <a:p>
            <a:endParaRPr lang="en-US" sz="1400" i="1" dirty="0">
              <a:solidFill>
                <a:schemeClr val="bg1">
                  <a:lumMod val="75000"/>
                </a:schemeClr>
              </a:solidFill>
            </a:endParaRPr>
          </a:p>
          <a:p>
            <a:r>
              <a:rPr lang="en-US" sz="1400" i="1" dirty="0">
                <a:solidFill>
                  <a:schemeClr val="bg1">
                    <a:lumMod val="75000"/>
                  </a:schemeClr>
                </a:solidFill>
              </a:rPr>
              <a:t>SLK has  two  classic cornea findings—what are they?</a:t>
            </a:r>
          </a:p>
          <a:p>
            <a:r>
              <a:rPr lang="en-US" sz="1400" dirty="0">
                <a:solidFill>
                  <a:schemeClr val="bg1">
                    <a:lumMod val="75000"/>
                  </a:schemeClr>
                </a:solidFill>
              </a:rPr>
              <a:t>--Superior  PEE/K</a:t>
            </a:r>
          </a:p>
          <a:p>
            <a:r>
              <a:rPr lang="en-US" sz="1400" dirty="0">
                <a:solidFill>
                  <a:schemeClr val="bg1">
                    <a:lumMod val="75000"/>
                  </a:schemeClr>
                </a:solidFill>
              </a:rPr>
              <a:t>--Superior  filaments</a:t>
            </a:r>
          </a:p>
        </p:txBody>
      </p:sp>
      <p:sp>
        <p:nvSpPr>
          <p:cNvPr id="5" name="Text Box 29">
            <a:extLst>
              <a:ext uri="{FF2B5EF4-FFF2-40B4-BE49-F238E27FC236}">
                <a16:creationId xmlns:a16="http://schemas.microsoft.com/office/drawing/2014/main" id="{2D3F4A36-4A03-0CE2-FCAA-03E1B6B2CDFA}"/>
              </a:ext>
            </a:extLst>
          </p:cNvPr>
          <p:cNvSpPr txBox="1">
            <a:spLocks noChangeArrowheads="1"/>
          </p:cNvSpPr>
          <p:nvPr/>
        </p:nvSpPr>
        <p:spPr bwMode="auto">
          <a:xfrm>
            <a:off x="1337345" y="3070590"/>
            <a:ext cx="6705600" cy="2031325"/>
          </a:xfrm>
          <a:prstGeom prst="rect">
            <a:avLst/>
          </a:prstGeom>
          <a:solidFill>
            <a:schemeClr val="accent5"/>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So, SLK pts have irritated and redundant superior </a:t>
            </a:r>
            <a:r>
              <a:rPr lang="en-US" altLang="en-US" sz="1400" b="1" dirty="0">
                <a:solidFill>
                  <a:schemeClr val="bg1">
                    <a:lumMod val="75000"/>
                  </a:schemeClr>
                </a:solidFill>
              </a:rPr>
              <a:t>bulbar</a:t>
            </a:r>
            <a:r>
              <a:rPr lang="en-US" altLang="en-US" sz="1400" i="1" dirty="0">
                <a:solidFill>
                  <a:schemeClr val="bg1">
                    <a:lumMod val="75000"/>
                  </a:schemeClr>
                </a:solidFill>
              </a:rPr>
              <a:t> </a:t>
            </a:r>
            <a:r>
              <a:rPr lang="en-US" altLang="en-US" sz="1400" i="1" dirty="0" err="1">
                <a:solidFill>
                  <a:schemeClr val="bg1">
                    <a:lumMod val="75000"/>
                  </a:schemeClr>
                </a:solidFill>
              </a:rPr>
              <a:t>conj</a:t>
            </a:r>
            <a:r>
              <a:rPr lang="en-US" altLang="en-US" sz="1400" i="1" dirty="0">
                <a:solidFill>
                  <a:schemeClr val="bg1">
                    <a:lumMod val="75000"/>
                  </a:schemeClr>
                </a:solidFill>
              </a:rPr>
              <a:t>, irritated superior </a:t>
            </a:r>
            <a:r>
              <a:rPr lang="en-US" altLang="en-US" sz="1400" b="1" dirty="0">
                <a:solidFill>
                  <a:schemeClr val="bg1">
                    <a:lumMod val="75000"/>
                  </a:schemeClr>
                </a:solidFill>
              </a:rPr>
              <a:t>tarsal</a:t>
            </a:r>
            <a:r>
              <a:rPr lang="en-US" altLang="en-US" sz="1400" i="1" dirty="0">
                <a:solidFill>
                  <a:schemeClr val="bg1">
                    <a:lumMod val="75000"/>
                  </a:schemeClr>
                </a:solidFill>
              </a:rPr>
              <a:t> </a:t>
            </a:r>
            <a:r>
              <a:rPr lang="en-US" altLang="en-US" sz="1400" i="1" dirty="0" err="1">
                <a:solidFill>
                  <a:schemeClr val="bg1">
                    <a:lumMod val="75000"/>
                  </a:schemeClr>
                </a:solidFill>
              </a:rPr>
              <a:t>conj</a:t>
            </a:r>
            <a:r>
              <a:rPr lang="en-US" altLang="en-US" sz="1400" i="1" dirty="0">
                <a:solidFill>
                  <a:schemeClr val="bg1">
                    <a:lumMod val="75000"/>
                  </a:schemeClr>
                </a:solidFill>
              </a:rPr>
              <a:t>, and superior </a:t>
            </a:r>
            <a:r>
              <a:rPr lang="en-US" altLang="en-US" sz="1400" b="1" dirty="0">
                <a:solidFill>
                  <a:schemeClr val="bg1">
                    <a:lumMod val="75000"/>
                  </a:schemeClr>
                </a:solidFill>
              </a:rPr>
              <a:t>corneal</a:t>
            </a:r>
            <a:r>
              <a:rPr lang="en-US" altLang="en-US" sz="1400" i="1" dirty="0">
                <a:solidFill>
                  <a:schemeClr val="bg1">
                    <a:lumMod val="75000"/>
                  </a:schemeClr>
                </a:solidFill>
              </a:rPr>
              <a:t> abnormalities. What’s the mechanism for all this?</a:t>
            </a:r>
          </a:p>
          <a:p>
            <a:pPr eaLnBrk="1" hangingPunct="1">
              <a:spcBef>
                <a:spcPct val="0"/>
              </a:spcBef>
              <a:buClrTx/>
              <a:buSzTx/>
              <a:buFontTx/>
              <a:buNone/>
            </a:pPr>
            <a:r>
              <a:rPr lang="en-US" altLang="en-US" sz="1400" dirty="0">
                <a:solidFill>
                  <a:schemeClr val="bg1">
                    <a:lumMod val="75000"/>
                  </a:schemeClr>
                </a:solidFill>
              </a:rPr>
              <a:t>The mechanical theory is the most widely accepted. According to this theory, the superior lid is too tightly apposed to the globe, and the resulting excessive contact and rubbing produces the signs/symptoms of SLK.</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None/>
            </a:pPr>
            <a:r>
              <a:rPr lang="en-US" altLang="en-US" sz="1400" i="1" dirty="0">
                <a:solidFill>
                  <a:schemeClr val="bg1">
                    <a:lumMod val="75000"/>
                  </a:schemeClr>
                </a:solidFill>
              </a:rPr>
              <a:t>Why do SLK pts have overly tight superior lids?</a:t>
            </a:r>
          </a:p>
          <a:p>
            <a:pPr eaLnBrk="1" hangingPunct="1">
              <a:spcBef>
                <a:spcPct val="0"/>
              </a:spcBef>
              <a:buClrTx/>
              <a:buSzTx/>
              <a:buFontTx/>
              <a:buNone/>
            </a:pPr>
            <a:r>
              <a:rPr lang="en-US" altLang="en-US" sz="1400" dirty="0">
                <a:solidFill>
                  <a:schemeClr val="bg1">
                    <a:lumMod val="75000"/>
                  </a:schemeClr>
                </a:solidFill>
              </a:rPr>
              <a:t>In many cases, because of concomitant  thyroid </a:t>
            </a:r>
            <a:r>
              <a:rPr lang="en-US" altLang="en-US" sz="1400" dirty="0" err="1">
                <a:solidFill>
                  <a:schemeClr val="bg1">
                    <a:lumMod val="75000"/>
                  </a:schemeClr>
                </a:solidFill>
              </a:rPr>
              <a:t>dz</a:t>
            </a:r>
            <a:r>
              <a:rPr lang="en-US" altLang="en-US" sz="1400" dirty="0">
                <a:solidFill>
                  <a:schemeClr val="bg1">
                    <a:lumMod val="75000"/>
                  </a:schemeClr>
                </a:solidFill>
              </a:rPr>
              <a:t>  producing orbital congestion that forces the globes forward against the lids. Check thyroid labs on all SLK pts!</a:t>
            </a:r>
          </a:p>
        </p:txBody>
      </p:sp>
      <p:sp>
        <p:nvSpPr>
          <p:cNvPr id="8" name="Text Box 55">
            <a:extLst>
              <a:ext uri="{FF2B5EF4-FFF2-40B4-BE49-F238E27FC236}">
                <a16:creationId xmlns:a16="http://schemas.microsoft.com/office/drawing/2014/main" id="{C6513FF7-28B5-EB4B-5C2C-6974A646EC4B}"/>
              </a:ext>
            </a:extLst>
          </p:cNvPr>
          <p:cNvSpPr txBox="1">
            <a:spLocks noChangeArrowheads="1"/>
          </p:cNvSpPr>
          <p:nvPr/>
        </p:nvSpPr>
        <p:spPr bwMode="auto">
          <a:xfrm>
            <a:off x="1526796" y="3352800"/>
            <a:ext cx="6207854" cy="2462213"/>
          </a:xfrm>
          <a:prstGeom prst="rect">
            <a:avLst/>
          </a:prstGeom>
          <a:solidFill>
            <a:srgbClr val="CCFFCC"/>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are the two overarching goals in treating SLK?</a:t>
            </a:r>
          </a:p>
          <a:p>
            <a:pPr eaLnBrk="1" hangingPunct="1">
              <a:spcBef>
                <a:spcPct val="0"/>
              </a:spcBef>
              <a:buClrTx/>
              <a:buSzTx/>
              <a:buFontTx/>
              <a:buNone/>
            </a:pPr>
            <a:r>
              <a:rPr lang="en-US" altLang="en-US" sz="1400" dirty="0">
                <a:solidFill>
                  <a:srgbClr val="0000FF"/>
                </a:solidFill>
              </a:rPr>
              <a:t>--Reduce…surface inflammation</a:t>
            </a:r>
          </a:p>
          <a:p>
            <a:pPr eaLnBrk="1" hangingPunct="1">
              <a:spcBef>
                <a:spcPct val="0"/>
              </a:spcBef>
              <a:buClrTx/>
              <a:buSzTx/>
              <a:buFontTx/>
              <a:buNone/>
            </a:pPr>
            <a:r>
              <a:rPr lang="en-US" altLang="en-US" sz="1400" dirty="0">
                <a:solidFill>
                  <a:srgbClr val="0000FF"/>
                </a:solidFill>
              </a:rPr>
              <a:t>--Reduce…friction between the superior bulbar </a:t>
            </a:r>
            <a:r>
              <a:rPr lang="en-US" altLang="en-US" sz="1400" dirty="0" err="1">
                <a:solidFill>
                  <a:srgbClr val="0000FF"/>
                </a:solidFill>
              </a:rPr>
              <a:t>conj</a:t>
            </a:r>
            <a:r>
              <a:rPr lang="en-US" altLang="en-US" sz="1400" dirty="0">
                <a:solidFill>
                  <a:srgbClr val="0000FF"/>
                </a:solidFill>
              </a:rPr>
              <a:t> and superior tarsal </a:t>
            </a:r>
            <a:r>
              <a:rPr lang="en-US" altLang="en-US" sz="1400" dirty="0" err="1">
                <a:solidFill>
                  <a:srgbClr val="0000FF"/>
                </a:solidFill>
              </a:rPr>
              <a:t>conj</a:t>
            </a:r>
            <a:endParaRPr lang="en-US" altLang="en-US" sz="1400" dirty="0">
              <a:solidFill>
                <a:srgbClr val="0000FF"/>
              </a:solidFill>
            </a:endParaRP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There are a number of medical treatment options. These include:</a:t>
            </a:r>
          </a:p>
          <a:p>
            <a:pPr eaLnBrk="1" hangingPunct="1">
              <a:spcBef>
                <a:spcPct val="0"/>
              </a:spcBef>
              <a:buClrTx/>
              <a:buSzTx/>
              <a:buFontTx/>
              <a:buNone/>
            </a:pPr>
            <a:r>
              <a:rPr lang="en-US" altLang="en-US" sz="1400" dirty="0">
                <a:solidFill>
                  <a:srgbClr val="0000FF"/>
                </a:solidFill>
              </a:rPr>
              <a:t>--Preservative-free ATs</a:t>
            </a:r>
          </a:p>
          <a:p>
            <a:pPr eaLnBrk="1" hangingPunct="1">
              <a:spcBef>
                <a:spcPct val="0"/>
              </a:spcBef>
              <a:buClrTx/>
              <a:buSzTx/>
              <a:buFontTx/>
              <a:buNone/>
            </a:pPr>
            <a:r>
              <a:rPr lang="en-US" altLang="en-US" sz="1400" dirty="0">
                <a:solidFill>
                  <a:srgbClr val="0000FF"/>
                </a:solidFill>
              </a:rPr>
              <a:t>--Topical anti-inflammatory meds</a:t>
            </a:r>
          </a:p>
          <a:p>
            <a:pPr eaLnBrk="1" hangingPunct="1">
              <a:spcBef>
                <a:spcPct val="0"/>
              </a:spcBef>
              <a:buClrTx/>
              <a:buSzTx/>
              <a:buFontTx/>
              <a:buNone/>
            </a:pPr>
            <a:r>
              <a:rPr lang="en-US" altLang="en-US" sz="1400" dirty="0">
                <a:solidFill>
                  <a:srgbClr val="0000FF"/>
                </a:solidFill>
              </a:rPr>
              <a:t>--Large (enough to cover the involved </a:t>
            </a:r>
            <a:r>
              <a:rPr lang="en-US" altLang="en-US" sz="1400" dirty="0" err="1">
                <a:solidFill>
                  <a:srgbClr val="0000FF"/>
                </a:solidFill>
              </a:rPr>
              <a:t>conj</a:t>
            </a:r>
            <a:r>
              <a:rPr lang="en-US" altLang="en-US" sz="1400" dirty="0">
                <a:solidFill>
                  <a:srgbClr val="0000FF"/>
                </a:solidFill>
              </a:rPr>
              <a:t>) diameter BCL</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Is surgery ever indicated to resolve the redundant </a:t>
            </a:r>
            <a:r>
              <a:rPr lang="en-US" altLang="en-US" sz="1400" i="1" dirty="0" err="1">
                <a:solidFill>
                  <a:srgbClr val="0000FF"/>
                </a:solidFill>
              </a:rPr>
              <a:t>conj</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It is indeed</a:t>
            </a:r>
            <a:endParaRPr lang="en-US" altLang="en-US" sz="1400" dirty="0">
              <a:solidFill>
                <a:srgbClr val="FFCCFF"/>
              </a:solidFill>
            </a:endParaRPr>
          </a:p>
        </p:txBody>
      </p:sp>
    </p:spTree>
    <p:extLst>
      <p:ext uri="{BB962C8B-B14F-4D97-AF65-F5344CB8AC3E}">
        <p14:creationId xmlns:p14="http://schemas.microsoft.com/office/powerpoint/2010/main" val="3352301856"/>
      </p:ext>
    </p:extLst>
  </p:cSld>
  <p:clrMapOvr>
    <a:masterClrMapping/>
  </p:clrMapOvr>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4" name="TextBox 3">
            <a:extLst>
              <a:ext uri="{FF2B5EF4-FFF2-40B4-BE49-F238E27FC236}">
                <a16:creationId xmlns:a16="http://schemas.microsoft.com/office/drawing/2014/main" id="{42AD6EE5-7446-D18C-19A7-F676B7511BBF}"/>
              </a:ext>
            </a:extLst>
          </p:cNvPr>
          <p:cNvSpPr txBox="1"/>
          <p:nvPr/>
        </p:nvSpPr>
        <p:spPr>
          <a:xfrm>
            <a:off x="914400" y="2619439"/>
            <a:ext cx="5393422" cy="2308324"/>
          </a:xfrm>
          <a:prstGeom prst="rect">
            <a:avLst/>
          </a:prstGeom>
          <a:solidFill>
            <a:schemeClr val="accent1">
              <a:lumMod val="20000"/>
              <a:lumOff val="80000"/>
            </a:schemeClr>
          </a:solidFill>
        </p:spPr>
        <p:txBody>
          <a:bodyPr wrap="square" rtlCol="0">
            <a:spAutoFit/>
          </a:bodyPr>
          <a:lstStyle/>
          <a:p>
            <a:r>
              <a:rPr lang="en-US" sz="1600" i="1" dirty="0">
                <a:solidFill>
                  <a:schemeClr val="bg1">
                    <a:lumMod val="75000"/>
                  </a:schemeClr>
                </a:solidFill>
              </a:rPr>
              <a:t>In a nutshell, what is SLK?</a:t>
            </a:r>
          </a:p>
          <a:p>
            <a:r>
              <a:rPr lang="en-US" sz="1600" dirty="0">
                <a:solidFill>
                  <a:schemeClr val="bg1">
                    <a:lumMod val="75000"/>
                  </a:schemeClr>
                </a:solidFill>
              </a:rPr>
              <a:t>A chronic/recurrent inflammatory condition of the superior limbal cornea and adjacent </a:t>
            </a:r>
            <a:r>
              <a:rPr lang="en-US" sz="1600" dirty="0" err="1">
                <a:solidFill>
                  <a:schemeClr val="bg1">
                    <a:lumMod val="75000"/>
                  </a:schemeClr>
                </a:solidFill>
              </a:rPr>
              <a:t>conj</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Is it common, or rare?</a:t>
            </a:r>
          </a:p>
          <a:p>
            <a:r>
              <a:rPr lang="en-US" sz="1600" dirty="0">
                <a:solidFill>
                  <a:schemeClr val="bg1">
                    <a:lumMod val="75000"/>
                  </a:schemeClr>
                </a:solidFill>
              </a:rPr>
              <a:t>Rare</a:t>
            </a:r>
          </a:p>
          <a:p>
            <a:endParaRPr lang="en-US" sz="1600" dirty="0">
              <a:solidFill>
                <a:schemeClr val="bg1">
                  <a:lumMod val="75000"/>
                </a:schemeClr>
              </a:solidFill>
            </a:endParaRPr>
          </a:p>
          <a:p>
            <a:r>
              <a:rPr lang="en-US" sz="1600" i="1" dirty="0">
                <a:solidFill>
                  <a:schemeClr val="bg1">
                    <a:lumMod val="75000"/>
                  </a:schemeClr>
                </a:solidFill>
              </a:rPr>
              <a:t>Is there a gender predilection?</a:t>
            </a:r>
          </a:p>
          <a:p>
            <a:r>
              <a:rPr lang="en-US" sz="1600" dirty="0">
                <a:solidFill>
                  <a:schemeClr val="bg1">
                    <a:lumMod val="75000"/>
                  </a:schemeClr>
                </a:solidFill>
              </a:rPr>
              <a:t>Yes,  </a:t>
            </a:r>
            <a:r>
              <a:rPr lang="en-US" sz="1600" b="0" i="0" dirty="0">
                <a:solidFill>
                  <a:schemeClr val="bg1">
                    <a:lumMod val="75000"/>
                  </a:schemeClr>
                </a:solidFill>
                <a:effectLst/>
                <a:latin typeface="Google Sans"/>
              </a:rPr>
              <a:t>♀</a:t>
            </a:r>
            <a:r>
              <a:rPr lang="en-US" sz="1600" dirty="0">
                <a:solidFill>
                  <a:schemeClr val="bg1">
                    <a:lumMod val="75000"/>
                  </a:schemeClr>
                </a:solidFill>
              </a:rPr>
              <a:t>  are  far  more likely to be affected</a:t>
            </a:r>
          </a:p>
        </p:txBody>
      </p:sp>
      <p:sp>
        <p:nvSpPr>
          <p:cNvPr id="3" name="TextBox 2">
            <a:extLst>
              <a:ext uri="{FF2B5EF4-FFF2-40B4-BE49-F238E27FC236}">
                <a16:creationId xmlns:a16="http://schemas.microsoft.com/office/drawing/2014/main" id="{D921E087-B178-DD53-5F27-4653507E4C28}"/>
              </a:ext>
            </a:extLst>
          </p:cNvPr>
          <p:cNvSpPr txBox="1"/>
          <p:nvPr/>
        </p:nvSpPr>
        <p:spPr>
          <a:xfrm>
            <a:off x="1143000" y="2793591"/>
            <a:ext cx="5867400" cy="3323987"/>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do SLK pts c/o?</a:t>
            </a:r>
          </a:p>
          <a:p>
            <a:r>
              <a:rPr lang="en-US" sz="1400" dirty="0">
                <a:solidFill>
                  <a:schemeClr val="bg1">
                    <a:lumMod val="75000"/>
                  </a:schemeClr>
                </a:solidFill>
              </a:rPr>
              <a:t>The same things DES pts do: FBS, red eyes, and tearing</a:t>
            </a:r>
          </a:p>
          <a:p>
            <a:endParaRPr lang="en-US" sz="1400" i="1" dirty="0">
              <a:solidFill>
                <a:schemeClr val="bg1">
                  <a:lumMod val="75000"/>
                </a:schemeClr>
              </a:solidFill>
            </a:endParaRPr>
          </a:p>
          <a:p>
            <a:r>
              <a:rPr lang="en-US" sz="1400" i="1" dirty="0">
                <a:solidFill>
                  <a:schemeClr val="bg1">
                    <a:lumMod val="75000"/>
                  </a:schemeClr>
                </a:solidFill>
              </a:rPr>
              <a:t>SLK has  three  classic findings associated with the superior bulbar conj. What are they?</a:t>
            </a:r>
          </a:p>
          <a:p>
            <a:r>
              <a:rPr lang="en-US" sz="1400" dirty="0">
                <a:solidFill>
                  <a:schemeClr val="bg1">
                    <a:lumMod val="75000"/>
                  </a:schemeClr>
                </a:solidFill>
              </a:rPr>
              <a:t>--Injection</a:t>
            </a:r>
          </a:p>
          <a:p>
            <a:r>
              <a:rPr lang="en-US" sz="1400" dirty="0">
                <a:solidFill>
                  <a:schemeClr val="bg1">
                    <a:lumMod val="75000"/>
                  </a:schemeClr>
                </a:solidFill>
              </a:rPr>
              <a:t>--It is redundant/loose</a:t>
            </a:r>
          </a:p>
          <a:p>
            <a:r>
              <a:rPr lang="en-US" sz="1400" dirty="0">
                <a:solidFill>
                  <a:schemeClr val="bg1">
                    <a:lumMod val="75000"/>
                  </a:schemeClr>
                </a:solidFill>
              </a:rPr>
              <a:t>--It stains with  </a:t>
            </a:r>
            <a:r>
              <a:rPr lang="en-US" sz="1400" b="1" dirty="0">
                <a:solidFill>
                  <a:schemeClr val="bg1">
                    <a:lumMod val="75000"/>
                  </a:schemeClr>
                </a:solidFill>
              </a:rPr>
              <a:t>rose </a:t>
            </a:r>
            <a:r>
              <a:rPr lang="en-US" sz="1400" b="1" dirty="0" err="1">
                <a:solidFill>
                  <a:schemeClr val="bg1">
                    <a:lumMod val="75000"/>
                  </a:schemeClr>
                </a:solidFill>
              </a:rPr>
              <a:t>bengal</a:t>
            </a:r>
            <a:r>
              <a:rPr lang="en-US" sz="1400" b="1" dirty="0">
                <a:solidFill>
                  <a:schemeClr val="bg1">
                    <a:lumMod val="75000"/>
                  </a:schemeClr>
                </a:solidFill>
              </a:rPr>
              <a:t>, </a:t>
            </a:r>
            <a:r>
              <a:rPr lang="en-US" sz="1400" dirty="0">
                <a:solidFill>
                  <a:schemeClr val="bg1">
                    <a:lumMod val="75000"/>
                  </a:schemeClr>
                </a:solidFill>
              </a:rPr>
              <a:t>  </a:t>
            </a:r>
            <a:r>
              <a:rPr lang="en-US" sz="1400" b="1" dirty="0" err="1">
                <a:solidFill>
                  <a:schemeClr val="bg1">
                    <a:lumMod val="75000"/>
                  </a:schemeClr>
                </a:solidFill>
              </a:rPr>
              <a:t>lissamine</a:t>
            </a:r>
            <a:r>
              <a:rPr lang="en-US" sz="1400" b="1" dirty="0">
                <a:solidFill>
                  <a:schemeClr val="bg1">
                    <a:lumMod val="75000"/>
                  </a:schemeClr>
                </a:solidFill>
              </a:rPr>
              <a:t> green, </a:t>
            </a:r>
            <a:r>
              <a:rPr lang="en-US" sz="1400" dirty="0">
                <a:solidFill>
                  <a:schemeClr val="bg1">
                    <a:lumMod val="75000"/>
                  </a:schemeClr>
                </a:solidFill>
              </a:rPr>
              <a:t>and/or  </a:t>
            </a:r>
            <a:r>
              <a:rPr lang="en-US" sz="1400" b="1" dirty="0">
                <a:solidFill>
                  <a:schemeClr val="bg1">
                    <a:lumMod val="75000"/>
                  </a:schemeClr>
                </a:solidFill>
              </a:rPr>
              <a:t>fluorescein</a:t>
            </a:r>
          </a:p>
          <a:p>
            <a:endParaRPr lang="en-US" sz="1400" i="1" dirty="0">
              <a:solidFill>
                <a:schemeClr val="bg1">
                  <a:lumMod val="75000"/>
                </a:schemeClr>
              </a:solidFill>
            </a:endParaRPr>
          </a:p>
          <a:p>
            <a:r>
              <a:rPr lang="en-US" sz="1400" i="1" dirty="0">
                <a:solidFill>
                  <a:schemeClr val="bg1">
                    <a:lumMod val="75000"/>
                  </a:schemeClr>
                </a:solidFill>
              </a:rPr>
              <a:t>SLK also has a classic </a:t>
            </a:r>
            <a:r>
              <a:rPr lang="en-US" sz="1400" dirty="0">
                <a:solidFill>
                  <a:schemeClr val="bg1">
                    <a:lumMod val="75000"/>
                  </a:schemeClr>
                </a:solidFill>
              </a:rPr>
              <a:t>tarsal</a:t>
            </a:r>
            <a:r>
              <a:rPr lang="en-US" sz="1400" i="1" dirty="0">
                <a:solidFill>
                  <a:schemeClr val="bg1">
                    <a:lumMod val="75000"/>
                  </a:schemeClr>
                </a:solidFill>
              </a:rPr>
              <a:t> </a:t>
            </a:r>
            <a:r>
              <a:rPr lang="en-US" sz="1400" i="1" dirty="0" err="1">
                <a:solidFill>
                  <a:schemeClr val="bg1">
                    <a:lumMod val="75000"/>
                  </a:schemeClr>
                </a:solidFill>
              </a:rPr>
              <a:t>conj</a:t>
            </a:r>
            <a:r>
              <a:rPr lang="en-US" sz="1400" i="1" dirty="0">
                <a:solidFill>
                  <a:schemeClr val="bg1">
                    <a:lumMod val="75000"/>
                  </a:schemeClr>
                </a:solidFill>
              </a:rPr>
              <a:t> finding—what is it?</a:t>
            </a:r>
          </a:p>
          <a:p>
            <a:r>
              <a:rPr lang="en-US" sz="1400" dirty="0">
                <a:solidFill>
                  <a:schemeClr val="bg1">
                    <a:lumMod val="75000"/>
                  </a:schemeClr>
                </a:solidFill>
              </a:rPr>
              <a:t>Papillary reaction</a:t>
            </a:r>
          </a:p>
          <a:p>
            <a:endParaRPr lang="en-US" sz="1400" i="1" dirty="0">
              <a:solidFill>
                <a:schemeClr val="bg1">
                  <a:lumMod val="75000"/>
                </a:schemeClr>
              </a:solidFill>
            </a:endParaRPr>
          </a:p>
          <a:p>
            <a:r>
              <a:rPr lang="en-US" sz="1400" i="1" dirty="0">
                <a:solidFill>
                  <a:schemeClr val="bg1">
                    <a:lumMod val="75000"/>
                  </a:schemeClr>
                </a:solidFill>
              </a:rPr>
              <a:t>SLK has  two  classic cornea findings—what are they?</a:t>
            </a:r>
          </a:p>
          <a:p>
            <a:r>
              <a:rPr lang="en-US" sz="1400" dirty="0">
                <a:solidFill>
                  <a:schemeClr val="bg1">
                    <a:lumMod val="75000"/>
                  </a:schemeClr>
                </a:solidFill>
              </a:rPr>
              <a:t>--Superior  PEE/K</a:t>
            </a:r>
          </a:p>
          <a:p>
            <a:r>
              <a:rPr lang="en-US" sz="1400" dirty="0">
                <a:solidFill>
                  <a:schemeClr val="bg1">
                    <a:lumMod val="75000"/>
                  </a:schemeClr>
                </a:solidFill>
              </a:rPr>
              <a:t>--Superior  filaments</a:t>
            </a:r>
          </a:p>
        </p:txBody>
      </p:sp>
      <p:sp>
        <p:nvSpPr>
          <p:cNvPr id="5" name="Text Box 29">
            <a:extLst>
              <a:ext uri="{FF2B5EF4-FFF2-40B4-BE49-F238E27FC236}">
                <a16:creationId xmlns:a16="http://schemas.microsoft.com/office/drawing/2014/main" id="{2D3F4A36-4A03-0CE2-FCAA-03E1B6B2CDFA}"/>
              </a:ext>
            </a:extLst>
          </p:cNvPr>
          <p:cNvSpPr txBox="1">
            <a:spLocks noChangeArrowheads="1"/>
          </p:cNvSpPr>
          <p:nvPr/>
        </p:nvSpPr>
        <p:spPr bwMode="auto">
          <a:xfrm>
            <a:off x="1337345" y="3070590"/>
            <a:ext cx="6705600" cy="2031325"/>
          </a:xfrm>
          <a:prstGeom prst="rect">
            <a:avLst/>
          </a:prstGeom>
          <a:solidFill>
            <a:schemeClr val="accent5"/>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So, SLK pts have irritated and redundant superior </a:t>
            </a:r>
            <a:r>
              <a:rPr lang="en-US" altLang="en-US" sz="1400" b="1" dirty="0">
                <a:solidFill>
                  <a:schemeClr val="bg1">
                    <a:lumMod val="75000"/>
                  </a:schemeClr>
                </a:solidFill>
              </a:rPr>
              <a:t>bulbar</a:t>
            </a:r>
            <a:r>
              <a:rPr lang="en-US" altLang="en-US" sz="1400" i="1" dirty="0">
                <a:solidFill>
                  <a:schemeClr val="bg1">
                    <a:lumMod val="75000"/>
                  </a:schemeClr>
                </a:solidFill>
              </a:rPr>
              <a:t> </a:t>
            </a:r>
            <a:r>
              <a:rPr lang="en-US" altLang="en-US" sz="1400" i="1" dirty="0" err="1">
                <a:solidFill>
                  <a:schemeClr val="bg1">
                    <a:lumMod val="75000"/>
                  </a:schemeClr>
                </a:solidFill>
              </a:rPr>
              <a:t>conj</a:t>
            </a:r>
            <a:r>
              <a:rPr lang="en-US" altLang="en-US" sz="1400" i="1" dirty="0">
                <a:solidFill>
                  <a:schemeClr val="bg1">
                    <a:lumMod val="75000"/>
                  </a:schemeClr>
                </a:solidFill>
              </a:rPr>
              <a:t>, irritated superior </a:t>
            </a:r>
            <a:r>
              <a:rPr lang="en-US" altLang="en-US" sz="1400" b="1" dirty="0">
                <a:solidFill>
                  <a:schemeClr val="bg1">
                    <a:lumMod val="75000"/>
                  </a:schemeClr>
                </a:solidFill>
              </a:rPr>
              <a:t>tarsal</a:t>
            </a:r>
            <a:r>
              <a:rPr lang="en-US" altLang="en-US" sz="1400" i="1" dirty="0">
                <a:solidFill>
                  <a:schemeClr val="bg1">
                    <a:lumMod val="75000"/>
                  </a:schemeClr>
                </a:solidFill>
              </a:rPr>
              <a:t> </a:t>
            </a:r>
            <a:r>
              <a:rPr lang="en-US" altLang="en-US" sz="1400" i="1" dirty="0" err="1">
                <a:solidFill>
                  <a:schemeClr val="bg1">
                    <a:lumMod val="75000"/>
                  </a:schemeClr>
                </a:solidFill>
              </a:rPr>
              <a:t>conj</a:t>
            </a:r>
            <a:r>
              <a:rPr lang="en-US" altLang="en-US" sz="1400" i="1" dirty="0">
                <a:solidFill>
                  <a:schemeClr val="bg1">
                    <a:lumMod val="75000"/>
                  </a:schemeClr>
                </a:solidFill>
              </a:rPr>
              <a:t>, and superior </a:t>
            </a:r>
            <a:r>
              <a:rPr lang="en-US" altLang="en-US" sz="1400" b="1" dirty="0">
                <a:solidFill>
                  <a:schemeClr val="bg1">
                    <a:lumMod val="75000"/>
                  </a:schemeClr>
                </a:solidFill>
              </a:rPr>
              <a:t>corneal</a:t>
            </a:r>
            <a:r>
              <a:rPr lang="en-US" altLang="en-US" sz="1400" i="1" dirty="0">
                <a:solidFill>
                  <a:schemeClr val="bg1">
                    <a:lumMod val="75000"/>
                  </a:schemeClr>
                </a:solidFill>
              </a:rPr>
              <a:t> abnormalities. What’s the mechanism for all this?</a:t>
            </a:r>
          </a:p>
          <a:p>
            <a:pPr eaLnBrk="1" hangingPunct="1">
              <a:spcBef>
                <a:spcPct val="0"/>
              </a:spcBef>
              <a:buClrTx/>
              <a:buSzTx/>
              <a:buFontTx/>
              <a:buNone/>
            </a:pPr>
            <a:r>
              <a:rPr lang="en-US" altLang="en-US" sz="1400" dirty="0">
                <a:solidFill>
                  <a:schemeClr val="bg1">
                    <a:lumMod val="75000"/>
                  </a:schemeClr>
                </a:solidFill>
              </a:rPr>
              <a:t>The mechanical theory is the most widely accepted. According to this theory, the superior lid is too tightly apposed to the globe, and the resulting excessive contact and rubbing produces the signs/symptoms of SLK.</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None/>
            </a:pPr>
            <a:r>
              <a:rPr lang="en-US" altLang="en-US" sz="1400" i="1" dirty="0">
                <a:solidFill>
                  <a:schemeClr val="bg1">
                    <a:lumMod val="75000"/>
                  </a:schemeClr>
                </a:solidFill>
              </a:rPr>
              <a:t>Why do SLK pts have overly tight superior lids?</a:t>
            </a:r>
          </a:p>
          <a:p>
            <a:pPr eaLnBrk="1" hangingPunct="1">
              <a:spcBef>
                <a:spcPct val="0"/>
              </a:spcBef>
              <a:buClrTx/>
              <a:buSzTx/>
              <a:buFontTx/>
              <a:buNone/>
            </a:pPr>
            <a:r>
              <a:rPr lang="en-US" altLang="en-US" sz="1400" dirty="0">
                <a:solidFill>
                  <a:schemeClr val="bg1">
                    <a:lumMod val="75000"/>
                  </a:schemeClr>
                </a:solidFill>
              </a:rPr>
              <a:t>In many cases, because of concomitant  thyroid </a:t>
            </a:r>
            <a:r>
              <a:rPr lang="en-US" altLang="en-US" sz="1400" dirty="0" err="1">
                <a:solidFill>
                  <a:schemeClr val="bg1">
                    <a:lumMod val="75000"/>
                  </a:schemeClr>
                </a:solidFill>
              </a:rPr>
              <a:t>dz</a:t>
            </a:r>
            <a:r>
              <a:rPr lang="en-US" altLang="en-US" sz="1400" dirty="0">
                <a:solidFill>
                  <a:schemeClr val="bg1">
                    <a:lumMod val="75000"/>
                  </a:schemeClr>
                </a:solidFill>
              </a:rPr>
              <a:t>  producing orbital congestion that forces the globes forward against the lids. Check thyroid labs on all SLK pts!</a:t>
            </a:r>
          </a:p>
        </p:txBody>
      </p:sp>
      <p:sp>
        <p:nvSpPr>
          <p:cNvPr id="8" name="Text Box 55">
            <a:extLst>
              <a:ext uri="{FF2B5EF4-FFF2-40B4-BE49-F238E27FC236}">
                <a16:creationId xmlns:a16="http://schemas.microsoft.com/office/drawing/2014/main" id="{C6513FF7-28B5-EB4B-5C2C-6974A646EC4B}"/>
              </a:ext>
            </a:extLst>
          </p:cNvPr>
          <p:cNvSpPr txBox="1">
            <a:spLocks noChangeArrowheads="1"/>
          </p:cNvSpPr>
          <p:nvPr/>
        </p:nvSpPr>
        <p:spPr bwMode="auto">
          <a:xfrm>
            <a:off x="1526796" y="3352800"/>
            <a:ext cx="6207854" cy="2462213"/>
          </a:xfrm>
          <a:prstGeom prst="rect">
            <a:avLst/>
          </a:prstGeom>
          <a:solidFill>
            <a:srgbClr val="CCFFCC"/>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are the two overarching goals in treating SLK?</a:t>
            </a:r>
          </a:p>
          <a:p>
            <a:pPr eaLnBrk="1" hangingPunct="1">
              <a:spcBef>
                <a:spcPct val="0"/>
              </a:spcBef>
              <a:buClrTx/>
              <a:buSzTx/>
              <a:buFontTx/>
              <a:buNone/>
            </a:pPr>
            <a:r>
              <a:rPr lang="en-US" altLang="en-US" sz="1400" dirty="0">
                <a:solidFill>
                  <a:schemeClr val="bg1">
                    <a:lumMod val="75000"/>
                  </a:schemeClr>
                </a:solidFill>
              </a:rPr>
              <a:t>--Reduce…surface inflammation</a:t>
            </a:r>
          </a:p>
          <a:p>
            <a:pPr eaLnBrk="1" hangingPunct="1">
              <a:spcBef>
                <a:spcPct val="0"/>
              </a:spcBef>
              <a:buClrTx/>
              <a:buSzTx/>
              <a:buFontTx/>
              <a:buNone/>
            </a:pPr>
            <a:r>
              <a:rPr lang="en-US" altLang="en-US" sz="1400" dirty="0">
                <a:solidFill>
                  <a:schemeClr val="bg1">
                    <a:lumMod val="75000"/>
                  </a:schemeClr>
                </a:solidFill>
              </a:rPr>
              <a:t>--Reduce…friction between the superior bulbar </a:t>
            </a:r>
            <a:r>
              <a:rPr lang="en-US" altLang="en-US" sz="1400" dirty="0" err="1">
                <a:solidFill>
                  <a:schemeClr val="bg1">
                    <a:lumMod val="75000"/>
                  </a:schemeClr>
                </a:solidFill>
              </a:rPr>
              <a:t>conj</a:t>
            </a:r>
            <a:r>
              <a:rPr lang="en-US" altLang="en-US" sz="1400" dirty="0">
                <a:solidFill>
                  <a:schemeClr val="bg1">
                    <a:lumMod val="75000"/>
                  </a:schemeClr>
                </a:solidFill>
              </a:rPr>
              <a:t> and superior tarsal </a:t>
            </a:r>
            <a:r>
              <a:rPr lang="en-US" altLang="en-US" sz="1400" dirty="0" err="1">
                <a:solidFill>
                  <a:schemeClr val="bg1">
                    <a:lumMod val="75000"/>
                  </a:schemeClr>
                </a:solidFill>
              </a:rPr>
              <a:t>conj</a:t>
            </a:r>
            <a:endParaRPr lang="en-US" altLang="en-US" sz="1400" dirty="0">
              <a:solidFill>
                <a:schemeClr val="bg1">
                  <a:lumMod val="75000"/>
                </a:schemeClr>
              </a:solidFill>
            </a:endParaRPr>
          </a:p>
          <a:p>
            <a:pPr eaLnBrk="1" hangingPunct="1">
              <a:spcBef>
                <a:spcPct val="0"/>
              </a:spcBef>
              <a:buClrTx/>
              <a:buSzTx/>
              <a:buFontTx/>
              <a:buNone/>
            </a:pPr>
            <a:endParaRPr lang="en-US" altLang="en-US" sz="1400" i="1"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There are a number of medical treatment options. These include:</a:t>
            </a:r>
          </a:p>
          <a:p>
            <a:pPr eaLnBrk="1" hangingPunct="1">
              <a:spcBef>
                <a:spcPct val="0"/>
              </a:spcBef>
              <a:buClrTx/>
              <a:buSzTx/>
              <a:buFontTx/>
              <a:buNone/>
            </a:pPr>
            <a:r>
              <a:rPr lang="en-US" altLang="en-US" sz="1400" dirty="0">
                <a:solidFill>
                  <a:schemeClr val="bg1">
                    <a:lumMod val="75000"/>
                  </a:schemeClr>
                </a:solidFill>
              </a:rPr>
              <a:t>--Preservative-free ATs</a:t>
            </a:r>
          </a:p>
          <a:p>
            <a:pPr eaLnBrk="1" hangingPunct="1">
              <a:spcBef>
                <a:spcPct val="0"/>
              </a:spcBef>
              <a:buClrTx/>
              <a:buSzTx/>
              <a:buFontTx/>
              <a:buNone/>
            </a:pPr>
            <a:r>
              <a:rPr lang="en-US" altLang="en-US" sz="1400" dirty="0">
                <a:solidFill>
                  <a:schemeClr val="bg1">
                    <a:lumMod val="75000"/>
                  </a:schemeClr>
                </a:solidFill>
              </a:rPr>
              <a:t>--Topical anti-inflammatory meds</a:t>
            </a:r>
          </a:p>
          <a:p>
            <a:pPr eaLnBrk="1" hangingPunct="1">
              <a:spcBef>
                <a:spcPct val="0"/>
              </a:spcBef>
              <a:buClrTx/>
              <a:buSzTx/>
              <a:buFontTx/>
              <a:buNone/>
            </a:pPr>
            <a:r>
              <a:rPr lang="en-US" altLang="en-US" sz="1400" dirty="0">
                <a:solidFill>
                  <a:schemeClr val="bg1">
                    <a:lumMod val="75000"/>
                  </a:schemeClr>
                </a:solidFill>
              </a:rPr>
              <a:t>--Large (enough to cover the involved </a:t>
            </a:r>
            <a:r>
              <a:rPr lang="en-US" altLang="en-US" sz="1400" dirty="0" err="1">
                <a:solidFill>
                  <a:schemeClr val="bg1">
                    <a:lumMod val="75000"/>
                  </a:schemeClr>
                </a:solidFill>
              </a:rPr>
              <a:t>conj</a:t>
            </a:r>
            <a:r>
              <a:rPr lang="en-US" altLang="en-US" sz="1400" dirty="0">
                <a:solidFill>
                  <a:schemeClr val="bg1">
                    <a:lumMod val="75000"/>
                  </a:schemeClr>
                </a:solidFill>
              </a:rPr>
              <a:t>) diameter BCL</a:t>
            </a:r>
          </a:p>
          <a:p>
            <a:pPr eaLnBrk="1" hangingPunct="1">
              <a:spcBef>
                <a:spcPct val="0"/>
              </a:spcBef>
              <a:buClrTx/>
              <a:buSzTx/>
              <a:buFontTx/>
              <a:buNone/>
            </a:pPr>
            <a:endParaRPr lang="en-US" altLang="en-US" sz="1400" i="1"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Is surgery ever indicated to resolve the redundant </a:t>
            </a:r>
            <a:r>
              <a:rPr lang="en-US" altLang="en-US" sz="1400" i="1" dirty="0" err="1">
                <a:solidFill>
                  <a:schemeClr val="bg1">
                    <a:lumMod val="75000"/>
                  </a:schemeClr>
                </a:solidFill>
              </a:rPr>
              <a:t>conj</a:t>
            </a:r>
            <a:r>
              <a:rPr lang="en-US" altLang="en-US" sz="1400" i="1" dirty="0">
                <a:solidFill>
                  <a:schemeClr val="bg1">
                    <a:lumMod val="75000"/>
                  </a:schemeClr>
                </a:solidFill>
              </a:rPr>
              <a:t>?</a:t>
            </a:r>
          </a:p>
          <a:p>
            <a:pPr eaLnBrk="1" hangingPunct="1">
              <a:spcBef>
                <a:spcPct val="0"/>
              </a:spcBef>
              <a:buClrTx/>
              <a:buSzTx/>
              <a:buFontTx/>
              <a:buNone/>
            </a:pPr>
            <a:r>
              <a:rPr lang="en-US" altLang="en-US" sz="1400" dirty="0">
                <a:solidFill>
                  <a:schemeClr val="bg1">
                    <a:lumMod val="75000"/>
                  </a:schemeClr>
                </a:solidFill>
              </a:rPr>
              <a:t>It is indeed</a:t>
            </a:r>
          </a:p>
        </p:txBody>
      </p:sp>
      <p:sp>
        <p:nvSpPr>
          <p:cNvPr id="7" name="TextBox 6">
            <a:extLst>
              <a:ext uri="{FF2B5EF4-FFF2-40B4-BE49-F238E27FC236}">
                <a16:creationId xmlns:a16="http://schemas.microsoft.com/office/drawing/2014/main" id="{D4AD9297-1664-016B-2591-EF6E7EED1626}"/>
              </a:ext>
            </a:extLst>
          </p:cNvPr>
          <p:cNvSpPr txBox="1"/>
          <p:nvPr/>
        </p:nvSpPr>
        <p:spPr>
          <a:xfrm>
            <a:off x="953060" y="2782669"/>
            <a:ext cx="7237880" cy="646331"/>
          </a:xfrm>
          <a:prstGeom prst="rect">
            <a:avLst/>
          </a:prstGeom>
          <a:solidFill>
            <a:schemeClr val="accent6">
              <a:lumMod val="20000"/>
              <a:lumOff val="80000"/>
            </a:schemeClr>
          </a:solidFill>
          <a:ln>
            <a:solidFill>
              <a:schemeClr val="tx1"/>
            </a:solidFill>
          </a:ln>
        </p:spPr>
        <p:txBody>
          <a:bodyPr wrap="none" rtlCol="0">
            <a:spAutoFit/>
          </a:bodyPr>
          <a:lstStyle/>
          <a:p>
            <a:pPr algn="ctr"/>
            <a:r>
              <a:rPr lang="en-US" sz="3600" i="1" dirty="0">
                <a:effectLst>
                  <a:outerShdw blurRad="38100" dist="38100" dir="2700000" algn="tl">
                    <a:srgbClr val="000000">
                      <a:alpha val="43137"/>
                    </a:srgbClr>
                  </a:outerShdw>
                </a:effectLst>
              </a:rPr>
              <a:t>For more on SLK, see slide-set </a:t>
            </a:r>
            <a:r>
              <a:rPr lang="en-US" sz="3600" dirty="0">
                <a:effectLst>
                  <a:outerShdw blurRad="38100" dist="38100" dir="2700000" algn="tl">
                    <a:srgbClr val="000000">
                      <a:alpha val="43137"/>
                    </a:srgbClr>
                  </a:outerShdw>
                </a:effectLst>
              </a:rPr>
              <a:t>K7</a:t>
            </a:r>
          </a:p>
        </p:txBody>
      </p:sp>
    </p:spTree>
    <p:extLst>
      <p:ext uri="{BB962C8B-B14F-4D97-AF65-F5344CB8AC3E}">
        <p14:creationId xmlns:p14="http://schemas.microsoft.com/office/powerpoint/2010/main" val="3976182656"/>
      </p:ext>
    </p:extLst>
  </p:cSld>
  <p:clrMapOvr>
    <a:masterClrMapping/>
  </p:clrMapOvr>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--SLK</a:t>
            </a:r>
          </a:p>
          <a:p>
            <a:r>
              <a:rPr lang="en-US" dirty="0">
                <a:solidFill>
                  <a:schemeClr val="bg1">
                    <a:lumMod val="75000"/>
                  </a:schemeClr>
                </a:solidFill>
              </a:rPr>
              <a:t>--</a:t>
            </a:r>
            <a:r>
              <a:rPr lang="en-US" b="1" dirty="0">
                <a:solidFill>
                  <a:schemeClr val="bg1"/>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7" name="TextBox 1">
            <a:extLst>
              <a:ext uri="{FF2B5EF4-FFF2-40B4-BE49-F238E27FC236}">
                <a16:creationId xmlns:a16="http://schemas.microsoft.com/office/drawing/2014/main" id="{A7CB714E-48B4-D2F4-C325-216861175E01}"/>
              </a:ext>
            </a:extLst>
          </p:cNvPr>
          <p:cNvSpPr txBox="1"/>
          <p:nvPr/>
        </p:nvSpPr>
        <p:spPr>
          <a:xfrm>
            <a:off x="2574865" y="150769"/>
            <a:ext cx="6248401" cy="5693866"/>
          </a:xfrm>
          <a:prstGeom prst="rect">
            <a:avLst/>
          </a:prstGeom>
          <a:solidFill>
            <a:schemeClr val="accent1">
              <a:lumMod val="40000"/>
              <a:lumOff val="60000"/>
            </a:schemeClr>
          </a:solid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400" i="1" dirty="0">
                <a:solidFill>
                  <a:srgbClr val="0000FF"/>
                </a:solidFill>
              </a:rPr>
              <a:t>In a nutshell, what is floppy eyelid syndrome (FES)?</a:t>
            </a:r>
            <a:endParaRPr lang="en-US" sz="1400" i="1" dirty="0">
              <a:solidFill>
                <a:schemeClr val="accent1">
                  <a:lumMod val="40000"/>
                  <a:lumOff val="60000"/>
                </a:schemeClr>
              </a:solidFill>
            </a:endParaRPr>
          </a:p>
          <a:p>
            <a:r>
              <a:rPr lang="en-US" sz="1400" dirty="0">
                <a:solidFill>
                  <a:schemeClr val="accent1">
                    <a:lumMod val="40000"/>
                    <a:lumOff val="60000"/>
                  </a:schemeClr>
                </a:solidFill>
              </a:rPr>
              <a:t>A condition characterized by 1) upper-lid  laxity  and 2) chronic  inflammation of the ocular surface</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do FES pts complain of?</a:t>
            </a:r>
          </a:p>
          <a:p>
            <a:r>
              <a:rPr lang="en-US" sz="1400" dirty="0">
                <a:solidFill>
                  <a:schemeClr val="accent1">
                    <a:lumMod val="40000"/>
                    <a:lumOff val="60000"/>
                  </a:schemeClr>
                </a:solidFill>
              </a:rPr>
              <a:t>FBS and mucous discharge that are worse in the  morning</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is the presumed pathogenic process in FES?</a:t>
            </a:r>
          </a:p>
          <a:p>
            <a:r>
              <a:rPr lang="en-US" sz="1400" dirty="0">
                <a:solidFill>
                  <a:schemeClr val="accent1">
                    <a:lumMod val="40000"/>
                    <a:lumOff val="60000"/>
                  </a:schemeClr>
                </a:solidFill>
              </a:rPr>
              <a:t>During sleep, the upper lids evert in response to face-rubbing against a pillow while sleeping in the prone position. Lid eversion results in contact between the eye and the bedding, and this contact traumatizes the ocular epithelia.</a:t>
            </a:r>
          </a:p>
          <a:p>
            <a:endParaRPr lang="en-US" sz="1400" i="1" dirty="0">
              <a:solidFill>
                <a:schemeClr val="accent1">
                  <a:lumMod val="40000"/>
                  <a:lumOff val="60000"/>
                </a:schemeClr>
              </a:solidFill>
            </a:endParaRP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is the main risk factor for FES? (It’s systemic, not ocular.)</a:t>
            </a:r>
          </a:p>
          <a:p>
            <a:r>
              <a:rPr lang="en-US" sz="1400" dirty="0">
                <a:solidFill>
                  <a:schemeClr val="accent1">
                    <a:lumMod val="40000"/>
                    <a:lumOff val="60000"/>
                  </a:schemeClr>
                </a:solidFill>
              </a:rPr>
              <a:t>Obesity</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How is FES managed initially?</a:t>
            </a:r>
          </a:p>
          <a:p>
            <a:r>
              <a:rPr lang="en-US" sz="1400" dirty="0">
                <a:solidFill>
                  <a:schemeClr val="accent1">
                    <a:lumMod val="40000"/>
                    <a:lumOff val="60000"/>
                  </a:schemeClr>
                </a:solidFill>
              </a:rPr>
              <a:t>--Apply ointment to the involved eye(s) at </a:t>
            </a:r>
            <a:r>
              <a:rPr lang="en-US" sz="1400" dirty="0" err="1">
                <a:solidFill>
                  <a:schemeClr val="accent1">
                    <a:lumMod val="40000"/>
                    <a:lumOff val="60000"/>
                  </a:schemeClr>
                </a:solidFill>
              </a:rPr>
              <a:t>qHS</a:t>
            </a:r>
            <a:r>
              <a:rPr lang="en-US" sz="1400" dirty="0">
                <a:solidFill>
                  <a:schemeClr val="accent1">
                    <a:lumMod val="40000"/>
                    <a:lumOff val="60000"/>
                  </a:schemeClr>
                </a:solidFill>
              </a:rPr>
              <a:t>, and</a:t>
            </a:r>
          </a:p>
          <a:p>
            <a:r>
              <a:rPr lang="en-US" sz="1400" dirty="0">
                <a:solidFill>
                  <a:schemeClr val="accent1">
                    <a:lumMod val="40000"/>
                    <a:lumOff val="60000"/>
                  </a:schemeClr>
                </a:solidFill>
              </a:rPr>
              <a:t>--Prevent eversion by either  shielding  the eye(s) or  taping it/them shut</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If FES fails to respond to the above, what’s next?</a:t>
            </a:r>
          </a:p>
          <a:p>
            <a:r>
              <a:rPr lang="en-US" sz="1400" dirty="0">
                <a:solidFill>
                  <a:schemeClr val="accent1">
                    <a:lumMod val="40000"/>
                    <a:lumOff val="60000"/>
                  </a:schemeClr>
                </a:solidFill>
              </a:rPr>
              <a:t>Surgical tightening of the lax upper lid(s)</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With what potentially lethal systemic condition is FES strongly associated?</a:t>
            </a:r>
          </a:p>
          <a:p>
            <a:r>
              <a:rPr lang="en-US" sz="1400" dirty="0">
                <a:solidFill>
                  <a:schemeClr val="accent1">
                    <a:lumMod val="40000"/>
                    <a:lumOff val="60000"/>
                  </a:schemeClr>
                </a:solidFill>
              </a:rPr>
              <a:t>Obstructive sleep apnea. The </a:t>
            </a:r>
            <a:r>
              <a:rPr lang="en-US" sz="1400" i="1" dirty="0">
                <a:solidFill>
                  <a:schemeClr val="accent1">
                    <a:lumMod val="40000"/>
                    <a:lumOff val="60000"/>
                  </a:schemeClr>
                </a:solidFill>
              </a:rPr>
              <a:t>BCSC</a:t>
            </a:r>
            <a:r>
              <a:rPr lang="en-US" sz="1400" dirty="0">
                <a:solidFill>
                  <a:schemeClr val="accent1">
                    <a:lumMod val="40000"/>
                    <a:lumOff val="60000"/>
                  </a:schemeClr>
                </a:solidFill>
              </a:rPr>
              <a:t> states that </a:t>
            </a:r>
            <a:r>
              <a:rPr lang="en-US" sz="1400" u="sng" dirty="0">
                <a:solidFill>
                  <a:schemeClr val="accent1">
                    <a:lumMod val="40000"/>
                    <a:lumOff val="60000"/>
                  </a:schemeClr>
                </a:solidFill>
              </a:rPr>
              <a:t>all FES pts should be evaluated for OSA.</a:t>
            </a:r>
            <a:endParaRPr lang="en-US" sz="1400" i="1" u="sng" dirty="0">
              <a:solidFill>
                <a:schemeClr val="accent1">
                  <a:lumMod val="40000"/>
                  <a:lumOff val="60000"/>
                </a:schemeClr>
              </a:solidFill>
            </a:endParaRPr>
          </a:p>
        </p:txBody>
      </p:sp>
      <p:sp>
        <p:nvSpPr>
          <p:cNvPr id="10" name="TextBox 9">
            <a:extLst>
              <a:ext uri="{FF2B5EF4-FFF2-40B4-BE49-F238E27FC236}">
                <a16:creationId xmlns:a16="http://schemas.microsoft.com/office/drawing/2014/main" id="{59119799-20C0-CA2F-ED0B-00082B29F8A7}"/>
              </a:ext>
            </a:extLst>
          </p:cNvPr>
          <p:cNvSpPr txBox="1"/>
          <p:nvPr/>
        </p:nvSpPr>
        <p:spPr>
          <a:xfrm>
            <a:off x="838200" y="2548156"/>
            <a:ext cx="2826415" cy="369332"/>
          </a:xfrm>
          <a:prstGeom prst="rect">
            <a:avLst/>
          </a:prstGeom>
          <a:noFill/>
        </p:spPr>
        <p:txBody>
          <a:bodyPr wrap="none" rtlCol="0">
            <a:spAutoFit/>
          </a:bodyPr>
          <a:lstStyle/>
          <a:p>
            <a:r>
              <a:rPr lang="en-US" b="1" dirty="0"/>
              <a:t>Floppy eyelid syndrome</a:t>
            </a:r>
          </a:p>
        </p:txBody>
      </p:sp>
    </p:spTree>
    <p:extLst>
      <p:ext uri="{BB962C8B-B14F-4D97-AF65-F5344CB8AC3E}">
        <p14:creationId xmlns:p14="http://schemas.microsoft.com/office/powerpoint/2010/main" val="3518263053"/>
      </p:ext>
    </p:extLst>
  </p:cSld>
  <p:clrMapOvr>
    <a:masterClrMapping/>
  </p:clrMapOvr>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--SLK</a:t>
            </a:r>
          </a:p>
          <a:p>
            <a:r>
              <a:rPr lang="en-US" dirty="0">
                <a:solidFill>
                  <a:schemeClr val="bg1">
                    <a:lumMod val="75000"/>
                  </a:schemeClr>
                </a:solidFill>
              </a:rPr>
              <a:t>--</a:t>
            </a:r>
            <a:r>
              <a:rPr lang="en-US" b="1" dirty="0">
                <a:solidFill>
                  <a:schemeClr val="bg1"/>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7" name="TextBox 1">
            <a:extLst>
              <a:ext uri="{FF2B5EF4-FFF2-40B4-BE49-F238E27FC236}">
                <a16:creationId xmlns:a16="http://schemas.microsoft.com/office/drawing/2014/main" id="{A7CB714E-48B4-D2F4-C325-216861175E01}"/>
              </a:ext>
            </a:extLst>
          </p:cNvPr>
          <p:cNvSpPr txBox="1"/>
          <p:nvPr/>
        </p:nvSpPr>
        <p:spPr>
          <a:xfrm>
            <a:off x="2574865" y="150769"/>
            <a:ext cx="6248401" cy="5693866"/>
          </a:xfrm>
          <a:prstGeom prst="rect">
            <a:avLst/>
          </a:prstGeom>
          <a:solidFill>
            <a:schemeClr val="accent1">
              <a:lumMod val="40000"/>
              <a:lumOff val="60000"/>
            </a:schemeClr>
          </a:solid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400" i="1" dirty="0">
                <a:solidFill>
                  <a:srgbClr val="0000FF"/>
                </a:solidFill>
              </a:rPr>
              <a:t>In a nutshell, what is floppy eyelid syndrome (FES)?</a:t>
            </a:r>
          </a:p>
          <a:p>
            <a:r>
              <a:rPr lang="en-US" sz="1400" dirty="0">
                <a:solidFill>
                  <a:srgbClr val="0000FF"/>
                </a:solidFill>
              </a:rPr>
              <a:t>A condition characterized by 1) upper-lid  laxity  and 2) chronic  inflammation of the ocular surface</a:t>
            </a:r>
            <a:endParaRPr lang="en-US" sz="1400" dirty="0">
              <a:solidFill>
                <a:schemeClr val="accent1">
                  <a:lumMod val="40000"/>
                  <a:lumOff val="60000"/>
                </a:schemeClr>
              </a:solidFill>
            </a:endParaRP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do FES pts complain of?</a:t>
            </a:r>
          </a:p>
          <a:p>
            <a:r>
              <a:rPr lang="en-US" sz="1400" dirty="0">
                <a:solidFill>
                  <a:schemeClr val="accent1">
                    <a:lumMod val="40000"/>
                    <a:lumOff val="60000"/>
                  </a:schemeClr>
                </a:solidFill>
              </a:rPr>
              <a:t>FBS and mucous discharge that are worse in the  morning</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is the presumed pathogenic process in FES?</a:t>
            </a:r>
          </a:p>
          <a:p>
            <a:r>
              <a:rPr lang="en-US" sz="1400" dirty="0">
                <a:solidFill>
                  <a:schemeClr val="accent1">
                    <a:lumMod val="40000"/>
                    <a:lumOff val="60000"/>
                  </a:schemeClr>
                </a:solidFill>
              </a:rPr>
              <a:t>During sleep, the upper lids evert in response to face-rubbing against a pillow while sleeping in the prone position. Lid eversion results in contact between the eye and the bedding, and this contact traumatizes the ocular epithelia.</a:t>
            </a:r>
          </a:p>
          <a:p>
            <a:endParaRPr lang="en-US" sz="1400" i="1" dirty="0">
              <a:solidFill>
                <a:schemeClr val="accent1">
                  <a:lumMod val="40000"/>
                  <a:lumOff val="60000"/>
                </a:schemeClr>
              </a:solidFill>
            </a:endParaRP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is the main risk factor for FES? (It’s systemic, not ocular.)</a:t>
            </a:r>
          </a:p>
          <a:p>
            <a:r>
              <a:rPr lang="en-US" sz="1400" dirty="0">
                <a:solidFill>
                  <a:schemeClr val="accent1">
                    <a:lumMod val="40000"/>
                    <a:lumOff val="60000"/>
                  </a:schemeClr>
                </a:solidFill>
              </a:rPr>
              <a:t>Obesity</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How is FES managed initially?</a:t>
            </a:r>
          </a:p>
          <a:p>
            <a:r>
              <a:rPr lang="en-US" sz="1400" dirty="0">
                <a:solidFill>
                  <a:schemeClr val="accent1">
                    <a:lumMod val="40000"/>
                    <a:lumOff val="60000"/>
                  </a:schemeClr>
                </a:solidFill>
              </a:rPr>
              <a:t>--Apply ointment to the involved eye(s) at </a:t>
            </a:r>
            <a:r>
              <a:rPr lang="en-US" sz="1400" dirty="0" err="1">
                <a:solidFill>
                  <a:schemeClr val="accent1">
                    <a:lumMod val="40000"/>
                    <a:lumOff val="60000"/>
                  </a:schemeClr>
                </a:solidFill>
              </a:rPr>
              <a:t>qHS</a:t>
            </a:r>
            <a:r>
              <a:rPr lang="en-US" sz="1400" dirty="0">
                <a:solidFill>
                  <a:schemeClr val="accent1">
                    <a:lumMod val="40000"/>
                    <a:lumOff val="60000"/>
                  </a:schemeClr>
                </a:solidFill>
              </a:rPr>
              <a:t>, and</a:t>
            </a:r>
          </a:p>
          <a:p>
            <a:r>
              <a:rPr lang="en-US" sz="1400" dirty="0">
                <a:solidFill>
                  <a:schemeClr val="accent1">
                    <a:lumMod val="40000"/>
                    <a:lumOff val="60000"/>
                  </a:schemeClr>
                </a:solidFill>
              </a:rPr>
              <a:t>--Prevent eversion by either  shielding  the eye(s) or  taping it/them shut</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If FES fails to respond to the above, what’s next?</a:t>
            </a:r>
          </a:p>
          <a:p>
            <a:r>
              <a:rPr lang="en-US" sz="1400" dirty="0">
                <a:solidFill>
                  <a:schemeClr val="accent1">
                    <a:lumMod val="40000"/>
                    <a:lumOff val="60000"/>
                  </a:schemeClr>
                </a:solidFill>
              </a:rPr>
              <a:t>Surgical tightening of the lax upper lid(s)</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With what potentially lethal systemic condition is FES strongly associated?</a:t>
            </a:r>
          </a:p>
          <a:p>
            <a:r>
              <a:rPr lang="en-US" sz="1400" dirty="0">
                <a:solidFill>
                  <a:schemeClr val="accent1">
                    <a:lumMod val="40000"/>
                    <a:lumOff val="60000"/>
                  </a:schemeClr>
                </a:solidFill>
              </a:rPr>
              <a:t>Obstructive sleep apnea. The </a:t>
            </a:r>
            <a:r>
              <a:rPr lang="en-US" sz="1400" i="1" dirty="0">
                <a:solidFill>
                  <a:schemeClr val="accent1">
                    <a:lumMod val="40000"/>
                    <a:lumOff val="60000"/>
                  </a:schemeClr>
                </a:solidFill>
              </a:rPr>
              <a:t>BCSC</a:t>
            </a:r>
            <a:r>
              <a:rPr lang="en-US" sz="1400" dirty="0">
                <a:solidFill>
                  <a:schemeClr val="accent1">
                    <a:lumMod val="40000"/>
                    <a:lumOff val="60000"/>
                  </a:schemeClr>
                </a:solidFill>
              </a:rPr>
              <a:t> states that </a:t>
            </a:r>
            <a:r>
              <a:rPr lang="en-US" sz="1400" u="sng" dirty="0">
                <a:solidFill>
                  <a:schemeClr val="accent1">
                    <a:lumMod val="40000"/>
                    <a:lumOff val="60000"/>
                  </a:schemeClr>
                </a:solidFill>
              </a:rPr>
              <a:t>all FES pts should be evaluated for OSA.</a:t>
            </a:r>
            <a:endParaRPr lang="en-US" sz="1400" i="1" u="sng" dirty="0">
              <a:solidFill>
                <a:schemeClr val="accent1">
                  <a:lumMod val="40000"/>
                  <a:lumOff val="60000"/>
                </a:schemeClr>
              </a:solidFill>
            </a:endParaRPr>
          </a:p>
        </p:txBody>
      </p:sp>
      <p:sp>
        <p:nvSpPr>
          <p:cNvPr id="10" name="TextBox 9">
            <a:extLst>
              <a:ext uri="{FF2B5EF4-FFF2-40B4-BE49-F238E27FC236}">
                <a16:creationId xmlns:a16="http://schemas.microsoft.com/office/drawing/2014/main" id="{59119799-20C0-CA2F-ED0B-00082B29F8A7}"/>
              </a:ext>
            </a:extLst>
          </p:cNvPr>
          <p:cNvSpPr txBox="1"/>
          <p:nvPr/>
        </p:nvSpPr>
        <p:spPr>
          <a:xfrm>
            <a:off x="838200" y="2548156"/>
            <a:ext cx="2826415" cy="369332"/>
          </a:xfrm>
          <a:prstGeom prst="rect">
            <a:avLst/>
          </a:prstGeom>
          <a:noFill/>
        </p:spPr>
        <p:txBody>
          <a:bodyPr wrap="none" rtlCol="0">
            <a:spAutoFit/>
          </a:bodyPr>
          <a:lstStyle/>
          <a:p>
            <a:r>
              <a:rPr lang="en-US" b="1" dirty="0"/>
              <a:t>Floppy eyelid syndrome</a:t>
            </a:r>
          </a:p>
        </p:txBody>
      </p:sp>
      <p:sp>
        <p:nvSpPr>
          <p:cNvPr id="12" name="Rectangle 11">
            <a:extLst>
              <a:ext uri="{FF2B5EF4-FFF2-40B4-BE49-F238E27FC236}">
                <a16:creationId xmlns:a16="http://schemas.microsoft.com/office/drawing/2014/main" id="{B86C9D58-F5DD-966D-5524-E6FB6EEDE96D}"/>
              </a:ext>
            </a:extLst>
          </p:cNvPr>
          <p:cNvSpPr/>
          <p:nvPr/>
        </p:nvSpPr>
        <p:spPr>
          <a:xfrm>
            <a:off x="5885977" y="432512"/>
            <a:ext cx="463790" cy="179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3007FDC9-85EF-B684-F200-0577939359D5}"/>
              </a:ext>
            </a:extLst>
          </p:cNvPr>
          <p:cNvSpPr/>
          <p:nvPr/>
        </p:nvSpPr>
        <p:spPr>
          <a:xfrm>
            <a:off x="7611611" y="432512"/>
            <a:ext cx="1066799" cy="174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326829654"/>
      </p:ext>
    </p:extLst>
  </p:cSld>
  <p:clrMapOvr>
    <a:masterClrMapping/>
  </p:clrMapOvr>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--SLK</a:t>
            </a:r>
          </a:p>
          <a:p>
            <a:r>
              <a:rPr lang="en-US" dirty="0">
                <a:solidFill>
                  <a:schemeClr val="bg1">
                    <a:lumMod val="75000"/>
                  </a:schemeClr>
                </a:solidFill>
              </a:rPr>
              <a:t>--</a:t>
            </a:r>
            <a:r>
              <a:rPr lang="en-US" b="1" dirty="0">
                <a:solidFill>
                  <a:schemeClr val="bg1"/>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7" name="TextBox 1">
            <a:extLst>
              <a:ext uri="{FF2B5EF4-FFF2-40B4-BE49-F238E27FC236}">
                <a16:creationId xmlns:a16="http://schemas.microsoft.com/office/drawing/2014/main" id="{A7CB714E-48B4-D2F4-C325-216861175E01}"/>
              </a:ext>
            </a:extLst>
          </p:cNvPr>
          <p:cNvSpPr txBox="1"/>
          <p:nvPr/>
        </p:nvSpPr>
        <p:spPr>
          <a:xfrm>
            <a:off x="2574865" y="150769"/>
            <a:ext cx="6248401" cy="5693866"/>
          </a:xfrm>
          <a:prstGeom prst="rect">
            <a:avLst/>
          </a:prstGeom>
          <a:solidFill>
            <a:schemeClr val="accent1">
              <a:lumMod val="40000"/>
              <a:lumOff val="60000"/>
            </a:schemeClr>
          </a:solid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400" i="1" dirty="0">
                <a:solidFill>
                  <a:srgbClr val="0000FF"/>
                </a:solidFill>
              </a:rPr>
              <a:t>In a nutshell, what is floppy eyelid syndrome (FES)?</a:t>
            </a:r>
          </a:p>
          <a:p>
            <a:r>
              <a:rPr lang="en-US" sz="1400" dirty="0">
                <a:solidFill>
                  <a:srgbClr val="0000FF"/>
                </a:solidFill>
              </a:rPr>
              <a:t>A condition characterized by 1) upper-lid  laxity  and 2) chronic  inflammation of the ocular surface</a:t>
            </a:r>
            <a:endParaRPr lang="en-US" sz="1400" dirty="0">
              <a:solidFill>
                <a:schemeClr val="accent1">
                  <a:lumMod val="40000"/>
                  <a:lumOff val="60000"/>
                </a:schemeClr>
              </a:solidFill>
            </a:endParaRP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do FES pts complain of?</a:t>
            </a:r>
          </a:p>
          <a:p>
            <a:r>
              <a:rPr lang="en-US" sz="1400" dirty="0">
                <a:solidFill>
                  <a:schemeClr val="accent1">
                    <a:lumMod val="40000"/>
                    <a:lumOff val="60000"/>
                  </a:schemeClr>
                </a:solidFill>
              </a:rPr>
              <a:t>FBS and mucous discharge that are worse in the  morning</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is the presumed pathogenic process in FES?</a:t>
            </a:r>
          </a:p>
          <a:p>
            <a:r>
              <a:rPr lang="en-US" sz="1400" dirty="0">
                <a:solidFill>
                  <a:schemeClr val="accent1">
                    <a:lumMod val="40000"/>
                    <a:lumOff val="60000"/>
                  </a:schemeClr>
                </a:solidFill>
              </a:rPr>
              <a:t>During sleep, the upper lids evert in response to face-rubbing against a pillow while sleeping in the prone position. Lid eversion results in contact between the eye and the bedding, and this contact traumatizes the ocular epithelia.</a:t>
            </a:r>
          </a:p>
          <a:p>
            <a:endParaRPr lang="en-US" sz="1400" i="1" dirty="0">
              <a:solidFill>
                <a:schemeClr val="accent1">
                  <a:lumMod val="40000"/>
                  <a:lumOff val="60000"/>
                </a:schemeClr>
              </a:solidFill>
            </a:endParaRP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is the main risk factor for FES? (It’s systemic, not ocular.)</a:t>
            </a:r>
          </a:p>
          <a:p>
            <a:r>
              <a:rPr lang="en-US" sz="1400" dirty="0">
                <a:solidFill>
                  <a:schemeClr val="accent1">
                    <a:lumMod val="40000"/>
                    <a:lumOff val="60000"/>
                  </a:schemeClr>
                </a:solidFill>
              </a:rPr>
              <a:t>Obesity</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How is FES managed initially?</a:t>
            </a:r>
          </a:p>
          <a:p>
            <a:r>
              <a:rPr lang="en-US" sz="1400" dirty="0">
                <a:solidFill>
                  <a:schemeClr val="accent1">
                    <a:lumMod val="40000"/>
                    <a:lumOff val="60000"/>
                  </a:schemeClr>
                </a:solidFill>
              </a:rPr>
              <a:t>--Apply ointment to the involved eye(s) at </a:t>
            </a:r>
            <a:r>
              <a:rPr lang="en-US" sz="1400" dirty="0" err="1">
                <a:solidFill>
                  <a:schemeClr val="accent1">
                    <a:lumMod val="40000"/>
                    <a:lumOff val="60000"/>
                  </a:schemeClr>
                </a:solidFill>
              </a:rPr>
              <a:t>qHS</a:t>
            </a:r>
            <a:r>
              <a:rPr lang="en-US" sz="1400" dirty="0">
                <a:solidFill>
                  <a:schemeClr val="accent1">
                    <a:lumMod val="40000"/>
                    <a:lumOff val="60000"/>
                  </a:schemeClr>
                </a:solidFill>
              </a:rPr>
              <a:t>, and</a:t>
            </a:r>
          </a:p>
          <a:p>
            <a:r>
              <a:rPr lang="en-US" sz="1400" dirty="0">
                <a:solidFill>
                  <a:schemeClr val="accent1">
                    <a:lumMod val="40000"/>
                    <a:lumOff val="60000"/>
                  </a:schemeClr>
                </a:solidFill>
              </a:rPr>
              <a:t>--Prevent eversion by either  shielding  the eye(s) or  taping it/them shut</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If FES fails to respond to the above, what’s next?</a:t>
            </a:r>
          </a:p>
          <a:p>
            <a:r>
              <a:rPr lang="en-US" sz="1400" dirty="0">
                <a:solidFill>
                  <a:schemeClr val="accent1">
                    <a:lumMod val="40000"/>
                    <a:lumOff val="60000"/>
                  </a:schemeClr>
                </a:solidFill>
              </a:rPr>
              <a:t>Surgical tightening of the lax upper lid(s)</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With what potentially lethal systemic condition is FES strongly associated?</a:t>
            </a:r>
          </a:p>
          <a:p>
            <a:r>
              <a:rPr lang="en-US" sz="1400" dirty="0">
                <a:solidFill>
                  <a:schemeClr val="accent1">
                    <a:lumMod val="40000"/>
                    <a:lumOff val="60000"/>
                  </a:schemeClr>
                </a:solidFill>
              </a:rPr>
              <a:t>Obstructive sleep apnea. The </a:t>
            </a:r>
            <a:r>
              <a:rPr lang="en-US" sz="1400" i="1" dirty="0">
                <a:solidFill>
                  <a:schemeClr val="accent1">
                    <a:lumMod val="40000"/>
                    <a:lumOff val="60000"/>
                  </a:schemeClr>
                </a:solidFill>
              </a:rPr>
              <a:t>BCSC</a:t>
            </a:r>
            <a:r>
              <a:rPr lang="en-US" sz="1400" dirty="0">
                <a:solidFill>
                  <a:schemeClr val="accent1">
                    <a:lumMod val="40000"/>
                    <a:lumOff val="60000"/>
                  </a:schemeClr>
                </a:solidFill>
              </a:rPr>
              <a:t> states that </a:t>
            </a:r>
            <a:r>
              <a:rPr lang="en-US" sz="1400" u="sng" dirty="0">
                <a:solidFill>
                  <a:schemeClr val="accent1">
                    <a:lumMod val="40000"/>
                    <a:lumOff val="60000"/>
                  </a:schemeClr>
                </a:solidFill>
              </a:rPr>
              <a:t>all FES pts should be evaluated for OSA.</a:t>
            </a:r>
            <a:endParaRPr lang="en-US" sz="1400" i="1" u="sng" dirty="0">
              <a:solidFill>
                <a:schemeClr val="accent1">
                  <a:lumMod val="40000"/>
                  <a:lumOff val="60000"/>
                </a:schemeClr>
              </a:solidFill>
            </a:endParaRPr>
          </a:p>
        </p:txBody>
      </p:sp>
      <p:sp>
        <p:nvSpPr>
          <p:cNvPr id="10" name="TextBox 9">
            <a:extLst>
              <a:ext uri="{FF2B5EF4-FFF2-40B4-BE49-F238E27FC236}">
                <a16:creationId xmlns:a16="http://schemas.microsoft.com/office/drawing/2014/main" id="{59119799-20C0-CA2F-ED0B-00082B29F8A7}"/>
              </a:ext>
            </a:extLst>
          </p:cNvPr>
          <p:cNvSpPr txBox="1"/>
          <p:nvPr/>
        </p:nvSpPr>
        <p:spPr>
          <a:xfrm>
            <a:off x="838200" y="2548156"/>
            <a:ext cx="2826415" cy="369332"/>
          </a:xfrm>
          <a:prstGeom prst="rect">
            <a:avLst/>
          </a:prstGeom>
          <a:noFill/>
        </p:spPr>
        <p:txBody>
          <a:bodyPr wrap="none" rtlCol="0">
            <a:spAutoFit/>
          </a:bodyPr>
          <a:lstStyle/>
          <a:p>
            <a:r>
              <a:rPr lang="en-US" b="1" dirty="0"/>
              <a:t>Floppy eyelid syndrome</a:t>
            </a:r>
          </a:p>
        </p:txBody>
      </p:sp>
    </p:spTree>
    <p:extLst>
      <p:ext uri="{BB962C8B-B14F-4D97-AF65-F5344CB8AC3E}">
        <p14:creationId xmlns:p14="http://schemas.microsoft.com/office/powerpoint/2010/main" val="2852360191"/>
      </p:ext>
    </p:extLst>
  </p:cSld>
  <p:clrMapOvr>
    <a:masterClrMapping/>
  </p:clrMapOvr>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--SLK</a:t>
            </a:r>
          </a:p>
          <a:p>
            <a:r>
              <a:rPr lang="en-US" dirty="0">
                <a:solidFill>
                  <a:schemeClr val="bg1">
                    <a:lumMod val="75000"/>
                  </a:schemeClr>
                </a:solidFill>
              </a:rPr>
              <a:t>--</a:t>
            </a:r>
            <a:r>
              <a:rPr lang="en-US" b="1" dirty="0">
                <a:solidFill>
                  <a:schemeClr val="bg1"/>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7" name="TextBox 1">
            <a:extLst>
              <a:ext uri="{FF2B5EF4-FFF2-40B4-BE49-F238E27FC236}">
                <a16:creationId xmlns:a16="http://schemas.microsoft.com/office/drawing/2014/main" id="{A7CB714E-48B4-D2F4-C325-216861175E01}"/>
              </a:ext>
            </a:extLst>
          </p:cNvPr>
          <p:cNvSpPr txBox="1"/>
          <p:nvPr/>
        </p:nvSpPr>
        <p:spPr>
          <a:xfrm>
            <a:off x="2574865" y="150769"/>
            <a:ext cx="6340535" cy="5693866"/>
          </a:xfrm>
          <a:prstGeom prst="rect">
            <a:avLst/>
          </a:prstGeom>
          <a:solidFill>
            <a:schemeClr val="accent1">
              <a:lumMod val="40000"/>
              <a:lumOff val="60000"/>
            </a:schemeClr>
          </a:solid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400" i="1" dirty="0">
                <a:solidFill>
                  <a:schemeClr val="bg1">
                    <a:lumMod val="75000"/>
                  </a:schemeClr>
                </a:solidFill>
              </a:rPr>
              <a:t>In a nutshell, what is floppy eyelid syndrome (FES)?</a:t>
            </a:r>
          </a:p>
          <a:p>
            <a:r>
              <a:rPr lang="en-US" sz="1400" dirty="0">
                <a:solidFill>
                  <a:schemeClr val="bg1">
                    <a:lumMod val="75000"/>
                  </a:schemeClr>
                </a:solidFill>
              </a:rPr>
              <a:t>A condition characterized by 1) </a:t>
            </a:r>
            <a:r>
              <a:rPr lang="en-US" sz="1400" b="1" dirty="0">
                <a:solidFill>
                  <a:srgbClr val="0000FF"/>
                </a:solidFill>
              </a:rPr>
              <a:t>upper-lid  laxity  </a:t>
            </a:r>
            <a:r>
              <a:rPr lang="en-US" sz="1400" dirty="0">
                <a:solidFill>
                  <a:schemeClr val="bg1">
                    <a:lumMod val="75000"/>
                  </a:schemeClr>
                </a:solidFill>
              </a:rPr>
              <a:t>and 2) chronic  inflammation of the ocular surface</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do FES pts complain of?</a:t>
            </a:r>
          </a:p>
          <a:p>
            <a:r>
              <a:rPr lang="en-US" sz="1400" dirty="0">
                <a:solidFill>
                  <a:schemeClr val="accent1">
                    <a:lumMod val="40000"/>
                    <a:lumOff val="60000"/>
                  </a:schemeClr>
                </a:solidFill>
              </a:rPr>
              <a:t>FBS and mucous discharge that are worse in the  morning</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is the presumed pathogenic process in FES?</a:t>
            </a:r>
          </a:p>
          <a:p>
            <a:r>
              <a:rPr lang="en-US" sz="1400" dirty="0">
                <a:solidFill>
                  <a:schemeClr val="accent1">
                    <a:lumMod val="40000"/>
                    <a:lumOff val="60000"/>
                  </a:schemeClr>
                </a:solidFill>
              </a:rPr>
              <a:t>During sleep, the upper lids evert in response to face-rubbing against a pillow while sleeping in the prone position. Lid eversion results in contact between the eye and the bedding, and this contact traumatizes the ocular epithelia.</a:t>
            </a:r>
          </a:p>
          <a:p>
            <a:endParaRPr lang="en-US" sz="1400" i="1" dirty="0">
              <a:solidFill>
                <a:schemeClr val="accent1">
                  <a:lumMod val="40000"/>
                  <a:lumOff val="60000"/>
                </a:schemeClr>
              </a:solidFill>
            </a:endParaRP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is the main risk factor for FES? (It’s systemic, not ocular.)</a:t>
            </a:r>
          </a:p>
          <a:p>
            <a:r>
              <a:rPr lang="en-US" sz="1400" dirty="0">
                <a:solidFill>
                  <a:schemeClr val="accent1">
                    <a:lumMod val="40000"/>
                    <a:lumOff val="60000"/>
                  </a:schemeClr>
                </a:solidFill>
              </a:rPr>
              <a:t>Obesity</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How is FES managed initially?</a:t>
            </a:r>
          </a:p>
          <a:p>
            <a:r>
              <a:rPr lang="en-US" sz="1400" dirty="0">
                <a:solidFill>
                  <a:schemeClr val="accent1">
                    <a:lumMod val="40000"/>
                    <a:lumOff val="60000"/>
                  </a:schemeClr>
                </a:solidFill>
              </a:rPr>
              <a:t>--Apply ointment to the involved eye(s) at </a:t>
            </a:r>
            <a:r>
              <a:rPr lang="en-US" sz="1400" dirty="0" err="1">
                <a:solidFill>
                  <a:schemeClr val="accent1">
                    <a:lumMod val="40000"/>
                    <a:lumOff val="60000"/>
                  </a:schemeClr>
                </a:solidFill>
              </a:rPr>
              <a:t>qHS</a:t>
            </a:r>
            <a:r>
              <a:rPr lang="en-US" sz="1400" dirty="0">
                <a:solidFill>
                  <a:schemeClr val="accent1">
                    <a:lumMod val="40000"/>
                    <a:lumOff val="60000"/>
                  </a:schemeClr>
                </a:solidFill>
              </a:rPr>
              <a:t>, and</a:t>
            </a:r>
          </a:p>
          <a:p>
            <a:r>
              <a:rPr lang="en-US" sz="1400" dirty="0">
                <a:solidFill>
                  <a:schemeClr val="accent1">
                    <a:lumMod val="40000"/>
                    <a:lumOff val="60000"/>
                  </a:schemeClr>
                </a:solidFill>
              </a:rPr>
              <a:t>--Prevent eversion by either  shielding  the eye(s) or  taping it/them shut</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If FES fails to respond to the above, what’s next?</a:t>
            </a:r>
          </a:p>
          <a:p>
            <a:r>
              <a:rPr lang="en-US" sz="1400" dirty="0">
                <a:solidFill>
                  <a:schemeClr val="accent1">
                    <a:lumMod val="40000"/>
                    <a:lumOff val="60000"/>
                  </a:schemeClr>
                </a:solidFill>
              </a:rPr>
              <a:t>Surgical tightening of the lax upper lid(s)</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With what potentially lethal systemic condition is FES strongly associated?</a:t>
            </a:r>
          </a:p>
          <a:p>
            <a:r>
              <a:rPr lang="en-US" sz="1400" dirty="0">
                <a:solidFill>
                  <a:schemeClr val="accent1">
                    <a:lumMod val="40000"/>
                    <a:lumOff val="60000"/>
                  </a:schemeClr>
                </a:solidFill>
              </a:rPr>
              <a:t>Obstructive sleep apnea. The </a:t>
            </a:r>
            <a:r>
              <a:rPr lang="en-US" sz="1400" i="1" dirty="0">
                <a:solidFill>
                  <a:schemeClr val="accent1">
                    <a:lumMod val="40000"/>
                    <a:lumOff val="60000"/>
                  </a:schemeClr>
                </a:solidFill>
              </a:rPr>
              <a:t>BCSC</a:t>
            </a:r>
            <a:r>
              <a:rPr lang="en-US" sz="1400" dirty="0">
                <a:solidFill>
                  <a:schemeClr val="accent1">
                    <a:lumMod val="40000"/>
                    <a:lumOff val="60000"/>
                  </a:schemeClr>
                </a:solidFill>
              </a:rPr>
              <a:t> states that </a:t>
            </a:r>
            <a:r>
              <a:rPr lang="en-US" sz="1400" u="sng" dirty="0">
                <a:solidFill>
                  <a:schemeClr val="accent1">
                    <a:lumMod val="40000"/>
                    <a:lumOff val="60000"/>
                  </a:schemeClr>
                </a:solidFill>
              </a:rPr>
              <a:t>all FES pts should be evaluated for OSA.</a:t>
            </a:r>
            <a:endParaRPr lang="en-US" sz="1400" i="1" u="sng" dirty="0">
              <a:solidFill>
                <a:schemeClr val="accent1">
                  <a:lumMod val="40000"/>
                  <a:lumOff val="60000"/>
                </a:schemeClr>
              </a:solidFill>
            </a:endParaRPr>
          </a:p>
        </p:txBody>
      </p:sp>
      <p:sp>
        <p:nvSpPr>
          <p:cNvPr id="10" name="TextBox 9">
            <a:extLst>
              <a:ext uri="{FF2B5EF4-FFF2-40B4-BE49-F238E27FC236}">
                <a16:creationId xmlns:a16="http://schemas.microsoft.com/office/drawing/2014/main" id="{59119799-20C0-CA2F-ED0B-00082B29F8A7}"/>
              </a:ext>
            </a:extLst>
          </p:cNvPr>
          <p:cNvSpPr txBox="1"/>
          <p:nvPr/>
        </p:nvSpPr>
        <p:spPr>
          <a:xfrm>
            <a:off x="838200" y="2548156"/>
            <a:ext cx="2826415" cy="369332"/>
          </a:xfrm>
          <a:prstGeom prst="rect">
            <a:avLst/>
          </a:prstGeom>
          <a:noFill/>
        </p:spPr>
        <p:txBody>
          <a:bodyPr wrap="none" rtlCol="0">
            <a:spAutoFit/>
          </a:bodyPr>
          <a:lstStyle/>
          <a:p>
            <a:r>
              <a:rPr lang="en-US" b="1" dirty="0"/>
              <a:t>Floppy eyelid syndrome</a:t>
            </a:r>
          </a:p>
        </p:txBody>
      </p:sp>
      <p:sp>
        <p:nvSpPr>
          <p:cNvPr id="3" name="TextBox 2">
            <a:extLst>
              <a:ext uri="{FF2B5EF4-FFF2-40B4-BE49-F238E27FC236}">
                <a16:creationId xmlns:a16="http://schemas.microsoft.com/office/drawing/2014/main" id="{5A20F1EC-CE55-DE49-7402-00B60270C406}"/>
              </a:ext>
            </a:extLst>
          </p:cNvPr>
          <p:cNvSpPr txBox="1"/>
          <p:nvPr/>
        </p:nvSpPr>
        <p:spPr>
          <a:xfrm>
            <a:off x="4724400" y="748586"/>
            <a:ext cx="2869632" cy="307777"/>
          </a:xfrm>
          <a:prstGeom prst="rect">
            <a:avLst/>
          </a:prstGeom>
          <a:noFill/>
        </p:spPr>
        <p:txBody>
          <a:bodyPr wrap="none" rtlCol="0">
            <a:spAutoFit/>
          </a:bodyPr>
          <a:lstStyle/>
          <a:p>
            <a:r>
              <a:rPr lang="en-US" sz="1400" i="1" dirty="0"/>
              <a:t>How can you tell if the UL is lax?</a:t>
            </a:r>
            <a:endParaRPr lang="en-US" sz="1400" dirty="0"/>
          </a:p>
        </p:txBody>
      </p:sp>
    </p:spTree>
    <p:extLst>
      <p:ext uri="{BB962C8B-B14F-4D97-AF65-F5344CB8AC3E}">
        <p14:creationId xmlns:p14="http://schemas.microsoft.com/office/powerpoint/2010/main" val="15359490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72</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chemeClr val="bg1">
                    <a:lumMod val="75000"/>
                  </a:schemeClr>
                </a:solidFill>
              </a:rPr>
              <a:t>The lipid component/layer makes key contributions to the stability and effectiveness of the tear film—what are they?</a:t>
            </a:r>
          </a:p>
          <a:p>
            <a:r>
              <a:rPr lang="en-US" sz="1600" dirty="0">
                <a:solidFill>
                  <a:schemeClr val="bg1">
                    <a:lumMod val="75000"/>
                  </a:schemeClr>
                </a:solidFill>
              </a:rPr>
              <a:t>--Inhibit tear film  evaporation , thereby keeping it on the eye longer</a:t>
            </a:r>
          </a:p>
          <a:p>
            <a:r>
              <a:rPr lang="en-US" sz="1600" dirty="0">
                <a:solidFill>
                  <a:schemeClr val="bg1">
                    <a:lumMod val="75000"/>
                  </a:schemeClr>
                </a:solidFill>
              </a:rPr>
              <a:t>--Reduce tear film  surface tension , thereby keeping it on the eye longer </a:t>
            </a:r>
          </a:p>
          <a:p>
            <a:r>
              <a:rPr lang="en-US" sz="1600" dirty="0">
                <a:solidFill>
                  <a:schemeClr val="bg1">
                    <a:lumMod val="75000"/>
                  </a:schemeClr>
                </a:solidFill>
              </a:rPr>
              <a:t>----Without a lipid layer, surface tension (along with gravity) would pull the tear film down the eye to the lake</a:t>
            </a:r>
          </a:p>
          <a:p>
            <a:r>
              <a:rPr lang="en-US" sz="1600" dirty="0">
                <a:solidFill>
                  <a:schemeClr val="bg1">
                    <a:lumMod val="75000"/>
                  </a:schemeClr>
                </a:solidFill>
              </a:rPr>
              <a:t>--Facilitate visual acuity by providing a smooth  refracting surface</a:t>
            </a:r>
          </a:p>
          <a:p>
            <a:endParaRPr lang="en-US" sz="1600" i="1" dirty="0">
              <a:solidFill>
                <a:schemeClr val="bg1">
                  <a:lumMod val="75000"/>
                </a:schemeClr>
              </a:solidFill>
            </a:endParaRPr>
          </a:p>
          <a:p>
            <a:r>
              <a:rPr lang="en-US" sz="1600" i="1" dirty="0">
                <a:solidFill>
                  <a:schemeClr val="bg1">
                    <a:lumMod val="75000"/>
                  </a:schemeClr>
                </a:solidFill>
              </a:rPr>
              <a:t>Which gland(s) produce the lipids constituting this layer?</a:t>
            </a:r>
          </a:p>
          <a:p>
            <a:r>
              <a:rPr lang="en-US" sz="1600" dirty="0">
                <a:solidFill>
                  <a:schemeClr val="bg1">
                    <a:lumMod val="75000"/>
                  </a:schemeClr>
                </a:solidFill>
              </a:rPr>
              <a:t>The </a:t>
            </a:r>
            <a:r>
              <a:rPr lang="en-US" sz="1600" b="1" dirty="0">
                <a:solidFill>
                  <a:srgbClr val="0000FF"/>
                </a:solidFill>
              </a:rPr>
              <a:t>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D191A2A-E9B4-C7BB-00B0-B8337EC85256}"/>
              </a:ext>
            </a:extLst>
          </p:cNvPr>
          <p:cNvSpPr/>
          <p:nvPr/>
        </p:nvSpPr>
        <p:spPr>
          <a:xfrm>
            <a:off x="1696278" y="3329608"/>
            <a:ext cx="2186609" cy="44478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EBA6BA89-9EFA-F586-9E00-391CB8370D80}"/>
              </a:ext>
            </a:extLst>
          </p:cNvPr>
          <p:cNvSpPr txBox="1">
            <a:spLocks noChangeArrowheads="1"/>
          </p:cNvSpPr>
          <p:nvPr/>
        </p:nvSpPr>
        <p:spPr>
          <a:xfrm>
            <a:off x="1421968" y="3876038"/>
            <a:ext cx="6503245" cy="1102759"/>
          </a:xfrm>
          <a:prstGeom prst="rect">
            <a:avLst/>
          </a:prstGeom>
          <a:solidFill>
            <a:schemeClr val="accent1">
              <a:lumMod val="40000"/>
              <a:lumOff val="60000"/>
            </a:schemeClr>
          </a:solidFill>
        </p:spPr>
        <p:txBody>
          <a:bodyPr anchor="ct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nSpc>
                <a:spcPct val="90000"/>
              </a:lnSpc>
              <a:buFont typeface="Wingdings" pitchFamily="2" charset="2"/>
              <a:buNone/>
            </a:pPr>
            <a:r>
              <a:rPr lang="en-US" altLang="en-US" sz="1400" kern="0" dirty="0"/>
              <a:t>The meibomian glands are embedded within the  </a:t>
            </a:r>
            <a:r>
              <a:rPr lang="en-US" altLang="en-US" sz="1400" kern="0" dirty="0">
                <a:solidFill>
                  <a:srgbClr val="0000FF"/>
                </a:solidFill>
              </a:rPr>
              <a:t>tarsal plates</a:t>
            </a:r>
            <a:endParaRPr lang="en-US" altLang="en-US" sz="1400" kern="0" dirty="0">
              <a:solidFill>
                <a:schemeClr val="accent1">
                  <a:lumMod val="40000"/>
                  <a:lumOff val="60000"/>
                </a:schemeClr>
              </a:solidFill>
            </a:endParaRPr>
          </a:p>
          <a:p>
            <a:pPr marL="0" indent="0">
              <a:lnSpc>
                <a:spcPct val="90000"/>
              </a:lnSpc>
              <a:buFont typeface="Wingdings" pitchFamily="2" charset="2"/>
              <a:buNone/>
            </a:pPr>
            <a:r>
              <a:rPr lang="en-US" altLang="en-US" sz="1400" kern="0" dirty="0">
                <a:solidFill>
                  <a:schemeClr val="accent1">
                    <a:lumMod val="40000"/>
                    <a:lumOff val="60000"/>
                  </a:schemeClr>
                </a:solidFill>
              </a:rPr>
              <a:t>The product of a meibomian gland is called  </a:t>
            </a:r>
            <a:r>
              <a:rPr lang="en-US" altLang="en-US" sz="1400" i="1" kern="0" dirty="0">
                <a:solidFill>
                  <a:schemeClr val="accent1">
                    <a:lumMod val="40000"/>
                    <a:lumOff val="60000"/>
                  </a:schemeClr>
                </a:solidFill>
              </a:rPr>
              <a:t>meibum</a:t>
            </a:r>
            <a:endParaRPr lang="en-US" altLang="en-US" sz="1400" kern="0" dirty="0">
              <a:solidFill>
                <a:schemeClr val="accent1">
                  <a:lumMod val="40000"/>
                  <a:lumOff val="60000"/>
                </a:schemeClr>
              </a:solidFill>
            </a:endParaRPr>
          </a:p>
          <a:p>
            <a:pPr marL="0" indent="0">
              <a:lnSpc>
                <a:spcPct val="90000"/>
              </a:lnSpc>
              <a:buFont typeface="Wingdings" pitchFamily="2" charset="2"/>
              <a:buNone/>
            </a:pPr>
            <a:r>
              <a:rPr lang="en-US" altLang="en-US" sz="1400" kern="0" dirty="0">
                <a:solidFill>
                  <a:schemeClr val="accent1">
                    <a:lumMod val="40000"/>
                    <a:lumOff val="60000"/>
                  </a:schemeClr>
                </a:solidFill>
              </a:rPr>
              <a:t>There are up to twice as many meibomian glands in the  upper  lids</a:t>
            </a:r>
          </a:p>
          <a:p>
            <a:pPr marL="0" indent="0">
              <a:lnSpc>
                <a:spcPct val="90000"/>
              </a:lnSpc>
              <a:buFont typeface="Wingdings" pitchFamily="2" charset="2"/>
              <a:buNone/>
            </a:pPr>
            <a:r>
              <a:rPr lang="en-US" altLang="en-US" sz="1400" kern="0" dirty="0">
                <a:solidFill>
                  <a:schemeClr val="accent1">
                    <a:lumMod val="40000"/>
                    <a:lumOff val="60000"/>
                  </a:schemeClr>
                </a:solidFill>
              </a:rPr>
              <a:t>The meibomian glands are innervated primarily by the  parasympathetic  system</a:t>
            </a:r>
          </a:p>
        </p:txBody>
      </p:sp>
      <p:sp>
        <p:nvSpPr>
          <p:cNvPr id="8" name="TextBox 7">
            <a:extLst>
              <a:ext uri="{FF2B5EF4-FFF2-40B4-BE49-F238E27FC236}">
                <a16:creationId xmlns:a16="http://schemas.microsoft.com/office/drawing/2014/main" id="{68ACD223-5E7F-A308-DF2E-7DF1329B4B12}"/>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360660197"/>
      </p:ext>
    </p:extLst>
  </p:cSld>
  <p:clrMapOvr>
    <a:masterClrMapping/>
  </p:clrMapOvr>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--SLK</a:t>
            </a:r>
          </a:p>
          <a:p>
            <a:r>
              <a:rPr lang="en-US" dirty="0">
                <a:solidFill>
                  <a:schemeClr val="bg1">
                    <a:lumMod val="75000"/>
                  </a:schemeClr>
                </a:solidFill>
              </a:rPr>
              <a:t>--</a:t>
            </a:r>
            <a:r>
              <a:rPr lang="en-US" b="1" dirty="0">
                <a:solidFill>
                  <a:schemeClr val="bg1"/>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7" name="TextBox 1">
            <a:extLst>
              <a:ext uri="{FF2B5EF4-FFF2-40B4-BE49-F238E27FC236}">
                <a16:creationId xmlns:a16="http://schemas.microsoft.com/office/drawing/2014/main" id="{A7CB714E-48B4-D2F4-C325-216861175E01}"/>
              </a:ext>
            </a:extLst>
          </p:cNvPr>
          <p:cNvSpPr txBox="1"/>
          <p:nvPr/>
        </p:nvSpPr>
        <p:spPr>
          <a:xfrm>
            <a:off x="2574865" y="150769"/>
            <a:ext cx="6340535" cy="5693866"/>
          </a:xfrm>
          <a:prstGeom prst="rect">
            <a:avLst/>
          </a:prstGeom>
          <a:solidFill>
            <a:schemeClr val="accent1">
              <a:lumMod val="40000"/>
              <a:lumOff val="60000"/>
            </a:schemeClr>
          </a:solid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400" i="1" dirty="0">
                <a:solidFill>
                  <a:schemeClr val="bg1">
                    <a:lumMod val="75000"/>
                  </a:schemeClr>
                </a:solidFill>
              </a:rPr>
              <a:t>In a nutshell, what is floppy eyelid syndrome (FES)?</a:t>
            </a:r>
          </a:p>
          <a:p>
            <a:r>
              <a:rPr lang="en-US" sz="1400" dirty="0">
                <a:solidFill>
                  <a:schemeClr val="bg1">
                    <a:lumMod val="75000"/>
                  </a:schemeClr>
                </a:solidFill>
              </a:rPr>
              <a:t>A condition characterized by 1) </a:t>
            </a:r>
            <a:r>
              <a:rPr lang="en-US" sz="1400" b="1" dirty="0">
                <a:solidFill>
                  <a:srgbClr val="0000FF"/>
                </a:solidFill>
              </a:rPr>
              <a:t>upper-lid  laxity  </a:t>
            </a:r>
            <a:r>
              <a:rPr lang="en-US" sz="1400" dirty="0">
                <a:solidFill>
                  <a:schemeClr val="bg1">
                    <a:lumMod val="75000"/>
                  </a:schemeClr>
                </a:solidFill>
              </a:rPr>
              <a:t>and 2) chronic  inflammation of the ocular surface</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do FES pts complain of?</a:t>
            </a:r>
          </a:p>
          <a:p>
            <a:r>
              <a:rPr lang="en-US" sz="1400" dirty="0">
                <a:solidFill>
                  <a:schemeClr val="accent1">
                    <a:lumMod val="40000"/>
                    <a:lumOff val="60000"/>
                  </a:schemeClr>
                </a:solidFill>
              </a:rPr>
              <a:t>FBS and mucous discharge that are worse in the  morning</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is the presumed pathogenic process in FES?</a:t>
            </a:r>
          </a:p>
          <a:p>
            <a:r>
              <a:rPr lang="en-US" sz="1400" dirty="0">
                <a:solidFill>
                  <a:schemeClr val="accent1">
                    <a:lumMod val="40000"/>
                    <a:lumOff val="60000"/>
                  </a:schemeClr>
                </a:solidFill>
              </a:rPr>
              <a:t>During sleep, the upper lids evert in response to face-rubbing against a pillow while sleeping in the prone position. Lid eversion results in contact between the eye and the bedding, and this contact traumatizes the ocular epithelia.</a:t>
            </a:r>
          </a:p>
          <a:p>
            <a:endParaRPr lang="en-US" sz="1400" i="1" dirty="0">
              <a:solidFill>
                <a:schemeClr val="accent1">
                  <a:lumMod val="40000"/>
                  <a:lumOff val="60000"/>
                </a:schemeClr>
              </a:solidFill>
            </a:endParaRP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is the main risk factor for FES? (It’s systemic, not ocular.)</a:t>
            </a:r>
          </a:p>
          <a:p>
            <a:r>
              <a:rPr lang="en-US" sz="1400" dirty="0">
                <a:solidFill>
                  <a:schemeClr val="accent1">
                    <a:lumMod val="40000"/>
                    <a:lumOff val="60000"/>
                  </a:schemeClr>
                </a:solidFill>
              </a:rPr>
              <a:t>Obesity</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How is FES managed initially?</a:t>
            </a:r>
          </a:p>
          <a:p>
            <a:r>
              <a:rPr lang="en-US" sz="1400" dirty="0">
                <a:solidFill>
                  <a:schemeClr val="accent1">
                    <a:lumMod val="40000"/>
                    <a:lumOff val="60000"/>
                  </a:schemeClr>
                </a:solidFill>
              </a:rPr>
              <a:t>--Apply ointment to the involved eye(s) at </a:t>
            </a:r>
            <a:r>
              <a:rPr lang="en-US" sz="1400" dirty="0" err="1">
                <a:solidFill>
                  <a:schemeClr val="accent1">
                    <a:lumMod val="40000"/>
                    <a:lumOff val="60000"/>
                  </a:schemeClr>
                </a:solidFill>
              </a:rPr>
              <a:t>qHS</a:t>
            </a:r>
            <a:r>
              <a:rPr lang="en-US" sz="1400" dirty="0">
                <a:solidFill>
                  <a:schemeClr val="accent1">
                    <a:lumMod val="40000"/>
                    <a:lumOff val="60000"/>
                  </a:schemeClr>
                </a:solidFill>
              </a:rPr>
              <a:t>, and</a:t>
            </a:r>
          </a:p>
          <a:p>
            <a:r>
              <a:rPr lang="en-US" sz="1400" dirty="0">
                <a:solidFill>
                  <a:schemeClr val="accent1">
                    <a:lumMod val="40000"/>
                    <a:lumOff val="60000"/>
                  </a:schemeClr>
                </a:solidFill>
              </a:rPr>
              <a:t>--Prevent eversion by either  shielding  the eye(s) or  taping it/them shut</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If FES fails to respond to the above, what’s next?</a:t>
            </a:r>
          </a:p>
          <a:p>
            <a:r>
              <a:rPr lang="en-US" sz="1400" dirty="0">
                <a:solidFill>
                  <a:schemeClr val="accent1">
                    <a:lumMod val="40000"/>
                    <a:lumOff val="60000"/>
                  </a:schemeClr>
                </a:solidFill>
              </a:rPr>
              <a:t>Surgical tightening of the lax upper lid(s)</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With what potentially lethal systemic condition is FES strongly associated?</a:t>
            </a:r>
          </a:p>
          <a:p>
            <a:r>
              <a:rPr lang="en-US" sz="1400" dirty="0">
                <a:solidFill>
                  <a:schemeClr val="accent1">
                    <a:lumMod val="40000"/>
                    <a:lumOff val="60000"/>
                  </a:schemeClr>
                </a:solidFill>
              </a:rPr>
              <a:t>Obstructive sleep apnea. The </a:t>
            </a:r>
            <a:r>
              <a:rPr lang="en-US" sz="1400" i="1" dirty="0">
                <a:solidFill>
                  <a:schemeClr val="accent1">
                    <a:lumMod val="40000"/>
                    <a:lumOff val="60000"/>
                  </a:schemeClr>
                </a:solidFill>
              </a:rPr>
              <a:t>BCSC</a:t>
            </a:r>
            <a:r>
              <a:rPr lang="en-US" sz="1400" dirty="0">
                <a:solidFill>
                  <a:schemeClr val="accent1">
                    <a:lumMod val="40000"/>
                    <a:lumOff val="60000"/>
                  </a:schemeClr>
                </a:solidFill>
              </a:rPr>
              <a:t> states that </a:t>
            </a:r>
            <a:r>
              <a:rPr lang="en-US" sz="1400" u="sng" dirty="0">
                <a:solidFill>
                  <a:schemeClr val="accent1">
                    <a:lumMod val="40000"/>
                    <a:lumOff val="60000"/>
                  </a:schemeClr>
                </a:solidFill>
              </a:rPr>
              <a:t>all FES pts should be evaluated for OSA.</a:t>
            </a:r>
            <a:endParaRPr lang="en-US" sz="1400" i="1" u="sng" dirty="0">
              <a:solidFill>
                <a:schemeClr val="accent1">
                  <a:lumMod val="40000"/>
                  <a:lumOff val="60000"/>
                </a:schemeClr>
              </a:solidFill>
            </a:endParaRPr>
          </a:p>
        </p:txBody>
      </p:sp>
      <p:sp>
        <p:nvSpPr>
          <p:cNvPr id="10" name="TextBox 9">
            <a:extLst>
              <a:ext uri="{FF2B5EF4-FFF2-40B4-BE49-F238E27FC236}">
                <a16:creationId xmlns:a16="http://schemas.microsoft.com/office/drawing/2014/main" id="{59119799-20C0-CA2F-ED0B-00082B29F8A7}"/>
              </a:ext>
            </a:extLst>
          </p:cNvPr>
          <p:cNvSpPr txBox="1"/>
          <p:nvPr/>
        </p:nvSpPr>
        <p:spPr>
          <a:xfrm>
            <a:off x="838200" y="2548156"/>
            <a:ext cx="2826415" cy="369332"/>
          </a:xfrm>
          <a:prstGeom prst="rect">
            <a:avLst/>
          </a:prstGeom>
          <a:noFill/>
        </p:spPr>
        <p:txBody>
          <a:bodyPr wrap="none" rtlCol="0">
            <a:spAutoFit/>
          </a:bodyPr>
          <a:lstStyle/>
          <a:p>
            <a:r>
              <a:rPr lang="en-US" b="1" dirty="0"/>
              <a:t>Floppy eyelid syndrome</a:t>
            </a:r>
          </a:p>
        </p:txBody>
      </p:sp>
      <p:sp>
        <p:nvSpPr>
          <p:cNvPr id="3" name="TextBox 2">
            <a:extLst>
              <a:ext uri="{FF2B5EF4-FFF2-40B4-BE49-F238E27FC236}">
                <a16:creationId xmlns:a16="http://schemas.microsoft.com/office/drawing/2014/main" id="{5A20F1EC-CE55-DE49-7402-00B60270C406}"/>
              </a:ext>
            </a:extLst>
          </p:cNvPr>
          <p:cNvSpPr txBox="1"/>
          <p:nvPr/>
        </p:nvSpPr>
        <p:spPr>
          <a:xfrm>
            <a:off x="4724400" y="748586"/>
            <a:ext cx="3946914" cy="523220"/>
          </a:xfrm>
          <a:prstGeom prst="rect">
            <a:avLst/>
          </a:prstGeom>
          <a:noFill/>
        </p:spPr>
        <p:txBody>
          <a:bodyPr wrap="none" rtlCol="0">
            <a:spAutoFit/>
          </a:bodyPr>
          <a:lstStyle/>
          <a:p>
            <a:r>
              <a:rPr lang="en-US" sz="1400" i="1" dirty="0"/>
              <a:t>How can you tell if the UL is lax?</a:t>
            </a:r>
          </a:p>
          <a:p>
            <a:r>
              <a:rPr lang="en-US" sz="1400" dirty="0"/>
              <a:t>It will evert easily and dramatically with traction</a:t>
            </a:r>
          </a:p>
        </p:txBody>
      </p:sp>
    </p:spTree>
    <p:extLst>
      <p:ext uri="{BB962C8B-B14F-4D97-AF65-F5344CB8AC3E}">
        <p14:creationId xmlns:p14="http://schemas.microsoft.com/office/powerpoint/2010/main" val="3761679312"/>
      </p:ext>
    </p:extLst>
  </p:cSld>
  <p:clrMapOvr>
    <a:masterClrMapping/>
  </p:clrMapOvr>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64C396-AB57-171F-320C-2E8E5FE934EC}"/>
              </a:ext>
            </a:extLst>
          </p:cNvPr>
          <p:cNvSpPr txBox="1"/>
          <p:nvPr/>
        </p:nvSpPr>
        <p:spPr>
          <a:xfrm>
            <a:off x="3927236" y="6168888"/>
            <a:ext cx="1321901" cy="369332"/>
          </a:xfrm>
          <a:prstGeom prst="rect">
            <a:avLst/>
          </a:prstGeom>
          <a:noFill/>
        </p:spPr>
        <p:txBody>
          <a:bodyPr wrap="none" rtlCol="0">
            <a:spAutoFit/>
          </a:bodyPr>
          <a:lstStyle/>
          <a:p>
            <a:pPr algn="ctr"/>
            <a:r>
              <a:rPr lang="en-US" dirty="0"/>
              <a:t>FES. Wow.</a:t>
            </a:r>
          </a:p>
        </p:txBody>
      </p:sp>
      <p:sp>
        <p:nvSpPr>
          <p:cNvPr id="3" name="TextBox 2">
            <a:extLst>
              <a:ext uri="{FF2B5EF4-FFF2-40B4-BE49-F238E27FC236}">
                <a16:creationId xmlns:a16="http://schemas.microsoft.com/office/drawing/2014/main" id="{4F67E6AE-C692-ADAD-EC8A-4A7636FBE166}"/>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pic>
        <p:nvPicPr>
          <p:cNvPr id="1030" name="Picture 6" descr="Floppy eyelid syndrome – The Eye Center- Dr. Mahnaz Naveed Shah &amp;  Associates, Karachi">
            <a:extLst>
              <a:ext uri="{FF2B5EF4-FFF2-40B4-BE49-F238E27FC236}">
                <a16:creationId xmlns:a16="http://schemas.microsoft.com/office/drawing/2014/main" id="{0E74A21C-722E-27E0-7FF0-C1E108F26F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543050"/>
            <a:ext cx="7143750"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263721"/>
      </p:ext>
    </p:extLst>
  </p:cSld>
  <p:clrMapOvr>
    <a:masterClrMapping/>
  </p:clrMapOvr>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3271ED-E65F-E45A-55B8-CF69A6AA39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397" y="1561981"/>
            <a:ext cx="5039205" cy="3734037"/>
          </a:xfrm>
          <a:prstGeom prst="rect">
            <a:avLst/>
          </a:prstGeom>
        </p:spPr>
      </p:pic>
      <p:sp>
        <p:nvSpPr>
          <p:cNvPr id="4" name="TextBox 3">
            <a:extLst>
              <a:ext uri="{FF2B5EF4-FFF2-40B4-BE49-F238E27FC236}">
                <a16:creationId xmlns:a16="http://schemas.microsoft.com/office/drawing/2014/main" id="{E26DB76E-38EA-343C-64B2-B5CAC779FEA3}"/>
              </a:ext>
            </a:extLst>
          </p:cNvPr>
          <p:cNvSpPr txBox="1"/>
          <p:nvPr/>
        </p:nvSpPr>
        <p:spPr>
          <a:xfrm>
            <a:off x="1131639" y="6168888"/>
            <a:ext cx="6913111" cy="369332"/>
          </a:xfrm>
          <a:prstGeom prst="rect">
            <a:avLst/>
          </a:prstGeom>
          <a:noFill/>
        </p:spPr>
        <p:txBody>
          <a:bodyPr wrap="none" rtlCol="0">
            <a:spAutoFit/>
          </a:bodyPr>
          <a:lstStyle/>
          <a:p>
            <a:pPr algn="ctr"/>
            <a:r>
              <a:rPr lang="en-US" dirty="0"/>
              <a:t>If you can’t tell, that’s an upper lid so lax it can be pinched like this</a:t>
            </a:r>
          </a:p>
        </p:txBody>
      </p:sp>
      <p:sp>
        <p:nvSpPr>
          <p:cNvPr id="5" name="TextBox 4">
            <a:extLst>
              <a:ext uri="{FF2B5EF4-FFF2-40B4-BE49-F238E27FC236}">
                <a16:creationId xmlns:a16="http://schemas.microsoft.com/office/drawing/2014/main" id="{71E31951-F613-E5F9-F335-7554AFFF791D}"/>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3143414192"/>
      </p:ext>
    </p:extLst>
  </p:cSld>
  <p:clrMapOvr>
    <a:masterClrMapping/>
  </p:clrMapOvr>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20–2021 BCSC Basic and Clinical Science Course™">
            <a:extLst>
              <a:ext uri="{FF2B5EF4-FFF2-40B4-BE49-F238E27FC236}">
                <a16:creationId xmlns:a16="http://schemas.microsoft.com/office/drawing/2014/main" id="{81288B7A-AE11-90A2-8C82-192B02279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011" y="1345739"/>
            <a:ext cx="6111978" cy="41665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E64C396-AB57-171F-320C-2E8E5FE934EC}"/>
              </a:ext>
            </a:extLst>
          </p:cNvPr>
          <p:cNvSpPr txBox="1"/>
          <p:nvPr/>
        </p:nvSpPr>
        <p:spPr>
          <a:xfrm>
            <a:off x="1488624" y="6168888"/>
            <a:ext cx="6199134" cy="369332"/>
          </a:xfrm>
          <a:prstGeom prst="rect">
            <a:avLst/>
          </a:prstGeom>
          <a:noFill/>
        </p:spPr>
        <p:txBody>
          <a:bodyPr wrap="none" rtlCol="0">
            <a:spAutoFit/>
          </a:bodyPr>
          <a:lstStyle/>
          <a:p>
            <a:pPr algn="ctr"/>
            <a:r>
              <a:rPr lang="en-US" dirty="0"/>
              <a:t>FES. Note the fine  papillary </a:t>
            </a:r>
            <a:r>
              <a:rPr lang="en-US" dirty="0" err="1"/>
              <a:t>rxn</a:t>
            </a:r>
            <a:r>
              <a:rPr lang="en-US" dirty="0"/>
              <a:t>  (another common finding)</a:t>
            </a:r>
          </a:p>
        </p:txBody>
      </p:sp>
      <p:sp>
        <p:nvSpPr>
          <p:cNvPr id="3" name="TextBox 2">
            <a:extLst>
              <a:ext uri="{FF2B5EF4-FFF2-40B4-BE49-F238E27FC236}">
                <a16:creationId xmlns:a16="http://schemas.microsoft.com/office/drawing/2014/main" id="{4F67E6AE-C692-ADAD-EC8A-4A7636FBE166}"/>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5" name="Rectangle 4">
            <a:extLst>
              <a:ext uri="{FF2B5EF4-FFF2-40B4-BE49-F238E27FC236}">
                <a16:creationId xmlns:a16="http://schemas.microsoft.com/office/drawing/2014/main" id="{AAF4B103-5450-4077-1C97-EBB6C9DAE45B}"/>
              </a:ext>
            </a:extLst>
          </p:cNvPr>
          <p:cNvSpPr/>
          <p:nvPr/>
        </p:nvSpPr>
        <p:spPr>
          <a:xfrm>
            <a:off x="3578090" y="6228522"/>
            <a:ext cx="1298710" cy="3096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1727212882"/>
      </p:ext>
    </p:extLst>
  </p:cSld>
  <p:clrMapOvr>
    <a:masterClrMapping/>
  </p:clrMapOvr>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20–2021 BCSC Basic and Clinical Science Course™">
            <a:extLst>
              <a:ext uri="{FF2B5EF4-FFF2-40B4-BE49-F238E27FC236}">
                <a16:creationId xmlns:a16="http://schemas.microsoft.com/office/drawing/2014/main" id="{81288B7A-AE11-90A2-8C82-192B02279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011" y="1345739"/>
            <a:ext cx="6111978" cy="41665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E64C396-AB57-171F-320C-2E8E5FE934EC}"/>
              </a:ext>
            </a:extLst>
          </p:cNvPr>
          <p:cNvSpPr txBox="1"/>
          <p:nvPr/>
        </p:nvSpPr>
        <p:spPr>
          <a:xfrm>
            <a:off x="1488624" y="6168888"/>
            <a:ext cx="6199134" cy="369332"/>
          </a:xfrm>
          <a:prstGeom prst="rect">
            <a:avLst/>
          </a:prstGeom>
          <a:noFill/>
        </p:spPr>
        <p:txBody>
          <a:bodyPr wrap="none" rtlCol="0">
            <a:spAutoFit/>
          </a:bodyPr>
          <a:lstStyle/>
          <a:p>
            <a:pPr algn="ctr"/>
            <a:r>
              <a:rPr lang="en-US" dirty="0"/>
              <a:t>FES. Note the fine  papillary </a:t>
            </a:r>
            <a:r>
              <a:rPr lang="en-US" dirty="0" err="1"/>
              <a:t>rxn</a:t>
            </a:r>
            <a:r>
              <a:rPr lang="en-US" dirty="0"/>
              <a:t>  (another common finding)</a:t>
            </a:r>
          </a:p>
        </p:txBody>
      </p:sp>
      <p:sp>
        <p:nvSpPr>
          <p:cNvPr id="3" name="TextBox 2">
            <a:extLst>
              <a:ext uri="{FF2B5EF4-FFF2-40B4-BE49-F238E27FC236}">
                <a16:creationId xmlns:a16="http://schemas.microsoft.com/office/drawing/2014/main" id="{4F67E6AE-C692-ADAD-EC8A-4A7636FBE166}"/>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1817207408"/>
      </p:ext>
    </p:extLst>
  </p:cSld>
  <p:clrMapOvr>
    <a:masterClrMapping/>
  </p:clrMapOvr>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38C1D3-915A-2B39-CC9D-C9DA3689FA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181" y="1217979"/>
            <a:ext cx="5753637" cy="4422041"/>
          </a:xfrm>
          <a:prstGeom prst="rect">
            <a:avLst/>
          </a:prstGeom>
        </p:spPr>
      </p:pic>
      <p:sp>
        <p:nvSpPr>
          <p:cNvPr id="4" name="TextBox 3">
            <a:extLst>
              <a:ext uri="{FF2B5EF4-FFF2-40B4-BE49-F238E27FC236}">
                <a16:creationId xmlns:a16="http://schemas.microsoft.com/office/drawing/2014/main" id="{A1E2CF9C-030D-6B72-7B59-397B2A2D48FC}"/>
              </a:ext>
            </a:extLst>
          </p:cNvPr>
          <p:cNvSpPr txBox="1"/>
          <p:nvPr/>
        </p:nvSpPr>
        <p:spPr>
          <a:xfrm>
            <a:off x="1097499" y="6168888"/>
            <a:ext cx="6981399" cy="369332"/>
          </a:xfrm>
          <a:prstGeom prst="rect">
            <a:avLst/>
          </a:prstGeom>
          <a:noFill/>
        </p:spPr>
        <p:txBody>
          <a:bodyPr wrap="none" rtlCol="0">
            <a:spAutoFit/>
          </a:bodyPr>
          <a:lstStyle/>
          <a:p>
            <a:pPr algn="ctr"/>
            <a:r>
              <a:rPr lang="en-US" dirty="0"/>
              <a:t>This image demonstrates  lash ptosis , another classic sign of FES</a:t>
            </a:r>
          </a:p>
        </p:txBody>
      </p:sp>
      <p:sp>
        <p:nvSpPr>
          <p:cNvPr id="5" name="TextBox 4">
            <a:extLst>
              <a:ext uri="{FF2B5EF4-FFF2-40B4-BE49-F238E27FC236}">
                <a16:creationId xmlns:a16="http://schemas.microsoft.com/office/drawing/2014/main" id="{94AB1108-0011-C61C-643C-11CC4BEC3DE9}"/>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6" name="Rectangle 5">
            <a:extLst>
              <a:ext uri="{FF2B5EF4-FFF2-40B4-BE49-F238E27FC236}">
                <a16:creationId xmlns:a16="http://schemas.microsoft.com/office/drawing/2014/main" id="{A768564E-382F-87F7-90E0-0619F235C9B2}"/>
              </a:ext>
            </a:extLst>
          </p:cNvPr>
          <p:cNvSpPr/>
          <p:nvPr/>
        </p:nvSpPr>
        <p:spPr>
          <a:xfrm>
            <a:off x="3869634" y="6228522"/>
            <a:ext cx="1159565" cy="2915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3766732975"/>
      </p:ext>
    </p:extLst>
  </p:cSld>
  <p:clrMapOvr>
    <a:masterClrMapping/>
  </p:clrMapOvr>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38C1D3-915A-2B39-CC9D-C9DA3689FA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181" y="1217979"/>
            <a:ext cx="5753637" cy="4422041"/>
          </a:xfrm>
          <a:prstGeom prst="rect">
            <a:avLst/>
          </a:prstGeom>
        </p:spPr>
      </p:pic>
      <p:sp>
        <p:nvSpPr>
          <p:cNvPr id="4" name="TextBox 3">
            <a:extLst>
              <a:ext uri="{FF2B5EF4-FFF2-40B4-BE49-F238E27FC236}">
                <a16:creationId xmlns:a16="http://schemas.microsoft.com/office/drawing/2014/main" id="{A1E2CF9C-030D-6B72-7B59-397B2A2D48FC}"/>
              </a:ext>
            </a:extLst>
          </p:cNvPr>
          <p:cNvSpPr txBox="1"/>
          <p:nvPr/>
        </p:nvSpPr>
        <p:spPr>
          <a:xfrm>
            <a:off x="1097499" y="6168888"/>
            <a:ext cx="6981399" cy="369332"/>
          </a:xfrm>
          <a:prstGeom prst="rect">
            <a:avLst/>
          </a:prstGeom>
          <a:noFill/>
        </p:spPr>
        <p:txBody>
          <a:bodyPr wrap="none" rtlCol="0">
            <a:spAutoFit/>
          </a:bodyPr>
          <a:lstStyle/>
          <a:p>
            <a:pPr algn="ctr"/>
            <a:r>
              <a:rPr lang="en-US" dirty="0"/>
              <a:t>This image demonstrates  lash ptosis , another classic sign of FES</a:t>
            </a:r>
          </a:p>
        </p:txBody>
      </p:sp>
      <p:sp>
        <p:nvSpPr>
          <p:cNvPr id="5" name="TextBox 4">
            <a:extLst>
              <a:ext uri="{FF2B5EF4-FFF2-40B4-BE49-F238E27FC236}">
                <a16:creationId xmlns:a16="http://schemas.microsoft.com/office/drawing/2014/main" id="{94AB1108-0011-C61C-643C-11CC4BEC3DE9}"/>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3186641684"/>
      </p:ext>
    </p:extLst>
  </p:cSld>
  <p:clrMapOvr>
    <a:masterClrMapping/>
  </p:clrMapOvr>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--SLK</a:t>
            </a:r>
          </a:p>
          <a:p>
            <a:r>
              <a:rPr lang="en-US" dirty="0">
                <a:solidFill>
                  <a:schemeClr val="bg1">
                    <a:lumMod val="75000"/>
                  </a:schemeClr>
                </a:solidFill>
              </a:rPr>
              <a:t>--</a:t>
            </a:r>
            <a:r>
              <a:rPr lang="en-US" b="1" dirty="0">
                <a:solidFill>
                  <a:schemeClr val="bg1"/>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7" name="TextBox 1">
            <a:extLst>
              <a:ext uri="{FF2B5EF4-FFF2-40B4-BE49-F238E27FC236}">
                <a16:creationId xmlns:a16="http://schemas.microsoft.com/office/drawing/2014/main" id="{A7CB714E-48B4-D2F4-C325-216861175E01}"/>
              </a:ext>
            </a:extLst>
          </p:cNvPr>
          <p:cNvSpPr txBox="1"/>
          <p:nvPr/>
        </p:nvSpPr>
        <p:spPr>
          <a:xfrm>
            <a:off x="2574865" y="150769"/>
            <a:ext cx="6248401" cy="5693866"/>
          </a:xfrm>
          <a:prstGeom prst="rect">
            <a:avLst/>
          </a:prstGeom>
          <a:solidFill>
            <a:schemeClr val="accent1">
              <a:lumMod val="40000"/>
              <a:lumOff val="60000"/>
            </a:schemeClr>
          </a:solid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400" i="1" dirty="0">
                <a:solidFill>
                  <a:srgbClr val="0000FF"/>
                </a:solidFill>
              </a:rPr>
              <a:t>In a nutshell, what is floppy eyelid syndrome (FES)?</a:t>
            </a:r>
          </a:p>
          <a:p>
            <a:r>
              <a:rPr lang="en-US" sz="1400" dirty="0">
                <a:solidFill>
                  <a:srgbClr val="0000FF"/>
                </a:solidFill>
              </a:rPr>
              <a:t>A condition characterized by 1) upper-lid  laxity  and 2) chronic  inflammation of the ocular surface</a:t>
            </a:r>
          </a:p>
          <a:p>
            <a:endParaRPr lang="en-US" sz="1400" i="1" dirty="0">
              <a:solidFill>
                <a:srgbClr val="0000FF"/>
              </a:solidFill>
            </a:endParaRPr>
          </a:p>
          <a:p>
            <a:r>
              <a:rPr lang="en-US" sz="1400" i="1" dirty="0">
                <a:solidFill>
                  <a:srgbClr val="0000FF"/>
                </a:solidFill>
              </a:rPr>
              <a:t>What do FES pts complain of?</a:t>
            </a:r>
            <a:endParaRPr lang="en-US" sz="1400" i="1" dirty="0">
              <a:solidFill>
                <a:schemeClr val="accent1">
                  <a:lumMod val="40000"/>
                  <a:lumOff val="60000"/>
                </a:schemeClr>
              </a:solidFill>
            </a:endParaRPr>
          </a:p>
          <a:p>
            <a:r>
              <a:rPr lang="en-US" sz="1400" dirty="0">
                <a:solidFill>
                  <a:schemeClr val="accent1">
                    <a:lumMod val="40000"/>
                    <a:lumOff val="60000"/>
                  </a:schemeClr>
                </a:solidFill>
              </a:rPr>
              <a:t>FBS and mucous discharge that are worse in the  morning</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is the presumed pathogenic process in FES?</a:t>
            </a:r>
          </a:p>
          <a:p>
            <a:r>
              <a:rPr lang="en-US" sz="1400" dirty="0">
                <a:solidFill>
                  <a:schemeClr val="accent1">
                    <a:lumMod val="40000"/>
                    <a:lumOff val="60000"/>
                  </a:schemeClr>
                </a:solidFill>
              </a:rPr>
              <a:t>During sleep, the upper lids evert in response to face-rubbing against a pillow while sleeping in the prone position. Lid eversion results in contact between the eye and the bedding, and this contact traumatizes the ocular epithelia.</a:t>
            </a:r>
          </a:p>
          <a:p>
            <a:endParaRPr lang="en-US" sz="1400" i="1" dirty="0">
              <a:solidFill>
                <a:schemeClr val="accent1">
                  <a:lumMod val="40000"/>
                  <a:lumOff val="60000"/>
                </a:schemeClr>
              </a:solidFill>
            </a:endParaRP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is the main risk factor for FES? (It’s systemic, not ocular.)</a:t>
            </a:r>
          </a:p>
          <a:p>
            <a:r>
              <a:rPr lang="en-US" sz="1400" dirty="0">
                <a:solidFill>
                  <a:schemeClr val="accent1">
                    <a:lumMod val="40000"/>
                    <a:lumOff val="60000"/>
                  </a:schemeClr>
                </a:solidFill>
              </a:rPr>
              <a:t>Obesity</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How is FES managed initially?</a:t>
            </a:r>
          </a:p>
          <a:p>
            <a:r>
              <a:rPr lang="en-US" sz="1400" dirty="0">
                <a:solidFill>
                  <a:schemeClr val="accent1">
                    <a:lumMod val="40000"/>
                    <a:lumOff val="60000"/>
                  </a:schemeClr>
                </a:solidFill>
              </a:rPr>
              <a:t>--Apply ointment to the involved eye(s) at </a:t>
            </a:r>
            <a:r>
              <a:rPr lang="en-US" sz="1400" dirty="0" err="1">
                <a:solidFill>
                  <a:schemeClr val="accent1">
                    <a:lumMod val="40000"/>
                    <a:lumOff val="60000"/>
                  </a:schemeClr>
                </a:solidFill>
              </a:rPr>
              <a:t>qHS</a:t>
            </a:r>
            <a:r>
              <a:rPr lang="en-US" sz="1400" dirty="0">
                <a:solidFill>
                  <a:schemeClr val="accent1">
                    <a:lumMod val="40000"/>
                    <a:lumOff val="60000"/>
                  </a:schemeClr>
                </a:solidFill>
              </a:rPr>
              <a:t>, and</a:t>
            </a:r>
          </a:p>
          <a:p>
            <a:r>
              <a:rPr lang="en-US" sz="1400" dirty="0">
                <a:solidFill>
                  <a:schemeClr val="accent1">
                    <a:lumMod val="40000"/>
                    <a:lumOff val="60000"/>
                  </a:schemeClr>
                </a:solidFill>
              </a:rPr>
              <a:t>--Prevent eversion by either  shielding  the eye(s) or  taping it/them shut</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If FES fails to respond to the above, what’s next?</a:t>
            </a:r>
          </a:p>
          <a:p>
            <a:r>
              <a:rPr lang="en-US" sz="1400" dirty="0">
                <a:solidFill>
                  <a:schemeClr val="accent1">
                    <a:lumMod val="40000"/>
                    <a:lumOff val="60000"/>
                  </a:schemeClr>
                </a:solidFill>
              </a:rPr>
              <a:t>Surgical tightening of the lax upper lid(s)</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With what potentially lethal systemic condition is FES strongly associated?</a:t>
            </a:r>
          </a:p>
          <a:p>
            <a:r>
              <a:rPr lang="en-US" sz="1400" dirty="0">
                <a:solidFill>
                  <a:schemeClr val="accent1">
                    <a:lumMod val="40000"/>
                    <a:lumOff val="60000"/>
                  </a:schemeClr>
                </a:solidFill>
              </a:rPr>
              <a:t>Obstructive sleep apnea. The </a:t>
            </a:r>
            <a:r>
              <a:rPr lang="en-US" sz="1400" i="1" dirty="0">
                <a:solidFill>
                  <a:schemeClr val="accent1">
                    <a:lumMod val="40000"/>
                    <a:lumOff val="60000"/>
                  </a:schemeClr>
                </a:solidFill>
              </a:rPr>
              <a:t>BCSC</a:t>
            </a:r>
            <a:r>
              <a:rPr lang="en-US" sz="1400" dirty="0">
                <a:solidFill>
                  <a:schemeClr val="accent1">
                    <a:lumMod val="40000"/>
                    <a:lumOff val="60000"/>
                  </a:schemeClr>
                </a:solidFill>
              </a:rPr>
              <a:t> states that </a:t>
            </a:r>
            <a:r>
              <a:rPr lang="en-US" sz="1400" u="sng" dirty="0">
                <a:solidFill>
                  <a:schemeClr val="accent1">
                    <a:lumMod val="40000"/>
                    <a:lumOff val="60000"/>
                  </a:schemeClr>
                </a:solidFill>
              </a:rPr>
              <a:t>all FES pts should be evaluated for OSA.</a:t>
            </a:r>
            <a:endParaRPr lang="en-US" sz="1400" i="1" u="sng" dirty="0">
              <a:solidFill>
                <a:schemeClr val="accent1">
                  <a:lumMod val="40000"/>
                  <a:lumOff val="60000"/>
                </a:schemeClr>
              </a:solidFill>
            </a:endParaRPr>
          </a:p>
        </p:txBody>
      </p:sp>
      <p:sp>
        <p:nvSpPr>
          <p:cNvPr id="10" name="TextBox 9">
            <a:extLst>
              <a:ext uri="{FF2B5EF4-FFF2-40B4-BE49-F238E27FC236}">
                <a16:creationId xmlns:a16="http://schemas.microsoft.com/office/drawing/2014/main" id="{59119799-20C0-CA2F-ED0B-00082B29F8A7}"/>
              </a:ext>
            </a:extLst>
          </p:cNvPr>
          <p:cNvSpPr txBox="1"/>
          <p:nvPr/>
        </p:nvSpPr>
        <p:spPr>
          <a:xfrm>
            <a:off x="838200" y="2548156"/>
            <a:ext cx="2826415" cy="369332"/>
          </a:xfrm>
          <a:prstGeom prst="rect">
            <a:avLst/>
          </a:prstGeom>
          <a:noFill/>
        </p:spPr>
        <p:txBody>
          <a:bodyPr wrap="none" rtlCol="0">
            <a:spAutoFit/>
          </a:bodyPr>
          <a:lstStyle/>
          <a:p>
            <a:r>
              <a:rPr lang="en-US" b="1" dirty="0"/>
              <a:t>Floppy eyelid syndrome</a:t>
            </a:r>
          </a:p>
        </p:txBody>
      </p:sp>
    </p:spTree>
    <p:extLst>
      <p:ext uri="{BB962C8B-B14F-4D97-AF65-F5344CB8AC3E}">
        <p14:creationId xmlns:p14="http://schemas.microsoft.com/office/powerpoint/2010/main" val="2032814446"/>
      </p:ext>
    </p:extLst>
  </p:cSld>
  <p:clrMapOvr>
    <a:masterClrMapping/>
  </p:clrMapOvr>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--SLK</a:t>
            </a:r>
          </a:p>
          <a:p>
            <a:r>
              <a:rPr lang="en-US" dirty="0">
                <a:solidFill>
                  <a:schemeClr val="bg1">
                    <a:lumMod val="75000"/>
                  </a:schemeClr>
                </a:solidFill>
              </a:rPr>
              <a:t>--</a:t>
            </a:r>
            <a:r>
              <a:rPr lang="en-US" b="1" dirty="0">
                <a:solidFill>
                  <a:schemeClr val="bg1"/>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7" name="TextBox 1">
            <a:extLst>
              <a:ext uri="{FF2B5EF4-FFF2-40B4-BE49-F238E27FC236}">
                <a16:creationId xmlns:a16="http://schemas.microsoft.com/office/drawing/2014/main" id="{A7CB714E-48B4-D2F4-C325-216861175E01}"/>
              </a:ext>
            </a:extLst>
          </p:cNvPr>
          <p:cNvSpPr txBox="1"/>
          <p:nvPr/>
        </p:nvSpPr>
        <p:spPr>
          <a:xfrm>
            <a:off x="2574865" y="150769"/>
            <a:ext cx="6248401" cy="5693866"/>
          </a:xfrm>
          <a:prstGeom prst="rect">
            <a:avLst/>
          </a:prstGeom>
          <a:solidFill>
            <a:schemeClr val="accent1">
              <a:lumMod val="40000"/>
              <a:lumOff val="60000"/>
            </a:schemeClr>
          </a:solid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400" i="1" dirty="0">
                <a:solidFill>
                  <a:srgbClr val="0000FF"/>
                </a:solidFill>
              </a:rPr>
              <a:t>In a nutshell, what is floppy eyelid syndrome (FES)?</a:t>
            </a:r>
          </a:p>
          <a:p>
            <a:r>
              <a:rPr lang="en-US" sz="1400" dirty="0">
                <a:solidFill>
                  <a:srgbClr val="0000FF"/>
                </a:solidFill>
              </a:rPr>
              <a:t>A condition characterized by 1) upper-lid  laxity  and 2) chronic  inflammation of the ocular surface</a:t>
            </a:r>
          </a:p>
          <a:p>
            <a:endParaRPr lang="en-US" sz="1400" i="1" dirty="0">
              <a:solidFill>
                <a:srgbClr val="0000FF"/>
              </a:solidFill>
            </a:endParaRPr>
          </a:p>
          <a:p>
            <a:r>
              <a:rPr lang="en-US" sz="1400" i="1" dirty="0">
                <a:solidFill>
                  <a:srgbClr val="0000FF"/>
                </a:solidFill>
              </a:rPr>
              <a:t>What do FES pts complain of?</a:t>
            </a:r>
          </a:p>
          <a:p>
            <a:r>
              <a:rPr lang="en-US" sz="1400" dirty="0">
                <a:solidFill>
                  <a:srgbClr val="0000FF"/>
                </a:solidFill>
              </a:rPr>
              <a:t>FBS and mucous discharge that are worse in the  morning</a:t>
            </a:r>
            <a:endParaRPr lang="en-US" sz="1400" dirty="0">
              <a:solidFill>
                <a:schemeClr val="accent1">
                  <a:lumMod val="40000"/>
                  <a:lumOff val="60000"/>
                </a:schemeClr>
              </a:solidFill>
            </a:endParaRP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is the presumed pathogenic process in FES?</a:t>
            </a:r>
          </a:p>
          <a:p>
            <a:r>
              <a:rPr lang="en-US" sz="1400" dirty="0">
                <a:solidFill>
                  <a:schemeClr val="accent1">
                    <a:lumMod val="40000"/>
                    <a:lumOff val="60000"/>
                  </a:schemeClr>
                </a:solidFill>
              </a:rPr>
              <a:t>During sleep, the upper lids evert in response to face-rubbing against a pillow while sleeping in the prone position. Lid eversion results in contact between the eye and the bedding, and this contact traumatizes the ocular epithelia.</a:t>
            </a:r>
          </a:p>
          <a:p>
            <a:endParaRPr lang="en-US" sz="1400" i="1" dirty="0">
              <a:solidFill>
                <a:schemeClr val="accent1">
                  <a:lumMod val="40000"/>
                  <a:lumOff val="60000"/>
                </a:schemeClr>
              </a:solidFill>
            </a:endParaRP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is the main risk factor for FES? (It’s systemic, not ocular.)</a:t>
            </a:r>
          </a:p>
          <a:p>
            <a:r>
              <a:rPr lang="en-US" sz="1400" dirty="0">
                <a:solidFill>
                  <a:schemeClr val="accent1">
                    <a:lumMod val="40000"/>
                    <a:lumOff val="60000"/>
                  </a:schemeClr>
                </a:solidFill>
              </a:rPr>
              <a:t>Obesity</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How is FES managed initially?</a:t>
            </a:r>
          </a:p>
          <a:p>
            <a:r>
              <a:rPr lang="en-US" sz="1400" dirty="0">
                <a:solidFill>
                  <a:schemeClr val="accent1">
                    <a:lumMod val="40000"/>
                    <a:lumOff val="60000"/>
                  </a:schemeClr>
                </a:solidFill>
              </a:rPr>
              <a:t>--Apply ointment to the involved eye(s) at </a:t>
            </a:r>
            <a:r>
              <a:rPr lang="en-US" sz="1400" dirty="0" err="1">
                <a:solidFill>
                  <a:schemeClr val="accent1">
                    <a:lumMod val="40000"/>
                    <a:lumOff val="60000"/>
                  </a:schemeClr>
                </a:solidFill>
              </a:rPr>
              <a:t>qHS</a:t>
            </a:r>
            <a:r>
              <a:rPr lang="en-US" sz="1400" dirty="0">
                <a:solidFill>
                  <a:schemeClr val="accent1">
                    <a:lumMod val="40000"/>
                    <a:lumOff val="60000"/>
                  </a:schemeClr>
                </a:solidFill>
              </a:rPr>
              <a:t>, and</a:t>
            </a:r>
          </a:p>
          <a:p>
            <a:r>
              <a:rPr lang="en-US" sz="1400" dirty="0">
                <a:solidFill>
                  <a:schemeClr val="accent1">
                    <a:lumMod val="40000"/>
                    <a:lumOff val="60000"/>
                  </a:schemeClr>
                </a:solidFill>
              </a:rPr>
              <a:t>--Prevent eversion by either  shielding  the eye(s) or  taping it/them shut</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If FES fails to respond to the above, what’s next?</a:t>
            </a:r>
          </a:p>
          <a:p>
            <a:r>
              <a:rPr lang="en-US" sz="1400" dirty="0">
                <a:solidFill>
                  <a:schemeClr val="accent1">
                    <a:lumMod val="40000"/>
                    <a:lumOff val="60000"/>
                  </a:schemeClr>
                </a:solidFill>
              </a:rPr>
              <a:t>Surgical tightening of the lax upper lid(s)</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With what potentially lethal systemic condition is FES strongly associated?</a:t>
            </a:r>
          </a:p>
          <a:p>
            <a:r>
              <a:rPr lang="en-US" sz="1400" dirty="0">
                <a:solidFill>
                  <a:schemeClr val="accent1">
                    <a:lumMod val="40000"/>
                    <a:lumOff val="60000"/>
                  </a:schemeClr>
                </a:solidFill>
              </a:rPr>
              <a:t>Obstructive sleep apnea. The </a:t>
            </a:r>
            <a:r>
              <a:rPr lang="en-US" sz="1400" i="1" dirty="0">
                <a:solidFill>
                  <a:schemeClr val="accent1">
                    <a:lumMod val="40000"/>
                    <a:lumOff val="60000"/>
                  </a:schemeClr>
                </a:solidFill>
              </a:rPr>
              <a:t>BCSC</a:t>
            </a:r>
            <a:r>
              <a:rPr lang="en-US" sz="1400" dirty="0">
                <a:solidFill>
                  <a:schemeClr val="accent1">
                    <a:lumMod val="40000"/>
                    <a:lumOff val="60000"/>
                  </a:schemeClr>
                </a:solidFill>
              </a:rPr>
              <a:t> states that </a:t>
            </a:r>
            <a:r>
              <a:rPr lang="en-US" sz="1400" u="sng" dirty="0">
                <a:solidFill>
                  <a:schemeClr val="accent1">
                    <a:lumMod val="40000"/>
                    <a:lumOff val="60000"/>
                  </a:schemeClr>
                </a:solidFill>
              </a:rPr>
              <a:t>all FES pts should be evaluated for OSA.</a:t>
            </a:r>
            <a:endParaRPr lang="en-US" sz="1400" i="1" u="sng" dirty="0">
              <a:solidFill>
                <a:schemeClr val="accent1">
                  <a:lumMod val="40000"/>
                  <a:lumOff val="60000"/>
                </a:schemeClr>
              </a:solidFill>
            </a:endParaRPr>
          </a:p>
        </p:txBody>
      </p:sp>
      <p:sp>
        <p:nvSpPr>
          <p:cNvPr id="10" name="TextBox 9">
            <a:extLst>
              <a:ext uri="{FF2B5EF4-FFF2-40B4-BE49-F238E27FC236}">
                <a16:creationId xmlns:a16="http://schemas.microsoft.com/office/drawing/2014/main" id="{59119799-20C0-CA2F-ED0B-00082B29F8A7}"/>
              </a:ext>
            </a:extLst>
          </p:cNvPr>
          <p:cNvSpPr txBox="1"/>
          <p:nvPr/>
        </p:nvSpPr>
        <p:spPr>
          <a:xfrm>
            <a:off x="838200" y="2548156"/>
            <a:ext cx="2826415" cy="369332"/>
          </a:xfrm>
          <a:prstGeom prst="rect">
            <a:avLst/>
          </a:prstGeom>
          <a:noFill/>
        </p:spPr>
        <p:txBody>
          <a:bodyPr wrap="none" rtlCol="0">
            <a:spAutoFit/>
          </a:bodyPr>
          <a:lstStyle/>
          <a:p>
            <a:r>
              <a:rPr lang="en-US" b="1" dirty="0"/>
              <a:t>Floppy eyelid syndrome</a:t>
            </a:r>
          </a:p>
        </p:txBody>
      </p:sp>
      <p:sp>
        <p:nvSpPr>
          <p:cNvPr id="11" name="Rectangle 10">
            <a:extLst>
              <a:ext uri="{FF2B5EF4-FFF2-40B4-BE49-F238E27FC236}">
                <a16:creationId xmlns:a16="http://schemas.microsoft.com/office/drawing/2014/main" id="{5A8AA4DD-5DA3-DCCA-937E-F7DA908EEDD1}"/>
              </a:ext>
            </a:extLst>
          </p:cNvPr>
          <p:cNvSpPr/>
          <p:nvPr/>
        </p:nvSpPr>
        <p:spPr>
          <a:xfrm>
            <a:off x="6562637" y="1269861"/>
            <a:ext cx="722241" cy="2238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ts val="700"/>
              </a:lnSpc>
            </a:pPr>
            <a:r>
              <a:rPr lang="en-US" sz="800" dirty="0">
                <a:solidFill>
                  <a:schemeClr val="tx1"/>
                </a:solidFill>
              </a:rPr>
              <a:t>morning </a:t>
            </a:r>
            <a:r>
              <a:rPr lang="en-US" sz="800" i="1" dirty="0">
                <a:solidFill>
                  <a:schemeClr val="tx1"/>
                </a:solidFill>
              </a:rPr>
              <a:t>vs</a:t>
            </a:r>
            <a:r>
              <a:rPr lang="en-US" sz="800" dirty="0">
                <a:solidFill>
                  <a:schemeClr val="tx1"/>
                </a:solidFill>
              </a:rPr>
              <a:t> evening</a:t>
            </a:r>
          </a:p>
        </p:txBody>
      </p:sp>
    </p:spTree>
    <p:extLst>
      <p:ext uri="{BB962C8B-B14F-4D97-AF65-F5344CB8AC3E}">
        <p14:creationId xmlns:p14="http://schemas.microsoft.com/office/powerpoint/2010/main" val="713627061"/>
      </p:ext>
    </p:extLst>
  </p:cSld>
  <p:clrMapOvr>
    <a:masterClrMapping/>
  </p:clrMapOvr>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--SLK</a:t>
            </a:r>
          </a:p>
          <a:p>
            <a:r>
              <a:rPr lang="en-US" dirty="0">
                <a:solidFill>
                  <a:schemeClr val="bg1">
                    <a:lumMod val="75000"/>
                  </a:schemeClr>
                </a:solidFill>
              </a:rPr>
              <a:t>--</a:t>
            </a:r>
            <a:r>
              <a:rPr lang="en-US" b="1" dirty="0">
                <a:solidFill>
                  <a:schemeClr val="bg1"/>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7" name="TextBox 1">
            <a:extLst>
              <a:ext uri="{FF2B5EF4-FFF2-40B4-BE49-F238E27FC236}">
                <a16:creationId xmlns:a16="http://schemas.microsoft.com/office/drawing/2014/main" id="{A7CB714E-48B4-D2F4-C325-216861175E01}"/>
              </a:ext>
            </a:extLst>
          </p:cNvPr>
          <p:cNvSpPr txBox="1"/>
          <p:nvPr/>
        </p:nvSpPr>
        <p:spPr>
          <a:xfrm>
            <a:off x="2574865" y="150769"/>
            <a:ext cx="6248401" cy="5693866"/>
          </a:xfrm>
          <a:prstGeom prst="rect">
            <a:avLst/>
          </a:prstGeom>
          <a:solidFill>
            <a:schemeClr val="accent1">
              <a:lumMod val="40000"/>
              <a:lumOff val="60000"/>
            </a:schemeClr>
          </a:solid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400" i="1" dirty="0">
                <a:solidFill>
                  <a:srgbClr val="0000FF"/>
                </a:solidFill>
              </a:rPr>
              <a:t>In a nutshell, what is floppy eyelid syndrome (FES)?</a:t>
            </a:r>
          </a:p>
          <a:p>
            <a:r>
              <a:rPr lang="en-US" sz="1400" dirty="0">
                <a:solidFill>
                  <a:srgbClr val="0000FF"/>
                </a:solidFill>
              </a:rPr>
              <a:t>A condition characterized by 1) upper-lid  laxity  and 2) chronic  inflammation of the ocular surface</a:t>
            </a:r>
          </a:p>
          <a:p>
            <a:endParaRPr lang="en-US" sz="1400" i="1" dirty="0">
              <a:solidFill>
                <a:srgbClr val="0000FF"/>
              </a:solidFill>
            </a:endParaRPr>
          </a:p>
          <a:p>
            <a:r>
              <a:rPr lang="en-US" sz="1400" i="1" dirty="0">
                <a:solidFill>
                  <a:srgbClr val="0000FF"/>
                </a:solidFill>
              </a:rPr>
              <a:t>What do FES pts complain of?</a:t>
            </a:r>
          </a:p>
          <a:p>
            <a:r>
              <a:rPr lang="en-US" sz="1400" dirty="0">
                <a:solidFill>
                  <a:srgbClr val="0000FF"/>
                </a:solidFill>
              </a:rPr>
              <a:t>FBS and mucous discharge that are worse in the  morning</a:t>
            </a:r>
            <a:endParaRPr lang="en-US" sz="1400" dirty="0">
              <a:solidFill>
                <a:schemeClr val="accent1">
                  <a:lumMod val="40000"/>
                  <a:lumOff val="60000"/>
                </a:schemeClr>
              </a:solidFill>
            </a:endParaRP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is the presumed pathogenic process in FES?</a:t>
            </a:r>
          </a:p>
          <a:p>
            <a:r>
              <a:rPr lang="en-US" sz="1400" dirty="0">
                <a:solidFill>
                  <a:schemeClr val="accent1">
                    <a:lumMod val="40000"/>
                    <a:lumOff val="60000"/>
                  </a:schemeClr>
                </a:solidFill>
              </a:rPr>
              <a:t>During sleep, the upper lids evert in response to face-rubbing against a pillow while sleeping in the prone position. Lid eversion results in contact between the eye and the bedding, and this contact traumatizes the ocular epithelia.</a:t>
            </a:r>
          </a:p>
          <a:p>
            <a:endParaRPr lang="en-US" sz="1400" i="1" dirty="0">
              <a:solidFill>
                <a:schemeClr val="accent1">
                  <a:lumMod val="40000"/>
                  <a:lumOff val="60000"/>
                </a:schemeClr>
              </a:solidFill>
            </a:endParaRP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is the main risk factor for FES? (It’s systemic, not ocular.)</a:t>
            </a:r>
          </a:p>
          <a:p>
            <a:r>
              <a:rPr lang="en-US" sz="1400" dirty="0">
                <a:solidFill>
                  <a:schemeClr val="accent1">
                    <a:lumMod val="40000"/>
                    <a:lumOff val="60000"/>
                  </a:schemeClr>
                </a:solidFill>
              </a:rPr>
              <a:t>Obesity</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How is FES managed initially?</a:t>
            </a:r>
          </a:p>
          <a:p>
            <a:r>
              <a:rPr lang="en-US" sz="1400" dirty="0">
                <a:solidFill>
                  <a:schemeClr val="accent1">
                    <a:lumMod val="40000"/>
                    <a:lumOff val="60000"/>
                  </a:schemeClr>
                </a:solidFill>
              </a:rPr>
              <a:t>--Apply ointment to the involved eye(s) at </a:t>
            </a:r>
            <a:r>
              <a:rPr lang="en-US" sz="1400" dirty="0" err="1">
                <a:solidFill>
                  <a:schemeClr val="accent1">
                    <a:lumMod val="40000"/>
                    <a:lumOff val="60000"/>
                  </a:schemeClr>
                </a:solidFill>
              </a:rPr>
              <a:t>qHS</a:t>
            </a:r>
            <a:r>
              <a:rPr lang="en-US" sz="1400" dirty="0">
                <a:solidFill>
                  <a:schemeClr val="accent1">
                    <a:lumMod val="40000"/>
                    <a:lumOff val="60000"/>
                  </a:schemeClr>
                </a:solidFill>
              </a:rPr>
              <a:t>, and</a:t>
            </a:r>
          </a:p>
          <a:p>
            <a:r>
              <a:rPr lang="en-US" sz="1400" dirty="0">
                <a:solidFill>
                  <a:schemeClr val="accent1">
                    <a:lumMod val="40000"/>
                    <a:lumOff val="60000"/>
                  </a:schemeClr>
                </a:solidFill>
              </a:rPr>
              <a:t>--Prevent eversion by either  shielding  the eye(s) or  taping it/them shut</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If FES fails to respond to the above, what’s next?</a:t>
            </a:r>
          </a:p>
          <a:p>
            <a:r>
              <a:rPr lang="en-US" sz="1400" dirty="0">
                <a:solidFill>
                  <a:schemeClr val="accent1">
                    <a:lumMod val="40000"/>
                    <a:lumOff val="60000"/>
                  </a:schemeClr>
                </a:solidFill>
              </a:rPr>
              <a:t>Surgical tightening of the lax upper lid(s)</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With what potentially lethal systemic condition is FES strongly associated?</a:t>
            </a:r>
          </a:p>
          <a:p>
            <a:r>
              <a:rPr lang="en-US" sz="1400" dirty="0">
                <a:solidFill>
                  <a:schemeClr val="accent1">
                    <a:lumMod val="40000"/>
                    <a:lumOff val="60000"/>
                  </a:schemeClr>
                </a:solidFill>
              </a:rPr>
              <a:t>Obstructive sleep apnea. The </a:t>
            </a:r>
            <a:r>
              <a:rPr lang="en-US" sz="1400" i="1" dirty="0">
                <a:solidFill>
                  <a:schemeClr val="accent1">
                    <a:lumMod val="40000"/>
                    <a:lumOff val="60000"/>
                  </a:schemeClr>
                </a:solidFill>
              </a:rPr>
              <a:t>BCSC</a:t>
            </a:r>
            <a:r>
              <a:rPr lang="en-US" sz="1400" dirty="0">
                <a:solidFill>
                  <a:schemeClr val="accent1">
                    <a:lumMod val="40000"/>
                    <a:lumOff val="60000"/>
                  </a:schemeClr>
                </a:solidFill>
              </a:rPr>
              <a:t> states that </a:t>
            </a:r>
            <a:r>
              <a:rPr lang="en-US" sz="1400" u="sng" dirty="0">
                <a:solidFill>
                  <a:schemeClr val="accent1">
                    <a:lumMod val="40000"/>
                    <a:lumOff val="60000"/>
                  </a:schemeClr>
                </a:solidFill>
              </a:rPr>
              <a:t>all FES pts should be evaluated for OSA.</a:t>
            </a:r>
            <a:endParaRPr lang="en-US" sz="1400" i="1" u="sng" dirty="0">
              <a:solidFill>
                <a:schemeClr val="accent1">
                  <a:lumMod val="40000"/>
                  <a:lumOff val="60000"/>
                </a:schemeClr>
              </a:solidFill>
            </a:endParaRPr>
          </a:p>
        </p:txBody>
      </p:sp>
      <p:sp>
        <p:nvSpPr>
          <p:cNvPr id="10" name="TextBox 9">
            <a:extLst>
              <a:ext uri="{FF2B5EF4-FFF2-40B4-BE49-F238E27FC236}">
                <a16:creationId xmlns:a16="http://schemas.microsoft.com/office/drawing/2014/main" id="{59119799-20C0-CA2F-ED0B-00082B29F8A7}"/>
              </a:ext>
            </a:extLst>
          </p:cNvPr>
          <p:cNvSpPr txBox="1"/>
          <p:nvPr/>
        </p:nvSpPr>
        <p:spPr>
          <a:xfrm>
            <a:off x="838200" y="2548156"/>
            <a:ext cx="2826415" cy="369332"/>
          </a:xfrm>
          <a:prstGeom prst="rect">
            <a:avLst/>
          </a:prstGeom>
          <a:noFill/>
        </p:spPr>
        <p:txBody>
          <a:bodyPr wrap="none" rtlCol="0">
            <a:spAutoFit/>
          </a:bodyPr>
          <a:lstStyle/>
          <a:p>
            <a:r>
              <a:rPr lang="en-US" b="1" dirty="0"/>
              <a:t>Floppy eyelid syndrome</a:t>
            </a:r>
          </a:p>
        </p:txBody>
      </p:sp>
    </p:spTree>
    <p:extLst>
      <p:ext uri="{BB962C8B-B14F-4D97-AF65-F5344CB8AC3E}">
        <p14:creationId xmlns:p14="http://schemas.microsoft.com/office/powerpoint/2010/main" val="42015684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73</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chemeClr val="bg1">
                    <a:lumMod val="75000"/>
                  </a:schemeClr>
                </a:solidFill>
              </a:rPr>
              <a:t>The lipid component/layer makes key contributions to the stability and effectiveness of the tear film—what are they?</a:t>
            </a:r>
          </a:p>
          <a:p>
            <a:r>
              <a:rPr lang="en-US" sz="1600" dirty="0">
                <a:solidFill>
                  <a:schemeClr val="bg1">
                    <a:lumMod val="75000"/>
                  </a:schemeClr>
                </a:solidFill>
              </a:rPr>
              <a:t>--Inhibit tear film  evaporation , thereby keeping it on the eye longer</a:t>
            </a:r>
          </a:p>
          <a:p>
            <a:r>
              <a:rPr lang="en-US" sz="1600" dirty="0">
                <a:solidFill>
                  <a:schemeClr val="bg1">
                    <a:lumMod val="75000"/>
                  </a:schemeClr>
                </a:solidFill>
              </a:rPr>
              <a:t>--Reduce tear film  surface tension , thereby keeping it on the eye longer </a:t>
            </a:r>
          </a:p>
          <a:p>
            <a:r>
              <a:rPr lang="en-US" sz="1600" dirty="0">
                <a:solidFill>
                  <a:schemeClr val="bg1">
                    <a:lumMod val="75000"/>
                  </a:schemeClr>
                </a:solidFill>
              </a:rPr>
              <a:t>----Without a lipid layer, surface tension (along with gravity) would pull the tear film down the eye to the lake</a:t>
            </a:r>
          </a:p>
          <a:p>
            <a:r>
              <a:rPr lang="en-US" sz="1600" dirty="0">
                <a:solidFill>
                  <a:schemeClr val="bg1">
                    <a:lumMod val="75000"/>
                  </a:schemeClr>
                </a:solidFill>
              </a:rPr>
              <a:t>--Facilitate visual acuity by providing a smooth  refracting surface</a:t>
            </a:r>
          </a:p>
          <a:p>
            <a:endParaRPr lang="en-US" sz="1600" i="1" dirty="0">
              <a:solidFill>
                <a:schemeClr val="bg1">
                  <a:lumMod val="75000"/>
                </a:schemeClr>
              </a:solidFill>
            </a:endParaRPr>
          </a:p>
          <a:p>
            <a:r>
              <a:rPr lang="en-US" sz="1600" i="1" dirty="0">
                <a:solidFill>
                  <a:schemeClr val="bg1">
                    <a:lumMod val="75000"/>
                  </a:schemeClr>
                </a:solidFill>
              </a:rPr>
              <a:t>Which gland(s) produce the lipids constituting this layer?</a:t>
            </a:r>
          </a:p>
          <a:p>
            <a:r>
              <a:rPr lang="en-US" sz="1600" dirty="0">
                <a:solidFill>
                  <a:schemeClr val="bg1">
                    <a:lumMod val="75000"/>
                  </a:schemeClr>
                </a:solidFill>
              </a:rPr>
              <a:t>The </a:t>
            </a:r>
            <a:r>
              <a:rPr lang="en-US" sz="1600" b="1" dirty="0">
                <a:solidFill>
                  <a:srgbClr val="0000FF"/>
                </a:solidFill>
              </a:rPr>
              <a:t>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D191A2A-E9B4-C7BB-00B0-B8337EC85256}"/>
              </a:ext>
            </a:extLst>
          </p:cNvPr>
          <p:cNvSpPr/>
          <p:nvPr/>
        </p:nvSpPr>
        <p:spPr>
          <a:xfrm>
            <a:off x="1696278" y="3329608"/>
            <a:ext cx="2186609" cy="44478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EBA6BA89-9EFA-F586-9E00-391CB8370D80}"/>
              </a:ext>
            </a:extLst>
          </p:cNvPr>
          <p:cNvSpPr txBox="1">
            <a:spLocks noChangeArrowheads="1"/>
          </p:cNvSpPr>
          <p:nvPr/>
        </p:nvSpPr>
        <p:spPr>
          <a:xfrm>
            <a:off x="1421968" y="3876038"/>
            <a:ext cx="6503245" cy="1102759"/>
          </a:xfrm>
          <a:prstGeom prst="rect">
            <a:avLst/>
          </a:prstGeom>
          <a:solidFill>
            <a:schemeClr val="accent1">
              <a:lumMod val="40000"/>
              <a:lumOff val="60000"/>
            </a:schemeClr>
          </a:solidFill>
        </p:spPr>
        <p:txBody>
          <a:bodyPr anchor="ct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nSpc>
                <a:spcPct val="90000"/>
              </a:lnSpc>
              <a:buFont typeface="Wingdings" pitchFamily="2" charset="2"/>
              <a:buNone/>
            </a:pPr>
            <a:r>
              <a:rPr lang="en-US" altLang="en-US" sz="1400" kern="0" dirty="0">
                <a:solidFill>
                  <a:schemeClr val="bg1">
                    <a:lumMod val="75000"/>
                  </a:schemeClr>
                </a:solidFill>
              </a:rPr>
              <a:t>The meibomian glands are embedded within the  </a:t>
            </a:r>
            <a:r>
              <a:rPr lang="en-US" altLang="en-US" sz="1400" b="1" kern="0" dirty="0">
                <a:solidFill>
                  <a:srgbClr val="0000FF"/>
                </a:solidFill>
              </a:rPr>
              <a:t>tarsal plates</a:t>
            </a:r>
            <a:endParaRPr lang="en-US" altLang="en-US" sz="1400" b="1" kern="0" dirty="0">
              <a:solidFill>
                <a:schemeClr val="accent1">
                  <a:lumMod val="40000"/>
                  <a:lumOff val="60000"/>
                </a:schemeClr>
              </a:solidFill>
            </a:endParaRPr>
          </a:p>
          <a:p>
            <a:pPr marL="0" indent="0">
              <a:lnSpc>
                <a:spcPct val="90000"/>
              </a:lnSpc>
              <a:buFont typeface="Wingdings" pitchFamily="2" charset="2"/>
              <a:buNone/>
            </a:pPr>
            <a:r>
              <a:rPr lang="en-US" altLang="en-US" sz="1400" kern="0" dirty="0">
                <a:solidFill>
                  <a:schemeClr val="accent1">
                    <a:lumMod val="40000"/>
                    <a:lumOff val="60000"/>
                  </a:schemeClr>
                </a:solidFill>
              </a:rPr>
              <a:t>The product of a meibomian gland is called  </a:t>
            </a:r>
            <a:r>
              <a:rPr lang="en-US" altLang="en-US" sz="1400" i="1" kern="0" dirty="0">
                <a:solidFill>
                  <a:schemeClr val="accent1">
                    <a:lumMod val="40000"/>
                    <a:lumOff val="60000"/>
                  </a:schemeClr>
                </a:solidFill>
              </a:rPr>
              <a:t>meibum</a:t>
            </a:r>
            <a:endParaRPr lang="en-US" altLang="en-US" sz="1400" kern="0" dirty="0">
              <a:solidFill>
                <a:schemeClr val="accent1">
                  <a:lumMod val="40000"/>
                  <a:lumOff val="60000"/>
                </a:schemeClr>
              </a:solidFill>
            </a:endParaRPr>
          </a:p>
          <a:p>
            <a:pPr marL="0" indent="0">
              <a:lnSpc>
                <a:spcPct val="90000"/>
              </a:lnSpc>
              <a:buFont typeface="Wingdings" pitchFamily="2" charset="2"/>
              <a:buNone/>
            </a:pPr>
            <a:r>
              <a:rPr lang="en-US" altLang="en-US" sz="1400" kern="0" dirty="0">
                <a:solidFill>
                  <a:schemeClr val="accent1">
                    <a:lumMod val="40000"/>
                    <a:lumOff val="60000"/>
                  </a:schemeClr>
                </a:solidFill>
              </a:rPr>
              <a:t>There are up to twice as many meibomian glands in the  upper  lids</a:t>
            </a:r>
          </a:p>
          <a:p>
            <a:pPr marL="0" indent="0">
              <a:lnSpc>
                <a:spcPct val="90000"/>
              </a:lnSpc>
              <a:buFont typeface="Wingdings" pitchFamily="2" charset="2"/>
              <a:buNone/>
            </a:pPr>
            <a:r>
              <a:rPr lang="en-US" altLang="en-US" sz="1400" kern="0" dirty="0">
                <a:solidFill>
                  <a:schemeClr val="accent1">
                    <a:lumMod val="40000"/>
                    <a:lumOff val="60000"/>
                  </a:schemeClr>
                </a:solidFill>
              </a:rPr>
              <a:t>The meibomian glands are innervated primarily by the  parasympathetic  system</a:t>
            </a:r>
          </a:p>
        </p:txBody>
      </p:sp>
      <p:sp>
        <p:nvSpPr>
          <p:cNvPr id="8" name="TextBox 7">
            <a:extLst>
              <a:ext uri="{FF2B5EF4-FFF2-40B4-BE49-F238E27FC236}">
                <a16:creationId xmlns:a16="http://schemas.microsoft.com/office/drawing/2014/main" id="{B423F65E-CB4C-1765-D65C-D3122DA6E23F}"/>
              </a:ext>
            </a:extLst>
          </p:cNvPr>
          <p:cNvSpPr txBox="1"/>
          <p:nvPr/>
        </p:nvSpPr>
        <p:spPr>
          <a:xfrm>
            <a:off x="6553341" y="3781408"/>
            <a:ext cx="2412840" cy="523220"/>
          </a:xfrm>
          <a:prstGeom prst="rect">
            <a:avLst/>
          </a:prstGeom>
          <a:solidFill>
            <a:srgbClr val="B9EDFF"/>
          </a:solidFill>
        </p:spPr>
        <p:txBody>
          <a:bodyPr wrap="none" rtlCol="0">
            <a:spAutoFit/>
          </a:bodyPr>
          <a:lstStyle/>
          <a:p>
            <a:r>
              <a:rPr lang="en-US" sz="1400" i="1" dirty="0"/>
              <a:t>Upper lid, lower lid, or both?</a:t>
            </a:r>
          </a:p>
          <a:p>
            <a:r>
              <a:rPr lang="en-US" sz="1400" dirty="0">
                <a:solidFill>
                  <a:srgbClr val="B9EDFF"/>
                </a:solidFill>
              </a:rPr>
              <a:t>Both</a:t>
            </a:r>
          </a:p>
        </p:txBody>
      </p:sp>
      <p:sp>
        <p:nvSpPr>
          <p:cNvPr id="9" name="TextBox 8">
            <a:extLst>
              <a:ext uri="{FF2B5EF4-FFF2-40B4-BE49-F238E27FC236}">
                <a16:creationId xmlns:a16="http://schemas.microsoft.com/office/drawing/2014/main" id="{3B366E01-B9A8-F191-FC65-6048E5725F39}"/>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3105836229"/>
      </p:ext>
    </p:extLst>
  </p:cSld>
  <p:clrMapOvr>
    <a:masterClrMapping/>
  </p:clrMapOvr>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--SLK</a:t>
            </a:r>
          </a:p>
          <a:p>
            <a:r>
              <a:rPr lang="en-US" dirty="0">
                <a:solidFill>
                  <a:schemeClr val="bg1">
                    <a:lumMod val="75000"/>
                  </a:schemeClr>
                </a:solidFill>
              </a:rPr>
              <a:t>--</a:t>
            </a:r>
            <a:r>
              <a:rPr lang="en-US" b="1" dirty="0">
                <a:solidFill>
                  <a:schemeClr val="bg1"/>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7" name="TextBox 1">
            <a:extLst>
              <a:ext uri="{FF2B5EF4-FFF2-40B4-BE49-F238E27FC236}">
                <a16:creationId xmlns:a16="http://schemas.microsoft.com/office/drawing/2014/main" id="{A7CB714E-48B4-D2F4-C325-216861175E01}"/>
              </a:ext>
            </a:extLst>
          </p:cNvPr>
          <p:cNvSpPr txBox="1"/>
          <p:nvPr/>
        </p:nvSpPr>
        <p:spPr>
          <a:xfrm>
            <a:off x="2574865" y="150769"/>
            <a:ext cx="6248401" cy="5693866"/>
          </a:xfrm>
          <a:prstGeom prst="rect">
            <a:avLst/>
          </a:prstGeom>
          <a:solidFill>
            <a:schemeClr val="accent1">
              <a:lumMod val="40000"/>
              <a:lumOff val="60000"/>
            </a:schemeClr>
          </a:solid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400" i="1" dirty="0">
                <a:solidFill>
                  <a:srgbClr val="0000FF"/>
                </a:solidFill>
              </a:rPr>
              <a:t>In a nutshell, what is floppy eyelid syndrome (FES)?</a:t>
            </a:r>
          </a:p>
          <a:p>
            <a:r>
              <a:rPr lang="en-US" sz="1400" dirty="0">
                <a:solidFill>
                  <a:srgbClr val="0000FF"/>
                </a:solidFill>
              </a:rPr>
              <a:t>A condition characterized by 1) upper-lid  laxity  and 2) chronic  inflammation of the ocular surface</a:t>
            </a:r>
          </a:p>
          <a:p>
            <a:endParaRPr lang="en-US" sz="1400" i="1" dirty="0">
              <a:solidFill>
                <a:srgbClr val="0000FF"/>
              </a:solidFill>
            </a:endParaRPr>
          </a:p>
          <a:p>
            <a:r>
              <a:rPr lang="en-US" sz="1400" i="1" dirty="0">
                <a:solidFill>
                  <a:srgbClr val="0000FF"/>
                </a:solidFill>
              </a:rPr>
              <a:t>What do FES pts complain of?</a:t>
            </a:r>
          </a:p>
          <a:p>
            <a:r>
              <a:rPr lang="en-US" sz="1400" dirty="0">
                <a:solidFill>
                  <a:srgbClr val="0000FF"/>
                </a:solidFill>
              </a:rPr>
              <a:t>FBS and mucous discharge that are worse in the  morning</a:t>
            </a:r>
          </a:p>
          <a:p>
            <a:endParaRPr lang="en-US" sz="1400" i="1" dirty="0">
              <a:solidFill>
                <a:srgbClr val="0000FF"/>
              </a:solidFill>
            </a:endParaRPr>
          </a:p>
          <a:p>
            <a:r>
              <a:rPr lang="en-US" sz="1400" i="1" dirty="0">
                <a:solidFill>
                  <a:srgbClr val="0000FF"/>
                </a:solidFill>
              </a:rPr>
              <a:t>What is the presumed pathogenic process in FES?</a:t>
            </a:r>
            <a:endParaRPr lang="en-US" sz="1400" i="1" dirty="0">
              <a:solidFill>
                <a:schemeClr val="accent1">
                  <a:lumMod val="40000"/>
                  <a:lumOff val="60000"/>
                </a:schemeClr>
              </a:solidFill>
            </a:endParaRPr>
          </a:p>
          <a:p>
            <a:r>
              <a:rPr lang="en-US" sz="1400" dirty="0">
                <a:solidFill>
                  <a:schemeClr val="accent1">
                    <a:lumMod val="40000"/>
                    <a:lumOff val="60000"/>
                  </a:schemeClr>
                </a:solidFill>
              </a:rPr>
              <a:t>During sleep, the upper lids evert in response to face-rubbing against a pillow while sleeping in the prone position. Lid eversion results in contact between the eye and the bedding, and this contact traumatizes the ocular epithelia.</a:t>
            </a:r>
          </a:p>
          <a:p>
            <a:endParaRPr lang="en-US" sz="1400" i="1" dirty="0">
              <a:solidFill>
                <a:schemeClr val="accent1">
                  <a:lumMod val="40000"/>
                  <a:lumOff val="60000"/>
                </a:schemeClr>
              </a:solidFill>
            </a:endParaRP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is the main risk factor for FES? (It’s systemic, not ocular.)</a:t>
            </a:r>
          </a:p>
          <a:p>
            <a:r>
              <a:rPr lang="en-US" sz="1400" dirty="0">
                <a:solidFill>
                  <a:schemeClr val="accent1">
                    <a:lumMod val="40000"/>
                    <a:lumOff val="60000"/>
                  </a:schemeClr>
                </a:solidFill>
              </a:rPr>
              <a:t>Obesity</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How is FES managed initially?</a:t>
            </a:r>
          </a:p>
          <a:p>
            <a:r>
              <a:rPr lang="en-US" sz="1400" dirty="0">
                <a:solidFill>
                  <a:schemeClr val="accent1">
                    <a:lumMod val="40000"/>
                    <a:lumOff val="60000"/>
                  </a:schemeClr>
                </a:solidFill>
              </a:rPr>
              <a:t>--Apply ointment to the involved eye(s) at </a:t>
            </a:r>
            <a:r>
              <a:rPr lang="en-US" sz="1400" dirty="0" err="1">
                <a:solidFill>
                  <a:schemeClr val="accent1">
                    <a:lumMod val="40000"/>
                    <a:lumOff val="60000"/>
                  </a:schemeClr>
                </a:solidFill>
              </a:rPr>
              <a:t>qHS</a:t>
            </a:r>
            <a:r>
              <a:rPr lang="en-US" sz="1400" dirty="0">
                <a:solidFill>
                  <a:schemeClr val="accent1">
                    <a:lumMod val="40000"/>
                    <a:lumOff val="60000"/>
                  </a:schemeClr>
                </a:solidFill>
              </a:rPr>
              <a:t>, and</a:t>
            </a:r>
          </a:p>
          <a:p>
            <a:r>
              <a:rPr lang="en-US" sz="1400" dirty="0">
                <a:solidFill>
                  <a:schemeClr val="accent1">
                    <a:lumMod val="40000"/>
                    <a:lumOff val="60000"/>
                  </a:schemeClr>
                </a:solidFill>
              </a:rPr>
              <a:t>--Prevent eversion by either  shielding  the eye(s) or  taping it/them shut</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If FES fails to respond to the above, what’s next?</a:t>
            </a:r>
          </a:p>
          <a:p>
            <a:r>
              <a:rPr lang="en-US" sz="1400" dirty="0">
                <a:solidFill>
                  <a:schemeClr val="accent1">
                    <a:lumMod val="40000"/>
                    <a:lumOff val="60000"/>
                  </a:schemeClr>
                </a:solidFill>
              </a:rPr>
              <a:t>Surgical tightening of the lax upper lid(s)</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With what potentially lethal systemic condition is FES strongly associated?</a:t>
            </a:r>
          </a:p>
          <a:p>
            <a:r>
              <a:rPr lang="en-US" sz="1400" dirty="0">
                <a:solidFill>
                  <a:schemeClr val="accent1">
                    <a:lumMod val="40000"/>
                    <a:lumOff val="60000"/>
                  </a:schemeClr>
                </a:solidFill>
              </a:rPr>
              <a:t>Obstructive sleep apnea. The </a:t>
            </a:r>
            <a:r>
              <a:rPr lang="en-US" sz="1400" i="1" dirty="0">
                <a:solidFill>
                  <a:schemeClr val="accent1">
                    <a:lumMod val="40000"/>
                    <a:lumOff val="60000"/>
                  </a:schemeClr>
                </a:solidFill>
              </a:rPr>
              <a:t>BCSC</a:t>
            </a:r>
            <a:r>
              <a:rPr lang="en-US" sz="1400" dirty="0">
                <a:solidFill>
                  <a:schemeClr val="accent1">
                    <a:lumMod val="40000"/>
                    <a:lumOff val="60000"/>
                  </a:schemeClr>
                </a:solidFill>
              </a:rPr>
              <a:t> states that </a:t>
            </a:r>
            <a:r>
              <a:rPr lang="en-US" sz="1400" u="sng" dirty="0">
                <a:solidFill>
                  <a:schemeClr val="accent1">
                    <a:lumMod val="40000"/>
                    <a:lumOff val="60000"/>
                  </a:schemeClr>
                </a:solidFill>
              </a:rPr>
              <a:t>all FES pts should be evaluated for OSA.</a:t>
            </a:r>
            <a:endParaRPr lang="en-US" sz="1400" i="1" u="sng" dirty="0">
              <a:solidFill>
                <a:schemeClr val="accent1">
                  <a:lumMod val="40000"/>
                  <a:lumOff val="60000"/>
                </a:schemeClr>
              </a:solidFill>
            </a:endParaRPr>
          </a:p>
        </p:txBody>
      </p:sp>
      <p:sp>
        <p:nvSpPr>
          <p:cNvPr id="10" name="TextBox 9">
            <a:extLst>
              <a:ext uri="{FF2B5EF4-FFF2-40B4-BE49-F238E27FC236}">
                <a16:creationId xmlns:a16="http://schemas.microsoft.com/office/drawing/2014/main" id="{59119799-20C0-CA2F-ED0B-00082B29F8A7}"/>
              </a:ext>
            </a:extLst>
          </p:cNvPr>
          <p:cNvSpPr txBox="1"/>
          <p:nvPr/>
        </p:nvSpPr>
        <p:spPr>
          <a:xfrm>
            <a:off x="838200" y="2548156"/>
            <a:ext cx="2826415" cy="369332"/>
          </a:xfrm>
          <a:prstGeom prst="rect">
            <a:avLst/>
          </a:prstGeom>
          <a:noFill/>
        </p:spPr>
        <p:txBody>
          <a:bodyPr wrap="none" rtlCol="0">
            <a:spAutoFit/>
          </a:bodyPr>
          <a:lstStyle/>
          <a:p>
            <a:r>
              <a:rPr lang="en-US" b="1" dirty="0"/>
              <a:t>Floppy eyelid syndrome</a:t>
            </a:r>
          </a:p>
        </p:txBody>
      </p:sp>
    </p:spTree>
    <p:extLst>
      <p:ext uri="{BB962C8B-B14F-4D97-AF65-F5344CB8AC3E}">
        <p14:creationId xmlns:p14="http://schemas.microsoft.com/office/powerpoint/2010/main" val="3000349348"/>
      </p:ext>
    </p:extLst>
  </p:cSld>
  <p:clrMapOvr>
    <a:masterClrMapping/>
  </p:clrMapOvr>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--SLK</a:t>
            </a:r>
          </a:p>
          <a:p>
            <a:r>
              <a:rPr lang="en-US" dirty="0">
                <a:solidFill>
                  <a:schemeClr val="bg1">
                    <a:lumMod val="75000"/>
                  </a:schemeClr>
                </a:solidFill>
              </a:rPr>
              <a:t>--</a:t>
            </a:r>
            <a:r>
              <a:rPr lang="en-US" b="1" dirty="0">
                <a:solidFill>
                  <a:schemeClr val="bg1"/>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7" name="TextBox 1">
            <a:extLst>
              <a:ext uri="{FF2B5EF4-FFF2-40B4-BE49-F238E27FC236}">
                <a16:creationId xmlns:a16="http://schemas.microsoft.com/office/drawing/2014/main" id="{A7CB714E-48B4-D2F4-C325-216861175E01}"/>
              </a:ext>
            </a:extLst>
          </p:cNvPr>
          <p:cNvSpPr txBox="1"/>
          <p:nvPr/>
        </p:nvSpPr>
        <p:spPr>
          <a:xfrm>
            <a:off x="2574865" y="150769"/>
            <a:ext cx="6248401" cy="5693866"/>
          </a:xfrm>
          <a:prstGeom prst="rect">
            <a:avLst/>
          </a:prstGeom>
          <a:solidFill>
            <a:schemeClr val="accent1">
              <a:lumMod val="40000"/>
              <a:lumOff val="60000"/>
            </a:schemeClr>
          </a:solid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400" i="1" dirty="0">
                <a:solidFill>
                  <a:srgbClr val="0000FF"/>
                </a:solidFill>
              </a:rPr>
              <a:t>In a nutshell, what is floppy eyelid syndrome (FES)?</a:t>
            </a:r>
          </a:p>
          <a:p>
            <a:r>
              <a:rPr lang="en-US" sz="1400" dirty="0">
                <a:solidFill>
                  <a:srgbClr val="0000FF"/>
                </a:solidFill>
              </a:rPr>
              <a:t>A condition characterized by 1) upper-lid  laxity  and 2) chronic  inflammation of the ocular surface</a:t>
            </a:r>
          </a:p>
          <a:p>
            <a:endParaRPr lang="en-US" sz="1400" i="1" dirty="0">
              <a:solidFill>
                <a:srgbClr val="0000FF"/>
              </a:solidFill>
            </a:endParaRPr>
          </a:p>
          <a:p>
            <a:r>
              <a:rPr lang="en-US" sz="1400" i="1" dirty="0">
                <a:solidFill>
                  <a:srgbClr val="0000FF"/>
                </a:solidFill>
              </a:rPr>
              <a:t>What do FES pts complain of?</a:t>
            </a:r>
          </a:p>
          <a:p>
            <a:r>
              <a:rPr lang="en-US" sz="1400" dirty="0">
                <a:solidFill>
                  <a:srgbClr val="0000FF"/>
                </a:solidFill>
              </a:rPr>
              <a:t>FBS and mucous discharge that are worse in the  morning</a:t>
            </a:r>
          </a:p>
          <a:p>
            <a:endParaRPr lang="en-US" sz="1400" i="1" dirty="0">
              <a:solidFill>
                <a:srgbClr val="0000FF"/>
              </a:solidFill>
            </a:endParaRPr>
          </a:p>
          <a:p>
            <a:r>
              <a:rPr lang="en-US" sz="1400" i="1" dirty="0">
                <a:solidFill>
                  <a:srgbClr val="0000FF"/>
                </a:solidFill>
              </a:rPr>
              <a:t>What is the presumed pathogenic process in FES?</a:t>
            </a:r>
          </a:p>
          <a:p>
            <a:r>
              <a:rPr lang="en-US" sz="1400" dirty="0">
                <a:solidFill>
                  <a:srgbClr val="0000FF"/>
                </a:solidFill>
              </a:rPr>
              <a:t>During sleep, the upper lids evert in response to face-rubbing against a pillow while sleeping in the prone position</a:t>
            </a:r>
            <a:r>
              <a:rPr lang="en-US" sz="1400" dirty="0">
                <a:solidFill>
                  <a:schemeClr val="accent1">
                    <a:lumMod val="40000"/>
                    <a:lumOff val="60000"/>
                  </a:schemeClr>
                </a:solidFill>
              </a:rPr>
              <a:t>. Lid eversion results in contact between the eye and the bedding, and this contact traumatizes the ocular epithelia.</a:t>
            </a:r>
          </a:p>
          <a:p>
            <a:endParaRPr lang="en-US" sz="1400" i="1" dirty="0">
              <a:solidFill>
                <a:schemeClr val="accent1">
                  <a:lumMod val="40000"/>
                  <a:lumOff val="60000"/>
                </a:schemeClr>
              </a:solidFill>
            </a:endParaRP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is the main risk factor for FES? (It’s systemic, not ocular.)</a:t>
            </a:r>
          </a:p>
          <a:p>
            <a:r>
              <a:rPr lang="en-US" sz="1400" dirty="0">
                <a:solidFill>
                  <a:schemeClr val="accent1">
                    <a:lumMod val="40000"/>
                    <a:lumOff val="60000"/>
                  </a:schemeClr>
                </a:solidFill>
              </a:rPr>
              <a:t>Obesity</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How is FES managed initially?</a:t>
            </a:r>
          </a:p>
          <a:p>
            <a:r>
              <a:rPr lang="en-US" sz="1400" dirty="0">
                <a:solidFill>
                  <a:schemeClr val="accent1">
                    <a:lumMod val="40000"/>
                    <a:lumOff val="60000"/>
                  </a:schemeClr>
                </a:solidFill>
              </a:rPr>
              <a:t>--Apply ointment to the involved eye(s) at </a:t>
            </a:r>
            <a:r>
              <a:rPr lang="en-US" sz="1400" dirty="0" err="1">
                <a:solidFill>
                  <a:schemeClr val="accent1">
                    <a:lumMod val="40000"/>
                    <a:lumOff val="60000"/>
                  </a:schemeClr>
                </a:solidFill>
              </a:rPr>
              <a:t>qHS</a:t>
            </a:r>
            <a:r>
              <a:rPr lang="en-US" sz="1400" dirty="0">
                <a:solidFill>
                  <a:schemeClr val="accent1">
                    <a:lumMod val="40000"/>
                    <a:lumOff val="60000"/>
                  </a:schemeClr>
                </a:solidFill>
              </a:rPr>
              <a:t>, and</a:t>
            </a:r>
          </a:p>
          <a:p>
            <a:r>
              <a:rPr lang="en-US" sz="1400" dirty="0">
                <a:solidFill>
                  <a:schemeClr val="accent1">
                    <a:lumMod val="40000"/>
                    <a:lumOff val="60000"/>
                  </a:schemeClr>
                </a:solidFill>
              </a:rPr>
              <a:t>--Prevent eversion by either  shielding  the eye(s) or  taping it/them shut</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If FES fails to respond to the above, what’s next?</a:t>
            </a:r>
          </a:p>
          <a:p>
            <a:r>
              <a:rPr lang="en-US" sz="1400" dirty="0">
                <a:solidFill>
                  <a:schemeClr val="accent1">
                    <a:lumMod val="40000"/>
                    <a:lumOff val="60000"/>
                  </a:schemeClr>
                </a:solidFill>
              </a:rPr>
              <a:t>Surgical tightening of the lax upper lid(s)</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With what potentially lethal systemic condition is FES strongly associated?</a:t>
            </a:r>
          </a:p>
          <a:p>
            <a:r>
              <a:rPr lang="en-US" sz="1400" dirty="0">
                <a:solidFill>
                  <a:schemeClr val="accent1">
                    <a:lumMod val="40000"/>
                    <a:lumOff val="60000"/>
                  </a:schemeClr>
                </a:solidFill>
              </a:rPr>
              <a:t>Obstructive sleep apnea. The </a:t>
            </a:r>
            <a:r>
              <a:rPr lang="en-US" sz="1400" i="1" dirty="0">
                <a:solidFill>
                  <a:schemeClr val="accent1">
                    <a:lumMod val="40000"/>
                    <a:lumOff val="60000"/>
                  </a:schemeClr>
                </a:solidFill>
              </a:rPr>
              <a:t>BCSC</a:t>
            </a:r>
            <a:r>
              <a:rPr lang="en-US" sz="1400" dirty="0">
                <a:solidFill>
                  <a:schemeClr val="accent1">
                    <a:lumMod val="40000"/>
                    <a:lumOff val="60000"/>
                  </a:schemeClr>
                </a:solidFill>
              </a:rPr>
              <a:t> states that </a:t>
            </a:r>
            <a:r>
              <a:rPr lang="en-US" sz="1400" u="sng" dirty="0">
                <a:solidFill>
                  <a:schemeClr val="accent1">
                    <a:lumMod val="40000"/>
                    <a:lumOff val="60000"/>
                  </a:schemeClr>
                </a:solidFill>
              </a:rPr>
              <a:t>all FES pts should be evaluated for OSA.</a:t>
            </a:r>
            <a:endParaRPr lang="en-US" sz="1400" i="1" u="sng" dirty="0">
              <a:solidFill>
                <a:schemeClr val="accent1">
                  <a:lumMod val="40000"/>
                  <a:lumOff val="60000"/>
                </a:schemeClr>
              </a:solidFill>
            </a:endParaRPr>
          </a:p>
        </p:txBody>
      </p:sp>
      <p:sp>
        <p:nvSpPr>
          <p:cNvPr id="10" name="TextBox 9">
            <a:extLst>
              <a:ext uri="{FF2B5EF4-FFF2-40B4-BE49-F238E27FC236}">
                <a16:creationId xmlns:a16="http://schemas.microsoft.com/office/drawing/2014/main" id="{59119799-20C0-CA2F-ED0B-00082B29F8A7}"/>
              </a:ext>
            </a:extLst>
          </p:cNvPr>
          <p:cNvSpPr txBox="1"/>
          <p:nvPr/>
        </p:nvSpPr>
        <p:spPr>
          <a:xfrm>
            <a:off x="838200" y="2548156"/>
            <a:ext cx="2826415" cy="369332"/>
          </a:xfrm>
          <a:prstGeom prst="rect">
            <a:avLst/>
          </a:prstGeom>
          <a:noFill/>
        </p:spPr>
        <p:txBody>
          <a:bodyPr wrap="none" rtlCol="0">
            <a:spAutoFit/>
          </a:bodyPr>
          <a:lstStyle/>
          <a:p>
            <a:r>
              <a:rPr lang="en-US" b="1" dirty="0"/>
              <a:t>Floppy eyelid syndrome</a:t>
            </a:r>
          </a:p>
        </p:txBody>
      </p:sp>
    </p:spTree>
    <p:extLst>
      <p:ext uri="{BB962C8B-B14F-4D97-AF65-F5344CB8AC3E}">
        <p14:creationId xmlns:p14="http://schemas.microsoft.com/office/powerpoint/2010/main" val="473901343"/>
      </p:ext>
    </p:extLst>
  </p:cSld>
  <p:clrMapOvr>
    <a:masterClrMapping/>
  </p:clrMapOvr>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--SLK</a:t>
            </a:r>
          </a:p>
          <a:p>
            <a:r>
              <a:rPr lang="en-US" dirty="0">
                <a:solidFill>
                  <a:schemeClr val="bg1">
                    <a:lumMod val="75000"/>
                  </a:schemeClr>
                </a:solidFill>
              </a:rPr>
              <a:t>--</a:t>
            </a:r>
            <a:r>
              <a:rPr lang="en-US" b="1" dirty="0">
                <a:solidFill>
                  <a:schemeClr val="bg1"/>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7" name="TextBox 1">
            <a:extLst>
              <a:ext uri="{FF2B5EF4-FFF2-40B4-BE49-F238E27FC236}">
                <a16:creationId xmlns:a16="http://schemas.microsoft.com/office/drawing/2014/main" id="{A7CB714E-48B4-D2F4-C325-216861175E01}"/>
              </a:ext>
            </a:extLst>
          </p:cNvPr>
          <p:cNvSpPr txBox="1"/>
          <p:nvPr/>
        </p:nvSpPr>
        <p:spPr>
          <a:xfrm>
            <a:off x="2574865" y="150769"/>
            <a:ext cx="6248401" cy="5693866"/>
          </a:xfrm>
          <a:prstGeom prst="rect">
            <a:avLst/>
          </a:prstGeom>
          <a:solidFill>
            <a:schemeClr val="accent1">
              <a:lumMod val="40000"/>
              <a:lumOff val="60000"/>
            </a:schemeClr>
          </a:solid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400" i="1" dirty="0">
                <a:solidFill>
                  <a:srgbClr val="0000FF"/>
                </a:solidFill>
              </a:rPr>
              <a:t>In a nutshell, what is floppy eyelid syndrome (FES)?</a:t>
            </a:r>
          </a:p>
          <a:p>
            <a:r>
              <a:rPr lang="en-US" sz="1400" dirty="0">
                <a:solidFill>
                  <a:srgbClr val="0000FF"/>
                </a:solidFill>
              </a:rPr>
              <a:t>A condition characterized by 1) upper-lid  laxity  and 2) chronic  inflammation of the ocular surface</a:t>
            </a:r>
          </a:p>
          <a:p>
            <a:endParaRPr lang="en-US" sz="1400" i="1" dirty="0">
              <a:solidFill>
                <a:srgbClr val="0000FF"/>
              </a:solidFill>
            </a:endParaRPr>
          </a:p>
          <a:p>
            <a:r>
              <a:rPr lang="en-US" sz="1400" i="1" dirty="0">
                <a:solidFill>
                  <a:srgbClr val="0000FF"/>
                </a:solidFill>
              </a:rPr>
              <a:t>What do FES pts complain of?</a:t>
            </a:r>
          </a:p>
          <a:p>
            <a:r>
              <a:rPr lang="en-US" sz="1400" dirty="0">
                <a:solidFill>
                  <a:srgbClr val="0000FF"/>
                </a:solidFill>
              </a:rPr>
              <a:t>FBS and mucous discharge that are worse in the  morning</a:t>
            </a:r>
          </a:p>
          <a:p>
            <a:endParaRPr lang="en-US" sz="1400" i="1" dirty="0">
              <a:solidFill>
                <a:srgbClr val="0000FF"/>
              </a:solidFill>
            </a:endParaRPr>
          </a:p>
          <a:p>
            <a:r>
              <a:rPr lang="en-US" sz="1400" i="1" dirty="0">
                <a:solidFill>
                  <a:srgbClr val="0000FF"/>
                </a:solidFill>
              </a:rPr>
              <a:t>What is the presumed pathogenic process in FES?</a:t>
            </a:r>
          </a:p>
          <a:p>
            <a:r>
              <a:rPr lang="en-US" sz="1400" dirty="0">
                <a:solidFill>
                  <a:srgbClr val="0000FF"/>
                </a:solidFill>
              </a:rPr>
              <a:t>During sleep, the upper lids evert in response to face-rubbing against a pillow while sleeping in the prone position. </a:t>
            </a:r>
            <a:r>
              <a:rPr lang="en-US" sz="1400" dirty="0">
                <a:solidFill>
                  <a:srgbClr val="00B050"/>
                </a:solidFill>
              </a:rPr>
              <a:t>Lid eversion results in contact between the eye and the bedding, and this contact traumatizes the ocular epithelia.</a:t>
            </a:r>
          </a:p>
          <a:p>
            <a:endParaRPr lang="en-US" sz="1400" i="1" dirty="0">
              <a:solidFill>
                <a:schemeClr val="accent1">
                  <a:lumMod val="40000"/>
                  <a:lumOff val="60000"/>
                </a:schemeClr>
              </a:solidFill>
            </a:endParaRP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is the main risk factor for FES? (It’s systemic, not ocular.)</a:t>
            </a:r>
          </a:p>
          <a:p>
            <a:r>
              <a:rPr lang="en-US" sz="1400" dirty="0">
                <a:solidFill>
                  <a:schemeClr val="accent1">
                    <a:lumMod val="40000"/>
                    <a:lumOff val="60000"/>
                  </a:schemeClr>
                </a:solidFill>
              </a:rPr>
              <a:t>Obesity</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How is FES managed initially?</a:t>
            </a:r>
          </a:p>
          <a:p>
            <a:r>
              <a:rPr lang="en-US" sz="1400" dirty="0">
                <a:solidFill>
                  <a:schemeClr val="accent1">
                    <a:lumMod val="40000"/>
                    <a:lumOff val="60000"/>
                  </a:schemeClr>
                </a:solidFill>
              </a:rPr>
              <a:t>--Apply ointment to the involved eye(s) at </a:t>
            </a:r>
            <a:r>
              <a:rPr lang="en-US" sz="1400" dirty="0" err="1">
                <a:solidFill>
                  <a:schemeClr val="accent1">
                    <a:lumMod val="40000"/>
                    <a:lumOff val="60000"/>
                  </a:schemeClr>
                </a:solidFill>
              </a:rPr>
              <a:t>qHS</a:t>
            </a:r>
            <a:r>
              <a:rPr lang="en-US" sz="1400" dirty="0">
                <a:solidFill>
                  <a:schemeClr val="accent1">
                    <a:lumMod val="40000"/>
                    <a:lumOff val="60000"/>
                  </a:schemeClr>
                </a:solidFill>
              </a:rPr>
              <a:t>, and</a:t>
            </a:r>
          </a:p>
          <a:p>
            <a:r>
              <a:rPr lang="en-US" sz="1400" dirty="0">
                <a:solidFill>
                  <a:schemeClr val="accent1">
                    <a:lumMod val="40000"/>
                    <a:lumOff val="60000"/>
                  </a:schemeClr>
                </a:solidFill>
              </a:rPr>
              <a:t>--Prevent eversion by either  shielding  the eye(s) or  taping it/them shut</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If FES fails to respond to the above, what’s next?</a:t>
            </a:r>
          </a:p>
          <a:p>
            <a:r>
              <a:rPr lang="en-US" sz="1400" dirty="0">
                <a:solidFill>
                  <a:schemeClr val="accent1">
                    <a:lumMod val="40000"/>
                    <a:lumOff val="60000"/>
                  </a:schemeClr>
                </a:solidFill>
              </a:rPr>
              <a:t>Surgical tightening of the lax upper lid(s)</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With what potentially lethal systemic condition is FES strongly associated?</a:t>
            </a:r>
          </a:p>
          <a:p>
            <a:r>
              <a:rPr lang="en-US" sz="1400" dirty="0">
                <a:solidFill>
                  <a:schemeClr val="accent1">
                    <a:lumMod val="40000"/>
                    <a:lumOff val="60000"/>
                  </a:schemeClr>
                </a:solidFill>
              </a:rPr>
              <a:t>Obstructive sleep apnea. The </a:t>
            </a:r>
            <a:r>
              <a:rPr lang="en-US" sz="1400" i="1" dirty="0">
                <a:solidFill>
                  <a:schemeClr val="accent1">
                    <a:lumMod val="40000"/>
                    <a:lumOff val="60000"/>
                  </a:schemeClr>
                </a:solidFill>
              </a:rPr>
              <a:t>BCSC</a:t>
            </a:r>
            <a:r>
              <a:rPr lang="en-US" sz="1400" dirty="0">
                <a:solidFill>
                  <a:schemeClr val="accent1">
                    <a:lumMod val="40000"/>
                    <a:lumOff val="60000"/>
                  </a:schemeClr>
                </a:solidFill>
              </a:rPr>
              <a:t> states that </a:t>
            </a:r>
            <a:r>
              <a:rPr lang="en-US" sz="1400" u="sng" dirty="0">
                <a:solidFill>
                  <a:schemeClr val="accent1">
                    <a:lumMod val="40000"/>
                    <a:lumOff val="60000"/>
                  </a:schemeClr>
                </a:solidFill>
              </a:rPr>
              <a:t>all FES pts should be evaluated for OSA.</a:t>
            </a:r>
            <a:endParaRPr lang="en-US" sz="1400" i="1" u="sng" dirty="0">
              <a:solidFill>
                <a:schemeClr val="accent1">
                  <a:lumMod val="40000"/>
                  <a:lumOff val="60000"/>
                </a:schemeClr>
              </a:solidFill>
            </a:endParaRPr>
          </a:p>
        </p:txBody>
      </p:sp>
      <p:sp>
        <p:nvSpPr>
          <p:cNvPr id="10" name="TextBox 9">
            <a:extLst>
              <a:ext uri="{FF2B5EF4-FFF2-40B4-BE49-F238E27FC236}">
                <a16:creationId xmlns:a16="http://schemas.microsoft.com/office/drawing/2014/main" id="{59119799-20C0-CA2F-ED0B-00082B29F8A7}"/>
              </a:ext>
            </a:extLst>
          </p:cNvPr>
          <p:cNvSpPr txBox="1"/>
          <p:nvPr/>
        </p:nvSpPr>
        <p:spPr>
          <a:xfrm>
            <a:off x="838200" y="2548156"/>
            <a:ext cx="2826415" cy="369332"/>
          </a:xfrm>
          <a:prstGeom prst="rect">
            <a:avLst/>
          </a:prstGeom>
          <a:noFill/>
        </p:spPr>
        <p:txBody>
          <a:bodyPr wrap="none" rtlCol="0">
            <a:spAutoFit/>
          </a:bodyPr>
          <a:lstStyle/>
          <a:p>
            <a:r>
              <a:rPr lang="en-US" b="1" dirty="0"/>
              <a:t>Floppy eyelid syndrome</a:t>
            </a:r>
          </a:p>
        </p:txBody>
      </p:sp>
    </p:spTree>
    <p:extLst>
      <p:ext uri="{BB962C8B-B14F-4D97-AF65-F5344CB8AC3E}">
        <p14:creationId xmlns:p14="http://schemas.microsoft.com/office/powerpoint/2010/main" val="1225973425"/>
      </p:ext>
    </p:extLst>
  </p:cSld>
  <p:clrMapOvr>
    <a:masterClrMapping/>
  </p:clrMapOvr>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--SLK</a:t>
            </a:r>
          </a:p>
          <a:p>
            <a:r>
              <a:rPr lang="en-US" dirty="0">
                <a:solidFill>
                  <a:schemeClr val="bg1">
                    <a:lumMod val="75000"/>
                  </a:schemeClr>
                </a:solidFill>
              </a:rPr>
              <a:t>--</a:t>
            </a:r>
            <a:r>
              <a:rPr lang="en-US" b="1" dirty="0">
                <a:solidFill>
                  <a:schemeClr val="bg1"/>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7" name="TextBox 1">
            <a:extLst>
              <a:ext uri="{FF2B5EF4-FFF2-40B4-BE49-F238E27FC236}">
                <a16:creationId xmlns:a16="http://schemas.microsoft.com/office/drawing/2014/main" id="{A7CB714E-48B4-D2F4-C325-216861175E01}"/>
              </a:ext>
            </a:extLst>
          </p:cNvPr>
          <p:cNvSpPr txBox="1"/>
          <p:nvPr/>
        </p:nvSpPr>
        <p:spPr>
          <a:xfrm>
            <a:off x="2574865" y="150769"/>
            <a:ext cx="6248401" cy="5693866"/>
          </a:xfrm>
          <a:prstGeom prst="rect">
            <a:avLst/>
          </a:prstGeom>
          <a:solidFill>
            <a:schemeClr val="accent1">
              <a:lumMod val="40000"/>
              <a:lumOff val="60000"/>
            </a:schemeClr>
          </a:solid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400" i="1" dirty="0">
                <a:solidFill>
                  <a:srgbClr val="0000FF"/>
                </a:solidFill>
              </a:rPr>
              <a:t>In a nutshell, what is floppy eyelid syndrome (FES)?</a:t>
            </a:r>
          </a:p>
          <a:p>
            <a:r>
              <a:rPr lang="en-US" sz="1400" dirty="0">
                <a:solidFill>
                  <a:srgbClr val="0000FF"/>
                </a:solidFill>
              </a:rPr>
              <a:t>A condition characterized by 1) upper-lid  laxity  and 2) chronic  inflammation of the ocular surface</a:t>
            </a:r>
          </a:p>
          <a:p>
            <a:endParaRPr lang="en-US" sz="1400" i="1" dirty="0">
              <a:solidFill>
                <a:srgbClr val="0000FF"/>
              </a:solidFill>
            </a:endParaRPr>
          </a:p>
          <a:p>
            <a:r>
              <a:rPr lang="en-US" sz="1400" i="1" dirty="0">
                <a:solidFill>
                  <a:srgbClr val="0000FF"/>
                </a:solidFill>
              </a:rPr>
              <a:t>What do FES pts complain of?</a:t>
            </a:r>
          </a:p>
          <a:p>
            <a:r>
              <a:rPr lang="en-US" sz="1400" dirty="0">
                <a:solidFill>
                  <a:srgbClr val="0000FF"/>
                </a:solidFill>
              </a:rPr>
              <a:t>FBS and mucous discharge that are worse in the  morning</a:t>
            </a:r>
          </a:p>
          <a:p>
            <a:endParaRPr lang="en-US" sz="1400" i="1" dirty="0">
              <a:solidFill>
                <a:srgbClr val="0000FF"/>
              </a:solidFill>
            </a:endParaRPr>
          </a:p>
          <a:p>
            <a:r>
              <a:rPr lang="en-US" sz="1400" i="1" dirty="0">
                <a:solidFill>
                  <a:srgbClr val="0000FF"/>
                </a:solidFill>
              </a:rPr>
              <a:t>What is the presumed pathogenic process in FES?</a:t>
            </a:r>
          </a:p>
          <a:p>
            <a:r>
              <a:rPr lang="en-US" sz="1400" dirty="0">
                <a:solidFill>
                  <a:srgbClr val="0000FF"/>
                </a:solidFill>
              </a:rPr>
              <a:t>During sleep, the upper lids evert in response to face-rubbing against a pillow while sleeping in the prone position. </a:t>
            </a:r>
            <a:r>
              <a:rPr lang="en-US" sz="1400" dirty="0">
                <a:solidFill>
                  <a:srgbClr val="00B050"/>
                </a:solidFill>
              </a:rPr>
              <a:t>Lid eversion results in contact between the eye and the bedding, and this contact traumatizes the ocular epithelia.</a:t>
            </a:r>
          </a:p>
          <a:p>
            <a:endParaRPr lang="en-US" sz="1400" i="1" dirty="0">
              <a:solidFill>
                <a:srgbClr val="0000FF"/>
              </a:solidFill>
            </a:endParaRPr>
          </a:p>
          <a:p>
            <a:endParaRPr lang="en-US" sz="1400" i="1" dirty="0">
              <a:solidFill>
                <a:srgbClr val="0000FF"/>
              </a:solidFill>
            </a:endParaRPr>
          </a:p>
          <a:p>
            <a:r>
              <a:rPr lang="en-US" sz="1400" i="1" dirty="0">
                <a:solidFill>
                  <a:srgbClr val="0000FF"/>
                </a:solidFill>
              </a:rPr>
              <a:t>What is the main risk factor for FES? (It’s systemic, not ocular.)</a:t>
            </a:r>
          </a:p>
          <a:p>
            <a:r>
              <a:rPr lang="en-US" sz="1400" dirty="0">
                <a:solidFill>
                  <a:schemeClr val="accent1">
                    <a:lumMod val="40000"/>
                    <a:lumOff val="60000"/>
                  </a:schemeClr>
                </a:solidFill>
              </a:rPr>
              <a:t>Obesity</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How is FES managed initially?</a:t>
            </a:r>
          </a:p>
          <a:p>
            <a:r>
              <a:rPr lang="en-US" sz="1400" dirty="0">
                <a:solidFill>
                  <a:schemeClr val="accent1">
                    <a:lumMod val="40000"/>
                    <a:lumOff val="60000"/>
                  </a:schemeClr>
                </a:solidFill>
              </a:rPr>
              <a:t>--Apply ointment to the involved eye(s) at </a:t>
            </a:r>
            <a:r>
              <a:rPr lang="en-US" sz="1400" dirty="0" err="1">
                <a:solidFill>
                  <a:schemeClr val="accent1">
                    <a:lumMod val="40000"/>
                    <a:lumOff val="60000"/>
                  </a:schemeClr>
                </a:solidFill>
              </a:rPr>
              <a:t>qHS</a:t>
            </a:r>
            <a:r>
              <a:rPr lang="en-US" sz="1400" dirty="0">
                <a:solidFill>
                  <a:schemeClr val="accent1">
                    <a:lumMod val="40000"/>
                    <a:lumOff val="60000"/>
                  </a:schemeClr>
                </a:solidFill>
              </a:rPr>
              <a:t>, and</a:t>
            </a:r>
          </a:p>
          <a:p>
            <a:r>
              <a:rPr lang="en-US" sz="1400" dirty="0">
                <a:solidFill>
                  <a:schemeClr val="accent1">
                    <a:lumMod val="40000"/>
                    <a:lumOff val="60000"/>
                  </a:schemeClr>
                </a:solidFill>
              </a:rPr>
              <a:t>--Prevent eversion by either  shielding  the eye(s) or  taping it/them shut</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If FES fails to respond to the above, what’s next?</a:t>
            </a:r>
          </a:p>
          <a:p>
            <a:r>
              <a:rPr lang="en-US" sz="1400" dirty="0">
                <a:solidFill>
                  <a:schemeClr val="accent1">
                    <a:lumMod val="40000"/>
                    <a:lumOff val="60000"/>
                  </a:schemeClr>
                </a:solidFill>
              </a:rPr>
              <a:t>Surgical tightening of the lax upper lid(s)</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With what potentially lethal systemic condition is FES strongly associated?</a:t>
            </a:r>
          </a:p>
          <a:p>
            <a:r>
              <a:rPr lang="en-US" sz="1400" dirty="0">
                <a:solidFill>
                  <a:schemeClr val="accent1">
                    <a:lumMod val="40000"/>
                    <a:lumOff val="60000"/>
                  </a:schemeClr>
                </a:solidFill>
              </a:rPr>
              <a:t>Obstructive sleep apnea. The </a:t>
            </a:r>
            <a:r>
              <a:rPr lang="en-US" sz="1400" i="1" dirty="0">
                <a:solidFill>
                  <a:schemeClr val="accent1">
                    <a:lumMod val="40000"/>
                    <a:lumOff val="60000"/>
                  </a:schemeClr>
                </a:solidFill>
              </a:rPr>
              <a:t>BCSC</a:t>
            </a:r>
            <a:r>
              <a:rPr lang="en-US" sz="1400" dirty="0">
                <a:solidFill>
                  <a:schemeClr val="accent1">
                    <a:lumMod val="40000"/>
                    <a:lumOff val="60000"/>
                  </a:schemeClr>
                </a:solidFill>
              </a:rPr>
              <a:t> states that </a:t>
            </a:r>
            <a:r>
              <a:rPr lang="en-US" sz="1400" u="sng" dirty="0">
                <a:solidFill>
                  <a:schemeClr val="accent1">
                    <a:lumMod val="40000"/>
                    <a:lumOff val="60000"/>
                  </a:schemeClr>
                </a:solidFill>
              </a:rPr>
              <a:t>all FES pts should be evaluated for OSA.</a:t>
            </a:r>
            <a:endParaRPr lang="en-US" sz="1400" i="1" u="sng" dirty="0">
              <a:solidFill>
                <a:schemeClr val="accent1">
                  <a:lumMod val="40000"/>
                  <a:lumOff val="60000"/>
                </a:schemeClr>
              </a:solidFill>
            </a:endParaRPr>
          </a:p>
        </p:txBody>
      </p:sp>
      <p:sp>
        <p:nvSpPr>
          <p:cNvPr id="10" name="TextBox 9">
            <a:extLst>
              <a:ext uri="{FF2B5EF4-FFF2-40B4-BE49-F238E27FC236}">
                <a16:creationId xmlns:a16="http://schemas.microsoft.com/office/drawing/2014/main" id="{59119799-20C0-CA2F-ED0B-00082B29F8A7}"/>
              </a:ext>
            </a:extLst>
          </p:cNvPr>
          <p:cNvSpPr txBox="1"/>
          <p:nvPr/>
        </p:nvSpPr>
        <p:spPr>
          <a:xfrm>
            <a:off x="838200" y="2548156"/>
            <a:ext cx="2826415" cy="369332"/>
          </a:xfrm>
          <a:prstGeom prst="rect">
            <a:avLst/>
          </a:prstGeom>
          <a:noFill/>
        </p:spPr>
        <p:txBody>
          <a:bodyPr wrap="none" rtlCol="0">
            <a:spAutoFit/>
          </a:bodyPr>
          <a:lstStyle/>
          <a:p>
            <a:r>
              <a:rPr lang="en-US" b="1" dirty="0"/>
              <a:t>Floppy eyelid syndrome</a:t>
            </a:r>
          </a:p>
        </p:txBody>
      </p:sp>
    </p:spTree>
    <p:extLst>
      <p:ext uri="{BB962C8B-B14F-4D97-AF65-F5344CB8AC3E}">
        <p14:creationId xmlns:p14="http://schemas.microsoft.com/office/powerpoint/2010/main" val="1987513993"/>
      </p:ext>
    </p:extLst>
  </p:cSld>
  <p:clrMapOvr>
    <a:masterClrMapping/>
  </p:clrMapOvr>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--SLK</a:t>
            </a:r>
          </a:p>
          <a:p>
            <a:r>
              <a:rPr lang="en-US" dirty="0">
                <a:solidFill>
                  <a:schemeClr val="bg1">
                    <a:lumMod val="75000"/>
                  </a:schemeClr>
                </a:solidFill>
              </a:rPr>
              <a:t>--</a:t>
            </a:r>
            <a:r>
              <a:rPr lang="en-US" b="1" dirty="0">
                <a:solidFill>
                  <a:schemeClr val="bg1"/>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7" name="TextBox 1">
            <a:extLst>
              <a:ext uri="{FF2B5EF4-FFF2-40B4-BE49-F238E27FC236}">
                <a16:creationId xmlns:a16="http://schemas.microsoft.com/office/drawing/2014/main" id="{A7CB714E-48B4-D2F4-C325-216861175E01}"/>
              </a:ext>
            </a:extLst>
          </p:cNvPr>
          <p:cNvSpPr txBox="1"/>
          <p:nvPr/>
        </p:nvSpPr>
        <p:spPr>
          <a:xfrm>
            <a:off x="2574865" y="150769"/>
            <a:ext cx="6248401" cy="5693866"/>
          </a:xfrm>
          <a:prstGeom prst="rect">
            <a:avLst/>
          </a:prstGeom>
          <a:solidFill>
            <a:schemeClr val="accent1">
              <a:lumMod val="40000"/>
              <a:lumOff val="60000"/>
            </a:schemeClr>
          </a:solid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400" i="1" dirty="0">
                <a:solidFill>
                  <a:srgbClr val="0000FF"/>
                </a:solidFill>
              </a:rPr>
              <a:t>In a nutshell, what is floppy eyelid syndrome (FES)?</a:t>
            </a:r>
          </a:p>
          <a:p>
            <a:r>
              <a:rPr lang="en-US" sz="1400" dirty="0">
                <a:solidFill>
                  <a:srgbClr val="0000FF"/>
                </a:solidFill>
              </a:rPr>
              <a:t>A condition characterized by 1) upper-lid  laxity  and 2) chronic  inflammation of the ocular surface</a:t>
            </a:r>
          </a:p>
          <a:p>
            <a:endParaRPr lang="en-US" sz="1400" i="1" dirty="0">
              <a:solidFill>
                <a:srgbClr val="0000FF"/>
              </a:solidFill>
            </a:endParaRPr>
          </a:p>
          <a:p>
            <a:r>
              <a:rPr lang="en-US" sz="1400" i="1" dirty="0">
                <a:solidFill>
                  <a:srgbClr val="0000FF"/>
                </a:solidFill>
              </a:rPr>
              <a:t>What do FES pts complain of?</a:t>
            </a:r>
          </a:p>
          <a:p>
            <a:r>
              <a:rPr lang="en-US" sz="1400" dirty="0">
                <a:solidFill>
                  <a:srgbClr val="0000FF"/>
                </a:solidFill>
              </a:rPr>
              <a:t>FBS and mucous discharge that are worse in the  morning</a:t>
            </a:r>
          </a:p>
          <a:p>
            <a:endParaRPr lang="en-US" sz="1400" i="1" dirty="0">
              <a:solidFill>
                <a:srgbClr val="0000FF"/>
              </a:solidFill>
            </a:endParaRPr>
          </a:p>
          <a:p>
            <a:r>
              <a:rPr lang="en-US" sz="1400" i="1" dirty="0">
                <a:solidFill>
                  <a:srgbClr val="0000FF"/>
                </a:solidFill>
              </a:rPr>
              <a:t>What is the presumed pathogenic process in FES?</a:t>
            </a:r>
          </a:p>
          <a:p>
            <a:r>
              <a:rPr lang="en-US" sz="1400" dirty="0">
                <a:solidFill>
                  <a:srgbClr val="0000FF"/>
                </a:solidFill>
              </a:rPr>
              <a:t>During sleep, the upper lids evert in response to face-rubbing against a pillow while sleeping in the prone position. </a:t>
            </a:r>
            <a:r>
              <a:rPr lang="en-US" sz="1400" dirty="0">
                <a:solidFill>
                  <a:srgbClr val="00B050"/>
                </a:solidFill>
              </a:rPr>
              <a:t>Lid eversion results in contact between the eye and the bedding, and this contact traumatizes the ocular epithelia.</a:t>
            </a:r>
          </a:p>
          <a:p>
            <a:endParaRPr lang="en-US" sz="1400" i="1" dirty="0">
              <a:solidFill>
                <a:srgbClr val="0000FF"/>
              </a:solidFill>
            </a:endParaRPr>
          </a:p>
          <a:p>
            <a:endParaRPr lang="en-US" sz="1400" i="1" dirty="0">
              <a:solidFill>
                <a:srgbClr val="0000FF"/>
              </a:solidFill>
            </a:endParaRPr>
          </a:p>
          <a:p>
            <a:r>
              <a:rPr lang="en-US" sz="1400" i="1" dirty="0">
                <a:solidFill>
                  <a:srgbClr val="0000FF"/>
                </a:solidFill>
              </a:rPr>
              <a:t>What is the main risk factor for FES? (It’s systemic, not ocular.)</a:t>
            </a:r>
          </a:p>
          <a:p>
            <a:r>
              <a:rPr lang="en-US" sz="1400" dirty="0">
                <a:solidFill>
                  <a:srgbClr val="0000FF"/>
                </a:solidFill>
              </a:rPr>
              <a:t>Obesity</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How is FES managed initially?</a:t>
            </a:r>
          </a:p>
          <a:p>
            <a:r>
              <a:rPr lang="en-US" sz="1400" dirty="0">
                <a:solidFill>
                  <a:schemeClr val="accent1">
                    <a:lumMod val="40000"/>
                    <a:lumOff val="60000"/>
                  </a:schemeClr>
                </a:solidFill>
              </a:rPr>
              <a:t>--Apply ointment to the involved eye(s) at </a:t>
            </a:r>
            <a:r>
              <a:rPr lang="en-US" sz="1400" dirty="0" err="1">
                <a:solidFill>
                  <a:schemeClr val="accent1">
                    <a:lumMod val="40000"/>
                    <a:lumOff val="60000"/>
                  </a:schemeClr>
                </a:solidFill>
              </a:rPr>
              <a:t>qHS</a:t>
            </a:r>
            <a:r>
              <a:rPr lang="en-US" sz="1400" dirty="0">
                <a:solidFill>
                  <a:schemeClr val="accent1">
                    <a:lumMod val="40000"/>
                    <a:lumOff val="60000"/>
                  </a:schemeClr>
                </a:solidFill>
              </a:rPr>
              <a:t>, and</a:t>
            </a:r>
          </a:p>
          <a:p>
            <a:r>
              <a:rPr lang="en-US" sz="1400" dirty="0">
                <a:solidFill>
                  <a:schemeClr val="accent1">
                    <a:lumMod val="40000"/>
                    <a:lumOff val="60000"/>
                  </a:schemeClr>
                </a:solidFill>
              </a:rPr>
              <a:t>--Prevent eversion by either  shielding  the eye(s) or  taping it/them shut</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If FES fails to respond to the above, what’s next?</a:t>
            </a:r>
          </a:p>
          <a:p>
            <a:r>
              <a:rPr lang="en-US" sz="1400" dirty="0">
                <a:solidFill>
                  <a:schemeClr val="accent1">
                    <a:lumMod val="40000"/>
                    <a:lumOff val="60000"/>
                  </a:schemeClr>
                </a:solidFill>
              </a:rPr>
              <a:t>Surgical tightening of the lax upper lid(s)</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With what potentially lethal systemic condition is FES strongly associated?</a:t>
            </a:r>
          </a:p>
          <a:p>
            <a:r>
              <a:rPr lang="en-US" sz="1400" dirty="0">
                <a:solidFill>
                  <a:schemeClr val="accent1">
                    <a:lumMod val="40000"/>
                    <a:lumOff val="60000"/>
                  </a:schemeClr>
                </a:solidFill>
              </a:rPr>
              <a:t>Obstructive sleep apnea. The </a:t>
            </a:r>
            <a:r>
              <a:rPr lang="en-US" sz="1400" i="1" dirty="0">
                <a:solidFill>
                  <a:schemeClr val="accent1">
                    <a:lumMod val="40000"/>
                    <a:lumOff val="60000"/>
                  </a:schemeClr>
                </a:solidFill>
              </a:rPr>
              <a:t>BCSC</a:t>
            </a:r>
            <a:r>
              <a:rPr lang="en-US" sz="1400" dirty="0">
                <a:solidFill>
                  <a:schemeClr val="accent1">
                    <a:lumMod val="40000"/>
                    <a:lumOff val="60000"/>
                  </a:schemeClr>
                </a:solidFill>
              </a:rPr>
              <a:t> states that </a:t>
            </a:r>
            <a:r>
              <a:rPr lang="en-US" sz="1400" u="sng" dirty="0">
                <a:solidFill>
                  <a:schemeClr val="accent1">
                    <a:lumMod val="40000"/>
                    <a:lumOff val="60000"/>
                  </a:schemeClr>
                </a:solidFill>
              </a:rPr>
              <a:t>all FES pts should be evaluated for OSA.</a:t>
            </a:r>
            <a:endParaRPr lang="en-US" sz="1400" i="1" u="sng" dirty="0">
              <a:solidFill>
                <a:schemeClr val="accent1">
                  <a:lumMod val="40000"/>
                  <a:lumOff val="60000"/>
                </a:schemeClr>
              </a:solidFill>
            </a:endParaRPr>
          </a:p>
        </p:txBody>
      </p:sp>
      <p:sp>
        <p:nvSpPr>
          <p:cNvPr id="10" name="TextBox 9">
            <a:extLst>
              <a:ext uri="{FF2B5EF4-FFF2-40B4-BE49-F238E27FC236}">
                <a16:creationId xmlns:a16="http://schemas.microsoft.com/office/drawing/2014/main" id="{59119799-20C0-CA2F-ED0B-00082B29F8A7}"/>
              </a:ext>
            </a:extLst>
          </p:cNvPr>
          <p:cNvSpPr txBox="1"/>
          <p:nvPr/>
        </p:nvSpPr>
        <p:spPr>
          <a:xfrm>
            <a:off x="838200" y="2548156"/>
            <a:ext cx="2826415" cy="369332"/>
          </a:xfrm>
          <a:prstGeom prst="rect">
            <a:avLst/>
          </a:prstGeom>
          <a:noFill/>
        </p:spPr>
        <p:txBody>
          <a:bodyPr wrap="none" rtlCol="0">
            <a:spAutoFit/>
          </a:bodyPr>
          <a:lstStyle/>
          <a:p>
            <a:r>
              <a:rPr lang="en-US" b="1" dirty="0"/>
              <a:t>Floppy eyelid syndrome</a:t>
            </a:r>
          </a:p>
        </p:txBody>
      </p:sp>
    </p:spTree>
    <p:extLst>
      <p:ext uri="{BB962C8B-B14F-4D97-AF65-F5344CB8AC3E}">
        <p14:creationId xmlns:p14="http://schemas.microsoft.com/office/powerpoint/2010/main" val="1906090360"/>
      </p:ext>
    </p:extLst>
  </p:cSld>
  <p:clrMapOvr>
    <a:masterClrMapping/>
  </p:clrMapOvr>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--SLK</a:t>
            </a:r>
          </a:p>
          <a:p>
            <a:r>
              <a:rPr lang="en-US" dirty="0">
                <a:solidFill>
                  <a:schemeClr val="bg1">
                    <a:lumMod val="75000"/>
                  </a:schemeClr>
                </a:solidFill>
              </a:rPr>
              <a:t>--</a:t>
            </a:r>
            <a:r>
              <a:rPr lang="en-US" b="1" dirty="0">
                <a:solidFill>
                  <a:schemeClr val="bg1"/>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7" name="TextBox 1">
            <a:extLst>
              <a:ext uri="{FF2B5EF4-FFF2-40B4-BE49-F238E27FC236}">
                <a16:creationId xmlns:a16="http://schemas.microsoft.com/office/drawing/2014/main" id="{A7CB714E-48B4-D2F4-C325-216861175E01}"/>
              </a:ext>
            </a:extLst>
          </p:cNvPr>
          <p:cNvSpPr txBox="1"/>
          <p:nvPr/>
        </p:nvSpPr>
        <p:spPr>
          <a:xfrm>
            <a:off x="2574865" y="150769"/>
            <a:ext cx="6248401" cy="5693866"/>
          </a:xfrm>
          <a:prstGeom prst="rect">
            <a:avLst/>
          </a:prstGeom>
          <a:solidFill>
            <a:schemeClr val="accent1">
              <a:lumMod val="40000"/>
              <a:lumOff val="60000"/>
            </a:schemeClr>
          </a:solid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400" i="1" dirty="0">
                <a:solidFill>
                  <a:srgbClr val="0000FF"/>
                </a:solidFill>
              </a:rPr>
              <a:t>In a nutshell, what is floppy eyelid syndrome (FES)?</a:t>
            </a:r>
          </a:p>
          <a:p>
            <a:r>
              <a:rPr lang="en-US" sz="1400" dirty="0">
                <a:solidFill>
                  <a:srgbClr val="0000FF"/>
                </a:solidFill>
              </a:rPr>
              <a:t>A condition characterized by 1) upper-lid  laxity  and 2) chronic  inflammation of the ocular surface</a:t>
            </a:r>
          </a:p>
          <a:p>
            <a:endParaRPr lang="en-US" sz="1400" i="1" dirty="0">
              <a:solidFill>
                <a:srgbClr val="0000FF"/>
              </a:solidFill>
            </a:endParaRPr>
          </a:p>
          <a:p>
            <a:r>
              <a:rPr lang="en-US" sz="1400" i="1" dirty="0">
                <a:solidFill>
                  <a:srgbClr val="0000FF"/>
                </a:solidFill>
              </a:rPr>
              <a:t>What do FES pts complain of?</a:t>
            </a:r>
          </a:p>
          <a:p>
            <a:r>
              <a:rPr lang="en-US" sz="1400" dirty="0">
                <a:solidFill>
                  <a:srgbClr val="0000FF"/>
                </a:solidFill>
              </a:rPr>
              <a:t>FBS and mucous discharge that are worse in the  morning</a:t>
            </a:r>
          </a:p>
          <a:p>
            <a:endParaRPr lang="en-US" sz="1400" i="1" dirty="0">
              <a:solidFill>
                <a:srgbClr val="0000FF"/>
              </a:solidFill>
            </a:endParaRPr>
          </a:p>
          <a:p>
            <a:r>
              <a:rPr lang="en-US" sz="1400" i="1" dirty="0">
                <a:solidFill>
                  <a:srgbClr val="0000FF"/>
                </a:solidFill>
              </a:rPr>
              <a:t>What is the presumed pathogenic process in FES?</a:t>
            </a:r>
          </a:p>
          <a:p>
            <a:r>
              <a:rPr lang="en-US" sz="1400" dirty="0">
                <a:solidFill>
                  <a:srgbClr val="0000FF"/>
                </a:solidFill>
              </a:rPr>
              <a:t>During sleep, the upper lids evert in response to face-rubbing against a pillow while sleeping in the prone position. </a:t>
            </a:r>
            <a:r>
              <a:rPr lang="en-US" sz="1400" dirty="0">
                <a:solidFill>
                  <a:srgbClr val="00B050"/>
                </a:solidFill>
              </a:rPr>
              <a:t>Lid eversion results in contact between the eye and the bedding, and this contact traumatizes the ocular epithelia.</a:t>
            </a:r>
          </a:p>
          <a:p>
            <a:endParaRPr lang="en-US" sz="1400" i="1" dirty="0">
              <a:solidFill>
                <a:srgbClr val="0000FF"/>
              </a:solidFill>
            </a:endParaRPr>
          </a:p>
          <a:p>
            <a:endParaRPr lang="en-US" sz="1400" i="1" dirty="0">
              <a:solidFill>
                <a:srgbClr val="0000FF"/>
              </a:solidFill>
            </a:endParaRPr>
          </a:p>
          <a:p>
            <a:r>
              <a:rPr lang="en-US" sz="1400" i="1" dirty="0">
                <a:solidFill>
                  <a:srgbClr val="0000FF"/>
                </a:solidFill>
              </a:rPr>
              <a:t>What is the main risk factor for FES? (It’s systemic, not ocular.)</a:t>
            </a:r>
          </a:p>
          <a:p>
            <a:r>
              <a:rPr lang="en-US" sz="1400" dirty="0">
                <a:solidFill>
                  <a:srgbClr val="0000FF"/>
                </a:solidFill>
              </a:rPr>
              <a:t>Obesity</a:t>
            </a:r>
          </a:p>
          <a:p>
            <a:endParaRPr lang="en-US" sz="1400" i="1" dirty="0">
              <a:solidFill>
                <a:srgbClr val="0000FF"/>
              </a:solidFill>
            </a:endParaRPr>
          </a:p>
          <a:p>
            <a:r>
              <a:rPr lang="en-US" sz="1400" i="1" dirty="0">
                <a:solidFill>
                  <a:srgbClr val="0000FF"/>
                </a:solidFill>
              </a:rPr>
              <a:t>How is FES managed initially?</a:t>
            </a:r>
          </a:p>
          <a:p>
            <a:r>
              <a:rPr lang="en-US" sz="1400" dirty="0">
                <a:solidFill>
                  <a:srgbClr val="0000FF"/>
                </a:solidFill>
              </a:rPr>
              <a:t>--</a:t>
            </a:r>
            <a:r>
              <a:rPr lang="en-US" sz="1400" b="1" i="1" dirty="0">
                <a:solidFill>
                  <a:srgbClr val="0000FF"/>
                </a:solidFill>
              </a:rPr>
              <a:t>?</a:t>
            </a:r>
          </a:p>
          <a:p>
            <a:r>
              <a:rPr lang="en-US" sz="1400" dirty="0">
                <a:solidFill>
                  <a:srgbClr val="0000FF"/>
                </a:solidFill>
              </a:rPr>
              <a:t>--</a:t>
            </a:r>
            <a:r>
              <a:rPr lang="en-US" sz="1400" b="1" i="1" dirty="0">
                <a:solidFill>
                  <a:srgbClr val="0000FF"/>
                </a:solidFill>
              </a:rPr>
              <a:t>?</a:t>
            </a:r>
            <a:r>
              <a:rPr lang="en-US" sz="1400" dirty="0">
                <a:solidFill>
                  <a:schemeClr val="accent1">
                    <a:lumMod val="40000"/>
                    <a:lumOff val="60000"/>
                  </a:schemeClr>
                </a:solidFill>
              </a:rPr>
              <a:t>the eye(s) or  taping it/them shut</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If FES fails to respond to the above, what’s next?</a:t>
            </a:r>
          </a:p>
          <a:p>
            <a:r>
              <a:rPr lang="en-US" sz="1400" dirty="0">
                <a:solidFill>
                  <a:schemeClr val="accent1">
                    <a:lumMod val="40000"/>
                    <a:lumOff val="60000"/>
                  </a:schemeClr>
                </a:solidFill>
              </a:rPr>
              <a:t>Surgical tightening of the lax upper lid(s)</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With what potentially lethal systemic condition is FES strongly associated?</a:t>
            </a:r>
          </a:p>
          <a:p>
            <a:r>
              <a:rPr lang="en-US" sz="1400" dirty="0">
                <a:solidFill>
                  <a:schemeClr val="accent1">
                    <a:lumMod val="40000"/>
                    <a:lumOff val="60000"/>
                  </a:schemeClr>
                </a:solidFill>
              </a:rPr>
              <a:t>Obstructive sleep apnea. The </a:t>
            </a:r>
            <a:r>
              <a:rPr lang="en-US" sz="1400" i="1" dirty="0">
                <a:solidFill>
                  <a:schemeClr val="accent1">
                    <a:lumMod val="40000"/>
                    <a:lumOff val="60000"/>
                  </a:schemeClr>
                </a:solidFill>
              </a:rPr>
              <a:t>BCSC</a:t>
            </a:r>
            <a:r>
              <a:rPr lang="en-US" sz="1400" dirty="0">
                <a:solidFill>
                  <a:schemeClr val="accent1">
                    <a:lumMod val="40000"/>
                    <a:lumOff val="60000"/>
                  </a:schemeClr>
                </a:solidFill>
              </a:rPr>
              <a:t> states that </a:t>
            </a:r>
            <a:r>
              <a:rPr lang="en-US" sz="1400" u="sng" dirty="0">
                <a:solidFill>
                  <a:schemeClr val="accent1">
                    <a:lumMod val="40000"/>
                    <a:lumOff val="60000"/>
                  </a:schemeClr>
                </a:solidFill>
              </a:rPr>
              <a:t>all FES pts should be evaluated for OSA.</a:t>
            </a:r>
            <a:endParaRPr lang="en-US" sz="1400" i="1" u="sng" dirty="0">
              <a:solidFill>
                <a:schemeClr val="accent1">
                  <a:lumMod val="40000"/>
                  <a:lumOff val="60000"/>
                </a:schemeClr>
              </a:solidFill>
            </a:endParaRPr>
          </a:p>
        </p:txBody>
      </p:sp>
      <p:sp>
        <p:nvSpPr>
          <p:cNvPr id="10" name="TextBox 9">
            <a:extLst>
              <a:ext uri="{FF2B5EF4-FFF2-40B4-BE49-F238E27FC236}">
                <a16:creationId xmlns:a16="http://schemas.microsoft.com/office/drawing/2014/main" id="{59119799-20C0-CA2F-ED0B-00082B29F8A7}"/>
              </a:ext>
            </a:extLst>
          </p:cNvPr>
          <p:cNvSpPr txBox="1"/>
          <p:nvPr/>
        </p:nvSpPr>
        <p:spPr>
          <a:xfrm>
            <a:off x="838200" y="2548156"/>
            <a:ext cx="2826415" cy="369332"/>
          </a:xfrm>
          <a:prstGeom prst="rect">
            <a:avLst/>
          </a:prstGeom>
          <a:noFill/>
        </p:spPr>
        <p:txBody>
          <a:bodyPr wrap="none" rtlCol="0">
            <a:spAutoFit/>
          </a:bodyPr>
          <a:lstStyle/>
          <a:p>
            <a:r>
              <a:rPr lang="en-US" b="1" dirty="0"/>
              <a:t>Floppy eyelid syndrome</a:t>
            </a:r>
          </a:p>
        </p:txBody>
      </p:sp>
    </p:spTree>
    <p:extLst>
      <p:ext uri="{BB962C8B-B14F-4D97-AF65-F5344CB8AC3E}">
        <p14:creationId xmlns:p14="http://schemas.microsoft.com/office/powerpoint/2010/main" val="1634112543"/>
      </p:ext>
    </p:extLst>
  </p:cSld>
  <p:clrMapOvr>
    <a:masterClrMapping/>
  </p:clrMapOvr>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--SLK</a:t>
            </a:r>
          </a:p>
          <a:p>
            <a:r>
              <a:rPr lang="en-US" dirty="0">
                <a:solidFill>
                  <a:schemeClr val="bg1">
                    <a:lumMod val="75000"/>
                  </a:schemeClr>
                </a:solidFill>
              </a:rPr>
              <a:t>--</a:t>
            </a:r>
            <a:r>
              <a:rPr lang="en-US" b="1" dirty="0">
                <a:solidFill>
                  <a:schemeClr val="bg1"/>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7" name="TextBox 1">
            <a:extLst>
              <a:ext uri="{FF2B5EF4-FFF2-40B4-BE49-F238E27FC236}">
                <a16:creationId xmlns:a16="http://schemas.microsoft.com/office/drawing/2014/main" id="{A7CB714E-48B4-D2F4-C325-216861175E01}"/>
              </a:ext>
            </a:extLst>
          </p:cNvPr>
          <p:cNvSpPr txBox="1"/>
          <p:nvPr/>
        </p:nvSpPr>
        <p:spPr>
          <a:xfrm>
            <a:off x="2574865" y="150769"/>
            <a:ext cx="6248401" cy="5693866"/>
          </a:xfrm>
          <a:prstGeom prst="rect">
            <a:avLst/>
          </a:prstGeom>
          <a:solidFill>
            <a:schemeClr val="accent1">
              <a:lumMod val="40000"/>
              <a:lumOff val="60000"/>
            </a:schemeClr>
          </a:solid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400" i="1" dirty="0">
                <a:solidFill>
                  <a:srgbClr val="0000FF"/>
                </a:solidFill>
              </a:rPr>
              <a:t>In a nutshell, what is floppy eyelid syndrome (FES)?</a:t>
            </a:r>
          </a:p>
          <a:p>
            <a:r>
              <a:rPr lang="en-US" sz="1400" dirty="0">
                <a:solidFill>
                  <a:srgbClr val="0000FF"/>
                </a:solidFill>
              </a:rPr>
              <a:t>A condition characterized by 1) upper-lid  laxity  and 2) chronic  inflammation of the ocular surface</a:t>
            </a:r>
          </a:p>
          <a:p>
            <a:endParaRPr lang="en-US" sz="1400" i="1" dirty="0">
              <a:solidFill>
                <a:srgbClr val="0000FF"/>
              </a:solidFill>
            </a:endParaRPr>
          </a:p>
          <a:p>
            <a:r>
              <a:rPr lang="en-US" sz="1400" i="1" dirty="0">
                <a:solidFill>
                  <a:srgbClr val="0000FF"/>
                </a:solidFill>
              </a:rPr>
              <a:t>What do FES pts complain of?</a:t>
            </a:r>
          </a:p>
          <a:p>
            <a:r>
              <a:rPr lang="en-US" sz="1400" dirty="0">
                <a:solidFill>
                  <a:srgbClr val="0000FF"/>
                </a:solidFill>
              </a:rPr>
              <a:t>FBS and mucous discharge that are worse in the  morning</a:t>
            </a:r>
          </a:p>
          <a:p>
            <a:endParaRPr lang="en-US" sz="1400" i="1" dirty="0">
              <a:solidFill>
                <a:srgbClr val="0000FF"/>
              </a:solidFill>
            </a:endParaRPr>
          </a:p>
          <a:p>
            <a:r>
              <a:rPr lang="en-US" sz="1400" i="1" dirty="0">
                <a:solidFill>
                  <a:srgbClr val="0000FF"/>
                </a:solidFill>
              </a:rPr>
              <a:t>What is the presumed pathogenic process in FES?</a:t>
            </a:r>
          </a:p>
          <a:p>
            <a:r>
              <a:rPr lang="en-US" sz="1400" dirty="0">
                <a:solidFill>
                  <a:srgbClr val="0000FF"/>
                </a:solidFill>
              </a:rPr>
              <a:t>During sleep, the upper lids evert in response to face-rubbing against a pillow while sleeping in the prone position. </a:t>
            </a:r>
            <a:r>
              <a:rPr lang="en-US" sz="1400" dirty="0">
                <a:solidFill>
                  <a:srgbClr val="00B050"/>
                </a:solidFill>
              </a:rPr>
              <a:t>Lid eversion results in contact between the eye and the bedding, and this contact traumatizes the ocular epithelia.</a:t>
            </a:r>
          </a:p>
          <a:p>
            <a:endParaRPr lang="en-US" sz="1400" i="1" dirty="0">
              <a:solidFill>
                <a:srgbClr val="0000FF"/>
              </a:solidFill>
            </a:endParaRPr>
          </a:p>
          <a:p>
            <a:endParaRPr lang="en-US" sz="1400" i="1" dirty="0">
              <a:solidFill>
                <a:srgbClr val="0000FF"/>
              </a:solidFill>
            </a:endParaRPr>
          </a:p>
          <a:p>
            <a:r>
              <a:rPr lang="en-US" sz="1400" i="1" dirty="0">
                <a:solidFill>
                  <a:srgbClr val="0000FF"/>
                </a:solidFill>
              </a:rPr>
              <a:t>What is the main risk factor for FES? (It’s systemic, not ocular.)</a:t>
            </a:r>
          </a:p>
          <a:p>
            <a:r>
              <a:rPr lang="en-US" sz="1400" dirty="0">
                <a:solidFill>
                  <a:srgbClr val="0000FF"/>
                </a:solidFill>
              </a:rPr>
              <a:t>Obesity</a:t>
            </a:r>
          </a:p>
          <a:p>
            <a:endParaRPr lang="en-US" sz="1400" i="1" dirty="0">
              <a:solidFill>
                <a:srgbClr val="0000FF"/>
              </a:solidFill>
            </a:endParaRPr>
          </a:p>
          <a:p>
            <a:r>
              <a:rPr lang="en-US" sz="1400" i="1" dirty="0">
                <a:solidFill>
                  <a:srgbClr val="0000FF"/>
                </a:solidFill>
              </a:rPr>
              <a:t>How is FES managed initially?</a:t>
            </a:r>
          </a:p>
          <a:p>
            <a:r>
              <a:rPr lang="en-US" sz="1400" dirty="0">
                <a:solidFill>
                  <a:srgbClr val="0000FF"/>
                </a:solidFill>
              </a:rPr>
              <a:t>--Apply  ointment  to the involved eye(s) at </a:t>
            </a:r>
            <a:r>
              <a:rPr lang="en-US" sz="1400" dirty="0" err="1">
                <a:solidFill>
                  <a:srgbClr val="0000FF"/>
                </a:solidFill>
              </a:rPr>
              <a:t>qHS</a:t>
            </a:r>
            <a:endParaRPr lang="en-US" sz="1400" dirty="0">
              <a:solidFill>
                <a:srgbClr val="0000FF"/>
              </a:solidFill>
            </a:endParaRPr>
          </a:p>
          <a:p>
            <a:r>
              <a:rPr lang="en-US" sz="1400" dirty="0">
                <a:solidFill>
                  <a:schemeClr val="bg1">
                    <a:lumMod val="75000"/>
                  </a:schemeClr>
                </a:solidFill>
              </a:rPr>
              <a:t>--</a:t>
            </a:r>
            <a:r>
              <a:rPr lang="en-US" sz="1400" b="1" i="1" dirty="0">
                <a:solidFill>
                  <a:schemeClr val="bg1">
                    <a:lumMod val="75000"/>
                  </a:schemeClr>
                </a:solidFill>
              </a:rPr>
              <a:t>?</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If FES fails to respond to the above, what’s next?</a:t>
            </a:r>
          </a:p>
          <a:p>
            <a:r>
              <a:rPr lang="en-US" sz="1400" dirty="0">
                <a:solidFill>
                  <a:schemeClr val="accent1">
                    <a:lumMod val="40000"/>
                    <a:lumOff val="60000"/>
                  </a:schemeClr>
                </a:solidFill>
              </a:rPr>
              <a:t>Surgical tightening of the lax upper lid(s)</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With what potentially lethal systemic condition is FES strongly associated?</a:t>
            </a:r>
          </a:p>
          <a:p>
            <a:r>
              <a:rPr lang="en-US" sz="1400" dirty="0">
                <a:solidFill>
                  <a:schemeClr val="accent1">
                    <a:lumMod val="40000"/>
                    <a:lumOff val="60000"/>
                  </a:schemeClr>
                </a:solidFill>
              </a:rPr>
              <a:t>Obstructive sleep apnea. The </a:t>
            </a:r>
            <a:r>
              <a:rPr lang="en-US" sz="1400" i="1" dirty="0">
                <a:solidFill>
                  <a:schemeClr val="accent1">
                    <a:lumMod val="40000"/>
                    <a:lumOff val="60000"/>
                  </a:schemeClr>
                </a:solidFill>
              </a:rPr>
              <a:t>BCSC</a:t>
            </a:r>
            <a:r>
              <a:rPr lang="en-US" sz="1400" dirty="0">
                <a:solidFill>
                  <a:schemeClr val="accent1">
                    <a:lumMod val="40000"/>
                    <a:lumOff val="60000"/>
                  </a:schemeClr>
                </a:solidFill>
              </a:rPr>
              <a:t> states that </a:t>
            </a:r>
            <a:r>
              <a:rPr lang="en-US" sz="1400" u="sng" dirty="0">
                <a:solidFill>
                  <a:schemeClr val="accent1">
                    <a:lumMod val="40000"/>
                    <a:lumOff val="60000"/>
                  </a:schemeClr>
                </a:solidFill>
              </a:rPr>
              <a:t>all FES pts should be evaluated for OSA.</a:t>
            </a:r>
            <a:endParaRPr lang="en-US" sz="1400" i="1" u="sng" dirty="0">
              <a:solidFill>
                <a:schemeClr val="accent1">
                  <a:lumMod val="40000"/>
                  <a:lumOff val="60000"/>
                </a:schemeClr>
              </a:solidFill>
            </a:endParaRPr>
          </a:p>
        </p:txBody>
      </p:sp>
      <p:sp>
        <p:nvSpPr>
          <p:cNvPr id="10" name="TextBox 9">
            <a:extLst>
              <a:ext uri="{FF2B5EF4-FFF2-40B4-BE49-F238E27FC236}">
                <a16:creationId xmlns:a16="http://schemas.microsoft.com/office/drawing/2014/main" id="{59119799-20C0-CA2F-ED0B-00082B29F8A7}"/>
              </a:ext>
            </a:extLst>
          </p:cNvPr>
          <p:cNvSpPr txBox="1"/>
          <p:nvPr/>
        </p:nvSpPr>
        <p:spPr>
          <a:xfrm>
            <a:off x="838200" y="2548156"/>
            <a:ext cx="2826415" cy="369332"/>
          </a:xfrm>
          <a:prstGeom prst="rect">
            <a:avLst/>
          </a:prstGeom>
          <a:noFill/>
        </p:spPr>
        <p:txBody>
          <a:bodyPr wrap="none" rtlCol="0">
            <a:spAutoFit/>
          </a:bodyPr>
          <a:lstStyle/>
          <a:p>
            <a:r>
              <a:rPr lang="en-US" b="1" dirty="0"/>
              <a:t>Floppy eyelid syndrome</a:t>
            </a:r>
          </a:p>
        </p:txBody>
      </p:sp>
      <p:sp>
        <p:nvSpPr>
          <p:cNvPr id="3" name="Rectangle 2">
            <a:extLst>
              <a:ext uri="{FF2B5EF4-FFF2-40B4-BE49-F238E27FC236}">
                <a16:creationId xmlns:a16="http://schemas.microsoft.com/office/drawing/2014/main" id="{1787A58C-4249-1F55-A3F0-7AAB36B6529D}"/>
              </a:ext>
            </a:extLst>
          </p:cNvPr>
          <p:cNvSpPr/>
          <p:nvPr/>
        </p:nvSpPr>
        <p:spPr>
          <a:xfrm>
            <a:off x="3283615" y="3857854"/>
            <a:ext cx="762000" cy="179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800" dirty="0">
              <a:solidFill>
                <a:schemeClr val="tx1"/>
              </a:solidFill>
            </a:endParaRPr>
          </a:p>
        </p:txBody>
      </p:sp>
    </p:spTree>
    <p:extLst>
      <p:ext uri="{BB962C8B-B14F-4D97-AF65-F5344CB8AC3E}">
        <p14:creationId xmlns:p14="http://schemas.microsoft.com/office/powerpoint/2010/main" val="1979944066"/>
      </p:ext>
    </p:extLst>
  </p:cSld>
  <p:clrMapOvr>
    <a:masterClrMapping/>
  </p:clrMapOvr>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--SLK</a:t>
            </a:r>
          </a:p>
          <a:p>
            <a:r>
              <a:rPr lang="en-US" dirty="0">
                <a:solidFill>
                  <a:schemeClr val="bg1">
                    <a:lumMod val="75000"/>
                  </a:schemeClr>
                </a:solidFill>
              </a:rPr>
              <a:t>--</a:t>
            </a:r>
            <a:r>
              <a:rPr lang="en-US" b="1" dirty="0">
                <a:solidFill>
                  <a:schemeClr val="bg1"/>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7" name="TextBox 1">
            <a:extLst>
              <a:ext uri="{FF2B5EF4-FFF2-40B4-BE49-F238E27FC236}">
                <a16:creationId xmlns:a16="http://schemas.microsoft.com/office/drawing/2014/main" id="{A7CB714E-48B4-D2F4-C325-216861175E01}"/>
              </a:ext>
            </a:extLst>
          </p:cNvPr>
          <p:cNvSpPr txBox="1"/>
          <p:nvPr/>
        </p:nvSpPr>
        <p:spPr>
          <a:xfrm>
            <a:off x="2574865" y="150769"/>
            <a:ext cx="6248401" cy="5693866"/>
          </a:xfrm>
          <a:prstGeom prst="rect">
            <a:avLst/>
          </a:prstGeom>
          <a:solidFill>
            <a:schemeClr val="accent1">
              <a:lumMod val="40000"/>
              <a:lumOff val="60000"/>
            </a:schemeClr>
          </a:solid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400" i="1" dirty="0">
                <a:solidFill>
                  <a:srgbClr val="0000FF"/>
                </a:solidFill>
              </a:rPr>
              <a:t>In a nutshell, what is floppy eyelid syndrome (FES)?</a:t>
            </a:r>
          </a:p>
          <a:p>
            <a:r>
              <a:rPr lang="en-US" sz="1400" dirty="0">
                <a:solidFill>
                  <a:srgbClr val="0000FF"/>
                </a:solidFill>
              </a:rPr>
              <a:t>A condition characterized by 1) upper-lid  laxity  and 2) chronic  inflammation of the ocular surface</a:t>
            </a:r>
          </a:p>
          <a:p>
            <a:endParaRPr lang="en-US" sz="1400" i="1" dirty="0">
              <a:solidFill>
                <a:srgbClr val="0000FF"/>
              </a:solidFill>
            </a:endParaRPr>
          </a:p>
          <a:p>
            <a:r>
              <a:rPr lang="en-US" sz="1400" i="1" dirty="0">
                <a:solidFill>
                  <a:srgbClr val="0000FF"/>
                </a:solidFill>
              </a:rPr>
              <a:t>What do FES pts complain of?</a:t>
            </a:r>
          </a:p>
          <a:p>
            <a:r>
              <a:rPr lang="en-US" sz="1400" dirty="0">
                <a:solidFill>
                  <a:srgbClr val="0000FF"/>
                </a:solidFill>
              </a:rPr>
              <a:t>FBS and mucous discharge that are worse in the  morning</a:t>
            </a:r>
          </a:p>
          <a:p>
            <a:endParaRPr lang="en-US" sz="1400" i="1" dirty="0">
              <a:solidFill>
                <a:srgbClr val="0000FF"/>
              </a:solidFill>
            </a:endParaRPr>
          </a:p>
          <a:p>
            <a:r>
              <a:rPr lang="en-US" sz="1400" i="1" dirty="0">
                <a:solidFill>
                  <a:srgbClr val="0000FF"/>
                </a:solidFill>
              </a:rPr>
              <a:t>What is the presumed pathogenic process in FES?</a:t>
            </a:r>
          </a:p>
          <a:p>
            <a:r>
              <a:rPr lang="en-US" sz="1400" dirty="0">
                <a:solidFill>
                  <a:srgbClr val="0000FF"/>
                </a:solidFill>
              </a:rPr>
              <a:t>During sleep, the upper lids evert in response to face-rubbing against a pillow while sleeping in the prone position. </a:t>
            </a:r>
            <a:r>
              <a:rPr lang="en-US" sz="1400" dirty="0">
                <a:solidFill>
                  <a:srgbClr val="00B050"/>
                </a:solidFill>
              </a:rPr>
              <a:t>Lid eversion results in contact between the eye and the bedding, and this contact traumatizes the ocular epithelia.</a:t>
            </a:r>
          </a:p>
          <a:p>
            <a:endParaRPr lang="en-US" sz="1400" i="1" dirty="0">
              <a:solidFill>
                <a:srgbClr val="0000FF"/>
              </a:solidFill>
            </a:endParaRPr>
          </a:p>
          <a:p>
            <a:endParaRPr lang="en-US" sz="1400" i="1" dirty="0">
              <a:solidFill>
                <a:srgbClr val="0000FF"/>
              </a:solidFill>
            </a:endParaRPr>
          </a:p>
          <a:p>
            <a:r>
              <a:rPr lang="en-US" sz="1400" i="1" dirty="0">
                <a:solidFill>
                  <a:srgbClr val="0000FF"/>
                </a:solidFill>
              </a:rPr>
              <a:t>What is the main risk factor for FES? (It’s systemic, not ocular.)</a:t>
            </a:r>
          </a:p>
          <a:p>
            <a:r>
              <a:rPr lang="en-US" sz="1400" dirty="0">
                <a:solidFill>
                  <a:srgbClr val="0000FF"/>
                </a:solidFill>
              </a:rPr>
              <a:t>Obesity</a:t>
            </a:r>
          </a:p>
          <a:p>
            <a:endParaRPr lang="en-US" sz="1400" i="1" dirty="0">
              <a:solidFill>
                <a:srgbClr val="0000FF"/>
              </a:solidFill>
            </a:endParaRPr>
          </a:p>
          <a:p>
            <a:r>
              <a:rPr lang="en-US" sz="1400" i="1" dirty="0">
                <a:solidFill>
                  <a:srgbClr val="0000FF"/>
                </a:solidFill>
              </a:rPr>
              <a:t>How is FES managed initially?</a:t>
            </a:r>
          </a:p>
          <a:p>
            <a:r>
              <a:rPr lang="en-US" sz="1400" dirty="0">
                <a:solidFill>
                  <a:srgbClr val="0000FF"/>
                </a:solidFill>
              </a:rPr>
              <a:t>--Apply  ointment  to the involved eye(s) at </a:t>
            </a:r>
            <a:r>
              <a:rPr lang="en-US" sz="1400" dirty="0" err="1">
                <a:solidFill>
                  <a:srgbClr val="0000FF"/>
                </a:solidFill>
              </a:rPr>
              <a:t>qHS</a:t>
            </a:r>
            <a:endParaRPr lang="en-US" sz="1400" dirty="0">
              <a:solidFill>
                <a:srgbClr val="0000FF"/>
              </a:solidFill>
            </a:endParaRPr>
          </a:p>
          <a:p>
            <a:r>
              <a:rPr lang="en-US" sz="1400" dirty="0">
                <a:solidFill>
                  <a:schemeClr val="bg1">
                    <a:lumMod val="75000"/>
                  </a:schemeClr>
                </a:solidFill>
              </a:rPr>
              <a:t>--</a:t>
            </a:r>
            <a:r>
              <a:rPr lang="en-US" sz="1400" b="1" i="1" dirty="0">
                <a:solidFill>
                  <a:schemeClr val="bg1">
                    <a:lumMod val="75000"/>
                  </a:schemeClr>
                </a:solidFill>
              </a:rPr>
              <a:t>?</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If FES fails to respond to the above, what’s next?</a:t>
            </a:r>
          </a:p>
          <a:p>
            <a:r>
              <a:rPr lang="en-US" sz="1400" dirty="0">
                <a:solidFill>
                  <a:schemeClr val="accent1">
                    <a:lumMod val="40000"/>
                    <a:lumOff val="60000"/>
                  </a:schemeClr>
                </a:solidFill>
              </a:rPr>
              <a:t>Surgical tightening of the lax upper lid(s)</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With what potentially lethal systemic condition is FES strongly associated?</a:t>
            </a:r>
          </a:p>
          <a:p>
            <a:r>
              <a:rPr lang="en-US" sz="1400" dirty="0">
                <a:solidFill>
                  <a:schemeClr val="accent1">
                    <a:lumMod val="40000"/>
                    <a:lumOff val="60000"/>
                  </a:schemeClr>
                </a:solidFill>
              </a:rPr>
              <a:t>Obstructive sleep apnea. The </a:t>
            </a:r>
            <a:r>
              <a:rPr lang="en-US" sz="1400" i="1" dirty="0">
                <a:solidFill>
                  <a:schemeClr val="accent1">
                    <a:lumMod val="40000"/>
                    <a:lumOff val="60000"/>
                  </a:schemeClr>
                </a:solidFill>
              </a:rPr>
              <a:t>BCSC</a:t>
            </a:r>
            <a:r>
              <a:rPr lang="en-US" sz="1400" dirty="0">
                <a:solidFill>
                  <a:schemeClr val="accent1">
                    <a:lumMod val="40000"/>
                    <a:lumOff val="60000"/>
                  </a:schemeClr>
                </a:solidFill>
              </a:rPr>
              <a:t> states that </a:t>
            </a:r>
            <a:r>
              <a:rPr lang="en-US" sz="1400" u="sng" dirty="0">
                <a:solidFill>
                  <a:schemeClr val="accent1">
                    <a:lumMod val="40000"/>
                    <a:lumOff val="60000"/>
                  </a:schemeClr>
                </a:solidFill>
              </a:rPr>
              <a:t>all FES pts should be evaluated for OSA.</a:t>
            </a:r>
            <a:endParaRPr lang="en-US" sz="1400" i="1" u="sng" dirty="0">
              <a:solidFill>
                <a:schemeClr val="accent1">
                  <a:lumMod val="40000"/>
                  <a:lumOff val="60000"/>
                </a:schemeClr>
              </a:solidFill>
            </a:endParaRPr>
          </a:p>
        </p:txBody>
      </p:sp>
      <p:sp>
        <p:nvSpPr>
          <p:cNvPr id="10" name="TextBox 9">
            <a:extLst>
              <a:ext uri="{FF2B5EF4-FFF2-40B4-BE49-F238E27FC236}">
                <a16:creationId xmlns:a16="http://schemas.microsoft.com/office/drawing/2014/main" id="{59119799-20C0-CA2F-ED0B-00082B29F8A7}"/>
              </a:ext>
            </a:extLst>
          </p:cNvPr>
          <p:cNvSpPr txBox="1"/>
          <p:nvPr/>
        </p:nvSpPr>
        <p:spPr>
          <a:xfrm>
            <a:off x="838200" y="2548156"/>
            <a:ext cx="2826415" cy="369332"/>
          </a:xfrm>
          <a:prstGeom prst="rect">
            <a:avLst/>
          </a:prstGeom>
          <a:noFill/>
        </p:spPr>
        <p:txBody>
          <a:bodyPr wrap="none" rtlCol="0">
            <a:spAutoFit/>
          </a:bodyPr>
          <a:lstStyle/>
          <a:p>
            <a:r>
              <a:rPr lang="en-US" b="1" dirty="0"/>
              <a:t>Floppy eyelid syndrome</a:t>
            </a:r>
          </a:p>
        </p:txBody>
      </p:sp>
    </p:spTree>
    <p:extLst>
      <p:ext uri="{BB962C8B-B14F-4D97-AF65-F5344CB8AC3E}">
        <p14:creationId xmlns:p14="http://schemas.microsoft.com/office/powerpoint/2010/main" val="1417959663"/>
      </p:ext>
    </p:extLst>
  </p:cSld>
  <p:clrMapOvr>
    <a:masterClrMapping/>
  </p:clrMapOvr>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--SLK</a:t>
            </a:r>
          </a:p>
          <a:p>
            <a:r>
              <a:rPr lang="en-US" dirty="0">
                <a:solidFill>
                  <a:schemeClr val="bg1">
                    <a:lumMod val="75000"/>
                  </a:schemeClr>
                </a:solidFill>
              </a:rPr>
              <a:t>--</a:t>
            </a:r>
            <a:r>
              <a:rPr lang="en-US" b="1" dirty="0">
                <a:solidFill>
                  <a:schemeClr val="bg1"/>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7" name="TextBox 1">
            <a:extLst>
              <a:ext uri="{FF2B5EF4-FFF2-40B4-BE49-F238E27FC236}">
                <a16:creationId xmlns:a16="http://schemas.microsoft.com/office/drawing/2014/main" id="{A7CB714E-48B4-D2F4-C325-216861175E01}"/>
              </a:ext>
            </a:extLst>
          </p:cNvPr>
          <p:cNvSpPr txBox="1"/>
          <p:nvPr/>
        </p:nvSpPr>
        <p:spPr>
          <a:xfrm>
            <a:off x="2574865" y="150769"/>
            <a:ext cx="6248401" cy="5693866"/>
          </a:xfrm>
          <a:prstGeom prst="rect">
            <a:avLst/>
          </a:prstGeom>
          <a:solidFill>
            <a:schemeClr val="accent1">
              <a:lumMod val="40000"/>
              <a:lumOff val="60000"/>
            </a:schemeClr>
          </a:solid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400" i="1" dirty="0">
                <a:solidFill>
                  <a:srgbClr val="0000FF"/>
                </a:solidFill>
              </a:rPr>
              <a:t>In a nutshell, what is floppy eyelid syndrome (FES)?</a:t>
            </a:r>
          </a:p>
          <a:p>
            <a:r>
              <a:rPr lang="en-US" sz="1400" dirty="0">
                <a:solidFill>
                  <a:srgbClr val="0000FF"/>
                </a:solidFill>
              </a:rPr>
              <a:t>A condition characterized by 1) upper-lid  laxity  and 2) chronic  inflammation of the ocular surface</a:t>
            </a:r>
          </a:p>
          <a:p>
            <a:endParaRPr lang="en-US" sz="1400" i="1" dirty="0">
              <a:solidFill>
                <a:srgbClr val="0000FF"/>
              </a:solidFill>
            </a:endParaRPr>
          </a:p>
          <a:p>
            <a:r>
              <a:rPr lang="en-US" sz="1400" i="1" dirty="0">
                <a:solidFill>
                  <a:srgbClr val="0000FF"/>
                </a:solidFill>
              </a:rPr>
              <a:t>What do FES pts complain of?</a:t>
            </a:r>
          </a:p>
          <a:p>
            <a:r>
              <a:rPr lang="en-US" sz="1400" dirty="0">
                <a:solidFill>
                  <a:srgbClr val="0000FF"/>
                </a:solidFill>
              </a:rPr>
              <a:t>FBS and mucous discharge that are worse in the  morning</a:t>
            </a:r>
          </a:p>
          <a:p>
            <a:endParaRPr lang="en-US" sz="1400" i="1" dirty="0">
              <a:solidFill>
                <a:srgbClr val="0000FF"/>
              </a:solidFill>
            </a:endParaRPr>
          </a:p>
          <a:p>
            <a:r>
              <a:rPr lang="en-US" sz="1400" i="1" dirty="0">
                <a:solidFill>
                  <a:srgbClr val="0000FF"/>
                </a:solidFill>
              </a:rPr>
              <a:t>What is the presumed pathogenic process in FES?</a:t>
            </a:r>
          </a:p>
          <a:p>
            <a:r>
              <a:rPr lang="en-US" sz="1400" dirty="0">
                <a:solidFill>
                  <a:srgbClr val="0000FF"/>
                </a:solidFill>
              </a:rPr>
              <a:t>During sleep, the upper lids evert in response to face-rubbing against a pillow while sleeping in the prone position. </a:t>
            </a:r>
            <a:r>
              <a:rPr lang="en-US" sz="1400" dirty="0">
                <a:solidFill>
                  <a:srgbClr val="00B050"/>
                </a:solidFill>
              </a:rPr>
              <a:t>Lid eversion results in contact between the eye and the bedding, and this contact traumatizes the ocular epithelia.</a:t>
            </a:r>
          </a:p>
          <a:p>
            <a:endParaRPr lang="en-US" sz="1400" i="1" dirty="0">
              <a:solidFill>
                <a:srgbClr val="0000FF"/>
              </a:solidFill>
            </a:endParaRPr>
          </a:p>
          <a:p>
            <a:endParaRPr lang="en-US" sz="1400" i="1" dirty="0">
              <a:solidFill>
                <a:srgbClr val="0000FF"/>
              </a:solidFill>
            </a:endParaRPr>
          </a:p>
          <a:p>
            <a:r>
              <a:rPr lang="en-US" sz="1400" i="1" dirty="0">
                <a:solidFill>
                  <a:srgbClr val="0000FF"/>
                </a:solidFill>
              </a:rPr>
              <a:t>What is the main risk factor for FES? (It’s systemic, not ocular.)</a:t>
            </a:r>
          </a:p>
          <a:p>
            <a:r>
              <a:rPr lang="en-US" sz="1400" dirty="0">
                <a:solidFill>
                  <a:srgbClr val="0000FF"/>
                </a:solidFill>
              </a:rPr>
              <a:t>Obesity</a:t>
            </a:r>
          </a:p>
          <a:p>
            <a:endParaRPr lang="en-US" sz="1400" i="1" dirty="0">
              <a:solidFill>
                <a:srgbClr val="0000FF"/>
              </a:solidFill>
            </a:endParaRPr>
          </a:p>
          <a:p>
            <a:r>
              <a:rPr lang="en-US" sz="1400" i="1" dirty="0">
                <a:solidFill>
                  <a:srgbClr val="0000FF"/>
                </a:solidFill>
              </a:rPr>
              <a:t>How is FES managed initially?</a:t>
            </a:r>
          </a:p>
          <a:p>
            <a:r>
              <a:rPr lang="en-US" sz="1400" dirty="0">
                <a:solidFill>
                  <a:srgbClr val="0000FF"/>
                </a:solidFill>
              </a:rPr>
              <a:t>--Apply  ointment  to the involved eye(s) at </a:t>
            </a:r>
            <a:r>
              <a:rPr lang="en-US" sz="1400" dirty="0" err="1">
                <a:solidFill>
                  <a:srgbClr val="0000FF"/>
                </a:solidFill>
              </a:rPr>
              <a:t>qHS</a:t>
            </a:r>
            <a:r>
              <a:rPr lang="en-US" sz="1400" dirty="0">
                <a:solidFill>
                  <a:srgbClr val="0000FF"/>
                </a:solidFill>
              </a:rPr>
              <a:t>, </a:t>
            </a:r>
            <a:r>
              <a:rPr lang="en-US" sz="1400" dirty="0"/>
              <a:t>and</a:t>
            </a:r>
          </a:p>
          <a:p>
            <a:r>
              <a:rPr lang="en-US" sz="1400" dirty="0"/>
              <a:t>--Prevent eversion by either  shielding  the eye(s) or  taping it/them shut</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If FES fails to respond to the above, what’s next?</a:t>
            </a:r>
          </a:p>
          <a:p>
            <a:r>
              <a:rPr lang="en-US" sz="1400" dirty="0">
                <a:solidFill>
                  <a:schemeClr val="accent1">
                    <a:lumMod val="40000"/>
                    <a:lumOff val="60000"/>
                  </a:schemeClr>
                </a:solidFill>
              </a:rPr>
              <a:t>Surgical tightening of the lax upper lid(s)</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With what potentially lethal systemic condition is FES strongly associated?</a:t>
            </a:r>
          </a:p>
          <a:p>
            <a:r>
              <a:rPr lang="en-US" sz="1400" dirty="0">
                <a:solidFill>
                  <a:schemeClr val="accent1">
                    <a:lumMod val="40000"/>
                    <a:lumOff val="60000"/>
                  </a:schemeClr>
                </a:solidFill>
              </a:rPr>
              <a:t>Obstructive sleep apnea. The </a:t>
            </a:r>
            <a:r>
              <a:rPr lang="en-US" sz="1400" i="1" dirty="0">
                <a:solidFill>
                  <a:schemeClr val="accent1">
                    <a:lumMod val="40000"/>
                    <a:lumOff val="60000"/>
                  </a:schemeClr>
                </a:solidFill>
              </a:rPr>
              <a:t>BCSC</a:t>
            </a:r>
            <a:r>
              <a:rPr lang="en-US" sz="1400" dirty="0">
                <a:solidFill>
                  <a:schemeClr val="accent1">
                    <a:lumMod val="40000"/>
                    <a:lumOff val="60000"/>
                  </a:schemeClr>
                </a:solidFill>
              </a:rPr>
              <a:t> states that </a:t>
            </a:r>
            <a:r>
              <a:rPr lang="en-US" sz="1400" u="sng" dirty="0">
                <a:solidFill>
                  <a:schemeClr val="accent1">
                    <a:lumMod val="40000"/>
                    <a:lumOff val="60000"/>
                  </a:schemeClr>
                </a:solidFill>
              </a:rPr>
              <a:t>all FES pts should be evaluated for OSA.</a:t>
            </a:r>
            <a:endParaRPr lang="en-US" sz="1400" i="1" u="sng" dirty="0">
              <a:solidFill>
                <a:schemeClr val="accent1">
                  <a:lumMod val="40000"/>
                  <a:lumOff val="60000"/>
                </a:schemeClr>
              </a:solidFill>
            </a:endParaRPr>
          </a:p>
        </p:txBody>
      </p:sp>
      <p:sp>
        <p:nvSpPr>
          <p:cNvPr id="10" name="TextBox 9">
            <a:extLst>
              <a:ext uri="{FF2B5EF4-FFF2-40B4-BE49-F238E27FC236}">
                <a16:creationId xmlns:a16="http://schemas.microsoft.com/office/drawing/2014/main" id="{59119799-20C0-CA2F-ED0B-00082B29F8A7}"/>
              </a:ext>
            </a:extLst>
          </p:cNvPr>
          <p:cNvSpPr txBox="1"/>
          <p:nvPr/>
        </p:nvSpPr>
        <p:spPr>
          <a:xfrm>
            <a:off x="838200" y="2548156"/>
            <a:ext cx="2826415" cy="369332"/>
          </a:xfrm>
          <a:prstGeom prst="rect">
            <a:avLst/>
          </a:prstGeom>
          <a:noFill/>
        </p:spPr>
        <p:txBody>
          <a:bodyPr wrap="none" rtlCol="0">
            <a:spAutoFit/>
          </a:bodyPr>
          <a:lstStyle/>
          <a:p>
            <a:r>
              <a:rPr lang="en-US" b="1" dirty="0"/>
              <a:t>Floppy eyelid syndrome</a:t>
            </a:r>
          </a:p>
        </p:txBody>
      </p:sp>
      <p:sp>
        <p:nvSpPr>
          <p:cNvPr id="14" name="Rectangle 13">
            <a:extLst>
              <a:ext uri="{FF2B5EF4-FFF2-40B4-BE49-F238E27FC236}">
                <a16:creationId xmlns:a16="http://schemas.microsoft.com/office/drawing/2014/main" id="{7795BED9-27DB-C2BA-BB4C-3C70FD2090AE}"/>
              </a:ext>
            </a:extLst>
          </p:cNvPr>
          <p:cNvSpPr/>
          <p:nvPr/>
        </p:nvSpPr>
        <p:spPr>
          <a:xfrm>
            <a:off x="4907834" y="4056715"/>
            <a:ext cx="762000" cy="179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800" dirty="0">
                <a:solidFill>
                  <a:schemeClr val="tx1"/>
                </a:solidFill>
              </a:rPr>
              <a:t>one word</a:t>
            </a:r>
          </a:p>
        </p:txBody>
      </p:sp>
      <p:sp>
        <p:nvSpPr>
          <p:cNvPr id="15" name="Rectangle 14">
            <a:extLst>
              <a:ext uri="{FF2B5EF4-FFF2-40B4-BE49-F238E27FC236}">
                <a16:creationId xmlns:a16="http://schemas.microsoft.com/office/drawing/2014/main" id="{DC77F6F4-DFEF-5333-EB1B-C31A620FE9C9}"/>
              </a:ext>
            </a:extLst>
          </p:cNvPr>
          <p:cNvSpPr/>
          <p:nvPr/>
        </p:nvSpPr>
        <p:spPr>
          <a:xfrm>
            <a:off x="6777256" y="4056714"/>
            <a:ext cx="1752600" cy="210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800" dirty="0" err="1">
                <a:solidFill>
                  <a:schemeClr val="tx1"/>
                </a:solidFill>
              </a:rPr>
              <a:t>lotsa</a:t>
            </a:r>
            <a:r>
              <a:rPr lang="en-US" sz="800" dirty="0">
                <a:solidFill>
                  <a:schemeClr val="tx1"/>
                </a:solidFill>
              </a:rPr>
              <a:t> words</a:t>
            </a:r>
          </a:p>
        </p:txBody>
      </p:sp>
    </p:spTree>
    <p:extLst>
      <p:ext uri="{BB962C8B-B14F-4D97-AF65-F5344CB8AC3E}">
        <p14:creationId xmlns:p14="http://schemas.microsoft.com/office/powerpoint/2010/main" val="2866112945"/>
      </p:ext>
    </p:extLst>
  </p:cSld>
  <p:clrMapOvr>
    <a:masterClrMapping/>
  </p:clrMapOvr>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--SLK</a:t>
            </a:r>
          </a:p>
          <a:p>
            <a:r>
              <a:rPr lang="en-US" dirty="0">
                <a:solidFill>
                  <a:schemeClr val="bg1">
                    <a:lumMod val="75000"/>
                  </a:schemeClr>
                </a:solidFill>
              </a:rPr>
              <a:t>--</a:t>
            </a:r>
            <a:r>
              <a:rPr lang="en-US" b="1" dirty="0">
                <a:solidFill>
                  <a:schemeClr val="bg1"/>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7" name="TextBox 1">
            <a:extLst>
              <a:ext uri="{FF2B5EF4-FFF2-40B4-BE49-F238E27FC236}">
                <a16:creationId xmlns:a16="http://schemas.microsoft.com/office/drawing/2014/main" id="{A7CB714E-48B4-D2F4-C325-216861175E01}"/>
              </a:ext>
            </a:extLst>
          </p:cNvPr>
          <p:cNvSpPr txBox="1"/>
          <p:nvPr/>
        </p:nvSpPr>
        <p:spPr>
          <a:xfrm>
            <a:off x="2574865" y="150769"/>
            <a:ext cx="6248401" cy="5693866"/>
          </a:xfrm>
          <a:prstGeom prst="rect">
            <a:avLst/>
          </a:prstGeom>
          <a:solidFill>
            <a:schemeClr val="accent1">
              <a:lumMod val="40000"/>
              <a:lumOff val="60000"/>
            </a:schemeClr>
          </a:solid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400" i="1" dirty="0">
                <a:solidFill>
                  <a:srgbClr val="0000FF"/>
                </a:solidFill>
              </a:rPr>
              <a:t>In a nutshell, what is floppy eyelid syndrome (FES)?</a:t>
            </a:r>
          </a:p>
          <a:p>
            <a:r>
              <a:rPr lang="en-US" sz="1400" dirty="0">
                <a:solidFill>
                  <a:srgbClr val="0000FF"/>
                </a:solidFill>
              </a:rPr>
              <a:t>A condition characterized by 1) upper-lid  laxity  and 2) chronic  inflammation of the ocular surface</a:t>
            </a:r>
          </a:p>
          <a:p>
            <a:endParaRPr lang="en-US" sz="1400" i="1" dirty="0">
              <a:solidFill>
                <a:srgbClr val="0000FF"/>
              </a:solidFill>
            </a:endParaRPr>
          </a:p>
          <a:p>
            <a:r>
              <a:rPr lang="en-US" sz="1400" i="1" dirty="0">
                <a:solidFill>
                  <a:srgbClr val="0000FF"/>
                </a:solidFill>
              </a:rPr>
              <a:t>What do FES pts complain of?</a:t>
            </a:r>
          </a:p>
          <a:p>
            <a:r>
              <a:rPr lang="en-US" sz="1400" dirty="0">
                <a:solidFill>
                  <a:srgbClr val="0000FF"/>
                </a:solidFill>
              </a:rPr>
              <a:t>FBS and mucous discharge that are worse in the  morning</a:t>
            </a:r>
          </a:p>
          <a:p>
            <a:endParaRPr lang="en-US" sz="1400" i="1" dirty="0">
              <a:solidFill>
                <a:srgbClr val="0000FF"/>
              </a:solidFill>
            </a:endParaRPr>
          </a:p>
          <a:p>
            <a:r>
              <a:rPr lang="en-US" sz="1400" i="1" dirty="0">
                <a:solidFill>
                  <a:srgbClr val="0000FF"/>
                </a:solidFill>
              </a:rPr>
              <a:t>What is the presumed pathogenic process in FES?</a:t>
            </a:r>
          </a:p>
          <a:p>
            <a:r>
              <a:rPr lang="en-US" sz="1400" dirty="0">
                <a:solidFill>
                  <a:srgbClr val="0000FF"/>
                </a:solidFill>
              </a:rPr>
              <a:t>During sleep, the upper lids evert in response to face-rubbing against a pillow while sleeping in the prone position. </a:t>
            </a:r>
            <a:r>
              <a:rPr lang="en-US" sz="1400" dirty="0">
                <a:solidFill>
                  <a:srgbClr val="00B050"/>
                </a:solidFill>
              </a:rPr>
              <a:t>Lid eversion results in contact between the eye and the bedding, and this contact traumatizes the ocular epithelia.</a:t>
            </a:r>
          </a:p>
          <a:p>
            <a:endParaRPr lang="en-US" sz="1400" i="1" dirty="0">
              <a:solidFill>
                <a:srgbClr val="0000FF"/>
              </a:solidFill>
            </a:endParaRPr>
          </a:p>
          <a:p>
            <a:endParaRPr lang="en-US" sz="1400" i="1" dirty="0">
              <a:solidFill>
                <a:srgbClr val="0000FF"/>
              </a:solidFill>
            </a:endParaRPr>
          </a:p>
          <a:p>
            <a:r>
              <a:rPr lang="en-US" sz="1400" i="1" dirty="0">
                <a:solidFill>
                  <a:srgbClr val="0000FF"/>
                </a:solidFill>
              </a:rPr>
              <a:t>What is the main risk factor for FES? (It’s systemic, not ocular.)</a:t>
            </a:r>
          </a:p>
          <a:p>
            <a:r>
              <a:rPr lang="en-US" sz="1400" dirty="0">
                <a:solidFill>
                  <a:srgbClr val="0000FF"/>
                </a:solidFill>
              </a:rPr>
              <a:t>Obesity</a:t>
            </a:r>
          </a:p>
          <a:p>
            <a:endParaRPr lang="en-US" sz="1400" i="1" dirty="0">
              <a:solidFill>
                <a:srgbClr val="0000FF"/>
              </a:solidFill>
            </a:endParaRPr>
          </a:p>
          <a:p>
            <a:r>
              <a:rPr lang="en-US" sz="1400" i="1" dirty="0">
                <a:solidFill>
                  <a:srgbClr val="0000FF"/>
                </a:solidFill>
              </a:rPr>
              <a:t>How is FES managed initially?</a:t>
            </a:r>
          </a:p>
          <a:p>
            <a:r>
              <a:rPr lang="en-US" sz="1400" dirty="0">
                <a:solidFill>
                  <a:srgbClr val="0000FF"/>
                </a:solidFill>
              </a:rPr>
              <a:t>--Apply  ointment  to the involved eye(s) at </a:t>
            </a:r>
            <a:r>
              <a:rPr lang="en-US" sz="1400" dirty="0" err="1">
                <a:solidFill>
                  <a:srgbClr val="0000FF"/>
                </a:solidFill>
              </a:rPr>
              <a:t>qHS</a:t>
            </a:r>
            <a:r>
              <a:rPr lang="en-US" sz="1400" dirty="0">
                <a:solidFill>
                  <a:srgbClr val="0000FF"/>
                </a:solidFill>
              </a:rPr>
              <a:t>, </a:t>
            </a:r>
            <a:r>
              <a:rPr lang="en-US" sz="1400" dirty="0"/>
              <a:t>and</a:t>
            </a:r>
          </a:p>
          <a:p>
            <a:r>
              <a:rPr lang="en-US" sz="1400" dirty="0"/>
              <a:t>--Prevent eversion by either  shielding  the eye(s) or  taping it/them shut</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If FES fails to respond to the above, what’s next?</a:t>
            </a:r>
          </a:p>
          <a:p>
            <a:r>
              <a:rPr lang="en-US" sz="1400" dirty="0">
                <a:solidFill>
                  <a:schemeClr val="accent1">
                    <a:lumMod val="40000"/>
                    <a:lumOff val="60000"/>
                  </a:schemeClr>
                </a:solidFill>
              </a:rPr>
              <a:t>Surgical tightening of the lax upper lid(s)</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With what potentially lethal systemic condition is FES strongly associated?</a:t>
            </a:r>
          </a:p>
          <a:p>
            <a:r>
              <a:rPr lang="en-US" sz="1400" dirty="0">
                <a:solidFill>
                  <a:schemeClr val="accent1">
                    <a:lumMod val="40000"/>
                    <a:lumOff val="60000"/>
                  </a:schemeClr>
                </a:solidFill>
              </a:rPr>
              <a:t>Obstructive sleep apnea. The </a:t>
            </a:r>
            <a:r>
              <a:rPr lang="en-US" sz="1400" i="1" dirty="0">
                <a:solidFill>
                  <a:schemeClr val="accent1">
                    <a:lumMod val="40000"/>
                    <a:lumOff val="60000"/>
                  </a:schemeClr>
                </a:solidFill>
              </a:rPr>
              <a:t>BCSC</a:t>
            </a:r>
            <a:r>
              <a:rPr lang="en-US" sz="1400" dirty="0">
                <a:solidFill>
                  <a:schemeClr val="accent1">
                    <a:lumMod val="40000"/>
                    <a:lumOff val="60000"/>
                  </a:schemeClr>
                </a:solidFill>
              </a:rPr>
              <a:t> states that </a:t>
            </a:r>
            <a:r>
              <a:rPr lang="en-US" sz="1400" u="sng" dirty="0">
                <a:solidFill>
                  <a:schemeClr val="accent1">
                    <a:lumMod val="40000"/>
                    <a:lumOff val="60000"/>
                  </a:schemeClr>
                </a:solidFill>
              </a:rPr>
              <a:t>all FES pts should be evaluated for OSA.</a:t>
            </a:r>
            <a:endParaRPr lang="en-US" sz="1400" i="1" u="sng" dirty="0">
              <a:solidFill>
                <a:schemeClr val="accent1">
                  <a:lumMod val="40000"/>
                  <a:lumOff val="60000"/>
                </a:schemeClr>
              </a:solidFill>
            </a:endParaRPr>
          </a:p>
        </p:txBody>
      </p:sp>
      <p:sp>
        <p:nvSpPr>
          <p:cNvPr id="10" name="TextBox 9">
            <a:extLst>
              <a:ext uri="{FF2B5EF4-FFF2-40B4-BE49-F238E27FC236}">
                <a16:creationId xmlns:a16="http://schemas.microsoft.com/office/drawing/2014/main" id="{59119799-20C0-CA2F-ED0B-00082B29F8A7}"/>
              </a:ext>
            </a:extLst>
          </p:cNvPr>
          <p:cNvSpPr txBox="1"/>
          <p:nvPr/>
        </p:nvSpPr>
        <p:spPr>
          <a:xfrm>
            <a:off x="838200" y="2548156"/>
            <a:ext cx="2826415" cy="369332"/>
          </a:xfrm>
          <a:prstGeom prst="rect">
            <a:avLst/>
          </a:prstGeom>
          <a:noFill/>
        </p:spPr>
        <p:txBody>
          <a:bodyPr wrap="none" rtlCol="0">
            <a:spAutoFit/>
          </a:bodyPr>
          <a:lstStyle/>
          <a:p>
            <a:r>
              <a:rPr lang="en-US" b="1" dirty="0"/>
              <a:t>Floppy eyelid syndrome</a:t>
            </a:r>
          </a:p>
        </p:txBody>
      </p:sp>
    </p:spTree>
    <p:extLst>
      <p:ext uri="{BB962C8B-B14F-4D97-AF65-F5344CB8AC3E}">
        <p14:creationId xmlns:p14="http://schemas.microsoft.com/office/powerpoint/2010/main" val="3262725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74</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chemeClr val="bg1">
                    <a:lumMod val="75000"/>
                  </a:schemeClr>
                </a:solidFill>
              </a:rPr>
              <a:t>The lipid component/layer makes key contributions to the stability and effectiveness of the tear film—what are they?</a:t>
            </a:r>
          </a:p>
          <a:p>
            <a:r>
              <a:rPr lang="en-US" sz="1600" dirty="0">
                <a:solidFill>
                  <a:schemeClr val="bg1">
                    <a:lumMod val="75000"/>
                  </a:schemeClr>
                </a:solidFill>
              </a:rPr>
              <a:t>--Inhibit tear film  evaporation , thereby keeping it on the eye longer</a:t>
            </a:r>
          </a:p>
          <a:p>
            <a:r>
              <a:rPr lang="en-US" sz="1600" dirty="0">
                <a:solidFill>
                  <a:schemeClr val="bg1">
                    <a:lumMod val="75000"/>
                  </a:schemeClr>
                </a:solidFill>
              </a:rPr>
              <a:t>--Reduce tear film  surface tension , thereby keeping it on the eye longer </a:t>
            </a:r>
          </a:p>
          <a:p>
            <a:r>
              <a:rPr lang="en-US" sz="1600" dirty="0">
                <a:solidFill>
                  <a:schemeClr val="bg1">
                    <a:lumMod val="75000"/>
                  </a:schemeClr>
                </a:solidFill>
              </a:rPr>
              <a:t>----Without a lipid layer, surface tension (along with gravity) would pull the tear film down the eye to the lake</a:t>
            </a:r>
          </a:p>
          <a:p>
            <a:r>
              <a:rPr lang="en-US" sz="1600" dirty="0">
                <a:solidFill>
                  <a:schemeClr val="bg1">
                    <a:lumMod val="75000"/>
                  </a:schemeClr>
                </a:solidFill>
              </a:rPr>
              <a:t>--Facilitate visual acuity by providing a smooth  refracting surface</a:t>
            </a:r>
          </a:p>
          <a:p>
            <a:endParaRPr lang="en-US" sz="1600" i="1" dirty="0">
              <a:solidFill>
                <a:schemeClr val="bg1">
                  <a:lumMod val="75000"/>
                </a:schemeClr>
              </a:solidFill>
            </a:endParaRPr>
          </a:p>
          <a:p>
            <a:r>
              <a:rPr lang="en-US" sz="1600" i="1" dirty="0">
                <a:solidFill>
                  <a:schemeClr val="bg1">
                    <a:lumMod val="75000"/>
                  </a:schemeClr>
                </a:solidFill>
              </a:rPr>
              <a:t>Which gland(s) produce the lipids constituting this layer?</a:t>
            </a:r>
          </a:p>
          <a:p>
            <a:r>
              <a:rPr lang="en-US" sz="1600" dirty="0">
                <a:solidFill>
                  <a:schemeClr val="bg1">
                    <a:lumMod val="75000"/>
                  </a:schemeClr>
                </a:solidFill>
              </a:rPr>
              <a:t>The </a:t>
            </a:r>
            <a:r>
              <a:rPr lang="en-US" sz="1600" b="1" dirty="0">
                <a:solidFill>
                  <a:srgbClr val="0000FF"/>
                </a:solidFill>
              </a:rPr>
              <a:t>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D191A2A-E9B4-C7BB-00B0-B8337EC85256}"/>
              </a:ext>
            </a:extLst>
          </p:cNvPr>
          <p:cNvSpPr/>
          <p:nvPr/>
        </p:nvSpPr>
        <p:spPr>
          <a:xfrm>
            <a:off x="1696278" y="3329608"/>
            <a:ext cx="2186609" cy="44478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EBA6BA89-9EFA-F586-9E00-391CB8370D80}"/>
              </a:ext>
            </a:extLst>
          </p:cNvPr>
          <p:cNvSpPr txBox="1">
            <a:spLocks noChangeArrowheads="1"/>
          </p:cNvSpPr>
          <p:nvPr/>
        </p:nvSpPr>
        <p:spPr>
          <a:xfrm>
            <a:off x="1421968" y="3876038"/>
            <a:ext cx="6503245" cy="1102759"/>
          </a:xfrm>
          <a:prstGeom prst="rect">
            <a:avLst/>
          </a:prstGeom>
          <a:solidFill>
            <a:schemeClr val="accent1">
              <a:lumMod val="40000"/>
              <a:lumOff val="60000"/>
            </a:schemeClr>
          </a:solidFill>
        </p:spPr>
        <p:txBody>
          <a:bodyPr anchor="ct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nSpc>
                <a:spcPct val="90000"/>
              </a:lnSpc>
              <a:buFont typeface="Wingdings" pitchFamily="2" charset="2"/>
              <a:buNone/>
            </a:pPr>
            <a:r>
              <a:rPr lang="en-US" altLang="en-US" sz="1400" kern="0" dirty="0">
                <a:solidFill>
                  <a:schemeClr val="bg1">
                    <a:lumMod val="75000"/>
                  </a:schemeClr>
                </a:solidFill>
              </a:rPr>
              <a:t>The meibomian glands are embedded within the  </a:t>
            </a:r>
            <a:r>
              <a:rPr lang="en-US" altLang="en-US" sz="1400" b="1" kern="0" dirty="0">
                <a:solidFill>
                  <a:srgbClr val="0000FF"/>
                </a:solidFill>
              </a:rPr>
              <a:t>tarsal plates</a:t>
            </a:r>
            <a:endParaRPr lang="en-US" altLang="en-US" sz="1400" b="1" kern="0" dirty="0">
              <a:solidFill>
                <a:schemeClr val="accent1">
                  <a:lumMod val="40000"/>
                  <a:lumOff val="60000"/>
                </a:schemeClr>
              </a:solidFill>
            </a:endParaRPr>
          </a:p>
          <a:p>
            <a:pPr marL="0" indent="0">
              <a:lnSpc>
                <a:spcPct val="90000"/>
              </a:lnSpc>
              <a:buFont typeface="Wingdings" pitchFamily="2" charset="2"/>
              <a:buNone/>
            </a:pPr>
            <a:r>
              <a:rPr lang="en-US" altLang="en-US" sz="1400" kern="0" dirty="0">
                <a:solidFill>
                  <a:schemeClr val="accent1">
                    <a:lumMod val="40000"/>
                    <a:lumOff val="60000"/>
                  </a:schemeClr>
                </a:solidFill>
              </a:rPr>
              <a:t>The product of a meibomian gland is called  </a:t>
            </a:r>
            <a:r>
              <a:rPr lang="en-US" altLang="en-US" sz="1400" i="1" kern="0" dirty="0">
                <a:solidFill>
                  <a:schemeClr val="accent1">
                    <a:lumMod val="40000"/>
                    <a:lumOff val="60000"/>
                  </a:schemeClr>
                </a:solidFill>
              </a:rPr>
              <a:t>meibum</a:t>
            </a:r>
            <a:endParaRPr lang="en-US" altLang="en-US" sz="1400" kern="0" dirty="0">
              <a:solidFill>
                <a:schemeClr val="accent1">
                  <a:lumMod val="40000"/>
                  <a:lumOff val="60000"/>
                </a:schemeClr>
              </a:solidFill>
            </a:endParaRPr>
          </a:p>
          <a:p>
            <a:pPr marL="0" indent="0">
              <a:lnSpc>
                <a:spcPct val="90000"/>
              </a:lnSpc>
              <a:buFont typeface="Wingdings" pitchFamily="2" charset="2"/>
              <a:buNone/>
            </a:pPr>
            <a:r>
              <a:rPr lang="en-US" altLang="en-US" sz="1400" kern="0" dirty="0">
                <a:solidFill>
                  <a:schemeClr val="accent1">
                    <a:lumMod val="40000"/>
                    <a:lumOff val="60000"/>
                  </a:schemeClr>
                </a:solidFill>
              </a:rPr>
              <a:t>There are up to twice as many meibomian glands in the  upper  lids</a:t>
            </a:r>
          </a:p>
          <a:p>
            <a:pPr marL="0" indent="0">
              <a:lnSpc>
                <a:spcPct val="90000"/>
              </a:lnSpc>
              <a:buFont typeface="Wingdings" pitchFamily="2" charset="2"/>
              <a:buNone/>
            </a:pPr>
            <a:r>
              <a:rPr lang="en-US" altLang="en-US" sz="1400" kern="0" dirty="0">
                <a:solidFill>
                  <a:schemeClr val="accent1">
                    <a:lumMod val="40000"/>
                    <a:lumOff val="60000"/>
                  </a:schemeClr>
                </a:solidFill>
              </a:rPr>
              <a:t>The meibomian glands are innervated primarily by the  parasympathetic  system</a:t>
            </a:r>
          </a:p>
        </p:txBody>
      </p:sp>
      <p:sp>
        <p:nvSpPr>
          <p:cNvPr id="8" name="TextBox 7">
            <a:extLst>
              <a:ext uri="{FF2B5EF4-FFF2-40B4-BE49-F238E27FC236}">
                <a16:creationId xmlns:a16="http://schemas.microsoft.com/office/drawing/2014/main" id="{B423F65E-CB4C-1765-D65C-D3122DA6E23F}"/>
              </a:ext>
            </a:extLst>
          </p:cNvPr>
          <p:cNvSpPr txBox="1"/>
          <p:nvPr/>
        </p:nvSpPr>
        <p:spPr>
          <a:xfrm>
            <a:off x="6553341" y="3781408"/>
            <a:ext cx="2412840" cy="523220"/>
          </a:xfrm>
          <a:prstGeom prst="rect">
            <a:avLst/>
          </a:prstGeom>
          <a:solidFill>
            <a:srgbClr val="B9EDFF"/>
          </a:solidFill>
        </p:spPr>
        <p:txBody>
          <a:bodyPr wrap="none" rtlCol="0">
            <a:spAutoFit/>
          </a:bodyPr>
          <a:lstStyle/>
          <a:p>
            <a:r>
              <a:rPr lang="en-US" sz="1400" i="1" dirty="0"/>
              <a:t>Upper lid, lower lid, or both?</a:t>
            </a:r>
          </a:p>
          <a:p>
            <a:r>
              <a:rPr lang="en-US" sz="1400" dirty="0"/>
              <a:t>Both</a:t>
            </a:r>
          </a:p>
        </p:txBody>
      </p:sp>
      <p:sp>
        <p:nvSpPr>
          <p:cNvPr id="9" name="TextBox 8">
            <a:extLst>
              <a:ext uri="{FF2B5EF4-FFF2-40B4-BE49-F238E27FC236}">
                <a16:creationId xmlns:a16="http://schemas.microsoft.com/office/drawing/2014/main" id="{A6F944B5-53F3-2680-6243-95598B9026FC}"/>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1306553949"/>
      </p:ext>
    </p:extLst>
  </p:cSld>
  <p:clrMapOvr>
    <a:masterClrMapping/>
  </p:clrMapOvr>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--SLK</a:t>
            </a:r>
          </a:p>
          <a:p>
            <a:r>
              <a:rPr lang="en-US" dirty="0">
                <a:solidFill>
                  <a:schemeClr val="bg1">
                    <a:lumMod val="75000"/>
                  </a:schemeClr>
                </a:solidFill>
              </a:rPr>
              <a:t>--</a:t>
            </a:r>
            <a:r>
              <a:rPr lang="en-US" b="1" dirty="0">
                <a:solidFill>
                  <a:schemeClr val="bg1"/>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7" name="TextBox 1">
            <a:extLst>
              <a:ext uri="{FF2B5EF4-FFF2-40B4-BE49-F238E27FC236}">
                <a16:creationId xmlns:a16="http://schemas.microsoft.com/office/drawing/2014/main" id="{A7CB714E-48B4-D2F4-C325-216861175E01}"/>
              </a:ext>
            </a:extLst>
          </p:cNvPr>
          <p:cNvSpPr txBox="1"/>
          <p:nvPr/>
        </p:nvSpPr>
        <p:spPr>
          <a:xfrm>
            <a:off x="2574865" y="150769"/>
            <a:ext cx="6248401" cy="5693866"/>
          </a:xfrm>
          <a:prstGeom prst="rect">
            <a:avLst/>
          </a:prstGeom>
          <a:solidFill>
            <a:schemeClr val="accent1">
              <a:lumMod val="40000"/>
              <a:lumOff val="60000"/>
            </a:schemeClr>
          </a:solid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400" i="1" dirty="0">
                <a:solidFill>
                  <a:srgbClr val="0000FF"/>
                </a:solidFill>
              </a:rPr>
              <a:t>In a nutshell, what is floppy eyelid syndrome (FES)?</a:t>
            </a:r>
          </a:p>
          <a:p>
            <a:r>
              <a:rPr lang="en-US" sz="1400" dirty="0">
                <a:solidFill>
                  <a:srgbClr val="0000FF"/>
                </a:solidFill>
              </a:rPr>
              <a:t>A condition characterized by 1) upper-lid  laxity  and 2) chronic  inflammation of the ocular surface</a:t>
            </a:r>
          </a:p>
          <a:p>
            <a:endParaRPr lang="en-US" sz="1400" i="1" dirty="0">
              <a:solidFill>
                <a:srgbClr val="0000FF"/>
              </a:solidFill>
            </a:endParaRPr>
          </a:p>
          <a:p>
            <a:r>
              <a:rPr lang="en-US" sz="1400" i="1" dirty="0">
                <a:solidFill>
                  <a:srgbClr val="0000FF"/>
                </a:solidFill>
              </a:rPr>
              <a:t>What do FES pts complain of?</a:t>
            </a:r>
          </a:p>
          <a:p>
            <a:r>
              <a:rPr lang="en-US" sz="1400" dirty="0">
                <a:solidFill>
                  <a:srgbClr val="0000FF"/>
                </a:solidFill>
              </a:rPr>
              <a:t>FBS and mucous discharge that are worse in the  morning</a:t>
            </a:r>
          </a:p>
          <a:p>
            <a:endParaRPr lang="en-US" sz="1400" i="1" dirty="0">
              <a:solidFill>
                <a:srgbClr val="0000FF"/>
              </a:solidFill>
            </a:endParaRPr>
          </a:p>
          <a:p>
            <a:r>
              <a:rPr lang="en-US" sz="1400" i="1" dirty="0">
                <a:solidFill>
                  <a:srgbClr val="0000FF"/>
                </a:solidFill>
              </a:rPr>
              <a:t>What is the presumed pathogenic process in FES?</a:t>
            </a:r>
          </a:p>
          <a:p>
            <a:r>
              <a:rPr lang="en-US" sz="1400" dirty="0">
                <a:solidFill>
                  <a:srgbClr val="0000FF"/>
                </a:solidFill>
              </a:rPr>
              <a:t>During sleep, the upper lids evert in response to face-rubbing against a pillow while sleeping in the prone position. </a:t>
            </a:r>
            <a:r>
              <a:rPr lang="en-US" sz="1400" dirty="0">
                <a:solidFill>
                  <a:srgbClr val="00B050"/>
                </a:solidFill>
              </a:rPr>
              <a:t>Lid eversion results in contact between the eye and the bedding, and this contact traumatizes the ocular epithelia.</a:t>
            </a:r>
          </a:p>
          <a:p>
            <a:endParaRPr lang="en-US" sz="1400" i="1" dirty="0">
              <a:solidFill>
                <a:srgbClr val="0000FF"/>
              </a:solidFill>
            </a:endParaRPr>
          </a:p>
          <a:p>
            <a:endParaRPr lang="en-US" sz="1400" i="1" dirty="0">
              <a:solidFill>
                <a:srgbClr val="0000FF"/>
              </a:solidFill>
            </a:endParaRPr>
          </a:p>
          <a:p>
            <a:r>
              <a:rPr lang="en-US" sz="1400" i="1" dirty="0">
                <a:solidFill>
                  <a:srgbClr val="0000FF"/>
                </a:solidFill>
              </a:rPr>
              <a:t>What is the main risk factor for FES? (It’s systemic, not ocular.)</a:t>
            </a:r>
          </a:p>
          <a:p>
            <a:r>
              <a:rPr lang="en-US" sz="1400" dirty="0">
                <a:solidFill>
                  <a:srgbClr val="0000FF"/>
                </a:solidFill>
              </a:rPr>
              <a:t>Obesity</a:t>
            </a:r>
          </a:p>
          <a:p>
            <a:endParaRPr lang="en-US" sz="1400" i="1" dirty="0">
              <a:solidFill>
                <a:srgbClr val="0000FF"/>
              </a:solidFill>
            </a:endParaRPr>
          </a:p>
          <a:p>
            <a:r>
              <a:rPr lang="en-US" sz="1400" i="1" dirty="0">
                <a:solidFill>
                  <a:srgbClr val="0000FF"/>
                </a:solidFill>
              </a:rPr>
              <a:t>How is FES managed initially?</a:t>
            </a:r>
          </a:p>
          <a:p>
            <a:r>
              <a:rPr lang="en-US" sz="1400" dirty="0">
                <a:solidFill>
                  <a:srgbClr val="0000FF"/>
                </a:solidFill>
              </a:rPr>
              <a:t>--Apply  ointment  to the involved eye(s) at </a:t>
            </a:r>
            <a:r>
              <a:rPr lang="en-US" sz="1400" dirty="0" err="1">
                <a:solidFill>
                  <a:srgbClr val="0000FF"/>
                </a:solidFill>
              </a:rPr>
              <a:t>qHS</a:t>
            </a:r>
            <a:r>
              <a:rPr lang="en-US" sz="1400" dirty="0">
                <a:solidFill>
                  <a:srgbClr val="0000FF"/>
                </a:solidFill>
              </a:rPr>
              <a:t>, </a:t>
            </a:r>
            <a:r>
              <a:rPr lang="en-US" sz="1400" dirty="0"/>
              <a:t>and</a:t>
            </a:r>
          </a:p>
          <a:p>
            <a:r>
              <a:rPr lang="en-US" sz="1400" dirty="0"/>
              <a:t>--Prevent eversion by either  shielding  the eye(s) or  taping it/them shut</a:t>
            </a:r>
          </a:p>
          <a:p>
            <a:endParaRPr lang="en-US" sz="1400" dirty="0">
              <a:solidFill>
                <a:srgbClr val="0000FF"/>
              </a:solidFill>
            </a:endParaRPr>
          </a:p>
          <a:p>
            <a:r>
              <a:rPr lang="en-US" sz="1400" i="1" dirty="0">
                <a:solidFill>
                  <a:srgbClr val="0000FF"/>
                </a:solidFill>
              </a:rPr>
              <a:t>If FES fails to respond to the above, what’s next?</a:t>
            </a:r>
            <a:endParaRPr lang="en-US" sz="1400" i="1" dirty="0">
              <a:solidFill>
                <a:schemeClr val="accent1">
                  <a:lumMod val="40000"/>
                  <a:lumOff val="60000"/>
                </a:schemeClr>
              </a:solidFill>
            </a:endParaRPr>
          </a:p>
          <a:p>
            <a:r>
              <a:rPr lang="en-US" sz="1400" dirty="0">
                <a:solidFill>
                  <a:schemeClr val="accent1">
                    <a:lumMod val="40000"/>
                    <a:lumOff val="60000"/>
                  </a:schemeClr>
                </a:solidFill>
              </a:rPr>
              <a:t>Surgical tightening of the lax upper lid(s)</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With what potentially lethal systemic condition is FES strongly associated?</a:t>
            </a:r>
          </a:p>
          <a:p>
            <a:r>
              <a:rPr lang="en-US" sz="1400" dirty="0">
                <a:solidFill>
                  <a:schemeClr val="accent1">
                    <a:lumMod val="40000"/>
                    <a:lumOff val="60000"/>
                  </a:schemeClr>
                </a:solidFill>
              </a:rPr>
              <a:t>Obstructive sleep apnea. The </a:t>
            </a:r>
            <a:r>
              <a:rPr lang="en-US" sz="1400" i="1" dirty="0">
                <a:solidFill>
                  <a:schemeClr val="accent1">
                    <a:lumMod val="40000"/>
                    <a:lumOff val="60000"/>
                  </a:schemeClr>
                </a:solidFill>
              </a:rPr>
              <a:t>BCSC</a:t>
            </a:r>
            <a:r>
              <a:rPr lang="en-US" sz="1400" dirty="0">
                <a:solidFill>
                  <a:schemeClr val="accent1">
                    <a:lumMod val="40000"/>
                    <a:lumOff val="60000"/>
                  </a:schemeClr>
                </a:solidFill>
              </a:rPr>
              <a:t> states that </a:t>
            </a:r>
            <a:r>
              <a:rPr lang="en-US" sz="1400" u="sng" dirty="0">
                <a:solidFill>
                  <a:schemeClr val="accent1">
                    <a:lumMod val="40000"/>
                    <a:lumOff val="60000"/>
                  </a:schemeClr>
                </a:solidFill>
              </a:rPr>
              <a:t>all FES pts should be evaluated for OSA.</a:t>
            </a:r>
            <a:endParaRPr lang="en-US" sz="1400" i="1" u="sng" dirty="0">
              <a:solidFill>
                <a:schemeClr val="accent1">
                  <a:lumMod val="40000"/>
                  <a:lumOff val="60000"/>
                </a:schemeClr>
              </a:solidFill>
            </a:endParaRPr>
          </a:p>
        </p:txBody>
      </p:sp>
      <p:sp>
        <p:nvSpPr>
          <p:cNvPr id="10" name="TextBox 9">
            <a:extLst>
              <a:ext uri="{FF2B5EF4-FFF2-40B4-BE49-F238E27FC236}">
                <a16:creationId xmlns:a16="http://schemas.microsoft.com/office/drawing/2014/main" id="{59119799-20C0-CA2F-ED0B-00082B29F8A7}"/>
              </a:ext>
            </a:extLst>
          </p:cNvPr>
          <p:cNvSpPr txBox="1"/>
          <p:nvPr/>
        </p:nvSpPr>
        <p:spPr>
          <a:xfrm>
            <a:off x="838200" y="2548156"/>
            <a:ext cx="2826415" cy="369332"/>
          </a:xfrm>
          <a:prstGeom prst="rect">
            <a:avLst/>
          </a:prstGeom>
          <a:noFill/>
        </p:spPr>
        <p:txBody>
          <a:bodyPr wrap="none" rtlCol="0">
            <a:spAutoFit/>
          </a:bodyPr>
          <a:lstStyle/>
          <a:p>
            <a:r>
              <a:rPr lang="en-US" b="1" dirty="0"/>
              <a:t>Floppy eyelid syndrome</a:t>
            </a:r>
          </a:p>
        </p:txBody>
      </p:sp>
    </p:spTree>
    <p:extLst>
      <p:ext uri="{BB962C8B-B14F-4D97-AF65-F5344CB8AC3E}">
        <p14:creationId xmlns:p14="http://schemas.microsoft.com/office/powerpoint/2010/main" val="106957917"/>
      </p:ext>
    </p:extLst>
  </p:cSld>
  <p:clrMapOvr>
    <a:masterClrMapping/>
  </p:clrMapOvr>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--SLK</a:t>
            </a:r>
          </a:p>
          <a:p>
            <a:r>
              <a:rPr lang="en-US" dirty="0">
                <a:solidFill>
                  <a:schemeClr val="bg1">
                    <a:lumMod val="75000"/>
                  </a:schemeClr>
                </a:solidFill>
              </a:rPr>
              <a:t>--</a:t>
            </a:r>
            <a:r>
              <a:rPr lang="en-US" b="1" dirty="0">
                <a:solidFill>
                  <a:schemeClr val="bg1"/>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7" name="TextBox 1">
            <a:extLst>
              <a:ext uri="{FF2B5EF4-FFF2-40B4-BE49-F238E27FC236}">
                <a16:creationId xmlns:a16="http://schemas.microsoft.com/office/drawing/2014/main" id="{A7CB714E-48B4-D2F4-C325-216861175E01}"/>
              </a:ext>
            </a:extLst>
          </p:cNvPr>
          <p:cNvSpPr txBox="1"/>
          <p:nvPr/>
        </p:nvSpPr>
        <p:spPr>
          <a:xfrm>
            <a:off x="2574865" y="150769"/>
            <a:ext cx="6248401" cy="5693866"/>
          </a:xfrm>
          <a:prstGeom prst="rect">
            <a:avLst/>
          </a:prstGeom>
          <a:solidFill>
            <a:schemeClr val="accent1">
              <a:lumMod val="40000"/>
              <a:lumOff val="60000"/>
            </a:schemeClr>
          </a:solid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400" i="1" dirty="0">
                <a:solidFill>
                  <a:srgbClr val="0000FF"/>
                </a:solidFill>
              </a:rPr>
              <a:t>In a nutshell, what is floppy eyelid syndrome (FES)?</a:t>
            </a:r>
          </a:p>
          <a:p>
            <a:r>
              <a:rPr lang="en-US" sz="1400" dirty="0">
                <a:solidFill>
                  <a:srgbClr val="0000FF"/>
                </a:solidFill>
              </a:rPr>
              <a:t>A condition characterized by 1) upper-lid  laxity  and 2) chronic  inflammation of the ocular surface</a:t>
            </a:r>
          </a:p>
          <a:p>
            <a:endParaRPr lang="en-US" sz="1400" i="1" dirty="0">
              <a:solidFill>
                <a:srgbClr val="0000FF"/>
              </a:solidFill>
            </a:endParaRPr>
          </a:p>
          <a:p>
            <a:r>
              <a:rPr lang="en-US" sz="1400" i="1" dirty="0">
                <a:solidFill>
                  <a:srgbClr val="0000FF"/>
                </a:solidFill>
              </a:rPr>
              <a:t>What do FES pts complain of?</a:t>
            </a:r>
          </a:p>
          <a:p>
            <a:r>
              <a:rPr lang="en-US" sz="1400" dirty="0">
                <a:solidFill>
                  <a:srgbClr val="0000FF"/>
                </a:solidFill>
              </a:rPr>
              <a:t>FBS and mucous discharge that are worse in the  morning</a:t>
            </a:r>
          </a:p>
          <a:p>
            <a:endParaRPr lang="en-US" sz="1400" i="1" dirty="0">
              <a:solidFill>
                <a:srgbClr val="0000FF"/>
              </a:solidFill>
            </a:endParaRPr>
          </a:p>
          <a:p>
            <a:r>
              <a:rPr lang="en-US" sz="1400" i="1" dirty="0">
                <a:solidFill>
                  <a:srgbClr val="0000FF"/>
                </a:solidFill>
              </a:rPr>
              <a:t>What is the presumed pathogenic process in FES?</a:t>
            </a:r>
          </a:p>
          <a:p>
            <a:r>
              <a:rPr lang="en-US" sz="1400" dirty="0">
                <a:solidFill>
                  <a:srgbClr val="0000FF"/>
                </a:solidFill>
              </a:rPr>
              <a:t>During sleep, the upper lids evert in response to face-rubbing against a pillow while sleeping in the prone position. </a:t>
            </a:r>
            <a:r>
              <a:rPr lang="en-US" sz="1400" dirty="0">
                <a:solidFill>
                  <a:srgbClr val="00B050"/>
                </a:solidFill>
              </a:rPr>
              <a:t>Lid eversion results in contact between the eye and the bedding, and this contact traumatizes the ocular epithelia.</a:t>
            </a:r>
          </a:p>
          <a:p>
            <a:endParaRPr lang="en-US" sz="1400" i="1" dirty="0">
              <a:solidFill>
                <a:srgbClr val="0000FF"/>
              </a:solidFill>
            </a:endParaRPr>
          </a:p>
          <a:p>
            <a:endParaRPr lang="en-US" sz="1400" i="1" dirty="0">
              <a:solidFill>
                <a:srgbClr val="0000FF"/>
              </a:solidFill>
            </a:endParaRPr>
          </a:p>
          <a:p>
            <a:r>
              <a:rPr lang="en-US" sz="1400" i="1" dirty="0">
                <a:solidFill>
                  <a:srgbClr val="0000FF"/>
                </a:solidFill>
              </a:rPr>
              <a:t>What is the main risk factor for FES? (It’s systemic, not ocular.)</a:t>
            </a:r>
          </a:p>
          <a:p>
            <a:r>
              <a:rPr lang="en-US" sz="1400" dirty="0">
                <a:solidFill>
                  <a:srgbClr val="0000FF"/>
                </a:solidFill>
              </a:rPr>
              <a:t>Obesity</a:t>
            </a:r>
          </a:p>
          <a:p>
            <a:endParaRPr lang="en-US" sz="1400" i="1" dirty="0">
              <a:solidFill>
                <a:srgbClr val="0000FF"/>
              </a:solidFill>
            </a:endParaRPr>
          </a:p>
          <a:p>
            <a:r>
              <a:rPr lang="en-US" sz="1400" i="1" dirty="0">
                <a:solidFill>
                  <a:srgbClr val="0000FF"/>
                </a:solidFill>
              </a:rPr>
              <a:t>How is FES managed initially?</a:t>
            </a:r>
          </a:p>
          <a:p>
            <a:r>
              <a:rPr lang="en-US" sz="1400" dirty="0">
                <a:solidFill>
                  <a:srgbClr val="0000FF"/>
                </a:solidFill>
              </a:rPr>
              <a:t>--Apply  ointment  to the involved eye(s) at </a:t>
            </a:r>
            <a:r>
              <a:rPr lang="en-US" sz="1400" dirty="0" err="1">
                <a:solidFill>
                  <a:srgbClr val="0000FF"/>
                </a:solidFill>
              </a:rPr>
              <a:t>qHS</a:t>
            </a:r>
            <a:r>
              <a:rPr lang="en-US" sz="1400" dirty="0">
                <a:solidFill>
                  <a:srgbClr val="0000FF"/>
                </a:solidFill>
              </a:rPr>
              <a:t>, </a:t>
            </a:r>
            <a:r>
              <a:rPr lang="en-US" sz="1400" dirty="0"/>
              <a:t>and</a:t>
            </a:r>
          </a:p>
          <a:p>
            <a:r>
              <a:rPr lang="en-US" sz="1400" dirty="0"/>
              <a:t>--Prevent eversion by either  shielding  the eye(s) or  taping it/them shut</a:t>
            </a:r>
          </a:p>
          <a:p>
            <a:endParaRPr lang="en-US" sz="1400" dirty="0">
              <a:solidFill>
                <a:srgbClr val="0000FF"/>
              </a:solidFill>
            </a:endParaRPr>
          </a:p>
          <a:p>
            <a:r>
              <a:rPr lang="en-US" sz="1400" i="1" dirty="0">
                <a:solidFill>
                  <a:srgbClr val="0000FF"/>
                </a:solidFill>
              </a:rPr>
              <a:t>If FES fails to respond to the above, what’s next?</a:t>
            </a:r>
          </a:p>
          <a:p>
            <a:r>
              <a:rPr lang="en-US" sz="1400" dirty="0">
                <a:solidFill>
                  <a:srgbClr val="0000FF"/>
                </a:solidFill>
              </a:rPr>
              <a:t>Surgical tightening of the lax upper lid(s)</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With what potentially lethal systemic condition is FES strongly associated?</a:t>
            </a:r>
          </a:p>
          <a:p>
            <a:r>
              <a:rPr lang="en-US" sz="1400" dirty="0">
                <a:solidFill>
                  <a:schemeClr val="accent1">
                    <a:lumMod val="40000"/>
                    <a:lumOff val="60000"/>
                  </a:schemeClr>
                </a:solidFill>
              </a:rPr>
              <a:t>Obstructive sleep apnea. The </a:t>
            </a:r>
            <a:r>
              <a:rPr lang="en-US" sz="1400" i="1" dirty="0">
                <a:solidFill>
                  <a:schemeClr val="accent1">
                    <a:lumMod val="40000"/>
                    <a:lumOff val="60000"/>
                  </a:schemeClr>
                </a:solidFill>
              </a:rPr>
              <a:t>BCSC</a:t>
            </a:r>
            <a:r>
              <a:rPr lang="en-US" sz="1400" dirty="0">
                <a:solidFill>
                  <a:schemeClr val="accent1">
                    <a:lumMod val="40000"/>
                    <a:lumOff val="60000"/>
                  </a:schemeClr>
                </a:solidFill>
              </a:rPr>
              <a:t> states that </a:t>
            </a:r>
            <a:r>
              <a:rPr lang="en-US" sz="1400" u="sng" dirty="0">
                <a:solidFill>
                  <a:schemeClr val="accent1">
                    <a:lumMod val="40000"/>
                    <a:lumOff val="60000"/>
                  </a:schemeClr>
                </a:solidFill>
              </a:rPr>
              <a:t>all FES pts should be evaluated for OSA.</a:t>
            </a:r>
            <a:endParaRPr lang="en-US" sz="1400" i="1" u="sng" dirty="0">
              <a:solidFill>
                <a:schemeClr val="accent1">
                  <a:lumMod val="40000"/>
                  <a:lumOff val="60000"/>
                </a:schemeClr>
              </a:solidFill>
            </a:endParaRPr>
          </a:p>
        </p:txBody>
      </p:sp>
      <p:sp>
        <p:nvSpPr>
          <p:cNvPr id="10" name="TextBox 9">
            <a:extLst>
              <a:ext uri="{FF2B5EF4-FFF2-40B4-BE49-F238E27FC236}">
                <a16:creationId xmlns:a16="http://schemas.microsoft.com/office/drawing/2014/main" id="{59119799-20C0-CA2F-ED0B-00082B29F8A7}"/>
              </a:ext>
            </a:extLst>
          </p:cNvPr>
          <p:cNvSpPr txBox="1"/>
          <p:nvPr/>
        </p:nvSpPr>
        <p:spPr>
          <a:xfrm>
            <a:off x="838200" y="2548156"/>
            <a:ext cx="2826415" cy="369332"/>
          </a:xfrm>
          <a:prstGeom prst="rect">
            <a:avLst/>
          </a:prstGeom>
          <a:noFill/>
        </p:spPr>
        <p:txBody>
          <a:bodyPr wrap="none" rtlCol="0">
            <a:spAutoFit/>
          </a:bodyPr>
          <a:lstStyle/>
          <a:p>
            <a:r>
              <a:rPr lang="en-US" b="1" dirty="0"/>
              <a:t>Floppy eyelid syndrome</a:t>
            </a:r>
          </a:p>
        </p:txBody>
      </p:sp>
    </p:spTree>
    <p:extLst>
      <p:ext uri="{BB962C8B-B14F-4D97-AF65-F5344CB8AC3E}">
        <p14:creationId xmlns:p14="http://schemas.microsoft.com/office/powerpoint/2010/main" val="3038102568"/>
      </p:ext>
    </p:extLst>
  </p:cSld>
  <p:clrMapOvr>
    <a:masterClrMapping/>
  </p:clrMapOvr>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--SLK</a:t>
            </a:r>
          </a:p>
          <a:p>
            <a:r>
              <a:rPr lang="en-US" dirty="0">
                <a:solidFill>
                  <a:schemeClr val="bg1">
                    <a:lumMod val="75000"/>
                  </a:schemeClr>
                </a:solidFill>
              </a:rPr>
              <a:t>--</a:t>
            </a:r>
            <a:r>
              <a:rPr lang="en-US" b="1" dirty="0">
                <a:solidFill>
                  <a:schemeClr val="bg1"/>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7" name="TextBox 1">
            <a:extLst>
              <a:ext uri="{FF2B5EF4-FFF2-40B4-BE49-F238E27FC236}">
                <a16:creationId xmlns:a16="http://schemas.microsoft.com/office/drawing/2014/main" id="{A7CB714E-48B4-D2F4-C325-216861175E01}"/>
              </a:ext>
            </a:extLst>
          </p:cNvPr>
          <p:cNvSpPr txBox="1"/>
          <p:nvPr/>
        </p:nvSpPr>
        <p:spPr>
          <a:xfrm>
            <a:off x="2574865" y="150769"/>
            <a:ext cx="6248401" cy="5693866"/>
          </a:xfrm>
          <a:prstGeom prst="rect">
            <a:avLst/>
          </a:prstGeom>
          <a:solidFill>
            <a:schemeClr val="accent1">
              <a:lumMod val="40000"/>
              <a:lumOff val="60000"/>
            </a:schemeClr>
          </a:solid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400" i="1" dirty="0">
                <a:solidFill>
                  <a:srgbClr val="0000FF"/>
                </a:solidFill>
              </a:rPr>
              <a:t>In a nutshell, what is floppy eyelid syndrome (FES)?</a:t>
            </a:r>
          </a:p>
          <a:p>
            <a:r>
              <a:rPr lang="en-US" sz="1400" dirty="0">
                <a:solidFill>
                  <a:srgbClr val="0000FF"/>
                </a:solidFill>
              </a:rPr>
              <a:t>A condition characterized by 1) upper-lid  laxity  and 2) chronic  inflammation of the ocular surface</a:t>
            </a:r>
          </a:p>
          <a:p>
            <a:endParaRPr lang="en-US" sz="1400" i="1" dirty="0">
              <a:solidFill>
                <a:srgbClr val="0000FF"/>
              </a:solidFill>
            </a:endParaRPr>
          </a:p>
          <a:p>
            <a:r>
              <a:rPr lang="en-US" sz="1400" i="1" dirty="0">
                <a:solidFill>
                  <a:srgbClr val="0000FF"/>
                </a:solidFill>
              </a:rPr>
              <a:t>What do FES pts complain of?</a:t>
            </a:r>
          </a:p>
          <a:p>
            <a:r>
              <a:rPr lang="en-US" sz="1400" dirty="0">
                <a:solidFill>
                  <a:srgbClr val="0000FF"/>
                </a:solidFill>
              </a:rPr>
              <a:t>FBS and mucous discharge that are worse in the  morning</a:t>
            </a:r>
          </a:p>
          <a:p>
            <a:endParaRPr lang="en-US" sz="1400" i="1" dirty="0">
              <a:solidFill>
                <a:srgbClr val="0000FF"/>
              </a:solidFill>
            </a:endParaRPr>
          </a:p>
          <a:p>
            <a:r>
              <a:rPr lang="en-US" sz="1400" i="1" dirty="0">
                <a:solidFill>
                  <a:srgbClr val="0000FF"/>
                </a:solidFill>
              </a:rPr>
              <a:t>What is the presumed pathogenic process in FES?</a:t>
            </a:r>
          </a:p>
          <a:p>
            <a:r>
              <a:rPr lang="en-US" sz="1400" dirty="0">
                <a:solidFill>
                  <a:srgbClr val="0000FF"/>
                </a:solidFill>
              </a:rPr>
              <a:t>During sleep, the upper lids evert in response to face-rubbing against a pillow while sleeping in the prone position. </a:t>
            </a:r>
            <a:r>
              <a:rPr lang="en-US" sz="1400" dirty="0">
                <a:solidFill>
                  <a:srgbClr val="00B050"/>
                </a:solidFill>
              </a:rPr>
              <a:t>Lid eversion results in contact between the eye and the bedding, and this contact traumatizes the ocular epithelia.</a:t>
            </a:r>
          </a:p>
          <a:p>
            <a:endParaRPr lang="en-US" sz="1400" i="1" dirty="0">
              <a:solidFill>
                <a:srgbClr val="0000FF"/>
              </a:solidFill>
            </a:endParaRPr>
          </a:p>
          <a:p>
            <a:endParaRPr lang="en-US" sz="1400" i="1" dirty="0">
              <a:solidFill>
                <a:srgbClr val="0000FF"/>
              </a:solidFill>
            </a:endParaRPr>
          </a:p>
          <a:p>
            <a:r>
              <a:rPr lang="en-US" sz="1400" i="1" dirty="0">
                <a:solidFill>
                  <a:srgbClr val="0000FF"/>
                </a:solidFill>
              </a:rPr>
              <a:t>What is the main risk factor for FES? (It’s systemic, not ocular.)</a:t>
            </a:r>
          </a:p>
          <a:p>
            <a:r>
              <a:rPr lang="en-US" sz="1400" dirty="0">
                <a:solidFill>
                  <a:srgbClr val="0000FF"/>
                </a:solidFill>
              </a:rPr>
              <a:t>Obesity</a:t>
            </a:r>
          </a:p>
          <a:p>
            <a:endParaRPr lang="en-US" sz="1400" i="1" dirty="0">
              <a:solidFill>
                <a:srgbClr val="0000FF"/>
              </a:solidFill>
            </a:endParaRPr>
          </a:p>
          <a:p>
            <a:r>
              <a:rPr lang="en-US" sz="1400" i="1" dirty="0">
                <a:solidFill>
                  <a:srgbClr val="0000FF"/>
                </a:solidFill>
              </a:rPr>
              <a:t>How is FES managed initially?</a:t>
            </a:r>
          </a:p>
          <a:p>
            <a:r>
              <a:rPr lang="en-US" sz="1400" dirty="0">
                <a:solidFill>
                  <a:srgbClr val="0000FF"/>
                </a:solidFill>
              </a:rPr>
              <a:t>--Apply  ointment  to the involved eye(s) at </a:t>
            </a:r>
            <a:r>
              <a:rPr lang="en-US" sz="1400" dirty="0" err="1">
                <a:solidFill>
                  <a:srgbClr val="0000FF"/>
                </a:solidFill>
              </a:rPr>
              <a:t>qHS</a:t>
            </a:r>
            <a:r>
              <a:rPr lang="en-US" sz="1400" dirty="0">
                <a:solidFill>
                  <a:srgbClr val="0000FF"/>
                </a:solidFill>
              </a:rPr>
              <a:t>, </a:t>
            </a:r>
            <a:r>
              <a:rPr lang="en-US" sz="1400" dirty="0"/>
              <a:t>and</a:t>
            </a:r>
          </a:p>
          <a:p>
            <a:r>
              <a:rPr lang="en-US" sz="1400" dirty="0"/>
              <a:t>--Prevent eversion by either  shielding  the eye(s) or  taping it/them shut</a:t>
            </a:r>
          </a:p>
          <a:p>
            <a:endParaRPr lang="en-US" sz="1400" dirty="0">
              <a:solidFill>
                <a:srgbClr val="0000FF"/>
              </a:solidFill>
            </a:endParaRPr>
          </a:p>
          <a:p>
            <a:r>
              <a:rPr lang="en-US" sz="1400" i="1" dirty="0">
                <a:solidFill>
                  <a:srgbClr val="0000FF"/>
                </a:solidFill>
              </a:rPr>
              <a:t>If FES fails to respond to the above, what’s next?</a:t>
            </a:r>
          </a:p>
          <a:p>
            <a:r>
              <a:rPr lang="en-US" sz="1400" dirty="0">
                <a:solidFill>
                  <a:srgbClr val="0000FF"/>
                </a:solidFill>
              </a:rPr>
              <a:t>Surgical tightening of the lax upper lid(s)</a:t>
            </a:r>
          </a:p>
          <a:p>
            <a:endParaRPr lang="en-US" sz="1400" dirty="0">
              <a:solidFill>
                <a:srgbClr val="0000FF"/>
              </a:solidFill>
            </a:endParaRPr>
          </a:p>
          <a:p>
            <a:r>
              <a:rPr lang="en-US" sz="1400" i="1" dirty="0">
                <a:solidFill>
                  <a:srgbClr val="0000FF"/>
                </a:solidFill>
              </a:rPr>
              <a:t>With what potentially lethal systemic condition is FES strongly associated?</a:t>
            </a:r>
          </a:p>
          <a:p>
            <a:r>
              <a:rPr lang="en-US" sz="1400" dirty="0">
                <a:solidFill>
                  <a:schemeClr val="accent1">
                    <a:lumMod val="40000"/>
                    <a:lumOff val="60000"/>
                  </a:schemeClr>
                </a:solidFill>
              </a:rPr>
              <a:t>Obstructive sleep apnea. The </a:t>
            </a:r>
            <a:r>
              <a:rPr lang="en-US" sz="1400" i="1" dirty="0">
                <a:solidFill>
                  <a:schemeClr val="accent1">
                    <a:lumMod val="40000"/>
                    <a:lumOff val="60000"/>
                  </a:schemeClr>
                </a:solidFill>
              </a:rPr>
              <a:t>BCSC</a:t>
            </a:r>
            <a:r>
              <a:rPr lang="en-US" sz="1400" dirty="0">
                <a:solidFill>
                  <a:schemeClr val="accent1">
                    <a:lumMod val="40000"/>
                    <a:lumOff val="60000"/>
                  </a:schemeClr>
                </a:solidFill>
              </a:rPr>
              <a:t> states that </a:t>
            </a:r>
            <a:r>
              <a:rPr lang="en-US" sz="1400" u="sng" dirty="0">
                <a:solidFill>
                  <a:schemeClr val="accent1">
                    <a:lumMod val="40000"/>
                    <a:lumOff val="60000"/>
                  </a:schemeClr>
                </a:solidFill>
              </a:rPr>
              <a:t>all FES pts should be evaluated for OSA.</a:t>
            </a:r>
            <a:endParaRPr lang="en-US" sz="1400" i="1" u="sng" dirty="0">
              <a:solidFill>
                <a:schemeClr val="accent1">
                  <a:lumMod val="40000"/>
                  <a:lumOff val="60000"/>
                </a:schemeClr>
              </a:solidFill>
            </a:endParaRPr>
          </a:p>
        </p:txBody>
      </p:sp>
      <p:sp>
        <p:nvSpPr>
          <p:cNvPr id="10" name="TextBox 9">
            <a:extLst>
              <a:ext uri="{FF2B5EF4-FFF2-40B4-BE49-F238E27FC236}">
                <a16:creationId xmlns:a16="http://schemas.microsoft.com/office/drawing/2014/main" id="{59119799-20C0-CA2F-ED0B-00082B29F8A7}"/>
              </a:ext>
            </a:extLst>
          </p:cNvPr>
          <p:cNvSpPr txBox="1"/>
          <p:nvPr/>
        </p:nvSpPr>
        <p:spPr>
          <a:xfrm>
            <a:off x="838200" y="2548156"/>
            <a:ext cx="2826415" cy="369332"/>
          </a:xfrm>
          <a:prstGeom prst="rect">
            <a:avLst/>
          </a:prstGeom>
          <a:noFill/>
        </p:spPr>
        <p:txBody>
          <a:bodyPr wrap="none" rtlCol="0">
            <a:spAutoFit/>
          </a:bodyPr>
          <a:lstStyle/>
          <a:p>
            <a:r>
              <a:rPr lang="en-US" b="1" dirty="0"/>
              <a:t>Floppy eyelid syndrome</a:t>
            </a:r>
          </a:p>
        </p:txBody>
      </p:sp>
    </p:spTree>
    <p:extLst>
      <p:ext uri="{BB962C8B-B14F-4D97-AF65-F5344CB8AC3E}">
        <p14:creationId xmlns:p14="http://schemas.microsoft.com/office/powerpoint/2010/main" val="197004559"/>
      </p:ext>
    </p:extLst>
  </p:cSld>
  <p:clrMapOvr>
    <a:masterClrMapping/>
  </p:clrMapOvr>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--SLK</a:t>
            </a:r>
          </a:p>
          <a:p>
            <a:r>
              <a:rPr lang="en-US" dirty="0">
                <a:solidFill>
                  <a:schemeClr val="bg1">
                    <a:lumMod val="75000"/>
                  </a:schemeClr>
                </a:solidFill>
              </a:rPr>
              <a:t>--</a:t>
            </a:r>
            <a:r>
              <a:rPr lang="en-US" b="1" dirty="0">
                <a:solidFill>
                  <a:schemeClr val="bg1"/>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7" name="TextBox 1">
            <a:extLst>
              <a:ext uri="{FF2B5EF4-FFF2-40B4-BE49-F238E27FC236}">
                <a16:creationId xmlns:a16="http://schemas.microsoft.com/office/drawing/2014/main" id="{A7CB714E-48B4-D2F4-C325-216861175E01}"/>
              </a:ext>
            </a:extLst>
          </p:cNvPr>
          <p:cNvSpPr txBox="1"/>
          <p:nvPr/>
        </p:nvSpPr>
        <p:spPr>
          <a:xfrm>
            <a:off x="2574865" y="150769"/>
            <a:ext cx="6248401" cy="5693866"/>
          </a:xfrm>
          <a:prstGeom prst="rect">
            <a:avLst/>
          </a:prstGeom>
          <a:solidFill>
            <a:schemeClr val="accent1">
              <a:lumMod val="40000"/>
              <a:lumOff val="60000"/>
            </a:schemeClr>
          </a:solid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400" i="1" dirty="0">
                <a:solidFill>
                  <a:srgbClr val="0000FF"/>
                </a:solidFill>
              </a:rPr>
              <a:t>In a nutshell, what is floppy eyelid syndrome (FES)?</a:t>
            </a:r>
          </a:p>
          <a:p>
            <a:r>
              <a:rPr lang="en-US" sz="1400" dirty="0">
                <a:solidFill>
                  <a:srgbClr val="0000FF"/>
                </a:solidFill>
              </a:rPr>
              <a:t>A condition characterized by 1) upper-lid  laxity  and 2) chronic  inflammation of the ocular surface</a:t>
            </a:r>
          </a:p>
          <a:p>
            <a:endParaRPr lang="en-US" sz="1400" i="1" dirty="0">
              <a:solidFill>
                <a:srgbClr val="0000FF"/>
              </a:solidFill>
            </a:endParaRPr>
          </a:p>
          <a:p>
            <a:r>
              <a:rPr lang="en-US" sz="1400" i="1" dirty="0">
                <a:solidFill>
                  <a:srgbClr val="0000FF"/>
                </a:solidFill>
              </a:rPr>
              <a:t>What do FES pts complain of?</a:t>
            </a:r>
          </a:p>
          <a:p>
            <a:r>
              <a:rPr lang="en-US" sz="1400" dirty="0">
                <a:solidFill>
                  <a:srgbClr val="0000FF"/>
                </a:solidFill>
              </a:rPr>
              <a:t>FBS and mucous discharge that are worse in the  morning</a:t>
            </a:r>
          </a:p>
          <a:p>
            <a:endParaRPr lang="en-US" sz="1400" i="1" dirty="0">
              <a:solidFill>
                <a:srgbClr val="0000FF"/>
              </a:solidFill>
            </a:endParaRPr>
          </a:p>
          <a:p>
            <a:r>
              <a:rPr lang="en-US" sz="1400" i="1" dirty="0">
                <a:solidFill>
                  <a:srgbClr val="0000FF"/>
                </a:solidFill>
              </a:rPr>
              <a:t>What is the presumed pathogenic process in FES?</a:t>
            </a:r>
          </a:p>
          <a:p>
            <a:r>
              <a:rPr lang="en-US" sz="1400" dirty="0">
                <a:solidFill>
                  <a:srgbClr val="0000FF"/>
                </a:solidFill>
              </a:rPr>
              <a:t>During sleep, the upper lids evert in response to face-rubbing against a pillow while sleeping in the prone position. </a:t>
            </a:r>
            <a:r>
              <a:rPr lang="en-US" sz="1400" dirty="0">
                <a:solidFill>
                  <a:srgbClr val="00B050"/>
                </a:solidFill>
              </a:rPr>
              <a:t>Lid eversion results in contact between the eye and the bedding, and this contact traumatizes the ocular epithelia.</a:t>
            </a:r>
          </a:p>
          <a:p>
            <a:endParaRPr lang="en-US" sz="1400" i="1" dirty="0">
              <a:solidFill>
                <a:srgbClr val="0000FF"/>
              </a:solidFill>
            </a:endParaRPr>
          </a:p>
          <a:p>
            <a:endParaRPr lang="en-US" sz="1400" i="1" dirty="0">
              <a:solidFill>
                <a:srgbClr val="0000FF"/>
              </a:solidFill>
            </a:endParaRPr>
          </a:p>
          <a:p>
            <a:r>
              <a:rPr lang="en-US" sz="1400" i="1" dirty="0">
                <a:solidFill>
                  <a:srgbClr val="0000FF"/>
                </a:solidFill>
              </a:rPr>
              <a:t>What is the main risk factor for FES? (It’s systemic, not ocular.)</a:t>
            </a:r>
          </a:p>
          <a:p>
            <a:r>
              <a:rPr lang="en-US" sz="1400" dirty="0">
                <a:solidFill>
                  <a:srgbClr val="0000FF"/>
                </a:solidFill>
              </a:rPr>
              <a:t>Obesity</a:t>
            </a:r>
          </a:p>
          <a:p>
            <a:endParaRPr lang="en-US" sz="1400" i="1" dirty="0">
              <a:solidFill>
                <a:srgbClr val="0000FF"/>
              </a:solidFill>
            </a:endParaRPr>
          </a:p>
          <a:p>
            <a:r>
              <a:rPr lang="en-US" sz="1400" i="1" dirty="0">
                <a:solidFill>
                  <a:srgbClr val="0000FF"/>
                </a:solidFill>
              </a:rPr>
              <a:t>How is FES managed initially?</a:t>
            </a:r>
          </a:p>
          <a:p>
            <a:r>
              <a:rPr lang="en-US" sz="1400" dirty="0">
                <a:solidFill>
                  <a:srgbClr val="0000FF"/>
                </a:solidFill>
              </a:rPr>
              <a:t>--Apply  ointment  to the involved eye(s) at </a:t>
            </a:r>
            <a:r>
              <a:rPr lang="en-US" sz="1400" dirty="0" err="1">
                <a:solidFill>
                  <a:srgbClr val="0000FF"/>
                </a:solidFill>
              </a:rPr>
              <a:t>qHS</a:t>
            </a:r>
            <a:r>
              <a:rPr lang="en-US" sz="1400" dirty="0">
                <a:solidFill>
                  <a:srgbClr val="0000FF"/>
                </a:solidFill>
              </a:rPr>
              <a:t>, </a:t>
            </a:r>
            <a:r>
              <a:rPr lang="en-US" sz="1400" dirty="0"/>
              <a:t>and</a:t>
            </a:r>
          </a:p>
          <a:p>
            <a:r>
              <a:rPr lang="en-US" sz="1400" dirty="0"/>
              <a:t>--Prevent eversion by either  shielding  the eye(s) or  taping it/them shut</a:t>
            </a:r>
          </a:p>
          <a:p>
            <a:endParaRPr lang="en-US" sz="1400" dirty="0">
              <a:solidFill>
                <a:srgbClr val="0000FF"/>
              </a:solidFill>
            </a:endParaRPr>
          </a:p>
          <a:p>
            <a:r>
              <a:rPr lang="en-US" sz="1400" i="1" dirty="0">
                <a:solidFill>
                  <a:srgbClr val="0000FF"/>
                </a:solidFill>
              </a:rPr>
              <a:t>If FES fails to respond to the above, what’s next?</a:t>
            </a:r>
          </a:p>
          <a:p>
            <a:r>
              <a:rPr lang="en-US" sz="1400" dirty="0">
                <a:solidFill>
                  <a:srgbClr val="0000FF"/>
                </a:solidFill>
              </a:rPr>
              <a:t>Surgical tightening of the lax upper lid(s)</a:t>
            </a:r>
          </a:p>
          <a:p>
            <a:endParaRPr lang="en-US" sz="1400" dirty="0">
              <a:solidFill>
                <a:srgbClr val="0000FF"/>
              </a:solidFill>
            </a:endParaRPr>
          </a:p>
          <a:p>
            <a:r>
              <a:rPr lang="en-US" sz="1400" i="1" dirty="0">
                <a:solidFill>
                  <a:srgbClr val="0000FF"/>
                </a:solidFill>
              </a:rPr>
              <a:t>With what potentially lethal systemic condition is FES strongly associated?</a:t>
            </a:r>
          </a:p>
          <a:p>
            <a:r>
              <a:rPr lang="en-US" sz="1400" dirty="0">
                <a:solidFill>
                  <a:srgbClr val="0000FF"/>
                </a:solidFill>
              </a:rPr>
              <a:t>Obstructive sleep apnea</a:t>
            </a:r>
            <a:r>
              <a:rPr lang="en-US" sz="1400" dirty="0">
                <a:solidFill>
                  <a:schemeClr val="accent1">
                    <a:lumMod val="40000"/>
                    <a:lumOff val="60000"/>
                  </a:schemeClr>
                </a:solidFill>
              </a:rPr>
              <a:t>. The </a:t>
            </a:r>
            <a:r>
              <a:rPr lang="en-US" sz="1400" i="1" dirty="0">
                <a:solidFill>
                  <a:schemeClr val="accent1">
                    <a:lumMod val="40000"/>
                    <a:lumOff val="60000"/>
                  </a:schemeClr>
                </a:solidFill>
              </a:rPr>
              <a:t>BCSC</a:t>
            </a:r>
            <a:r>
              <a:rPr lang="en-US" sz="1400" dirty="0">
                <a:solidFill>
                  <a:schemeClr val="accent1">
                    <a:lumMod val="40000"/>
                    <a:lumOff val="60000"/>
                  </a:schemeClr>
                </a:solidFill>
              </a:rPr>
              <a:t> states that </a:t>
            </a:r>
            <a:r>
              <a:rPr lang="en-US" sz="1400" u="sng" dirty="0">
                <a:solidFill>
                  <a:schemeClr val="accent1">
                    <a:lumMod val="40000"/>
                    <a:lumOff val="60000"/>
                  </a:schemeClr>
                </a:solidFill>
              </a:rPr>
              <a:t>all FES pts should be evaluated for OSA.</a:t>
            </a:r>
            <a:endParaRPr lang="en-US" sz="1400" i="1" u="sng" dirty="0">
              <a:solidFill>
                <a:schemeClr val="accent1">
                  <a:lumMod val="40000"/>
                  <a:lumOff val="60000"/>
                </a:schemeClr>
              </a:solidFill>
            </a:endParaRPr>
          </a:p>
        </p:txBody>
      </p:sp>
      <p:sp>
        <p:nvSpPr>
          <p:cNvPr id="10" name="TextBox 9">
            <a:extLst>
              <a:ext uri="{FF2B5EF4-FFF2-40B4-BE49-F238E27FC236}">
                <a16:creationId xmlns:a16="http://schemas.microsoft.com/office/drawing/2014/main" id="{59119799-20C0-CA2F-ED0B-00082B29F8A7}"/>
              </a:ext>
            </a:extLst>
          </p:cNvPr>
          <p:cNvSpPr txBox="1"/>
          <p:nvPr/>
        </p:nvSpPr>
        <p:spPr>
          <a:xfrm>
            <a:off x="838200" y="2548156"/>
            <a:ext cx="2826415" cy="369332"/>
          </a:xfrm>
          <a:prstGeom prst="rect">
            <a:avLst/>
          </a:prstGeom>
          <a:noFill/>
        </p:spPr>
        <p:txBody>
          <a:bodyPr wrap="none" rtlCol="0">
            <a:spAutoFit/>
          </a:bodyPr>
          <a:lstStyle/>
          <a:p>
            <a:r>
              <a:rPr lang="en-US" b="1" dirty="0"/>
              <a:t>Floppy eyelid syndrome</a:t>
            </a:r>
          </a:p>
        </p:txBody>
      </p:sp>
    </p:spTree>
    <p:extLst>
      <p:ext uri="{BB962C8B-B14F-4D97-AF65-F5344CB8AC3E}">
        <p14:creationId xmlns:p14="http://schemas.microsoft.com/office/powerpoint/2010/main" val="2159901733"/>
      </p:ext>
    </p:extLst>
  </p:cSld>
  <p:clrMapOvr>
    <a:masterClrMapping/>
  </p:clrMapOvr>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i="1" dirty="0">
                <a:solidFill>
                  <a:schemeClr val="bg1">
                    <a:lumMod val="75000"/>
                  </a:schemeClr>
                </a:solidFill>
              </a:rPr>
              <a:t>Finally: The </a:t>
            </a:r>
            <a:r>
              <a:rPr lang="en-US" dirty="0">
                <a:solidFill>
                  <a:schemeClr val="bg1">
                    <a:lumMod val="75000"/>
                  </a:schemeClr>
                </a:solidFill>
              </a:rPr>
              <a:t>Cornea</a:t>
            </a:r>
            <a:r>
              <a:rPr lang="en-US" i="1" dirty="0">
                <a:solidFill>
                  <a:schemeClr val="bg1">
                    <a:lumMod val="75000"/>
                  </a:schemeClr>
                </a:solidFill>
              </a:rPr>
              <a:t> book discusses several conditions that mimic DES in their presentation—what are they?</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--SLK</a:t>
            </a:r>
          </a:p>
          <a:p>
            <a:r>
              <a:rPr lang="en-US" dirty="0">
                <a:solidFill>
                  <a:schemeClr val="bg1">
                    <a:lumMod val="75000"/>
                  </a:schemeClr>
                </a:solidFill>
              </a:rPr>
              <a:t>--</a:t>
            </a:r>
            <a:r>
              <a:rPr lang="en-US" b="1" dirty="0">
                <a:solidFill>
                  <a:schemeClr val="bg1"/>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7" name="TextBox 1">
            <a:extLst>
              <a:ext uri="{FF2B5EF4-FFF2-40B4-BE49-F238E27FC236}">
                <a16:creationId xmlns:a16="http://schemas.microsoft.com/office/drawing/2014/main" id="{A7CB714E-48B4-D2F4-C325-216861175E01}"/>
              </a:ext>
            </a:extLst>
          </p:cNvPr>
          <p:cNvSpPr txBox="1"/>
          <p:nvPr/>
        </p:nvSpPr>
        <p:spPr>
          <a:xfrm>
            <a:off x="2574865" y="150769"/>
            <a:ext cx="6248401" cy="5693866"/>
          </a:xfrm>
          <a:prstGeom prst="rect">
            <a:avLst/>
          </a:prstGeom>
          <a:solidFill>
            <a:schemeClr val="accent1">
              <a:lumMod val="40000"/>
              <a:lumOff val="60000"/>
            </a:schemeClr>
          </a:solid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400" i="1" dirty="0">
                <a:solidFill>
                  <a:srgbClr val="0000FF"/>
                </a:solidFill>
              </a:rPr>
              <a:t>In a nutshell, what is floppy eyelid syndrome (FES)?</a:t>
            </a:r>
          </a:p>
          <a:p>
            <a:r>
              <a:rPr lang="en-US" sz="1400" dirty="0">
                <a:solidFill>
                  <a:srgbClr val="0000FF"/>
                </a:solidFill>
              </a:rPr>
              <a:t>A condition characterized by 1) upper-lid  laxity  and 2) chronic  inflammation of the ocular surface</a:t>
            </a:r>
          </a:p>
          <a:p>
            <a:endParaRPr lang="en-US" sz="1400" i="1" dirty="0">
              <a:solidFill>
                <a:srgbClr val="0000FF"/>
              </a:solidFill>
            </a:endParaRPr>
          </a:p>
          <a:p>
            <a:r>
              <a:rPr lang="en-US" sz="1400" i="1" dirty="0">
                <a:solidFill>
                  <a:srgbClr val="0000FF"/>
                </a:solidFill>
              </a:rPr>
              <a:t>What do FES pts complain of?</a:t>
            </a:r>
          </a:p>
          <a:p>
            <a:r>
              <a:rPr lang="en-US" sz="1400" dirty="0">
                <a:solidFill>
                  <a:srgbClr val="0000FF"/>
                </a:solidFill>
              </a:rPr>
              <a:t>FBS and mucous discharge that are worse in the  morning</a:t>
            </a:r>
          </a:p>
          <a:p>
            <a:endParaRPr lang="en-US" sz="1400" i="1" dirty="0">
              <a:solidFill>
                <a:srgbClr val="0000FF"/>
              </a:solidFill>
            </a:endParaRPr>
          </a:p>
          <a:p>
            <a:r>
              <a:rPr lang="en-US" sz="1400" i="1" dirty="0">
                <a:solidFill>
                  <a:srgbClr val="0000FF"/>
                </a:solidFill>
              </a:rPr>
              <a:t>What is the presumed pathogenic process in FES?</a:t>
            </a:r>
          </a:p>
          <a:p>
            <a:r>
              <a:rPr lang="en-US" sz="1400" dirty="0">
                <a:solidFill>
                  <a:srgbClr val="0000FF"/>
                </a:solidFill>
              </a:rPr>
              <a:t>During sleep, the upper lids evert in response to face-rubbing against a pillow while sleeping in the prone position. </a:t>
            </a:r>
            <a:r>
              <a:rPr lang="en-US" sz="1400" dirty="0">
                <a:solidFill>
                  <a:srgbClr val="00B050"/>
                </a:solidFill>
              </a:rPr>
              <a:t>Lid eversion results in contact between the eye and the bedding, and this contact traumatizes the ocular epithelia.</a:t>
            </a:r>
          </a:p>
          <a:p>
            <a:endParaRPr lang="en-US" sz="1400" i="1" dirty="0">
              <a:solidFill>
                <a:srgbClr val="0000FF"/>
              </a:solidFill>
            </a:endParaRPr>
          </a:p>
          <a:p>
            <a:endParaRPr lang="en-US" sz="1400" i="1" dirty="0">
              <a:solidFill>
                <a:srgbClr val="0000FF"/>
              </a:solidFill>
            </a:endParaRPr>
          </a:p>
          <a:p>
            <a:r>
              <a:rPr lang="en-US" sz="1400" i="1" dirty="0">
                <a:solidFill>
                  <a:srgbClr val="0000FF"/>
                </a:solidFill>
              </a:rPr>
              <a:t>What is the main risk factor for FES? (It’s systemic, not ocular.)</a:t>
            </a:r>
          </a:p>
          <a:p>
            <a:r>
              <a:rPr lang="en-US" sz="1400" dirty="0">
                <a:solidFill>
                  <a:srgbClr val="0000FF"/>
                </a:solidFill>
              </a:rPr>
              <a:t>Obesity</a:t>
            </a:r>
          </a:p>
          <a:p>
            <a:endParaRPr lang="en-US" sz="1400" i="1" dirty="0">
              <a:solidFill>
                <a:srgbClr val="0000FF"/>
              </a:solidFill>
            </a:endParaRPr>
          </a:p>
          <a:p>
            <a:r>
              <a:rPr lang="en-US" sz="1400" i="1" dirty="0">
                <a:solidFill>
                  <a:srgbClr val="0000FF"/>
                </a:solidFill>
              </a:rPr>
              <a:t>How is FES managed initially?</a:t>
            </a:r>
          </a:p>
          <a:p>
            <a:r>
              <a:rPr lang="en-US" sz="1400" dirty="0">
                <a:solidFill>
                  <a:srgbClr val="0000FF"/>
                </a:solidFill>
              </a:rPr>
              <a:t>--Apply  ointment  to the involved eye(s) at </a:t>
            </a:r>
            <a:r>
              <a:rPr lang="en-US" sz="1400" dirty="0" err="1">
                <a:solidFill>
                  <a:srgbClr val="0000FF"/>
                </a:solidFill>
              </a:rPr>
              <a:t>qHS</a:t>
            </a:r>
            <a:r>
              <a:rPr lang="en-US" sz="1400" dirty="0">
                <a:solidFill>
                  <a:srgbClr val="0000FF"/>
                </a:solidFill>
              </a:rPr>
              <a:t>, </a:t>
            </a:r>
            <a:r>
              <a:rPr lang="en-US" sz="1400" dirty="0"/>
              <a:t>and</a:t>
            </a:r>
          </a:p>
          <a:p>
            <a:r>
              <a:rPr lang="en-US" sz="1400" dirty="0"/>
              <a:t>--Prevent eversion by either  shielding  the eye(s) or  taping it/them shut</a:t>
            </a:r>
          </a:p>
          <a:p>
            <a:endParaRPr lang="en-US" sz="1400" dirty="0">
              <a:solidFill>
                <a:srgbClr val="0000FF"/>
              </a:solidFill>
            </a:endParaRPr>
          </a:p>
          <a:p>
            <a:r>
              <a:rPr lang="en-US" sz="1400" i="1" dirty="0">
                <a:solidFill>
                  <a:srgbClr val="0000FF"/>
                </a:solidFill>
              </a:rPr>
              <a:t>If FES fails to respond to the above, what’s next?</a:t>
            </a:r>
          </a:p>
          <a:p>
            <a:r>
              <a:rPr lang="en-US" sz="1400" dirty="0">
                <a:solidFill>
                  <a:srgbClr val="0000FF"/>
                </a:solidFill>
              </a:rPr>
              <a:t>Surgical tightening of the lax upper lid(s)</a:t>
            </a:r>
          </a:p>
          <a:p>
            <a:endParaRPr lang="en-US" sz="1400" dirty="0">
              <a:solidFill>
                <a:srgbClr val="0000FF"/>
              </a:solidFill>
            </a:endParaRPr>
          </a:p>
          <a:p>
            <a:r>
              <a:rPr lang="en-US" sz="1400" i="1" dirty="0">
                <a:solidFill>
                  <a:srgbClr val="0000FF"/>
                </a:solidFill>
              </a:rPr>
              <a:t>With what potentially lethal systemic condition is FES strongly associated?</a:t>
            </a:r>
          </a:p>
          <a:p>
            <a:r>
              <a:rPr lang="en-US" sz="1400" dirty="0">
                <a:solidFill>
                  <a:srgbClr val="0000FF"/>
                </a:solidFill>
              </a:rPr>
              <a:t>Obstructive sleep apnea. </a:t>
            </a:r>
            <a:r>
              <a:rPr lang="en-US" sz="1400" dirty="0">
                <a:solidFill>
                  <a:srgbClr val="00B050"/>
                </a:solidFill>
              </a:rPr>
              <a:t>The </a:t>
            </a:r>
            <a:r>
              <a:rPr lang="en-US" sz="1400" i="1" dirty="0">
                <a:solidFill>
                  <a:srgbClr val="00B050"/>
                </a:solidFill>
              </a:rPr>
              <a:t>BCSC</a:t>
            </a:r>
            <a:r>
              <a:rPr lang="en-US" sz="1400" dirty="0">
                <a:solidFill>
                  <a:srgbClr val="00B050"/>
                </a:solidFill>
              </a:rPr>
              <a:t> states that </a:t>
            </a:r>
            <a:r>
              <a:rPr lang="en-US" sz="1400" u="sng" dirty="0">
                <a:solidFill>
                  <a:srgbClr val="00B050"/>
                </a:solidFill>
              </a:rPr>
              <a:t>all FES pts should be evaluated for OSA.</a:t>
            </a:r>
            <a:endParaRPr lang="en-US" sz="1400" i="1" u="sng" dirty="0">
              <a:solidFill>
                <a:srgbClr val="00B050"/>
              </a:solidFill>
            </a:endParaRPr>
          </a:p>
        </p:txBody>
      </p:sp>
      <p:sp>
        <p:nvSpPr>
          <p:cNvPr id="10" name="TextBox 9">
            <a:extLst>
              <a:ext uri="{FF2B5EF4-FFF2-40B4-BE49-F238E27FC236}">
                <a16:creationId xmlns:a16="http://schemas.microsoft.com/office/drawing/2014/main" id="{59119799-20C0-CA2F-ED0B-00082B29F8A7}"/>
              </a:ext>
            </a:extLst>
          </p:cNvPr>
          <p:cNvSpPr txBox="1"/>
          <p:nvPr/>
        </p:nvSpPr>
        <p:spPr>
          <a:xfrm>
            <a:off x="838200" y="2548156"/>
            <a:ext cx="2826415" cy="369332"/>
          </a:xfrm>
          <a:prstGeom prst="rect">
            <a:avLst/>
          </a:prstGeom>
          <a:noFill/>
        </p:spPr>
        <p:txBody>
          <a:bodyPr wrap="none" rtlCol="0">
            <a:spAutoFit/>
          </a:bodyPr>
          <a:lstStyle/>
          <a:p>
            <a:r>
              <a:rPr lang="en-US" b="1" dirty="0"/>
              <a:t>Floppy eyelid syndrome</a:t>
            </a:r>
          </a:p>
        </p:txBody>
      </p:sp>
    </p:spTree>
    <p:extLst>
      <p:ext uri="{BB962C8B-B14F-4D97-AF65-F5344CB8AC3E}">
        <p14:creationId xmlns:p14="http://schemas.microsoft.com/office/powerpoint/2010/main" val="14291182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543800" y="609600"/>
            <a:ext cx="15240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04" name="Slide Number Placeholder 1"/>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4111387-C5AE-49E5-B230-C4A939D9A1CE}" type="slidenum">
              <a:rPr lang="en-US" altLang="en-US"/>
              <a:pPr eaLnBrk="1" hangingPunct="1"/>
              <a:t>75</a:t>
            </a:fld>
            <a:endParaRPr lang="en-US" altLang="en-US"/>
          </a:p>
        </p:txBody>
      </p:sp>
      <p:pic>
        <p:nvPicPr>
          <p:cNvPr id="5" name="Picture 4">
            <a:extLst>
              <a:ext uri="{FF2B5EF4-FFF2-40B4-BE49-F238E27FC236}">
                <a16:creationId xmlns:a16="http://schemas.microsoft.com/office/drawing/2014/main" id="{16538677-7560-46CE-87F1-5C030033A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152" y="1426872"/>
            <a:ext cx="6001695" cy="4004256"/>
          </a:xfrm>
          <a:prstGeom prst="rect">
            <a:avLst/>
          </a:prstGeom>
        </p:spPr>
      </p:pic>
      <p:sp>
        <p:nvSpPr>
          <p:cNvPr id="8" name="TextBox 7">
            <a:extLst>
              <a:ext uri="{FF2B5EF4-FFF2-40B4-BE49-F238E27FC236}">
                <a16:creationId xmlns:a16="http://schemas.microsoft.com/office/drawing/2014/main" id="{65014FF6-96F2-4ECB-AE33-334FE97A713E}"/>
              </a:ext>
            </a:extLst>
          </p:cNvPr>
          <p:cNvSpPr txBox="1"/>
          <p:nvPr/>
        </p:nvSpPr>
        <p:spPr>
          <a:xfrm>
            <a:off x="3648510" y="6050578"/>
            <a:ext cx="1846980" cy="338554"/>
          </a:xfrm>
          <a:prstGeom prst="rect">
            <a:avLst/>
          </a:prstGeom>
          <a:noFill/>
        </p:spPr>
        <p:txBody>
          <a:bodyPr wrap="none" rtlCol="0">
            <a:spAutoFit/>
          </a:bodyPr>
          <a:lstStyle/>
          <a:p>
            <a:pPr algn="ctr"/>
            <a:r>
              <a:rPr lang="en-US" sz="1600" dirty="0"/>
              <a:t>Meibomian glands</a:t>
            </a:r>
          </a:p>
        </p:txBody>
      </p:sp>
      <p:sp>
        <p:nvSpPr>
          <p:cNvPr id="3" name="TextBox 2">
            <a:extLst>
              <a:ext uri="{FF2B5EF4-FFF2-40B4-BE49-F238E27FC236}">
                <a16:creationId xmlns:a16="http://schemas.microsoft.com/office/drawing/2014/main" id="{B311144C-CEB4-3F9D-0BED-15D2A8AAC153}"/>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38918216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76</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chemeClr val="bg1">
                    <a:lumMod val="75000"/>
                  </a:schemeClr>
                </a:solidFill>
              </a:rPr>
              <a:t>The lipid component/layer makes key contributions to the stability and effectiveness of the tear film—what are they?</a:t>
            </a:r>
          </a:p>
          <a:p>
            <a:r>
              <a:rPr lang="en-US" sz="1600" dirty="0">
                <a:solidFill>
                  <a:schemeClr val="bg1">
                    <a:lumMod val="75000"/>
                  </a:schemeClr>
                </a:solidFill>
              </a:rPr>
              <a:t>--Inhibit tear film  evaporation , thereby keeping it on the eye longer</a:t>
            </a:r>
          </a:p>
          <a:p>
            <a:r>
              <a:rPr lang="en-US" sz="1600" dirty="0">
                <a:solidFill>
                  <a:schemeClr val="bg1">
                    <a:lumMod val="75000"/>
                  </a:schemeClr>
                </a:solidFill>
              </a:rPr>
              <a:t>--Reduce tear film  surface tension , thereby keeping it on the eye longer </a:t>
            </a:r>
          </a:p>
          <a:p>
            <a:r>
              <a:rPr lang="en-US" sz="1600" dirty="0">
                <a:solidFill>
                  <a:schemeClr val="bg1">
                    <a:lumMod val="75000"/>
                  </a:schemeClr>
                </a:solidFill>
              </a:rPr>
              <a:t>----Without a lipid layer, surface tension (along with gravity) would pull the tear film down the eye to the lake</a:t>
            </a:r>
          </a:p>
          <a:p>
            <a:r>
              <a:rPr lang="en-US" sz="1600" dirty="0">
                <a:solidFill>
                  <a:schemeClr val="bg1">
                    <a:lumMod val="75000"/>
                  </a:schemeClr>
                </a:solidFill>
              </a:rPr>
              <a:t>--Facilitate visual acuity by providing a smooth  refracting surface</a:t>
            </a:r>
          </a:p>
          <a:p>
            <a:endParaRPr lang="en-US" sz="1600" i="1" dirty="0">
              <a:solidFill>
                <a:schemeClr val="bg1">
                  <a:lumMod val="75000"/>
                </a:schemeClr>
              </a:solidFill>
            </a:endParaRPr>
          </a:p>
          <a:p>
            <a:r>
              <a:rPr lang="en-US" sz="1600" i="1" dirty="0">
                <a:solidFill>
                  <a:schemeClr val="bg1">
                    <a:lumMod val="75000"/>
                  </a:schemeClr>
                </a:solidFill>
              </a:rPr>
              <a:t>Which gland(s) produce the lipids constituting this layer?</a:t>
            </a:r>
          </a:p>
          <a:p>
            <a:r>
              <a:rPr lang="en-US" sz="1600" dirty="0">
                <a:solidFill>
                  <a:schemeClr val="bg1">
                    <a:lumMod val="75000"/>
                  </a:schemeClr>
                </a:solidFill>
              </a:rPr>
              <a:t>The </a:t>
            </a:r>
            <a:r>
              <a:rPr lang="en-US" sz="1600" b="1" dirty="0">
                <a:solidFill>
                  <a:srgbClr val="0000FF"/>
                </a:solidFill>
              </a:rPr>
              <a:t>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D191A2A-E9B4-C7BB-00B0-B8337EC85256}"/>
              </a:ext>
            </a:extLst>
          </p:cNvPr>
          <p:cNvSpPr/>
          <p:nvPr/>
        </p:nvSpPr>
        <p:spPr>
          <a:xfrm>
            <a:off x="1696278" y="3329608"/>
            <a:ext cx="2186609" cy="44478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EBA6BA89-9EFA-F586-9E00-391CB8370D80}"/>
              </a:ext>
            </a:extLst>
          </p:cNvPr>
          <p:cNvSpPr txBox="1">
            <a:spLocks noChangeArrowheads="1"/>
          </p:cNvSpPr>
          <p:nvPr/>
        </p:nvSpPr>
        <p:spPr>
          <a:xfrm>
            <a:off x="1421968" y="3876038"/>
            <a:ext cx="6503245" cy="1102759"/>
          </a:xfrm>
          <a:prstGeom prst="rect">
            <a:avLst/>
          </a:prstGeom>
          <a:solidFill>
            <a:schemeClr val="accent1">
              <a:lumMod val="40000"/>
              <a:lumOff val="60000"/>
            </a:schemeClr>
          </a:solidFill>
        </p:spPr>
        <p:txBody>
          <a:bodyPr anchor="ct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nSpc>
                <a:spcPct val="90000"/>
              </a:lnSpc>
              <a:buFont typeface="Wingdings" pitchFamily="2" charset="2"/>
              <a:buNone/>
            </a:pPr>
            <a:r>
              <a:rPr lang="en-US" altLang="en-US" sz="1400" kern="0" dirty="0"/>
              <a:t>The meibomian glands are embedded within the  </a:t>
            </a:r>
            <a:r>
              <a:rPr lang="en-US" altLang="en-US" sz="1400" kern="0" dirty="0">
                <a:solidFill>
                  <a:srgbClr val="0000FF"/>
                </a:solidFill>
              </a:rPr>
              <a:t>tarsal plates</a:t>
            </a:r>
            <a:endParaRPr lang="en-US" altLang="en-US" sz="1400" kern="0" dirty="0"/>
          </a:p>
          <a:p>
            <a:pPr marL="0" indent="0">
              <a:lnSpc>
                <a:spcPct val="90000"/>
              </a:lnSpc>
              <a:buFont typeface="Wingdings" pitchFamily="2" charset="2"/>
              <a:buNone/>
            </a:pPr>
            <a:r>
              <a:rPr lang="en-US" altLang="en-US" sz="1400" kern="0" dirty="0"/>
              <a:t>The product of a meibomian gland is called  </a:t>
            </a:r>
            <a:r>
              <a:rPr lang="en-US" altLang="en-US" sz="1400" i="1" kern="0" dirty="0">
                <a:solidFill>
                  <a:srgbClr val="0000FF"/>
                </a:solidFill>
              </a:rPr>
              <a:t>meibum</a:t>
            </a:r>
            <a:endParaRPr lang="en-US" altLang="en-US" sz="1400" kern="0" dirty="0">
              <a:solidFill>
                <a:schemeClr val="accent1">
                  <a:lumMod val="40000"/>
                  <a:lumOff val="60000"/>
                </a:schemeClr>
              </a:solidFill>
            </a:endParaRPr>
          </a:p>
          <a:p>
            <a:pPr marL="0" indent="0">
              <a:lnSpc>
                <a:spcPct val="90000"/>
              </a:lnSpc>
              <a:buFont typeface="Wingdings" pitchFamily="2" charset="2"/>
              <a:buNone/>
            </a:pPr>
            <a:r>
              <a:rPr lang="en-US" altLang="en-US" sz="1400" kern="0" dirty="0">
                <a:solidFill>
                  <a:schemeClr val="accent1">
                    <a:lumMod val="40000"/>
                    <a:lumOff val="60000"/>
                  </a:schemeClr>
                </a:solidFill>
              </a:rPr>
              <a:t>There are up to twice as many meibomian glands in the  upper  lids</a:t>
            </a:r>
          </a:p>
          <a:p>
            <a:pPr marL="0" indent="0">
              <a:lnSpc>
                <a:spcPct val="90000"/>
              </a:lnSpc>
              <a:buFont typeface="Wingdings" pitchFamily="2" charset="2"/>
              <a:buNone/>
            </a:pPr>
            <a:r>
              <a:rPr lang="en-US" altLang="en-US" sz="1400" kern="0" dirty="0">
                <a:solidFill>
                  <a:schemeClr val="accent1">
                    <a:lumMod val="40000"/>
                    <a:lumOff val="60000"/>
                  </a:schemeClr>
                </a:solidFill>
              </a:rPr>
              <a:t>The meibomian glands are innervated primarily by the  parasympathetic  system</a:t>
            </a:r>
          </a:p>
        </p:txBody>
      </p:sp>
      <p:sp>
        <p:nvSpPr>
          <p:cNvPr id="11" name="Rectangle 6">
            <a:extLst>
              <a:ext uri="{FF2B5EF4-FFF2-40B4-BE49-F238E27FC236}">
                <a16:creationId xmlns:a16="http://schemas.microsoft.com/office/drawing/2014/main" id="{EB9817E0-F15F-100A-4C08-15AB63ADB46B}"/>
              </a:ext>
            </a:extLst>
          </p:cNvPr>
          <p:cNvSpPr>
            <a:spLocks noChangeArrowheads="1"/>
          </p:cNvSpPr>
          <p:nvPr/>
        </p:nvSpPr>
        <p:spPr bwMode="auto">
          <a:xfrm>
            <a:off x="4965054" y="4174378"/>
            <a:ext cx="718838" cy="223752"/>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dirty="0"/>
              <a:t>duh</a:t>
            </a:r>
          </a:p>
        </p:txBody>
      </p:sp>
      <p:sp>
        <p:nvSpPr>
          <p:cNvPr id="8" name="TextBox 7">
            <a:extLst>
              <a:ext uri="{FF2B5EF4-FFF2-40B4-BE49-F238E27FC236}">
                <a16:creationId xmlns:a16="http://schemas.microsoft.com/office/drawing/2014/main" id="{5D274EE3-58F2-75E5-0008-CBFDB7FE261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19955397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77</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chemeClr val="bg1">
                    <a:lumMod val="75000"/>
                  </a:schemeClr>
                </a:solidFill>
              </a:rPr>
              <a:t>The lipid component/layer makes key contributions to the stability and effectiveness of the tear film—what are they?</a:t>
            </a:r>
          </a:p>
          <a:p>
            <a:r>
              <a:rPr lang="en-US" sz="1600" dirty="0">
                <a:solidFill>
                  <a:schemeClr val="bg1">
                    <a:lumMod val="75000"/>
                  </a:schemeClr>
                </a:solidFill>
              </a:rPr>
              <a:t>--Inhibit tear film  evaporation , thereby keeping it on the eye longer</a:t>
            </a:r>
          </a:p>
          <a:p>
            <a:r>
              <a:rPr lang="en-US" sz="1600" dirty="0">
                <a:solidFill>
                  <a:schemeClr val="bg1">
                    <a:lumMod val="75000"/>
                  </a:schemeClr>
                </a:solidFill>
              </a:rPr>
              <a:t>--Reduce tear film  surface tension , thereby keeping it on the eye longer </a:t>
            </a:r>
          </a:p>
          <a:p>
            <a:r>
              <a:rPr lang="en-US" sz="1600" dirty="0">
                <a:solidFill>
                  <a:schemeClr val="bg1">
                    <a:lumMod val="75000"/>
                  </a:schemeClr>
                </a:solidFill>
              </a:rPr>
              <a:t>----Without a lipid layer, surface tension (along with gravity) would pull the tear film down the eye to the lake</a:t>
            </a:r>
          </a:p>
          <a:p>
            <a:r>
              <a:rPr lang="en-US" sz="1600" dirty="0">
                <a:solidFill>
                  <a:schemeClr val="bg1">
                    <a:lumMod val="75000"/>
                  </a:schemeClr>
                </a:solidFill>
              </a:rPr>
              <a:t>--Facilitate visual acuity by providing a smooth  refracting surface</a:t>
            </a:r>
          </a:p>
          <a:p>
            <a:endParaRPr lang="en-US" sz="1600" i="1" dirty="0">
              <a:solidFill>
                <a:schemeClr val="bg1">
                  <a:lumMod val="75000"/>
                </a:schemeClr>
              </a:solidFill>
            </a:endParaRPr>
          </a:p>
          <a:p>
            <a:r>
              <a:rPr lang="en-US" sz="1600" i="1" dirty="0">
                <a:solidFill>
                  <a:schemeClr val="bg1">
                    <a:lumMod val="75000"/>
                  </a:schemeClr>
                </a:solidFill>
              </a:rPr>
              <a:t>Which gland(s) produce the lipids constituting this layer?</a:t>
            </a:r>
          </a:p>
          <a:p>
            <a:r>
              <a:rPr lang="en-US" sz="1600" dirty="0">
                <a:solidFill>
                  <a:schemeClr val="bg1">
                    <a:lumMod val="75000"/>
                  </a:schemeClr>
                </a:solidFill>
              </a:rPr>
              <a:t>The </a:t>
            </a:r>
            <a:r>
              <a:rPr lang="en-US" sz="1600" b="1" dirty="0">
                <a:solidFill>
                  <a:srgbClr val="0000FF"/>
                </a:solidFill>
              </a:rPr>
              <a:t>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D191A2A-E9B4-C7BB-00B0-B8337EC85256}"/>
              </a:ext>
            </a:extLst>
          </p:cNvPr>
          <p:cNvSpPr/>
          <p:nvPr/>
        </p:nvSpPr>
        <p:spPr>
          <a:xfrm>
            <a:off x="1696278" y="3329608"/>
            <a:ext cx="2186609" cy="44478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EBA6BA89-9EFA-F586-9E00-391CB8370D80}"/>
              </a:ext>
            </a:extLst>
          </p:cNvPr>
          <p:cNvSpPr txBox="1">
            <a:spLocks noChangeArrowheads="1"/>
          </p:cNvSpPr>
          <p:nvPr/>
        </p:nvSpPr>
        <p:spPr>
          <a:xfrm>
            <a:off x="1421968" y="3876038"/>
            <a:ext cx="6503245" cy="1102759"/>
          </a:xfrm>
          <a:prstGeom prst="rect">
            <a:avLst/>
          </a:prstGeom>
          <a:solidFill>
            <a:schemeClr val="accent1">
              <a:lumMod val="40000"/>
              <a:lumOff val="60000"/>
            </a:schemeClr>
          </a:solidFill>
        </p:spPr>
        <p:txBody>
          <a:bodyPr anchor="ct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nSpc>
                <a:spcPct val="90000"/>
              </a:lnSpc>
              <a:buFont typeface="Wingdings" pitchFamily="2" charset="2"/>
              <a:buNone/>
            </a:pPr>
            <a:r>
              <a:rPr lang="en-US" altLang="en-US" sz="1400" kern="0" dirty="0"/>
              <a:t>The meibomian glands are embedded within the  </a:t>
            </a:r>
            <a:r>
              <a:rPr lang="en-US" altLang="en-US" sz="1400" kern="0" dirty="0">
                <a:solidFill>
                  <a:srgbClr val="0000FF"/>
                </a:solidFill>
              </a:rPr>
              <a:t>tarsal plates</a:t>
            </a:r>
            <a:endParaRPr lang="en-US" altLang="en-US" sz="1400" kern="0" dirty="0"/>
          </a:p>
          <a:p>
            <a:pPr marL="0" indent="0">
              <a:lnSpc>
                <a:spcPct val="90000"/>
              </a:lnSpc>
              <a:buFont typeface="Wingdings" pitchFamily="2" charset="2"/>
              <a:buNone/>
            </a:pPr>
            <a:r>
              <a:rPr lang="en-US" altLang="en-US" sz="1400" kern="0" dirty="0"/>
              <a:t>The product of a meibomian gland is called  </a:t>
            </a:r>
            <a:r>
              <a:rPr lang="en-US" altLang="en-US" sz="1400" i="1" kern="0" dirty="0">
                <a:solidFill>
                  <a:srgbClr val="0000FF"/>
                </a:solidFill>
              </a:rPr>
              <a:t>meibum</a:t>
            </a:r>
            <a:endParaRPr lang="en-US" altLang="en-US" sz="1400" kern="0" dirty="0">
              <a:solidFill>
                <a:schemeClr val="accent1">
                  <a:lumMod val="40000"/>
                  <a:lumOff val="60000"/>
                </a:schemeClr>
              </a:solidFill>
            </a:endParaRPr>
          </a:p>
          <a:p>
            <a:pPr marL="0" indent="0">
              <a:lnSpc>
                <a:spcPct val="90000"/>
              </a:lnSpc>
              <a:buFont typeface="Wingdings" pitchFamily="2" charset="2"/>
              <a:buNone/>
            </a:pPr>
            <a:r>
              <a:rPr lang="en-US" altLang="en-US" sz="1400" kern="0" dirty="0">
                <a:solidFill>
                  <a:schemeClr val="accent1">
                    <a:lumMod val="40000"/>
                    <a:lumOff val="60000"/>
                  </a:schemeClr>
                </a:solidFill>
              </a:rPr>
              <a:t>There are up to twice as many meibomian glands in the  upper  lids</a:t>
            </a:r>
          </a:p>
          <a:p>
            <a:pPr marL="0" indent="0">
              <a:lnSpc>
                <a:spcPct val="90000"/>
              </a:lnSpc>
              <a:buFont typeface="Wingdings" pitchFamily="2" charset="2"/>
              <a:buNone/>
            </a:pPr>
            <a:r>
              <a:rPr lang="en-US" altLang="en-US" sz="1400" kern="0" dirty="0">
                <a:solidFill>
                  <a:schemeClr val="accent1">
                    <a:lumMod val="40000"/>
                    <a:lumOff val="60000"/>
                  </a:schemeClr>
                </a:solidFill>
              </a:rPr>
              <a:t>The meibomian glands are innervated primarily by the  parasympathetic  system</a:t>
            </a:r>
          </a:p>
        </p:txBody>
      </p:sp>
      <p:sp>
        <p:nvSpPr>
          <p:cNvPr id="8" name="TextBox 7">
            <a:extLst>
              <a:ext uri="{FF2B5EF4-FFF2-40B4-BE49-F238E27FC236}">
                <a16:creationId xmlns:a16="http://schemas.microsoft.com/office/drawing/2014/main" id="{25FD62F3-AB54-C902-D93F-EF4A94F8BF7D}"/>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8970011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78</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chemeClr val="bg1">
                    <a:lumMod val="75000"/>
                  </a:schemeClr>
                </a:solidFill>
              </a:rPr>
              <a:t>The lipid component/layer makes key contributions to the stability and effectiveness of the tear film—what are they?</a:t>
            </a:r>
          </a:p>
          <a:p>
            <a:r>
              <a:rPr lang="en-US" sz="1600" dirty="0">
                <a:solidFill>
                  <a:schemeClr val="bg1">
                    <a:lumMod val="75000"/>
                  </a:schemeClr>
                </a:solidFill>
              </a:rPr>
              <a:t>--Inhibit tear film  evaporation , thereby keeping it on the eye longer</a:t>
            </a:r>
          </a:p>
          <a:p>
            <a:r>
              <a:rPr lang="en-US" sz="1600" dirty="0">
                <a:solidFill>
                  <a:schemeClr val="bg1">
                    <a:lumMod val="75000"/>
                  </a:schemeClr>
                </a:solidFill>
              </a:rPr>
              <a:t>--Reduce tear film  surface tension , thereby keeping it on the eye longer </a:t>
            </a:r>
          </a:p>
          <a:p>
            <a:r>
              <a:rPr lang="en-US" sz="1600" dirty="0">
                <a:solidFill>
                  <a:schemeClr val="bg1">
                    <a:lumMod val="75000"/>
                  </a:schemeClr>
                </a:solidFill>
              </a:rPr>
              <a:t>----Without a lipid layer, surface tension (along with gravity) would pull the tear film down the eye to the lake</a:t>
            </a:r>
          </a:p>
          <a:p>
            <a:r>
              <a:rPr lang="en-US" sz="1600" dirty="0">
                <a:solidFill>
                  <a:schemeClr val="bg1">
                    <a:lumMod val="75000"/>
                  </a:schemeClr>
                </a:solidFill>
              </a:rPr>
              <a:t>--Facilitate visual acuity by providing a smooth  refracting surface</a:t>
            </a:r>
          </a:p>
          <a:p>
            <a:endParaRPr lang="en-US" sz="1600" i="1" dirty="0">
              <a:solidFill>
                <a:schemeClr val="bg1">
                  <a:lumMod val="75000"/>
                </a:schemeClr>
              </a:solidFill>
            </a:endParaRPr>
          </a:p>
          <a:p>
            <a:r>
              <a:rPr lang="en-US" sz="1600" i="1" dirty="0">
                <a:solidFill>
                  <a:schemeClr val="bg1">
                    <a:lumMod val="75000"/>
                  </a:schemeClr>
                </a:solidFill>
              </a:rPr>
              <a:t>Which gland(s) produce the lipids constituting this layer?</a:t>
            </a:r>
          </a:p>
          <a:p>
            <a:r>
              <a:rPr lang="en-US" sz="1600" dirty="0">
                <a:solidFill>
                  <a:schemeClr val="bg1">
                    <a:lumMod val="75000"/>
                  </a:schemeClr>
                </a:solidFill>
              </a:rPr>
              <a:t>The </a:t>
            </a:r>
            <a:r>
              <a:rPr lang="en-US" sz="1600" b="1" dirty="0">
                <a:solidFill>
                  <a:srgbClr val="0000FF"/>
                </a:solidFill>
              </a:rPr>
              <a:t>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D191A2A-E9B4-C7BB-00B0-B8337EC85256}"/>
              </a:ext>
            </a:extLst>
          </p:cNvPr>
          <p:cNvSpPr/>
          <p:nvPr/>
        </p:nvSpPr>
        <p:spPr>
          <a:xfrm>
            <a:off x="1696278" y="3329608"/>
            <a:ext cx="2186609" cy="44478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EBA6BA89-9EFA-F586-9E00-391CB8370D80}"/>
              </a:ext>
            </a:extLst>
          </p:cNvPr>
          <p:cNvSpPr txBox="1">
            <a:spLocks noChangeArrowheads="1"/>
          </p:cNvSpPr>
          <p:nvPr/>
        </p:nvSpPr>
        <p:spPr>
          <a:xfrm>
            <a:off x="1421968" y="3876038"/>
            <a:ext cx="6503245" cy="1102759"/>
          </a:xfrm>
          <a:prstGeom prst="rect">
            <a:avLst/>
          </a:prstGeom>
          <a:solidFill>
            <a:schemeClr val="accent1">
              <a:lumMod val="40000"/>
              <a:lumOff val="60000"/>
            </a:schemeClr>
          </a:solidFill>
        </p:spPr>
        <p:txBody>
          <a:bodyPr anchor="ct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nSpc>
                <a:spcPct val="90000"/>
              </a:lnSpc>
              <a:buFont typeface="Wingdings" pitchFamily="2" charset="2"/>
              <a:buNone/>
            </a:pPr>
            <a:r>
              <a:rPr lang="en-US" altLang="en-US" sz="1400" kern="0" dirty="0"/>
              <a:t>The meibomian glands are embedded within the  </a:t>
            </a:r>
            <a:r>
              <a:rPr lang="en-US" altLang="en-US" sz="1400" kern="0" dirty="0">
                <a:solidFill>
                  <a:srgbClr val="0000FF"/>
                </a:solidFill>
              </a:rPr>
              <a:t>tarsal plates</a:t>
            </a:r>
            <a:endParaRPr lang="en-US" altLang="en-US" sz="1400" kern="0" dirty="0"/>
          </a:p>
          <a:p>
            <a:pPr marL="0" indent="0">
              <a:lnSpc>
                <a:spcPct val="90000"/>
              </a:lnSpc>
              <a:buFont typeface="Wingdings" pitchFamily="2" charset="2"/>
              <a:buNone/>
            </a:pPr>
            <a:r>
              <a:rPr lang="en-US" altLang="en-US" sz="1400" kern="0" dirty="0"/>
              <a:t>The product of a meibomian gland is called  </a:t>
            </a:r>
            <a:r>
              <a:rPr lang="en-US" altLang="en-US" sz="1400" i="1" kern="0" dirty="0">
                <a:solidFill>
                  <a:srgbClr val="0000FF"/>
                </a:solidFill>
              </a:rPr>
              <a:t>meibum</a:t>
            </a:r>
            <a:endParaRPr lang="en-US" altLang="en-US" sz="1400" kern="0" dirty="0"/>
          </a:p>
          <a:p>
            <a:pPr marL="0" indent="0">
              <a:lnSpc>
                <a:spcPct val="90000"/>
              </a:lnSpc>
              <a:buFont typeface="Wingdings" pitchFamily="2" charset="2"/>
              <a:buNone/>
            </a:pPr>
            <a:r>
              <a:rPr lang="en-US" altLang="en-US" sz="1400" kern="0" dirty="0"/>
              <a:t>There are up to twice as many meibomian glands in the  </a:t>
            </a:r>
            <a:r>
              <a:rPr lang="en-US" altLang="en-US" sz="1400" kern="0" dirty="0">
                <a:solidFill>
                  <a:srgbClr val="0000FF"/>
                </a:solidFill>
              </a:rPr>
              <a:t>upper </a:t>
            </a:r>
            <a:r>
              <a:rPr lang="en-US" altLang="en-US" sz="1400" kern="0" dirty="0"/>
              <a:t> lids</a:t>
            </a:r>
            <a:endParaRPr lang="en-US" altLang="en-US" sz="1400" kern="0" dirty="0">
              <a:solidFill>
                <a:schemeClr val="accent1">
                  <a:lumMod val="40000"/>
                  <a:lumOff val="60000"/>
                </a:schemeClr>
              </a:solidFill>
            </a:endParaRPr>
          </a:p>
          <a:p>
            <a:pPr marL="0" indent="0">
              <a:lnSpc>
                <a:spcPct val="90000"/>
              </a:lnSpc>
              <a:buFont typeface="Wingdings" pitchFamily="2" charset="2"/>
              <a:buNone/>
            </a:pPr>
            <a:r>
              <a:rPr lang="en-US" altLang="en-US" sz="1400" kern="0" dirty="0">
                <a:solidFill>
                  <a:schemeClr val="accent1">
                    <a:lumMod val="40000"/>
                    <a:lumOff val="60000"/>
                  </a:schemeClr>
                </a:solidFill>
              </a:rPr>
              <a:t>The meibomian glands are innervated primarily by the  parasympathetic  system</a:t>
            </a:r>
          </a:p>
        </p:txBody>
      </p:sp>
      <p:sp>
        <p:nvSpPr>
          <p:cNvPr id="9" name="Rectangle 11">
            <a:extLst>
              <a:ext uri="{FF2B5EF4-FFF2-40B4-BE49-F238E27FC236}">
                <a16:creationId xmlns:a16="http://schemas.microsoft.com/office/drawing/2014/main" id="{B8FE08F0-3C30-2BF9-9631-3FB0758DF92D}"/>
              </a:ext>
            </a:extLst>
          </p:cNvPr>
          <p:cNvSpPr>
            <a:spLocks noChangeArrowheads="1"/>
          </p:cNvSpPr>
          <p:nvPr/>
        </p:nvSpPr>
        <p:spPr bwMode="auto">
          <a:xfrm>
            <a:off x="5895973" y="4427417"/>
            <a:ext cx="571500" cy="229130"/>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700" dirty="0"/>
              <a:t>upper </a:t>
            </a:r>
            <a:r>
              <a:rPr lang="en-US" altLang="en-US" sz="700" i="1" dirty="0"/>
              <a:t>vs</a:t>
            </a:r>
            <a:r>
              <a:rPr lang="en-US" altLang="en-US" sz="700" dirty="0"/>
              <a:t> lower</a:t>
            </a:r>
          </a:p>
        </p:txBody>
      </p:sp>
      <p:sp>
        <p:nvSpPr>
          <p:cNvPr id="8" name="TextBox 7">
            <a:extLst>
              <a:ext uri="{FF2B5EF4-FFF2-40B4-BE49-F238E27FC236}">
                <a16:creationId xmlns:a16="http://schemas.microsoft.com/office/drawing/2014/main" id="{EC7B7C00-9C71-9B83-2EBC-8B448B8A83EC}"/>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12034037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79</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chemeClr val="bg1">
                    <a:lumMod val="75000"/>
                  </a:schemeClr>
                </a:solidFill>
              </a:rPr>
              <a:t>The lipid component/layer makes key contributions to the stability and effectiveness of the tear film—what are they?</a:t>
            </a:r>
          </a:p>
          <a:p>
            <a:r>
              <a:rPr lang="en-US" sz="1600" dirty="0">
                <a:solidFill>
                  <a:schemeClr val="bg1">
                    <a:lumMod val="75000"/>
                  </a:schemeClr>
                </a:solidFill>
              </a:rPr>
              <a:t>--Inhibit tear film  evaporation , thereby keeping it on the eye longer</a:t>
            </a:r>
          </a:p>
          <a:p>
            <a:r>
              <a:rPr lang="en-US" sz="1600" dirty="0">
                <a:solidFill>
                  <a:schemeClr val="bg1">
                    <a:lumMod val="75000"/>
                  </a:schemeClr>
                </a:solidFill>
              </a:rPr>
              <a:t>--Reduce tear film  surface tension , thereby keeping it on the eye longer </a:t>
            </a:r>
          </a:p>
          <a:p>
            <a:r>
              <a:rPr lang="en-US" sz="1600" dirty="0">
                <a:solidFill>
                  <a:schemeClr val="bg1">
                    <a:lumMod val="75000"/>
                  </a:schemeClr>
                </a:solidFill>
              </a:rPr>
              <a:t>----Without a lipid layer, surface tension (along with gravity) would pull the tear film down the eye to the lake</a:t>
            </a:r>
          </a:p>
          <a:p>
            <a:r>
              <a:rPr lang="en-US" sz="1600" dirty="0">
                <a:solidFill>
                  <a:schemeClr val="bg1">
                    <a:lumMod val="75000"/>
                  </a:schemeClr>
                </a:solidFill>
              </a:rPr>
              <a:t>--Facilitate visual acuity by providing a smooth  refracting surface</a:t>
            </a:r>
          </a:p>
          <a:p>
            <a:endParaRPr lang="en-US" sz="1600" i="1" dirty="0">
              <a:solidFill>
                <a:schemeClr val="bg1">
                  <a:lumMod val="75000"/>
                </a:schemeClr>
              </a:solidFill>
            </a:endParaRPr>
          </a:p>
          <a:p>
            <a:r>
              <a:rPr lang="en-US" sz="1600" i="1" dirty="0">
                <a:solidFill>
                  <a:schemeClr val="bg1">
                    <a:lumMod val="75000"/>
                  </a:schemeClr>
                </a:solidFill>
              </a:rPr>
              <a:t>Which gland(s) produce the lipids constituting this layer?</a:t>
            </a:r>
          </a:p>
          <a:p>
            <a:r>
              <a:rPr lang="en-US" sz="1600" dirty="0">
                <a:solidFill>
                  <a:schemeClr val="bg1">
                    <a:lumMod val="75000"/>
                  </a:schemeClr>
                </a:solidFill>
              </a:rPr>
              <a:t>The </a:t>
            </a:r>
            <a:r>
              <a:rPr lang="en-US" sz="1600" b="1" dirty="0">
                <a:solidFill>
                  <a:srgbClr val="0000FF"/>
                </a:solidFill>
              </a:rPr>
              <a:t>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D191A2A-E9B4-C7BB-00B0-B8337EC85256}"/>
              </a:ext>
            </a:extLst>
          </p:cNvPr>
          <p:cNvSpPr/>
          <p:nvPr/>
        </p:nvSpPr>
        <p:spPr>
          <a:xfrm>
            <a:off x="1696278" y="3329608"/>
            <a:ext cx="2186609" cy="44478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EBA6BA89-9EFA-F586-9E00-391CB8370D80}"/>
              </a:ext>
            </a:extLst>
          </p:cNvPr>
          <p:cNvSpPr txBox="1">
            <a:spLocks noChangeArrowheads="1"/>
          </p:cNvSpPr>
          <p:nvPr/>
        </p:nvSpPr>
        <p:spPr>
          <a:xfrm>
            <a:off x="1421968" y="3876038"/>
            <a:ext cx="6503245" cy="1102759"/>
          </a:xfrm>
          <a:prstGeom prst="rect">
            <a:avLst/>
          </a:prstGeom>
          <a:solidFill>
            <a:schemeClr val="accent1">
              <a:lumMod val="40000"/>
              <a:lumOff val="60000"/>
            </a:schemeClr>
          </a:solidFill>
        </p:spPr>
        <p:txBody>
          <a:bodyPr anchor="ct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nSpc>
                <a:spcPct val="90000"/>
              </a:lnSpc>
              <a:buFont typeface="Wingdings" pitchFamily="2" charset="2"/>
              <a:buNone/>
            </a:pPr>
            <a:r>
              <a:rPr lang="en-US" altLang="en-US" sz="1400" kern="0" dirty="0"/>
              <a:t>The meibomian glands are embedded within the  </a:t>
            </a:r>
            <a:r>
              <a:rPr lang="en-US" altLang="en-US" sz="1400" kern="0" dirty="0">
                <a:solidFill>
                  <a:srgbClr val="0000FF"/>
                </a:solidFill>
              </a:rPr>
              <a:t>tarsal plates</a:t>
            </a:r>
            <a:endParaRPr lang="en-US" altLang="en-US" sz="1400" kern="0" dirty="0"/>
          </a:p>
          <a:p>
            <a:pPr marL="0" indent="0">
              <a:lnSpc>
                <a:spcPct val="90000"/>
              </a:lnSpc>
              <a:buFont typeface="Wingdings" pitchFamily="2" charset="2"/>
              <a:buNone/>
            </a:pPr>
            <a:r>
              <a:rPr lang="en-US" altLang="en-US" sz="1400" kern="0" dirty="0"/>
              <a:t>The product of a meibomian gland is called  </a:t>
            </a:r>
            <a:r>
              <a:rPr lang="en-US" altLang="en-US" sz="1400" i="1" kern="0" dirty="0">
                <a:solidFill>
                  <a:srgbClr val="0000FF"/>
                </a:solidFill>
              </a:rPr>
              <a:t>meibum</a:t>
            </a:r>
            <a:endParaRPr lang="en-US" altLang="en-US" sz="1400" kern="0" dirty="0"/>
          </a:p>
          <a:p>
            <a:pPr marL="0" indent="0">
              <a:lnSpc>
                <a:spcPct val="90000"/>
              </a:lnSpc>
              <a:buFont typeface="Wingdings" pitchFamily="2" charset="2"/>
              <a:buNone/>
            </a:pPr>
            <a:r>
              <a:rPr lang="en-US" altLang="en-US" sz="1400" kern="0" dirty="0"/>
              <a:t>There are up to twice as many meibomian glands in the  </a:t>
            </a:r>
            <a:r>
              <a:rPr lang="en-US" altLang="en-US" sz="1400" kern="0" dirty="0">
                <a:solidFill>
                  <a:srgbClr val="0000FF"/>
                </a:solidFill>
              </a:rPr>
              <a:t>upper </a:t>
            </a:r>
            <a:r>
              <a:rPr lang="en-US" altLang="en-US" sz="1400" kern="0" dirty="0"/>
              <a:t> lids</a:t>
            </a:r>
            <a:endParaRPr lang="en-US" altLang="en-US" sz="1400" kern="0" dirty="0">
              <a:solidFill>
                <a:schemeClr val="accent1">
                  <a:lumMod val="40000"/>
                  <a:lumOff val="60000"/>
                </a:schemeClr>
              </a:solidFill>
            </a:endParaRPr>
          </a:p>
          <a:p>
            <a:pPr marL="0" indent="0">
              <a:lnSpc>
                <a:spcPct val="90000"/>
              </a:lnSpc>
              <a:buFont typeface="Wingdings" pitchFamily="2" charset="2"/>
              <a:buNone/>
            </a:pPr>
            <a:r>
              <a:rPr lang="en-US" altLang="en-US" sz="1400" kern="0" dirty="0">
                <a:solidFill>
                  <a:schemeClr val="accent1">
                    <a:lumMod val="40000"/>
                    <a:lumOff val="60000"/>
                  </a:schemeClr>
                </a:solidFill>
              </a:rPr>
              <a:t>The meibomian glands are innervated primarily by the  parasympathetic  system</a:t>
            </a:r>
          </a:p>
        </p:txBody>
      </p:sp>
      <p:sp>
        <p:nvSpPr>
          <p:cNvPr id="8" name="TextBox 7">
            <a:extLst>
              <a:ext uri="{FF2B5EF4-FFF2-40B4-BE49-F238E27FC236}">
                <a16:creationId xmlns:a16="http://schemas.microsoft.com/office/drawing/2014/main" id="{A68F2D83-E6F4-851D-F4E2-959D2444B913}"/>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2677447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7" name="Rectangle 6"/>
          <p:cNvSpPr/>
          <p:nvPr/>
        </p:nvSpPr>
        <p:spPr>
          <a:xfrm>
            <a:off x="67056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5" name="TextBox 4"/>
          <p:cNvSpPr txBox="1"/>
          <p:nvPr/>
        </p:nvSpPr>
        <p:spPr>
          <a:xfrm>
            <a:off x="479449" y="1488281"/>
            <a:ext cx="8131151" cy="3139321"/>
          </a:xfrm>
          <a:prstGeom prst="rect">
            <a:avLst/>
          </a:prstGeom>
          <a:noFill/>
        </p:spPr>
        <p:txBody>
          <a:bodyPr wrap="square" rtlCol="0">
            <a:spAutoFit/>
          </a:bodyPr>
          <a:lstStyle/>
          <a:p>
            <a:r>
              <a:rPr lang="en-US" i="1" dirty="0">
                <a:solidFill>
                  <a:srgbClr val="0000FF"/>
                </a:solidFill>
              </a:rPr>
              <a:t>How common is DES?</a:t>
            </a:r>
          </a:p>
          <a:p>
            <a:r>
              <a:rPr lang="en-US" dirty="0">
                <a:solidFill>
                  <a:srgbClr val="0000FF"/>
                </a:solidFill>
              </a:rPr>
              <a:t>Very. It is estimated to affect  10%  of adults age 30-60, and  15%  of adults age 65 and older.</a:t>
            </a:r>
          </a:p>
          <a:p>
            <a:endParaRPr lang="en-US" dirty="0">
              <a:solidFill>
                <a:srgbClr val="0000FF"/>
              </a:solidFill>
            </a:endParaRPr>
          </a:p>
          <a:p>
            <a:r>
              <a:rPr lang="en-US" i="1" dirty="0">
                <a:solidFill>
                  <a:srgbClr val="0000FF"/>
                </a:solidFill>
              </a:rPr>
              <a:t>Is it a significant health problem?</a:t>
            </a:r>
          </a:p>
          <a:p>
            <a:r>
              <a:rPr lang="en-US" dirty="0">
                <a:solidFill>
                  <a:srgbClr val="0000FF"/>
                </a:solidFill>
              </a:rPr>
              <a:t>It certainly can be. Studies indicate moderate-to-severe DES impacts quality-of-life to the same degree as moderate-to-severe angina.</a:t>
            </a:r>
          </a:p>
          <a:p>
            <a:endParaRPr lang="en-US" dirty="0">
              <a:solidFill>
                <a:srgbClr val="0000FF"/>
              </a:solidFill>
            </a:endParaRPr>
          </a:p>
          <a:p>
            <a:r>
              <a:rPr lang="en-US" i="1" dirty="0">
                <a:solidFill>
                  <a:srgbClr val="0000FF"/>
                </a:solidFill>
              </a:rPr>
              <a:t>Is there a gender predilection?</a:t>
            </a:r>
          </a:p>
          <a:p>
            <a:r>
              <a:rPr lang="en-US" dirty="0">
                <a:solidFill>
                  <a:srgbClr val="0000FF"/>
                </a:solidFill>
              </a:rPr>
              <a:t>Yes, women are more likely to suffer DES</a:t>
            </a:r>
          </a:p>
          <a:p>
            <a:endParaRPr lang="en-US" dirty="0">
              <a:solidFill>
                <a:srgbClr val="0000FF"/>
              </a:solidFill>
            </a:endParaRPr>
          </a:p>
        </p:txBody>
      </p:sp>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4200845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A56510-C7DF-4604-94DC-52A798AB9C78}"/>
              </a:ext>
            </a:extLst>
          </p:cNvPr>
          <p:cNvSpPr>
            <a:spLocks noGrp="1"/>
          </p:cNvSpPr>
          <p:nvPr>
            <p:ph type="sldNum" sz="quarter" idx="12"/>
          </p:nvPr>
        </p:nvSpPr>
        <p:spPr/>
        <p:txBody>
          <a:bodyPr/>
          <a:lstStyle/>
          <a:p>
            <a:fld id="{C7BC4121-4785-4DAC-B6B9-1277B97D2598}" type="slidenum">
              <a:rPr lang="en-US" altLang="en-US" smtClean="0"/>
              <a:pPr/>
              <a:t>80</a:t>
            </a:fld>
            <a:endParaRPr lang="en-US" altLang="en-US"/>
          </a:p>
        </p:txBody>
      </p:sp>
      <p:pic>
        <p:nvPicPr>
          <p:cNvPr id="6" name="Picture 5">
            <a:extLst>
              <a:ext uri="{FF2B5EF4-FFF2-40B4-BE49-F238E27FC236}">
                <a16:creationId xmlns:a16="http://schemas.microsoft.com/office/drawing/2014/main" id="{955B95F2-F881-424D-9CB0-A92075B58D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917" y="1267477"/>
            <a:ext cx="4562166" cy="4323046"/>
          </a:xfrm>
          <a:prstGeom prst="rect">
            <a:avLst/>
          </a:prstGeom>
        </p:spPr>
      </p:pic>
      <p:sp>
        <p:nvSpPr>
          <p:cNvPr id="10" name="TextBox 9">
            <a:extLst>
              <a:ext uri="{FF2B5EF4-FFF2-40B4-BE49-F238E27FC236}">
                <a16:creationId xmlns:a16="http://schemas.microsoft.com/office/drawing/2014/main" id="{D7984A91-2378-4FE6-9BCB-827777FF9E78}"/>
              </a:ext>
            </a:extLst>
          </p:cNvPr>
          <p:cNvSpPr txBox="1"/>
          <p:nvPr/>
        </p:nvSpPr>
        <p:spPr>
          <a:xfrm>
            <a:off x="3543513" y="6079123"/>
            <a:ext cx="2056973" cy="369332"/>
          </a:xfrm>
          <a:prstGeom prst="rect">
            <a:avLst/>
          </a:prstGeom>
          <a:noFill/>
        </p:spPr>
        <p:txBody>
          <a:bodyPr wrap="none" rtlCol="0">
            <a:spAutoFit/>
          </a:bodyPr>
          <a:lstStyle/>
          <a:p>
            <a:pPr algn="ctr"/>
            <a:r>
              <a:rPr lang="en-US" dirty="0"/>
              <a:t>Meibomian glands</a:t>
            </a:r>
          </a:p>
        </p:txBody>
      </p:sp>
      <p:sp>
        <p:nvSpPr>
          <p:cNvPr id="3" name="TextBox 2">
            <a:extLst>
              <a:ext uri="{FF2B5EF4-FFF2-40B4-BE49-F238E27FC236}">
                <a16:creationId xmlns:a16="http://schemas.microsoft.com/office/drawing/2014/main" id="{D569B580-122C-39A7-1E83-04B3C13F7F3F}"/>
              </a:ext>
            </a:extLst>
          </p:cNvPr>
          <p:cNvSpPr txBox="1"/>
          <p:nvPr/>
        </p:nvSpPr>
        <p:spPr>
          <a:xfrm>
            <a:off x="1287117" y="2223052"/>
            <a:ext cx="1003800" cy="338554"/>
          </a:xfrm>
          <a:prstGeom prst="rect">
            <a:avLst/>
          </a:prstGeom>
          <a:noFill/>
        </p:spPr>
        <p:txBody>
          <a:bodyPr wrap="none" rtlCol="0">
            <a:spAutoFit/>
          </a:bodyPr>
          <a:lstStyle/>
          <a:p>
            <a:pPr algn="r"/>
            <a:r>
              <a:rPr lang="en-US" sz="1600" dirty="0"/>
              <a:t>Upper lid</a:t>
            </a:r>
          </a:p>
        </p:txBody>
      </p:sp>
      <p:sp>
        <p:nvSpPr>
          <p:cNvPr id="5" name="TextBox 4">
            <a:extLst>
              <a:ext uri="{FF2B5EF4-FFF2-40B4-BE49-F238E27FC236}">
                <a16:creationId xmlns:a16="http://schemas.microsoft.com/office/drawing/2014/main" id="{57092290-08A2-EC81-8CA1-4A4C7E5F1AD0}"/>
              </a:ext>
            </a:extLst>
          </p:cNvPr>
          <p:cNvSpPr txBox="1"/>
          <p:nvPr/>
        </p:nvSpPr>
        <p:spPr>
          <a:xfrm>
            <a:off x="1287117" y="4355068"/>
            <a:ext cx="1003800" cy="338554"/>
          </a:xfrm>
          <a:prstGeom prst="rect">
            <a:avLst/>
          </a:prstGeom>
          <a:noFill/>
        </p:spPr>
        <p:txBody>
          <a:bodyPr wrap="none" rtlCol="0">
            <a:spAutoFit/>
          </a:bodyPr>
          <a:lstStyle/>
          <a:p>
            <a:pPr algn="r"/>
            <a:r>
              <a:rPr lang="en-US" sz="1600" dirty="0"/>
              <a:t>Lower lid</a:t>
            </a:r>
          </a:p>
        </p:txBody>
      </p:sp>
      <p:sp>
        <p:nvSpPr>
          <p:cNvPr id="7" name="TextBox 6">
            <a:extLst>
              <a:ext uri="{FF2B5EF4-FFF2-40B4-BE49-F238E27FC236}">
                <a16:creationId xmlns:a16="http://schemas.microsoft.com/office/drawing/2014/main" id="{EAAEAC48-8F59-8477-EA68-844D2B683AF1}"/>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42353086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81</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chemeClr val="bg1">
                    <a:lumMod val="75000"/>
                  </a:schemeClr>
                </a:solidFill>
              </a:rPr>
              <a:t>The lipid component/layer makes key contributions to the stability and effectiveness of the tear film—what are they?</a:t>
            </a:r>
          </a:p>
          <a:p>
            <a:r>
              <a:rPr lang="en-US" sz="1600" dirty="0">
                <a:solidFill>
                  <a:schemeClr val="bg1">
                    <a:lumMod val="75000"/>
                  </a:schemeClr>
                </a:solidFill>
              </a:rPr>
              <a:t>--Inhibit tear film  evaporation , thereby keeping it on the eye longer</a:t>
            </a:r>
          </a:p>
          <a:p>
            <a:r>
              <a:rPr lang="en-US" sz="1600" dirty="0">
                <a:solidFill>
                  <a:schemeClr val="bg1">
                    <a:lumMod val="75000"/>
                  </a:schemeClr>
                </a:solidFill>
              </a:rPr>
              <a:t>--Reduce tear film  surface tension , thereby keeping it on the eye longer </a:t>
            </a:r>
          </a:p>
          <a:p>
            <a:r>
              <a:rPr lang="en-US" sz="1600" dirty="0">
                <a:solidFill>
                  <a:schemeClr val="bg1">
                    <a:lumMod val="75000"/>
                  </a:schemeClr>
                </a:solidFill>
              </a:rPr>
              <a:t>----Without a lipid layer, surface tension (along with gravity) would pull the tear film down the eye to the lake</a:t>
            </a:r>
          </a:p>
          <a:p>
            <a:r>
              <a:rPr lang="en-US" sz="1600" dirty="0">
                <a:solidFill>
                  <a:schemeClr val="bg1">
                    <a:lumMod val="75000"/>
                  </a:schemeClr>
                </a:solidFill>
              </a:rPr>
              <a:t>--Facilitate visual acuity by providing a smooth  refracting surface</a:t>
            </a:r>
          </a:p>
          <a:p>
            <a:endParaRPr lang="en-US" sz="1600" i="1" dirty="0">
              <a:solidFill>
                <a:schemeClr val="bg1">
                  <a:lumMod val="75000"/>
                </a:schemeClr>
              </a:solidFill>
            </a:endParaRPr>
          </a:p>
          <a:p>
            <a:r>
              <a:rPr lang="en-US" sz="1600" i="1" dirty="0">
                <a:solidFill>
                  <a:schemeClr val="bg1">
                    <a:lumMod val="75000"/>
                  </a:schemeClr>
                </a:solidFill>
              </a:rPr>
              <a:t>Which gland(s) produce the lipids constituting this layer?</a:t>
            </a:r>
          </a:p>
          <a:p>
            <a:r>
              <a:rPr lang="en-US" sz="1600" dirty="0">
                <a:solidFill>
                  <a:schemeClr val="bg1">
                    <a:lumMod val="75000"/>
                  </a:schemeClr>
                </a:solidFill>
              </a:rPr>
              <a:t>The </a:t>
            </a:r>
            <a:r>
              <a:rPr lang="en-US" sz="1600" b="1" dirty="0">
                <a:solidFill>
                  <a:srgbClr val="0000FF"/>
                </a:solidFill>
              </a:rPr>
              <a:t>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D191A2A-E9B4-C7BB-00B0-B8337EC85256}"/>
              </a:ext>
            </a:extLst>
          </p:cNvPr>
          <p:cNvSpPr/>
          <p:nvPr/>
        </p:nvSpPr>
        <p:spPr>
          <a:xfrm>
            <a:off x="1696278" y="3329608"/>
            <a:ext cx="2186609" cy="44478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EBA6BA89-9EFA-F586-9E00-391CB8370D80}"/>
              </a:ext>
            </a:extLst>
          </p:cNvPr>
          <p:cNvSpPr txBox="1">
            <a:spLocks noChangeArrowheads="1"/>
          </p:cNvSpPr>
          <p:nvPr/>
        </p:nvSpPr>
        <p:spPr>
          <a:xfrm>
            <a:off x="1421968" y="3876038"/>
            <a:ext cx="6503245" cy="1102759"/>
          </a:xfrm>
          <a:prstGeom prst="rect">
            <a:avLst/>
          </a:prstGeom>
          <a:solidFill>
            <a:schemeClr val="accent1">
              <a:lumMod val="40000"/>
              <a:lumOff val="60000"/>
            </a:schemeClr>
          </a:solidFill>
        </p:spPr>
        <p:txBody>
          <a:bodyPr anchor="ct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nSpc>
                <a:spcPct val="90000"/>
              </a:lnSpc>
              <a:buFont typeface="Wingdings" pitchFamily="2" charset="2"/>
              <a:buNone/>
            </a:pPr>
            <a:r>
              <a:rPr lang="en-US" altLang="en-US" sz="1400" kern="0"/>
              <a:t>The meibomian glands are embedded within the  </a:t>
            </a:r>
            <a:r>
              <a:rPr lang="en-US" altLang="en-US" sz="1400" kern="0">
                <a:solidFill>
                  <a:srgbClr val="0000FF"/>
                </a:solidFill>
              </a:rPr>
              <a:t>tarsal plates</a:t>
            </a:r>
            <a:endParaRPr lang="en-US" altLang="en-US" sz="1400" kern="0"/>
          </a:p>
          <a:p>
            <a:pPr marL="0" indent="0">
              <a:lnSpc>
                <a:spcPct val="90000"/>
              </a:lnSpc>
              <a:buFont typeface="Wingdings" pitchFamily="2" charset="2"/>
              <a:buNone/>
            </a:pPr>
            <a:r>
              <a:rPr lang="en-US" altLang="en-US" sz="1400" kern="0"/>
              <a:t>The product of a meibomian gland is called  </a:t>
            </a:r>
            <a:r>
              <a:rPr lang="en-US" altLang="en-US" sz="1400" i="1" kern="0">
                <a:solidFill>
                  <a:srgbClr val="0000FF"/>
                </a:solidFill>
              </a:rPr>
              <a:t>meibum</a:t>
            </a:r>
            <a:endParaRPr lang="en-US" altLang="en-US" sz="1400" kern="0"/>
          </a:p>
          <a:p>
            <a:pPr marL="0" indent="0">
              <a:lnSpc>
                <a:spcPct val="90000"/>
              </a:lnSpc>
              <a:buFont typeface="Wingdings" pitchFamily="2" charset="2"/>
              <a:buNone/>
            </a:pPr>
            <a:r>
              <a:rPr lang="en-US" altLang="en-US" sz="1400" kern="0"/>
              <a:t>There are up to twice as many meibomian glands in the  </a:t>
            </a:r>
            <a:r>
              <a:rPr lang="en-US" altLang="en-US" sz="1400" kern="0">
                <a:solidFill>
                  <a:srgbClr val="0000FF"/>
                </a:solidFill>
              </a:rPr>
              <a:t>upper </a:t>
            </a:r>
            <a:r>
              <a:rPr lang="en-US" altLang="en-US" sz="1400" kern="0"/>
              <a:t> lids</a:t>
            </a:r>
          </a:p>
          <a:p>
            <a:pPr marL="0" indent="0">
              <a:lnSpc>
                <a:spcPct val="90000"/>
              </a:lnSpc>
              <a:buFont typeface="Wingdings" pitchFamily="2" charset="2"/>
              <a:buNone/>
            </a:pPr>
            <a:r>
              <a:rPr lang="en-US" altLang="en-US" sz="1400" kern="0"/>
              <a:t>The meibomian glands are innervated primarily by the  </a:t>
            </a:r>
            <a:r>
              <a:rPr lang="en-US" altLang="en-US" sz="1400" kern="0">
                <a:solidFill>
                  <a:srgbClr val="0000FF"/>
                </a:solidFill>
              </a:rPr>
              <a:t>parasympathetic</a:t>
            </a:r>
            <a:r>
              <a:rPr lang="en-US" altLang="en-US" sz="1400" kern="0"/>
              <a:t>  system</a:t>
            </a:r>
            <a:endParaRPr lang="en-US" altLang="en-US" sz="1400" kern="0" dirty="0"/>
          </a:p>
        </p:txBody>
      </p:sp>
      <p:sp>
        <p:nvSpPr>
          <p:cNvPr id="8" name="Rectangle 12">
            <a:extLst>
              <a:ext uri="{FF2B5EF4-FFF2-40B4-BE49-F238E27FC236}">
                <a16:creationId xmlns:a16="http://schemas.microsoft.com/office/drawing/2014/main" id="{47204D69-A630-0D5E-C544-702B71232337}"/>
              </a:ext>
            </a:extLst>
          </p:cNvPr>
          <p:cNvSpPr>
            <a:spLocks noChangeArrowheads="1"/>
          </p:cNvSpPr>
          <p:nvPr/>
        </p:nvSpPr>
        <p:spPr bwMode="auto">
          <a:xfrm>
            <a:off x="5791613" y="4661517"/>
            <a:ext cx="1371600" cy="376030"/>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ts val="700"/>
              </a:lnSpc>
            </a:pPr>
            <a:r>
              <a:rPr lang="en-US" altLang="en-US" sz="800" dirty="0"/>
              <a:t>sympathetic?</a:t>
            </a:r>
          </a:p>
          <a:p>
            <a:pPr algn="ctr" eaLnBrk="1" hangingPunct="1">
              <a:lnSpc>
                <a:spcPts val="700"/>
              </a:lnSpc>
            </a:pPr>
            <a:r>
              <a:rPr lang="en-US" altLang="en-US" sz="800" dirty="0"/>
              <a:t>parasympathetic?</a:t>
            </a:r>
          </a:p>
          <a:p>
            <a:pPr algn="ctr" eaLnBrk="1" hangingPunct="1">
              <a:lnSpc>
                <a:spcPts val="700"/>
              </a:lnSpc>
            </a:pPr>
            <a:r>
              <a:rPr lang="en-US" altLang="en-US" sz="800" dirty="0"/>
              <a:t>somatic?</a:t>
            </a:r>
          </a:p>
        </p:txBody>
      </p:sp>
      <p:sp>
        <p:nvSpPr>
          <p:cNvPr id="9" name="TextBox 8">
            <a:extLst>
              <a:ext uri="{FF2B5EF4-FFF2-40B4-BE49-F238E27FC236}">
                <a16:creationId xmlns:a16="http://schemas.microsoft.com/office/drawing/2014/main" id="{6AD42CC4-5F1C-53BE-13FA-B1DF5524510F}"/>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9159473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82</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chemeClr val="bg1">
                    <a:lumMod val="75000"/>
                  </a:schemeClr>
                </a:solidFill>
              </a:rPr>
              <a:t>The lipid component/layer makes key contributions to the stability and effectiveness of the tear film—what are they?</a:t>
            </a:r>
          </a:p>
          <a:p>
            <a:r>
              <a:rPr lang="en-US" sz="1600" dirty="0">
                <a:solidFill>
                  <a:schemeClr val="bg1">
                    <a:lumMod val="75000"/>
                  </a:schemeClr>
                </a:solidFill>
              </a:rPr>
              <a:t>--Inhibit tear film  evaporation , thereby keeping it on the eye longer</a:t>
            </a:r>
          </a:p>
          <a:p>
            <a:r>
              <a:rPr lang="en-US" sz="1600" dirty="0">
                <a:solidFill>
                  <a:schemeClr val="bg1">
                    <a:lumMod val="75000"/>
                  </a:schemeClr>
                </a:solidFill>
              </a:rPr>
              <a:t>--Reduce tear film  surface tension , thereby keeping it on the eye longer </a:t>
            </a:r>
          </a:p>
          <a:p>
            <a:r>
              <a:rPr lang="en-US" sz="1600" dirty="0">
                <a:solidFill>
                  <a:schemeClr val="bg1">
                    <a:lumMod val="75000"/>
                  </a:schemeClr>
                </a:solidFill>
              </a:rPr>
              <a:t>----Without a lipid layer, surface tension (along with gravity) would pull the tear film down the eye to the lake</a:t>
            </a:r>
          </a:p>
          <a:p>
            <a:r>
              <a:rPr lang="en-US" sz="1600" dirty="0">
                <a:solidFill>
                  <a:schemeClr val="bg1">
                    <a:lumMod val="75000"/>
                  </a:schemeClr>
                </a:solidFill>
              </a:rPr>
              <a:t>--Facilitate visual acuity by providing a smooth  refracting surface</a:t>
            </a:r>
          </a:p>
          <a:p>
            <a:endParaRPr lang="en-US" sz="1600" i="1" dirty="0">
              <a:solidFill>
                <a:schemeClr val="bg1">
                  <a:lumMod val="75000"/>
                </a:schemeClr>
              </a:solidFill>
            </a:endParaRPr>
          </a:p>
          <a:p>
            <a:r>
              <a:rPr lang="en-US" sz="1600" i="1" dirty="0">
                <a:solidFill>
                  <a:schemeClr val="bg1">
                    <a:lumMod val="75000"/>
                  </a:schemeClr>
                </a:solidFill>
              </a:rPr>
              <a:t>Which gland(s) produce the lipids constituting this layer?</a:t>
            </a:r>
          </a:p>
          <a:p>
            <a:r>
              <a:rPr lang="en-US" sz="1600" dirty="0">
                <a:solidFill>
                  <a:schemeClr val="bg1">
                    <a:lumMod val="75000"/>
                  </a:schemeClr>
                </a:solidFill>
              </a:rPr>
              <a:t>The </a:t>
            </a:r>
            <a:r>
              <a:rPr lang="en-US" sz="1600" b="1" dirty="0">
                <a:solidFill>
                  <a:srgbClr val="0000FF"/>
                </a:solidFill>
              </a:rPr>
              <a:t>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D191A2A-E9B4-C7BB-00B0-B8337EC85256}"/>
              </a:ext>
            </a:extLst>
          </p:cNvPr>
          <p:cNvSpPr/>
          <p:nvPr/>
        </p:nvSpPr>
        <p:spPr>
          <a:xfrm>
            <a:off x="1696278" y="3329608"/>
            <a:ext cx="2186609" cy="44478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EBA6BA89-9EFA-F586-9E00-391CB8370D80}"/>
              </a:ext>
            </a:extLst>
          </p:cNvPr>
          <p:cNvSpPr txBox="1">
            <a:spLocks noChangeArrowheads="1"/>
          </p:cNvSpPr>
          <p:nvPr/>
        </p:nvSpPr>
        <p:spPr>
          <a:xfrm>
            <a:off x="1421968" y="3876038"/>
            <a:ext cx="6503245" cy="1102759"/>
          </a:xfrm>
          <a:prstGeom prst="rect">
            <a:avLst/>
          </a:prstGeom>
          <a:solidFill>
            <a:schemeClr val="accent1">
              <a:lumMod val="40000"/>
              <a:lumOff val="60000"/>
            </a:schemeClr>
          </a:solidFill>
        </p:spPr>
        <p:txBody>
          <a:bodyPr anchor="ct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nSpc>
                <a:spcPct val="90000"/>
              </a:lnSpc>
              <a:buFont typeface="Wingdings" pitchFamily="2" charset="2"/>
              <a:buNone/>
            </a:pPr>
            <a:r>
              <a:rPr lang="en-US" altLang="en-US" sz="1400" kern="0"/>
              <a:t>The meibomian glands are embedded within the  </a:t>
            </a:r>
            <a:r>
              <a:rPr lang="en-US" altLang="en-US" sz="1400" kern="0">
                <a:solidFill>
                  <a:srgbClr val="0000FF"/>
                </a:solidFill>
              </a:rPr>
              <a:t>tarsal plates</a:t>
            </a:r>
            <a:endParaRPr lang="en-US" altLang="en-US" sz="1400" kern="0"/>
          </a:p>
          <a:p>
            <a:pPr marL="0" indent="0">
              <a:lnSpc>
                <a:spcPct val="90000"/>
              </a:lnSpc>
              <a:buFont typeface="Wingdings" pitchFamily="2" charset="2"/>
              <a:buNone/>
            </a:pPr>
            <a:r>
              <a:rPr lang="en-US" altLang="en-US" sz="1400" kern="0"/>
              <a:t>The product of a meibomian gland is called  </a:t>
            </a:r>
            <a:r>
              <a:rPr lang="en-US" altLang="en-US" sz="1400" i="1" kern="0">
                <a:solidFill>
                  <a:srgbClr val="0000FF"/>
                </a:solidFill>
              </a:rPr>
              <a:t>meibum</a:t>
            </a:r>
            <a:endParaRPr lang="en-US" altLang="en-US" sz="1400" kern="0"/>
          </a:p>
          <a:p>
            <a:pPr marL="0" indent="0">
              <a:lnSpc>
                <a:spcPct val="90000"/>
              </a:lnSpc>
              <a:buFont typeface="Wingdings" pitchFamily="2" charset="2"/>
              <a:buNone/>
            </a:pPr>
            <a:r>
              <a:rPr lang="en-US" altLang="en-US" sz="1400" kern="0"/>
              <a:t>There are up to twice as many meibomian glands in the  </a:t>
            </a:r>
            <a:r>
              <a:rPr lang="en-US" altLang="en-US" sz="1400" kern="0">
                <a:solidFill>
                  <a:srgbClr val="0000FF"/>
                </a:solidFill>
              </a:rPr>
              <a:t>upper </a:t>
            </a:r>
            <a:r>
              <a:rPr lang="en-US" altLang="en-US" sz="1400" kern="0"/>
              <a:t> lids</a:t>
            </a:r>
          </a:p>
          <a:p>
            <a:pPr marL="0" indent="0">
              <a:lnSpc>
                <a:spcPct val="90000"/>
              </a:lnSpc>
              <a:buFont typeface="Wingdings" pitchFamily="2" charset="2"/>
              <a:buNone/>
            </a:pPr>
            <a:r>
              <a:rPr lang="en-US" altLang="en-US" sz="1400" kern="0"/>
              <a:t>The meibomian glands are innervated primarily by the  </a:t>
            </a:r>
            <a:r>
              <a:rPr lang="en-US" altLang="en-US" sz="1400" kern="0">
                <a:solidFill>
                  <a:srgbClr val="0000FF"/>
                </a:solidFill>
              </a:rPr>
              <a:t>parasympathetic</a:t>
            </a:r>
            <a:r>
              <a:rPr lang="en-US" altLang="en-US" sz="1400" kern="0"/>
              <a:t>  system</a:t>
            </a:r>
            <a:endParaRPr lang="en-US" altLang="en-US" sz="1400" kern="0" dirty="0"/>
          </a:p>
        </p:txBody>
      </p:sp>
      <p:sp>
        <p:nvSpPr>
          <p:cNvPr id="8" name="TextBox 7">
            <a:extLst>
              <a:ext uri="{FF2B5EF4-FFF2-40B4-BE49-F238E27FC236}">
                <a16:creationId xmlns:a16="http://schemas.microsoft.com/office/drawing/2014/main" id="{31CCDD93-5AEB-9D08-3C16-C96C18A69B6A}"/>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28108643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83</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rgbClr val="0000FF"/>
                </a:solidFill>
              </a:rPr>
              <a:t>What gland-type secretes the aqueous portion of the tear film?</a:t>
            </a:r>
          </a:p>
          <a:p>
            <a:r>
              <a:rPr lang="en-US" sz="1600" dirty="0">
                <a:solidFill>
                  <a:schemeClr val="accent1">
                    <a:lumMod val="40000"/>
                    <a:lumOff val="60000"/>
                  </a:schemeClr>
                </a:solidFill>
              </a:rPr>
              <a:t>Lacrimal gland</a:t>
            </a:r>
          </a:p>
          <a:p>
            <a:endParaRPr lang="en-US" sz="1600" i="1" dirty="0">
              <a:solidFill>
                <a:schemeClr val="accent1">
                  <a:lumMod val="40000"/>
                  <a:lumOff val="60000"/>
                </a:schemeClr>
              </a:solidFill>
            </a:endParaRPr>
          </a:p>
          <a:p>
            <a:r>
              <a:rPr lang="en-US" sz="1600" i="1" dirty="0">
                <a:solidFill>
                  <a:schemeClr val="accent1">
                    <a:lumMod val="40000"/>
                    <a:lumOff val="60000"/>
                  </a:schemeClr>
                </a:solidFill>
              </a:rPr>
              <a:t>How many lacrimal glands are there (in each orbit)?</a:t>
            </a:r>
          </a:p>
          <a:p>
            <a:r>
              <a:rPr lang="en-US" sz="1600" dirty="0">
                <a:solidFill>
                  <a:schemeClr val="accent1">
                    <a:lumMod val="40000"/>
                    <a:lumOff val="60000"/>
                  </a:schemeClr>
                </a:solidFill>
              </a:rPr>
              <a:t>Lots! But we think of them as being in one of two groups:</a:t>
            </a:r>
          </a:p>
          <a:p>
            <a:r>
              <a:rPr lang="en-US" sz="1600" dirty="0">
                <a:solidFill>
                  <a:schemeClr val="accent1">
                    <a:lumMod val="40000"/>
                    <a:lumOff val="60000"/>
                  </a:schemeClr>
                </a:solidFill>
              </a:rPr>
              <a:t>--The  main  lacrimal gland</a:t>
            </a:r>
          </a:p>
          <a:p>
            <a:r>
              <a:rPr lang="en-US" sz="1600" dirty="0">
                <a:solidFill>
                  <a:schemeClr val="accent1">
                    <a:lumMod val="40000"/>
                    <a:lumOff val="60000"/>
                  </a:schemeClr>
                </a:solidFill>
              </a:rPr>
              <a:t>--The  accessory  lacrimal glands</a:t>
            </a:r>
          </a:p>
          <a:p>
            <a:endParaRPr lang="en-US" sz="1600" i="1" dirty="0">
              <a:solidFill>
                <a:schemeClr val="accent1">
                  <a:lumMod val="40000"/>
                  <a:lumOff val="60000"/>
                </a:schemeClr>
              </a:solidFill>
            </a:endParaRPr>
          </a:p>
          <a:p>
            <a:r>
              <a:rPr lang="en-US" sz="1600" i="1" dirty="0">
                <a:solidFill>
                  <a:schemeClr val="accent1">
                    <a:lumMod val="40000"/>
                    <a:lumOff val="60000"/>
                  </a:schemeClr>
                </a:solidFill>
              </a:rPr>
              <a:t>Are they innervated?</a:t>
            </a:r>
          </a:p>
          <a:p>
            <a:r>
              <a:rPr lang="en-US" sz="1600" dirty="0">
                <a:solidFill>
                  <a:schemeClr val="accent1">
                    <a:lumMod val="40000"/>
                    <a:lumOff val="60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5E431A5-4D68-AA2D-D7E0-0B73C3257722}"/>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38824499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84</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rgbClr val="0000FF"/>
                </a:solidFill>
              </a:rPr>
              <a:t>What gland-type secretes the aqueous portion of the tear film?</a:t>
            </a:r>
          </a:p>
          <a:p>
            <a:r>
              <a:rPr lang="en-US" sz="1600" dirty="0">
                <a:solidFill>
                  <a:srgbClr val="0000FF"/>
                </a:solidFill>
              </a:rPr>
              <a:t>Lacrimal gland</a:t>
            </a:r>
            <a:endParaRPr lang="en-US" sz="1600" dirty="0">
              <a:solidFill>
                <a:schemeClr val="accent1">
                  <a:lumMod val="40000"/>
                  <a:lumOff val="60000"/>
                </a:schemeClr>
              </a:solidFill>
            </a:endParaRPr>
          </a:p>
          <a:p>
            <a:endParaRPr lang="en-US" sz="1600" i="1" dirty="0">
              <a:solidFill>
                <a:schemeClr val="accent1">
                  <a:lumMod val="40000"/>
                  <a:lumOff val="60000"/>
                </a:schemeClr>
              </a:solidFill>
            </a:endParaRPr>
          </a:p>
          <a:p>
            <a:r>
              <a:rPr lang="en-US" sz="1600" i="1" dirty="0">
                <a:solidFill>
                  <a:schemeClr val="accent1">
                    <a:lumMod val="40000"/>
                    <a:lumOff val="60000"/>
                  </a:schemeClr>
                </a:solidFill>
              </a:rPr>
              <a:t>How many lacrimal glands are there (in each orbit)?</a:t>
            </a:r>
          </a:p>
          <a:p>
            <a:r>
              <a:rPr lang="en-US" sz="1600" dirty="0">
                <a:solidFill>
                  <a:schemeClr val="accent1">
                    <a:lumMod val="40000"/>
                    <a:lumOff val="60000"/>
                  </a:schemeClr>
                </a:solidFill>
              </a:rPr>
              <a:t>Lots! But we think of them as being in one of two groups:</a:t>
            </a:r>
          </a:p>
          <a:p>
            <a:r>
              <a:rPr lang="en-US" sz="1600" dirty="0">
                <a:solidFill>
                  <a:schemeClr val="accent1">
                    <a:lumMod val="40000"/>
                    <a:lumOff val="60000"/>
                  </a:schemeClr>
                </a:solidFill>
              </a:rPr>
              <a:t>--The  main  lacrimal gland</a:t>
            </a:r>
          </a:p>
          <a:p>
            <a:r>
              <a:rPr lang="en-US" sz="1600" dirty="0">
                <a:solidFill>
                  <a:schemeClr val="accent1">
                    <a:lumMod val="40000"/>
                    <a:lumOff val="60000"/>
                  </a:schemeClr>
                </a:solidFill>
              </a:rPr>
              <a:t>--The  accessory  lacrimal glands</a:t>
            </a:r>
          </a:p>
          <a:p>
            <a:endParaRPr lang="en-US" sz="1600" i="1" dirty="0">
              <a:solidFill>
                <a:schemeClr val="accent1">
                  <a:lumMod val="40000"/>
                  <a:lumOff val="60000"/>
                </a:schemeClr>
              </a:solidFill>
            </a:endParaRPr>
          </a:p>
          <a:p>
            <a:r>
              <a:rPr lang="en-US" sz="1600" i="1" dirty="0">
                <a:solidFill>
                  <a:schemeClr val="accent1">
                    <a:lumMod val="40000"/>
                    <a:lumOff val="60000"/>
                  </a:schemeClr>
                </a:solidFill>
              </a:rPr>
              <a:t>Are they innervated?</a:t>
            </a:r>
          </a:p>
          <a:p>
            <a:r>
              <a:rPr lang="en-US" sz="1600" dirty="0">
                <a:solidFill>
                  <a:schemeClr val="accent1">
                    <a:lumMod val="40000"/>
                    <a:lumOff val="60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5E431A5-4D68-AA2D-D7E0-0B73C3257722}"/>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42123097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85</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rgbClr val="0000FF"/>
                </a:solidFill>
              </a:rPr>
              <a:t>What gland-type secretes the aqueous portion of the tear film?</a:t>
            </a:r>
          </a:p>
          <a:p>
            <a:r>
              <a:rPr lang="en-US" sz="1600" dirty="0">
                <a:solidFill>
                  <a:srgbClr val="0000FF"/>
                </a:solidFill>
              </a:rPr>
              <a:t>Lacrimal gland</a:t>
            </a:r>
          </a:p>
          <a:p>
            <a:endParaRPr lang="en-US" sz="1600" i="1" dirty="0">
              <a:solidFill>
                <a:srgbClr val="0000FF"/>
              </a:solidFill>
            </a:endParaRPr>
          </a:p>
          <a:p>
            <a:r>
              <a:rPr lang="en-US" sz="1600" i="1" dirty="0">
                <a:solidFill>
                  <a:srgbClr val="0000FF"/>
                </a:solidFill>
              </a:rPr>
              <a:t>How many lacrimal glands are there (in each orbit)?</a:t>
            </a:r>
            <a:endParaRPr lang="en-US" sz="1600" i="1" dirty="0">
              <a:solidFill>
                <a:schemeClr val="accent1">
                  <a:lumMod val="40000"/>
                  <a:lumOff val="60000"/>
                </a:schemeClr>
              </a:solidFill>
            </a:endParaRPr>
          </a:p>
          <a:p>
            <a:r>
              <a:rPr lang="en-US" sz="1600" dirty="0">
                <a:solidFill>
                  <a:schemeClr val="accent1">
                    <a:lumMod val="40000"/>
                    <a:lumOff val="60000"/>
                  </a:schemeClr>
                </a:solidFill>
              </a:rPr>
              <a:t>Lots! But we think of them as being in one of two groups:</a:t>
            </a:r>
          </a:p>
          <a:p>
            <a:r>
              <a:rPr lang="en-US" sz="1600" dirty="0">
                <a:solidFill>
                  <a:schemeClr val="accent1">
                    <a:lumMod val="40000"/>
                    <a:lumOff val="60000"/>
                  </a:schemeClr>
                </a:solidFill>
              </a:rPr>
              <a:t>--The  main  lacrimal gland</a:t>
            </a:r>
          </a:p>
          <a:p>
            <a:r>
              <a:rPr lang="en-US" sz="1600" dirty="0">
                <a:solidFill>
                  <a:schemeClr val="accent1">
                    <a:lumMod val="40000"/>
                    <a:lumOff val="60000"/>
                  </a:schemeClr>
                </a:solidFill>
              </a:rPr>
              <a:t>--The  accessory  lacrimal glands</a:t>
            </a:r>
          </a:p>
          <a:p>
            <a:endParaRPr lang="en-US" sz="1600" i="1" dirty="0">
              <a:solidFill>
                <a:schemeClr val="accent1">
                  <a:lumMod val="40000"/>
                  <a:lumOff val="60000"/>
                </a:schemeClr>
              </a:solidFill>
            </a:endParaRPr>
          </a:p>
          <a:p>
            <a:r>
              <a:rPr lang="en-US" sz="1600" i="1" dirty="0">
                <a:solidFill>
                  <a:schemeClr val="accent1">
                    <a:lumMod val="40000"/>
                    <a:lumOff val="60000"/>
                  </a:schemeClr>
                </a:solidFill>
              </a:rPr>
              <a:t>Are they innervated?</a:t>
            </a:r>
          </a:p>
          <a:p>
            <a:r>
              <a:rPr lang="en-US" sz="1600" dirty="0">
                <a:solidFill>
                  <a:schemeClr val="accent1">
                    <a:lumMod val="40000"/>
                    <a:lumOff val="60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5E431A5-4D68-AA2D-D7E0-0B73C3257722}"/>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3459269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86</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rgbClr val="0000FF"/>
                </a:solidFill>
              </a:rPr>
              <a:t>What gland-type secretes the aqueous portion of the tear film?</a:t>
            </a:r>
          </a:p>
          <a:p>
            <a:r>
              <a:rPr lang="en-US" sz="1600" dirty="0">
                <a:solidFill>
                  <a:srgbClr val="0000FF"/>
                </a:solidFill>
              </a:rPr>
              <a:t>Lacrimal gland</a:t>
            </a:r>
          </a:p>
          <a:p>
            <a:endParaRPr lang="en-US" sz="1600" i="1" dirty="0">
              <a:solidFill>
                <a:srgbClr val="0000FF"/>
              </a:solidFill>
            </a:endParaRPr>
          </a:p>
          <a:p>
            <a:r>
              <a:rPr lang="en-US" sz="1600" i="1" dirty="0">
                <a:solidFill>
                  <a:srgbClr val="0000FF"/>
                </a:solidFill>
              </a:rPr>
              <a:t>How many lacrimal glands are there (in each orbit)?</a:t>
            </a:r>
          </a:p>
          <a:p>
            <a:r>
              <a:rPr lang="en-US" sz="1600" dirty="0">
                <a:solidFill>
                  <a:srgbClr val="0000FF"/>
                </a:solidFill>
              </a:rPr>
              <a:t>Lots! But we think of them as being in one of two groups:</a:t>
            </a:r>
          </a:p>
          <a:p>
            <a:r>
              <a:rPr lang="en-US" sz="1600" dirty="0">
                <a:solidFill>
                  <a:srgbClr val="0000FF"/>
                </a:solidFill>
              </a:rPr>
              <a:t>--</a:t>
            </a:r>
            <a:r>
              <a:rPr lang="en-US" sz="1600" b="1" i="1" dirty="0">
                <a:solidFill>
                  <a:srgbClr val="0000FF"/>
                </a:solidFill>
              </a:rPr>
              <a:t>?</a:t>
            </a:r>
          </a:p>
          <a:p>
            <a:r>
              <a:rPr lang="en-US" sz="1600" dirty="0">
                <a:solidFill>
                  <a:srgbClr val="0000FF"/>
                </a:solidFill>
              </a:rPr>
              <a:t>--</a:t>
            </a:r>
            <a:r>
              <a:rPr lang="en-US" sz="1600" b="1" i="1" dirty="0">
                <a:solidFill>
                  <a:srgbClr val="0000FF"/>
                </a:solidFill>
              </a:rPr>
              <a:t>?</a:t>
            </a:r>
            <a:endParaRPr lang="en-US" sz="1600" b="1" i="1" dirty="0">
              <a:solidFill>
                <a:schemeClr val="accent1">
                  <a:lumMod val="40000"/>
                  <a:lumOff val="60000"/>
                </a:schemeClr>
              </a:solidFill>
            </a:endParaRPr>
          </a:p>
          <a:p>
            <a:endParaRPr lang="en-US" sz="1600" i="1" dirty="0">
              <a:solidFill>
                <a:schemeClr val="accent1">
                  <a:lumMod val="40000"/>
                  <a:lumOff val="60000"/>
                </a:schemeClr>
              </a:solidFill>
            </a:endParaRPr>
          </a:p>
          <a:p>
            <a:r>
              <a:rPr lang="en-US" sz="1600" i="1" dirty="0">
                <a:solidFill>
                  <a:schemeClr val="accent1">
                    <a:lumMod val="40000"/>
                    <a:lumOff val="60000"/>
                  </a:schemeClr>
                </a:solidFill>
              </a:rPr>
              <a:t>Are they innervated?</a:t>
            </a:r>
          </a:p>
          <a:p>
            <a:r>
              <a:rPr lang="en-US" sz="1600" dirty="0">
                <a:solidFill>
                  <a:schemeClr val="accent1">
                    <a:lumMod val="40000"/>
                    <a:lumOff val="60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5E431A5-4D68-AA2D-D7E0-0B73C3257722}"/>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17638052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87</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rgbClr val="0000FF"/>
                </a:solidFill>
              </a:rPr>
              <a:t>What gland-type secretes the aqueous portion of the tear film?</a:t>
            </a:r>
          </a:p>
          <a:p>
            <a:r>
              <a:rPr lang="en-US" sz="1600" dirty="0">
                <a:solidFill>
                  <a:srgbClr val="0000FF"/>
                </a:solidFill>
              </a:rPr>
              <a:t>Lacrimal gland</a:t>
            </a:r>
          </a:p>
          <a:p>
            <a:endParaRPr lang="en-US" sz="1600" i="1" dirty="0">
              <a:solidFill>
                <a:srgbClr val="0000FF"/>
              </a:solidFill>
            </a:endParaRPr>
          </a:p>
          <a:p>
            <a:r>
              <a:rPr lang="en-US" sz="1600" i="1" dirty="0">
                <a:solidFill>
                  <a:srgbClr val="0000FF"/>
                </a:solidFill>
              </a:rPr>
              <a:t>How many lacrimal glands are there (in each orbit)?</a:t>
            </a:r>
          </a:p>
          <a:p>
            <a:r>
              <a:rPr lang="en-US" sz="1600" dirty="0">
                <a:solidFill>
                  <a:srgbClr val="0000FF"/>
                </a:solidFill>
              </a:rPr>
              <a:t>Lots! But we think of them as being in one of two groups:</a:t>
            </a:r>
          </a:p>
          <a:p>
            <a:r>
              <a:rPr lang="en-US" sz="1600" dirty="0">
                <a:solidFill>
                  <a:srgbClr val="0000FF"/>
                </a:solidFill>
              </a:rPr>
              <a:t>--The  main  lacrimal gland</a:t>
            </a:r>
          </a:p>
          <a:p>
            <a:r>
              <a:rPr lang="en-US" sz="1600" dirty="0">
                <a:solidFill>
                  <a:srgbClr val="0000FF"/>
                </a:solidFill>
              </a:rPr>
              <a:t>--The  accessory  lacrimal glands</a:t>
            </a:r>
            <a:endParaRPr lang="en-US" sz="1600" dirty="0">
              <a:solidFill>
                <a:schemeClr val="accent1">
                  <a:lumMod val="40000"/>
                  <a:lumOff val="60000"/>
                </a:schemeClr>
              </a:solidFill>
            </a:endParaRPr>
          </a:p>
          <a:p>
            <a:endParaRPr lang="en-US" sz="1600" i="1" dirty="0">
              <a:solidFill>
                <a:schemeClr val="accent1">
                  <a:lumMod val="40000"/>
                  <a:lumOff val="60000"/>
                </a:schemeClr>
              </a:solidFill>
            </a:endParaRPr>
          </a:p>
          <a:p>
            <a:r>
              <a:rPr lang="en-US" sz="1600" i="1" dirty="0">
                <a:solidFill>
                  <a:schemeClr val="accent1">
                    <a:lumMod val="40000"/>
                    <a:lumOff val="60000"/>
                  </a:schemeClr>
                </a:solidFill>
              </a:rPr>
              <a:t>Are they innervated?</a:t>
            </a:r>
          </a:p>
          <a:p>
            <a:r>
              <a:rPr lang="en-US" sz="1600" dirty="0">
                <a:solidFill>
                  <a:schemeClr val="accent1">
                    <a:lumMod val="40000"/>
                    <a:lumOff val="60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F747E94-C963-09D2-400C-4A9E5C54D3D7}"/>
              </a:ext>
            </a:extLst>
          </p:cNvPr>
          <p:cNvSpPr/>
          <p:nvPr/>
        </p:nvSpPr>
        <p:spPr>
          <a:xfrm>
            <a:off x="2299252" y="2531165"/>
            <a:ext cx="491930" cy="241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618F5C7-BE04-B613-A59B-B306E5E4B6E7}"/>
              </a:ext>
            </a:extLst>
          </p:cNvPr>
          <p:cNvSpPr/>
          <p:nvPr/>
        </p:nvSpPr>
        <p:spPr>
          <a:xfrm>
            <a:off x="2299252" y="2772415"/>
            <a:ext cx="977348" cy="241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9D29792-059E-24BE-AECE-C75CC831F78F}"/>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18345967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88</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rgbClr val="0000FF"/>
                </a:solidFill>
              </a:rPr>
              <a:t>What gland-type secretes the aqueous portion of the tear film?</a:t>
            </a:r>
          </a:p>
          <a:p>
            <a:r>
              <a:rPr lang="en-US" sz="1600" dirty="0">
                <a:solidFill>
                  <a:srgbClr val="0000FF"/>
                </a:solidFill>
              </a:rPr>
              <a:t>Lacrimal gland</a:t>
            </a:r>
          </a:p>
          <a:p>
            <a:endParaRPr lang="en-US" sz="1600" i="1" dirty="0">
              <a:solidFill>
                <a:srgbClr val="0000FF"/>
              </a:solidFill>
            </a:endParaRPr>
          </a:p>
          <a:p>
            <a:r>
              <a:rPr lang="en-US" sz="1600" i="1" dirty="0">
                <a:solidFill>
                  <a:srgbClr val="0000FF"/>
                </a:solidFill>
              </a:rPr>
              <a:t>How many lacrimal glands are there (in each orbit)?</a:t>
            </a:r>
          </a:p>
          <a:p>
            <a:r>
              <a:rPr lang="en-US" sz="1600" dirty="0">
                <a:solidFill>
                  <a:srgbClr val="0000FF"/>
                </a:solidFill>
              </a:rPr>
              <a:t>Lots! But we think of them as being in one of two groups:</a:t>
            </a:r>
          </a:p>
          <a:p>
            <a:r>
              <a:rPr lang="en-US" sz="1600" dirty="0">
                <a:solidFill>
                  <a:srgbClr val="0000FF"/>
                </a:solidFill>
              </a:rPr>
              <a:t>--The  main  lacrimal gland</a:t>
            </a:r>
          </a:p>
          <a:p>
            <a:r>
              <a:rPr lang="en-US" sz="1600" dirty="0">
                <a:solidFill>
                  <a:srgbClr val="0000FF"/>
                </a:solidFill>
              </a:rPr>
              <a:t>--The  accessory  lacrimal glands</a:t>
            </a:r>
            <a:endParaRPr lang="en-US" sz="1600" dirty="0">
              <a:solidFill>
                <a:schemeClr val="accent1">
                  <a:lumMod val="40000"/>
                  <a:lumOff val="60000"/>
                </a:schemeClr>
              </a:solidFill>
            </a:endParaRPr>
          </a:p>
          <a:p>
            <a:endParaRPr lang="en-US" sz="1600" i="1" dirty="0">
              <a:solidFill>
                <a:schemeClr val="accent1">
                  <a:lumMod val="40000"/>
                  <a:lumOff val="60000"/>
                </a:schemeClr>
              </a:solidFill>
            </a:endParaRPr>
          </a:p>
          <a:p>
            <a:r>
              <a:rPr lang="en-US" sz="1600" i="1" dirty="0">
                <a:solidFill>
                  <a:schemeClr val="accent1">
                    <a:lumMod val="40000"/>
                    <a:lumOff val="60000"/>
                  </a:schemeClr>
                </a:solidFill>
              </a:rPr>
              <a:t>Are they innervated?</a:t>
            </a:r>
          </a:p>
          <a:p>
            <a:r>
              <a:rPr lang="en-US" sz="1600" dirty="0">
                <a:solidFill>
                  <a:schemeClr val="accent1">
                    <a:lumMod val="40000"/>
                    <a:lumOff val="60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9D29792-059E-24BE-AECE-C75CC831F78F}"/>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1327688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89</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rgbClr val="0000FF"/>
                </a:solidFill>
              </a:rPr>
              <a:t>What gland-type secretes the aqueous portion of the tear film?</a:t>
            </a:r>
          </a:p>
          <a:p>
            <a:r>
              <a:rPr lang="en-US" sz="1600" dirty="0">
                <a:solidFill>
                  <a:srgbClr val="0000FF"/>
                </a:solidFill>
              </a:rPr>
              <a:t>Lacrimal gland</a:t>
            </a:r>
          </a:p>
          <a:p>
            <a:endParaRPr lang="en-US" sz="1600" i="1" dirty="0">
              <a:solidFill>
                <a:srgbClr val="0000FF"/>
              </a:solidFill>
            </a:endParaRPr>
          </a:p>
          <a:p>
            <a:r>
              <a:rPr lang="en-US" sz="1600" i="1" dirty="0">
                <a:solidFill>
                  <a:srgbClr val="0000FF"/>
                </a:solidFill>
              </a:rPr>
              <a:t>How many lacrimal glands are there (in each orbit)?</a:t>
            </a:r>
          </a:p>
          <a:p>
            <a:r>
              <a:rPr lang="en-US" sz="1600" dirty="0">
                <a:solidFill>
                  <a:srgbClr val="0000FF"/>
                </a:solidFill>
              </a:rPr>
              <a:t>Lots! But we think of them as being in one of two groups:</a:t>
            </a:r>
          </a:p>
          <a:p>
            <a:r>
              <a:rPr lang="en-US" sz="1600" dirty="0">
                <a:solidFill>
                  <a:srgbClr val="0000FF"/>
                </a:solidFill>
              </a:rPr>
              <a:t>--The  main  lacrimal gland</a:t>
            </a:r>
          </a:p>
          <a:p>
            <a:r>
              <a:rPr lang="en-US" sz="1600" dirty="0">
                <a:solidFill>
                  <a:srgbClr val="0000FF"/>
                </a:solidFill>
              </a:rPr>
              <a:t>--The  accessory  lacrimal glands</a:t>
            </a:r>
          </a:p>
          <a:p>
            <a:endParaRPr lang="en-US" sz="1600" i="1" dirty="0">
              <a:solidFill>
                <a:srgbClr val="0000FF"/>
              </a:solidFill>
            </a:endParaRPr>
          </a:p>
          <a:p>
            <a:r>
              <a:rPr lang="en-US" sz="1600" i="1" dirty="0">
                <a:solidFill>
                  <a:srgbClr val="0000FF"/>
                </a:solidFill>
              </a:rPr>
              <a:t>Are they innervated?</a:t>
            </a:r>
            <a:endParaRPr lang="en-US" sz="1600" i="1" dirty="0">
              <a:solidFill>
                <a:schemeClr val="accent1">
                  <a:lumMod val="40000"/>
                  <a:lumOff val="60000"/>
                </a:schemeClr>
              </a:solidFill>
            </a:endParaRPr>
          </a:p>
          <a:p>
            <a:r>
              <a:rPr lang="en-US" sz="1600" dirty="0">
                <a:solidFill>
                  <a:schemeClr val="accent1">
                    <a:lumMod val="40000"/>
                    <a:lumOff val="60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9D29792-059E-24BE-AECE-C75CC831F78F}"/>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3397166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7" name="Rectangle 6"/>
          <p:cNvSpPr/>
          <p:nvPr/>
        </p:nvSpPr>
        <p:spPr>
          <a:xfrm>
            <a:off x="6705600" y="1752600"/>
            <a:ext cx="5334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5" name="TextBox 4"/>
          <p:cNvSpPr txBox="1"/>
          <p:nvPr/>
        </p:nvSpPr>
        <p:spPr>
          <a:xfrm>
            <a:off x="479449" y="1488281"/>
            <a:ext cx="8131151" cy="3139321"/>
          </a:xfrm>
          <a:prstGeom prst="rect">
            <a:avLst/>
          </a:prstGeom>
          <a:noFill/>
        </p:spPr>
        <p:txBody>
          <a:bodyPr wrap="square" rtlCol="0">
            <a:spAutoFit/>
          </a:bodyPr>
          <a:lstStyle/>
          <a:p>
            <a:r>
              <a:rPr lang="en-US" i="1" dirty="0">
                <a:solidFill>
                  <a:schemeClr val="bg1">
                    <a:lumMod val="75000"/>
                  </a:schemeClr>
                </a:solidFill>
              </a:rPr>
              <a:t>How common is DES?</a:t>
            </a:r>
          </a:p>
          <a:p>
            <a:r>
              <a:rPr lang="en-US" dirty="0">
                <a:solidFill>
                  <a:schemeClr val="bg1">
                    <a:lumMod val="75000"/>
                  </a:schemeClr>
                </a:solidFill>
              </a:rPr>
              <a:t>Very. It is estimated to affect  10%  of adults age 30-60, and  15%  of adults age 65 and older.</a:t>
            </a:r>
          </a:p>
          <a:p>
            <a:endParaRPr lang="en-US" dirty="0">
              <a:solidFill>
                <a:schemeClr val="bg1">
                  <a:lumMod val="75000"/>
                </a:schemeClr>
              </a:solidFill>
            </a:endParaRPr>
          </a:p>
          <a:p>
            <a:r>
              <a:rPr lang="en-US" i="1" dirty="0">
                <a:solidFill>
                  <a:schemeClr val="bg1">
                    <a:lumMod val="75000"/>
                  </a:schemeClr>
                </a:solidFill>
              </a:rPr>
              <a:t>Is it a significant health problem?</a:t>
            </a:r>
          </a:p>
          <a:p>
            <a:r>
              <a:rPr lang="en-US" dirty="0">
                <a:solidFill>
                  <a:schemeClr val="bg1">
                    <a:lumMod val="75000"/>
                  </a:schemeClr>
                </a:solidFill>
              </a:rPr>
              <a:t>It certainly can be. Studies indicate moderate-to-severe DES impacts quality-of-life to the same degree as moderate-to-severe angina.</a:t>
            </a:r>
          </a:p>
          <a:p>
            <a:endParaRPr lang="en-US" dirty="0">
              <a:solidFill>
                <a:schemeClr val="bg1">
                  <a:lumMod val="75000"/>
                </a:schemeClr>
              </a:solidFill>
            </a:endParaRPr>
          </a:p>
          <a:p>
            <a:r>
              <a:rPr lang="en-US" i="1" dirty="0">
                <a:solidFill>
                  <a:schemeClr val="bg1">
                    <a:lumMod val="75000"/>
                  </a:schemeClr>
                </a:solidFill>
              </a:rPr>
              <a:t>Is there a gender predilection?</a:t>
            </a:r>
          </a:p>
          <a:p>
            <a:r>
              <a:rPr lang="en-US" dirty="0">
                <a:solidFill>
                  <a:schemeClr val="bg1">
                    <a:lumMod val="75000"/>
                  </a:schemeClr>
                </a:solidFill>
              </a:rPr>
              <a:t>Yes, </a:t>
            </a:r>
            <a:r>
              <a:rPr lang="en-US" b="1" dirty="0">
                <a:solidFill>
                  <a:srgbClr val="0000FF"/>
                </a:solidFill>
              </a:rPr>
              <a:t>women are more likely to suffer DES</a:t>
            </a:r>
          </a:p>
          <a:p>
            <a:endParaRPr lang="en-US" dirty="0">
              <a:solidFill>
                <a:srgbClr val="0000FF"/>
              </a:solidFill>
            </a:endParaRPr>
          </a:p>
        </p:txBody>
      </p:sp>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728B4405-41A0-7D22-9A34-2D6B5F129F40}"/>
              </a:ext>
            </a:extLst>
          </p:cNvPr>
          <p:cNvSpPr txBox="1"/>
          <p:nvPr/>
        </p:nvSpPr>
        <p:spPr>
          <a:xfrm>
            <a:off x="472522" y="4572000"/>
            <a:ext cx="7909478" cy="323165"/>
          </a:xfrm>
          <a:prstGeom prst="rect">
            <a:avLst/>
          </a:prstGeom>
          <a:noFill/>
        </p:spPr>
        <p:txBody>
          <a:bodyPr wrap="square" rtlCol="0">
            <a:spAutoFit/>
          </a:bodyPr>
          <a:lstStyle/>
          <a:p>
            <a:r>
              <a:rPr lang="en-US" sz="1500" i="1" dirty="0">
                <a:solidFill>
                  <a:srgbClr val="0000FF"/>
                </a:solidFill>
              </a:rPr>
              <a:t>Why are women more likely to have DES?</a:t>
            </a:r>
            <a:endParaRPr lang="en-US" sz="1500" dirty="0"/>
          </a:p>
        </p:txBody>
      </p:sp>
      <p:sp>
        <p:nvSpPr>
          <p:cNvPr id="11" name="Oval 10">
            <a:extLst>
              <a:ext uri="{FF2B5EF4-FFF2-40B4-BE49-F238E27FC236}">
                <a16:creationId xmlns:a16="http://schemas.microsoft.com/office/drawing/2014/main" id="{5A429B0D-775A-ACF1-14F5-97A4234E0D4A}"/>
              </a:ext>
            </a:extLst>
          </p:cNvPr>
          <p:cNvSpPr/>
          <p:nvPr/>
        </p:nvSpPr>
        <p:spPr>
          <a:xfrm>
            <a:off x="838200" y="3829877"/>
            <a:ext cx="4495800" cy="636105"/>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46604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90</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rgbClr val="0000FF"/>
                </a:solidFill>
              </a:rPr>
              <a:t>What gland-type secretes the aqueous portion of the tear film?</a:t>
            </a:r>
          </a:p>
          <a:p>
            <a:r>
              <a:rPr lang="en-US" sz="1600" dirty="0">
                <a:solidFill>
                  <a:srgbClr val="0000FF"/>
                </a:solidFill>
              </a:rPr>
              <a:t>Lacrimal gland</a:t>
            </a:r>
          </a:p>
          <a:p>
            <a:endParaRPr lang="en-US" sz="1600" i="1" dirty="0">
              <a:solidFill>
                <a:srgbClr val="0000FF"/>
              </a:solidFill>
            </a:endParaRPr>
          </a:p>
          <a:p>
            <a:r>
              <a:rPr lang="en-US" sz="1600" i="1" dirty="0">
                <a:solidFill>
                  <a:srgbClr val="0000FF"/>
                </a:solidFill>
              </a:rPr>
              <a:t>How many lacrimal glands are there (in each orbit)?</a:t>
            </a:r>
          </a:p>
          <a:p>
            <a:r>
              <a:rPr lang="en-US" sz="1600" dirty="0">
                <a:solidFill>
                  <a:srgbClr val="0000FF"/>
                </a:solidFill>
              </a:rPr>
              <a:t>Lots! But we think of them as being in one of two groups:</a:t>
            </a:r>
          </a:p>
          <a:p>
            <a:r>
              <a:rPr lang="en-US" sz="1600" dirty="0">
                <a:solidFill>
                  <a:srgbClr val="0000FF"/>
                </a:solidFill>
              </a:rPr>
              <a:t>--The  main  lacrimal gland</a:t>
            </a:r>
          </a:p>
          <a:p>
            <a:r>
              <a:rPr lang="en-US" sz="1600" dirty="0">
                <a:solidFill>
                  <a:srgbClr val="0000FF"/>
                </a:solidFill>
              </a:rPr>
              <a:t>--The  accessory  lacrimal glands</a:t>
            </a:r>
          </a:p>
          <a:p>
            <a:endParaRPr lang="en-US" sz="1600" i="1" dirty="0">
              <a:solidFill>
                <a:srgbClr val="0000FF"/>
              </a:solidFill>
            </a:endParaRPr>
          </a:p>
          <a:p>
            <a:r>
              <a:rPr lang="en-US" sz="1600" i="1" dirty="0">
                <a:solidFill>
                  <a:srgbClr val="0000FF"/>
                </a:solidFill>
              </a:rPr>
              <a:t>Are they innervated?</a:t>
            </a:r>
          </a:p>
          <a:p>
            <a:r>
              <a:rPr lang="en-US" sz="1600" dirty="0">
                <a:solidFill>
                  <a:srgbClr val="0000FF"/>
                </a:solidFill>
              </a:rPr>
              <a:t>Yes, primarily by nerves of the  parasympathetic  system</a:t>
            </a:r>
          </a:p>
        </p:txBody>
      </p:sp>
      <p:sp>
        <p:nvSpPr>
          <p:cNvPr id="16" name="Rectangle 12">
            <a:extLst>
              <a:ext uri="{FF2B5EF4-FFF2-40B4-BE49-F238E27FC236}">
                <a16:creationId xmlns:a16="http://schemas.microsoft.com/office/drawing/2014/main" id="{2FEDB7C0-60D8-4271-E4A5-6AB27E721896}"/>
              </a:ext>
            </a:extLst>
          </p:cNvPr>
          <p:cNvSpPr>
            <a:spLocks noChangeArrowheads="1"/>
          </p:cNvSpPr>
          <p:nvPr/>
        </p:nvSpPr>
        <p:spPr bwMode="auto">
          <a:xfrm>
            <a:off x="4527119" y="3452190"/>
            <a:ext cx="1580322" cy="376030"/>
          </a:xfrm>
          <a:prstGeom prst="rect">
            <a:avLst/>
          </a:prstGeom>
          <a:solidFill>
            <a:schemeClr val="accent1"/>
          </a:solidFill>
          <a:ln w="9525">
            <a:solidFill>
              <a:schemeClr val="tx1"/>
            </a:solid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ts val="700"/>
              </a:lnSpc>
            </a:pPr>
            <a:r>
              <a:rPr lang="en-US" altLang="en-US" sz="800" dirty="0"/>
              <a:t>sympathetic?</a:t>
            </a:r>
          </a:p>
          <a:p>
            <a:pPr algn="ctr" eaLnBrk="1" hangingPunct="1">
              <a:lnSpc>
                <a:spcPts val="700"/>
              </a:lnSpc>
            </a:pPr>
            <a:r>
              <a:rPr lang="en-US" altLang="en-US" sz="800" dirty="0"/>
              <a:t>parasympathetic?</a:t>
            </a:r>
          </a:p>
          <a:p>
            <a:pPr algn="ctr" eaLnBrk="1" hangingPunct="1">
              <a:lnSpc>
                <a:spcPts val="700"/>
              </a:lnSpc>
            </a:pPr>
            <a:r>
              <a:rPr lang="en-US" altLang="en-US" sz="800" dirty="0"/>
              <a:t>somatic?</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9D29792-059E-24BE-AECE-C75CC831F78F}"/>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23104869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91</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rgbClr val="0000FF"/>
                </a:solidFill>
              </a:rPr>
              <a:t>What gland-type secretes the aqueous portion of the tear film?</a:t>
            </a:r>
          </a:p>
          <a:p>
            <a:r>
              <a:rPr lang="en-US" sz="1600" dirty="0">
                <a:solidFill>
                  <a:srgbClr val="0000FF"/>
                </a:solidFill>
              </a:rPr>
              <a:t>Lacrimal gland</a:t>
            </a:r>
          </a:p>
          <a:p>
            <a:endParaRPr lang="en-US" sz="1600" i="1" dirty="0">
              <a:solidFill>
                <a:srgbClr val="0000FF"/>
              </a:solidFill>
            </a:endParaRPr>
          </a:p>
          <a:p>
            <a:r>
              <a:rPr lang="en-US" sz="1600" i="1" dirty="0">
                <a:solidFill>
                  <a:srgbClr val="0000FF"/>
                </a:solidFill>
              </a:rPr>
              <a:t>How many lacrimal glands are there (in each orbit)?</a:t>
            </a:r>
          </a:p>
          <a:p>
            <a:r>
              <a:rPr lang="en-US" sz="1600" dirty="0">
                <a:solidFill>
                  <a:srgbClr val="0000FF"/>
                </a:solidFill>
              </a:rPr>
              <a:t>Lots! But we think of them as being in one of two groups:</a:t>
            </a:r>
          </a:p>
          <a:p>
            <a:r>
              <a:rPr lang="en-US" sz="1600" dirty="0">
                <a:solidFill>
                  <a:srgbClr val="0000FF"/>
                </a:solidFill>
              </a:rPr>
              <a:t>--The  main  lacrimal gland</a:t>
            </a:r>
          </a:p>
          <a:p>
            <a:r>
              <a:rPr lang="en-US" sz="1600" dirty="0">
                <a:solidFill>
                  <a:srgbClr val="0000FF"/>
                </a:solidFill>
              </a:rPr>
              <a:t>--The  accessory  lacrimal glands</a:t>
            </a:r>
          </a:p>
          <a:p>
            <a:endParaRPr lang="en-US" sz="1600" i="1" dirty="0">
              <a:solidFill>
                <a:srgbClr val="0000FF"/>
              </a:solidFill>
            </a:endParaRPr>
          </a:p>
          <a:p>
            <a:r>
              <a:rPr lang="en-US" sz="1600" i="1" dirty="0">
                <a:solidFill>
                  <a:srgbClr val="0000FF"/>
                </a:solidFill>
              </a:rPr>
              <a:t>Are they innervated?</a:t>
            </a:r>
          </a:p>
          <a:p>
            <a:r>
              <a:rPr lang="en-US" sz="1600" dirty="0">
                <a:solidFill>
                  <a:srgbClr val="0000FF"/>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9D29792-059E-24BE-AECE-C75CC831F78F}"/>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8653066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92</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a:t>
            </a:r>
            <a:r>
              <a:rPr lang="en-US" sz="1600" b="1" dirty="0">
                <a:solidFill>
                  <a:srgbClr val="0000FF"/>
                </a:solidFill>
              </a:rPr>
              <a:t>The  main  lacrimal gland</a:t>
            </a:r>
            <a:endParaRPr lang="en-US" sz="1600" b="1" dirty="0">
              <a:solidFill>
                <a:schemeClr val="bg1">
                  <a:lumMod val="75000"/>
                </a:schemeClr>
              </a:solidFill>
            </a:endParaRPr>
          </a:p>
          <a:p>
            <a:r>
              <a:rPr lang="en-US" sz="1600"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6891013-ED0B-4350-85BE-885C15EA755A}"/>
              </a:ext>
            </a:extLst>
          </p:cNvPr>
          <p:cNvSpPr/>
          <p:nvPr/>
        </p:nvSpPr>
        <p:spPr>
          <a:xfrm>
            <a:off x="1726095" y="2286000"/>
            <a:ext cx="2743201" cy="6858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B512C4E-AC8A-56C6-A53C-B1889CE8D414}"/>
              </a:ext>
            </a:extLst>
          </p:cNvPr>
          <p:cNvSpPr txBox="1"/>
          <p:nvPr/>
        </p:nvSpPr>
        <p:spPr>
          <a:xfrm>
            <a:off x="3962400" y="3048823"/>
            <a:ext cx="4043030" cy="1169551"/>
          </a:xfrm>
          <a:prstGeom prst="rect">
            <a:avLst/>
          </a:prstGeom>
          <a:solidFill>
            <a:srgbClr val="CCFFCC"/>
          </a:solidFill>
        </p:spPr>
        <p:txBody>
          <a:bodyPr wrap="none" rtlCol="0">
            <a:spAutoFit/>
          </a:bodyPr>
          <a:lstStyle/>
          <a:p>
            <a:r>
              <a:rPr lang="en-US" sz="1400" i="1" dirty="0"/>
              <a:t>Where is the main lacrimal gland located?</a:t>
            </a:r>
            <a:endParaRPr lang="en-US" sz="1400" i="1" dirty="0">
              <a:solidFill>
                <a:srgbClr val="CCFFCC"/>
              </a:solidFill>
            </a:endParaRPr>
          </a:p>
          <a:p>
            <a:r>
              <a:rPr lang="en-US" sz="1400" dirty="0">
                <a:solidFill>
                  <a:srgbClr val="CCFFCC"/>
                </a:solidFill>
              </a:rPr>
              <a:t>The superotemporal orbit</a:t>
            </a:r>
          </a:p>
          <a:p>
            <a:endParaRPr lang="en-US" sz="1400" i="1" dirty="0">
              <a:solidFill>
                <a:srgbClr val="CCFFCC"/>
              </a:solidFill>
            </a:endParaRPr>
          </a:p>
          <a:p>
            <a:r>
              <a:rPr lang="en-US" sz="1400" i="1" dirty="0">
                <a:solidFill>
                  <a:srgbClr val="CCFFCC"/>
                </a:solidFill>
              </a:rPr>
              <a:t>It’s divided into two lobes—what are they called?</a:t>
            </a:r>
          </a:p>
          <a:p>
            <a:r>
              <a:rPr lang="en-US" sz="1400" dirty="0">
                <a:solidFill>
                  <a:srgbClr val="CCFFCC"/>
                </a:solidFill>
              </a:rPr>
              <a:t>The orbital and palpebral lobes</a:t>
            </a:r>
          </a:p>
        </p:txBody>
      </p:sp>
      <p:sp>
        <p:nvSpPr>
          <p:cNvPr id="7" name="TextBox 6">
            <a:extLst>
              <a:ext uri="{FF2B5EF4-FFF2-40B4-BE49-F238E27FC236}">
                <a16:creationId xmlns:a16="http://schemas.microsoft.com/office/drawing/2014/main" id="{C142BEC1-EED0-6D4B-A570-851C7F3EC58B}"/>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9447233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93</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a:t>
            </a:r>
            <a:r>
              <a:rPr lang="en-US" sz="1600" b="1" dirty="0">
                <a:solidFill>
                  <a:srgbClr val="0000FF"/>
                </a:solidFill>
              </a:rPr>
              <a:t>The  main  lacrimal gland</a:t>
            </a:r>
            <a:endParaRPr lang="en-US" sz="1600" b="1" dirty="0">
              <a:solidFill>
                <a:schemeClr val="bg1">
                  <a:lumMod val="75000"/>
                </a:schemeClr>
              </a:solidFill>
            </a:endParaRPr>
          </a:p>
          <a:p>
            <a:r>
              <a:rPr lang="en-US" sz="1600"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6891013-ED0B-4350-85BE-885C15EA755A}"/>
              </a:ext>
            </a:extLst>
          </p:cNvPr>
          <p:cNvSpPr/>
          <p:nvPr/>
        </p:nvSpPr>
        <p:spPr>
          <a:xfrm>
            <a:off x="1726095" y="2286000"/>
            <a:ext cx="2743201" cy="6858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B512C4E-AC8A-56C6-A53C-B1889CE8D414}"/>
              </a:ext>
            </a:extLst>
          </p:cNvPr>
          <p:cNvSpPr txBox="1"/>
          <p:nvPr/>
        </p:nvSpPr>
        <p:spPr>
          <a:xfrm>
            <a:off x="3962400" y="3048823"/>
            <a:ext cx="4043030" cy="1169551"/>
          </a:xfrm>
          <a:prstGeom prst="rect">
            <a:avLst/>
          </a:prstGeom>
          <a:solidFill>
            <a:srgbClr val="CCFFCC"/>
          </a:solidFill>
        </p:spPr>
        <p:txBody>
          <a:bodyPr wrap="none" rtlCol="0">
            <a:spAutoFit/>
          </a:bodyPr>
          <a:lstStyle/>
          <a:p>
            <a:r>
              <a:rPr lang="en-US" sz="1400" i="1" dirty="0"/>
              <a:t>Where is the main lacrimal gland located?</a:t>
            </a:r>
          </a:p>
          <a:p>
            <a:r>
              <a:rPr lang="en-US" sz="1400" dirty="0"/>
              <a:t>The superotemporal orbit</a:t>
            </a:r>
            <a:endParaRPr lang="en-US" sz="1400" dirty="0">
              <a:solidFill>
                <a:srgbClr val="CCFFCC"/>
              </a:solidFill>
            </a:endParaRPr>
          </a:p>
          <a:p>
            <a:endParaRPr lang="en-US" sz="1400" i="1" dirty="0">
              <a:solidFill>
                <a:srgbClr val="CCFFCC"/>
              </a:solidFill>
            </a:endParaRPr>
          </a:p>
          <a:p>
            <a:r>
              <a:rPr lang="en-US" sz="1400" i="1" dirty="0">
                <a:solidFill>
                  <a:srgbClr val="CCFFCC"/>
                </a:solidFill>
              </a:rPr>
              <a:t>It’s divided into two lobes—what are they called?</a:t>
            </a:r>
          </a:p>
          <a:p>
            <a:r>
              <a:rPr lang="en-US" sz="1400" dirty="0">
                <a:solidFill>
                  <a:srgbClr val="CCFFCC"/>
                </a:solidFill>
              </a:rPr>
              <a:t>The orbital and palpebral lobes</a:t>
            </a:r>
          </a:p>
        </p:txBody>
      </p:sp>
      <p:sp>
        <p:nvSpPr>
          <p:cNvPr id="7" name="TextBox 6">
            <a:extLst>
              <a:ext uri="{FF2B5EF4-FFF2-40B4-BE49-F238E27FC236}">
                <a16:creationId xmlns:a16="http://schemas.microsoft.com/office/drawing/2014/main" id="{C142BEC1-EED0-6D4B-A570-851C7F3EC58B}"/>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255126625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94</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a:t>
            </a:r>
            <a:r>
              <a:rPr lang="en-US" sz="1600" b="1" dirty="0">
                <a:solidFill>
                  <a:srgbClr val="0000FF"/>
                </a:solidFill>
              </a:rPr>
              <a:t>The  main  lacrimal gland</a:t>
            </a:r>
            <a:endParaRPr lang="en-US" sz="1600" b="1" dirty="0">
              <a:solidFill>
                <a:schemeClr val="bg1">
                  <a:lumMod val="75000"/>
                </a:schemeClr>
              </a:solidFill>
            </a:endParaRPr>
          </a:p>
          <a:p>
            <a:r>
              <a:rPr lang="en-US" sz="1600"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6891013-ED0B-4350-85BE-885C15EA755A}"/>
              </a:ext>
            </a:extLst>
          </p:cNvPr>
          <p:cNvSpPr/>
          <p:nvPr/>
        </p:nvSpPr>
        <p:spPr>
          <a:xfrm>
            <a:off x="1726095" y="2286000"/>
            <a:ext cx="2743201" cy="6858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B512C4E-AC8A-56C6-A53C-B1889CE8D414}"/>
              </a:ext>
            </a:extLst>
          </p:cNvPr>
          <p:cNvSpPr txBox="1"/>
          <p:nvPr/>
        </p:nvSpPr>
        <p:spPr>
          <a:xfrm>
            <a:off x="3962400" y="3048823"/>
            <a:ext cx="4043030" cy="1169551"/>
          </a:xfrm>
          <a:prstGeom prst="rect">
            <a:avLst/>
          </a:prstGeom>
          <a:solidFill>
            <a:srgbClr val="CCFFCC"/>
          </a:solidFill>
        </p:spPr>
        <p:txBody>
          <a:bodyPr wrap="none" rtlCol="0">
            <a:spAutoFit/>
          </a:bodyPr>
          <a:lstStyle/>
          <a:p>
            <a:r>
              <a:rPr lang="en-US" sz="1400" i="1" dirty="0"/>
              <a:t>Where is the main lacrimal gland located?</a:t>
            </a:r>
          </a:p>
          <a:p>
            <a:r>
              <a:rPr lang="en-US" sz="1400" dirty="0"/>
              <a:t>The superotemporal orbit</a:t>
            </a:r>
          </a:p>
          <a:p>
            <a:endParaRPr lang="en-US" sz="1400" i="1" dirty="0"/>
          </a:p>
          <a:p>
            <a:r>
              <a:rPr lang="en-US" sz="1400" i="1" dirty="0"/>
              <a:t>It’s divided into two lobes—what are they called?</a:t>
            </a:r>
          </a:p>
          <a:p>
            <a:r>
              <a:rPr lang="en-US" sz="1400" dirty="0">
                <a:solidFill>
                  <a:srgbClr val="CCFFCC"/>
                </a:solidFill>
              </a:rPr>
              <a:t>The orbital and palpebral lobes</a:t>
            </a:r>
          </a:p>
        </p:txBody>
      </p:sp>
      <p:sp>
        <p:nvSpPr>
          <p:cNvPr id="7" name="TextBox 6">
            <a:extLst>
              <a:ext uri="{FF2B5EF4-FFF2-40B4-BE49-F238E27FC236}">
                <a16:creationId xmlns:a16="http://schemas.microsoft.com/office/drawing/2014/main" id="{C142BEC1-EED0-6D4B-A570-851C7F3EC58B}"/>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6607713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95</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a:t>
            </a:r>
            <a:r>
              <a:rPr lang="en-US" sz="1600" b="1" dirty="0">
                <a:solidFill>
                  <a:srgbClr val="0000FF"/>
                </a:solidFill>
              </a:rPr>
              <a:t>The  main  lacrimal gland</a:t>
            </a:r>
            <a:endParaRPr lang="en-US" sz="1600" b="1" dirty="0">
              <a:solidFill>
                <a:schemeClr val="bg1">
                  <a:lumMod val="75000"/>
                </a:schemeClr>
              </a:solidFill>
            </a:endParaRPr>
          </a:p>
          <a:p>
            <a:r>
              <a:rPr lang="en-US" sz="1600"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6891013-ED0B-4350-85BE-885C15EA755A}"/>
              </a:ext>
            </a:extLst>
          </p:cNvPr>
          <p:cNvSpPr/>
          <p:nvPr/>
        </p:nvSpPr>
        <p:spPr>
          <a:xfrm>
            <a:off x="1726095" y="2286000"/>
            <a:ext cx="2743201" cy="6858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B512C4E-AC8A-56C6-A53C-B1889CE8D414}"/>
              </a:ext>
            </a:extLst>
          </p:cNvPr>
          <p:cNvSpPr txBox="1"/>
          <p:nvPr/>
        </p:nvSpPr>
        <p:spPr>
          <a:xfrm>
            <a:off x="3962400" y="3048823"/>
            <a:ext cx="4043030" cy="1169551"/>
          </a:xfrm>
          <a:prstGeom prst="rect">
            <a:avLst/>
          </a:prstGeom>
          <a:solidFill>
            <a:srgbClr val="CCFFCC"/>
          </a:solidFill>
        </p:spPr>
        <p:txBody>
          <a:bodyPr wrap="none" rtlCol="0">
            <a:spAutoFit/>
          </a:bodyPr>
          <a:lstStyle/>
          <a:p>
            <a:r>
              <a:rPr lang="en-US" sz="1400" i="1" dirty="0"/>
              <a:t>Where is the main lacrimal gland located?</a:t>
            </a:r>
          </a:p>
          <a:p>
            <a:r>
              <a:rPr lang="en-US" sz="1400" dirty="0"/>
              <a:t>The superotemporal orbit</a:t>
            </a:r>
          </a:p>
          <a:p>
            <a:endParaRPr lang="en-US" sz="1400" i="1" dirty="0"/>
          </a:p>
          <a:p>
            <a:r>
              <a:rPr lang="en-US" sz="1400" i="1" dirty="0"/>
              <a:t>It’s divided into two lobes—what are they called?</a:t>
            </a:r>
          </a:p>
          <a:p>
            <a:r>
              <a:rPr lang="en-US" sz="1400" dirty="0"/>
              <a:t>The orbital and palpebral lobes</a:t>
            </a:r>
          </a:p>
        </p:txBody>
      </p:sp>
      <p:sp>
        <p:nvSpPr>
          <p:cNvPr id="7" name="TextBox 6">
            <a:extLst>
              <a:ext uri="{FF2B5EF4-FFF2-40B4-BE49-F238E27FC236}">
                <a16:creationId xmlns:a16="http://schemas.microsoft.com/office/drawing/2014/main" id="{C142BEC1-EED0-6D4B-A570-851C7F3EC58B}"/>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8199448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BCAB30-6119-D08D-07D4-2ED63FE232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800" y="884371"/>
            <a:ext cx="4872399" cy="4692936"/>
          </a:xfrm>
          <a:prstGeom prst="rect">
            <a:avLst/>
          </a:prstGeom>
        </p:spPr>
      </p:pic>
      <p:sp>
        <p:nvSpPr>
          <p:cNvPr id="7" name="TextBox 6">
            <a:extLst>
              <a:ext uri="{FF2B5EF4-FFF2-40B4-BE49-F238E27FC236}">
                <a16:creationId xmlns:a16="http://schemas.microsoft.com/office/drawing/2014/main" id="{792DECA9-2F7C-D203-0C9A-BEDF41F6EE62}"/>
              </a:ext>
            </a:extLst>
          </p:cNvPr>
          <p:cNvSpPr txBox="1"/>
          <p:nvPr/>
        </p:nvSpPr>
        <p:spPr>
          <a:xfrm>
            <a:off x="952499" y="5819723"/>
            <a:ext cx="7239000" cy="861774"/>
          </a:xfrm>
          <a:prstGeom prst="rect">
            <a:avLst/>
          </a:prstGeom>
          <a:noFill/>
        </p:spPr>
        <p:txBody>
          <a:bodyPr wrap="square" rtlCol="0">
            <a:spAutoFit/>
          </a:bodyPr>
          <a:lstStyle/>
          <a:p>
            <a:r>
              <a:rPr lang="en-US" sz="1600" i="0" dirty="0">
                <a:effectLst/>
              </a:rPr>
              <a:t>The orbital lobe of the lacrimal gland (L</a:t>
            </a:r>
            <a:r>
              <a:rPr lang="en-US" sz="1600" i="0" baseline="-25000" dirty="0">
                <a:effectLst/>
              </a:rPr>
              <a:t>o</a:t>
            </a:r>
            <a:r>
              <a:rPr lang="en-US" sz="1600" i="0" dirty="0">
                <a:effectLst/>
              </a:rPr>
              <a:t>) and the palpebral lobe of the lacrimal gland (</a:t>
            </a:r>
            <a:r>
              <a:rPr lang="en-US" sz="1600" i="0" dirty="0" err="1">
                <a:effectLst/>
              </a:rPr>
              <a:t>L</a:t>
            </a:r>
            <a:r>
              <a:rPr lang="en-US" sz="1600" i="0" baseline="-25000" dirty="0" err="1">
                <a:effectLst/>
              </a:rPr>
              <a:t>p</a:t>
            </a:r>
            <a:r>
              <a:rPr lang="en-US" sz="1600" i="0" dirty="0">
                <a:effectLst/>
              </a:rPr>
              <a:t>) are separated by the lateral horn of the levator aponeurosis (Ap)</a:t>
            </a:r>
          </a:p>
          <a:p>
            <a:r>
              <a:rPr lang="en-US" sz="1600" dirty="0">
                <a:solidFill>
                  <a:srgbClr val="0000FF"/>
                </a:solidFill>
              </a:rPr>
              <a:t>(FYI: LPS = levator </a:t>
            </a:r>
            <a:r>
              <a:rPr lang="en-US" sz="1600" dirty="0" err="1">
                <a:solidFill>
                  <a:srgbClr val="0000FF"/>
                </a:solidFill>
              </a:rPr>
              <a:t>palpebralis</a:t>
            </a:r>
            <a:r>
              <a:rPr lang="en-US" sz="1600" dirty="0">
                <a:solidFill>
                  <a:srgbClr val="0000FF"/>
                </a:solidFill>
              </a:rPr>
              <a:t> superioris; </a:t>
            </a:r>
            <a:r>
              <a:rPr lang="en-US" sz="1600" dirty="0" err="1">
                <a:solidFill>
                  <a:srgbClr val="0000FF"/>
                </a:solidFill>
              </a:rPr>
              <a:t>Wh</a:t>
            </a:r>
            <a:r>
              <a:rPr lang="en-US" sz="1600" dirty="0">
                <a:solidFill>
                  <a:srgbClr val="0000FF"/>
                </a:solidFill>
              </a:rPr>
              <a:t> =  Whitnall’s ligament)</a:t>
            </a:r>
            <a:endParaRPr lang="en-US" sz="1600" i="0" dirty="0">
              <a:solidFill>
                <a:srgbClr val="0000FF"/>
              </a:solidFill>
              <a:effectLst/>
            </a:endParaRPr>
          </a:p>
        </p:txBody>
      </p:sp>
      <p:sp>
        <p:nvSpPr>
          <p:cNvPr id="2" name="TextBox 1">
            <a:extLst>
              <a:ext uri="{FF2B5EF4-FFF2-40B4-BE49-F238E27FC236}">
                <a16:creationId xmlns:a16="http://schemas.microsoft.com/office/drawing/2014/main" id="{46E8220C-A540-DCDD-B9F5-65E147CFA6AF}"/>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11987923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97</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rgbClr val="0000FF"/>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1815882"/>
          </a:xfrm>
          <a:prstGeom prst="rect">
            <a:avLst/>
          </a:prstGeom>
          <a:solidFill>
            <a:srgbClr val="CCFFCC"/>
          </a:solidFill>
        </p:spPr>
        <p:txBody>
          <a:bodyPr wrap="square" rtlCol="0">
            <a:spAutoFit/>
          </a:bodyPr>
          <a:lstStyle/>
          <a:p>
            <a:r>
              <a:rPr lang="en-US" sz="1400" i="1" dirty="0"/>
              <a:t>There are two eponymous accessory glands—what are they? </a:t>
            </a:r>
            <a:r>
              <a:rPr lang="en-US" sz="1400" i="1" dirty="0">
                <a:solidFill>
                  <a:srgbClr val="CCFFCC"/>
                </a:solidFill>
              </a:rPr>
              <a:t>What is the primary location for each?</a:t>
            </a:r>
          </a:p>
          <a:p>
            <a:r>
              <a:rPr lang="en-US" sz="1400" dirty="0"/>
              <a:t>--Glands of  Krauss</a:t>
            </a:r>
            <a:r>
              <a:rPr lang="en-US" sz="1400" dirty="0">
                <a:solidFill>
                  <a:srgbClr val="CCFFCC"/>
                </a:solidFill>
              </a:rPr>
              <a:t>, found  in the fornices</a:t>
            </a:r>
          </a:p>
          <a:p>
            <a:r>
              <a:rPr lang="en-US" sz="1400" dirty="0"/>
              <a:t>--Glands of  </a:t>
            </a:r>
            <a:r>
              <a:rPr lang="en-US" sz="1400" dirty="0" err="1"/>
              <a:t>Wolfring</a:t>
            </a:r>
            <a:r>
              <a:rPr lang="en-US" sz="1400" dirty="0">
                <a:solidFill>
                  <a:srgbClr val="CCFFCC"/>
                </a:solidFill>
              </a:rPr>
              <a:t>, found  near the tarsal plates</a:t>
            </a:r>
          </a:p>
          <a:p>
            <a:endParaRPr lang="en-US" sz="1400" dirty="0">
              <a:solidFill>
                <a:srgbClr val="CCFFCC"/>
              </a:solidFill>
            </a:endParaRPr>
          </a:p>
          <a:p>
            <a:r>
              <a:rPr lang="en-US" sz="1400" i="1" dirty="0">
                <a:solidFill>
                  <a:srgbClr val="CCFFCC"/>
                </a:solidFill>
              </a:rPr>
              <a:t>Are these large, singular structures a la the main lac gland?</a:t>
            </a:r>
          </a:p>
          <a:p>
            <a:r>
              <a:rPr lang="en-US" sz="1400" dirty="0">
                <a:solidFill>
                  <a:srgbClr val="CCFFCC"/>
                </a:solidFill>
              </a:rPr>
              <a:t>No, they are two </a:t>
            </a:r>
            <a:r>
              <a:rPr lang="en-US" sz="1400" i="1" dirty="0">
                <a:solidFill>
                  <a:srgbClr val="CCFFCC"/>
                </a:solidFill>
              </a:rPr>
              <a:t>sets</a:t>
            </a:r>
            <a:r>
              <a:rPr lang="en-US" sz="1400" dirty="0">
                <a:solidFill>
                  <a:srgbClr val="CCFFCC"/>
                </a:solidFill>
              </a:rPr>
              <a:t> of (much smaller) glands distributed throughout the </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732B797-4EAF-6D78-D0AD-342D21CBC4CA}"/>
              </a:ext>
            </a:extLst>
          </p:cNvPr>
          <p:cNvSpPr/>
          <p:nvPr/>
        </p:nvSpPr>
        <p:spPr>
          <a:xfrm>
            <a:off x="2209800" y="3660881"/>
            <a:ext cx="685800" cy="239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7CFA07-EC87-0C01-F4D4-8A3DEC8F30DD}"/>
              </a:ext>
            </a:extLst>
          </p:cNvPr>
          <p:cNvSpPr/>
          <p:nvPr/>
        </p:nvSpPr>
        <p:spPr>
          <a:xfrm>
            <a:off x="2209800" y="3891385"/>
            <a:ext cx="685800" cy="239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FC3F99D-5A76-08B7-4FB2-919AD1CAD43A}"/>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14290767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98</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rgbClr val="0000FF"/>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1815882"/>
          </a:xfrm>
          <a:prstGeom prst="rect">
            <a:avLst/>
          </a:prstGeom>
          <a:solidFill>
            <a:srgbClr val="CCFFCC"/>
          </a:solidFill>
        </p:spPr>
        <p:txBody>
          <a:bodyPr wrap="square" rtlCol="0">
            <a:spAutoFit/>
          </a:bodyPr>
          <a:lstStyle/>
          <a:p>
            <a:r>
              <a:rPr lang="en-US" sz="1400" i="1" dirty="0"/>
              <a:t>There are two eponymous accessory glands—what are they? </a:t>
            </a:r>
            <a:r>
              <a:rPr lang="en-US" sz="1400" i="1" dirty="0">
                <a:solidFill>
                  <a:srgbClr val="CCFFCC"/>
                </a:solidFill>
              </a:rPr>
              <a:t>What is the primary location for each?</a:t>
            </a:r>
          </a:p>
          <a:p>
            <a:r>
              <a:rPr lang="en-US" sz="1400" dirty="0"/>
              <a:t>--Glands of  Krauss</a:t>
            </a:r>
            <a:r>
              <a:rPr lang="en-US" sz="1400" dirty="0">
                <a:solidFill>
                  <a:srgbClr val="CCFFCC"/>
                </a:solidFill>
              </a:rPr>
              <a:t>, found  in the fornices</a:t>
            </a:r>
          </a:p>
          <a:p>
            <a:r>
              <a:rPr lang="en-US" sz="1400" dirty="0"/>
              <a:t>--Glands of  </a:t>
            </a:r>
            <a:r>
              <a:rPr lang="en-US" sz="1400" dirty="0" err="1"/>
              <a:t>Wolfring</a:t>
            </a:r>
            <a:r>
              <a:rPr lang="en-US" sz="1400" dirty="0">
                <a:solidFill>
                  <a:srgbClr val="CCFFCC"/>
                </a:solidFill>
              </a:rPr>
              <a:t>, found  near the tarsal plates</a:t>
            </a:r>
          </a:p>
          <a:p>
            <a:endParaRPr lang="en-US" sz="1400" dirty="0">
              <a:solidFill>
                <a:srgbClr val="CCFFCC"/>
              </a:solidFill>
            </a:endParaRPr>
          </a:p>
          <a:p>
            <a:r>
              <a:rPr lang="en-US" sz="1400" i="1" dirty="0">
                <a:solidFill>
                  <a:srgbClr val="CCFFCC"/>
                </a:solidFill>
              </a:rPr>
              <a:t>Are these large, singular structures a la the main lac gland?</a:t>
            </a:r>
          </a:p>
          <a:p>
            <a:r>
              <a:rPr lang="en-US" sz="1400" dirty="0">
                <a:solidFill>
                  <a:srgbClr val="CCFFCC"/>
                </a:solidFill>
              </a:rPr>
              <a:t>No, they are two </a:t>
            </a:r>
            <a:r>
              <a:rPr lang="en-US" sz="1400" i="1" dirty="0">
                <a:solidFill>
                  <a:srgbClr val="CCFFCC"/>
                </a:solidFill>
              </a:rPr>
              <a:t>sets</a:t>
            </a:r>
            <a:r>
              <a:rPr lang="en-US" sz="1400" dirty="0">
                <a:solidFill>
                  <a:srgbClr val="CCFFCC"/>
                </a:solidFill>
              </a:rPr>
              <a:t> of (much smaller) glands distributed throughout the </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8840C13-8EFF-9787-D3E5-2A69D6C3BF2A}"/>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12505464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99</a:t>
            </a:fld>
            <a:endParaRPr lang="en-US" altLang="en-US"/>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rgbClr val="0000FF"/>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1815882"/>
          </a:xfrm>
          <a:prstGeom prst="rect">
            <a:avLst/>
          </a:prstGeom>
          <a:solidFill>
            <a:srgbClr val="CCFFCC"/>
          </a:solidFill>
        </p:spPr>
        <p:txBody>
          <a:bodyPr wrap="square" rtlCol="0">
            <a:spAutoFit/>
          </a:bodyPr>
          <a:lstStyle/>
          <a:p>
            <a:r>
              <a:rPr lang="en-US" sz="1400" i="1" dirty="0"/>
              <a:t>There are two eponymous accessory glands—what are they? </a:t>
            </a:r>
            <a:r>
              <a:rPr lang="en-US" sz="1400" i="1" dirty="0">
                <a:solidFill>
                  <a:srgbClr val="0000FF"/>
                </a:solidFill>
              </a:rPr>
              <a:t>What is the primary location for each?</a:t>
            </a:r>
          </a:p>
          <a:p>
            <a:r>
              <a:rPr lang="en-US" sz="1400" dirty="0"/>
              <a:t>--Glands of  Krauss, </a:t>
            </a:r>
            <a:r>
              <a:rPr lang="en-US" sz="1400" dirty="0">
                <a:solidFill>
                  <a:srgbClr val="0000FF"/>
                </a:solidFill>
              </a:rPr>
              <a:t>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endParaRPr lang="en-US" sz="1400" dirty="0">
              <a:solidFill>
                <a:schemeClr val="bg1">
                  <a:lumMod val="75000"/>
                </a:schemeClr>
              </a:solidFill>
            </a:endParaRPr>
          </a:p>
          <a:p>
            <a:endParaRPr lang="en-US" sz="1400" dirty="0">
              <a:solidFill>
                <a:srgbClr val="CCFFCC"/>
              </a:solidFill>
            </a:endParaRPr>
          </a:p>
          <a:p>
            <a:r>
              <a:rPr lang="en-US" sz="1400" i="1" dirty="0">
                <a:solidFill>
                  <a:srgbClr val="CCFFCC"/>
                </a:solidFill>
              </a:rPr>
              <a:t>Are these large, singular structures a la the main lac gland?</a:t>
            </a:r>
          </a:p>
          <a:p>
            <a:r>
              <a:rPr lang="en-US" sz="1400" dirty="0">
                <a:solidFill>
                  <a:srgbClr val="CCFFCC"/>
                </a:solidFill>
              </a:rPr>
              <a:t>No, they are two </a:t>
            </a:r>
            <a:r>
              <a:rPr lang="en-US" sz="1400" i="1" dirty="0">
                <a:solidFill>
                  <a:srgbClr val="CCFFCC"/>
                </a:solidFill>
              </a:rPr>
              <a:t>sets</a:t>
            </a:r>
            <a:r>
              <a:rPr lang="en-US" sz="1400" dirty="0">
                <a:solidFill>
                  <a:srgbClr val="CCFFCC"/>
                </a:solidFill>
              </a:rPr>
              <a:t> of (much smaller) glands distributed throughout the </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E68DDF2-4A8C-5E78-AC83-E797798D2E56}"/>
              </a:ext>
            </a:extLst>
          </p:cNvPr>
          <p:cNvSpPr/>
          <p:nvPr/>
        </p:nvSpPr>
        <p:spPr>
          <a:xfrm>
            <a:off x="3405271" y="3643747"/>
            <a:ext cx="1395329" cy="239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9AD5018-F41C-95A1-F305-8DABC6994314}"/>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3252048649"/>
      </p:ext>
    </p:extLst>
  </p:cSld>
  <p:clrMapOvr>
    <a:masterClrMapping/>
  </p:clrMapOvr>
</p:sld>
</file>

<file path=ppt/theme/theme1.xml><?xml version="1.0" encoding="utf-8"?>
<a:theme xmlns:a="http://schemas.openxmlformats.org/drawingml/2006/main" name="Theme1">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5715</TotalTime>
  <Words>141828</Words>
  <Application>Microsoft Office PowerPoint</Application>
  <PresentationFormat>On-screen Show (4:3)</PresentationFormat>
  <Paragraphs>19278</Paragraphs>
  <Slides>744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744</vt:i4>
      </vt:variant>
    </vt:vector>
  </HeadingPairs>
  <TitlesOfParts>
    <vt:vector size="751" baseType="lpstr">
      <vt:lpstr>Arial</vt:lpstr>
      <vt:lpstr>Calibri</vt:lpstr>
      <vt:lpstr>Google Sans</vt:lpstr>
      <vt:lpstr>Segoe Print</vt:lpstr>
      <vt:lpstr>Segoe Script</vt:lpstr>
      <vt:lpstr>Wingdings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Steven Flynn</cp:lastModifiedBy>
  <cp:revision>282</cp:revision>
  <dcterms:created xsi:type="dcterms:W3CDTF">2014-07-11T00:34:38Z</dcterms:created>
  <dcterms:modified xsi:type="dcterms:W3CDTF">2024-03-07T17:01:37Z</dcterms:modified>
</cp:coreProperties>
</file>