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7" r:id="rId2"/>
    <p:sldId id="258" r:id="rId3"/>
    <p:sldId id="272" r:id="rId4"/>
    <p:sldId id="262" r:id="rId5"/>
    <p:sldId id="263" r:id="rId6"/>
    <p:sldId id="264" r:id="rId7"/>
    <p:sldId id="265" r:id="rId8"/>
    <p:sldId id="268" r:id="rId9"/>
    <p:sldId id="277" r:id="rId10"/>
    <p:sldId id="275" r:id="rId11"/>
    <p:sldId id="280" r:id="rId12"/>
    <p:sldId id="278" r:id="rId13"/>
    <p:sldId id="281" r:id="rId14"/>
    <p:sldId id="279" r:id="rId15"/>
    <p:sldId id="28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2B2B2"/>
    <a:srgbClr val="CCFF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95F060-DC25-4010-BCE1-A0C22D32A6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07C76-A4F1-4649-ADDD-894E5249C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F511164-88BF-4BDA-B571-7E58AE578E3A}" type="datetimeFigureOut">
              <a:rPr lang="en-US"/>
              <a:pPr>
                <a:defRPr/>
              </a:pPr>
              <a:t>12/31/2018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21A52C-2DD5-40B8-893C-E4E174143E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18C83B-09A7-4F4A-9228-D3CD3849A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F7B1B-9810-4BC9-A96B-6EFF6D4FFC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C80C8-0E2F-4675-B89A-E2CF7792C3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6B1451-4456-4F0E-B768-6EDC008371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A48882E-E489-4C49-8A09-29FE727F82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DAB19949-8261-439D-A59B-53811B13B9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D0F90FEA-B216-473E-82AD-A5A392D5A6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FC4BE0-E78B-4A6C-AF91-ED4283304C3E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A48882E-E489-4C49-8A09-29FE727F82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DAB19949-8261-439D-A59B-53811B13B9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D0F90FEA-B216-473E-82AD-A5A392D5A6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FC4BE0-E78B-4A6C-AF91-ED4283304C3E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83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AE7D0720-1E44-4745-94A6-9367C79F8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B36A6B91-224C-4F00-8F83-A2CA3F9A5318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EBE0648C-BE04-44EA-B9B1-90C9919FC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422E9E4C-3C36-427A-B9A7-C477BF7C8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4EEDC987-D9D7-431C-8B6B-A2C510771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42059BC7-D3E5-49D6-93E6-39E92266F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A2DB9921-E077-42DD-B407-B92A3149F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1F99D819-4B60-4588-9082-7044FF84F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7A30BF32-CDC8-44D4-B01D-6A48E55E0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471D0CC-3500-4269-BF5B-69DB4D2CF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C7D71465-C91F-4707-A1D5-AD958E944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F2634329-DE7B-4745-AD0A-AC4CBE382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2CCEC2C2-3456-486C-9F16-9A155ED7A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0B231151-BAE7-440E-AE79-91E17C1D2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AF9E43EA-39B7-42F1-A77F-DA2881541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807A0AE6-EF0E-4079-A03A-BD4B08035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139FBD85-FE49-43DC-91D5-A2218C403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63125066-91DB-4200-A832-8844AD00D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93E16DB9-C5DA-40A3-A06F-B6EC48C71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468C7CF3-2AB6-436E-AFDE-7DA7FBE57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3D81A04E-B4D0-4CC4-8A53-E68F0247D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C2ACE051-6346-4EED-BB93-8DB5254F7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FEA1DD22-5D12-4E2A-984F-612BD28A4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BEEF9A1D-AB43-40AF-B7F1-0F4F77D28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792A45D9-0058-4716-B260-E1D004E78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39F9DCB6-A00C-4CC1-B9E0-0F86DA8CF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5154EAB5-093A-4BED-9E0B-2855BA6EC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13935113-F419-4E2F-A848-94B619E57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00BB430-3816-404E-B5E6-B7AB4591F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517C0E92-CEF6-4E25-A649-F6F0E66A4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A39E351C-D59B-40E9-BE8E-4A5313A76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4C4E67D0-29C9-4E82-BA73-2614D00F7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76B561FD-BAEB-46D2-9672-43ADDCC17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53A93EE7-B233-4E80-887C-06AA2375D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8F923EBB-78ED-41C7-83C4-F38DA6318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DAF9E59-8173-413E-BD42-38E077DD4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EF374038-83A4-4257-B2A2-923126D33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847FE-833E-47B2-B63F-5B8F18CCF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95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D01E97-AF88-469D-8C2A-B88123733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138362-20E0-4A0A-8DAA-636E84844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0AC07FA-1649-479D-B2E0-3523B9E0AB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A032C-1E9B-4E50-945E-93CD71457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10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347430-5166-4DAA-8B32-BFC670063A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58B34E-F0AA-4905-915E-60A9770E1B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5C5F9F4-45E4-480A-91E6-D4259A84E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889FB-17B4-4794-8981-0E1B6F6A0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00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93A40B-EC5E-4CF1-8258-1D2924D097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F711B1-5631-4102-881E-583CCACEAD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BC5976-23E7-4DEC-8855-2A077DF3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6807D-5FF6-480E-84AF-6720D4214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75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5001FC-B986-454D-8230-4064DEA3B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05569A7-71C1-4EED-B5EF-FF09F951BA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88A6698-A03A-4650-99F9-B47CF9AEB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6E5D4-1D79-48A4-B273-D835415D4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14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C9E081-14F9-4DBE-BC7A-0AC7E6019D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992149-8DB9-4665-8492-3938B9753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30F88A0-9354-4EBD-A3F6-83AC3E0917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83F66-B8C1-4AA7-BC7E-C993C0D1C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27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C03C1DF-D855-4013-B07C-63D576B2C8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D1D884D-6F2B-4FF6-A19F-B737EC224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E2E4F2A-3B9B-49D4-9055-2B7157178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DDF0E-4645-4972-A909-4705FB432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34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6722C6-E062-4BAD-9522-56EEEF0229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0F2235-CD11-4C65-8987-B17C7F2CC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647A986-91A5-47D7-814B-DD6F2BAD7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5A9BC-B87C-4356-9CF1-E46B08A84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10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0A4A338-E955-440E-ABB9-21FAADDB2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298FB0F-24EC-4B28-8758-D39F406C8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E7700B0-C963-48AB-8B79-F4801BEDA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9ED3E-7C86-4FF6-BAD9-52B41C8B0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38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A77A0-778F-4420-B0E6-8E332C0D60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3C6667-3CFF-4D78-9483-A81CD9DA4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94F0926-F6F9-44F2-BF10-BF7739362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34965-1D3E-4B7D-990F-8783BD0B5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23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578CA1-91DB-4126-B510-A204A7121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FA87D5-C563-4B8D-AC08-01AF14431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E60DD12-DF22-4E11-B4B8-4200F237E2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0C731-D5AC-4A53-B8A9-9BE78BE17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71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3CDE5794-0BBF-4107-9092-828779C9D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FA8BF3-7E0A-4E44-9E34-C58FFBFAA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7AAC18-CEA4-4EE0-98E7-46C4B1F45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CE6E22F9-4C2D-43EB-9480-9F916E55FB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DA81506-0B3B-4209-9562-322F4C09FC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802BE17B-5E07-4B30-AC2E-71EE79490B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B97309C-8E50-4957-929F-388C2653831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3EA1CF62-4D28-4F70-B41E-8962660E9FD1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8020C91B-04AF-4402-93B2-128B21594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F8A2DA2E-3E08-4408-9577-6331BA66C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4D840E52-A2DF-4B56-B768-53F93523F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4B944EE0-FE8E-407C-84E3-77FA8FFCA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D296DCED-EA91-4FF9-B9C2-791EC07AE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C023B3B2-3C57-4B53-A5B0-404F15FD7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836516F1-56A7-4099-A603-6FD6DE08B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F17557B3-7A30-4917-8570-848EA19BF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DE0895BA-518E-47BD-9F64-E1B685C09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F2913F47-6A93-48FB-A0D7-7B268D96C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B206517D-55D0-49F1-BD20-D79C0F4D6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A15F0C74-FCC0-442B-AB9E-E2FFDF971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B5C298B8-3209-4B02-8AEF-0CF177999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94ED22DE-BF1F-40D4-ACD6-9DEEFDE57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C093D3CA-3F47-4D4D-AE69-943936EAC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328DD66D-13BC-4FF2-976D-389D9F307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6C68401D-4461-4DC0-8A9C-BC9AFD7F2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A0D92D86-8E4B-4EB8-9ADE-0235C5AC0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B5B9DFEC-B0F6-4BC1-A83A-5D212F3E2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2BDFCF85-9D77-4B43-B3D2-6EF4CB307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462AD7B5-AF52-487A-8377-DEC0A4F14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0E64F0EC-12AF-4642-BBC2-D7CEA1968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C751A4ED-3BE6-4B6B-AC67-7F4BF41FF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3D1B6DFC-F576-4FFB-BCD1-C7E3CA530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C0BD5A01-EE35-4734-8211-56767D5C7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7653BA1A-B457-47C8-B9B4-A4ED4DA7B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749A2287-9CBF-48B3-81BE-6F8C71FED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8E62BCC7-8D72-458F-B0E1-8C034DBFC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7F3C2019-B2AB-4DE9-AB11-A6EE1596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D8088BE3-8A90-40E7-9059-C0577C5F5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A8FBEC90-0940-4D40-B320-F4C0587D6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14C21A3-BF54-4849-B31B-3BC7843E9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15120"/>
            <a:ext cx="7543800" cy="604837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414FDD0-8163-4D65-A1D1-B8A2FE0400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Of the Gram(-) </a:t>
            </a:r>
            <a:r>
              <a:rPr lang="en-US" altLang="en-US" dirty="0" err="1"/>
              <a:t>enterics</a:t>
            </a:r>
            <a:r>
              <a:rPr lang="en-US" altLang="en-US" dirty="0"/>
              <a:t>…Which 5 are most commonly implicated in keratitis?</a:t>
            </a:r>
          </a:p>
          <a:p>
            <a:pPr lvl="1" eaLnBrk="1" hangingPunct="1"/>
            <a:r>
              <a:rPr lang="en-US" altLang="en-US" sz="3200" b="1" dirty="0">
                <a:solidFill>
                  <a:schemeClr val="bg1"/>
                </a:solidFill>
              </a:rPr>
              <a:t>S</a:t>
            </a:r>
            <a:r>
              <a:rPr lang="en-US" altLang="en-US" dirty="0">
                <a:solidFill>
                  <a:schemeClr val="bg1"/>
                </a:solidFill>
              </a:rPr>
              <a:t>erratia</a:t>
            </a:r>
          </a:p>
          <a:p>
            <a:pPr lvl="1" eaLnBrk="1" hangingPunct="1"/>
            <a:r>
              <a:rPr lang="en-US" altLang="en-US" sz="3200" b="1" dirty="0">
                <a:solidFill>
                  <a:schemeClr val="bg1"/>
                </a:solidFill>
              </a:rPr>
              <a:t>P</a:t>
            </a:r>
            <a:r>
              <a:rPr lang="en-US" altLang="en-US" dirty="0">
                <a:solidFill>
                  <a:schemeClr val="bg1"/>
                </a:solidFill>
              </a:rPr>
              <a:t>roteus</a:t>
            </a:r>
          </a:p>
          <a:p>
            <a:pPr lvl="1" eaLnBrk="1" hangingPunct="1"/>
            <a:r>
              <a:rPr lang="en-US" altLang="en-US" sz="3200" b="1" dirty="0">
                <a:solidFill>
                  <a:schemeClr val="bg1"/>
                </a:solidFill>
              </a:rPr>
              <a:t>E</a:t>
            </a:r>
            <a:r>
              <a:rPr lang="en-US" altLang="en-US" dirty="0">
                <a:solidFill>
                  <a:schemeClr val="bg1"/>
                </a:solidFill>
              </a:rPr>
              <a:t>nterobacter</a:t>
            </a:r>
          </a:p>
          <a:p>
            <a:pPr lvl="1" eaLnBrk="1" hangingPunct="1"/>
            <a:r>
              <a:rPr lang="en-US" altLang="en-US" sz="3200" b="1" dirty="0">
                <a:solidFill>
                  <a:schemeClr val="bg1"/>
                </a:solidFill>
              </a:rPr>
              <a:t>C</a:t>
            </a:r>
            <a:r>
              <a:rPr lang="en-US" altLang="en-US" dirty="0">
                <a:solidFill>
                  <a:schemeClr val="bg1"/>
                </a:solidFill>
              </a:rPr>
              <a:t>itrobacter</a:t>
            </a:r>
          </a:p>
          <a:p>
            <a:pPr lvl="1" eaLnBrk="1" hangingPunct="1"/>
            <a:r>
              <a:rPr lang="en-US" altLang="en-US" sz="3200" b="1" dirty="0">
                <a:solidFill>
                  <a:schemeClr val="bg1"/>
                </a:solidFill>
              </a:rPr>
              <a:t>K</a:t>
            </a:r>
            <a:r>
              <a:rPr lang="en-US" altLang="en-US" dirty="0">
                <a:solidFill>
                  <a:schemeClr val="bg1"/>
                </a:solidFill>
              </a:rPr>
              <a:t>lebsiella</a:t>
            </a:r>
          </a:p>
        </p:txBody>
      </p:sp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id="{96F1A72C-C457-40FD-B1CA-2A500F43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084906-5ABC-4735-96EC-7465B379A28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5BBD7E7B-B693-47FF-A410-3EDBBD505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7688" y="4006334"/>
            <a:ext cx="272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 dirty="0"/>
              <a:t>Mnemonic forthcoming…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92893307-B995-4D78-809A-6974D7226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Name 5 bacteria species that are capable of </a:t>
            </a:r>
            <a:r>
              <a:rPr lang="en-US" altLang="en-US" i="1" dirty="0">
                <a:solidFill>
                  <a:srgbClr val="0000FF"/>
                </a:solidFill>
              </a:rPr>
              <a:t>penetrating an intact corneal epithelium </a:t>
            </a:r>
            <a:r>
              <a:rPr lang="en-US" altLang="en-US" dirty="0"/>
              <a:t>to produce a corneal ulcer: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C</a:t>
            </a:r>
            <a:r>
              <a:rPr lang="en-US" altLang="en-US" i="1" dirty="0">
                <a:solidFill>
                  <a:schemeClr val="bg1"/>
                </a:solidFill>
              </a:rPr>
              <a:t>orynebacterium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3200" b="1" i="1" dirty="0">
                <a:solidFill>
                  <a:srgbClr val="0000FF"/>
                </a:solidFill>
              </a:rPr>
              <a:t>d</a:t>
            </a:r>
            <a:r>
              <a:rPr lang="en-US" altLang="en-US" i="1" dirty="0">
                <a:solidFill>
                  <a:schemeClr val="bg1"/>
                </a:solidFill>
              </a:rPr>
              <a:t>iphtheriae</a:t>
            </a:r>
          </a:p>
          <a:p>
            <a:pPr lvl="1" eaLnBrk="1" hangingPunct="1"/>
            <a:r>
              <a:rPr lang="en-US" altLang="en-US" sz="3200" b="1" i="1" dirty="0">
                <a:solidFill>
                  <a:schemeClr val="bg1"/>
                </a:solidFill>
              </a:rPr>
              <a:t>N</a:t>
            </a:r>
            <a:r>
              <a:rPr lang="en-US" altLang="en-US" i="1" dirty="0">
                <a:solidFill>
                  <a:schemeClr val="bg1"/>
                </a:solidFill>
              </a:rPr>
              <a:t>. </a:t>
            </a:r>
            <a:r>
              <a:rPr lang="en-US" altLang="en-US" i="1" dirty="0" err="1">
                <a:solidFill>
                  <a:schemeClr val="bg1"/>
                </a:solidFill>
              </a:rPr>
              <a:t>gonoccocus</a:t>
            </a:r>
            <a:endParaRPr lang="en-US" altLang="en-US" i="1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3200" b="1" i="1" dirty="0">
                <a:solidFill>
                  <a:schemeClr val="bg1"/>
                </a:solidFill>
              </a:rPr>
              <a:t>N</a:t>
            </a:r>
            <a:r>
              <a:rPr lang="en-US" altLang="en-US" i="1" dirty="0">
                <a:solidFill>
                  <a:schemeClr val="bg1"/>
                </a:solidFill>
              </a:rPr>
              <a:t>. meningitidis</a:t>
            </a:r>
          </a:p>
          <a:p>
            <a:pPr lvl="1" eaLnBrk="1" hangingPunct="1"/>
            <a:r>
              <a:rPr lang="en-US" altLang="en-US" sz="3200" b="1" i="1" dirty="0"/>
              <a:t>S</a:t>
            </a:r>
            <a:r>
              <a:rPr lang="en-US" altLang="en-US" i="1" dirty="0"/>
              <a:t>higella</a:t>
            </a:r>
          </a:p>
          <a:p>
            <a:pPr lvl="1" eaLnBrk="1" hangingPunct="1"/>
            <a:r>
              <a:rPr lang="en-US" altLang="en-US" sz="3200" b="1" i="1" dirty="0"/>
              <a:t>L</a:t>
            </a:r>
            <a:r>
              <a:rPr lang="en-US" altLang="en-US" i="1" dirty="0"/>
              <a:t>isteria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337976E4-AA6C-403A-A1B9-369203119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05400"/>
            <a:ext cx="5067300" cy="7588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i="1" dirty="0">
                <a:latin typeface="Arial" charset="0"/>
              </a:rPr>
              <a:t>Mnemonic</a:t>
            </a:r>
            <a:r>
              <a:rPr lang="en-US" dirty="0">
                <a:latin typeface="Arial" charset="0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orneal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d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isruption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ot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eeded for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err="1">
                <a:latin typeface="Arial" charset="0"/>
              </a:rPr>
              <a:t>S</a:t>
            </a:r>
            <a:r>
              <a:rPr lang="en-US" dirty="0" err="1">
                <a:latin typeface="Arial" charset="0"/>
              </a:rPr>
              <a:t>higella</a:t>
            </a:r>
            <a:r>
              <a:rPr lang="en-US" dirty="0">
                <a:latin typeface="Arial" charset="0"/>
              </a:rPr>
              <a:t> and </a:t>
            </a:r>
            <a:r>
              <a:rPr lang="en-US" sz="2400" b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isteria</a:t>
            </a:r>
          </a:p>
        </p:txBody>
      </p:sp>
      <p:sp>
        <p:nvSpPr>
          <p:cNvPr id="12293" name="Slide Number Placeholder 1">
            <a:extLst>
              <a:ext uri="{FF2B5EF4-FFF2-40B4-BE49-F238E27FC236}">
                <a16:creationId xmlns:a16="http://schemas.microsoft.com/office/drawing/2014/main" id="{4B817533-0E67-456F-93CC-003BC9AD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FA2D2B-A537-4419-8695-F84FE1E59871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C81E13D-82E9-4822-9A6E-0EB950D81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Q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CEEBD8ED-7043-48BF-B832-06DF40D0DDC0}"/>
              </a:ext>
            </a:extLst>
          </p:cNvPr>
          <p:cNvSpPr/>
          <p:nvPr/>
        </p:nvSpPr>
        <p:spPr>
          <a:xfrm rot="5400000">
            <a:off x="5349737" y="4022863"/>
            <a:ext cx="273326" cy="1981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78400E-8C46-4E60-A9F4-C008934D4BB9}"/>
              </a:ext>
            </a:extLst>
          </p:cNvPr>
          <p:cNvSpPr txBox="1"/>
          <p:nvPr/>
        </p:nvSpPr>
        <p:spPr>
          <a:xfrm>
            <a:off x="5117549" y="4599801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one bug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1FC78D6-7D40-4203-9DB2-D6F0100AE7DF}"/>
              </a:ext>
            </a:extLst>
          </p:cNvPr>
          <p:cNvCxnSpPr>
            <a:cxnSpLocks/>
          </p:cNvCxnSpPr>
          <p:nvPr/>
        </p:nvCxnSpPr>
        <p:spPr>
          <a:xfrm>
            <a:off x="7133820" y="4181203"/>
            <a:ext cx="0" cy="94112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614A5AC-8844-4F82-8E4B-A1FCDDE5A3F6}"/>
              </a:ext>
            </a:extLst>
          </p:cNvPr>
          <p:cNvSpPr txBox="1"/>
          <p:nvPr/>
        </p:nvSpPr>
        <p:spPr>
          <a:xfrm>
            <a:off x="6781800" y="3886200"/>
            <a:ext cx="7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75000"/>
                  </a:schemeClr>
                </a:solidFill>
              </a:rPr>
              <a:t>another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CEC42F-734C-4385-9C4A-C2FC5C73082D}"/>
              </a:ext>
            </a:extLst>
          </p:cNvPr>
          <p:cNvCxnSpPr/>
          <p:nvPr/>
        </p:nvCxnSpPr>
        <p:spPr>
          <a:xfrm>
            <a:off x="6676620" y="4572000"/>
            <a:ext cx="0" cy="55032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AABBAE-F1A3-4BD8-BB31-C44C7B160249}"/>
              </a:ext>
            </a:extLst>
          </p:cNvPr>
          <p:cNvSpPr txBox="1"/>
          <p:nvPr/>
        </p:nvSpPr>
        <p:spPr>
          <a:xfrm>
            <a:off x="6324600" y="4276997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75000"/>
                  </a:schemeClr>
                </a:solidFill>
              </a:rPr>
              <a:t>another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92893307-B995-4D78-809A-6974D7226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Name 5 bacteria species that are capable of </a:t>
            </a:r>
            <a:r>
              <a:rPr lang="en-US" altLang="en-US" i="1" dirty="0">
                <a:solidFill>
                  <a:srgbClr val="0000FF"/>
                </a:solidFill>
              </a:rPr>
              <a:t>penetrating an intact corneal epithelium </a:t>
            </a:r>
            <a:r>
              <a:rPr lang="en-US" altLang="en-US" dirty="0"/>
              <a:t>to produce a corneal ulcer: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C</a:t>
            </a:r>
            <a:r>
              <a:rPr lang="en-US" altLang="en-US" i="1" dirty="0">
                <a:solidFill>
                  <a:srgbClr val="0000FF"/>
                </a:solidFill>
              </a:rPr>
              <a:t>orynebacterium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3200" b="1" i="1" dirty="0">
                <a:solidFill>
                  <a:srgbClr val="0000FF"/>
                </a:solidFill>
              </a:rPr>
              <a:t>d</a:t>
            </a:r>
            <a:r>
              <a:rPr lang="en-US" altLang="en-US" i="1" dirty="0">
                <a:solidFill>
                  <a:srgbClr val="0000FF"/>
                </a:solidFill>
              </a:rPr>
              <a:t>iphtheriae</a:t>
            </a:r>
          </a:p>
          <a:p>
            <a:pPr lvl="1" eaLnBrk="1" hangingPunct="1"/>
            <a:r>
              <a:rPr lang="en-US" altLang="en-US" sz="3200" b="1" i="1" dirty="0">
                <a:solidFill>
                  <a:schemeClr val="bg1"/>
                </a:solidFill>
              </a:rPr>
              <a:t>N</a:t>
            </a:r>
            <a:r>
              <a:rPr lang="en-US" altLang="en-US" i="1" dirty="0">
                <a:solidFill>
                  <a:schemeClr val="bg1"/>
                </a:solidFill>
              </a:rPr>
              <a:t>. </a:t>
            </a:r>
            <a:r>
              <a:rPr lang="en-US" altLang="en-US" i="1" dirty="0" err="1">
                <a:solidFill>
                  <a:schemeClr val="bg1"/>
                </a:solidFill>
              </a:rPr>
              <a:t>gonoccocus</a:t>
            </a:r>
            <a:endParaRPr lang="en-US" altLang="en-US" i="1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3200" b="1" i="1" dirty="0">
                <a:solidFill>
                  <a:schemeClr val="bg1"/>
                </a:solidFill>
              </a:rPr>
              <a:t>N</a:t>
            </a:r>
            <a:r>
              <a:rPr lang="en-US" altLang="en-US" i="1" dirty="0">
                <a:solidFill>
                  <a:schemeClr val="bg1"/>
                </a:solidFill>
              </a:rPr>
              <a:t>. meningitidis</a:t>
            </a:r>
          </a:p>
          <a:p>
            <a:pPr lvl="1" eaLnBrk="1" hangingPunct="1"/>
            <a:r>
              <a:rPr lang="en-US" altLang="en-US" sz="3200" b="1" i="1" dirty="0"/>
              <a:t>S</a:t>
            </a:r>
            <a:r>
              <a:rPr lang="en-US" altLang="en-US" i="1" dirty="0"/>
              <a:t>higella</a:t>
            </a:r>
          </a:p>
          <a:p>
            <a:pPr lvl="1" eaLnBrk="1" hangingPunct="1"/>
            <a:r>
              <a:rPr lang="en-US" altLang="en-US" sz="3200" b="1" i="1" dirty="0"/>
              <a:t>L</a:t>
            </a:r>
            <a:r>
              <a:rPr lang="en-US" altLang="en-US" i="1" dirty="0"/>
              <a:t>isteria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337976E4-AA6C-403A-A1B9-369203119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05400"/>
            <a:ext cx="5067300" cy="7588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i="1" dirty="0">
                <a:latin typeface="Arial" charset="0"/>
              </a:rPr>
              <a:t>Mnemonic</a:t>
            </a:r>
            <a:r>
              <a:rPr lang="en-US" dirty="0">
                <a:latin typeface="Arial" charset="0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orneal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d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isruption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ot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eeded for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err="1">
                <a:latin typeface="Arial" charset="0"/>
              </a:rPr>
              <a:t>S</a:t>
            </a:r>
            <a:r>
              <a:rPr lang="en-US" dirty="0" err="1">
                <a:latin typeface="Arial" charset="0"/>
              </a:rPr>
              <a:t>higella</a:t>
            </a:r>
            <a:r>
              <a:rPr lang="en-US" dirty="0">
                <a:latin typeface="Arial" charset="0"/>
              </a:rPr>
              <a:t> and </a:t>
            </a:r>
            <a:r>
              <a:rPr lang="en-US" sz="2400" b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isteria</a:t>
            </a:r>
          </a:p>
        </p:txBody>
      </p:sp>
      <p:sp>
        <p:nvSpPr>
          <p:cNvPr id="12293" name="Slide Number Placeholder 1">
            <a:extLst>
              <a:ext uri="{FF2B5EF4-FFF2-40B4-BE49-F238E27FC236}">
                <a16:creationId xmlns:a16="http://schemas.microsoft.com/office/drawing/2014/main" id="{4B817533-0E67-456F-93CC-003BC9AD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FA2D2B-A537-4419-8695-F84FE1E59871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1507CA9-6EA6-4690-9F4B-856B6620E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A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82680DB9-59B9-40E4-A692-975DD07AC356}"/>
              </a:ext>
            </a:extLst>
          </p:cNvPr>
          <p:cNvSpPr/>
          <p:nvPr/>
        </p:nvSpPr>
        <p:spPr>
          <a:xfrm rot="5400000">
            <a:off x="5349737" y="4022863"/>
            <a:ext cx="273326" cy="1981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E26BDC-D226-4E28-970E-2FD9F7B74E74}"/>
              </a:ext>
            </a:extLst>
          </p:cNvPr>
          <p:cNvSpPr txBox="1"/>
          <p:nvPr/>
        </p:nvSpPr>
        <p:spPr>
          <a:xfrm>
            <a:off x="5117549" y="4599801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one bug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14549F-D74C-4BD7-BFD7-8B324E438115}"/>
              </a:ext>
            </a:extLst>
          </p:cNvPr>
          <p:cNvCxnSpPr>
            <a:cxnSpLocks/>
          </p:cNvCxnSpPr>
          <p:nvPr/>
        </p:nvCxnSpPr>
        <p:spPr>
          <a:xfrm>
            <a:off x="7133820" y="4181203"/>
            <a:ext cx="0" cy="94112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2E50F7E-5178-44E4-8EA9-9D45749CADC5}"/>
              </a:ext>
            </a:extLst>
          </p:cNvPr>
          <p:cNvSpPr txBox="1"/>
          <p:nvPr/>
        </p:nvSpPr>
        <p:spPr>
          <a:xfrm>
            <a:off x="6781800" y="3886200"/>
            <a:ext cx="7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75000"/>
                  </a:schemeClr>
                </a:solidFill>
              </a:rPr>
              <a:t>another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604CD3B-6FBA-4183-ACF5-2D4EAF5D78D4}"/>
              </a:ext>
            </a:extLst>
          </p:cNvPr>
          <p:cNvCxnSpPr/>
          <p:nvPr/>
        </p:nvCxnSpPr>
        <p:spPr>
          <a:xfrm>
            <a:off x="6676620" y="4572000"/>
            <a:ext cx="0" cy="55032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76FF318-6361-4246-9FBF-D04876B6D1C8}"/>
              </a:ext>
            </a:extLst>
          </p:cNvPr>
          <p:cNvSpPr txBox="1"/>
          <p:nvPr/>
        </p:nvSpPr>
        <p:spPr>
          <a:xfrm>
            <a:off x="6324600" y="4276997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75000"/>
                  </a:schemeClr>
                </a:solidFill>
              </a:rPr>
              <a:t>another</a:t>
            </a:r>
          </a:p>
        </p:txBody>
      </p:sp>
    </p:spTree>
    <p:extLst>
      <p:ext uri="{BB962C8B-B14F-4D97-AF65-F5344CB8AC3E}">
        <p14:creationId xmlns:p14="http://schemas.microsoft.com/office/powerpoint/2010/main" val="243931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B26B7D09-13C5-4FFE-88B7-DBF941846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Name 5 bacteria species that are capable of </a:t>
            </a:r>
            <a:r>
              <a:rPr lang="en-US" altLang="en-US" i="1" dirty="0">
                <a:solidFill>
                  <a:srgbClr val="0000FF"/>
                </a:solidFill>
              </a:rPr>
              <a:t>penetrating an intact corneal epithelium </a:t>
            </a:r>
            <a:r>
              <a:rPr lang="en-US" altLang="en-US" dirty="0"/>
              <a:t>to produce a corneal ulcer: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C</a:t>
            </a:r>
            <a:r>
              <a:rPr lang="en-US" altLang="en-US" i="1" dirty="0">
                <a:solidFill>
                  <a:srgbClr val="0000FF"/>
                </a:solidFill>
              </a:rPr>
              <a:t>orynebacterium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3200" b="1" i="1" dirty="0">
                <a:solidFill>
                  <a:srgbClr val="0000FF"/>
                </a:solidFill>
              </a:rPr>
              <a:t>d</a:t>
            </a:r>
            <a:r>
              <a:rPr lang="en-US" altLang="en-US" i="1" dirty="0">
                <a:solidFill>
                  <a:srgbClr val="0000FF"/>
                </a:solidFill>
              </a:rPr>
              <a:t>iphtheriae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N</a:t>
            </a:r>
            <a:endParaRPr lang="en-US" altLang="en-US" i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3200" b="1" i="1" dirty="0">
                <a:solidFill>
                  <a:schemeClr val="bg1"/>
                </a:solidFill>
              </a:rPr>
              <a:t>N</a:t>
            </a:r>
            <a:r>
              <a:rPr lang="en-US" altLang="en-US" i="1" dirty="0">
                <a:solidFill>
                  <a:schemeClr val="bg1"/>
                </a:solidFill>
              </a:rPr>
              <a:t>. meningitidis</a:t>
            </a:r>
          </a:p>
          <a:p>
            <a:pPr lvl="1" eaLnBrk="1" hangingPunct="1"/>
            <a:r>
              <a:rPr lang="en-US" altLang="en-US" sz="3200" b="1" i="1" dirty="0"/>
              <a:t>S</a:t>
            </a:r>
            <a:r>
              <a:rPr lang="en-US" altLang="en-US" i="1" dirty="0"/>
              <a:t>higella</a:t>
            </a:r>
          </a:p>
          <a:p>
            <a:pPr lvl="1" eaLnBrk="1" hangingPunct="1"/>
            <a:r>
              <a:rPr lang="en-US" altLang="en-US" sz="3200" b="1" i="1" dirty="0"/>
              <a:t>L</a:t>
            </a:r>
            <a:r>
              <a:rPr lang="en-US" altLang="en-US" i="1" dirty="0"/>
              <a:t>isteria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5DB77E31-3B24-4350-BE15-D26D7EE0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05400"/>
            <a:ext cx="5067300" cy="7588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i="1" dirty="0">
                <a:latin typeface="Arial" charset="0"/>
              </a:rPr>
              <a:t>Mnemonic</a:t>
            </a:r>
            <a:r>
              <a:rPr lang="en-US" dirty="0">
                <a:latin typeface="Arial" charset="0"/>
              </a:rPr>
              <a:t>: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orneal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isruption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ot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eeded for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err="1">
                <a:latin typeface="Arial" charset="0"/>
              </a:rPr>
              <a:t>S</a:t>
            </a:r>
            <a:r>
              <a:rPr lang="en-US" dirty="0" err="1">
                <a:latin typeface="Arial" charset="0"/>
              </a:rPr>
              <a:t>higella</a:t>
            </a:r>
            <a:r>
              <a:rPr lang="en-US" dirty="0">
                <a:latin typeface="Arial" charset="0"/>
              </a:rPr>
              <a:t> and </a:t>
            </a:r>
            <a:r>
              <a:rPr lang="en-US" sz="2400" b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isteria</a:t>
            </a:r>
          </a:p>
        </p:txBody>
      </p:sp>
      <p:sp>
        <p:nvSpPr>
          <p:cNvPr id="13317" name="Slide Number Placeholder 1">
            <a:extLst>
              <a:ext uri="{FF2B5EF4-FFF2-40B4-BE49-F238E27FC236}">
                <a16:creationId xmlns:a16="http://schemas.microsoft.com/office/drawing/2014/main" id="{473F60B1-AB13-4DC2-B4CA-0B1C8E7B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31AED3-E42C-4478-ABA9-20636E5B66FA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3E38C26-8B63-4AE3-BAC8-47734A84F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Q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98A1FDD-707A-47B4-B57E-0ECA108D50F8}"/>
              </a:ext>
            </a:extLst>
          </p:cNvPr>
          <p:cNvCxnSpPr/>
          <p:nvPr/>
        </p:nvCxnSpPr>
        <p:spPr>
          <a:xfrm>
            <a:off x="6676620" y="4572000"/>
            <a:ext cx="0" cy="5503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3C12653-A5D8-468A-A036-8DBAC60970D6}"/>
              </a:ext>
            </a:extLst>
          </p:cNvPr>
          <p:cNvSpPr txBox="1"/>
          <p:nvPr/>
        </p:nvSpPr>
        <p:spPr>
          <a:xfrm>
            <a:off x="6324600" y="4276997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another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230AB62-1D57-4357-83CA-F1AF421011E8}"/>
              </a:ext>
            </a:extLst>
          </p:cNvPr>
          <p:cNvCxnSpPr>
            <a:cxnSpLocks/>
          </p:cNvCxnSpPr>
          <p:nvPr/>
        </p:nvCxnSpPr>
        <p:spPr>
          <a:xfrm>
            <a:off x="7133820" y="4181203"/>
            <a:ext cx="0" cy="94112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1FFF54-2618-4F7C-B73C-EB0BE7E47495}"/>
              </a:ext>
            </a:extLst>
          </p:cNvPr>
          <p:cNvSpPr txBox="1"/>
          <p:nvPr/>
        </p:nvSpPr>
        <p:spPr>
          <a:xfrm>
            <a:off x="6781800" y="3886200"/>
            <a:ext cx="7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75000"/>
                  </a:schemeClr>
                </a:solidFill>
              </a:rPr>
              <a:t>another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B26B7D09-13C5-4FFE-88B7-DBF941846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Name 5 bacteria species that are capable of </a:t>
            </a:r>
            <a:r>
              <a:rPr lang="en-US" altLang="en-US" i="1" dirty="0">
                <a:solidFill>
                  <a:srgbClr val="0000FF"/>
                </a:solidFill>
              </a:rPr>
              <a:t>penetrating an intact corneal epithelium </a:t>
            </a:r>
            <a:r>
              <a:rPr lang="en-US" altLang="en-US" dirty="0"/>
              <a:t>to produce a corneal ulcer: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C</a:t>
            </a:r>
            <a:r>
              <a:rPr lang="en-US" altLang="en-US" i="1" dirty="0">
                <a:solidFill>
                  <a:srgbClr val="0000FF"/>
                </a:solidFill>
              </a:rPr>
              <a:t>orynebacterium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3200" b="1" i="1" dirty="0">
                <a:solidFill>
                  <a:srgbClr val="0000FF"/>
                </a:solidFill>
              </a:rPr>
              <a:t>d</a:t>
            </a:r>
            <a:r>
              <a:rPr lang="en-US" altLang="en-US" i="1" dirty="0">
                <a:solidFill>
                  <a:srgbClr val="0000FF"/>
                </a:solidFill>
              </a:rPr>
              <a:t>iphtheriae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N</a:t>
            </a:r>
            <a:r>
              <a:rPr lang="en-US" altLang="en-US" i="1" dirty="0">
                <a:solidFill>
                  <a:srgbClr val="0000FF"/>
                </a:solidFill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</a:rPr>
              <a:t>gonoccocus</a:t>
            </a:r>
            <a:endParaRPr lang="en-US" altLang="en-US" i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3200" b="1" i="1" dirty="0">
                <a:solidFill>
                  <a:schemeClr val="bg1"/>
                </a:solidFill>
              </a:rPr>
              <a:t>N</a:t>
            </a:r>
            <a:r>
              <a:rPr lang="en-US" altLang="en-US" i="1" dirty="0">
                <a:solidFill>
                  <a:schemeClr val="bg1"/>
                </a:solidFill>
              </a:rPr>
              <a:t>. meningitidis</a:t>
            </a:r>
          </a:p>
          <a:p>
            <a:pPr lvl="1" eaLnBrk="1" hangingPunct="1"/>
            <a:r>
              <a:rPr lang="en-US" altLang="en-US" sz="3200" b="1" i="1" dirty="0"/>
              <a:t>S</a:t>
            </a:r>
            <a:r>
              <a:rPr lang="en-US" altLang="en-US" i="1" dirty="0"/>
              <a:t>higella</a:t>
            </a:r>
          </a:p>
          <a:p>
            <a:pPr lvl="1" eaLnBrk="1" hangingPunct="1"/>
            <a:r>
              <a:rPr lang="en-US" altLang="en-US" sz="3200" b="1" i="1" dirty="0"/>
              <a:t>L</a:t>
            </a:r>
            <a:r>
              <a:rPr lang="en-US" altLang="en-US" i="1" dirty="0"/>
              <a:t>isteria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5DB77E31-3B24-4350-BE15-D26D7EE0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05400"/>
            <a:ext cx="5067300" cy="7588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i="1" dirty="0">
                <a:latin typeface="Arial" charset="0"/>
              </a:rPr>
              <a:t>Mnemonic</a:t>
            </a:r>
            <a:r>
              <a:rPr lang="en-US" dirty="0">
                <a:latin typeface="Arial" charset="0"/>
              </a:rPr>
              <a:t>: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orneal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isruption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ot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eeded for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err="1">
                <a:latin typeface="Arial" charset="0"/>
              </a:rPr>
              <a:t>S</a:t>
            </a:r>
            <a:r>
              <a:rPr lang="en-US" dirty="0" err="1">
                <a:latin typeface="Arial" charset="0"/>
              </a:rPr>
              <a:t>higella</a:t>
            </a:r>
            <a:r>
              <a:rPr lang="en-US" dirty="0">
                <a:latin typeface="Arial" charset="0"/>
              </a:rPr>
              <a:t> and </a:t>
            </a:r>
            <a:r>
              <a:rPr lang="en-US" sz="2400" b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isteria</a:t>
            </a:r>
          </a:p>
        </p:txBody>
      </p:sp>
      <p:sp>
        <p:nvSpPr>
          <p:cNvPr id="13317" name="Slide Number Placeholder 1">
            <a:extLst>
              <a:ext uri="{FF2B5EF4-FFF2-40B4-BE49-F238E27FC236}">
                <a16:creationId xmlns:a16="http://schemas.microsoft.com/office/drawing/2014/main" id="{473F60B1-AB13-4DC2-B4CA-0B1C8E7B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31AED3-E42C-4478-ABA9-20636E5B66FA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2241486-3C39-46B9-A22C-A98CDFB13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2237347-6C90-4C35-872A-732AB1A00B47}"/>
              </a:ext>
            </a:extLst>
          </p:cNvPr>
          <p:cNvCxnSpPr/>
          <p:nvPr/>
        </p:nvCxnSpPr>
        <p:spPr>
          <a:xfrm>
            <a:off x="6676620" y="4572000"/>
            <a:ext cx="0" cy="5503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497CE0-9C68-48F8-8D48-272F6C68F776}"/>
              </a:ext>
            </a:extLst>
          </p:cNvPr>
          <p:cNvSpPr txBox="1"/>
          <p:nvPr/>
        </p:nvSpPr>
        <p:spPr>
          <a:xfrm>
            <a:off x="6324600" y="4276997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another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A72628-2838-4E03-A453-0455E54050C8}"/>
              </a:ext>
            </a:extLst>
          </p:cNvPr>
          <p:cNvCxnSpPr>
            <a:cxnSpLocks/>
          </p:cNvCxnSpPr>
          <p:nvPr/>
        </p:nvCxnSpPr>
        <p:spPr>
          <a:xfrm>
            <a:off x="7133820" y="4181203"/>
            <a:ext cx="0" cy="94112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6946584-E8DB-44A2-83DF-322936AD9D49}"/>
              </a:ext>
            </a:extLst>
          </p:cNvPr>
          <p:cNvSpPr txBox="1"/>
          <p:nvPr/>
        </p:nvSpPr>
        <p:spPr>
          <a:xfrm>
            <a:off x="6781800" y="3886200"/>
            <a:ext cx="7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75000"/>
                  </a:schemeClr>
                </a:solidFill>
              </a:rPr>
              <a:t>another</a:t>
            </a:r>
          </a:p>
        </p:txBody>
      </p:sp>
    </p:spTree>
    <p:extLst>
      <p:ext uri="{BB962C8B-B14F-4D97-AF65-F5344CB8AC3E}">
        <p14:creationId xmlns:p14="http://schemas.microsoft.com/office/powerpoint/2010/main" val="2299826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C1538CD0-A21E-41D1-AAF3-A2D40C869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Name 5 bacteria species that are capable of </a:t>
            </a:r>
            <a:r>
              <a:rPr lang="en-US" altLang="en-US" i="1" dirty="0">
                <a:solidFill>
                  <a:srgbClr val="0000FF"/>
                </a:solidFill>
              </a:rPr>
              <a:t>penetrating an intact corneal epithelium </a:t>
            </a:r>
            <a:r>
              <a:rPr lang="en-US" altLang="en-US" dirty="0"/>
              <a:t>to produce a corneal ulcer: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C</a:t>
            </a:r>
            <a:r>
              <a:rPr lang="en-US" altLang="en-US" i="1" dirty="0">
                <a:solidFill>
                  <a:srgbClr val="0000FF"/>
                </a:solidFill>
              </a:rPr>
              <a:t>orynebacterium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3200" b="1" i="1" dirty="0">
                <a:solidFill>
                  <a:srgbClr val="0000FF"/>
                </a:solidFill>
              </a:rPr>
              <a:t>d</a:t>
            </a:r>
            <a:r>
              <a:rPr lang="en-US" altLang="en-US" i="1" dirty="0">
                <a:solidFill>
                  <a:srgbClr val="0000FF"/>
                </a:solidFill>
              </a:rPr>
              <a:t>iphtheriae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N</a:t>
            </a:r>
            <a:r>
              <a:rPr lang="en-US" altLang="en-US" i="1" dirty="0">
                <a:solidFill>
                  <a:srgbClr val="0000FF"/>
                </a:solidFill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</a:rPr>
              <a:t>gonoccocus</a:t>
            </a:r>
            <a:endParaRPr lang="en-US" altLang="en-US" i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N</a:t>
            </a:r>
            <a:endParaRPr lang="en-US" altLang="en-US" i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3200" b="1" i="1" dirty="0"/>
              <a:t>S</a:t>
            </a:r>
            <a:r>
              <a:rPr lang="en-US" altLang="en-US" i="1" dirty="0"/>
              <a:t>higella</a:t>
            </a:r>
          </a:p>
          <a:p>
            <a:pPr lvl="1" eaLnBrk="1" hangingPunct="1"/>
            <a:r>
              <a:rPr lang="en-US" altLang="en-US" sz="3200" b="1" i="1" dirty="0"/>
              <a:t>L</a:t>
            </a:r>
            <a:r>
              <a:rPr lang="en-US" altLang="en-US" i="1" dirty="0"/>
              <a:t>isteria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4E8F4533-9B19-47C1-B95B-309567D4C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05400"/>
            <a:ext cx="5067300" cy="7588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i="1" dirty="0">
                <a:latin typeface="Arial" charset="0"/>
              </a:rPr>
              <a:t>Mnemonic</a:t>
            </a:r>
            <a:r>
              <a:rPr lang="en-US" dirty="0">
                <a:latin typeface="Arial" charset="0"/>
              </a:rPr>
              <a:t>: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orneal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isruption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ot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eeded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for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err="1">
                <a:latin typeface="Arial" charset="0"/>
              </a:rPr>
              <a:t>S</a:t>
            </a:r>
            <a:r>
              <a:rPr lang="en-US" dirty="0" err="1">
                <a:latin typeface="Arial" charset="0"/>
              </a:rPr>
              <a:t>higella</a:t>
            </a:r>
            <a:r>
              <a:rPr lang="en-US" dirty="0">
                <a:latin typeface="Arial" charset="0"/>
              </a:rPr>
              <a:t> and </a:t>
            </a:r>
            <a:r>
              <a:rPr lang="en-US" sz="2400" b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isteria</a:t>
            </a:r>
          </a:p>
        </p:txBody>
      </p:sp>
      <p:sp>
        <p:nvSpPr>
          <p:cNvPr id="14341" name="Slide Number Placeholder 1">
            <a:extLst>
              <a:ext uri="{FF2B5EF4-FFF2-40B4-BE49-F238E27FC236}">
                <a16:creationId xmlns:a16="http://schemas.microsoft.com/office/drawing/2014/main" id="{E170A5B6-76EE-4170-9D7E-F22227C8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A755BC-B822-4066-8689-A67BBD67FCB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6377A5-6007-4DE7-8A54-1D40C18DD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Q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EB73CD3-A91A-4F46-9557-6E3D45710384}"/>
              </a:ext>
            </a:extLst>
          </p:cNvPr>
          <p:cNvCxnSpPr>
            <a:cxnSpLocks/>
          </p:cNvCxnSpPr>
          <p:nvPr/>
        </p:nvCxnSpPr>
        <p:spPr>
          <a:xfrm>
            <a:off x="7133820" y="4181203"/>
            <a:ext cx="0" cy="9411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BEF48C-EFDD-496F-AAEC-1C0CCECE2179}"/>
              </a:ext>
            </a:extLst>
          </p:cNvPr>
          <p:cNvSpPr txBox="1"/>
          <p:nvPr/>
        </p:nvSpPr>
        <p:spPr>
          <a:xfrm>
            <a:off x="6781800" y="3886200"/>
            <a:ext cx="7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another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C1538CD0-A21E-41D1-AAF3-A2D40C869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Name 5 bacteria species that are capable of </a:t>
            </a:r>
            <a:r>
              <a:rPr lang="en-US" altLang="en-US" i="1" dirty="0">
                <a:solidFill>
                  <a:srgbClr val="0000FF"/>
                </a:solidFill>
              </a:rPr>
              <a:t>penetrating an intact corneal epithelium </a:t>
            </a:r>
            <a:r>
              <a:rPr lang="en-US" altLang="en-US" dirty="0"/>
              <a:t>to produce a corneal ulcer: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C</a:t>
            </a:r>
            <a:r>
              <a:rPr lang="en-US" altLang="en-US" i="1" dirty="0">
                <a:solidFill>
                  <a:srgbClr val="0000FF"/>
                </a:solidFill>
              </a:rPr>
              <a:t>orynebacterium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3200" b="1" i="1" dirty="0">
                <a:solidFill>
                  <a:srgbClr val="0000FF"/>
                </a:solidFill>
              </a:rPr>
              <a:t>d</a:t>
            </a:r>
            <a:r>
              <a:rPr lang="en-US" altLang="en-US" i="1" dirty="0">
                <a:solidFill>
                  <a:srgbClr val="0000FF"/>
                </a:solidFill>
              </a:rPr>
              <a:t>iphtheriae</a:t>
            </a: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N</a:t>
            </a:r>
            <a:r>
              <a:rPr lang="en-US" altLang="en-US" i="1" dirty="0">
                <a:solidFill>
                  <a:srgbClr val="0000FF"/>
                </a:solidFill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</a:rPr>
              <a:t>gonoccocus</a:t>
            </a:r>
            <a:endParaRPr lang="en-US" altLang="en-US" i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3200" b="1" i="1" dirty="0">
                <a:solidFill>
                  <a:srgbClr val="0000FF"/>
                </a:solidFill>
              </a:rPr>
              <a:t>N</a:t>
            </a:r>
            <a:r>
              <a:rPr lang="en-US" altLang="en-US" i="1" dirty="0">
                <a:solidFill>
                  <a:srgbClr val="0000FF"/>
                </a:solidFill>
              </a:rPr>
              <a:t> meningitidis</a:t>
            </a:r>
          </a:p>
          <a:p>
            <a:pPr lvl="1" eaLnBrk="1" hangingPunct="1"/>
            <a:r>
              <a:rPr lang="en-US" altLang="en-US" sz="3200" b="1" i="1" dirty="0"/>
              <a:t>S</a:t>
            </a:r>
            <a:r>
              <a:rPr lang="en-US" altLang="en-US" i="1" dirty="0"/>
              <a:t>higella</a:t>
            </a:r>
          </a:p>
          <a:p>
            <a:pPr lvl="1" eaLnBrk="1" hangingPunct="1"/>
            <a:r>
              <a:rPr lang="en-US" altLang="en-US" sz="3200" b="1" i="1" dirty="0"/>
              <a:t>L</a:t>
            </a:r>
            <a:r>
              <a:rPr lang="en-US" altLang="en-US" i="1" dirty="0"/>
              <a:t>isteria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4E8F4533-9B19-47C1-B95B-309567D4C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05400"/>
            <a:ext cx="5067300" cy="7588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i="1" dirty="0">
                <a:latin typeface="Arial" charset="0"/>
              </a:rPr>
              <a:t>Mnemonic</a:t>
            </a:r>
            <a:r>
              <a:rPr lang="en-US" dirty="0">
                <a:latin typeface="Arial" charset="0"/>
              </a:rPr>
              <a:t>: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orneal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isruption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ot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eeded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for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err="1">
                <a:latin typeface="Arial" charset="0"/>
              </a:rPr>
              <a:t>S</a:t>
            </a:r>
            <a:r>
              <a:rPr lang="en-US" dirty="0" err="1">
                <a:latin typeface="Arial" charset="0"/>
              </a:rPr>
              <a:t>higella</a:t>
            </a:r>
            <a:r>
              <a:rPr lang="en-US" dirty="0">
                <a:latin typeface="Arial" charset="0"/>
              </a:rPr>
              <a:t> and </a:t>
            </a:r>
            <a:r>
              <a:rPr lang="en-US" sz="2400" b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isteria</a:t>
            </a:r>
          </a:p>
        </p:txBody>
      </p:sp>
      <p:sp>
        <p:nvSpPr>
          <p:cNvPr id="14341" name="Slide Number Placeholder 1">
            <a:extLst>
              <a:ext uri="{FF2B5EF4-FFF2-40B4-BE49-F238E27FC236}">
                <a16:creationId xmlns:a16="http://schemas.microsoft.com/office/drawing/2014/main" id="{E170A5B6-76EE-4170-9D7E-F22227C8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A755BC-B822-4066-8689-A67BBD67FCB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D15BCCF-935C-415B-9385-21BF18340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618FA17-F230-41A6-85FD-D8208C17926D}"/>
              </a:ext>
            </a:extLst>
          </p:cNvPr>
          <p:cNvCxnSpPr>
            <a:cxnSpLocks/>
          </p:cNvCxnSpPr>
          <p:nvPr/>
        </p:nvCxnSpPr>
        <p:spPr>
          <a:xfrm>
            <a:off x="7133820" y="4181203"/>
            <a:ext cx="0" cy="9411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7D9AC75-932C-49E9-8218-839ED2E7A012}"/>
              </a:ext>
            </a:extLst>
          </p:cNvPr>
          <p:cNvSpPr txBox="1"/>
          <p:nvPr/>
        </p:nvSpPr>
        <p:spPr>
          <a:xfrm>
            <a:off x="6781800" y="3886200"/>
            <a:ext cx="7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another</a:t>
            </a:r>
          </a:p>
        </p:txBody>
      </p:sp>
    </p:spTree>
    <p:extLst>
      <p:ext uri="{BB962C8B-B14F-4D97-AF65-F5344CB8AC3E}">
        <p14:creationId xmlns:p14="http://schemas.microsoft.com/office/powerpoint/2010/main" val="265258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2C64E3D3-9FB2-432C-9714-2200A84C3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Of the Gram(-) </a:t>
            </a:r>
            <a:r>
              <a:rPr lang="en-US" altLang="en-US" dirty="0" err="1"/>
              <a:t>enterics</a:t>
            </a:r>
            <a:r>
              <a:rPr lang="en-US" altLang="en-US" dirty="0"/>
              <a:t>…Which 5 are most commonly implicated in keratitis?</a:t>
            </a: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S</a:t>
            </a:r>
            <a:r>
              <a:rPr lang="en-US" altLang="en-US" sz="3200" b="1" dirty="0">
                <a:solidFill>
                  <a:srgbClr val="3333FF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erratia</a:t>
            </a:r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P</a:t>
            </a:r>
            <a:r>
              <a:rPr lang="en-US" altLang="en-US" sz="3200" b="1" dirty="0">
                <a:solidFill>
                  <a:srgbClr val="3333FF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roteus</a:t>
            </a:r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E</a:t>
            </a:r>
            <a:r>
              <a:rPr lang="en-US" altLang="en-US" sz="3200" b="1" dirty="0">
                <a:solidFill>
                  <a:srgbClr val="3333FF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nterobacter</a:t>
            </a:r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C</a:t>
            </a:r>
            <a:r>
              <a:rPr lang="en-US" altLang="en-US" sz="3200" b="1" dirty="0">
                <a:solidFill>
                  <a:srgbClr val="3333FF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itrobacter</a:t>
            </a:r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K</a:t>
            </a:r>
            <a:r>
              <a:rPr lang="en-US" altLang="en-US" sz="3200" b="1" dirty="0">
                <a:solidFill>
                  <a:srgbClr val="3333FF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lebsiella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101" name="Slide Number Placeholder 1">
            <a:extLst>
              <a:ext uri="{FF2B5EF4-FFF2-40B4-BE49-F238E27FC236}">
                <a16:creationId xmlns:a16="http://schemas.microsoft.com/office/drawing/2014/main" id="{DF312EA5-27F4-4DCE-B4D5-46C3ACCCD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62EC3A-0463-4898-B788-30985889960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BD14B21-DB24-409A-AEB3-17F640AEA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Q/A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931D569-D3FC-4BAD-8280-11A1DE320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3800475"/>
            <a:ext cx="3292475" cy="84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dirty="0"/>
              <a:t>Think of these G(-) rods as </a:t>
            </a:r>
            <a:r>
              <a:rPr lang="en-US" altLang="en-US" b="1" i="1" dirty="0">
                <a:solidFill>
                  <a:srgbClr val="FF66FF"/>
                </a:solidFill>
              </a:rPr>
              <a:t>rod-shaped SPECKS</a:t>
            </a:r>
            <a:endParaRPr lang="en-US" altLang="en-US" dirty="0"/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/>
              <a:t>in your patient’s eye…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F28009B5-005C-4423-96A0-F9D09E8F8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340" y="4006334"/>
            <a:ext cx="1249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 dirty="0"/>
              <a:t>Mnemonic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AD3EB0E-FE6A-4AD9-A6A0-71BD400C8B50}"/>
              </a:ext>
            </a:extLst>
          </p:cNvPr>
          <p:cNvCxnSpPr/>
          <p:nvPr/>
        </p:nvCxnSpPr>
        <p:spPr>
          <a:xfrm>
            <a:off x="4294395" y="41910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B6F67559-E793-470C-A16F-9F3B850962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Of the Gram(-) </a:t>
            </a:r>
            <a:r>
              <a:rPr lang="en-US" altLang="en-US" dirty="0" err="1"/>
              <a:t>enterics</a:t>
            </a:r>
            <a:r>
              <a:rPr lang="en-US" altLang="en-US" dirty="0"/>
              <a:t>…Which 5 are most commonly implicated in keratitis?</a:t>
            </a: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</a:rPr>
              <a:t>erratia</a:t>
            </a: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P</a:t>
            </a:r>
            <a:r>
              <a:rPr lang="en-US" altLang="en-US" dirty="0">
                <a:solidFill>
                  <a:srgbClr val="0000FF"/>
                </a:solidFill>
              </a:rPr>
              <a:t>roteus</a:t>
            </a: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nterobacter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C</a:t>
            </a:r>
            <a:r>
              <a:rPr lang="en-US" altLang="en-US" dirty="0">
                <a:solidFill>
                  <a:srgbClr val="0000FF"/>
                </a:solidFill>
              </a:rPr>
              <a:t>itrobacter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lebsiella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A7068CB9-8289-4E88-B356-0D38983CE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3800475"/>
            <a:ext cx="3292475" cy="84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dirty="0"/>
              <a:t>Think of these G(-) rods as </a:t>
            </a:r>
            <a:r>
              <a:rPr lang="en-US" altLang="en-US" b="1" i="1" dirty="0">
                <a:solidFill>
                  <a:srgbClr val="FF66FF"/>
                </a:solidFill>
              </a:rPr>
              <a:t>rod-shaped SPECKS</a:t>
            </a:r>
            <a:endParaRPr lang="en-US" altLang="en-US" dirty="0"/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/>
              <a:t>in your patient’s eye…</a:t>
            </a:r>
          </a:p>
        </p:txBody>
      </p:sp>
      <p:sp>
        <p:nvSpPr>
          <p:cNvPr id="5125" name="Slide Number Placeholder 1">
            <a:extLst>
              <a:ext uri="{FF2B5EF4-FFF2-40B4-BE49-F238E27FC236}">
                <a16:creationId xmlns:a16="http://schemas.microsoft.com/office/drawing/2014/main" id="{E56F0892-F672-4422-B970-7A6A8785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5A226D-0E7B-4E6C-A30D-6A09DFBC7CF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D676C97-12D2-4347-A17C-66407C574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E548DAA4-0108-4014-95F3-6DAB6B145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B2B2B2"/>
                </a:solidFill>
              </a:rPr>
              <a:t>Of the Gram(-)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enterics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…Which </a:t>
            </a:r>
            <a:r>
              <a:rPr lang="en-US" altLang="en-US" dirty="0">
                <a:solidFill>
                  <a:srgbClr val="B2B2B2"/>
                </a:solidFill>
              </a:rPr>
              <a:t>5 are most commonly implicated in keratitis?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S</a:t>
            </a:r>
            <a:r>
              <a:rPr lang="en-US" altLang="en-US" dirty="0">
                <a:solidFill>
                  <a:srgbClr val="B2B2B2"/>
                </a:solidFill>
              </a:rPr>
              <a:t>erratia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P</a:t>
            </a:r>
            <a:r>
              <a:rPr lang="en-US" altLang="en-US" dirty="0">
                <a:solidFill>
                  <a:srgbClr val="B2B2B2"/>
                </a:solidFill>
              </a:rPr>
              <a:t>roteus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E</a:t>
            </a:r>
            <a:r>
              <a:rPr lang="en-US" altLang="en-US" dirty="0">
                <a:solidFill>
                  <a:srgbClr val="B2B2B2"/>
                </a:solidFill>
              </a:rPr>
              <a:t>nterobacter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C</a:t>
            </a:r>
            <a:r>
              <a:rPr lang="en-US" altLang="en-US" dirty="0">
                <a:solidFill>
                  <a:srgbClr val="B2B2B2"/>
                </a:solidFill>
              </a:rPr>
              <a:t>itrobacter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K</a:t>
            </a:r>
            <a:r>
              <a:rPr lang="en-US" altLang="en-US" dirty="0">
                <a:solidFill>
                  <a:srgbClr val="B2B2B2"/>
                </a:solidFill>
              </a:rPr>
              <a:t>lebsiella</a:t>
            </a:r>
          </a:p>
        </p:txBody>
      </p:sp>
      <p:sp>
        <p:nvSpPr>
          <p:cNvPr id="6148" name="Text Box 5">
            <a:extLst>
              <a:ext uri="{FF2B5EF4-FFF2-40B4-BE49-F238E27FC236}">
                <a16:creationId xmlns:a16="http://schemas.microsoft.com/office/drawing/2014/main" id="{7E04EA88-E5B3-46AD-95B0-0754D8D2A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3775"/>
            <a:ext cx="4940300" cy="16462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Which G(-) rod keratitis is associated with CL wear?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(It’s not one of the enterics)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CCFFCC"/>
                </a:solidFill>
              </a:rPr>
              <a:t>Pseudomonas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>
              <a:solidFill>
                <a:srgbClr val="CCFF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CCFFCC"/>
                </a:solidFill>
              </a:rPr>
              <a:t>What G(-) rod is associated with blebitis? (A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CCFFCC"/>
                </a:solidFill>
              </a:rPr>
              <a:t>non-enteric)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CCFFCC"/>
                </a:solidFill>
              </a:rPr>
              <a:t>Haemophilus spp</a:t>
            </a:r>
          </a:p>
        </p:txBody>
      </p:sp>
      <p:sp>
        <p:nvSpPr>
          <p:cNvPr id="6150" name="Slide Number Placeholder 1">
            <a:extLst>
              <a:ext uri="{FF2B5EF4-FFF2-40B4-BE49-F238E27FC236}">
                <a16:creationId xmlns:a16="http://schemas.microsoft.com/office/drawing/2014/main" id="{F7BFBC48-C291-4275-A1F1-061355B8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D77081-1509-4401-86BF-379034783F34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8FA7F2D-347E-4E53-987D-95039344F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Q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7266450A-C5D3-415E-BED1-38CF170AA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B2B2B2"/>
                </a:solidFill>
              </a:rPr>
              <a:t>Of the Gram(-)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enterics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…Which </a:t>
            </a:r>
            <a:r>
              <a:rPr lang="en-US" altLang="en-US" dirty="0">
                <a:solidFill>
                  <a:srgbClr val="B2B2B2"/>
                </a:solidFill>
              </a:rPr>
              <a:t>5 are most commonly implicated in keratitis?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S</a:t>
            </a:r>
            <a:r>
              <a:rPr lang="en-US" altLang="en-US" dirty="0">
                <a:solidFill>
                  <a:srgbClr val="B2B2B2"/>
                </a:solidFill>
              </a:rPr>
              <a:t>erratia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P</a:t>
            </a:r>
            <a:r>
              <a:rPr lang="en-US" altLang="en-US" dirty="0">
                <a:solidFill>
                  <a:srgbClr val="B2B2B2"/>
                </a:solidFill>
              </a:rPr>
              <a:t>roteus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E</a:t>
            </a:r>
            <a:r>
              <a:rPr lang="en-US" altLang="en-US" dirty="0">
                <a:solidFill>
                  <a:srgbClr val="B2B2B2"/>
                </a:solidFill>
              </a:rPr>
              <a:t>nterobacter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C</a:t>
            </a:r>
            <a:r>
              <a:rPr lang="en-US" altLang="en-US" dirty="0">
                <a:solidFill>
                  <a:srgbClr val="B2B2B2"/>
                </a:solidFill>
              </a:rPr>
              <a:t>itrobacter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K</a:t>
            </a:r>
            <a:r>
              <a:rPr lang="en-US" altLang="en-US" dirty="0">
                <a:solidFill>
                  <a:srgbClr val="B2B2B2"/>
                </a:solidFill>
              </a:rPr>
              <a:t>lebsiella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6FE250B4-B652-4FC9-80DC-B1CD25A2F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3775"/>
            <a:ext cx="4940300" cy="16462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Which G(-) rod keratitis is associated with CL wear?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(It’s not one of the enterics)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0000FF"/>
                </a:solidFill>
              </a:rPr>
              <a:t>Pseudomonas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CCFFCC"/>
                </a:solidFill>
              </a:rPr>
              <a:t>What G(-) rod is associated with blebitis? (A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CCFFCC"/>
                </a:solidFill>
              </a:rPr>
              <a:t>non-enteric)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CCFFCC"/>
                </a:solidFill>
              </a:rPr>
              <a:t>Haemophilus spp</a:t>
            </a:r>
          </a:p>
        </p:txBody>
      </p:sp>
      <p:sp>
        <p:nvSpPr>
          <p:cNvPr id="7174" name="Slide Number Placeholder 1">
            <a:extLst>
              <a:ext uri="{FF2B5EF4-FFF2-40B4-BE49-F238E27FC236}">
                <a16:creationId xmlns:a16="http://schemas.microsoft.com/office/drawing/2014/main" id="{28942F97-FCEF-46BF-825E-A7287189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4CFC2C-7F97-4CFA-AA15-7A99993FF032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6EDB76-2663-433A-8398-0577A7A46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03D7609D-C183-499C-B0B1-211A67B99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B2B2B2"/>
                </a:solidFill>
              </a:rPr>
              <a:t>Of the Gram(-)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enterics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…Which </a:t>
            </a:r>
            <a:r>
              <a:rPr lang="en-US" altLang="en-US" dirty="0">
                <a:solidFill>
                  <a:srgbClr val="B2B2B2"/>
                </a:solidFill>
              </a:rPr>
              <a:t>5 are most commonly implicated in keratitis?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S</a:t>
            </a:r>
            <a:r>
              <a:rPr lang="en-US" altLang="en-US" dirty="0">
                <a:solidFill>
                  <a:srgbClr val="B2B2B2"/>
                </a:solidFill>
              </a:rPr>
              <a:t>erratia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P</a:t>
            </a:r>
            <a:r>
              <a:rPr lang="en-US" altLang="en-US" dirty="0">
                <a:solidFill>
                  <a:srgbClr val="B2B2B2"/>
                </a:solidFill>
              </a:rPr>
              <a:t>roteus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E</a:t>
            </a:r>
            <a:r>
              <a:rPr lang="en-US" altLang="en-US" dirty="0">
                <a:solidFill>
                  <a:srgbClr val="B2B2B2"/>
                </a:solidFill>
              </a:rPr>
              <a:t>nterobacter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C</a:t>
            </a:r>
            <a:r>
              <a:rPr lang="en-US" altLang="en-US" dirty="0">
                <a:solidFill>
                  <a:srgbClr val="B2B2B2"/>
                </a:solidFill>
              </a:rPr>
              <a:t>itrobacter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K</a:t>
            </a:r>
            <a:r>
              <a:rPr lang="en-US" altLang="en-US" dirty="0">
                <a:solidFill>
                  <a:srgbClr val="B2B2B2"/>
                </a:solidFill>
              </a:rPr>
              <a:t>lebsiella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38CFECB9-27DD-4250-8D00-DB4E6B609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3775"/>
            <a:ext cx="4940300" cy="16462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Which G(-) rod keratitis is associated with CL wear?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(It’s not one of the enterics)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0000FF"/>
                </a:solidFill>
              </a:rPr>
              <a:t>Pseudomonas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What G(-) rod is associated with blebitis? (A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non-enteric)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CCFFCC"/>
                </a:solidFill>
              </a:rPr>
              <a:t>Haemophilus spp</a:t>
            </a:r>
          </a:p>
        </p:txBody>
      </p:sp>
      <p:sp>
        <p:nvSpPr>
          <p:cNvPr id="8198" name="Slide Number Placeholder 1">
            <a:extLst>
              <a:ext uri="{FF2B5EF4-FFF2-40B4-BE49-F238E27FC236}">
                <a16:creationId xmlns:a16="http://schemas.microsoft.com/office/drawing/2014/main" id="{12EABB9A-A3ED-4A30-A9A7-4AA887B1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1B4453-660A-4C23-A5C0-A83255EC49B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F27D93B-E501-4E19-8EE9-8965BC2E9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Q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62B2068A-4648-43F2-AC99-91E4D6D76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3775"/>
            <a:ext cx="4940300" cy="16462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Which G(-) rod keratitis is associated with CL wear?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(It’s not one of the enterics)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0000FF"/>
                </a:solidFill>
              </a:rPr>
              <a:t>Pseudomonas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What G(-) rod is associated with blebitis? (A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non-enteric)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CCFFCC"/>
                </a:solidFill>
              </a:rPr>
              <a:t>Haemophilus spp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F8BC39F-6768-4853-807F-75D91CC7F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B2B2B2"/>
                </a:solidFill>
              </a:rPr>
              <a:t>Of the Gram(-)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enterics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…Which </a:t>
            </a:r>
            <a:r>
              <a:rPr lang="en-US" altLang="en-US" dirty="0">
                <a:solidFill>
                  <a:srgbClr val="B2B2B2"/>
                </a:solidFill>
              </a:rPr>
              <a:t>5 are most commonly implicated in keratitis?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S</a:t>
            </a:r>
            <a:r>
              <a:rPr lang="en-US" altLang="en-US" dirty="0">
                <a:solidFill>
                  <a:srgbClr val="B2B2B2"/>
                </a:solidFill>
              </a:rPr>
              <a:t>erratia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P</a:t>
            </a:r>
            <a:r>
              <a:rPr lang="en-US" altLang="en-US" dirty="0">
                <a:solidFill>
                  <a:srgbClr val="B2B2B2"/>
                </a:solidFill>
              </a:rPr>
              <a:t>roteus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E</a:t>
            </a:r>
            <a:r>
              <a:rPr lang="en-US" altLang="en-US" dirty="0">
                <a:solidFill>
                  <a:srgbClr val="B2B2B2"/>
                </a:solidFill>
              </a:rPr>
              <a:t>nterobacter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C</a:t>
            </a:r>
            <a:r>
              <a:rPr lang="en-US" altLang="en-US" dirty="0">
                <a:solidFill>
                  <a:srgbClr val="B2B2B2"/>
                </a:solidFill>
              </a:rPr>
              <a:t>itrobacter</a:t>
            </a:r>
          </a:p>
          <a:p>
            <a:pPr lvl="1" eaLnBrk="1" hangingPunct="1"/>
            <a:r>
              <a:rPr lang="en-US" altLang="en-US" sz="3200" b="1" dirty="0">
                <a:solidFill>
                  <a:srgbClr val="B2B2B2"/>
                </a:solidFill>
              </a:rPr>
              <a:t>K</a:t>
            </a:r>
            <a:r>
              <a:rPr lang="en-US" altLang="en-US" dirty="0">
                <a:solidFill>
                  <a:srgbClr val="B2B2B2"/>
                </a:solidFill>
              </a:rPr>
              <a:t>lebsiella</a:t>
            </a: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613A4FF6-BE8C-4058-B671-1BAA83CDD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0600"/>
            <a:ext cx="4940300" cy="16462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Which G(-) rod keratitis is associated with CL wear?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(It’s not one of the enterics)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0000FF"/>
                </a:solidFill>
              </a:rPr>
              <a:t>Pseudomonas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What G(-) rod is associated with blebitis? (A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non-enteric)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i="1">
                <a:solidFill>
                  <a:srgbClr val="0000FF"/>
                </a:solidFill>
              </a:rPr>
              <a:t>Haemophilus spp</a:t>
            </a:r>
          </a:p>
        </p:txBody>
      </p:sp>
      <p:sp>
        <p:nvSpPr>
          <p:cNvPr id="9223" name="Slide Number Placeholder 1">
            <a:extLst>
              <a:ext uri="{FF2B5EF4-FFF2-40B4-BE49-F238E27FC236}">
                <a16:creationId xmlns:a16="http://schemas.microsoft.com/office/drawing/2014/main" id="{289DA5BD-A8AB-4A81-8CEE-8BDB17A0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CA26B3-B85C-4A0F-853E-91139B3F51E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0B71C26-D973-4F8D-ACCC-999392523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AAA4A52C-8057-4541-987F-DA952888A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Name 5 bacteria species that are capable of </a:t>
            </a:r>
            <a:r>
              <a:rPr lang="en-US" altLang="en-US" i="1">
                <a:solidFill>
                  <a:srgbClr val="0000FF"/>
                </a:solidFill>
              </a:rPr>
              <a:t>penetrating an intact corneal epithelium </a:t>
            </a:r>
            <a:r>
              <a:rPr lang="en-US" altLang="en-US"/>
              <a:t>to produce a corneal ulcer:</a:t>
            </a:r>
          </a:p>
          <a:p>
            <a:pPr lvl="1" eaLnBrk="1" hangingPunct="1"/>
            <a:r>
              <a:rPr lang="en-US" altLang="en-US" sz="3200" b="1" i="1">
                <a:solidFill>
                  <a:schemeClr val="bg1"/>
                </a:solidFill>
              </a:rPr>
              <a:t>C</a:t>
            </a:r>
            <a:r>
              <a:rPr lang="en-US" altLang="en-US" i="1">
                <a:solidFill>
                  <a:schemeClr val="bg1"/>
                </a:solidFill>
              </a:rPr>
              <a:t>orynebacterium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 sz="3200" b="1" i="1">
                <a:solidFill>
                  <a:schemeClr val="bg1"/>
                </a:solidFill>
              </a:rPr>
              <a:t>d</a:t>
            </a:r>
            <a:r>
              <a:rPr lang="en-US" altLang="en-US" i="1">
                <a:solidFill>
                  <a:schemeClr val="bg1"/>
                </a:solidFill>
              </a:rPr>
              <a:t>iphtheriae</a:t>
            </a:r>
          </a:p>
          <a:p>
            <a:pPr lvl="1" eaLnBrk="1" hangingPunct="1"/>
            <a:r>
              <a:rPr lang="en-US" altLang="en-US" sz="3200" b="1" i="1">
                <a:solidFill>
                  <a:schemeClr val="bg1"/>
                </a:solidFill>
              </a:rPr>
              <a:t>N</a:t>
            </a:r>
            <a:r>
              <a:rPr lang="en-US" altLang="en-US" i="1">
                <a:solidFill>
                  <a:schemeClr val="bg1"/>
                </a:solidFill>
              </a:rPr>
              <a:t>. gonoccocus</a:t>
            </a:r>
          </a:p>
          <a:p>
            <a:pPr lvl="1" eaLnBrk="1" hangingPunct="1"/>
            <a:r>
              <a:rPr lang="en-US" altLang="en-US" sz="3200" b="1" i="1">
                <a:solidFill>
                  <a:schemeClr val="bg1"/>
                </a:solidFill>
              </a:rPr>
              <a:t>N</a:t>
            </a:r>
            <a:r>
              <a:rPr lang="en-US" altLang="en-US" i="1">
                <a:solidFill>
                  <a:schemeClr val="bg1"/>
                </a:solidFill>
              </a:rPr>
              <a:t>. meningitidis</a:t>
            </a:r>
          </a:p>
          <a:p>
            <a:pPr lvl="1" eaLnBrk="1" hangingPunct="1"/>
            <a:r>
              <a:rPr lang="en-US" altLang="en-US" sz="3200" b="1" i="1">
                <a:solidFill>
                  <a:schemeClr val="bg1"/>
                </a:solidFill>
              </a:rPr>
              <a:t>S</a:t>
            </a:r>
            <a:r>
              <a:rPr lang="en-US" altLang="en-US" i="1">
                <a:solidFill>
                  <a:schemeClr val="bg1"/>
                </a:solidFill>
              </a:rPr>
              <a:t>higella</a:t>
            </a:r>
          </a:p>
          <a:p>
            <a:pPr lvl="1" eaLnBrk="1" hangingPunct="1"/>
            <a:r>
              <a:rPr lang="en-US" altLang="en-US" sz="3200" b="1" i="1">
                <a:solidFill>
                  <a:schemeClr val="bg1"/>
                </a:solidFill>
              </a:rPr>
              <a:t>L</a:t>
            </a:r>
            <a:r>
              <a:rPr lang="en-US" altLang="en-US" i="1">
                <a:solidFill>
                  <a:schemeClr val="bg1"/>
                </a:solidFill>
              </a:rPr>
              <a:t>isteria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0EE214F8-A790-4CA1-9259-A7C38B5DB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05400"/>
            <a:ext cx="5102225" cy="7588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i="1"/>
              <a:t>Mnemonic</a:t>
            </a:r>
            <a:r>
              <a:rPr lang="en-US" altLang="en-US"/>
              <a:t>: </a:t>
            </a:r>
            <a:r>
              <a:rPr lang="en-US" altLang="en-US" sz="2400" b="1"/>
              <a:t>C</a:t>
            </a:r>
            <a:r>
              <a:rPr lang="en-US" altLang="en-US"/>
              <a:t>orneal </a:t>
            </a:r>
            <a:r>
              <a:rPr lang="en-US" altLang="en-US" sz="2400" b="1"/>
              <a:t>D</a:t>
            </a:r>
            <a:r>
              <a:rPr lang="en-US" altLang="en-US"/>
              <a:t>isruption </a:t>
            </a:r>
            <a:r>
              <a:rPr lang="en-US" altLang="en-US" sz="2400" b="1"/>
              <a:t>N</a:t>
            </a:r>
            <a:r>
              <a:rPr lang="en-US" altLang="en-US"/>
              <a:t>ot </a:t>
            </a:r>
            <a:r>
              <a:rPr lang="en-US" altLang="en-US" sz="2400" b="1"/>
              <a:t>N</a:t>
            </a:r>
            <a:r>
              <a:rPr lang="en-US" altLang="en-US"/>
              <a:t>eeded for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S</a:t>
            </a:r>
            <a:r>
              <a:rPr lang="en-US" altLang="en-US"/>
              <a:t>higella and </a:t>
            </a:r>
            <a:r>
              <a:rPr lang="en-US" altLang="en-US" sz="2400" b="1"/>
              <a:t>L</a:t>
            </a:r>
            <a:r>
              <a:rPr lang="en-US" altLang="en-US"/>
              <a:t>isteria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AE638C95-3281-4B12-8FF1-BF8284B25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105400"/>
            <a:ext cx="3883025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8819FD0-EA3C-4146-813E-AAF9F5772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486400"/>
            <a:ext cx="152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Slide Number Placeholder 1">
            <a:extLst>
              <a:ext uri="{FF2B5EF4-FFF2-40B4-BE49-F238E27FC236}">
                <a16:creationId xmlns:a16="http://schemas.microsoft.com/office/drawing/2014/main" id="{7C5B8886-F8AA-414D-9C3B-ADFAA885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D234C5-17E6-49AC-9765-BC117936EFAE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38019A-F54D-4C2D-B6B5-F3CC47432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Q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C9BC39E1-BF75-40D9-8311-92EA359EA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Name 5 bacteria species that are capable of </a:t>
            </a:r>
            <a:r>
              <a:rPr lang="en-US" altLang="en-US" i="1" dirty="0">
                <a:solidFill>
                  <a:srgbClr val="0000FF"/>
                </a:solidFill>
              </a:rPr>
              <a:t>penetrating an intact corneal epithelium </a:t>
            </a:r>
            <a:r>
              <a:rPr lang="en-US" altLang="en-US" dirty="0"/>
              <a:t>to produce a corneal ulcer:</a:t>
            </a:r>
          </a:p>
          <a:p>
            <a:pPr lvl="1" eaLnBrk="1" hangingPunct="1"/>
            <a:r>
              <a:rPr lang="en-US" altLang="en-US" sz="3200" b="1" i="1" dirty="0">
                <a:solidFill>
                  <a:schemeClr val="bg1"/>
                </a:solidFill>
              </a:rPr>
              <a:t>C</a:t>
            </a:r>
            <a:r>
              <a:rPr lang="en-US" altLang="en-US" i="1" dirty="0">
                <a:solidFill>
                  <a:schemeClr val="bg1"/>
                </a:solidFill>
              </a:rPr>
              <a:t>orynebacterium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200" b="1" i="1" dirty="0">
                <a:solidFill>
                  <a:schemeClr val="bg1"/>
                </a:solidFill>
              </a:rPr>
              <a:t>d</a:t>
            </a:r>
            <a:r>
              <a:rPr lang="en-US" altLang="en-US" i="1" dirty="0">
                <a:solidFill>
                  <a:schemeClr val="bg1"/>
                </a:solidFill>
              </a:rPr>
              <a:t>iphtheriae</a:t>
            </a:r>
          </a:p>
          <a:p>
            <a:pPr lvl="1" eaLnBrk="1" hangingPunct="1"/>
            <a:r>
              <a:rPr lang="en-US" altLang="en-US" sz="3200" b="1" i="1" dirty="0">
                <a:solidFill>
                  <a:schemeClr val="bg1"/>
                </a:solidFill>
              </a:rPr>
              <a:t>N</a:t>
            </a:r>
            <a:r>
              <a:rPr lang="en-US" altLang="en-US" i="1" dirty="0">
                <a:solidFill>
                  <a:schemeClr val="bg1"/>
                </a:solidFill>
              </a:rPr>
              <a:t>. </a:t>
            </a:r>
            <a:r>
              <a:rPr lang="en-US" altLang="en-US" i="1" dirty="0" err="1">
                <a:solidFill>
                  <a:schemeClr val="bg1"/>
                </a:solidFill>
              </a:rPr>
              <a:t>gonoccocus</a:t>
            </a:r>
            <a:endParaRPr lang="en-US" altLang="en-US" i="1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3200" b="1" i="1" dirty="0">
                <a:solidFill>
                  <a:schemeClr val="bg1"/>
                </a:solidFill>
              </a:rPr>
              <a:t>N</a:t>
            </a:r>
            <a:r>
              <a:rPr lang="en-US" altLang="en-US" i="1" dirty="0">
                <a:solidFill>
                  <a:schemeClr val="bg1"/>
                </a:solidFill>
              </a:rPr>
              <a:t>. meningitidis</a:t>
            </a:r>
          </a:p>
          <a:p>
            <a:pPr lvl="1" eaLnBrk="1" hangingPunct="1"/>
            <a:r>
              <a:rPr lang="en-US" altLang="en-US" sz="3200" b="1" i="1" dirty="0"/>
              <a:t>S</a:t>
            </a:r>
            <a:r>
              <a:rPr lang="en-US" altLang="en-US" i="1" dirty="0"/>
              <a:t>higella</a:t>
            </a:r>
          </a:p>
          <a:p>
            <a:pPr lvl="1" eaLnBrk="1" hangingPunct="1"/>
            <a:r>
              <a:rPr lang="en-US" altLang="en-US" sz="3200" b="1" i="1" dirty="0"/>
              <a:t>L</a:t>
            </a:r>
            <a:r>
              <a:rPr lang="en-US" altLang="en-US" i="1" dirty="0"/>
              <a:t>isteria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49346DBA-2A09-48D5-A862-E1B753D00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05400"/>
            <a:ext cx="5067300" cy="7588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Mnemonic</a:t>
            </a:r>
            <a:r>
              <a:rPr lang="en-US" altLang="en-US" dirty="0"/>
              <a:t>: </a:t>
            </a:r>
            <a:r>
              <a:rPr lang="en-US" altLang="en-US" sz="2400" b="1" dirty="0">
                <a:solidFill>
                  <a:srgbClr val="0000FF"/>
                </a:solidFill>
              </a:rPr>
              <a:t>C</a:t>
            </a:r>
            <a:r>
              <a:rPr lang="en-US" altLang="en-US" dirty="0">
                <a:solidFill>
                  <a:srgbClr val="0000FF"/>
                </a:solidFill>
              </a:rPr>
              <a:t>orneal </a:t>
            </a:r>
            <a:r>
              <a:rPr lang="en-US" altLang="en-US" sz="2400" b="1" dirty="0">
                <a:solidFill>
                  <a:srgbClr val="0000FF"/>
                </a:solidFill>
              </a:rPr>
              <a:t>d</a:t>
            </a:r>
            <a:r>
              <a:rPr lang="en-US" altLang="en-US" dirty="0">
                <a:solidFill>
                  <a:srgbClr val="0000FF"/>
                </a:solidFill>
              </a:rPr>
              <a:t>isruption </a:t>
            </a:r>
            <a:r>
              <a:rPr lang="en-US" altLang="en-US" sz="2400" b="1" dirty="0">
                <a:solidFill>
                  <a:srgbClr val="0000FF"/>
                </a:solidFill>
              </a:rPr>
              <a:t>N</a:t>
            </a:r>
            <a:r>
              <a:rPr lang="en-US" altLang="en-US" dirty="0">
                <a:solidFill>
                  <a:srgbClr val="0000FF"/>
                </a:solidFill>
              </a:rPr>
              <a:t>ot </a:t>
            </a:r>
            <a:r>
              <a:rPr lang="en-US" altLang="en-US" sz="2400" b="1" dirty="0">
                <a:solidFill>
                  <a:srgbClr val="0000FF"/>
                </a:solidFill>
              </a:rPr>
              <a:t>N</a:t>
            </a:r>
            <a:r>
              <a:rPr lang="en-US" altLang="en-US" dirty="0">
                <a:solidFill>
                  <a:srgbClr val="0000FF"/>
                </a:solidFill>
              </a:rPr>
              <a:t>eeded for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S</a:t>
            </a:r>
            <a:r>
              <a:rPr lang="en-US" altLang="en-US" dirty="0"/>
              <a:t>higella and </a:t>
            </a:r>
            <a:r>
              <a:rPr lang="en-US" altLang="en-US" sz="2400" b="1" dirty="0"/>
              <a:t>L</a:t>
            </a:r>
            <a:r>
              <a:rPr lang="en-US" altLang="en-US" dirty="0"/>
              <a:t>isteria</a:t>
            </a:r>
          </a:p>
        </p:txBody>
      </p:sp>
      <p:sp>
        <p:nvSpPr>
          <p:cNvPr id="11269" name="Slide Number Placeholder 1">
            <a:extLst>
              <a:ext uri="{FF2B5EF4-FFF2-40B4-BE49-F238E27FC236}">
                <a16:creationId xmlns:a16="http://schemas.microsoft.com/office/drawing/2014/main" id="{28A292DB-0DE5-4CBC-A647-1614A265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1C3A5-830B-4DDF-B926-18672B5594FB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B1553CB-BF17-4792-A8C3-F206312AF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120"/>
            <a:ext cx="7543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A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3C13EDDF-400F-4175-9580-697CBC010E2E}"/>
              </a:ext>
            </a:extLst>
          </p:cNvPr>
          <p:cNvSpPr/>
          <p:nvPr/>
        </p:nvSpPr>
        <p:spPr>
          <a:xfrm rot="5400000">
            <a:off x="5349737" y="4022863"/>
            <a:ext cx="273326" cy="1981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1C6153-ECB7-457E-B87B-D7D848998064}"/>
              </a:ext>
            </a:extLst>
          </p:cNvPr>
          <p:cNvSpPr txBox="1"/>
          <p:nvPr/>
        </p:nvSpPr>
        <p:spPr>
          <a:xfrm>
            <a:off x="5117549" y="4599801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one bug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9005A3-C77A-4808-B9EE-3B2FDA6BE694}"/>
              </a:ext>
            </a:extLst>
          </p:cNvPr>
          <p:cNvCxnSpPr/>
          <p:nvPr/>
        </p:nvCxnSpPr>
        <p:spPr>
          <a:xfrm>
            <a:off x="6676620" y="4572000"/>
            <a:ext cx="0" cy="5503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7BADE08-299B-44B6-952B-154413686E5B}"/>
              </a:ext>
            </a:extLst>
          </p:cNvPr>
          <p:cNvSpPr txBox="1"/>
          <p:nvPr/>
        </p:nvSpPr>
        <p:spPr>
          <a:xfrm>
            <a:off x="6324600" y="4276997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another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F121DC-41C3-4781-B0F3-9E9CDEAFFF28}"/>
              </a:ext>
            </a:extLst>
          </p:cNvPr>
          <p:cNvCxnSpPr>
            <a:cxnSpLocks/>
          </p:cNvCxnSpPr>
          <p:nvPr/>
        </p:nvCxnSpPr>
        <p:spPr>
          <a:xfrm>
            <a:off x="7133820" y="4181203"/>
            <a:ext cx="0" cy="9411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0D9CAF9-CD12-429A-86EA-1748A258D258}"/>
              </a:ext>
            </a:extLst>
          </p:cNvPr>
          <p:cNvSpPr txBox="1"/>
          <p:nvPr/>
        </p:nvSpPr>
        <p:spPr>
          <a:xfrm>
            <a:off x="6781800" y="3886200"/>
            <a:ext cx="7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another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71</TotalTime>
  <Words>713</Words>
  <Application>Microsoft Office PowerPoint</Application>
  <PresentationFormat>On-screen Show (4:3)</PresentationFormat>
  <Paragraphs>194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Network</vt:lpstr>
      <vt:lpstr>Q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LSU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>Steven Flynn</dc:creator>
  <cp:lastModifiedBy>Steve</cp:lastModifiedBy>
  <cp:revision>19</cp:revision>
  <dcterms:created xsi:type="dcterms:W3CDTF">2008-09-18T16:22:18Z</dcterms:created>
  <dcterms:modified xsi:type="dcterms:W3CDTF">2018-12-31T15:51:53Z</dcterms:modified>
</cp:coreProperties>
</file>