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496" r:id="rId2"/>
    <p:sldId id="1742" r:id="rId3"/>
    <p:sldId id="1705" r:id="rId4"/>
    <p:sldId id="1713" r:id="rId5"/>
    <p:sldId id="1714" r:id="rId6"/>
    <p:sldId id="1715" r:id="rId7"/>
    <p:sldId id="1716" r:id="rId8"/>
    <p:sldId id="1717" r:id="rId9"/>
    <p:sldId id="1718" r:id="rId10"/>
    <p:sldId id="1721" r:id="rId11"/>
    <p:sldId id="1719" r:id="rId12"/>
    <p:sldId id="1723" r:id="rId13"/>
    <p:sldId id="1722" r:id="rId14"/>
    <p:sldId id="1725" r:id="rId15"/>
    <p:sldId id="1726" r:id="rId16"/>
    <p:sldId id="1724" r:id="rId17"/>
    <p:sldId id="1727" r:id="rId18"/>
    <p:sldId id="1728" r:id="rId19"/>
    <p:sldId id="1706" r:id="rId20"/>
    <p:sldId id="1707" r:id="rId21"/>
    <p:sldId id="1729" r:id="rId22"/>
    <p:sldId id="1730" r:id="rId23"/>
    <p:sldId id="261" r:id="rId24"/>
    <p:sldId id="278" r:id="rId25"/>
    <p:sldId id="264" r:id="rId26"/>
    <p:sldId id="265" r:id="rId27"/>
    <p:sldId id="266" r:id="rId28"/>
    <p:sldId id="267" r:id="rId29"/>
    <p:sldId id="268" r:id="rId30"/>
    <p:sldId id="274" r:id="rId31"/>
    <p:sldId id="270" r:id="rId32"/>
    <p:sldId id="276" r:id="rId33"/>
    <p:sldId id="1750" r:id="rId34"/>
    <p:sldId id="272" r:id="rId35"/>
    <p:sldId id="280" r:id="rId36"/>
    <p:sldId id="279" r:id="rId37"/>
    <p:sldId id="281" r:id="rId38"/>
    <p:sldId id="282" r:id="rId39"/>
    <p:sldId id="1818" r:id="rId40"/>
    <p:sldId id="1819" r:id="rId41"/>
    <p:sldId id="1820" r:id="rId42"/>
    <p:sldId id="1821" r:id="rId43"/>
    <p:sldId id="1822" r:id="rId44"/>
    <p:sldId id="1824" r:id="rId45"/>
    <p:sldId id="1823" r:id="rId46"/>
    <p:sldId id="1708" r:id="rId47"/>
    <p:sldId id="1709" r:id="rId48"/>
    <p:sldId id="1744" r:id="rId49"/>
    <p:sldId id="1747" r:id="rId50"/>
    <p:sldId id="1745" r:id="rId51"/>
    <p:sldId id="1746" r:id="rId52"/>
    <p:sldId id="1748" r:id="rId53"/>
    <p:sldId id="1710" r:id="rId54"/>
    <p:sldId id="1711" r:id="rId55"/>
    <p:sldId id="1712" r:id="rId56"/>
    <p:sldId id="1731" r:id="rId57"/>
    <p:sldId id="1732" r:id="rId58"/>
    <p:sldId id="1733" r:id="rId59"/>
    <p:sldId id="1749" r:id="rId60"/>
    <p:sldId id="1734" r:id="rId61"/>
    <p:sldId id="1735" r:id="rId62"/>
    <p:sldId id="1739" r:id="rId63"/>
    <p:sldId id="1740" r:id="rId64"/>
    <p:sldId id="1736" r:id="rId65"/>
    <p:sldId id="1737" r:id="rId66"/>
    <p:sldId id="1738" r:id="rId67"/>
    <p:sldId id="1741" r:id="rId68"/>
    <p:sldId id="1743" r:id="rId69"/>
    <p:sldId id="1752" r:id="rId70"/>
    <p:sldId id="1753" r:id="rId71"/>
    <p:sldId id="1754" r:id="rId72"/>
    <p:sldId id="1755" r:id="rId73"/>
    <p:sldId id="1756" r:id="rId74"/>
    <p:sldId id="1757" r:id="rId75"/>
    <p:sldId id="1758" r:id="rId76"/>
    <p:sldId id="1759" r:id="rId77"/>
    <p:sldId id="1765" r:id="rId78"/>
    <p:sldId id="1768" r:id="rId79"/>
    <p:sldId id="1767" r:id="rId80"/>
    <p:sldId id="1770" r:id="rId81"/>
    <p:sldId id="1769" r:id="rId82"/>
    <p:sldId id="1771" r:id="rId83"/>
    <p:sldId id="1766" r:id="rId84"/>
    <p:sldId id="1772" r:id="rId85"/>
    <p:sldId id="1774" r:id="rId86"/>
    <p:sldId id="1773" r:id="rId87"/>
    <p:sldId id="1854" r:id="rId88"/>
    <p:sldId id="1853" r:id="rId89"/>
    <p:sldId id="1776" r:id="rId90"/>
    <p:sldId id="1775" r:id="rId91"/>
    <p:sldId id="1777" r:id="rId92"/>
    <p:sldId id="1852" r:id="rId93"/>
    <p:sldId id="1751" r:id="rId94"/>
    <p:sldId id="1855" r:id="rId95"/>
    <p:sldId id="1781" r:id="rId96"/>
    <p:sldId id="1783" r:id="rId97"/>
    <p:sldId id="1784" r:id="rId98"/>
    <p:sldId id="1785" r:id="rId99"/>
    <p:sldId id="1782" r:id="rId100"/>
    <p:sldId id="1787" r:id="rId101"/>
    <p:sldId id="1786" r:id="rId102"/>
    <p:sldId id="1788" r:id="rId103"/>
    <p:sldId id="1789" r:id="rId104"/>
    <p:sldId id="1790" r:id="rId105"/>
    <p:sldId id="1791" r:id="rId106"/>
    <p:sldId id="1793" r:id="rId107"/>
    <p:sldId id="1794" r:id="rId108"/>
    <p:sldId id="1802" r:id="rId109"/>
    <p:sldId id="1795" r:id="rId110"/>
    <p:sldId id="1803" r:id="rId111"/>
    <p:sldId id="1796" r:id="rId112"/>
    <p:sldId id="1805" r:id="rId113"/>
    <p:sldId id="1804" r:id="rId114"/>
    <p:sldId id="1806" r:id="rId115"/>
    <p:sldId id="1797" r:id="rId116"/>
    <p:sldId id="1810" r:id="rId117"/>
    <p:sldId id="1807" r:id="rId118"/>
    <p:sldId id="1811" r:id="rId119"/>
    <p:sldId id="1808" r:id="rId120"/>
    <p:sldId id="1809" r:id="rId121"/>
    <p:sldId id="1801" r:id="rId122"/>
    <p:sldId id="1798" r:id="rId123"/>
    <p:sldId id="1825" r:id="rId124"/>
    <p:sldId id="1812" r:id="rId125"/>
    <p:sldId id="1814" r:id="rId126"/>
    <p:sldId id="1813" r:id="rId127"/>
    <p:sldId id="1815" r:id="rId128"/>
    <p:sldId id="1816" r:id="rId129"/>
    <p:sldId id="1817" r:id="rId130"/>
    <p:sldId id="1826" r:id="rId131"/>
    <p:sldId id="1828" r:id="rId132"/>
    <p:sldId id="1833" r:id="rId133"/>
    <p:sldId id="1834" r:id="rId134"/>
    <p:sldId id="1829" r:id="rId135"/>
    <p:sldId id="1827" r:id="rId136"/>
    <p:sldId id="1830" r:id="rId137"/>
    <p:sldId id="1831" r:id="rId138"/>
    <p:sldId id="1832" r:id="rId139"/>
    <p:sldId id="1835" r:id="rId140"/>
    <p:sldId id="1836" r:id="rId141"/>
    <p:sldId id="1837" r:id="rId142"/>
    <p:sldId id="1838" r:id="rId143"/>
    <p:sldId id="1839" r:id="rId144"/>
    <p:sldId id="1840" r:id="rId145"/>
    <p:sldId id="1841" r:id="rId146"/>
    <p:sldId id="1842" r:id="rId147"/>
    <p:sldId id="1843" r:id="rId148"/>
    <p:sldId id="1844" r:id="rId149"/>
    <p:sldId id="1850" r:id="rId150"/>
    <p:sldId id="1851" r:id="rId151"/>
    <p:sldId id="1849" r:id="rId152"/>
    <p:sldId id="1845" r:id="rId153"/>
    <p:sldId id="1846" r:id="rId154"/>
    <p:sldId id="1847" r:id="rId155"/>
    <p:sldId id="1848" r:id="rId1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2DDFF"/>
    <a:srgbClr val="000000"/>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FAB162F8-23EE-4879-97CE-BAD1E082C435}"/>
              </a:ext>
            </a:extLst>
          </p:cNvPr>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a:extLst>
              <a:ext uri="{FF2B5EF4-FFF2-40B4-BE49-F238E27FC236}">
                <a16:creationId xmlns:a16="http://schemas.microsoft.com/office/drawing/2014/main" id="{F5B67D10-19C6-41C9-8EC7-21FFA9474C57}"/>
              </a:ext>
            </a:extLst>
          </p:cNvPr>
          <p:cNvGrpSpPr>
            <a:grpSpLocks/>
          </p:cNvGrpSpPr>
          <p:nvPr/>
        </p:nvGrpSpPr>
        <p:grpSpPr bwMode="auto">
          <a:xfrm>
            <a:off x="7493000" y="2992438"/>
            <a:ext cx="1338263" cy="2189162"/>
            <a:chOff x="4704" y="1885"/>
            <a:chExt cx="843" cy="1379"/>
          </a:xfrm>
        </p:grpSpPr>
        <p:sp>
          <p:nvSpPr>
            <p:cNvPr id="6" name="Oval 9">
              <a:extLst>
                <a:ext uri="{FF2B5EF4-FFF2-40B4-BE49-F238E27FC236}">
                  <a16:creationId xmlns:a16="http://schemas.microsoft.com/office/drawing/2014/main" id="{71574CE5-62F3-4F8F-A465-910E99E129AB}"/>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Oval 10">
              <a:extLst>
                <a:ext uri="{FF2B5EF4-FFF2-40B4-BE49-F238E27FC236}">
                  <a16:creationId xmlns:a16="http://schemas.microsoft.com/office/drawing/2014/main" id="{9DF97823-D80A-464F-A4AF-C206C4F3817B}"/>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Oval 11">
              <a:extLst>
                <a:ext uri="{FF2B5EF4-FFF2-40B4-BE49-F238E27FC236}">
                  <a16:creationId xmlns:a16="http://schemas.microsoft.com/office/drawing/2014/main" id="{F6A64012-CDD8-45D6-9DA4-6F726D703CDA}"/>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Oval 12">
              <a:extLst>
                <a:ext uri="{FF2B5EF4-FFF2-40B4-BE49-F238E27FC236}">
                  <a16:creationId xmlns:a16="http://schemas.microsoft.com/office/drawing/2014/main" id="{E37284CE-97B5-4790-B53C-6FD9D769E37F}"/>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Oval 13">
              <a:extLst>
                <a:ext uri="{FF2B5EF4-FFF2-40B4-BE49-F238E27FC236}">
                  <a16:creationId xmlns:a16="http://schemas.microsoft.com/office/drawing/2014/main" id="{C9621144-DF45-4C19-B869-71BA4E04C026}"/>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Oval 14">
              <a:extLst>
                <a:ext uri="{FF2B5EF4-FFF2-40B4-BE49-F238E27FC236}">
                  <a16:creationId xmlns:a16="http://schemas.microsoft.com/office/drawing/2014/main" id="{653E7C23-C9D4-457B-A0DE-5490060EED8E}"/>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Oval 15">
              <a:extLst>
                <a:ext uri="{FF2B5EF4-FFF2-40B4-BE49-F238E27FC236}">
                  <a16:creationId xmlns:a16="http://schemas.microsoft.com/office/drawing/2014/main" id="{CED86406-690C-4A7C-9898-4D8B1B6E9507}"/>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3" name="Oval 16">
              <a:extLst>
                <a:ext uri="{FF2B5EF4-FFF2-40B4-BE49-F238E27FC236}">
                  <a16:creationId xmlns:a16="http://schemas.microsoft.com/office/drawing/2014/main" id="{5B0C462F-2BE4-44BA-AA19-4C14428B34BA}"/>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Oval 17">
              <a:extLst>
                <a:ext uri="{FF2B5EF4-FFF2-40B4-BE49-F238E27FC236}">
                  <a16:creationId xmlns:a16="http://schemas.microsoft.com/office/drawing/2014/main" id="{CEF381D2-1CA9-4842-BB6F-8493F386985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Oval 18">
              <a:extLst>
                <a:ext uri="{FF2B5EF4-FFF2-40B4-BE49-F238E27FC236}">
                  <a16:creationId xmlns:a16="http://schemas.microsoft.com/office/drawing/2014/main" id="{F2C141B0-B6C5-43E3-8981-CAA0C6B14E71}"/>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Oval 19">
              <a:extLst>
                <a:ext uri="{FF2B5EF4-FFF2-40B4-BE49-F238E27FC236}">
                  <a16:creationId xmlns:a16="http://schemas.microsoft.com/office/drawing/2014/main" id="{0317B925-7EE4-4CC2-8DE9-07BAAC4FB032}"/>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Oval 20">
              <a:extLst>
                <a:ext uri="{FF2B5EF4-FFF2-40B4-BE49-F238E27FC236}">
                  <a16:creationId xmlns:a16="http://schemas.microsoft.com/office/drawing/2014/main" id="{26DEDFC5-6583-4B23-87F6-85D380F19523}"/>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8" name="Oval 21">
              <a:extLst>
                <a:ext uri="{FF2B5EF4-FFF2-40B4-BE49-F238E27FC236}">
                  <a16:creationId xmlns:a16="http://schemas.microsoft.com/office/drawing/2014/main" id="{AD674822-56C8-49B7-8926-688ADB827B07}"/>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22">
              <a:extLst>
                <a:ext uri="{FF2B5EF4-FFF2-40B4-BE49-F238E27FC236}">
                  <a16:creationId xmlns:a16="http://schemas.microsoft.com/office/drawing/2014/main" id="{E2FE5483-6114-4FDD-8699-2F77AB60A0B7}"/>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23">
              <a:extLst>
                <a:ext uri="{FF2B5EF4-FFF2-40B4-BE49-F238E27FC236}">
                  <a16:creationId xmlns:a16="http://schemas.microsoft.com/office/drawing/2014/main" id="{0228A355-4A0C-4B84-B71B-14EF28592D45}"/>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24">
              <a:extLst>
                <a:ext uri="{FF2B5EF4-FFF2-40B4-BE49-F238E27FC236}">
                  <a16:creationId xmlns:a16="http://schemas.microsoft.com/office/drawing/2014/main" id="{877B12A4-87A3-46FA-8464-19FB9D7DF8B1}"/>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2" name="Oval 25">
              <a:extLst>
                <a:ext uri="{FF2B5EF4-FFF2-40B4-BE49-F238E27FC236}">
                  <a16:creationId xmlns:a16="http://schemas.microsoft.com/office/drawing/2014/main" id="{23D29144-060E-49D6-AA6F-AF7D14F458DA}"/>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Oval 26">
              <a:extLst>
                <a:ext uri="{FF2B5EF4-FFF2-40B4-BE49-F238E27FC236}">
                  <a16:creationId xmlns:a16="http://schemas.microsoft.com/office/drawing/2014/main" id="{44911317-39C3-453D-9937-21A4E88B0DAB}"/>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Oval 27">
              <a:extLst>
                <a:ext uri="{FF2B5EF4-FFF2-40B4-BE49-F238E27FC236}">
                  <a16:creationId xmlns:a16="http://schemas.microsoft.com/office/drawing/2014/main" id="{3533EDCB-97A4-49D3-B450-85F4965752AA}"/>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5" name="Oval 28">
              <a:extLst>
                <a:ext uri="{FF2B5EF4-FFF2-40B4-BE49-F238E27FC236}">
                  <a16:creationId xmlns:a16="http://schemas.microsoft.com/office/drawing/2014/main" id="{036E12AB-6A8E-4324-B790-94318107A6C4}"/>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6" name="Oval 29">
              <a:extLst>
                <a:ext uri="{FF2B5EF4-FFF2-40B4-BE49-F238E27FC236}">
                  <a16:creationId xmlns:a16="http://schemas.microsoft.com/office/drawing/2014/main" id="{2C72981A-3F80-454D-9AD8-6112F4A1CEE3}"/>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7" name="Oval 30">
              <a:extLst>
                <a:ext uri="{FF2B5EF4-FFF2-40B4-BE49-F238E27FC236}">
                  <a16:creationId xmlns:a16="http://schemas.microsoft.com/office/drawing/2014/main" id="{E9915F09-7252-49B4-90F7-356082E94EBC}"/>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8" name="Oval 31">
              <a:extLst>
                <a:ext uri="{FF2B5EF4-FFF2-40B4-BE49-F238E27FC236}">
                  <a16:creationId xmlns:a16="http://schemas.microsoft.com/office/drawing/2014/main" id="{20682CC7-0A55-4823-BA39-A833A34B8FA1}"/>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9" name="Oval 32">
              <a:extLst>
                <a:ext uri="{FF2B5EF4-FFF2-40B4-BE49-F238E27FC236}">
                  <a16:creationId xmlns:a16="http://schemas.microsoft.com/office/drawing/2014/main" id="{DC47983B-AC28-4007-8DA7-6A1697728DE7}"/>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0" name="Oval 33">
              <a:extLst>
                <a:ext uri="{FF2B5EF4-FFF2-40B4-BE49-F238E27FC236}">
                  <a16:creationId xmlns:a16="http://schemas.microsoft.com/office/drawing/2014/main" id="{02C26B43-4254-461E-AA58-18B0388AC1ED}"/>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1" name="Oval 34">
              <a:extLst>
                <a:ext uri="{FF2B5EF4-FFF2-40B4-BE49-F238E27FC236}">
                  <a16:creationId xmlns:a16="http://schemas.microsoft.com/office/drawing/2014/main" id="{48313139-E853-4E5F-96E5-9EC5426A6015}"/>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2" name="Oval 35">
              <a:extLst>
                <a:ext uri="{FF2B5EF4-FFF2-40B4-BE49-F238E27FC236}">
                  <a16:creationId xmlns:a16="http://schemas.microsoft.com/office/drawing/2014/main" id="{E5B1E3F0-DC7F-42D0-9F15-687BB23B26CA}"/>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3" name="Oval 36">
              <a:extLst>
                <a:ext uri="{FF2B5EF4-FFF2-40B4-BE49-F238E27FC236}">
                  <a16:creationId xmlns:a16="http://schemas.microsoft.com/office/drawing/2014/main" id="{4C348797-48B4-41D8-9201-26BD559FA61D}"/>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4" name="Oval 37">
              <a:extLst>
                <a:ext uri="{FF2B5EF4-FFF2-40B4-BE49-F238E27FC236}">
                  <a16:creationId xmlns:a16="http://schemas.microsoft.com/office/drawing/2014/main" id="{82031544-AAB4-49D5-A1A8-FD838A91E7C3}"/>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5" name="Oval 38">
              <a:extLst>
                <a:ext uri="{FF2B5EF4-FFF2-40B4-BE49-F238E27FC236}">
                  <a16:creationId xmlns:a16="http://schemas.microsoft.com/office/drawing/2014/main" id="{D1725EC3-A58D-44E9-B247-66E2808EF9EC}"/>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36" name="Oval 39">
              <a:extLst>
                <a:ext uri="{FF2B5EF4-FFF2-40B4-BE49-F238E27FC236}">
                  <a16:creationId xmlns:a16="http://schemas.microsoft.com/office/drawing/2014/main" id="{ED178C37-8719-420F-8F73-534BAE7BFF25}"/>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37" name="Line 40">
            <a:extLst>
              <a:ext uri="{FF2B5EF4-FFF2-40B4-BE49-F238E27FC236}">
                <a16:creationId xmlns:a16="http://schemas.microsoft.com/office/drawing/2014/main" id="{6C69B4E1-AA0B-4A0C-9EAA-2682058B8A2F}"/>
              </a:ext>
            </a:extLst>
          </p:cNvPr>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153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AF5A84B4-1C6B-4C96-9A6B-1BC6E2E0E101}"/>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C1BBAB8A-8371-4ED7-95B7-6F05BAC3C9F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633749D6-2F2D-4C8B-AB39-900D10030D49}"/>
              </a:ext>
            </a:extLst>
          </p:cNvPr>
          <p:cNvSpPr>
            <a:spLocks noGrp="1" noChangeArrowheads="1"/>
          </p:cNvSpPr>
          <p:nvPr>
            <p:ph type="sldNum" sz="quarter" idx="12"/>
          </p:nvPr>
        </p:nvSpPr>
        <p:spPr/>
        <p:txBody>
          <a:bodyPr/>
          <a:lstStyle>
            <a:lvl1pPr>
              <a:defRPr/>
            </a:lvl1pPr>
          </a:lstStyle>
          <a:p>
            <a:fld id="{C4EF6402-07DB-4851-8C4A-949E39F69FBA}" type="slidenum">
              <a:rPr lang="en-US" altLang="en-US"/>
              <a:pPr/>
              <a:t>‹#›</a:t>
            </a:fld>
            <a:endParaRPr lang="en-US" altLang="en-US"/>
          </a:p>
        </p:txBody>
      </p:sp>
    </p:spTree>
    <p:extLst>
      <p:ext uri="{BB962C8B-B14F-4D97-AF65-F5344CB8AC3E}">
        <p14:creationId xmlns:p14="http://schemas.microsoft.com/office/powerpoint/2010/main" val="128740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24DBBAD-AEB3-4938-95F5-050CC50598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71A235B-EBCE-465B-8EF7-75FAAEF7CB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7AF82B4-5A5A-47CF-B834-4B11EEC1C69F}"/>
              </a:ext>
            </a:extLst>
          </p:cNvPr>
          <p:cNvSpPr>
            <a:spLocks noGrp="1" noChangeArrowheads="1"/>
          </p:cNvSpPr>
          <p:nvPr>
            <p:ph type="sldNum" sz="quarter" idx="12"/>
          </p:nvPr>
        </p:nvSpPr>
        <p:spPr>
          <a:ln/>
        </p:spPr>
        <p:txBody>
          <a:bodyPr/>
          <a:lstStyle>
            <a:lvl1pPr>
              <a:defRPr/>
            </a:lvl1pPr>
          </a:lstStyle>
          <a:p>
            <a:fld id="{07B6FE78-B79A-4D40-98C8-50BD930D0316}" type="slidenum">
              <a:rPr lang="en-US" altLang="en-US"/>
              <a:pPr/>
              <a:t>‹#›</a:t>
            </a:fld>
            <a:endParaRPr lang="en-US" altLang="en-US"/>
          </a:p>
        </p:txBody>
      </p:sp>
    </p:spTree>
    <p:extLst>
      <p:ext uri="{BB962C8B-B14F-4D97-AF65-F5344CB8AC3E}">
        <p14:creationId xmlns:p14="http://schemas.microsoft.com/office/powerpoint/2010/main" val="28982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E5C5A7F-85A3-4A05-85A0-0C0D80DDF6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52B1B1A-E618-484F-89A1-C95EA012A9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EC4CE80-22A0-40B8-BEA0-84898BE732C1}"/>
              </a:ext>
            </a:extLst>
          </p:cNvPr>
          <p:cNvSpPr>
            <a:spLocks noGrp="1" noChangeArrowheads="1"/>
          </p:cNvSpPr>
          <p:nvPr>
            <p:ph type="sldNum" sz="quarter" idx="12"/>
          </p:nvPr>
        </p:nvSpPr>
        <p:spPr>
          <a:ln/>
        </p:spPr>
        <p:txBody>
          <a:bodyPr/>
          <a:lstStyle>
            <a:lvl1pPr>
              <a:defRPr/>
            </a:lvl1pPr>
          </a:lstStyle>
          <a:p>
            <a:fld id="{586616DD-2086-4980-8326-6482773FE2D9}" type="slidenum">
              <a:rPr lang="en-US" altLang="en-US"/>
              <a:pPr/>
              <a:t>‹#›</a:t>
            </a:fld>
            <a:endParaRPr lang="en-US" altLang="en-US"/>
          </a:p>
        </p:txBody>
      </p:sp>
    </p:spTree>
    <p:extLst>
      <p:ext uri="{BB962C8B-B14F-4D97-AF65-F5344CB8AC3E}">
        <p14:creationId xmlns:p14="http://schemas.microsoft.com/office/powerpoint/2010/main" val="214274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7089B66-A11A-458C-A192-65D72377EF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8A21C9F-E633-436B-9C26-C8B9943898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18A16BC-87E0-453A-BA39-1419B198EE2B}"/>
              </a:ext>
            </a:extLst>
          </p:cNvPr>
          <p:cNvSpPr>
            <a:spLocks noGrp="1" noChangeArrowheads="1"/>
          </p:cNvSpPr>
          <p:nvPr>
            <p:ph type="sldNum" sz="quarter" idx="12"/>
          </p:nvPr>
        </p:nvSpPr>
        <p:spPr>
          <a:ln/>
        </p:spPr>
        <p:txBody>
          <a:bodyPr/>
          <a:lstStyle>
            <a:lvl1pPr>
              <a:defRPr/>
            </a:lvl1pPr>
          </a:lstStyle>
          <a:p>
            <a:fld id="{5B5FD5BA-C794-49B8-8F2B-713FCA2D9ABE}" type="slidenum">
              <a:rPr lang="en-US" altLang="en-US"/>
              <a:pPr/>
              <a:t>‹#›</a:t>
            </a:fld>
            <a:endParaRPr lang="en-US" altLang="en-US"/>
          </a:p>
        </p:txBody>
      </p:sp>
    </p:spTree>
    <p:extLst>
      <p:ext uri="{BB962C8B-B14F-4D97-AF65-F5344CB8AC3E}">
        <p14:creationId xmlns:p14="http://schemas.microsoft.com/office/powerpoint/2010/main" val="176482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0127DD95-8262-4E8D-A19A-47482096FD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5A1C345-39E7-4A57-B1D8-939DE30FD7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DAD961F-BEAA-4568-BFB7-33D926346717}"/>
              </a:ext>
            </a:extLst>
          </p:cNvPr>
          <p:cNvSpPr>
            <a:spLocks noGrp="1" noChangeArrowheads="1"/>
          </p:cNvSpPr>
          <p:nvPr>
            <p:ph type="sldNum" sz="quarter" idx="12"/>
          </p:nvPr>
        </p:nvSpPr>
        <p:spPr>
          <a:ln/>
        </p:spPr>
        <p:txBody>
          <a:bodyPr/>
          <a:lstStyle>
            <a:lvl1pPr>
              <a:defRPr/>
            </a:lvl1pPr>
          </a:lstStyle>
          <a:p>
            <a:fld id="{460D3426-7420-45D3-B0AA-2EE57F130EB1}" type="slidenum">
              <a:rPr lang="en-US" altLang="en-US"/>
              <a:pPr/>
              <a:t>‹#›</a:t>
            </a:fld>
            <a:endParaRPr lang="en-US" altLang="en-US"/>
          </a:p>
        </p:txBody>
      </p:sp>
    </p:spTree>
    <p:extLst>
      <p:ext uri="{BB962C8B-B14F-4D97-AF65-F5344CB8AC3E}">
        <p14:creationId xmlns:p14="http://schemas.microsoft.com/office/powerpoint/2010/main" val="58849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834C12C-EEB4-49F7-908C-C72FDD389A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80E2EA5-31FE-4A02-9E33-F362C41F59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42E7944A-3283-4F0C-B905-754AE1851D2B}"/>
              </a:ext>
            </a:extLst>
          </p:cNvPr>
          <p:cNvSpPr>
            <a:spLocks noGrp="1" noChangeArrowheads="1"/>
          </p:cNvSpPr>
          <p:nvPr>
            <p:ph type="sldNum" sz="quarter" idx="12"/>
          </p:nvPr>
        </p:nvSpPr>
        <p:spPr>
          <a:ln/>
        </p:spPr>
        <p:txBody>
          <a:bodyPr/>
          <a:lstStyle>
            <a:lvl1pPr>
              <a:defRPr/>
            </a:lvl1pPr>
          </a:lstStyle>
          <a:p>
            <a:fld id="{28AEDF19-8DC7-495A-9270-C8E9B415C43E}" type="slidenum">
              <a:rPr lang="en-US" altLang="en-US"/>
              <a:pPr/>
              <a:t>‹#›</a:t>
            </a:fld>
            <a:endParaRPr lang="en-US" altLang="en-US"/>
          </a:p>
        </p:txBody>
      </p:sp>
    </p:spTree>
    <p:extLst>
      <p:ext uri="{BB962C8B-B14F-4D97-AF65-F5344CB8AC3E}">
        <p14:creationId xmlns:p14="http://schemas.microsoft.com/office/powerpoint/2010/main" val="103983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EEF36BF-17A2-4079-8AD4-14D5508493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01A9EC13-FA76-4284-A970-7B29C1E6B6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D29FAAE4-67F1-476E-AC76-CD6BA9F4813C}"/>
              </a:ext>
            </a:extLst>
          </p:cNvPr>
          <p:cNvSpPr>
            <a:spLocks noGrp="1" noChangeArrowheads="1"/>
          </p:cNvSpPr>
          <p:nvPr>
            <p:ph type="sldNum" sz="quarter" idx="12"/>
          </p:nvPr>
        </p:nvSpPr>
        <p:spPr>
          <a:ln/>
        </p:spPr>
        <p:txBody>
          <a:bodyPr/>
          <a:lstStyle>
            <a:lvl1pPr>
              <a:defRPr/>
            </a:lvl1pPr>
          </a:lstStyle>
          <a:p>
            <a:fld id="{183A1863-C2CA-456E-97CF-7F338E8B8DB7}" type="slidenum">
              <a:rPr lang="en-US" altLang="en-US"/>
              <a:pPr/>
              <a:t>‹#›</a:t>
            </a:fld>
            <a:endParaRPr lang="en-US" altLang="en-US"/>
          </a:p>
        </p:txBody>
      </p:sp>
    </p:spTree>
    <p:extLst>
      <p:ext uri="{BB962C8B-B14F-4D97-AF65-F5344CB8AC3E}">
        <p14:creationId xmlns:p14="http://schemas.microsoft.com/office/powerpoint/2010/main" val="1078391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59C592F-32B5-48DA-A632-8CFB031F6E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068DF0C-67FF-4558-B09C-2A7FF9B201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24CC15BF-A26F-4D63-A77D-CE5F6FCA098A}"/>
              </a:ext>
            </a:extLst>
          </p:cNvPr>
          <p:cNvSpPr>
            <a:spLocks noGrp="1" noChangeArrowheads="1"/>
          </p:cNvSpPr>
          <p:nvPr>
            <p:ph type="sldNum" sz="quarter" idx="12"/>
          </p:nvPr>
        </p:nvSpPr>
        <p:spPr>
          <a:ln/>
        </p:spPr>
        <p:txBody>
          <a:bodyPr/>
          <a:lstStyle>
            <a:lvl1pPr>
              <a:defRPr/>
            </a:lvl1pPr>
          </a:lstStyle>
          <a:p>
            <a:fld id="{D141BE02-1733-4CAF-AAF4-B4F8A4649E69}" type="slidenum">
              <a:rPr lang="en-US" altLang="en-US"/>
              <a:pPr/>
              <a:t>‹#›</a:t>
            </a:fld>
            <a:endParaRPr lang="en-US" altLang="en-US"/>
          </a:p>
        </p:txBody>
      </p:sp>
    </p:spTree>
    <p:extLst>
      <p:ext uri="{BB962C8B-B14F-4D97-AF65-F5344CB8AC3E}">
        <p14:creationId xmlns:p14="http://schemas.microsoft.com/office/powerpoint/2010/main" val="64314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0CC4A99-BA75-4B57-96F3-3D38AFD81E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5DA83753-E5DA-48E4-A054-FC9AFF9DC2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5AE43FFE-34F8-4FA3-BC69-EE561AD08754}"/>
              </a:ext>
            </a:extLst>
          </p:cNvPr>
          <p:cNvSpPr>
            <a:spLocks noGrp="1" noChangeArrowheads="1"/>
          </p:cNvSpPr>
          <p:nvPr>
            <p:ph type="sldNum" sz="quarter" idx="12"/>
          </p:nvPr>
        </p:nvSpPr>
        <p:spPr>
          <a:ln/>
        </p:spPr>
        <p:txBody>
          <a:bodyPr/>
          <a:lstStyle>
            <a:lvl1pPr>
              <a:defRPr/>
            </a:lvl1pPr>
          </a:lstStyle>
          <a:p>
            <a:fld id="{BAD19207-1E44-4E66-9B5C-6617FFE2002F}" type="slidenum">
              <a:rPr lang="en-US" altLang="en-US"/>
              <a:pPr/>
              <a:t>‹#›</a:t>
            </a:fld>
            <a:endParaRPr lang="en-US" altLang="en-US"/>
          </a:p>
        </p:txBody>
      </p:sp>
    </p:spTree>
    <p:extLst>
      <p:ext uri="{BB962C8B-B14F-4D97-AF65-F5344CB8AC3E}">
        <p14:creationId xmlns:p14="http://schemas.microsoft.com/office/powerpoint/2010/main" val="312800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2CCC014-4A9E-4907-B105-33E37D593D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BDC9B1-7B22-4572-936C-B27415F6E6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8615F0F-F983-4D68-BA4B-40C76B3D9F62}"/>
              </a:ext>
            </a:extLst>
          </p:cNvPr>
          <p:cNvSpPr>
            <a:spLocks noGrp="1" noChangeArrowheads="1"/>
          </p:cNvSpPr>
          <p:nvPr>
            <p:ph type="sldNum" sz="quarter" idx="12"/>
          </p:nvPr>
        </p:nvSpPr>
        <p:spPr>
          <a:ln/>
        </p:spPr>
        <p:txBody>
          <a:bodyPr/>
          <a:lstStyle>
            <a:lvl1pPr>
              <a:defRPr/>
            </a:lvl1pPr>
          </a:lstStyle>
          <a:p>
            <a:fld id="{8728AB0C-88AE-4AA2-9909-07EA862C4217}" type="slidenum">
              <a:rPr lang="en-US" altLang="en-US"/>
              <a:pPr/>
              <a:t>‹#›</a:t>
            </a:fld>
            <a:endParaRPr lang="en-US" altLang="en-US"/>
          </a:p>
        </p:txBody>
      </p:sp>
    </p:spTree>
    <p:extLst>
      <p:ext uri="{BB962C8B-B14F-4D97-AF65-F5344CB8AC3E}">
        <p14:creationId xmlns:p14="http://schemas.microsoft.com/office/powerpoint/2010/main" val="1007188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36EB014-FB72-4729-A158-BFD96F60BB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275EE33-ABA6-45DD-8A7F-2404711092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92A53F2-C8E8-4C50-846C-74C5DDE72FC1}"/>
              </a:ext>
            </a:extLst>
          </p:cNvPr>
          <p:cNvSpPr>
            <a:spLocks noGrp="1" noChangeArrowheads="1"/>
          </p:cNvSpPr>
          <p:nvPr>
            <p:ph type="sldNum" sz="quarter" idx="12"/>
          </p:nvPr>
        </p:nvSpPr>
        <p:spPr>
          <a:ln/>
        </p:spPr>
        <p:txBody>
          <a:bodyPr/>
          <a:lstStyle>
            <a:lvl1pPr>
              <a:defRPr/>
            </a:lvl1pPr>
          </a:lstStyle>
          <a:p>
            <a:fld id="{79A17101-1273-4767-8033-7DE18FFEF69B}" type="slidenum">
              <a:rPr lang="en-US" altLang="en-US"/>
              <a:pPr/>
              <a:t>‹#›</a:t>
            </a:fld>
            <a:endParaRPr lang="en-US" altLang="en-US"/>
          </a:p>
        </p:txBody>
      </p:sp>
    </p:spTree>
    <p:extLst>
      <p:ext uri="{BB962C8B-B14F-4D97-AF65-F5344CB8AC3E}">
        <p14:creationId xmlns:p14="http://schemas.microsoft.com/office/powerpoint/2010/main" val="94170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71F1416D-9A5C-4AA6-9C63-44ED0581808F}"/>
              </a:ext>
            </a:extLst>
          </p:cNvPr>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60680B57-0CDB-4C74-A723-62F1A522DAE4}"/>
              </a:ext>
            </a:extLst>
          </p:cNvPr>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530A707A-97C9-473E-BBD3-446DF52F1BC5}"/>
              </a:ext>
            </a:extLst>
          </p:cNvPr>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1" name="Rectangle 5">
            <a:extLst>
              <a:ext uri="{FF2B5EF4-FFF2-40B4-BE49-F238E27FC236}">
                <a16:creationId xmlns:a16="http://schemas.microsoft.com/office/drawing/2014/main" id="{7BFBB61A-0625-490D-9664-4CF253001ED9}"/>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14342" name="Rectangle 6">
            <a:extLst>
              <a:ext uri="{FF2B5EF4-FFF2-40B4-BE49-F238E27FC236}">
                <a16:creationId xmlns:a16="http://schemas.microsoft.com/office/drawing/2014/main" id="{6BE7626F-3112-47A8-B9F4-97E4C9FD8FB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14343" name="Rectangle 7">
            <a:extLst>
              <a:ext uri="{FF2B5EF4-FFF2-40B4-BE49-F238E27FC236}">
                <a16:creationId xmlns:a16="http://schemas.microsoft.com/office/drawing/2014/main" id="{2F85040E-E595-4D7F-A569-580649EE4287}"/>
              </a:ext>
            </a:extLst>
          </p:cNvPr>
          <p:cNvSpPr>
            <a:spLocks noGrp="1" noChangeArrowheads="1"/>
          </p:cNvSpPr>
          <p:nvPr>
            <p:ph type="sldNum" sz="quarter" idx="4"/>
          </p:nvPr>
        </p:nvSpPr>
        <p:spPr bwMode="auto">
          <a:xfrm>
            <a:off x="7010400" y="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D08BDF9B-594C-47E3-AC9D-FC31572CFA94}" type="slidenum">
              <a:rPr lang="en-US" altLang="en-US"/>
              <a:pPr/>
              <a:t>‹#›</a:t>
            </a:fld>
            <a:endParaRPr lang="en-US" altLang="en-US"/>
          </a:p>
        </p:txBody>
      </p:sp>
      <p:grpSp>
        <p:nvGrpSpPr>
          <p:cNvPr id="1032" name="Group 8">
            <a:extLst>
              <a:ext uri="{FF2B5EF4-FFF2-40B4-BE49-F238E27FC236}">
                <a16:creationId xmlns:a16="http://schemas.microsoft.com/office/drawing/2014/main" id="{12C12FB9-BFBC-40B5-A6CC-3BB454CF1053}"/>
              </a:ext>
            </a:extLst>
          </p:cNvPr>
          <p:cNvGrpSpPr>
            <a:grpSpLocks/>
          </p:cNvGrpSpPr>
          <p:nvPr/>
        </p:nvGrpSpPr>
        <p:grpSpPr bwMode="auto">
          <a:xfrm>
            <a:off x="8153400" y="152400"/>
            <a:ext cx="792163" cy="1295400"/>
            <a:chOff x="5136" y="960"/>
            <a:chExt cx="528" cy="864"/>
          </a:xfrm>
        </p:grpSpPr>
        <p:sp>
          <p:nvSpPr>
            <p:cNvPr id="1033" name="Oval 9">
              <a:extLst>
                <a:ext uri="{FF2B5EF4-FFF2-40B4-BE49-F238E27FC236}">
                  <a16:creationId xmlns:a16="http://schemas.microsoft.com/office/drawing/2014/main" id="{63E471B0-BA9D-4533-93AE-AC2231D8A17D}"/>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Oval 10">
              <a:extLst>
                <a:ext uri="{FF2B5EF4-FFF2-40B4-BE49-F238E27FC236}">
                  <a16:creationId xmlns:a16="http://schemas.microsoft.com/office/drawing/2014/main" id="{56E78EF1-7A63-47B6-A4AC-4B54AB468BB0}"/>
                </a:ext>
              </a:extLst>
            </p:cNvPr>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Oval 11">
              <a:extLst>
                <a:ext uri="{FF2B5EF4-FFF2-40B4-BE49-F238E27FC236}">
                  <a16:creationId xmlns:a16="http://schemas.microsoft.com/office/drawing/2014/main" id="{CAB6B249-3B26-40D7-8606-875B8F74168F}"/>
                </a:ext>
              </a:extLst>
            </p:cNvPr>
            <p:cNvSpPr>
              <a:spLocks noChangeArrowheads="1"/>
            </p:cNvSpPr>
            <p:nvPr/>
          </p:nvSpPr>
          <p:spPr bwMode="auto">
            <a:xfrm>
              <a:off x="5360" y="960"/>
              <a:ext cx="76"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Oval 12">
              <a:extLst>
                <a:ext uri="{FF2B5EF4-FFF2-40B4-BE49-F238E27FC236}">
                  <a16:creationId xmlns:a16="http://schemas.microsoft.com/office/drawing/2014/main" id="{07D1DDC3-B417-4EA1-B9D6-F386E1030B1D}"/>
                </a:ext>
              </a:extLst>
            </p:cNvPr>
            <p:cNvSpPr>
              <a:spLocks noChangeArrowheads="1"/>
            </p:cNvSpPr>
            <p:nvPr/>
          </p:nvSpPr>
          <p:spPr bwMode="auto">
            <a:xfrm>
              <a:off x="5136" y="1072"/>
              <a:ext cx="80"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Oval 13">
              <a:extLst>
                <a:ext uri="{FF2B5EF4-FFF2-40B4-BE49-F238E27FC236}">
                  <a16:creationId xmlns:a16="http://schemas.microsoft.com/office/drawing/2014/main" id="{9B69D438-5A85-4A63-8830-8E4C64561F49}"/>
                </a:ext>
              </a:extLst>
            </p:cNvPr>
            <p:cNvSpPr>
              <a:spLocks noChangeArrowheads="1"/>
            </p:cNvSpPr>
            <p:nvPr/>
          </p:nvSpPr>
          <p:spPr bwMode="auto">
            <a:xfrm>
              <a:off x="5248" y="1072"/>
              <a:ext cx="79"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8" name="Oval 14">
              <a:extLst>
                <a:ext uri="{FF2B5EF4-FFF2-40B4-BE49-F238E27FC236}">
                  <a16:creationId xmlns:a16="http://schemas.microsoft.com/office/drawing/2014/main" id="{A29FD385-F9C2-4E98-A8C0-EDD2A80F96FF}"/>
                </a:ext>
              </a:extLst>
            </p:cNvPr>
            <p:cNvSpPr>
              <a:spLocks noChangeArrowheads="1"/>
            </p:cNvSpPr>
            <p:nvPr/>
          </p:nvSpPr>
          <p:spPr bwMode="auto">
            <a:xfrm>
              <a:off x="5360" y="1072"/>
              <a:ext cx="76" cy="7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9" name="Oval 15">
              <a:extLst>
                <a:ext uri="{FF2B5EF4-FFF2-40B4-BE49-F238E27FC236}">
                  <a16:creationId xmlns:a16="http://schemas.microsoft.com/office/drawing/2014/main" id="{078D88F6-6508-439F-8BFF-2DD02051E030}"/>
                </a:ext>
              </a:extLst>
            </p:cNvPr>
            <p:cNvSpPr>
              <a:spLocks noChangeArrowheads="1"/>
            </p:cNvSpPr>
            <p:nvPr/>
          </p:nvSpPr>
          <p:spPr bwMode="auto">
            <a:xfrm>
              <a:off x="5472" y="1072"/>
              <a:ext cx="76" cy="7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0" name="Oval 16">
              <a:extLst>
                <a:ext uri="{FF2B5EF4-FFF2-40B4-BE49-F238E27FC236}">
                  <a16:creationId xmlns:a16="http://schemas.microsoft.com/office/drawing/2014/main" id="{C40B0FC1-A092-4D43-AE89-D3E9B199A935}"/>
                </a:ext>
              </a:extLst>
            </p:cNvPr>
            <p:cNvSpPr>
              <a:spLocks noChangeArrowheads="1"/>
            </p:cNvSpPr>
            <p:nvPr/>
          </p:nvSpPr>
          <p:spPr bwMode="auto">
            <a:xfrm>
              <a:off x="5136" y="1184"/>
              <a:ext cx="80" cy="7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Oval 17">
              <a:extLst>
                <a:ext uri="{FF2B5EF4-FFF2-40B4-BE49-F238E27FC236}">
                  <a16:creationId xmlns:a16="http://schemas.microsoft.com/office/drawing/2014/main" id="{D4107B91-910B-44B8-8CC9-FE05BB414D27}"/>
                </a:ext>
              </a:extLst>
            </p:cNvPr>
            <p:cNvSpPr>
              <a:spLocks noChangeArrowheads="1"/>
            </p:cNvSpPr>
            <p:nvPr/>
          </p:nvSpPr>
          <p:spPr bwMode="auto">
            <a:xfrm>
              <a:off x="5248" y="1184"/>
              <a:ext cx="79" cy="76"/>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Oval 18">
              <a:extLst>
                <a:ext uri="{FF2B5EF4-FFF2-40B4-BE49-F238E27FC236}">
                  <a16:creationId xmlns:a16="http://schemas.microsoft.com/office/drawing/2014/main" id="{F8B151F9-34A7-4742-8745-393B4E03CAF7}"/>
                </a:ext>
              </a:extLst>
            </p:cNvPr>
            <p:cNvSpPr>
              <a:spLocks noChangeArrowheads="1"/>
            </p:cNvSpPr>
            <p:nvPr/>
          </p:nvSpPr>
          <p:spPr bwMode="auto">
            <a:xfrm>
              <a:off x="5360" y="1184"/>
              <a:ext cx="76" cy="7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Oval 19">
              <a:extLst>
                <a:ext uri="{FF2B5EF4-FFF2-40B4-BE49-F238E27FC236}">
                  <a16:creationId xmlns:a16="http://schemas.microsoft.com/office/drawing/2014/main" id="{17914C82-F53D-4F5B-888C-9C5AA067838F}"/>
                </a:ext>
              </a:extLst>
            </p:cNvPr>
            <p:cNvSpPr>
              <a:spLocks noChangeArrowheads="1"/>
            </p:cNvSpPr>
            <p:nvPr/>
          </p:nvSpPr>
          <p:spPr bwMode="auto">
            <a:xfrm>
              <a:off x="5472" y="1184"/>
              <a:ext cx="76" cy="7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4" name="Oval 20">
              <a:extLst>
                <a:ext uri="{FF2B5EF4-FFF2-40B4-BE49-F238E27FC236}">
                  <a16:creationId xmlns:a16="http://schemas.microsoft.com/office/drawing/2014/main" id="{74276DA3-E560-4B2B-B0F8-4B02AEA50F63}"/>
                </a:ext>
              </a:extLst>
            </p:cNvPr>
            <p:cNvSpPr>
              <a:spLocks noChangeArrowheads="1"/>
            </p:cNvSpPr>
            <p:nvPr/>
          </p:nvSpPr>
          <p:spPr bwMode="auto">
            <a:xfrm>
              <a:off x="5584" y="1184"/>
              <a:ext cx="80"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5" name="Oval 21">
              <a:extLst>
                <a:ext uri="{FF2B5EF4-FFF2-40B4-BE49-F238E27FC236}">
                  <a16:creationId xmlns:a16="http://schemas.microsoft.com/office/drawing/2014/main" id="{AE8F2DE9-6EF7-42D7-AD58-D82BC08864CF}"/>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6" name="Oval 22">
              <a:extLst>
                <a:ext uri="{FF2B5EF4-FFF2-40B4-BE49-F238E27FC236}">
                  <a16:creationId xmlns:a16="http://schemas.microsoft.com/office/drawing/2014/main" id="{2DAB7DCE-59F1-40B3-BE35-AEDC57502273}"/>
                </a:ext>
              </a:extLst>
            </p:cNvPr>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7" name="Oval 23">
              <a:extLst>
                <a:ext uri="{FF2B5EF4-FFF2-40B4-BE49-F238E27FC236}">
                  <a16:creationId xmlns:a16="http://schemas.microsoft.com/office/drawing/2014/main" id="{4880993E-32E3-44B0-8C4C-3212AABF98CF}"/>
                </a:ext>
              </a:extLst>
            </p:cNvPr>
            <p:cNvSpPr>
              <a:spLocks noChangeArrowheads="1"/>
            </p:cNvSpPr>
            <p:nvPr/>
          </p:nvSpPr>
          <p:spPr bwMode="auto">
            <a:xfrm>
              <a:off x="5360" y="1296"/>
              <a:ext cx="76"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8" name="Oval 24">
              <a:extLst>
                <a:ext uri="{FF2B5EF4-FFF2-40B4-BE49-F238E27FC236}">
                  <a16:creationId xmlns:a16="http://schemas.microsoft.com/office/drawing/2014/main" id="{8EF60AAD-E04F-4464-8DC8-375342122DBB}"/>
                </a:ext>
              </a:extLst>
            </p:cNvPr>
            <p:cNvSpPr>
              <a:spLocks noChangeArrowheads="1"/>
            </p:cNvSpPr>
            <p:nvPr/>
          </p:nvSpPr>
          <p:spPr bwMode="auto">
            <a:xfrm>
              <a:off x="5472" y="1296"/>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9" name="Oval 25">
              <a:extLst>
                <a:ext uri="{FF2B5EF4-FFF2-40B4-BE49-F238E27FC236}">
                  <a16:creationId xmlns:a16="http://schemas.microsoft.com/office/drawing/2014/main" id="{2BC47189-317D-4885-B67E-22C36FC02CCF}"/>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Oval 26">
              <a:extLst>
                <a:ext uri="{FF2B5EF4-FFF2-40B4-BE49-F238E27FC236}">
                  <a16:creationId xmlns:a16="http://schemas.microsoft.com/office/drawing/2014/main" id="{9FD14875-B819-48C2-8317-48AA41351DD3}"/>
                </a:ext>
              </a:extLst>
            </p:cNvPr>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Oval 27">
              <a:extLst>
                <a:ext uri="{FF2B5EF4-FFF2-40B4-BE49-F238E27FC236}">
                  <a16:creationId xmlns:a16="http://schemas.microsoft.com/office/drawing/2014/main" id="{757B0B4C-9DCC-4802-B0E1-10A85B8A6D45}"/>
                </a:ext>
              </a:extLst>
            </p:cNvPr>
            <p:cNvSpPr>
              <a:spLocks noChangeArrowheads="1"/>
            </p:cNvSpPr>
            <p:nvPr/>
          </p:nvSpPr>
          <p:spPr bwMode="auto">
            <a:xfrm>
              <a:off x="5360"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2" name="Oval 28">
              <a:extLst>
                <a:ext uri="{FF2B5EF4-FFF2-40B4-BE49-F238E27FC236}">
                  <a16:creationId xmlns:a16="http://schemas.microsoft.com/office/drawing/2014/main" id="{D687CC9F-AC78-431C-A045-FEFDACB11D74}"/>
                </a:ext>
              </a:extLst>
            </p:cNvPr>
            <p:cNvSpPr>
              <a:spLocks noChangeArrowheads="1"/>
            </p:cNvSpPr>
            <p:nvPr/>
          </p:nvSpPr>
          <p:spPr bwMode="auto">
            <a:xfrm>
              <a:off x="5472" y="1408"/>
              <a:ext cx="76"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3" name="Oval 29">
              <a:extLst>
                <a:ext uri="{FF2B5EF4-FFF2-40B4-BE49-F238E27FC236}">
                  <a16:creationId xmlns:a16="http://schemas.microsoft.com/office/drawing/2014/main" id="{412985E9-4B86-4163-B547-ED62D160E3C6}"/>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4" name="Oval 30">
              <a:extLst>
                <a:ext uri="{FF2B5EF4-FFF2-40B4-BE49-F238E27FC236}">
                  <a16:creationId xmlns:a16="http://schemas.microsoft.com/office/drawing/2014/main" id="{104E9DFC-7CF5-46CC-90A4-BDEDDB340192}"/>
                </a:ext>
              </a:extLst>
            </p:cNvPr>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5" name="Oval 31">
              <a:extLst>
                <a:ext uri="{FF2B5EF4-FFF2-40B4-BE49-F238E27FC236}">
                  <a16:creationId xmlns:a16="http://schemas.microsoft.com/office/drawing/2014/main" id="{8745AD0D-9A2D-4A5A-A390-5D84D6163456}"/>
                </a:ext>
              </a:extLst>
            </p:cNvPr>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6" name="Oval 32">
              <a:extLst>
                <a:ext uri="{FF2B5EF4-FFF2-40B4-BE49-F238E27FC236}">
                  <a16:creationId xmlns:a16="http://schemas.microsoft.com/office/drawing/2014/main" id="{C4A670E8-0D12-49E7-B683-E003E4291424}"/>
                </a:ext>
              </a:extLst>
            </p:cNvPr>
            <p:cNvSpPr>
              <a:spLocks noChangeArrowheads="1"/>
            </p:cNvSpPr>
            <p:nvPr/>
          </p:nvSpPr>
          <p:spPr bwMode="auto">
            <a:xfrm>
              <a:off x="5360" y="1520"/>
              <a:ext cx="76"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7" name="Oval 33">
              <a:extLst>
                <a:ext uri="{FF2B5EF4-FFF2-40B4-BE49-F238E27FC236}">
                  <a16:creationId xmlns:a16="http://schemas.microsoft.com/office/drawing/2014/main" id="{9634919C-D725-4243-B77F-B69C9559761D}"/>
                </a:ext>
              </a:extLst>
            </p:cNvPr>
            <p:cNvSpPr>
              <a:spLocks noChangeArrowheads="1"/>
            </p:cNvSpPr>
            <p:nvPr/>
          </p:nvSpPr>
          <p:spPr bwMode="auto">
            <a:xfrm>
              <a:off x="5472" y="1520"/>
              <a:ext cx="76"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8" name="Oval 34">
              <a:extLst>
                <a:ext uri="{FF2B5EF4-FFF2-40B4-BE49-F238E27FC236}">
                  <a16:creationId xmlns:a16="http://schemas.microsoft.com/office/drawing/2014/main" id="{7F71911B-5D62-4247-9AC9-83299BA39B41}"/>
                </a:ext>
              </a:extLst>
            </p:cNvPr>
            <p:cNvSpPr>
              <a:spLocks noChangeArrowheads="1"/>
            </p:cNvSpPr>
            <p:nvPr/>
          </p:nvSpPr>
          <p:spPr bwMode="auto">
            <a:xfrm>
              <a:off x="5136" y="1632"/>
              <a:ext cx="80"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9" name="Oval 35">
              <a:extLst>
                <a:ext uri="{FF2B5EF4-FFF2-40B4-BE49-F238E27FC236}">
                  <a16:creationId xmlns:a16="http://schemas.microsoft.com/office/drawing/2014/main" id="{9CA5AB74-AE76-4672-A98A-D2C05DB2E122}"/>
                </a:ext>
              </a:extLst>
            </p:cNvPr>
            <p:cNvSpPr>
              <a:spLocks noChangeArrowheads="1"/>
            </p:cNvSpPr>
            <p:nvPr/>
          </p:nvSpPr>
          <p:spPr bwMode="auto">
            <a:xfrm>
              <a:off x="5248" y="1632"/>
              <a:ext cx="79" cy="76"/>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0" name="Oval 36">
              <a:extLst>
                <a:ext uri="{FF2B5EF4-FFF2-40B4-BE49-F238E27FC236}">
                  <a16:creationId xmlns:a16="http://schemas.microsoft.com/office/drawing/2014/main" id="{4AB25D8C-B89D-45D8-B040-FAC3021305E7}"/>
                </a:ext>
              </a:extLst>
            </p:cNvPr>
            <p:cNvSpPr>
              <a:spLocks noChangeArrowheads="1"/>
            </p:cNvSpPr>
            <p:nvPr/>
          </p:nvSpPr>
          <p:spPr bwMode="auto">
            <a:xfrm>
              <a:off x="5360" y="1632"/>
              <a:ext cx="76" cy="7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1" name="Oval 37">
              <a:extLst>
                <a:ext uri="{FF2B5EF4-FFF2-40B4-BE49-F238E27FC236}">
                  <a16:creationId xmlns:a16="http://schemas.microsoft.com/office/drawing/2014/main" id="{2D2DBD0D-868F-468D-904F-4AC0BF94C85A}"/>
                </a:ext>
              </a:extLst>
            </p:cNvPr>
            <p:cNvSpPr>
              <a:spLocks noChangeArrowheads="1"/>
            </p:cNvSpPr>
            <p:nvPr/>
          </p:nvSpPr>
          <p:spPr bwMode="auto">
            <a:xfrm>
              <a:off x="5472" y="1632"/>
              <a:ext cx="76" cy="76"/>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2" name="Oval 38">
              <a:extLst>
                <a:ext uri="{FF2B5EF4-FFF2-40B4-BE49-F238E27FC236}">
                  <a16:creationId xmlns:a16="http://schemas.microsoft.com/office/drawing/2014/main" id="{A2665309-25BC-4CA1-AEB5-6D770F06999F}"/>
                </a:ext>
              </a:extLst>
            </p:cNvPr>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63" name="Oval 39">
              <a:extLst>
                <a:ext uri="{FF2B5EF4-FFF2-40B4-BE49-F238E27FC236}">
                  <a16:creationId xmlns:a16="http://schemas.microsoft.com/office/drawing/2014/main" id="{5703EE23-27BD-40AE-BDDC-954270276815}"/>
                </a:ext>
              </a:extLst>
            </p:cNvPr>
            <p:cNvSpPr>
              <a:spLocks noChangeArrowheads="1"/>
            </p:cNvSpPr>
            <p:nvPr/>
          </p:nvSpPr>
          <p:spPr bwMode="auto">
            <a:xfrm>
              <a:off x="5472" y="1744"/>
              <a:ext cx="76"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t>In which quadrant of the orbit is the main lacrimal gland located?</a:t>
            </a:r>
          </a:p>
          <a:p>
            <a:endParaRPr lang="en-US" sz="1800" dirty="0"/>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173955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10</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CCFFCC"/>
                </a:solidFill>
              </a:rPr>
              <a:t>What is the primary location for each?</a:t>
            </a:r>
          </a:p>
          <a:p>
            <a:r>
              <a:rPr lang="en-US" sz="1400" dirty="0"/>
              <a:t>--Glands of  Krauss </a:t>
            </a:r>
            <a:r>
              <a:rPr lang="en-US" sz="1400" dirty="0">
                <a:solidFill>
                  <a:srgbClr val="CCFFCC"/>
                </a:solidFill>
              </a:rPr>
              <a:t>found  in the fornices</a:t>
            </a:r>
          </a:p>
          <a:p>
            <a:r>
              <a:rPr lang="en-US" sz="1400" dirty="0"/>
              <a:t>--Glands of  </a:t>
            </a:r>
            <a:r>
              <a:rPr lang="en-US" sz="1400" dirty="0" err="1"/>
              <a:t>Wolfring</a:t>
            </a:r>
            <a:r>
              <a:rPr lang="en-US" sz="1400" dirty="0">
                <a:solidFill>
                  <a:srgbClr val="CCFFCC"/>
                </a:solidFill>
              </a:rPr>
              <a:t> found near  the tarsal plates</a:t>
            </a: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endParaRPr lang="en-US" sz="1400" dirty="0">
              <a:solidFill>
                <a:srgbClr val="CCFFCC"/>
              </a:solidFill>
            </a:endParaRPr>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26687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100</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p>
          <a:p>
            <a:r>
              <a:rPr lang="en-US" sz="1400" i="1" dirty="0"/>
              <a:t>We conceptualize the peripheral parasympathetic pathway as consisting of two portions—what are they?</a:t>
            </a:r>
          </a:p>
          <a:p>
            <a:r>
              <a:rPr lang="en-US" sz="1400" dirty="0"/>
              <a:t>The preganglionic portion (fibers) and the postganglionic portion (fibers)</a:t>
            </a:r>
          </a:p>
          <a:p>
            <a:endParaRPr lang="en-US" sz="1400" i="1" dirty="0"/>
          </a:p>
          <a:p>
            <a:r>
              <a:rPr lang="en-US" sz="1400" i="1" dirty="0"/>
              <a:t>With its </a:t>
            </a:r>
            <a:r>
              <a:rPr lang="en-US" sz="1400" dirty="0"/>
              <a:t>central, preganglionic </a:t>
            </a:r>
            <a:r>
              <a:rPr lang="en-US" sz="1400" i="1" dirty="0"/>
              <a:t>and</a:t>
            </a:r>
            <a:r>
              <a:rPr lang="en-US" sz="1400" dirty="0"/>
              <a:t> postganglionic </a:t>
            </a:r>
            <a:r>
              <a:rPr lang="en-US" sz="1400" i="1" dirty="0"/>
              <a:t>fibers, the </a:t>
            </a:r>
            <a:r>
              <a:rPr lang="en-US" sz="1400" b="1" dirty="0"/>
              <a:t>sympathetic</a:t>
            </a:r>
            <a:r>
              <a:rPr lang="en-US" sz="1400" i="1" dirty="0"/>
              <a:t> pathway is conceptualized in a similar manner. That said, in one sense the sympathetics and parasympathetics are organized in diametrically opposing fashions. What sense is that?</a:t>
            </a:r>
          </a:p>
          <a:p>
            <a:r>
              <a:rPr lang="en-US" sz="1400" dirty="0"/>
              <a:t>In the sympathetic system, the </a:t>
            </a:r>
            <a:r>
              <a:rPr lang="en-US" sz="1400" b="1" dirty="0"/>
              <a:t>pre</a:t>
            </a:r>
            <a:r>
              <a:rPr lang="en-US" sz="1400" dirty="0"/>
              <a:t>ganglionic fibers are relatively  short, </a:t>
            </a:r>
            <a:r>
              <a:rPr lang="en-US" sz="1400" dirty="0">
                <a:solidFill>
                  <a:schemeClr val="accent5"/>
                </a:solidFill>
              </a:rPr>
              <a:t>having to extend only from the  spinal cord  to the sympathetic  ganglia  located in the sympathetic  chain  just outside the  vertebral column .   In contrast, </a:t>
            </a:r>
            <a:r>
              <a:rPr lang="en-US" sz="1400" b="1" dirty="0">
                <a:solidFill>
                  <a:schemeClr val="accent5"/>
                </a:solidFill>
              </a:rPr>
              <a:t>post</a:t>
            </a:r>
            <a:r>
              <a:rPr lang="en-US" sz="1400" dirty="0">
                <a:solidFill>
                  <a:schemeClr val="accent5"/>
                </a:solidFill>
              </a:rPr>
              <a:t>ganglionic sympathetic fibers are long, as they have to run all the way from the sympathetic chain to their distant effector organ. 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Tree>
    <p:extLst>
      <p:ext uri="{BB962C8B-B14F-4D97-AF65-F5344CB8AC3E}">
        <p14:creationId xmlns:p14="http://schemas.microsoft.com/office/powerpoint/2010/main" val="27262684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p>
          <a:p>
            <a:r>
              <a:rPr lang="en-US" sz="1400" i="1" dirty="0"/>
              <a:t>We conceptualize the peripheral parasympathetic pathway as consisting of two portions—what are they?</a:t>
            </a:r>
          </a:p>
          <a:p>
            <a:r>
              <a:rPr lang="en-US" sz="1400" dirty="0"/>
              <a:t>The preganglionic portion (fibers) and the postganglionic portion (fibers)</a:t>
            </a:r>
          </a:p>
          <a:p>
            <a:endParaRPr lang="en-US" sz="1400" i="1" dirty="0"/>
          </a:p>
          <a:p>
            <a:r>
              <a:rPr lang="en-US" sz="1400" i="1" dirty="0"/>
              <a:t>With its </a:t>
            </a:r>
            <a:r>
              <a:rPr lang="en-US" sz="1400" dirty="0"/>
              <a:t>central, preganglionic </a:t>
            </a:r>
            <a:r>
              <a:rPr lang="en-US" sz="1400" i="1" dirty="0"/>
              <a:t>and</a:t>
            </a:r>
            <a:r>
              <a:rPr lang="en-US" sz="1400" dirty="0"/>
              <a:t> postganglionic </a:t>
            </a:r>
            <a:r>
              <a:rPr lang="en-US" sz="1400" i="1" dirty="0"/>
              <a:t>fibers, the </a:t>
            </a:r>
            <a:r>
              <a:rPr lang="en-US" sz="1400" b="1" dirty="0"/>
              <a:t>sympathetic</a:t>
            </a:r>
            <a:r>
              <a:rPr lang="en-US" sz="1400" i="1" dirty="0"/>
              <a:t> pathway is conceptualized in a similar manner. That said, in one sense the sympathetics and parasympathetics are organized in diametrically opposing fashions. What sense is that?</a:t>
            </a:r>
          </a:p>
          <a:p>
            <a:r>
              <a:rPr lang="en-US" sz="1400" dirty="0"/>
              <a:t>In the sympathetic system, the </a:t>
            </a:r>
            <a:r>
              <a:rPr lang="en-US" sz="1400" b="1" dirty="0"/>
              <a:t>pre</a:t>
            </a:r>
            <a:r>
              <a:rPr lang="en-US" sz="1400" dirty="0"/>
              <a:t>ganglionic fibers are relatively  short, </a:t>
            </a:r>
            <a:r>
              <a:rPr lang="en-US" sz="1400" dirty="0">
                <a:solidFill>
                  <a:srgbClr val="0000FF"/>
                </a:solidFill>
              </a:rPr>
              <a:t>having to extend only from the  spinal cord  to the sympathetic  ganglia  located in the sympathetic  chain  just outside the  vertebral column    </a:t>
            </a:r>
            <a:r>
              <a:rPr lang="en-US" sz="1400" dirty="0">
                <a:solidFill>
                  <a:schemeClr val="accent5"/>
                </a:solidFill>
              </a:rPr>
              <a:t>In contrast, </a:t>
            </a:r>
            <a:r>
              <a:rPr lang="en-US" sz="1400" b="1" dirty="0">
                <a:solidFill>
                  <a:schemeClr val="accent5"/>
                </a:solidFill>
              </a:rPr>
              <a:t>post</a:t>
            </a:r>
            <a:r>
              <a:rPr lang="en-US" sz="1400" dirty="0">
                <a:solidFill>
                  <a:schemeClr val="accent5"/>
                </a:solidFill>
              </a:rPr>
              <a:t>ganglionic sympathetic fibers are long, as they have to run all the way from the sympathetic chain to their distant effector organ. 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37" name="Rectangle 36">
            <a:extLst>
              <a:ext uri="{FF2B5EF4-FFF2-40B4-BE49-F238E27FC236}">
                <a16:creationId xmlns:a16="http://schemas.microsoft.com/office/drawing/2014/main" id="{9E909747-2378-627E-3700-FB107D57D998}"/>
              </a:ext>
            </a:extLst>
          </p:cNvPr>
          <p:cNvSpPr/>
          <p:nvPr/>
        </p:nvSpPr>
        <p:spPr>
          <a:xfrm>
            <a:off x="2911191" y="4187688"/>
            <a:ext cx="940472" cy="208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700"/>
              </a:lnSpc>
            </a:pPr>
            <a:r>
              <a:rPr lang="en-US" sz="800" dirty="0">
                <a:solidFill>
                  <a:schemeClr val="tx1"/>
                </a:solidFill>
              </a:rPr>
              <a:t>two words</a:t>
            </a:r>
          </a:p>
        </p:txBody>
      </p:sp>
      <p:sp>
        <p:nvSpPr>
          <p:cNvPr id="38" name="Rectangle 37">
            <a:extLst>
              <a:ext uri="{FF2B5EF4-FFF2-40B4-BE49-F238E27FC236}">
                <a16:creationId xmlns:a16="http://schemas.microsoft.com/office/drawing/2014/main" id="{14BBC0DA-C855-AFDD-9CD3-60432F90980E}"/>
              </a:ext>
            </a:extLst>
          </p:cNvPr>
          <p:cNvSpPr/>
          <p:nvPr/>
        </p:nvSpPr>
        <p:spPr>
          <a:xfrm>
            <a:off x="5416820" y="4174436"/>
            <a:ext cx="656919" cy="203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
        <p:nvSpPr>
          <p:cNvPr id="39" name="Rectangle 38">
            <a:extLst>
              <a:ext uri="{FF2B5EF4-FFF2-40B4-BE49-F238E27FC236}">
                <a16:creationId xmlns:a16="http://schemas.microsoft.com/office/drawing/2014/main" id="{78A68296-885A-9B57-3511-BD79615B5FA2}"/>
              </a:ext>
            </a:extLst>
          </p:cNvPr>
          <p:cNvSpPr/>
          <p:nvPr/>
        </p:nvSpPr>
        <p:spPr>
          <a:xfrm>
            <a:off x="2614041" y="4412975"/>
            <a:ext cx="508069" cy="198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endParaRPr lang="en-US" sz="800" dirty="0">
              <a:solidFill>
                <a:schemeClr val="tx1"/>
              </a:solidFill>
            </a:endParaRPr>
          </a:p>
        </p:txBody>
      </p:sp>
      <p:sp>
        <p:nvSpPr>
          <p:cNvPr id="40" name="Rectangle 39">
            <a:extLst>
              <a:ext uri="{FF2B5EF4-FFF2-40B4-BE49-F238E27FC236}">
                <a16:creationId xmlns:a16="http://schemas.microsoft.com/office/drawing/2014/main" id="{B55558D6-4D6C-F75D-E7CB-A56F81E266EC}"/>
              </a:ext>
            </a:extLst>
          </p:cNvPr>
          <p:cNvSpPr/>
          <p:nvPr/>
        </p:nvSpPr>
        <p:spPr>
          <a:xfrm>
            <a:off x="4443471" y="4418220"/>
            <a:ext cx="1315810" cy="203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700"/>
              </a:lnSpc>
            </a:pPr>
            <a:r>
              <a:rPr lang="en-US" sz="800" dirty="0">
                <a:solidFill>
                  <a:schemeClr val="tx1"/>
                </a:solidFill>
              </a:rPr>
              <a:t>two diff words</a:t>
            </a:r>
          </a:p>
        </p:txBody>
      </p:sp>
    </p:spTree>
    <p:extLst>
      <p:ext uri="{BB962C8B-B14F-4D97-AF65-F5344CB8AC3E}">
        <p14:creationId xmlns:p14="http://schemas.microsoft.com/office/powerpoint/2010/main" val="27622855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p>
          <a:p>
            <a:r>
              <a:rPr lang="en-US" sz="1400" i="1" dirty="0"/>
              <a:t>We conceptualize the peripheral parasympathetic pathway as consisting of two portions—what are they?</a:t>
            </a:r>
          </a:p>
          <a:p>
            <a:r>
              <a:rPr lang="en-US" sz="1400" dirty="0"/>
              <a:t>The preganglionic portion (fibers) and the postganglionic portion (fibers)</a:t>
            </a:r>
          </a:p>
          <a:p>
            <a:endParaRPr lang="en-US" sz="1400" i="1" dirty="0"/>
          </a:p>
          <a:p>
            <a:r>
              <a:rPr lang="en-US" sz="1400" i="1" dirty="0"/>
              <a:t>With its </a:t>
            </a:r>
            <a:r>
              <a:rPr lang="en-US" sz="1400" dirty="0"/>
              <a:t>central, preganglionic </a:t>
            </a:r>
            <a:r>
              <a:rPr lang="en-US" sz="1400" i="1" dirty="0"/>
              <a:t>and</a:t>
            </a:r>
            <a:r>
              <a:rPr lang="en-US" sz="1400" dirty="0"/>
              <a:t> postganglionic </a:t>
            </a:r>
            <a:r>
              <a:rPr lang="en-US" sz="1400" i="1" dirty="0"/>
              <a:t>fibers, the </a:t>
            </a:r>
            <a:r>
              <a:rPr lang="en-US" sz="1400" b="1" dirty="0"/>
              <a:t>sympathetic</a:t>
            </a:r>
            <a:r>
              <a:rPr lang="en-US" sz="1400" i="1" dirty="0"/>
              <a:t> pathway is conceptualized in a similar manner. That said, in one sense the sympathetics and parasympathetics are organized in diametrically opposing fashions. What sense is that?</a:t>
            </a:r>
          </a:p>
          <a:p>
            <a:r>
              <a:rPr lang="en-US" sz="1400" dirty="0"/>
              <a:t>In the sympathetic system, the </a:t>
            </a:r>
            <a:r>
              <a:rPr lang="en-US" sz="1400" b="1" dirty="0"/>
              <a:t>pre</a:t>
            </a:r>
            <a:r>
              <a:rPr lang="en-US" sz="1400" dirty="0"/>
              <a:t>ganglionic fibers are relatively  short, </a:t>
            </a:r>
            <a:r>
              <a:rPr lang="en-US" sz="1400" dirty="0">
                <a:solidFill>
                  <a:srgbClr val="0000FF"/>
                </a:solidFill>
              </a:rPr>
              <a:t>having to extend only from the  spinal cord  to the sympathetic  ganglia  located in the sympathetic  chain  just outside the  vertebral column </a:t>
            </a:r>
            <a:r>
              <a:rPr lang="en-US" sz="1400" dirty="0">
                <a:solidFill>
                  <a:schemeClr val="accent5"/>
                </a:solidFill>
              </a:rPr>
              <a:t>.   In contrast, </a:t>
            </a:r>
            <a:r>
              <a:rPr lang="en-US" sz="1400" b="1" dirty="0">
                <a:solidFill>
                  <a:schemeClr val="accent5"/>
                </a:solidFill>
              </a:rPr>
              <a:t>post</a:t>
            </a:r>
            <a:r>
              <a:rPr lang="en-US" sz="1400" dirty="0">
                <a:solidFill>
                  <a:schemeClr val="accent5"/>
                </a:solidFill>
              </a:rPr>
              <a:t>ganglionic sympathetic fibers are long, as they have to run all the way from the sympathetic chain to their distant effector organ. 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Tree>
    <p:extLst>
      <p:ext uri="{BB962C8B-B14F-4D97-AF65-F5344CB8AC3E}">
        <p14:creationId xmlns:p14="http://schemas.microsoft.com/office/powerpoint/2010/main" val="15672572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103</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p>
          <a:p>
            <a:r>
              <a:rPr lang="en-US" sz="1400" i="1" dirty="0"/>
              <a:t>We conceptualize the peripheral parasympathetic pathway as consisting of two portions—what are they?</a:t>
            </a:r>
          </a:p>
          <a:p>
            <a:r>
              <a:rPr lang="en-US" sz="1400" dirty="0"/>
              <a:t>The preganglionic portion (fibers) and the postganglionic portion (fibers)</a:t>
            </a:r>
          </a:p>
          <a:p>
            <a:endParaRPr lang="en-US" sz="1400" i="1" dirty="0"/>
          </a:p>
          <a:p>
            <a:r>
              <a:rPr lang="en-US" sz="1400" i="1" dirty="0"/>
              <a:t>With its </a:t>
            </a:r>
            <a:r>
              <a:rPr lang="en-US" sz="1400" dirty="0"/>
              <a:t>central, preganglionic </a:t>
            </a:r>
            <a:r>
              <a:rPr lang="en-US" sz="1400" i="1" dirty="0"/>
              <a:t>and</a:t>
            </a:r>
            <a:r>
              <a:rPr lang="en-US" sz="1400" dirty="0"/>
              <a:t> postganglionic </a:t>
            </a:r>
            <a:r>
              <a:rPr lang="en-US" sz="1400" i="1" dirty="0"/>
              <a:t>fibers, the </a:t>
            </a:r>
            <a:r>
              <a:rPr lang="en-US" sz="1400" b="1" dirty="0"/>
              <a:t>sympathetic</a:t>
            </a:r>
            <a:r>
              <a:rPr lang="en-US" sz="1400" i="1" dirty="0"/>
              <a:t> pathway is conceptualized in a similar manner. That said, in one sense the sympathetics and parasympathetics are organized in diametrically opposing fashions. What sense is that?</a:t>
            </a:r>
          </a:p>
          <a:p>
            <a:r>
              <a:rPr lang="en-US" sz="1400" dirty="0"/>
              <a:t>In the sympathetic system, the </a:t>
            </a:r>
            <a:r>
              <a:rPr lang="en-US" sz="1400" b="1" dirty="0"/>
              <a:t>pre</a:t>
            </a:r>
            <a:r>
              <a:rPr lang="en-US" sz="1400" dirty="0"/>
              <a:t>ganglionic fibers are relatively  short, </a:t>
            </a:r>
            <a:r>
              <a:rPr lang="en-US" sz="1400" dirty="0">
                <a:solidFill>
                  <a:srgbClr val="0000FF"/>
                </a:solidFill>
              </a:rPr>
              <a:t>having to extend only from the  spinal cord  to the sympathetic  ganglia  located in the sympathetic  chain  just outside the  vertebral column .   </a:t>
            </a:r>
            <a:r>
              <a:rPr lang="en-US" sz="1400" dirty="0"/>
              <a:t>In contrast, </a:t>
            </a:r>
            <a:r>
              <a:rPr lang="en-US" sz="1400" b="1" dirty="0"/>
              <a:t>post</a:t>
            </a:r>
            <a:r>
              <a:rPr lang="en-US" sz="1400" dirty="0"/>
              <a:t>ganglionic sympathetic fibers are long, as they have to run all the way from the sympathetic chain to their distant effector organ. </a:t>
            </a:r>
            <a:r>
              <a:rPr lang="en-US" sz="1400" dirty="0">
                <a:solidFill>
                  <a:schemeClr val="accent5"/>
                </a:solidFill>
              </a:rPr>
              <a:t>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Tree>
    <p:extLst>
      <p:ext uri="{BB962C8B-B14F-4D97-AF65-F5344CB8AC3E}">
        <p14:creationId xmlns:p14="http://schemas.microsoft.com/office/powerpoint/2010/main" val="20465961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a:t>
            </a:r>
            <a:r>
              <a:rPr lang="en-US" sz="1400" dirty="0">
                <a:solidFill>
                  <a:srgbClr val="0000FF"/>
                </a:solidFill>
              </a:rPr>
              <a:t>Because parasympathetic ganglia are located near the effector organ, not the CNS, in the parasympathetic system these relative lengths are reversed: The </a:t>
            </a:r>
            <a:r>
              <a:rPr lang="en-US" sz="1400" b="1" dirty="0">
                <a:solidFill>
                  <a:srgbClr val="0000FF"/>
                </a:solidFill>
              </a:rPr>
              <a:t>pre</a:t>
            </a:r>
            <a:r>
              <a:rPr lang="en-US" sz="1400" dirty="0">
                <a:solidFill>
                  <a:srgbClr val="0000FF"/>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Tree>
    <p:extLst>
      <p:ext uri="{BB962C8B-B14F-4D97-AF65-F5344CB8AC3E}">
        <p14:creationId xmlns:p14="http://schemas.microsoft.com/office/powerpoint/2010/main" val="26352039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endParaRPr lang="en-US" sz="1400" i="1" dirty="0">
              <a:solidFill>
                <a:schemeClr val="accent6">
                  <a:lumMod val="20000"/>
                  <a:lumOff val="80000"/>
                </a:schemeClr>
              </a:solidFill>
            </a:endParaRPr>
          </a:p>
          <a:p>
            <a:r>
              <a:rPr lang="en-US" sz="1400" dirty="0">
                <a:solidFill>
                  <a:schemeClr val="accent6">
                    <a:lumMod val="20000"/>
                    <a:lumOff val="80000"/>
                  </a:schemeClr>
                </a:solidFill>
              </a:rPr>
              <a:t>Five</a:t>
            </a: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accent6">
                    <a:lumMod val="20000"/>
                    <a:lumOff val="80000"/>
                  </a:schemeClr>
                </a:solidFill>
              </a:rPr>
              <a:t>Two:</a:t>
            </a:r>
          </a:p>
          <a:p>
            <a:r>
              <a:rPr lang="en-US" sz="1400" dirty="0">
                <a:solidFill>
                  <a:schemeClr val="accent6">
                    <a:lumMod val="20000"/>
                    <a:lumOff val="80000"/>
                  </a:schemeClr>
                </a:solidFill>
              </a:rPr>
              <a:t>--The  ciliary  ganglion is located near the  orbital apex .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accent6">
                    <a:lumMod val="20000"/>
                    <a:lumOff val="80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343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106</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endParaRPr lang="en-US" sz="1400" dirty="0">
              <a:solidFill>
                <a:schemeClr val="accent6">
                  <a:lumMod val="20000"/>
                  <a:lumOff val="80000"/>
                </a:schemeClr>
              </a:solidFill>
            </a:endParaRPr>
          </a:p>
          <a:p>
            <a:endParaRPr lang="en-US" sz="1400" dirty="0">
              <a:solidFill>
                <a:schemeClr val="accent6">
                  <a:lumMod val="20000"/>
                  <a:lumOff val="80000"/>
                </a:schemeClr>
              </a:solidFill>
            </a:endParaRPr>
          </a:p>
          <a:p>
            <a:r>
              <a:rPr lang="en-US" sz="1400" i="1" dirty="0">
                <a:solidFill>
                  <a:schemeClr val="accent6">
                    <a:lumMod val="20000"/>
                    <a:lumOff val="80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accent6">
                    <a:lumMod val="20000"/>
                    <a:lumOff val="80000"/>
                  </a:schemeClr>
                </a:solidFill>
              </a:rPr>
              <a:t>Two:</a:t>
            </a:r>
          </a:p>
          <a:p>
            <a:r>
              <a:rPr lang="en-US" sz="1400" dirty="0">
                <a:solidFill>
                  <a:schemeClr val="accent6">
                    <a:lumMod val="20000"/>
                    <a:lumOff val="80000"/>
                  </a:schemeClr>
                </a:solidFill>
              </a:rPr>
              <a:t>--The  ciliary  ganglion is located near the  orbital apex .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accent6">
                    <a:lumMod val="20000"/>
                    <a:lumOff val="80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4CC4E46-2277-AED2-82F8-DF9EF1A51107}"/>
              </a:ext>
            </a:extLst>
          </p:cNvPr>
          <p:cNvSpPr txBox="1"/>
          <p:nvPr/>
        </p:nvSpPr>
        <p:spPr>
          <a:xfrm>
            <a:off x="2915478" y="6532257"/>
            <a:ext cx="6103274" cy="276999"/>
          </a:xfrm>
          <a:prstGeom prst="rect">
            <a:avLst/>
          </a:prstGeom>
          <a:noFill/>
        </p:spPr>
        <p:txBody>
          <a:bodyPr wrap="none" rtlCol="0">
            <a:spAutoFit/>
          </a:bodyPr>
          <a:lstStyle/>
          <a:p>
            <a:r>
              <a:rPr lang="en-US" sz="1200" dirty="0"/>
              <a:t>(*You don’t need to know this fact for the OKAP—I’m just laying some groundwork here)</a:t>
            </a:r>
          </a:p>
        </p:txBody>
      </p:sp>
    </p:spTree>
    <p:extLst>
      <p:ext uri="{BB962C8B-B14F-4D97-AF65-F5344CB8AC3E}">
        <p14:creationId xmlns:p14="http://schemas.microsoft.com/office/powerpoint/2010/main" val="34328222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107</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chemeClr val="accent6">
                    <a:lumMod val="20000"/>
                    <a:lumOff val="80000"/>
                  </a:schemeClr>
                </a:solidFill>
              </a:rPr>
              <a:t>What are there names? Where is each located? Each ganglia ‘belongs’ to specific cranial nerves. To which nerve do the ciliary  and pterygopalatine ganglia belong?</a:t>
            </a:r>
          </a:p>
          <a:p>
            <a:r>
              <a:rPr lang="en-US" sz="1400" dirty="0">
                <a:solidFill>
                  <a:schemeClr val="accent6">
                    <a:lumMod val="20000"/>
                    <a:lumOff val="80000"/>
                  </a:schemeClr>
                </a:solidFill>
              </a:rPr>
              <a:t>Two:</a:t>
            </a:r>
          </a:p>
          <a:p>
            <a:r>
              <a:rPr lang="en-US" sz="1400" dirty="0">
                <a:solidFill>
                  <a:schemeClr val="accent6">
                    <a:lumMod val="20000"/>
                    <a:lumOff val="80000"/>
                  </a:schemeClr>
                </a:solidFill>
              </a:rPr>
              <a:t>--The  ciliary  ganglion is located near the  orbital apex .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accent6">
                    <a:lumMod val="20000"/>
                    <a:lumOff val="80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503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108</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chemeClr val="accent6">
                    <a:lumMod val="20000"/>
                    <a:lumOff val="80000"/>
                  </a:schemeClr>
                </a:solidFill>
              </a:rPr>
              <a:t>What are there names? Where is each located? Each ganglia ‘belongs’ to specific cranial nerves. To which nerve do the ciliary  and pterygopalatine ganglia belong?</a:t>
            </a:r>
          </a:p>
          <a:p>
            <a:r>
              <a:rPr lang="en-US" sz="1400" dirty="0"/>
              <a:t>Two</a:t>
            </a:r>
            <a:r>
              <a:rPr lang="en-US" sz="1400" dirty="0">
                <a:solidFill>
                  <a:schemeClr val="accent6">
                    <a:lumMod val="20000"/>
                    <a:lumOff val="80000"/>
                  </a:schemeClr>
                </a:solidFill>
              </a:rPr>
              <a:t>:</a:t>
            </a:r>
          </a:p>
          <a:p>
            <a:r>
              <a:rPr lang="en-US" sz="1400" dirty="0">
                <a:solidFill>
                  <a:schemeClr val="accent6">
                    <a:lumMod val="20000"/>
                    <a:lumOff val="80000"/>
                  </a:schemeClr>
                </a:solidFill>
              </a:rPr>
              <a:t>--The  ciliary  ganglion is located near the  orbital apex .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accent6">
                    <a:lumMod val="20000"/>
                    <a:lumOff val="80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1094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109</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a:t>
            </a:r>
            <a:r>
              <a:rPr lang="en-US" sz="1400" i="1" dirty="0"/>
              <a:t> </a:t>
            </a:r>
            <a:r>
              <a:rPr lang="en-US" sz="1400" i="1" dirty="0">
                <a:solidFill>
                  <a:schemeClr val="accent6">
                    <a:lumMod val="20000"/>
                    <a:lumOff val="80000"/>
                  </a:schemeClr>
                </a:solidFill>
              </a:rPr>
              <a:t>Where is each located? 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solidFill>
                  <a:schemeClr val="accent6">
                    <a:lumMod val="20000"/>
                    <a:lumOff val="80000"/>
                  </a:schemeClr>
                </a:solidFill>
              </a:rPr>
              <a:t>is located near the  orbital apex .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t>--</a:t>
            </a:r>
            <a:r>
              <a:rPr lang="en-US" sz="1400" dirty="0">
                <a:solidFill>
                  <a:srgbClr val="0000FF"/>
                </a:solidFill>
              </a:rPr>
              <a:t>The  pterygopalatine  ganglion </a:t>
            </a:r>
            <a:r>
              <a:rPr lang="en-US" sz="1400" dirty="0">
                <a:solidFill>
                  <a:schemeClr val="accent6">
                    <a:lumMod val="20000"/>
                    <a:lumOff val="80000"/>
                  </a:schemeClr>
                </a:solidFill>
              </a:rPr>
              <a:t>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B6B922-8E4D-C6DC-737F-5E0C6929048E}"/>
              </a:ext>
            </a:extLst>
          </p:cNvPr>
          <p:cNvSpPr/>
          <p:nvPr/>
        </p:nvSpPr>
        <p:spPr>
          <a:xfrm>
            <a:off x="1038637" y="4027588"/>
            <a:ext cx="525119" cy="2263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31B241C-5175-25A7-5D7D-AC1458312682}"/>
              </a:ext>
            </a:extLst>
          </p:cNvPr>
          <p:cNvSpPr/>
          <p:nvPr/>
        </p:nvSpPr>
        <p:spPr>
          <a:xfrm>
            <a:off x="1051888" y="4458226"/>
            <a:ext cx="1264238" cy="243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557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11</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endParaRPr lang="en-US" sz="1400" dirty="0">
              <a:solidFill>
                <a:srgbClr val="CCFFCC"/>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endParaRPr lang="en-US" sz="1400" dirty="0">
              <a:solidFill>
                <a:srgbClr val="CCFFCC"/>
              </a:solidFill>
            </a:endParaRPr>
          </a:p>
        </p:txBody>
      </p:sp>
      <p:sp>
        <p:nvSpPr>
          <p:cNvPr id="11" name="Rectangle 10">
            <a:extLst>
              <a:ext uri="{FF2B5EF4-FFF2-40B4-BE49-F238E27FC236}">
                <a16:creationId xmlns:a16="http://schemas.microsoft.com/office/drawing/2014/main" id="{705D9B01-C672-20AF-83FF-146133D386E5}"/>
              </a:ext>
            </a:extLst>
          </p:cNvPr>
          <p:cNvSpPr/>
          <p:nvPr/>
        </p:nvSpPr>
        <p:spPr>
          <a:xfrm>
            <a:off x="4368036" y="4412373"/>
            <a:ext cx="1395329" cy="239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22D9E8-46E0-296E-8236-FDA50A62B94E}"/>
              </a:ext>
            </a:extLst>
          </p:cNvPr>
          <p:cNvSpPr/>
          <p:nvPr/>
        </p:nvSpPr>
        <p:spPr>
          <a:xfrm>
            <a:off x="4825235" y="4629226"/>
            <a:ext cx="1395330" cy="234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415516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110</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a:t>
            </a:r>
            <a:r>
              <a:rPr lang="en-US" sz="1400" i="1" dirty="0"/>
              <a:t> </a:t>
            </a:r>
            <a:r>
              <a:rPr lang="en-US" sz="1400" i="1" dirty="0">
                <a:solidFill>
                  <a:schemeClr val="accent6">
                    <a:lumMod val="20000"/>
                    <a:lumOff val="80000"/>
                  </a:schemeClr>
                </a:solidFill>
              </a:rPr>
              <a:t>Where is each located? 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solidFill>
                  <a:schemeClr val="accent6">
                    <a:lumMod val="20000"/>
                    <a:lumOff val="80000"/>
                  </a:schemeClr>
                </a:solidFill>
              </a:rPr>
              <a:t>is located near the  orbital apex .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t>--</a:t>
            </a:r>
            <a:r>
              <a:rPr lang="en-US" sz="1400" dirty="0">
                <a:solidFill>
                  <a:srgbClr val="0000FF"/>
                </a:solidFill>
              </a:rPr>
              <a:t>The  pterygopalatine  ganglion </a:t>
            </a:r>
            <a:r>
              <a:rPr lang="en-US" sz="1400" dirty="0">
                <a:solidFill>
                  <a:schemeClr val="accent6">
                    <a:lumMod val="20000"/>
                    <a:lumOff val="80000"/>
                  </a:schemeClr>
                </a:solidFill>
              </a:rPr>
              <a:t>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5326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 </a:t>
            </a:r>
            <a:r>
              <a:rPr lang="en-US" sz="1400" i="1" dirty="0"/>
              <a:t>Where is each located? </a:t>
            </a:r>
            <a:r>
              <a:rPr lang="en-US" sz="1400" i="1" dirty="0">
                <a:solidFill>
                  <a:schemeClr val="accent6">
                    <a:lumMod val="20000"/>
                    <a:lumOff val="80000"/>
                  </a:schemeClr>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a:t>
            </a:r>
            <a:r>
              <a:rPr lang="en-US" sz="1400" dirty="0">
                <a:solidFill>
                  <a:schemeClr val="accent6">
                    <a:lumMod val="20000"/>
                    <a:lumOff val="80000"/>
                  </a:schemeClr>
                </a:solidFill>
              </a:rPr>
              <a:t>.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bg1">
                    <a:lumMod val="75000"/>
                  </a:schemeClr>
                </a:solidFill>
              </a:rPr>
              <a:t>--The  pterygopalatine  ganglion </a:t>
            </a:r>
            <a:r>
              <a:rPr lang="en-US" sz="1400" dirty="0">
                <a:solidFill>
                  <a:schemeClr val="accent6">
                    <a:lumMod val="20000"/>
                    <a:lumOff val="80000"/>
                  </a:schemeClr>
                </a:solidFill>
              </a:rPr>
              <a:t>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8D1A09-55A8-6CE6-EB5F-D718CE60255A}"/>
              </a:ext>
            </a:extLst>
          </p:cNvPr>
          <p:cNvSpPr/>
          <p:nvPr/>
        </p:nvSpPr>
        <p:spPr>
          <a:xfrm>
            <a:off x="3851663" y="4015409"/>
            <a:ext cx="1011885" cy="239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6501590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a:t>
            </a:r>
            <a:r>
              <a:rPr lang="en-US" sz="1400" i="1" dirty="0"/>
              <a:t> Where is each located? </a:t>
            </a:r>
            <a:r>
              <a:rPr lang="en-US" sz="1400" i="1" dirty="0">
                <a:solidFill>
                  <a:schemeClr val="accent6">
                    <a:lumMod val="20000"/>
                    <a:lumOff val="80000"/>
                  </a:schemeClr>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a:t>
            </a:r>
            <a:r>
              <a:rPr lang="en-US" sz="1400" dirty="0">
                <a:solidFill>
                  <a:schemeClr val="accent6">
                    <a:lumMod val="20000"/>
                    <a:lumOff val="80000"/>
                  </a:schemeClr>
                </a:solidFill>
              </a:rPr>
              <a:t>.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bg1">
                    <a:lumMod val="75000"/>
                  </a:schemeClr>
                </a:solidFill>
              </a:rPr>
              <a:t>--The  pterygopalatine  ganglion </a:t>
            </a:r>
            <a:r>
              <a:rPr lang="en-US" sz="1400" dirty="0">
                <a:solidFill>
                  <a:schemeClr val="accent6">
                    <a:lumMod val="20000"/>
                    <a:lumOff val="80000"/>
                  </a:schemeClr>
                </a:solidFill>
              </a:rPr>
              <a:t>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48869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113</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a:t>
            </a:r>
            <a:r>
              <a:rPr lang="en-US" sz="1400" i="1" dirty="0"/>
              <a:t> Where is each located? </a:t>
            </a:r>
            <a:r>
              <a:rPr lang="en-US" sz="1400" i="1" dirty="0">
                <a:solidFill>
                  <a:schemeClr val="accent6">
                    <a:lumMod val="20000"/>
                    <a:lumOff val="80000"/>
                  </a:schemeClr>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a:t>
            </a:r>
            <a:r>
              <a:rPr lang="en-US" sz="1400" dirty="0">
                <a:solidFill>
                  <a:schemeClr val="accent6">
                    <a:lumMod val="20000"/>
                    <a:lumOff val="80000"/>
                  </a:schemeClr>
                </a:solidFill>
              </a:rPr>
              <a:t>.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t>--</a:t>
            </a:r>
            <a:r>
              <a:rPr lang="en-US" sz="1400" dirty="0">
                <a:solidFill>
                  <a:srgbClr val="0000FF"/>
                </a:solidFill>
              </a:rPr>
              <a:t>The  pterygopalatine  ganglion </a:t>
            </a:r>
            <a:r>
              <a:rPr lang="en-US" sz="1400" dirty="0"/>
              <a:t>is located in the  pterygopalatine fossa</a:t>
            </a:r>
            <a:r>
              <a:rPr lang="en-US" sz="1400" dirty="0">
                <a:solidFill>
                  <a:schemeClr val="accent6">
                    <a:lumMod val="20000"/>
                    <a:lumOff val="80000"/>
                  </a:schemeClr>
                </a:solidFill>
              </a:rPr>
              <a:t>.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BE9E09-6501-F605-6450-9ADD1D62CFEF}"/>
              </a:ext>
            </a:extLst>
          </p:cNvPr>
          <p:cNvSpPr/>
          <p:nvPr/>
        </p:nvSpPr>
        <p:spPr>
          <a:xfrm>
            <a:off x="4359965" y="4439477"/>
            <a:ext cx="1336158" cy="238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0971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 </a:t>
            </a:r>
            <a:r>
              <a:rPr lang="en-US" sz="1400" i="1" dirty="0"/>
              <a:t>Where is each located? </a:t>
            </a:r>
            <a:r>
              <a:rPr lang="en-US" sz="1400" i="1" dirty="0">
                <a:solidFill>
                  <a:schemeClr val="accent6">
                    <a:lumMod val="20000"/>
                    <a:lumOff val="80000"/>
                  </a:schemeClr>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a:t>
            </a:r>
            <a:r>
              <a:rPr lang="en-US" sz="1400" dirty="0">
                <a:solidFill>
                  <a:schemeClr val="accent6">
                    <a:lumMod val="20000"/>
                    <a:lumOff val="80000"/>
                  </a:schemeClr>
                </a:solidFill>
              </a:rPr>
              <a:t>. It belongs to cranial nerve  5  (specifically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t>--</a:t>
            </a:r>
            <a:r>
              <a:rPr lang="en-US" sz="1400" dirty="0">
                <a:solidFill>
                  <a:srgbClr val="0000FF"/>
                </a:solidFill>
              </a:rPr>
              <a:t>The  pterygopalatine  ganglion </a:t>
            </a:r>
            <a:r>
              <a:rPr lang="en-US" sz="1400" dirty="0"/>
              <a:t>is located in the  pterygopalatine fossa</a:t>
            </a:r>
            <a:r>
              <a:rPr lang="en-US" sz="1400" dirty="0">
                <a:solidFill>
                  <a:schemeClr val="accent6">
                    <a:lumMod val="20000"/>
                    <a:lumOff val="80000"/>
                  </a:schemeClr>
                </a:solidFill>
              </a:rPr>
              <a:t>.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1126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 </a:t>
            </a:r>
            <a:r>
              <a:rPr lang="en-US" sz="1400" i="1" dirty="0"/>
              <a:t>Where is each located? </a:t>
            </a:r>
            <a:r>
              <a:rPr lang="en-US" sz="1400" i="1" dirty="0">
                <a:solidFill>
                  <a:srgbClr val="0000FF"/>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 </a:t>
            </a:r>
            <a:r>
              <a:rPr lang="en-US" sz="1400" dirty="0">
                <a:solidFill>
                  <a:srgbClr val="0000FF"/>
                </a:solidFill>
              </a:rPr>
              <a:t>It belongs to cranial nerve  5 </a:t>
            </a:r>
            <a:r>
              <a:rPr lang="en-US" sz="1400" dirty="0"/>
              <a:t> </a:t>
            </a:r>
            <a:r>
              <a:rPr lang="en-US" sz="1400" dirty="0">
                <a:solidFill>
                  <a:schemeClr val="accent6">
                    <a:lumMod val="20000"/>
                    <a:lumOff val="80000"/>
                  </a:schemeClr>
                </a:solidFill>
              </a:rPr>
              <a:t>(specifically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bg1">
                    <a:lumMod val="75000"/>
                  </a:schemeClr>
                </a:solidFill>
              </a:rPr>
              <a:t>--The  pterygopalatine  ganglion is located in the  pterygopalatine fossa. </a:t>
            </a:r>
            <a:r>
              <a:rPr lang="en-US" sz="1400" dirty="0">
                <a:solidFill>
                  <a:schemeClr val="accent6">
                    <a:lumMod val="20000"/>
                    <a:lumOff val="80000"/>
                  </a:schemeClr>
                </a:solidFill>
              </a:rPr>
              <a:t>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35AE8E-905E-6DCE-4FEA-D4D72B1F77D3}"/>
              </a:ext>
            </a:extLst>
          </p:cNvPr>
          <p:cNvSpPr/>
          <p:nvPr/>
        </p:nvSpPr>
        <p:spPr>
          <a:xfrm>
            <a:off x="1815548" y="4242073"/>
            <a:ext cx="225287" cy="23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1038691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116</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 </a:t>
            </a:r>
            <a:r>
              <a:rPr lang="en-US" sz="1400" i="1" dirty="0"/>
              <a:t>Where is each located? </a:t>
            </a:r>
            <a:r>
              <a:rPr lang="en-US" sz="1400" i="1" dirty="0">
                <a:solidFill>
                  <a:srgbClr val="0000FF"/>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 </a:t>
            </a:r>
            <a:r>
              <a:rPr lang="en-US" sz="1400" dirty="0">
                <a:solidFill>
                  <a:srgbClr val="0000FF"/>
                </a:solidFill>
              </a:rPr>
              <a:t>It belongs to cranial nerve  5 </a:t>
            </a:r>
            <a:r>
              <a:rPr lang="en-US" sz="1400" dirty="0"/>
              <a:t> </a:t>
            </a:r>
            <a:r>
              <a:rPr lang="en-US" sz="1400" dirty="0">
                <a:solidFill>
                  <a:schemeClr val="accent6">
                    <a:lumMod val="20000"/>
                    <a:lumOff val="80000"/>
                  </a:schemeClr>
                </a:solidFill>
              </a:rPr>
              <a:t>(specifically  V1 ,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bg1">
                    <a:lumMod val="75000"/>
                  </a:schemeClr>
                </a:solidFill>
              </a:rPr>
              <a:t>--The  pterygopalatine  ganglion is located in the  pterygopalatine fossa. </a:t>
            </a:r>
            <a:r>
              <a:rPr lang="en-US" sz="1400" dirty="0">
                <a:solidFill>
                  <a:schemeClr val="accent6">
                    <a:lumMod val="20000"/>
                    <a:lumOff val="80000"/>
                  </a:schemeClr>
                </a:solidFill>
              </a:rPr>
              <a:t>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1449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117</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a:t>
            </a:r>
            <a:r>
              <a:rPr lang="en-US" sz="1400" i="1" dirty="0"/>
              <a:t> Where is each located? </a:t>
            </a:r>
            <a:r>
              <a:rPr lang="en-US" sz="1400" i="1" dirty="0">
                <a:solidFill>
                  <a:srgbClr val="0000FF"/>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 </a:t>
            </a:r>
            <a:r>
              <a:rPr lang="en-US" sz="1400" dirty="0">
                <a:solidFill>
                  <a:srgbClr val="0000FF"/>
                </a:solidFill>
              </a:rPr>
              <a:t>It belongs to cranial nerve  5 </a:t>
            </a:r>
            <a:r>
              <a:rPr lang="en-US" sz="1400" dirty="0"/>
              <a:t> (specifically  V1 </a:t>
            </a:r>
            <a:r>
              <a:rPr lang="en-US" sz="1400" dirty="0">
                <a:solidFill>
                  <a:schemeClr val="accent6">
                    <a:lumMod val="20000"/>
                    <a:lumOff val="80000"/>
                  </a:schemeClr>
                </a:solidFill>
              </a:rPr>
              <a:t>,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bg1">
                    <a:lumMod val="75000"/>
                  </a:schemeClr>
                </a:solidFill>
              </a:rPr>
              <a:t>--The  pterygopalatine  ganglion is located in the  pterygopalatine fossa. </a:t>
            </a:r>
            <a:r>
              <a:rPr lang="en-US" sz="1400" dirty="0">
                <a:solidFill>
                  <a:schemeClr val="accent6">
                    <a:lumMod val="20000"/>
                    <a:lumOff val="80000"/>
                  </a:schemeClr>
                </a:solidFill>
              </a:rPr>
              <a:t>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04F105-A778-9528-3F15-4C1D6BF6FAED}"/>
              </a:ext>
            </a:extLst>
          </p:cNvPr>
          <p:cNvSpPr/>
          <p:nvPr/>
        </p:nvSpPr>
        <p:spPr>
          <a:xfrm>
            <a:off x="3018001" y="4230191"/>
            <a:ext cx="776312" cy="20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CN5 division</a:t>
            </a:r>
          </a:p>
        </p:txBody>
      </p:sp>
    </p:spTree>
    <p:extLst>
      <p:ext uri="{BB962C8B-B14F-4D97-AF65-F5344CB8AC3E}">
        <p14:creationId xmlns:p14="http://schemas.microsoft.com/office/powerpoint/2010/main" val="16023455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118</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a:t>
            </a:r>
            <a:r>
              <a:rPr lang="en-US" sz="1400" i="1" dirty="0"/>
              <a:t> Where is each located? </a:t>
            </a:r>
            <a:r>
              <a:rPr lang="en-US" sz="1400" i="1" dirty="0">
                <a:solidFill>
                  <a:srgbClr val="0000FF"/>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 </a:t>
            </a:r>
            <a:r>
              <a:rPr lang="en-US" sz="1400" dirty="0">
                <a:solidFill>
                  <a:srgbClr val="0000FF"/>
                </a:solidFill>
              </a:rPr>
              <a:t>It belongs to cranial nerve  5 </a:t>
            </a:r>
            <a:r>
              <a:rPr lang="en-US" sz="1400" dirty="0"/>
              <a:t> (specifically  V1 </a:t>
            </a:r>
            <a:r>
              <a:rPr lang="en-US" sz="1400" dirty="0">
                <a:solidFill>
                  <a:schemeClr val="accent6">
                    <a:lumMod val="20000"/>
                    <a:lumOff val="80000"/>
                  </a:schemeClr>
                </a:solidFill>
              </a:rPr>
              <a:t>, aka the  </a:t>
            </a:r>
            <a:r>
              <a:rPr lang="en-US" sz="1400" i="1" dirty="0">
                <a:solidFill>
                  <a:schemeClr val="accent6">
                    <a:lumMod val="20000"/>
                    <a:lumOff val="80000"/>
                  </a:schemeClr>
                </a:solidFill>
              </a:rPr>
              <a:t>oculomotor  nerve</a:t>
            </a:r>
            <a:r>
              <a:rPr lang="en-US" sz="1400" dirty="0">
                <a:solidFill>
                  <a:schemeClr val="accent6">
                    <a:lumMod val="20000"/>
                    <a:lumOff val="80000"/>
                  </a:schemeClr>
                </a:solidFill>
              </a:rPr>
              <a:t>).</a:t>
            </a:r>
          </a:p>
          <a:p>
            <a:r>
              <a:rPr lang="en-US" sz="1400" dirty="0">
                <a:solidFill>
                  <a:schemeClr val="bg1">
                    <a:lumMod val="75000"/>
                  </a:schemeClr>
                </a:solidFill>
              </a:rPr>
              <a:t>--The  pterygopalatine  ganglion is located in the  pterygopalatine fossa. </a:t>
            </a:r>
            <a:r>
              <a:rPr lang="en-US" sz="1400" dirty="0">
                <a:solidFill>
                  <a:schemeClr val="accent6">
                    <a:lumMod val="20000"/>
                    <a:lumOff val="80000"/>
                  </a:schemeClr>
                </a:solidFill>
              </a:rPr>
              <a:t>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4649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119</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a:t>
            </a:r>
            <a:r>
              <a:rPr lang="en-US" sz="1400" i="1" dirty="0"/>
              <a:t> Where is each located? </a:t>
            </a:r>
            <a:r>
              <a:rPr lang="en-US" sz="1400" i="1" dirty="0">
                <a:solidFill>
                  <a:srgbClr val="0000FF"/>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 </a:t>
            </a:r>
            <a:r>
              <a:rPr lang="en-US" sz="1400" dirty="0">
                <a:solidFill>
                  <a:srgbClr val="0000FF"/>
                </a:solidFill>
              </a:rPr>
              <a:t>It belongs to cranial nerve  5 </a:t>
            </a:r>
            <a:r>
              <a:rPr lang="en-US" sz="1400" dirty="0"/>
              <a:t> (specifically  V1 , </a:t>
            </a:r>
            <a:r>
              <a:rPr lang="en-US" sz="1400" dirty="0">
                <a:solidFill>
                  <a:srgbClr val="0000FF"/>
                </a:solidFill>
              </a:rPr>
              <a:t>aka the  </a:t>
            </a:r>
            <a:r>
              <a:rPr lang="en-US" sz="1400" i="1" dirty="0">
                <a:solidFill>
                  <a:srgbClr val="0000FF"/>
                </a:solidFill>
              </a:rPr>
              <a:t>oculomotor  nerve</a:t>
            </a:r>
            <a:r>
              <a:rPr lang="en-US" sz="1400" dirty="0">
                <a:solidFill>
                  <a:srgbClr val="0000FF"/>
                </a:solidFill>
              </a:rPr>
              <a:t>).</a:t>
            </a:r>
          </a:p>
          <a:p>
            <a:r>
              <a:rPr lang="en-US" sz="1400" dirty="0">
                <a:solidFill>
                  <a:schemeClr val="bg1">
                    <a:lumMod val="75000"/>
                  </a:schemeClr>
                </a:solidFill>
              </a:rPr>
              <a:t>--The  pterygopalatine  ganglion is located in the  pterygopalatine fossa. </a:t>
            </a:r>
            <a:r>
              <a:rPr lang="en-US" sz="1400" dirty="0">
                <a:solidFill>
                  <a:schemeClr val="accent6">
                    <a:lumMod val="20000"/>
                    <a:lumOff val="80000"/>
                  </a:schemeClr>
                </a:solidFill>
              </a:rPr>
              <a:t>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CDD2FC1-A57A-1F7B-6414-3E4F07D50560}"/>
              </a:ext>
            </a:extLst>
          </p:cNvPr>
          <p:cNvSpPr/>
          <p:nvPr/>
        </p:nvSpPr>
        <p:spPr>
          <a:xfrm>
            <a:off x="4075043" y="4248802"/>
            <a:ext cx="993913" cy="193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90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12</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endParaRPr lang="en-US" sz="1400" dirty="0">
              <a:solidFill>
                <a:srgbClr val="CCFFCC"/>
              </a:solidFill>
            </a:endParaRP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endParaRPr lang="en-US" sz="1400" dirty="0">
              <a:solidFill>
                <a:srgbClr val="CCFFCC"/>
              </a:solidFill>
            </a:endParaRPr>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1194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120</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a:t>
            </a:r>
            <a:r>
              <a:rPr lang="en-US" sz="1400" i="1" dirty="0"/>
              <a:t> Where is each located? </a:t>
            </a:r>
            <a:r>
              <a:rPr lang="en-US" sz="1400" i="1" dirty="0">
                <a:solidFill>
                  <a:srgbClr val="0000FF"/>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 </a:t>
            </a:r>
            <a:r>
              <a:rPr lang="en-US" sz="1400" dirty="0">
                <a:solidFill>
                  <a:srgbClr val="0000FF"/>
                </a:solidFill>
              </a:rPr>
              <a:t>It belongs to cranial nerve  5 </a:t>
            </a:r>
            <a:r>
              <a:rPr lang="en-US" sz="1400" dirty="0"/>
              <a:t> (specifically  V1 , </a:t>
            </a:r>
            <a:r>
              <a:rPr lang="en-US" sz="1400" dirty="0">
                <a:solidFill>
                  <a:srgbClr val="0000FF"/>
                </a:solidFill>
              </a:rPr>
              <a:t>aka the  </a:t>
            </a:r>
            <a:r>
              <a:rPr lang="en-US" sz="1400" i="1" dirty="0">
                <a:solidFill>
                  <a:srgbClr val="0000FF"/>
                </a:solidFill>
              </a:rPr>
              <a:t>oculomotor  nerve</a:t>
            </a:r>
            <a:r>
              <a:rPr lang="en-US" sz="1400" dirty="0">
                <a:solidFill>
                  <a:srgbClr val="0000FF"/>
                </a:solidFill>
              </a:rPr>
              <a:t>).</a:t>
            </a:r>
          </a:p>
          <a:p>
            <a:r>
              <a:rPr lang="en-US" sz="1400" dirty="0">
                <a:solidFill>
                  <a:schemeClr val="bg1">
                    <a:lumMod val="75000"/>
                  </a:schemeClr>
                </a:solidFill>
              </a:rPr>
              <a:t>--The  pterygopalatine  ganglion is located in the  pterygopalatine fossa. </a:t>
            </a:r>
            <a:r>
              <a:rPr lang="en-US" sz="1400" dirty="0">
                <a:solidFill>
                  <a:schemeClr val="accent6">
                    <a:lumMod val="20000"/>
                    <a:lumOff val="80000"/>
                  </a:schemeClr>
                </a:solidFill>
              </a:rPr>
              <a:t>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653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 </a:t>
            </a:r>
            <a:r>
              <a:rPr lang="en-US" sz="1400" i="1" dirty="0"/>
              <a:t>Where is each located? </a:t>
            </a:r>
            <a:r>
              <a:rPr lang="en-US" sz="1400" i="1" dirty="0">
                <a:solidFill>
                  <a:srgbClr val="0000FF"/>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 </a:t>
            </a:r>
            <a:r>
              <a:rPr lang="en-US" sz="1400" dirty="0">
                <a:solidFill>
                  <a:srgbClr val="0000FF"/>
                </a:solidFill>
              </a:rPr>
              <a:t>It belongs to cranial nerve  5 </a:t>
            </a:r>
            <a:r>
              <a:rPr lang="en-US" sz="1400" dirty="0"/>
              <a:t> (specifically  V1 , </a:t>
            </a:r>
            <a:r>
              <a:rPr lang="en-US" sz="1400" dirty="0">
                <a:solidFill>
                  <a:srgbClr val="0000FF"/>
                </a:solidFill>
              </a:rPr>
              <a:t>aka the  </a:t>
            </a:r>
            <a:r>
              <a:rPr lang="en-US" sz="1400" i="1" dirty="0">
                <a:solidFill>
                  <a:srgbClr val="0000FF"/>
                </a:solidFill>
              </a:rPr>
              <a:t>oculomotor  nerve</a:t>
            </a:r>
            <a:r>
              <a:rPr lang="en-US" sz="1400" dirty="0">
                <a:solidFill>
                  <a:srgbClr val="0000FF"/>
                </a:solidFill>
              </a:rPr>
              <a:t>).</a:t>
            </a:r>
          </a:p>
          <a:p>
            <a:r>
              <a:rPr lang="en-US" sz="1400" dirty="0"/>
              <a:t>--</a:t>
            </a:r>
            <a:r>
              <a:rPr lang="en-US" sz="1400" dirty="0">
                <a:solidFill>
                  <a:srgbClr val="0000FF"/>
                </a:solidFill>
              </a:rPr>
              <a:t>The  pterygopalatine  ganglion </a:t>
            </a:r>
            <a:r>
              <a:rPr lang="en-US" sz="1400" dirty="0"/>
              <a:t>is located in the  pterygopalatine fossa. </a:t>
            </a:r>
            <a:r>
              <a:rPr lang="en-US" sz="1400" dirty="0">
                <a:solidFill>
                  <a:srgbClr val="0000FF"/>
                </a:solidFill>
              </a:rPr>
              <a:t>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69EEB1D-4809-0620-FB96-D77BDA30166B}"/>
              </a:ext>
            </a:extLst>
          </p:cNvPr>
          <p:cNvSpPr/>
          <p:nvPr/>
        </p:nvSpPr>
        <p:spPr>
          <a:xfrm>
            <a:off x="3148439" y="4651772"/>
            <a:ext cx="225287" cy="237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Tree>
    <p:extLst>
      <p:ext uri="{BB962C8B-B14F-4D97-AF65-F5344CB8AC3E}">
        <p14:creationId xmlns:p14="http://schemas.microsoft.com/office/powerpoint/2010/main" val="40079305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472200" cy="2893100"/>
          </a:xfrm>
          <a:prstGeom prst="rect">
            <a:avLst/>
          </a:prstGeom>
          <a:solidFill>
            <a:schemeClr val="accent6">
              <a:lumMod val="20000"/>
              <a:lumOff val="80000"/>
            </a:schemeClr>
          </a:solidFill>
        </p:spPr>
        <p:txBody>
          <a:bodyPr wrap="square" rtlCol="0">
            <a:spAutoFit/>
          </a:bodyPr>
          <a:lstStyle/>
          <a:p>
            <a:r>
              <a:rPr lang="en-US" sz="1400" i="1" dirty="0"/>
              <a:t>Speaking of parasympathetic ganglia…How many are associated with the cranial nerves in general?</a:t>
            </a:r>
          </a:p>
          <a:p>
            <a:r>
              <a:rPr lang="en-US" sz="1400" dirty="0"/>
              <a:t>Five</a:t>
            </a:r>
          </a:p>
          <a:p>
            <a:endParaRPr lang="en-US" sz="1400" dirty="0"/>
          </a:p>
          <a:p>
            <a:r>
              <a:rPr lang="en-US" sz="1400" i="1" dirty="0"/>
              <a:t>Of the five, how many are of direct concern to us eye dentists? </a:t>
            </a:r>
            <a:r>
              <a:rPr lang="en-US" sz="1400" i="1" dirty="0">
                <a:solidFill>
                  <a:srgbClr val="0000FF"/>
                </a:solidFill>
              </a:rPr>
              <a:t>What are their names? </a:t>
            </a:r>
            <a:r>
              <a:rPr lang="en-US" sz="1400" i="1" dirty="0"/>
              <a:t>Where is each located? </a:t>
            </a:r>
            <a:r>
              <a:rPr lang="en-US" sz="1400" i="1" dirty="0">
                <a:solidFill>
                  <a:srgbClr val="0000FF"/>
                </a:solidFill>
              </a:rPr>
              <a:t>Each ganglia ‘belongs’ to specific cranial nerves. To which nerve do the ciliary  and pterygopalatine ganglia belong?</a:t>
            </a:r>
          </a:p>
          <a:p>
            <a:r>
              <a:rPr lang="en-US" sz="1400" dirty="0"/>
              <a:t>Two:</a:t>
            </a:r>
          </a:p>
          <a:p>
            <a:r>
              <a:rPr lang="en-US" sz="1400" dirty="0"/>
              <a:t>--</a:t>
            </a:r>
            <a:r>
              <a:rPr lang="en-US" sz="1400" dirty="0">
                <a:solidFill>
                  <a:srgbClr val="0000FF"/>
                </a:solidFill>
              </a:rPr>
              <a:t>The  ciliary  ganglion </a:t>
            </a:r>
            <a:r>
              <a:rPr lang="en-US" sz="1400" dirty="0"/>
              <a:t>is located near the  orbital apex . </a:t>
            </a:r>
            <a:r>
              <a:rPr lang="en-US" sz="1400" dirty="0">
                <a:solidFill>
                  <a:srgbClr val="0000FF"/>
                </a:solidFill>
              </a:rPr>
              <a:t>It belongs to cranial nerve  5 </a:t>
            </a:r>
            <a:r>
              <a:rPr lang="en-US" sz="1400" dirty="0"/>
              <a:t> (specifically  V1 , </a:t>
            </a:r>
            <a:r>
              <a:rPr lang="en-US" sz="1400" dirty="0">
                <a:solidFill>
                  <a:srgbClr val="0000FF"/>
                </a:solidFill>
              </a:rPr>
              <a:t>aka the  </a:t>
            </a:r>
            <a:r>
              <a:rPr lang="en-US" sz="1400" i="1" dirty="0">
                <a:solidFill>
                  <a:srgbClr val="0000FF"/>
                </a:solidFill>
              </a:rPr>
              <a:t>oculomotor  nerve</a:t>
            </a:r>
            <a:r>
              <a:rPr lang="en-US" sz="1400" dirty="0">
                <a:solidFill>
                  <a:srgbClr val="0000FF"/>
                </a:solidFill>
              </a:rPr>
              <a:t>).</a:t>
            </a:r>
          </a:p>
          <a:p>
            <a:r>
              <a:rPr lang="en-US" sz="1400" dirty="0"/>
              <a:t>--</a:t>
            </a:r>
            <a:r>
              <a:rPr lang="en-US" sz="1400" dirty="0">
                <a:solidFill>
                  <a:srgbClr val="0000FF"/>
                </a:solidFill>
              </a:rPr>
              <a:t>The  pterygopalatine  ganglion </a:t>
            </a:r>
            <a:r>
              <a:rPr lang="en-US" sz="1400" dirty="0"/>
              <a:t>is located in the  pterygopalatine fossa. </a:t>
            </a:r>
            <a:r>
              <a:rPr lang="en-US" sz="1400" dirty="0">
                <a:solidFill>
                  <a:srgbClr val="0000FF"/>
                </a:solidFill>
              </a:rPr>
              <a:t>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6771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CE96D2-DBFA-0CE0-6A88-0187E472E2BE}"/>
              </a:ext>
            </a:extLst>
          </p:cNvPr>
          <p:cNvSpPr>
            <a:spLocks noGrp="1"/>
          </p:cNvSpPr>
          <p:nvPr>
            <p:ph type="sldNum" sz="quarter" idx="12"/>
          </p:nvPr>
        </p:nvSpPr>
        <p:spPr/>
        <p:txBody>
          <a:bodyPr/>
          <a:lstStyle/>
          <a:p>
            <a:fld id="{BAD19207-1E44-4E66-9B5C-6617FFE2002F}" type="slidenum">
              <a:rPr lang="en-US" altLang="en-US" smtClean="0"/>
              <a:pPr/>
              <a:t>123</a:t>
            </a:fld>
            <a:endParaRPr lang="en-US" altLang="en-US"/>
          </a:p>
        </p:txBody>
      </p:sp>
      <p:sp>
        <p:nvSpPr>
          <p:cNvPr id="3" name="TextBox 2">
            <a:extLst>
              <a:ext uri="{FF2B5EF4-FFF2-40B4-BE49-F238E27FC236}">
                <a16:creationId xmlns:a16="http://schemas.microsoft.com/office/drawing/2014/main" id="{A0DBD8BC-6CB7-291E-FA3F-6F740DED7625}"/>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pic>
        <p:nvPicPr>
          <p:cNvPr id="7" name="Picture 6">
            <a:extLst>
              <a:ext uri="{FF2B5EF4-FFF2-40B4-BE49-F238E27FC236}">
                <a16:creationId xmlns:a16="http://schemas.microsoft.com/office/drawing/2014/main" id="{3B030178-652D-8CE0-C97D-87BD567BF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532" y="1327762"/>
            <a:ext cx="7324935" cy="4468535"/>
          </a:xfrm>
          <a:prstGeom prst="rect">
            <a:avLst/>
          </a:prstGeom>
        </p:spPr>
      </p:pic>
      <p:sp>
        <p:nvSpPr>
          <p:cNvPr id="4" name="Star: 5 Points 3">
            <a:extLst>
              <a:ext uri="{FF2B5EF4-FFF2-40B4-BE49-F238E27FC236}">
                <a16:creationId xmlns:a16="http://schemas.microsoft.com/office/drawing/2014/main" id="{9C8002B6-5891-FADC-E94A-C42EC19AB9BF}"/>
              </a:ext>
            </a:extLst>
          </p:cNvPr>
          <p:cNvSpPr/>
          <p:nvPr/>
        </p:nvSpPr>
        <p:spPr>
          <a:xfrm>
            <a:off x="3962400" y="1192696"/>
            <a:ext cx="463826" cy="427575"/>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2E2AAC70-A6C5-CEB2-8AFC-9DA34B2E9B90}"/>
              </a:ext>
            </a:extLst>
          </p:cNvPr>
          <p:cNvSpPr/>
          <p:nvPr/>
        </p:nvSpPr>
        <p:spPr>
          <a:xfrm>
            <a:off x="3179311" y="5503788"/>
            <a:ext cx="463826" cy="427575"/>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6480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their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rgbClr val="0000FF"/>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rgbClr val="0000FF"/>
                </a:solidFill>
              </a:rPr>
              <a:t>You know (because we just covered it) that parasympathetics heading to     the pterygopalatine ganglion originate in the  superior salivatory  nucleus. </a:t>
            </a:r>
            <a:r>
              <a:rPr lang="en-US" sz="1400" i="1" dirty="0">
                <a:solidFill>
                  <a:srgbClr val="CCFFCC"/>
                </a:solidFill>
              </a:rPr>
              <a:t>From what nucleus do the parasympathetics heading to the ciliary ganglion originate?</a:t>
            </a:r>
          </a:p>
          <a:p>
            <a:r>
              <a:rPr lang="en-US" sz="1400" dirty="0">
                <a:solidFill>
                  <a:srgbClr val="CCFFCC"/>
                </a:solidFill>
              </a:rPr>
              <a:t>The  Edinger-Westphal  nucleus</a:t>
            </a:r>
          </a:p>
        </p:txBody>
      </p:sp>
      <p:sp>
        <p:nvSpPr>
          <p:cNvPr id="27" name="Rectangle 26">
            <a:extLst>
              <a:ext uri="{FF2B5EF4-FFF2-40B4-BE49-F238E27FC236}">
                <a16:creationId xmlns:a16="http://schemas.microsoft.com/office/drawing/2014/main" id="{572F5276-C903-F407-2A35-406A7C303690}"/>
              </a:ext>
            </a:extLst>
          </p:cNvPr>
          <p:cNvSpPr/>
          <p:nvPr/>
        </p:nvSpPr>
        <p:spPr>
          <a:xfrm>
            <a:off x="6171226" y="3763618"/>
            <a:ext cx="1529473" cy="210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3437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their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rgbClr val="0000FF"/>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rgbClr val="0000FF"/>
                </a:solidFill>
              </a:rPr>
              <a:t>You know (because we just covered it) that parasympathetics heading to     the pterygopalatine ganglion originate in the  superior salivatory  nucleus. </a:t>
            </a:r>
            <a:r>
              <a:rPr lang="en-US" sz="1400" i="1" dirty="0">
                <a:solidFill>
                  <a:srgbClr val="CCFFCC"/>
                </a:solidFill>
              </a:rPr>
              <a:t>From what nucleus do the parasympathetics heading to the ciliary ganglion originate?</a:t>
            </a:r>
          </a:p>
          <a:p>
            <a:r>
              <a:rPr lang="en-US" sz="1400" dirty="0">
                <a:solidFill>
                  <a:srgbClr val="CCFFCC"/>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483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126</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their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rgbClr val="0000FF"/>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rgbClr val="0000FF"/>
                </a:solidFill>
              </a:rPr>
              <a:t>You know (because we just covered it) that parasympathetics heading to     the pterygopalatine ganglion originate in the  superior salivatory  nucleus. </a:t>
            </a:r>
            <a:r>
              <a:rPr lang="en-US" sz="1400" i="1" dirty="0"/>
              <a:t>From what nucleus do the parasympathetics heading to the ciliary ganglion originate?</a:t>
            </a:r>
            <a:endParaRPr lang="en-US" sz="1400" i="1" dirty="0">
              <a:solidFill>
                <a:srgbClr val="CCFFCC"/>
              </a:solidFill>
            </a:endParaRPr>
          </a:p>
          <a:p>
            <a:r>
              <a:rPr lang="en-US" sz="1400" dirty="0">
                <a:solidFill>
                  <a:srgbClr val="CCFFCC"/>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0125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127</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their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rgbClr val="0000FF"/>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rgbClr val="0000FF"/>
                </a:solidFill>
              </a:rPr>
              <a:t>You know (because we just covered it) that parasympathetics heading to     the pterygopalatine ganglion originate in the  superior salivatory  nucleus. </a:t>
            </a:r>
            <a:r>
              <a:rPr lang="en-US" sz="1400" i="1" dirty="0"/>
              <a:t>From what nucleus do the parasympathetics heading to the ciliary ganglion originate?</a:t>
            </a:r>
          </a:p>
          <a:p>
            <a:r>
              <a:rPr lang="en-US" sz="1400" dirty="0"/>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343930-EE9B-DB7C-D0F8-3DC9BF495A58}"/>
              </a:ext>
            </a:extLst>
          </p:cNvPr>
          <p:cNvSpPr/>
          <p:nvPr/>
        </p:nvSpPr>
        <p:spPr>
          <a:xfrm>
            <a:off x="3016023" y="4406258"/>
            <a:ext cx="1529473" cy="210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eponym-eponym</a:t>
            </a:r>
          </a:p>
        </p:txBody>
      </p:sp>
    </p:spTree>
    <p:extLst>
      <p:ext uri="{BB962C8B-B14F-4D97-AF65-F5344CB8AC3E}">
        <p14:creationId xmlns:p14="http://schemas.microsoft.com/office/powerpoint/2010/main" val="10911261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128</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rgbClr val="0000FF"/>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their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rgbClr val="0000FF"/>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rgbClr val="0000FF"/>
                </a:solidFill>
              </a:rPr>
              <a:t>You know (because we just covered it) that parasympathetics heading to     the pterygopalatine ganglion originate in the  superior salivatory  nucleus. </a:t>
            </a:r>
            <a:r>
              <a:rPr lang="en-US" sz="1400" i="1" dirty="0"/>
              <a:t>From what nucleus do the parasympathetics heading to the ciliary ganglion originate?</a:t>
            </a:r>
          </a:p>
          <a:p>
            <a:r>
              <a:rPr lang="en-US" sz="1400" dirty="0"/>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6579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129</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rgbClr val="0000FF"/>
                </a:solidFill>
              </a:rPr>
              <a:t>Speaking of the preganglionic parasympathetics heading to the pterygopalatine ganglion: After leaving the superior salivatory nucleus, they form a named nerve. What is its name?</a:t>
            </a:r>
            <a:endParaRPr lang="en-US" sz="1400" i="1" dirty="0">
              <a:solidFill>
                <a:srgbClr val="FFCCFF"/>
              </a:solidFill>
            </a:endParaRPr>
          </a:p>
          <a:p>
            <a:r>
              <a:rPr lang="en-US" sz="1400" dirty="0">
                <a:solidFill>
                  <a:srgbClr val="FFCCFF"/>
                </a:solidFill>
              </a:rPr>
              <a:t>The  greater  petrosal nerve</a:t>
            </a:r>
          </a:p>
          <a:p>
            <a:endParaRPr lang="en-US" sz="1400" dirty="0">
              <a:solidFill>
                <a:srgbClr val="FFCCFF"/>
              </a:solidFill>
            </a:endParaRPr>
          </a:p>
          <a:p>
            <a:r>
              <a:rPr lang="en-US" sz="1400" i="1" dirty="0">
                <a:solidFill>
                  <a:srgbClr val="FFCCFF"/>
                </a:solidFill>
              </a:rPr>
              <a:t>The greater petrosal nerve exits the skull (and enters the pterygopalatine fossa) via a named canal. What is its name?</a:t>
            </a:r>
          </a:p>
          <a:p>
            <a:r>
              <a:rPr lang="en-US" sz="1400" dirty="0">
                <a:solidFill>
                  <a:srgbClr val="FFCCFF"/>
                </a:solidFill>
              </a:rPr>
              <a:t>The pterygoid canal (aka  </a:t>
            </a:r>
            <a:r>
              <a:rPr lang="en-US" sz="1400" dirty="0" err="1">
                <a:solidFill>
                  <a:srgbClr val="FFCCFF"/>
                </a:solidFill>
              </a:rPr>
              <a:t>Vidian’s</a:t>
            </a:r>
            <a:r>
              <a:rPr lang="en-US" sz="1400" dirty="0">
                <a:solidFill>
                  <a:srgbClr val="FFCCFF"/>
                </a:solidFill>
              </a:rPr>
              <a:t>  canal)</a:t>
            </a:r>
          </a:p>
        </p:txBody>
      </p:sp>
    </p:spTree>
    <p:extLst>
      <p:ext uri="{BB962C8B-B14F-4D97-AF65-F5344CB8AC3E}">
        <p14:creationId xmlns:p14="http://schemas.microsoft.com/office/powerpoint/2010/main" val="209248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13</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endParaRPr lang="en-US" sz="1400" i="1" dirty="0">
              <a:solidFill>
                <a:srgbClr val="CCFFCC"/>
              </a:solidFill>
            </a:endParaRP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endParaRPr lang="en-US" sz="1400" dirty="0">
              <a:solidFill>
                <a:srgbClr val="CCFFCC"/>
              </a:solidFill>
            </a:endParaRPr>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70982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130</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rgbClr val="0000FF"/>
                </a:solidFill>
              </a:rPr>
              <a:t>Speaking of the preganglionic parasympathetics heading to the pterygopalatine ganglion: After leaving the superior salivatory nucleus, they form a named nerve. What is its name?</a:t>
            </a:r>
          </a:p>
          <a:p>
            <a:r>
              <a:rPr lang="en-US" sz="1400" dirty="0">
                <a:solidFill>
                  <a:srgbClr val="0000FF"/>
                </a:solidFill>
              </a:rPr>
              <a:t>The  greater  petrosal nerve</a:t>
            </a:r>
          </a:p>
          <a:p>
            <a:endParaRPr lang="en-US" sz="1400" dirty="0">
              <a:solidFill>
                <a:srgbClr val="FFCCFF"/>
              </a:solidFill>
            </a:endParaRPr>
          </a:p>
          <a:p>
            <a:r>
              <a:rPr lang="en-US" sz="1400" i="1" dirty="0">
                <a:solidFill>
                  <a:srgbClr val="FFCCFF"/>
                </a:solidFill>
              </a:rPr>
              <a:t>The greater petrosal nerve exits the skull (and enters the pterygopalatine fossa) via a named canal. What is its name?</a:t>
            </a:r>
          </a:p>
          <a:p>
            <a:r>
              <a:rPr lang="en-US" sz="1400" dirty="0">
                <a:solidFill>
                  <a:srgbClr val="FFCCFF"/>
                </a:solidFill>
              </a:rPr>
              <a:t>The pterygoid canal (aka  </a:t>
            </a:r>
            <a:r>
              <a:rPr lang="en-US" sz="1400" dirty="0" err="1">
                <a:solidFill>
                  <a:srgbClr val="FFCCFF"/>
                </a:solidFill>
              </a:rPr>
              <a:t>Vidian’s</a:t>
            </a:r>
            <a:r>
              <a:rPr lang="en-US" sz="1400" dirty="0">
                <a:solidFill>
                  <a:srgbClr val="FFCCFF"/>
                </a:solidFill>
              </a:rPr>
              <a:t>  canal)</a:t>
            </a:r>
          </a:p>
        </p:txBody>
      </p:sp>
      <p:sp>
        <p:nvSpPr>
          <p:cNvPr id="35" name="Rectangle 34">
            <a:extLst>
              <a:ext uri="{FF2B5EF4-FFF2-40B4-BE49-F238E27FC236}">
                <a16:creationId xmlns:a16="http://schemas.microsoft.com/office/drawing/2014/main" id="{D1D8567D-E4FF-EB3A-842D-1C60C1260896}"/>
              </a:ext>
            </a:extLst>
          </p:cNvPr>
          <p:cNvSpPr/>
          <p:nvPr/>
        </p:nvSpPr>
        <p:spPr>
          <a:xfrm>
            <a:off x="856953" y="2561843"/>
            <a:ext cx="662608" cy="38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greater?</a:t>
            </a:r>
          </a:p>
          <a:p>
            <a:pPr algn="ctr">
              <a:lnSpc>
                <a:spcPts val="700"/>
              </a:lnSpc>
            </a:pPr>
            <a:r>
              <a:rPr lang="en-US" sz="800" dirty="0">
                <a:solidFill>
                  <a:schemeClr val="tx1"/>
                </a:solidFill>
              </a:rPr>
              <a:t>lesser?</a:t>
            </a:r>
          </a:p>
          <a:p>
            <a:pPr algn="ctr">
              <a:lnSpc>
                <a:spcPts val="700"/>
              </a:lnSpc>
            </a:pPr>
            <a:r>
              <a:rPr lang="en-US" sz="800" dirty="0">
                <a:solidFill>
                  <a:schemeClr val="tx1"/>
                </a:solidFill>
              </a:rPr>
              <a:t>deep?</a:t>
            </a:r>
          </a:p>
        </p:txBody>
      </p:sp>
    </p:spTree>
    <p:extLst>
      <p:ext uri="{BB962C8B-B14F-4D97-AF65-F5344CB8AC3E}">
        <p14:creationId xmlns:p14="http://schemas.microsoft.com/office/powerpoint/2010/main" val="120991694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rgbClr val="0000FF"/>
                </a:solidFill>
              </a:rPr>
              <a:t>Speaking of the preganglionic parasympathetics heading to the pterygopalatine ganglion: After leaving the superior salivatory nucleus, they form a named nerve. What is its name?</a:t>
            </a:r>
          </a:p>
          <a:p>
            <a:r>
              <a:rPr lang="en-US" sz="1400" dirty="0">
                <a:solidFill>
                  <a:srgbClr val="0000FF"/>
                </a:solidFill>
              </a:rPr>
              <a:t>The  greater  petrosal nerve</a:t>
            </a:r>
            <a:endParaRPr lang="en-US" sz="1400" dirty="0">
              <a:solidFill>
                <a:srgbClr val="FFCCFF"/>
              </a:solidFill>
            </a:endParaRPr>
          </a:p>
          <a:p>
            <a:endParaRPr lang="en-US" sz="1400" dirty="0">
              <a:solidFill>
                <a:srgbClr val="FFCCFF"/>
              </a:solidFill>
            </a:endParaRPr>
          </a:p>
          <a:p>
            <a:r>
              <a:rPr lang="en-US" sz="1400" i="1" dirty="0">
                <a:solidFill>
                  <a:srgbClr val="FFCCFF"/>
                </a:solidFill>
              </a:rPr>
              <a:t>The greater petrosal nerve exits the skull (and enters the pterygopalatine fossa) via a named canal. What is its name?</a:t>
            </a:r>
          </a:p>
          <a:p>
            <a:r>
              <a:rPr lang="en-US" sz="1400" dirty="0">
                <a:solidFill>
                  <a:srgbClr val="FFCCFF"/>
                </a:solidFill>
              </a:rPr>
              <a:t>The pterygoid canal (aka  </a:t>
            </a:r>
            <a:r>
              <a:rPr lang="en-US" sz="1400" dirty="0" err="1">
                <a:solidFill>
                  <a:srgbClr val="FFCCFF"/>
                </a:solidFill>
              </a:rPr>
              <a:t>Vidian’s</a:t>
            </a:r>
            <a:r>
              <a:rPr lang="en-US" sz="1400" dirty="0">
                <a:solidFill>
                  <a:srgbClr val="FFCCFF"/>
                </a:solidFill>
              </a:rPr>
              <a:t>  canal)</a:t>
            </a:r>
          </a:p>
        </p:txBody>
      </p:sp>
    </p:spTree>
    <p:extLst>
      <p:ext uri="{BB962C8B-B14F-4D97-AF65-F5344CB8AC3E}">
        <p14:creationId xmlns:p14="http://schemas.microsoft.com/office/powerpoint/2010/main" val="16789484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dirty="0">
                <a:solidFill>
                  <a:schemeClr val="bg1">
                    <a:lumMod val="75000"/>
                  </a:schemeClr>
                </a:solidFill>
              </a:rPr>
              <a:t>The  greater  petrosal nerve</a:t>
            </a:r>
          </a:p>
          <a:p>
            <a:endParaRPr lang="en-US" sz="1400" dirty="0">
              <a:solidFill>
                <a:srgbClr val="FFCCFF"/>
              </a:solidFill>
            </a:endParaRPr>
          </a:p>
          <a:p>
            <a:r>
              <a:rPr lang="en-US" sz="1400" i="1" dirty="0">
                <a:solidFill>
                  <a:srgbClr val="FFCCFF"/>
                </a:solidFill>
              </a:rPr>
              <a:t>The greater petrosal nerve exits the skull (and enters the pterygopalatine fossa) via a named canal. What is its name?</a:t>
            </a:r>
          </a:p>
          <a:p>
            <a:r>
              <a:rPr lang="en-US" sz="1400" dirty="0">
                <a:solidFill>
                  <a:srgbClr val="FFCCFF"/>
                </a:solidFill>
              </a:rPr>
              <a:t>The pterygoid canal (aka  </a:t>
            </a:r>
            <a:r>
              <a:rPr lang="en-US" sz="1400" dirty="0" err="1">
                <a:solidFill>
                  <a:srgbClr val="FFCCFF"/>
                </a:solidFill>
              </a:rPr>
              <a:t>Vidian’s</a:t>
            </a:r>
            <a:r>
              <a:rPr lang="en-US" sz="1400" dirty="0">
                <a:solidFill>
                  <a:srgbClr val="FFCCFF"/>
                </a:solidFill>
              </a:rPr>
              <a:t>  canal)</a:t>
            </a:r>
          </a:p>
        </p:txBody>
      </p:sp>
      <p:sp>
        <p:nvSpPr>
          <p:cNvPr id="35" name="Rectangle 34">
            <a:extLst>
              <a:ext uri="{FF2B5EF4-FFF2-40B4-BE49-F238E27FC236}">
                <a16:creationId xmlns:a16="http://schemas.microsoft.com/office/drawing/2014/main" id="{3D39864E-19E0-35E5-4C80-0C52A0F843D6}"/>
              </a:ext>
            </a:extLst>
          </p:cNvPr>
          <p:cNvSpPr/>
          <p:nvPr/>
        </p:nvSpPr>
        <p:spPr>
          <a:xfrm>
            <a:off x="578346" y="2906104"/>
            <a:ext cx="662608" cy="38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bg1">
                    <a:lumMod val="50000"/>
                  </a:schemeClr>
                </a:solidFill>
              </a:rPr>
              <a:t>greater?</a:t>
            </a:r>
          </a:p>
          <a:p>
            <a:pPr algn="ctr">
              <a:lnSpc>
                <a:spcPts val="700"/>
              </a:lnSpc>
            </a:pPr>
            <a:r>
              <a:rPr lang="en-US" sz="800" b="1" dirty="0">
                <a:solidFill>
                  <a:schemeClr val="tx1"/>
                </a:solidFill>
              </a:rPr>
              <a:t>lesser?</a:t>
            </a:r>
          </a:p>
          <a:p>
            <a:pPr algn="ctr">
              <a:lnSpc>
                <a:spcPts val="700"/>
              </a:lnSpc>
            </a:pPr>
            <a:r>
              <a:rPr lang="en-US" sz="800" b="1" dirty="0">
                <a:solidFill>
                  <a:schemeClr val="tx1"/>
                </a:solidFill>
              </a:rPr>
              <a:t>deep?</a:t>
            </a:r>
          </a:p>
        </p:txBody>
      </p:sp>
      <p:sp>
        <p:nvSpPr>
          <p:cNvPr id="37" name="Arrow: Left 36">
            <a:extLst>
              <a:ext uri="{FF2B5EF4-FFF2-40B4-BE49-F238E27FC236}">
                <a16:creationId xmlns:a16="http://schemas.microsoft.com/office/drawing/2014/main" id="{4787F19C-0AD7-80D4-FE73-7EE8A6637E0A}"/>
              </a:ext>
            </a:extLst>
          </p:cNvPr>
          <p:cNvSpPr/>
          <p:nvPr/>
        </p:nvSpPr>
        <p:spPr>
          <a:xfrm>
            <a:off x="1176258" y="2204382"/>
            <a:ext cx="4443445" cy="1854151"/>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bg1"/>
                </a:solidFill>
              </a:rPr>
              <a:t>Are </a:t>
            </a:r>
            <a:r>
              <a:rPr lang="en-US" sz="1400" dirty="0">
                <a:solidFill>
                  <a:schemeClr val="bg1"/>
                </a:solidFill>
              </a:rPr>
              <a:t>lesser</a:t>
            </a:r>
            <a:r>
              <a:rPr lang="en-US" sz="1400" i="1" dirty="0">
                <a:solidFill>
                  <a:schemeClr val="bg1"/>
                </a:solidFill>
              </a:rPr>
              <a:t> and </a:t>
            </a:r>
            <a:r>
              <a:rPr lang="en-US" sz="1400" dirty="0">
                <a:solidFill>
                  <a:schemeClr val="bg1"/>
                </a:solidFill>
              </a:rPr>
              <a:t>deep petrosal nerves </a:t>
            </a:r>
            <a:r>
              <a:rPr lang="en-US" sz="1400" i="1" dirty="0">
                <a:solidFill>
                  <a:schemeClr val="bg1"/>
                </a:solidFill>
              </a:rPr>
              <a:t>actual nerves, or just made up for the question?</a:t>
            </a:r>
          </a:p>
          <a:p>
            <a:r>
              <a:rPr lang="en-US" sz="1400" dirty="0">
                <a:solidFill>
                  <a:srgbClr val="0070C0"/>
                </a:solidFill>
              </a:rPr>
              <a:t>They’re real nerves; we’ll return to them shortly</a:t>
            </a:r>
          </a:p>
        </p:txBody>
      </p:sp>
    </p:spTree>
    <p:extLst>
      <p:ext uri="{BB962C8B-B14F-4D97-AF65-F5344CB8AC3E}">
        <p14:creationId xmlns:p14="http://schemas.microsoft.com/office/powerpoint/2010/main" val="8705981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133</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dirty="0">
                <a:solidFill>
                  <a:schemeClr val="bg1">
                    <a:lumMod val="75000"/>
                  </a:schemeClr>
                </a:solidFill>
              </a:rPr>
              <a:t>The  greater  petrosal nerve</a:t>
            </a:r>
          </a:p>
          <a:p>
            <a:endParaRPr lang="en-US" sz="1400" dirty="0">
              <a:solidFill>
                <a:srgbClr val="FFCCFF"/>
              </a:solidFill>
            </a:endParaRPr>
          </a:p>
          <a:p>
            <a:r>
              <a:rPr lang="en-US" sz="1400" i="1" dirty="0">
                <a:solidFill>
                  <a:srgbClr val="FFCCFF"/>
                </a:solidFill>
              </a:rPr>
              <a:t>The greater petrosal nerve exits the skull (and enters the pterygopalatine fossa) via a named canal. What is its name?</a:t>
            </a:r>
          </a:p>
          <a:p>
            <a:r>
              <a:rPr lang="en-US" sz="1400" dirty="0">
                <a:solidFill>
                  <a:srgbClr val="FFCCFF"/>
                </a:solidFill>
              </a:rPr>
              <a:t>The pterygoid canal (aka  </a:t>
            </a:r>
            <a:r>
              <a:rPr lang="en-US" sz="1400" dirty="0" err="1">
                <a:solidFill>
                  <a:srgbClr val="FFCCFF"/>
                </a:solidFill>
              </a:rPr>
              <a:t>Vidian’s</a:t>
            </a:r>
            <a:r>
              <a:rPr lang="en-US" sz="1400" dirty="0">
                <a:solidFill>
                  <a:srgbClr val="FFCCFF"/>
                </a:solidFill>
              </a:rPr>
              <a:t>  canal)</a:t>
            </a:r>
          </a:p>
        </p:txBody>
      </p:sp>
      <p:sp>
        <p:nvSpPr>
          <p:cNvPr id="35" name="Rectangle 34">
            <a:extLst>
              <a:ext uri="{FF2B5EF4-FFF2-40B4-BE49-F238E27FC236}">
                <a16:creationId xmlns:a16="http://schemas.microsoft.com/office/drawing/2014/main" id="{3D39864E-19E0-35E5-4C80-0C52A0F843D6}"/>
              </a:ext>
            </a:extLst>
          </p:cNvPr>
          <p:cNvSpPr/>
          <p:nvPr/>
        </p:nvSpPr>
        <p:spPr>
          <a:xfrm>
            <a:off x="578346" y="2906104"/>
            <a:ext cx="662608" cy="38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bg1">
                    <a:lumMod val="50000"/>
                  </a:schemeClr>
                </a:solidFill>
              </a:rPr>
              <a:t>greater?</a:t>
            </a:r>
          </a:p>
          <a:p>
            <a:pPr algn="ctr">
              <a:lnSpc>
                <a:spcPts val="700"/>
              </a:lnSpc>
            </a:pPr>
            <a:r>
              <a:rPr lang="en-US" sz="800" b="1" dirty="0">
                <a:solidFill>
                  <a:schemeClr val="tx1"/>
                </a:solidFill>
              </a:rPr>
              <a:t>lesser?</a:t>
            </a:r>
          </a:p>
          <a:p>
            <a:pPr algn="ctr">
              <a:lnSpc>
                <a:spcPts val="700"/>
              </a:lnSpc>
            </a:pPr>
            <a:r>
              <a:rPr lang="en-US" sz="800" b="1" dirty="0">
                <a:solidFill>
                  <a:schemeClr val="tx1"/>
                </a:solidFill>
              </a:rPr>
              <a:t>deep?</a:t>
            </a:r>
          </a:p>
        </p:txBody>
      </p:sp>
      <p:sp>
        <p:nvSpPr>
          <p:cNvPr id="37" name="Arrow: Left 36">
            <a:extLst>
              <a:ext uri="{FF2B5EF4-FFF2-40B4-BE49-F238E27FC236}">
                <a16:creationId xmlns:a16="http://schemas.microsoft.com/office/drawing/2014/main" id="{4787F19C-0AD7-80D4-FE73-7EE8A6637E0A}"/>
              </a:ext>
            </a:extLst>
          </p:cNvPr>
          <p:cNvSpPr/>
          <p:nvPr/>
        </p:nvSpPr>
        <p:spPr>
          <a:xfrm>
            <a:off x="1176258" y="2204382"/>
            <a:ext cx="4443445" cy="1854151"/>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dirty="0">
                <a:solidFill>
                  <a:schemeClr val="bg1"/>
                </a:solidFill>
              </a:rPr>
              <a:t>Are </a:t>
            </a:r>
            <a:r>
              <a:rPr lang="en-US" sz="1400" dirty="0">
                <a:solidFill>
                  <a:schemeClr val="bg1"/>
                </a:solidFill>
              </a:rPr>
              <a:t>lesser</a:t>
            </a:r>
            <a:r>
              <a:rPr lang="en-US" sz="1400" i="1" dirty="0">
                <a:solidFill>
                  <a:schemeClr val="bg1"/>
                </a:solidFill>
              </a:rPr>
              <a:t> and </a:t>
            </a:r>
            <a:r>
              <a:rPr lang="en-US" sz="1400" dirty="0">
                <a:solidFill>
                  <a:schemeClr val="bg1"/>
                </a:solidFill>
              </a:rPr>
              <a:t>deep petrosal nerves </a:t>
            </a:r>
            <a:r>
              <a:rPr lang="en-US" sz="1400" i="1" dirty="0">
                <a:solidFill>
                  <a:schemeClr val="bg1"/>
                </a:solidFill>
              </a:rPr>
              <a:t>actual nerves, or just made up for the question?</a:t>
            </a:r>
          </a:p>
          <a:p>
            <a:r>
              <a:rPr lang="en-US" sz="1400" dirty="0">
                <a:solidFill>
                  <a:schemeClr val="bg1"/>
                </a:solidFill>
              </a:rPr>
              <a:t>They’re real nerves; we’ll return to them shortly</a:t>
            </a:r>
          </a:p>
        </p:txBody>
      </p:sp>
    </p:spTree>
    <p:extLst>
      <p:ext uri="{BB962C8B-B14F-4D97-AF65-F5344CB8AC3E}">
        <p14:creationId xmlns:p14="http://schemas.microsoft.com/office/powerpoint/2010/main" val="32234135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rgbClr val="0000FF"/>
                </a:solidFill>
              </a:rPr>
              <a:t>Speaking of the preganglionic parasympathetics heading to the pterygopalatine ganglion: After leaving the superior salivatory nucleus, they form a named nerve. What is its name?</a:t>
            </a:r>
          </a:p>
          <a:p>
            <a:r>
              <a:rPr lang="en-US" sz="1400" dirty="0">
                <a:solidFill>
                  <a:srgbClr val="0000FF"/>
                </a:solidFill>
              </a:rPr>
              <a:t>The  greater  petrosal nerve</a:t>
            </a:r>
          </a:p>
          <a:p>
            <a:endParaRPr lang="en-US" sz="1400" dirty="0">
              <a:solidFill>
                <a:srgbClr val="0000FF"/>
              </a:solidFill>
            </a:endParaRPr>
          </a:p>
          <a:p>
            <a:r>
              <a:rPr lang="en-US" sz="1400" i="1" dirty="0">
                <a:solidFill>
                  <a:srgbClr val="0000FF"/>
                </a:solidFill>
              </a:rPr>
              <a:t>The greater petrosal nerve exits the skull (and enters the pterygopalatine fossa) via a named canal. What is its name?</a:t>
            </a:r>
            <a:endParaRPr lang="en-US" sz="1400" i="1" dirty="0">
              <a:solidFill>
                <a:srgbClr val="FFCCFF"/>
              </a:solidFill>
            </a:endParaRPr>
          </a:p>
          <a:p>
            <a:r>
              <a:rPr lang="en-US" sz="1400" dirty="0">
                <a:solidFill>
                  <a:srgbClr val="FFCCFF"/>
                </a:solidFill>
              </a:rPr>
              <a:t>The pterygoid canal (aka  </a:t>
            </a:r>
            <a:r>
              <a:rPr lang="en-US" sz="1400" dirty="0" err="1">
                <a:solidFill>
                  <a:srgbClr val="FFCCFF"/>
                </a:solidFill>
              </a:rPr>
              <a:t>Vidian’s</a:t>
            </a:r>
            <a:r>
              <a:rPr lang="en-US" sz="1400" dirty="0">
                <a:solidFill>
                  <a:srgbClr val="FFCCFF"/>
                </a:solidFill>
              </a:rPr>
              <a:t>  canal)</a:t>
            </a:r>
          </a:p>
        </p:txBody>
      </p:sp>
    </p:spTree>
    <p:extLst>
      <p:ext uri="{BB962C8B-B14F-4D97-AF65-F5344CB8AC3E}">
        <p14:creationId xmlns:p14="http://schemas.microsoft.com/office/powerpoint/2010/main" val="136672927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rgbClr val="0000FF"/>
                </a:solidFill>
              </a:rPr>
              <a:t>Speaking of the preganglionic parasympathetics heading to the pterygopalatine ganglion: After leaving the superior salivatory nucleus, they form a named nerve. What is its name?</a:t>
            </a:r>
          </a:p>
          <a:p>
            <a:r>
              <a:rPr lang="en-US" sz="1400" dirty="0">
                <a:solidFill>
                  <a:srgbClr val="0000FF"/>
                </a:solidFill>
              </a:rPr>
              <a:t>The  greater  petrosal nerve</a:t>
            </a:r>
          </a:p>
          <a:p>
            <a:endParaRPr lang="en-US" sz="1400" dirty="0">
              <a:solidFill>
                <a:srgbClr val="0000FF"/>
              </a:solidFill>
            </a:endParaRPr>
          </a:p>
          <a:p>
            <a:r>
              <a:rPr lang="en-US" sz="1400" i="1" dirty="0">
                <a:solidFill>
                  <a:srgbClr val="0000FF"/>
                </a:solidFill>
              </a:rPr>
              <a:t>The greater petrosal nerve exits the skull (and enters the pterygopalatine fossa) via a named canal. What is its name?</a:t>
            </a:r>
          </a:p>
          <a:p>
            <a:r>
              <a:rPr lang="en-US" sz="1400" dirty="0">
                <a:solidFill>
                  <a:srgbClr val="0000FF"/>
                </a:solidFill>
              </a:rPr>
              <a:t>The pterygoid canal </a:t>
            </a:r>
            <a:endParaRPr lang="en-US" sz="1400" dirty="0"/>
          </a:p>
        </p:txBody>
      </p:sp>
    </p:spTree>
    <p:extLst>
      <p:ext uri="{BB962C8B-B14F-4D97-AF65-F5344CB8AC3E}">
        <p14:creationId xmlns:p14="http://schemas.microsoft.com/office/powerpoint/2010/main" val="12474887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136</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rgbClr val="0000FF"/>
                </a:solidFill>
              </a:rPr>
              <a:t>Speaking of the preganglionic parasympathetics heading to the pterygopalatine ganglion: After leaving the superior salivatory nucleus, they form a named nerve. What is its name?</a:t>
            </a:r>
          </a:p>
          <a:p>
            <a:r>
              <a:rPr lang="en-US" sz="1400" dirty="0">
                <a:solidFill>
                  <a:srgbClr val="0000FF"/>
                </a:solidFill>
              </a:rPr>
              <a:t>The  greater  petrosal nerve</a:t>
            </a:r>
          </a:p>
          <a:p>
            <a:endParaRPr lang="en-US" sz="1400" dirty="0">
              <a:solidFill>
                <a:srgbClr val="0000FF"/>
              </a:solidFill>
            </a:endParaRPr>
          </a:p>
          <a:p>
            <a:r>
              <a:rPr lang="en-US" sz="1400" i="1" dirty="0">
                <a:solidFill>
                  <a:srgbClr val="0000FF"/>
                </a:solidFill>
              </a:rPr>
              <a:t>The greater petrosal nerve exits the skull (and enters the pterygopalatine fossa) via a named canal. What is its name?</a:t>
            </a:r>
          </a:p>
          <a:p>
            <a:r>
              <a:rPr lang="en-US" sz="1400" dirty="0">
                <a:solidFill>
                  <a:srgbClr val="0000FF"/>
                </a:solidFill>
              </a:rPr>
              <a:t>The pterygoid canal </a:t>
            </a:r>
            <a:r>
              <a:rPr lang="en-US" sz="1400" dirty="0"/>
              <a:t>(aka  </a:t>
            </a:r>
            <a:r>
              <a:rPr lang="en-US" sz="1400" dirty="0" err="1"/>
              <a:t>Vidian’s</a:t>
            </a:r>
            <a:r>
              <a:rPr lang="en-US" sz="1400" dirty="0"/>
              <a:t>  canal)</a:t>
            </a:r>
          </a:p>
        </p:txBody>
      </p:sp>
      <p:sp>
        <p:nvSpPr>
          <p:cNvPr id="37" name="Rectangle 36">
            <a:extLst>
              <a:ext uri="{FF2B5EF4-FFF2-40B4-BE49-F238E27FC236}">
                <a16:creationId xmlns:a16="http://schemas.microsoft.com/office/drawing/2014/main" id="{2708FC29-A206-AB00-FEDE-86C7177C3D5C}"/>
              </a:ext>
            </a:extLst>
          </p:cNvPr>
          <p:cNvSpPr/>
          <p:nvPr/>
        </p:nvSpPr>
        <p:spPr>
          <a:xfrm>
            <a:off x="2478157" y="3442252"/>
            <a:ext cx="730075"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eponym</a:t>
            </a:r>
          </a:p>
        </p:txBody>
      </p:sp>
    </p:spTree>
    <p:extLst>
      <p:ext uri="{BB962C8B-B14F-4D97-AF65-F5344CB8AC3E}">
        <p14:creationId xmlns:p14="http://schemas.microsoft.com/office/powerpoint/2010/main" val="30954753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137</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rgbClr val="0000FF"/>
                </a:solidFill>
              </a:rPr>
              <a:t>Speaking of the preganglionic parasympathetics heading to the pterygopalatine ganglion: After leaving the superior salivatory nucleus, they form a named nerve. What is its name?</a:t>
            </a:r>
          </a:p>
          <a:p>
            <a:r>
              <a:rPr lang="en-US" sz="1400" dirty="0">
                <a:solidFill>
                  <a:srgbClr val="0000FF"/>
                </a:solidFill>
              </a:rPr>
              <a:t>The  greater  petrosal nerve</a:t>
            </a:r>
          </a:p>
          <a:p>
            <a:endParaRPr lang="en-US" sz="1400" dirty="0">
              <a:solidFill>
                <a:srgbClr val="0000FF"/>
              </a:solidFill>
            </a:endParaRPr>
          </a:p>
          <a:p>
            <a:r>
              <a:rPr lang="en-US" sz="1400" i="1" dirty="0">
                <a:solidFill>
                  <a:srgbClr val="0000FF"/>
                </a:solidFill>
              </a:rPr>
              <a:t>The greater petrosal nerve exits the skull (and enters the pterygopalatine fossa) via a named canal. What is its name?</a:t>
            </a:r>
          </a:p>
          <a:p>
            <a:r>
              <a:rPr lang="en-US" sz="1400" dirty="0">
                <a:solidFill>
                  <a:srgbClr val="0000FF"/>
                </a:solidFill>
              </a:rPr>
              <a:t>The pterygoid canal </a:t>
            </a:r>
            <a:r>
              <a:rPr lang="en-US" sz="1400" dirty="0"/>
              <a:t>(aka  </a:t>
            </a:r>
            <a:r>
              <a:rPr lang="en-US" sz="1400" dirty="0" err="1"/>
              <a:t>Vidian’s</a:t>
            </a:r>
            <a:r>
              <a:rPr lang="en-US" sz="1400" dirty="0"/>
              <a:t>  canal)</a:t>
            </a:r>
          </a:p>
        </p:txBody>
      </p:sp>
    </p:spTree>
    <p:extLst>
      <p:ext uri="{BB962C8B-B14F-4D97-AF65-F5344CB8AC3E}">
        <p14:creationId xmlns:p14="http://schemas.microsoft.com/office/powerpoint/2010/main" val="28925420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138</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dirty="0">
                <a:solidFill>
                  <a:schemeClr val="bg1">
                    <a:lumMod val="75000"/>
                  </a:schemeClr>
                </a:solidFill>
              </a:rPr>
              <a:t>The pterygoid canal (aka  </a:t>
            </a:r>
            <a:r>
              <a:rPr lang="en-US" sz="1400" dirty="0" err="1">
                <a:solidFill>
                  <a:schemeClr val="bg1">
                    <a:lumMod val="75000"/>
                  </a:schemeClr>
                </a:solidFill>
              </a:rPr>
              <a:t>Vidian’s</a:t>
            </a:r>
            <a:r>
              <a:rPr lang="en-US" sz="1400"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t>Returning as promised: What comprises the </a:t>
            </a:r>
            <a:r>
              <a:rPr lang="en-US" sz="1400" b="1" i="1" dirty="0"/>
              <a:t>deep</a:t>
            </a:r>
            <a:r>
              <a:rPr lang="en-US" sz="1400" i="1" dirty="0"/>
              <a:t> petrosal nerve?</a:t>
            </a:r>
            <a:endParaRPr lang="en-US" sz="1400" i="1" dirty="0">
              <a:solidFill>
                <a:schemeClr val="accent1">
                  <a:lumMod val="40000"/>
                  <a:lumOff val="60000"/>
                </a:schemeClr>
              </a:solidFill>
            </a:endParaRPr>
          </a:p>
          <a:p>
            <a:r>
              <a:rPr lang="en-US" sz="1400" dirty="0">
                <a:solidFill>
                  <a:schemeClr val="accent1">
                    <a:lumMod val="40000"/>
                    <a:lumOff val="60000"/>
                  </a:schemeClr>
                </a:solidFill>
              </a:rPr>
              <a:t>Postganglionic </a:t>
            </a:r>
            <a:r>
              <a:rPr lang="en-US" sz="1400" b="1" dirty="0">
                <a:solidFill>
                  <a:schemeClr val="accent1">
                    <a:lumMod val="40000"/>
                    <a:lumOff val="60000"/>
                  </a:schemeClr>
                </a:solidFill>
              </a:rPr>
              <a:t>symp</a:t>
            </a:r>
            <a:r>
              <a:rPr lang="en-US" sz="1400" dirty="0">
                <a:solidFill>
                  <a:schemeClr val="accent1">
                    <a:lumMod val="40000"/>
                    <a:lumOff val="60000"/>
                  </a:schemeClr>
                </a:solidFill>
              </a:rPr>
              <a:t>athetics heading to the lacrimal gland. The fibers will pass through the pterygopalatine ganglion but will </a:t>
            </a:r>
            <a:r>
              <a:rPr lang="en-US" sz="1400" b="1" dirty="0">
                <a:solidFill>
                  <a:schemeClr val="accent1">
                    <a:lumMod val="40000"/>
                    <a:lumOff val="60000"/>
                  </a:schemeClr>
                </a:solidFill>
              </a:rPr>
              <a:t>not</a:t>
            </a:r>
            <a:r>
              <a:rPr lang="en-US" sz="1400" dirty="0">
                <a:solidFill>
                  <a:schemeClr val="accent1">
                    <a:lumMod val="40000"/>
                    <a:lumOff val="60000"/>
                  </a:schemeClr>
                </a:solidFill>
              </a:rPr>
              <a:t> synapse there (as stated, they’re </a:t>
            </a:r>
            <a:r>
              <a:rPr lang="en-US" sz="1400" b="1" dirty="0">
                <a:solidFill>
                  <a:schemeClr val="accent1">
                    <a:lumMod val="40000"/>
                    <a:lumOff val="60000"/>
                  </a:schemeClr>
                </a:solidFill>
              </a:rPr>
              <a:t>post</a:t>
            </a:r>
            <a:r>
              <a:rPr lang="en-US" sz="1400" dirty="0">
                <a:solidFill>
                  <a:schemeClr val="accent1">
                    <a:lumMod val="40000"/>
                    <a:lumOff val="60000"/>
                  </a:schemeClr>
                </a:solidFill>
              </a:rPr>
              <a:t>-ganglionic).</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The deep petrosal nerve exits the skull (and enters the pterygopalatine fossa) via a named canal. What is its name?</a:t>
            </a:r>
          </a:p>
          <a:p>
            <a:r>
              <a:rPr lang="en-US" sz="1400" dirty="0">
                <a:solidFill>
                  <a:schemeClr val="accent1">
                    <a:lumMod val="40000"/>
                    <a:lumOff val="60000"/>
                  </a:schemeClr>
                </a:solidFill>
              </a:rPr>
              <a:t>The pterygoid canal (aka </a:t>
            </a:r>
            <a:r>
              <a:rPr lang="en-US" sz="1400" dirty="0" err="1">
                <a:solidFill>
                  <a:schemeClr val="accent1">
                    <a:lumMod val="40000"/>
                    <a:lumOff val="60000"/>
                  </a:schemeClr>
                </a:solidFill>
              </a:rPr>
              <a:t>Vidian’s</a:t>
            </a:r>
            <a:r>
              <a:rPr lang="en-US" sz="1400" dirty="0">
                <a:solidFill>
                  <a:schemeClr val="accent1">
                    <a:lumMod val="40000"/>
                    <a:lumOff val="60000"/>
                  </a:schemeClr>
                </a:solidFill>
              </a:rPr>
              <a:t> canal)</a:t>
            </a:r>
          </a:p>
        </p:txBody>
      </p:sp>
    </p:spTree>
    <p:extLst>
      <p:ext uri="{BB962C8B-B14F-4D97-AF65-F5344CB8AC3E}">
        <p14:creationId xmlns:p14="http://schemas.microsoft.com/office/powerpoint/2010/main" val="18240296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139</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dirty="0">
                <a:solidFill>
                  <a:schemeClr val="bg1">
                    <a:lumMod val="75000"/>
                  </a:schemeClr>
                </a:solidFill>
              </a:rPr>
              <a:t>The pterygoid canal (aka  </a:t>
            </a:r>
            <a:r>
              <a:rPr lang="en-US" sz="1400" dirty="0" err="1">
                <a:solidFill>
                  <a:schemeClr val="bg1">
                    <a:lumMod val="75000"/>
                  </a:schemeClr>
                </a:solidFill>
              </a:rPr>
              <a:t>Vidian’s</a:t>
            </a:r>
            <a:r>
              <a:rPr lang="en-US" sz="1400"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t>Returning as promised: What comprises the </a:t>
            </a:r>
            <a:r>
              <a:rPr lang="en-US" sz="1400" b="1" i="1" dirty="0"/>
              <a:t>deep</a:t>
            </a:r>
            <a:r>
              <a:rPr lang="en-US" sz="1400" i="1" dirty="0"/>
              <a:t> petrosal nerve?</a:t>
            </a:r>
          </a:p>
          <a:p>
            <a:r>
              <a:rPr lang="en-US" sz="1400" dirty="0"/>
              <a:t>Postganglionic </a:t>
            </a:r>
            <a:r>
              <a:rPr lang="en-US" sz="1400" b="1" dirty="0"/>
              <a:t>symp</a:t>
            </a:r>
            <a:r>
              <a:rPr lang="en-US" sz="1400" dirty="0"/>
              <a:t>athetics heading to the lacrimal gland</a:t>
            </a:r>
            <a:r>
              <a:rPr lang="en-US" sz="1400" dirty="0">
                <a:solidFill>
                  <a:schemeClr val="accent1">
                    <a:lumMod val="40000"/>
                    <a:lumOff val="60000"/>
                  </a:schemeClr>
                </a:solidFill>
              </a:rPr>
              <a:t>. The fibers will pass through the pterygopalatine ganglion but will </a:t>
            </a:r>
            <a:r>
              <a:rPr lang="en-US" sz="1400" b="1" dirty="0">
                <a:solidFill>
                  <a:schemeClr val="accent1">
                    <a:lumMod val="40000"/>
                    <a:lumOff val="60000"/>
                  </a:schemeClr>
                </a:solidFill>
              </a:rPr>
              <a:t>not</a:t>
            </a:r>
            <a:r>
              <a:rPr lang="en-US" sz="1400" dirty="0">
                <a:solidFill>
                  <a:schemeClr val="accent1">
                    <a:lumMod val="40000"/>
                    <a:lumOff val="60000"/>
                  </a:schemeClr>
                </a:solidFill>
              </a:rPr>
              <a:t> synapse there (as stated, they’re </a:t>
            </a:r>
            <a:r>
              <a:rPr lang="en-US" sz="1400" b="1" dirty="0">
                <a:solidFill>
                  <a:schemeClr val="accent1">
                    <a:lumMod val="40000"/>
                    <a:lumOff val="60000"/>
                  </a:schemeClr>
                </a:solidFill>
              </a:rPr>
              <a:t>post</a:t>
            </a:r>
            <a:r>
              <a:rPr lang="en-US" sz="1400" dirty="0">
                <a:solidFill>
                  <a:schemeClr val="accent1">
                    <a:lumMod val="40000"/>
                    <a:lumOff val="60000"/>
                  </a:schemeClr>
                </a:solidFill>
              </a:rPr>
              <a:t>-ganglionic).</a:t>
            </a: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The deep petrosal nerve exits the skull (and enters the pterygopalatine fossa) via a named canal. What is its name?</a:t>
            </a:r>
          </a:p>
          <a:p>
            <a:r>
              <a:rPr lang="en-US" sz="1400" dirty="0">
                <a:solidFill>
                  <a:schemeClr val="accent1">
                    <a:lumMod val="40000"/>
                    <a:lumOff val="60000"/>
                  </a:schemeClr>
                </a:solidFill>
              </a:rPr>
              <a:t>The pterygoid canal (aka </a:t>
            </a:r>
            <a:r>
              <a:rPr lang="en-US" sz="1400" dirty="0" err="1">
                <a:solidFill>
                  <a:schemeClr val="accent1">
                    <a:lumMod val="40000"/>
                    <a:lumOff val="60000"/>
                  </a:schemeClr>
                </a:solidFill>
              </a:rPr>
              <a:t>Vidian’s</a:t>
            </a:r>
            <a:r>
              <a:rPr lang="en-US" sz="1400" dirty="0">
                <a:solidFill>
                  <a:schemeClr val="accent1">
                    <a:lumMod val="40000"/>
                    <a:lumOff val="60000"/>
                  </a:schemeClr>
                </a:solidFill>
              </a:rPr>
              <a:t> canal)</a:t>
            </a:r>
          </a:p>
        </p:txBody>
      </p:sp>
    </p:spTree>
    <p:extLst>
      <p:ext uri="{BB962C8B-B14F-4D97-AF65-F5344CB8AC3E}">
        <p14:creationId xmlns:p14="http://schemas.microsoft.com/office/powerpoint/2010/main" val="29703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14</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endParaRPr lang="en-US" sz="1400" dirty="0">
              <a:solidFill>
                <a:srgbClr val="CCFFCC"/>
              </a:solidFill>
            </a:endParaRP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endParaRPr lang="en-US" sz="1400" dirty="0">
              <a:solidFill>
                <a:srgbClr val="CCFFCC"/>
              </a:solidFill>
            </a:endParaRPr>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2822072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140</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dirty="0">
                <a:solidFill>
                  <a:schemeClr val="bg1">
                    <a:lumMod val="75000"/>
                  </a:schemeClr>
                </a:solidFill>
              </a:rPr>
              <a:t>The pterygoid canal (aka  </a:t>
            </a:r>
            <a:r>
              <a:rPr lang="en-US" sz="1400" dirty="0" err="1">
                <a:solidFill>
                  <a:schemeClr val="bg1">
                    <a:lumMod val="75000"/>
                  </a:schemeClr>
                </a:solidFill>
              </a:rPr>
              <a:t>Vidian’s</a:t>
            </a:r>
            <a:r>
              <a:rPr lang="en-US" sz="1400"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t>Returning as promised: What comprises the </a:t>
            </a:r>
            <a:r>
              <a:rPr lang="en-US" sz="1400" b="1" i="1" dirty="0"/>
              <a:t>deep</a:t>
            </a:r>
            <a:r>
              <a:rPr lang="en-US" sz="1400" i="1" dirty="0"/>
              <a:t> petrosal nerve?</a:t>
            </a:r>
          </a:p>
          <a:p>
            <a:r>
              <a:rPr lang="en-US" sz="1400" dirty="0"/>
              <a:t>Postganglionic </a:t>
            </a:r>
            <a:r>
              <a:rPr lang="en-US" sz="1400" b="1" dirty="0"/>
              <a:t>symp</a:t>
            </a:r>
            <a:r>
              <a:rPr lang="en-US" sz="1400" dirty="0"/>
              <a:t>athetics heading to the lacrimal gland. </a:t>
            </a:r>
            <a:r>
              <a:rPr lang="en-US" sz="1400" dirty="0">
                <a:solidFill>
                  <a:srgbClr val="0000FF"/>
                </a:solidFill>
              </a:rPr>
              <a:t>The fibers will pass through the pterygopalatine ganglion but will </a:t>
            </a:r>
            <a:r>
              <a:rPr lang="en-US" sz="1400" b="1" dirty="0">
                <a:solidFill>
                  <a:srgbClr val="0000FF"/>
                </a:solidFill>
              </a:rPr>
              <a:t>not</a:t>
            </a:r>
            <a:r>
              <a:rPr lang="en-US" sz="1400" dirty="0">
                <a:solidFill>
                  <a:srgbClr val="0000FF"/>
                </a:solidFill>
              </a:rPr>
              <a:t> synapse there (as stated, they’re </a:t>
            </a:r>
            <a:r>
              <a:rPr lang="en-US" sz="1400" b="1" dirty="0">
                <a:solidFill>
                  <a:srgbClr val="0000FF"/>
                </a:solidFill>
              </a:rPr>
              <a:t>post</a:t>
            </a:r>
            <a:r>
              <a:rPr lang="en-US" sz="1400" dirty="0">
                <a:solidFill>
                  <a:srgbClr val="0000FF"/>
                </a:solidFill>
              </a:rPr>
              <a:t>-ganglionic).</a:t>
            </a:r>
            <a:endParaRPr lang="en-US" sz="1400" dirty="0">
              <a:solidFill>
                <a:schemeClr val="accent1">
                  <a:lumMod val="40000"/>
                  <a:lumOff val="60000"/>
                </a:schemeClr>
              </a:solidFill>
            </a:endParaRPr>
          </a:p>
          <a:p>
            <a:endParaRPr lang="en-US" sz="1400" dirty="0">
              <a:solidFill>
                <a:schemeClr val="accent1">
                  <a:lumMod val="40000"/>
                  <a:lumOff val="60000"/>
                </a:schemeClr>
              </a:solidFill>
            </a:endParaRPr>
          </a:p>
          <a:p>
            <a:r>
              <a:rPr lang="en-US" sz="1400" i="1" dirty="0">
                <a:solidFill>
                  <a:schemeClr val="accent1">
                    <a:lumMod val="40000"/>
                    <a:lumOff val="60000"/>
                  </a:schemeClr>
                </a:solidFill>
              </a:rPr>
              <a:t>The deep petrosal nerve exits the skull (and enters the pterygopalatine fossa) via a named canal. What is its name?</a:t>
            </a:r>
          </a:p>
          <a:p>
            <a:r>
              <a:rPr lang="en-US" sz="1400" dirty="0">
                <a:solidFill>
                  <a:schemeClr val="accent1">
                    <a:lumMod val="40000"/>
                    <a:lumOff val="60000"/>
                  </a:schemeClr>
                </a:solidFill>
              </a:rPr>
              <a:t>The pterygoid canal (aka </a:t>
            </a:r>
            <a:r>
              <a:rPr lang="en-US" sz="1400" dirty="0" err="1">
                <a:solidFill>
                  <a:schemeClr val="accent1">
                    <a:lumMod val="40000"/>
                    <a:lumOff val="60000"/>
                  </a:schemeClr>
                </a:solidFill>
              </a:rPr>
              <a:t>Vidian’s</a:t>
            </a:r>
            <a:r>
              <a:rPr lang="en-US" sz="1400" dirty="0">
                <a:solidFill>
                  <a:schemeClr val="accent1">
                    <a:lumMod val="40000"/>
                    <a:lumOff val="60000"/>
                  </a:schemeClr>
                </a:solidFill>
              </a:rPr>
              <a:t> canal)</a:t>
            </a:r>
          </a:p>
        </p:txBody>
      </p:sp>
    </p:spTree>
    <p:extLst>
      <p:ext uri="{BB962C8B-B14F-4D97-AF65-F5344CB8AC3E}">
        <p14:creationId xmlns:p14="http://schemas.microsoft.com/office/powerpoint/2010/main" val="34060056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dirty="0">
                <a:solidFill>
                  <a:schemeClr val="bg1">
                    <a:lumMod val="75000"/>
                  </a:schemeClr>
                </a:solidFill>
              </a:rPr>
              <a:t>The pterygoid canal (aka  </a:t>
            </a:r>
            <a:r>
              <a:rPr lang="en-US" sz="1400" dirty="0" err="1">
                <a:solidFill>
                  <a:schemeClr val="bg1">
                    <a:lumMod val="75000"/>
                  </a:schemeClr>
                </a:solidFill>
              </a:rPr>
              <a:t>Vidian’s</a:t>
            </a:r>
            <a:r>
              <a:rPr lang="en-US" sz="1400"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t>Returning as promised: What comprises the </a:t>
            </a:r>
            <a:r>
              <a:rPr lang="en-US" sz="1400" b="1" i="1" dirty="0"/>
              <a:t>deep</a:t>
            </a:r>
            <a:r>
              <a:rPr lang="en-US" sz="1400" i="1" dirty="0"/>
              <a:t> petrosal nerve?</a:t>
            </a:r>
          </a:p>
          <a:p>
            <a:r>
              <a:rPr lang="en-US" sz="1400" dirty="0"/>
              <a:t>Postganglionic </a:t>
            </a:r>
            <a:r>
              <a:rPr lang="en-US" sz="1400" b="1" dirty="0"/>
              <a:t>symp</a:t>
            </a:r>
            <a:r>
              <a:rPr lang="en-US" sz="1400" dirty="0"/>
              <a:t>athetics heading to the lacrimal gland. </a:t>
            </a:r>
            <a:r>
              <a:rPr lang="en-US" sz="1400" dirty="0">
                <a:solidFill>
                  <a:srgbClr val="0000FF"/>
                </a:solidFill>
              </a:rPr>
              <a:t>The fibers will pass through the pterygopalatine ganglion but will </a:t>
            </a:r>
            <a:r>
              <a:rPr lang="en-US" sz="1400" b="1" dirty="0">
                <a:solidFill>
                  <a:srgbClr val="0000FF"/>
                </a:solidFill>
              </a:rPr>
              <a:t>not</a:t>
            </a:r>
            <a:r>
              <a:rPr lang="en-US" sz="1400" dirty="0">
                <a:solidFill>
                  <a:srgbClr val="0000FF"/>
                </a:solidFill>
              </a:rPr>
              <a:t> synapse there (as stated, they’re </a:t>
            </a:r>
            <a:r>
              <a:rPr lang="en-US" sz="1400" b="1" dirty="0">
                <a:solidFill>
                  <a:srgbClr val="0000FF"/>
                </a:solidFill>
              </a:rPr>
              <a:t>post</a:t>
            </a:r>
            <a:r>
              <a:rPr lang="en-US" sz="1400" dirty="0">
                <a:solidFill>
                  <a:srgbClr val="0000FF"/>
                </a:solidFill>
              </a:rPr>
              <a:t>-ganglionic).</a:t>
            </a:r>
          </a:p>
          <a:p>
            <a:endParaRPr lang="en-US" sz="1400" dirty="0">
              <a:solidFill>
                <a:srgbClr val="0000FF"/>
              </a:solidFill>
            </a:endParaRPr>
          </a:p>
          <a:p>
            <a:r>
              <a:rPr lang="en-US" sz="1400" i="1" dirty="0">
                <a:solidFill>
                  <a:srgbClr val="0000FF"/>
                </a:solidFill>
              </a:rPr>
              <a:t>The deep petrosal nerve exits the skull (and enters the pterygopalatine fossa) via a named canal. What is its name?</a:t>
            </a:r>
            <a:endParaRPr lang="en-US" sz="1400" i="1" dirty="0">
              <a:solidFill>
                <a:schemeClr val="accent1">
                  <a:lumMod val="40000"/>
                  <a:lumOff val="60000"/>
                </a:schemeClr>
              </a:solidFill>
            </a:endParaRPr>
          </a:p>
          <a:p>
            <a:r>
              <a:rPr lang="en-US" sz="1400" dirty="0">
                <a:solidFill>
                  <a:schemeClr val="accent1">
                    <a:lumMod val="40000"/>
                    <a:lumOff val="60000"/>
                  </a:schemeClr>
                </a:solidFill>
              </a:rPr>
              <a:t>The pterygoid canal (aka </a:t>
            </a:r>
            <a:r>
              <a:rPr lang="en-US" sz="1400" dirty="0" err="1">
                <a:solidFill>
                  <a:schemeClr val="accent1">
                    <a:lumMod val="40000"/>
                    <a:lumOff val="60000"/>
                  </a:schemeClr>
                </a:solidFill>
              </a:rPr>
              <a:t>Vidian’s</a:t>
            </a:r>
            <a:r>
              <a:rPr lang="en-US" sz="1400" dirty="0">
                <a:solidFill>
                  <a:schemeClr val="accent1">
                    <a:lumMod val="40000"/>
                    <a:lumOff val="60000"/>
                  </a:schemeClr>
                </a:solidFill>
              </a:rPr>
              <a:t> canal)</a:t>
            </a:r>
          </a:p>
        </p:txBody>
      </p:sp>
    </p:spTree>
    <p:extLst>
      <p:ext uri="{BB962C8B-B14F-4D97-AF65-F5344CB8AC3E}">
        <p14:creationId xmlns:p14="http://schemas.microsoft.com/office/powerpoint/2010/main" val="18629865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rgbClr val="0000FF"/>
                </a:solidFill>
              </a:rPr>
              <a:t>parasympathetics heading to     the pterygopalatine ganglion</a:t>
            </a:r>
            <a:r>
              <a:rPr lang="en-US" sz="1400" i="1" dirty="0">
                <a:solidFill>
                  <a:srgbClr val="0000FF"/>
                </a:solidFill>
              </a:rPr>
              <a:t> </a:t>
            </a:r>
            <a:r>
              <a:rPr lang="en-US" sz="1400" i="1" dirty="0">
                <a:solidFill>
                  <a:schemeClr val="bg1">
                    <a:lumMod val="75000"/>
                  </a:schemeClr>
                </a:solidFill>
              </a:rPr>
              <a:t>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dirty="0">
                <a:solidFill>
                  <a:schemeClr val="bg1">
                    <a:lumMod val="75000"/>
                  </a:schemeClr>
                </a:solidFill>
              </a:rPr>
              <a:t>The pterygoid canal (aka  </a:t>
            </a:r>
            <a:r>
              <a:rPr lang="en-US" sz="1400" dirty="0" err="1">
                <a:solidFill>
                  <a:schemeClr val="bg1">
                    <a:lumMod val="75000"/>
                  </a:schemeClr>
                </a:solidFill>
              </a:rPr>
              <a:t>Vidian’s</a:t>
            </a:r>
            <a:r>
              <a:rPr lang="en-US" sz="1400"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t>Returning as promised: What comprises the </a:t>
            </a:r>
            <a:r>
              <a:rPr lang="en-US" sz="1400" b="1" i="1" dirty="0"/>
              <a:t>deep</a:t>
            </a:r>
            <a:r>
              <a:rPr lang="en-US" sz="1400" i="1" dirty="0"/>
              <a:t> petrosal nerve?</a:t>
            </a:r>
          </a:p>
          <a:p>
            <a:r>
              <a:rPr lang="en-US" sz="1400" dirty="0"/>
              <a:t>Postganglionic </a:t>
            </a:r>
            <a:r>
              <a:rPr lang="en-US" sz="1400" b="1" dirty="0"/>
              <a:t>symp</a:t>
            </a:r>
            <a:r>
              <a:rPr lang="en-US" sz="1400" dirty="0"/>
              <a:t>athetics heading to the lacrimal gland. </a:t>
            </a:r>
            <a:r>
              <a:rPr lang="en-US" sz="1400" dirty="0">
                <a:solidFill>
                  <a:srgbClr val="0000FF"/>
                </a:solidFill>
              </a:rPr>
              <a:t>The fibers will pass through the pterygopalatine ganglion but will </a:t>
            </a:r>
            <a:r>
              <a:rPr lang="en-US" sz="1400" b="1" dirty="0">
                <a:solidFill>
                  <a:srgbClr val="0000FF"/>
                </a:solidFill>
              </a:rPr>
              <a:t>not</a:t>
            </a:r>
            <a:r>
              <a:rPr lang="en-US" sz="1400" dirty="0">
                <a:solidFill>
                  <a:srgbClr val="0000FF"/>
                </a:solidFill>
              </a:rPr>
              <a:t> synapse there (as stated, they’re </a:t>
            </a:r>
            <a:r>
              <a:rPr lang="en-US" sz="1400" b="1" dirty="0">
                <a:solidFill>
                  <a:srgbClr val="0000FF"/>
                </a:solidFill>
              </a:rPr>
              <a:t>post</a:t>
            </a:r>
            <a:r>
              <a:rPr lang="en-US" sz="1400" dirty="0">
                <a:solidFill>
                  <a:srgbClr val="0000FF"/>
                </a:solidFill>
              </a:rPr>
              <a:t>-ganglionic).</a:t>
            </a:r>
          </a:p>
          <a:p>
            <a:endParaRPr lang="en-US" sz="1400" dirty="0">
              <a:solidFill>
                <a:srgbClr val="0000FF"/>
              </a:solidFill>
            </a:endParaRPr>
          </a:p>
          <a:p>
            <a:r>
              <a:rPr lang="en-US" sz="1400" i="1" dirty="0">
                <a:solidFill>
                  <a:srgbClr val="0000FF"/>
                </a:solidFill>
              </a:rPr>
              <a:t>The deep petrosal nerve exits the skull (and enters the pterygopalatine fossa) via a named canal. What is its name?</a:t>
            </a:r>
          </a:p>
          <a:p>
            <a:r>
              <a:rPr lang="en-US" sz="1400" dirty="0">
                <a:solidFill>
                  <a:srgbClr val="0000FF"/>
                </a:solidFill>
              </a:rPr>
              <a:t>The pterygoid canal (aka </a:t>
            </a:r>
            <a:r>
              <a:rPr lang="en-US" sz="1400" dirty="0" err="1">
                <a:solidFill>
                  <a:srgbClr val="0000FF"/>
                </a:solidFill>
              </a:rPr>
              <a:t>Vidian’s</a:t>
            </a:r>
            <a:r>
              <a:rPr lang="en-US" sz="1400" dirty="0">
                <a:solidFill>
                  <a:srgbClr val="0000FF"/>
                </a:solidFill>
              </a:rPr>
              <a:t> canal)</a:t>
            </a:r>
          </a:p>
        </p:txBody>
      </p:sp>
    </p:spTree>
    <p:extLst>
      <p:ext uri="{BB962C8B-B14F-4D97-AF65-F5344CB8AC3E}">
        <p14:creationId xmlns:p14="http://schemas.microsoft.com/office/powerpoint/2010/main" val="20388619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143</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t>So the </a:t>
            </a:r>
            <a:r>
              <a:rPr lang="en-US" sz="1400" b="1" i="1" dirty="0"/>
              <a:t>pre</a:t>
            </a:r>
            <a:r>
              <a:rPr lang="en-US" sz="1400" i="1" dirty="0"/>
              <a:t>ganglionic </a:t>
            </a:r>
            <a:r>
              <a:rPr lang="en-US" sz="1400" b="1" i="1" dirty="0"/>
              <a:t>para</a:t>
            </a:r>
            <a:r>
              <a:rPr lang="en-US" sz="1400" i="1" dirty="0"/>
              <a:t>sympathetics headed to the pterygopalatine ganglion and the </a:t>
            </a:r>
            <a:r>
              <a:rPr lang="en-US" sz="1400" b="1" i="1" dirty="0"/>
              <a:t>post</a:t>
            </a:r>
            <a:r>
              <a:rPr lang="en-US" sz="1400" i="1" dirty="0"/>
              <a:t>ganglionic </a:t>
            </a:r>
            <a:r>
              <a:rPr lang="en-US" sz="1400" b="1" i="1" dirty="0"/>
              <a:t>symp</a:t>
            </a:r>
            <a:r>
              <a:rPr lang="en-US" sz="1400" i="1" dirty="0"/>
              <a:t>athetics heading to the pterygopalatine ganglion travel together through the pterygoid (aka </a:t>
            </a:r>
            <a:r>
              <a:rPr lang="en-US" sz="1400" i="1" dirty="0" err="1"/>
              <a:t>Vidian’s</a:t>
            </a:r>
            <a:r>
              <a:rPr lang="en-US" sz="1400" i="1" dirty="0"/>
              <a:t>) canal. </a:t>
            </a:r>
            <a:r>
              <a:rPr lang="en-US" sz="1400" i="1" dirty="0">
                <a:solidFill>
                  <a:schemeClr val="accent5"/>
                </a:solidFill>
              </a:rPr>
              <a:t>As they traverse this canal, the two nerves are considered to be joined, forming one nerve. By what name is this nerve known?</a:t>
            </a:r>
          </a:p>
          <a:p>
            <a:r>
              <a:rPr lang="en-US" sz="1400" dirty="0">
                <a:solidFill>
                  <a:schemeClr val="accent5"/>
                </a:solidFill>
              </a:rPr>
              <a:t>The nerve of the pterygoid canal (aka  </a:t>
            </a:r>
            <a:r>
              <a:rPr lang="en-US" sz="1400" dirty="0" err="1">
                <a:solidFill>
                  <a:schemeClr val="accent5"/>
                </a:solidFill>
              </a:rPr>
              <a:t>Vidian’s</a:t>
            </a:r>
            <a:r>
              <a:rPr lang="en-US" sz="1400" dirty="0">
                <a:solidFill>
                  <a:schemeClr val="accent5"/>
                </a:solidFill>
              </a:rPr>
              <a:t>  nerve)</a:t>
            </a:r>
          </a:p>
        </p:txBody>
      </p:sp>
      <p:sp>
        <p:nvSpPr>
          <p:cNvPr id="39" name="TextBox 38">
            <a:extLst>
              <a:ext uri="{FF2B5EF4-FFF2-40B4-BE49-F238E27FC236}">
                <a16:creationId xmlns:a16="http://schemas.microsoft.com/office/drawing/2014/main" id="{7EDF7BC5-77F3-9DF7-CCED-B1B13D0CEC22}"/>
              </a:ext>
            </a:extLst>
          </p:cNvPr>
          <p:cNvSpPr txBox="1"/>
          <p:nvPr/>
        </p:nvSpPr>
        <p:spPr>
          <a:xfrm>
            <a:off x="5259280" y="3366821"/>
            <a:ext cx="2255747" cy="276999"/>
          </a:xfrm>
          <a:prstGeom prst="rect">
            <a:avLst/>
          </a:prstGeom>
          <a:noFill/>
        </p:spPr>
        <p:txBody>
          <a:bodyPr wrap="none" rtlCol="0">
            <a:spAutoFit/>
          </a:bodyPr>
          <a:lstStyle/>
          <a:p>
            <a:pPr algn="ctr"/>
            <a:r>
              <a:rPr lang="en-US" sz="1200" i="1" dirty="0"/>
              <a:t>(No question yet—keep going)</a:t>
            </a:r>
          </a:p>
        </p:txBody>
      </p:sp>
    </p:spTree>
    <p:extLst>
      <p:ext uri="{BB962C8B-B14F-4D97-AF65-F5344CB8AC3E}">
        <p14:creationId xmlns:p14="http://schemas.microsoft.com/office/powerpoint/2010/main" val="16718688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t>So the </a:t>
            </a:r>
            <a:r>
              <a:rPr lang="en-US" sz="1400" b="1" i="1" dirty="0"/>
              <a:t>pre</a:t>
            </a:r>
            <a:r>
              <a:rPr lang="en-US" sz="1400" i="1" dirty="0"/>
              <a:t>ganglionic </a:t>
            </a:r>
            <a:r>
              <a:rPr lang="en-US" sz="1400" b="1" i="1" dirty="0"/>
              <a:t>para</a:t>
            </a:r>
            <a:r>
              <a:rPr lang="en-US" sz="1400" i="1" dirty="0"/>
              <a:t>sympathetics headed to the pterygopalatine ganglion and the </a:t>
            </a:r>
            <a:r>
              <a:rPr lang="en-US" sz="1400" b="1" i="1" dirty="0"/>
              <a:t>post</a:t>
            </a:r>
            <a:r>
              <a:rPr lang="en-US" sz="1400" i="1" dirty="0"/>
              <a:t>ganglionic </a:t>
            </a:r>
            <a:r>
              <a:rPr lang="en-US" sz="1400" b="1" i="1" dirty="0"/>
              <a:t>symp</a:t>
            </a:r>
            <a:r>
              <a:rPr lang="en-US" sz="1400" i="1" dirty="0"/>
              <a:t>athetics heading to the pterygopalatine ganglion travel together through the pterygoid (aka </a:t>
            </a:r>
            <a:r>
              <a:rPr lang="en-US" sz="1400" i="1" dirty="0" err="1"/>
              <a:t>Vidian’s</a:t>
            </a:r>
            <a:r>
              <a:rPr lang="en-US" sz="1400" i="1" dirty="0"/>
              <a:t>) canal. </a:t>
            </a:r>
            <a:r>
              <a:rPr lang="en-US" sz="1400" i="1" dirty="0">
                <a:solidFill>
                  <a:srgbClr val="0000FF"/>
                </a:solidFill>
              </a:rPr>
              <a:t>As they traverse this canal, the two nerves are considered to be joined, forming one nerve. By what name is this nerve known?</a:t>
            </a:r>
            <a:endParaRPr lang="en-US" sz="1400" i="1" dirty="0">
              <a:solidFill>
                <a:schemeClr val="accent5"/>
              </a:solidFill>
            </a:endParaRPr>
          </a:p>
          <a:p>
            <a:r>
              <a:rPr lang="en-US" sz="1400" dirty="0">
                <a:solidFill>
                  <a:schemeClr val="accent5"/>
                </a:solidFill>
              </a:rPr>
              <a:t>The nerve of the pterygoid canal (aka  </a:t>
            </a:r>
            <a:r>
              <a:rPr lang="en-US" sz="1400" dirty="0" err="1">
                <a:solidFill>
                  <a:schemeClr val="accent5"/>
                </a:solidFill>
              </a:rPr>
              <a:t>Vidian’s</a:t>
            </a:r>
            <a:r>
              <a:rPr lang="en-US" sz="1400" dirty="0">
                <a:solidFill>
                  <a:schemeClr val="accent5"/>
                </a:solidFill>
              </a:rPr>
              <a:t>  nerve)</a:t>
            </a:r>
          </a:p>
        </p:txBody>
      </p:sp>
    </p:spTree>
    <p:extLst>
      <p:ext uri="{BB962C8B-B14F-4D97-AF65-F5344CB8AC3E}">
        <p14:creationId xmlns:p14="http://schemas.microsoft.com/office/powerpoint/2010/main" val="161407593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t>So the </a:t>
            </a:r>
            <a:r>
              <a:rPr lang="en-US" sz="1400" b="1" i="1" dirty="0"/>
              <a:t>pre</a:t>
            </a:r>
            <a:r>
              <a:rPr lang="en-US" sz="1400" i="1" dirty="0"/>
              <a:t>ganglionic </a:t>
            </a:r>
            <a:r>
              <a:rPr lang="en-US" sz="1400" b="1" i="1" dirty="0"/>
              <a:t>para</a:t>
            </a:r>
            <a:r>
              <a:rPr lang="en-US" sz="1400" i="1" dirty="0"/>
              <a:t>sympathetics headed to the pterygopalatine ganglion and the </a:t>
            </a:r>
            <a:r>
              <a:rPr lang="en-US" sz="1400" b="1" i="1" dirty="0"/>
              <a:t>post</a:t>
            </a:r>
            <a:r>
              <a:rPr lang="en-US" sz="1400" i="1" dirty="0"/>
              <a:t>ganglionic </a:t>
            </a:r>
            <a:r>
              <a:rPr lang="en-US" sz="1400" b="1" i="1" dirty="0"/>
              <a:t>symp</a:t>
            </a:r>
            <a:r>
              <a:rPr lang="en-US" sz="1400" i="1" dirty="0"/>
              <a:t>athetics heading to the pterygopalatine ganglion travel together through the pterygoid (aka </a:t>
            </a:r>
            <a:r>
              <a:rPr lang="en-US" sz="1400" i="1" dirty="0" err="1"/>
              <a:t>Vidian’s</a:t>
            </a:r>
            <a:r>
              <a:rPr lang="en-US" sz="1400" i="1" dirty="0"/>
              <a:t>) canal. </a:t>
            </a:r>
            <a:r>
              <a:rPr lang="en-US" sz="1400" i="1" dirty="0">
                <a:solidFill>
                  <a:srgbClr val="0000FF"/>
                </a:solidFill>
              </a:rPr>
              <a:t>As they traverse this canal, the two nerves are considered to be joined, forming one nerve. By what name is this nerve known?</a:t>
            </a:r>
          </a:p>
          <a:p>
            <a:r>
              <a:rPr lang="en-US" sz="1400" dirty="0">
                <a:solidFill>
                  <a:srgbClr val="0000FF"/>
                </a:solidFill>
              </a:rPr>
              <a:t>The nerve of the pterygoid canal</a:t>
            </a:r>
            <a:r>
              <a:rPr lang="en-US" sz="1400" dirty="0"/>
              <a:t> </a:t>
            </a:r>
          </a:p>
        </p:txBody>
      </p:sp>
    </p:spTree>
    <p:extLst>
      <p:ext uri="{BB962C8B-B14F-4D97-AF65-F5344CB8AC3E}">
        <p14:creationId xmlns:p14="http://schemas.microsoft.com/office/powerpoint/2010/main" val="32668964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146</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t>So the </a:t>
            </a:r>
            <a:r>
              <a:rPr lang="en-US" sz="1400" b="1" i="1" dirty="0"/>
              <a:t>pre</a:t>
            </a:r>
            <a:r>
              <a:rPr lang="en-US" sz="1400" i="1" dirty="0"/>
              <a:t>ganglionic </a:t>
            </a:r>
            <a:r>
              <a:rPr lang="en-US" sz="1400" b="1" i="1" dirty="0"/>
              <a:t>para</a:t>
            </a:r>
            <a:r>
              <a:rPr lang="en-US" sz="1400" i="1" dirty="0"/>
              <a:t>sympathetics headed to the pterygopalatine ganglion and the </a:t>
            </a:r>
            <a:r>
              <a:rPr lang="en-US" sz="1400" b="1" i="1" dirty="0"/>
              <a:t>post</a:t>
            </a:r>
            <a:r>
              <a:rPr lang="en-US" sz="1400" i="1" dirty="0"/>
              <a:t>ganglionic </a:t>
            </a:r>
            <a:r>
              <a:rPr lang="en-US" sz="1400" b="1" i="1" dirty="0"/>
              <a:t>symp</a:t>
            </a:r>
            <a:r>
              <a:rPr lang="en-US" sz="1400" i="1" dirty="0"/>
              <a:t>athetics heading to the pterygopalatine ganglion travel together through the pterygoid (aka </a:t>
            </a:r>
            <a:r>
              <a:rPr lang="en-US" sz="1400" i="1" dirty="0" err="1"/>
              <a:t>Vidian’s</a:t>
            </a:r>
            <a:r>
              <a:rPr lang="en-US" sz="1400" i="1" dirty="0"/>
              <a:t>) canal. </a:t>
            </a:r>
            <a:r>
              <a:rPr lang="en-US" sz="1400" i="1" dirty="0">
                <a:solidFill>
                  <a:srgbClr val="0000FF"/>
                </a:solidFill>
              </a:rPr>
              <a:t>As they traverse this canal, the two nerves are considered to be joined, forming one nerve. By what name is this nerve known?</a:t>
            </a:r>
          </a:p>
          <a:p>
            <a:r>
              <a:rPr lang="en-US" sz="1400" dirty="0">
                <a:solidFill>
                  <a:srgbClr val="0000FF"/>
                </a:solidFill>
              </a:rPr>
              <a:t>The nerve of the pterygoid canal</a:t>
            </a:r>
            <a:r>
              <a:rPr lang="en-US" sz="1400" dirty="0"/>
              <a:t> (aka  </a:t>
            </a:r>
            <a:r>
              <a:rPr lang="en-US" sz="1400" dirty="0" err="1"/>
              <a:t>Vidian’s</a:t>
            </a:r>
            <a:r>
              <a:rPr lang="en-US" sz="1400" dirty="0"/>
              <a:t>  nerve)</a:t>
            </a:r>
          </a:p>
        </p:txBody>
      </p:sp>
      <p:sp>
        <p:nvSpPr>
          <p:cNvPr id="38" name="Rectangle 37">
            <a:extLst>
              <a:ext uri="{FF2B5EF4-FFF2-40B4-BE49-F238E27FC236}">
                <a16:creationId xmlns:a16="http://schemas.microsoft.com/office/drawing/2014/main" id="{29C4AC87-F091-C9BA-B646-9F969AAA9C8F}"/>
              </a:ext>
            </a:extLst>
          </p:cNvPr>
          <p:cNvSpPr/>
          <p:nvPr/>
        </p:nvSpPr>
        <p:spPr>
          <a:xfrm>
            <a:off x="7104084" y="3825819"/>
            <a:ext cx="684337" cy="210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eponym</a:t>
            </a:r>
          </a:p>
        </p:txBody>
      </p:sp>
    </p:spTree>
    <p:extLst>
      <p:ext uri="{BB962C8B-B14F-4D97-AF65-F5344CB8AC3E}">
        <p14:creationId xmlns:p14="http://schemas.microsoft.com/office/powerpoint/2010/main" val="40765636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147</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t>The pterygoid canal (aka </a:t>
            </a:r>
            <a:r>
              <a:rPr lang="en-US" sz="1400" b="1" dirty="0" err="1"/>
              <a:t>Vidian’s</a:t>
            </a:r>
            <a:r>
              <a:rPr lang="en-US" sz="1400" b="1" dirty="0"/>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t>So the </a:t>
            </a:r>
            <a:r>
              <a:rPr lang="en-US" sz="1400" b="1" i="1" dirty="0"/>
              <a:t>pre</a:t>
            </a:r>
            <a:r>
              <a:rPr lang="en-US" sz="1400" i="1" dirty="0"/>
              <a:t>ganglionic </a:t>
            </a:r>
            <a:r>
              <a:rPr lang="en-US" sz="1400" b="1" i="1" dirty="0"/>
              <a:t>para</a:t>
            </a:r>
            <a:r>
              <a:rPr lang="en-US" sz="1400" i="1" dirty="0"/>
              <a:t>sympathetics headed to the pterygopalatine ganglion and the </a:t>
            </a:r>
            <a:r>
              <a:rPr lang="en-US" sz="1400" b="1" i="1" dirty="0"/>
              <a:t>post</a:t>
            </a:r>
            <a:r>
              <a:rPr lang="en-US" sz="1400" i="1" dirty="0"/>
              <a:t>ganglionic </a:t>
            </a:r>
            <a:r>
              <a:rPr lang="en-US" sz="1400" b="1" i="1" dirty="0"/>
              <a:t>symp</a:t>
            </a:r>
            <a:r>
              <a:rPr lang="en-US" sz="1400" i="1" dirty="0"/>
              <a:t>athetics heading to the pterygopalatine ganglion travel together through the pterygoid (aka </a:t>
            </a:r>
            <a:r>
              <a:rPr lang="en-US" sz="1400" i="1" dirty="0" err="1"/>
              <a:t>Vidian’s</a:t>
            </a:r>
            <a:r>
              <a:rPr lang="en-US" sz="1400" i="1" dirty="0"/>
              <a:t>) canal. </a:t>
            </a:r>
            <a:r>
              <a:rPr lang="en-US" sz="1400" i="1" dirty="0">
                <a:solidFill>
                  <a:srgbClr val="0000FF"/>
                </a:solidFill>
              </a:rPr>
              <a:t>As they traverse this canal, the two nerves are considered to be joined, forming one nerve. By what name is this nerve known?</a:t>
            </a:r>
          </a:p>
          <a:p>
            <a:r>
              <a:rPr lang="en-US" sz="1400" dirty="0">
                <a:solidFill>
                  <a:srgbClr val="0000FF"/>
                </a:solidFill>
              </a:rPr>
              <a:t>The nerve of the pterygoid canal</a:t>
            </a:r>
            <a:r>
              <a:rPr lang="en-US" sz="1400" dirty="0"/>
              <a:t> (aka  </a:t>
            </a:r>
            <a:r>
              <a:rPr lang="en-US" sz="1400" dirty="0" err="1"/>
              <a:t>Vidian’s</a:t>
            </a:r>
            <a:r>
              <a:rPr lang="en-US" sz="1400" dirty="0"/>
              <a:t>  nerve)</a:t>
            </a:r>
          </a:p>
        </p:txBody>
      </p:sp>
    </p:spTree>
    <p:extLst>
      <p:ext uri="{BB962C8B-B14F-4D97-AF65-F5344CB8AC3E}">
        <p14:creationId xmlns:p14="http://schemas.microsoft.com/office/powerpoint/2010/main" val="187958318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148</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solidFill>
                  <a:schemeClr val="bg1">
                    <a:lumMod val="75000"/>
                  </a:schemeClr>
                </a:solidFill>
              </a:rPr>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solidFill>
                  <a:schemeClr val="bg1">
                    <a:lumMod val="75000"/>
                  </a:schemeClr>
                </a:solidFill>
              </a:rPr>
              <a:t>So the </a:t>
            </a:r>
            <a:r>
              <a:rPr lang="en-US" sz="1400" b="1" i="1" dirty="0">
                <a:solidFill>
                  <a:schemeClr val="bg1">
                    <a:lumMod val="75000"/>
                  </a:schemeClr>
                </a:solidFill>
              </a:rPr>
              <a:t>pre</a:t>
            </a:r>
            <a:r>
              <a:rPr lang="en-US" sz="1400" i="1" dirty="0">
                <a:solidFill>
                  <a:schemeClr val="bg1">
                    <a:lumMod val="75000"/>
                  </a:schemeClr>
                </a:solidFill>
              </a:rPr>
              <a:t>ganglionic </a:t>
            </a:r>
            <a:r>
              <a:rPr lang="en-US" sz="1400" b="1" i="1" dirty="0">
                <a:solidFill>
                  <a:schemeClr val="bg1">
                    <a:lumMod val="75000"/>
                  </a:schemeClr>
                </a:solidFill>
              </a:rPr>
              <a:t>para</a:t>
            </a:r>
            <a:r>
              <a:rPr lang="en-US" sz="1400" i="1" dirty="0">
                <a:solidFill>
                  <a:schemeClr val="bg1">
                    <a:lumMod val="75000"/>
                  </a:schemeClr>
                </a:solidFill>
              </a:rPr>
              <a:t>sympathetics headed to the pterygopalatine ganglion and the </a:t>
            </a:r>
            <a:r>
              <a:rPr lang="en-US" sz="1400" b="1" i="1" dirty="0">
                <a:solidFill>
                  <a:schemeClr val="bg1">
                    <a:lumMod val="75000"/>
                  </a:schemeClr>
                </a:solidFill>
              </a:rPr>
              <a:t>post</a:t>
            </a:r>
            <a:r>
              <a:rPr lang="en-US" sz="1400" i="1" dirty="0">
                <a:solidFill>
                  <a:schemeClr val="bg1">
                    <a:lumMod val="75000"/>
                  </a:schemeClr>
                </a:solidFill>
              </a:rPr>
              <a:t>ganglionic </a:t>
            </a:r>
            <a:r>
              <a:rPr lang="en-US" sz="1400" b="1" i="1" dirty="0">
                <a:solidFill>
                  <a:schemeClr val="bg1">
                    <a:lumMod val="75000"/>
                  </a:schemeClr>
                </a:solidFill>
              </a:rPr>
              <a:t>symp</a:t>
            </a:r>
            <a:r>
              <a:rPr lang="en-US" sz="1400" i="1" dirty="0">
                <a:solidFill>
                  <a:schemeClr val="bg1">
                    <a:lumMod val="75000"/>
                  </a:schemeClr>
                </a:solidFill>
              </a:rPr>
              <a:t>athetics heading to the pterygopalatine ganglion travel together through the pterygoid (aka </a:t>
            </a:r>
            <a:r>
              <a:rPr lang="en-US" sz="1400" i="1" dirty="0" err="1">
                <a:solidFill>
                  <a:schemeClr val="bg1">
                    <a:lumMod val="75000"/>
                  </a:schemeClr>
                </a:solidFill>
              </a:rPr>
              <a:t>Vidian’s</a:t>
            </a:r>
            <a:r>
              <a:rPr lang="en-US" sz="1400" i="1" dirty="0">
                <a:solidFill>
                  <a:schemeClr val="bg1">
                    <a:lumMod val="75000"/>
                  </a:schemeClr>
                </a:solidFill>
              </a:rPr>
              <a:t>) canal. As they traverse this canal, the two nerves are considered to be joined, forming one nerve. By what name is this nerve known?</a:t>
            </a:r>
          </a:p>
          <a:p>
            <a:r>
              <a:rPr lang="en-US" sz="1400" dirty="0">
                <a:solidFill>
                  <a:schemeClr val="bg1">
                    <a:lumMod val="75000"/>
                  </a:schemeClr>
                </a:solidFill>
              </a:rPr>
              <a:t>The nerve of the pterygoid canal (aka  </a:t>
            </a:r>
            <a:r>
              <a:rPr lang="en-US" sz="1400" dirty="0" err="1">
                <a:solidFill>
                  <a:schemeClr val="bg1">
                    <a:lumMod val="75000"/>
                  </a:schemeClr>
                </a:solidFill>
              </a:rPr>
              <a:t>Vidian’s</a:t>
            </a:r>
            <a:r>
              <a:rPr lang="en-US" sz="1400" dirty="0">
                <a:solidFill>
                  <a:schemeClr val="bg1">
                    <a:lumMod val="75000"/>
                  </a:schemeClr>
                </a:solidFill>
              </a:rPr>
              <a:t>  nerve)</a:t>
            </a:r>
          </a:p>
        </p:txBody>
      </p:sp>
      <p:sp>
        <p:nvSpPr>
          <p:cNvPr id="42" name="TextBox 41">
            <a:extLst>
              <a:ext uri="{FF2B5EF4-FFF2-40B4-BE49-F238E27FC236}">
                <a16:creationId xmlns:a16="http://schemas.microsoft.com/office/drawing/2014/main" id="{BACF92AF-4563-02DB-2295-56BC46E0637A}"/>
              </a:ext>
            </a:extLst>
          </p:cNvPr>
          <p:cNvSpPr txBox="1"/>
          <p:nvPr/>
        </p:nvSpPr>
        <p:spPr>
          <a:xfrm>
            <a:off x="918748" y="2116167"/>
            <a:ext cx="8001001" cy="738664"/>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How will the postganglionic sympathetics and (now) postganglionic parasympathetics get to the lacrimal gland after exiting the pterygopalatine ganglion?</a:t>
            </a:r>
            <a:endParaRPr lang="en-US" sz="1400" i="1" dirty="0">
              <a:solidFill>
                <a:srgbClr val="FFFF00"/>
              </a:solidFill>
            </a:endParaRPr>
          </a:p>
          <a:p>
            <a:r>
              <a:rPr lang="en-US" sz="1400" dirty="0">
                <a:solidFill>
                  <a:srgbClr val="FFFF00"/>
                </a:solidFill>
              </a:rPr>
              <a:t>They will pass through the  inferior  orbital fissure to join the  lacrimal  nerve on its way to the gland</a:t>
            </a:r>
          </a:p>
        </p:txBody>
      </p:sp>
    </p:spTree>
    <p:extLst>
      <p:ext uri="{BB962C8B-B14F-4D97-AF65-F5344CB8AC3E}">
        <p14:creationId xmlns:p14="http://schemas.microsoft.com/office/powerpoint/2010/main" val="17738493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149</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solidFill>
                  <a:schemeClr val="bg1">
                    <a:lumMod val="75000"/>
                  </a:schemeClr>
                </a:solidFill>
              </a:rPr>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solidFill>
                  <a:schemeClr val="bg1">
                    <a:lumMod val="75000"/>
                  </a:schemeClr>
                </a:solidFill>
              </a:rPr>
              <a:t>So the </a:t>
            </a:r>
            <a:r>
              <a:rPr lang="en-US" sz="1400" b="1" i="1" dirty="0">
                <a:solidFill>
                  <a:schemeClr val="bg1">
                    <a:lumMod val="75000"/>
                  </a:schemeClr>
                </a:solidFill>
              </a:rPr>
              <a:t>pre</a:t>
            </a:r>
            <a:r>
              <a:rPr lang="en-US" sz="1400" i="1" dirty="0">
                <a:solidFill>
                  <a:schemeClr val="bg1">
                    <a:lumMod val="75000"/>
                  </a:schemeClr>
                </a:solidFill>
              </a:rPr>
              <a:t>ganglionic </a:t>
            </a:r>
            <a:r>
              <a:rPr lang="en-US" sz="1400" b="1" i="1" dirty="0">
                <a:solidFill>
                  <a:schemeClr val="bg1">
                    <a:lumMod val="75000"/>
                  </a:schemeClr>
                </a:solidFill>
              </a:rPr>
              <a:t>para</a:t>
            </a:r>
            <a:r>
              <a:rPr lang="en-US" sz="1400" i="1" dirty="0">
                <a:solidFill>
                  <a:schemeClr val="bg1">
                    <a:lumMod val="75000"/>
                  </a:schemeClr>
                </a:solidFill>
              </a:rPr>
              <a:t>sympathetics headed to the pterygopalatine ganglion and the </a:t>
            </a:r>
            <a:r>
              <a:rPr lang="en-US" sz="1400" b="1" i="1" dirty="0">
                <a:solidFill>
                  <a:schemeClr val="bg1">
                    <a:lumMod val="75000"/>
                  </a:schemeClr>
                </a:solidFill>
              </a:rPr>
              <a:t>post</a:t>
            </a:r>
            <a:r>
              <a:rPr lang="en-US" sz="1400" i="1" dirty="0">
                <a:solidFill>
                  <a:schemeClr val="bg1">
                    <a:lumMod val="75000"/>
                  </a:schemeClr>
                </a:solidFill>
              </a:rPr>
              <a:t>ganglionic </a:t>
            </a:r>
            <a:r>
              <a:rPr lang="en-US" sz="1400" b="1" i="1" dirty="0">
                <a:solidFill>
                  <a:schemeClr val="bg1">
                    <a:lumMod val="75000"/>
                  </a:schemeClr>
                </a:solidFill>
              </a:rPr>
              <a:t>symp</a:t>
            </a:r>
            <a:r>
              <a:rPr lang="en-US" sz="1400" i="1" dirty="0">
                <a:solidFill>
                  <a:schemeClr val="bg1">
                    <a:lumMod val="75000"/>
                  </a:schemeClr>
                </a:solidFill>
              </a:rPr>
              <a:t>athetics heading to the pterygopalatine ganglion travel together through the pterygoid (aka </a:t>
            </a:r>
            <a:r>
              <a:rPr lang="en-US" sz="1400" i="1" dirty="0" err="1">
                <a:solidFill>
                  <a:schemeClr val="bg1">
                    <a:lumMod val="75000"/>
                  </a:schemeClr>
                </a:solidFill>
              </a:rPr>
              <a:t>Vidian’s</a:t>
            </a:r>
            <a:r>
              <a:rPr lang="en-US" sz="1400" i="1" dirty="0">
                <a:solidFill>
                  <a:schemeClr val="bg1">
                    <a:lumMod val="75000"/>
                  </a:schemeClr>
                </a:solidFill>
              </a:rPr>
              <a:t>) canal. As they traverse this canal, the two nerves are considered to be joined, forming one nerve. By what name is this nerve known?</a:t>
            </a:r>
          </a:p>
          <a:p>
            <a:r>
              <a:rPr lang="en-US" sz="1400" dirty="0">
                <a:solidFill>
                  <a:schemeClr val="bg1">
                    <a:lumMod val="75000"/>
                  </a:schemeClr>
                </a:solidFill>
              </a:rPr>
              <a:t>The nerve of the pterygoid canal (aka  </a:t>
            </a:r>
            <a:r>
              <a:rPr lang="en-US" sz="1400" dirty="0" err="1">
                <a:solidFill>
                  <a:schemeClr val="bg1">
                    <a:lumMod val="75000"/>
                  </a:schemeClr>
                </a:solidFill>
              </a:rPr>
              <a:t>Vidian’s</a:t>
            </a:r>
            <a:r>
              <a:rPr lang="en-US" sz="1400" dirty="0">
                <a:solidFill>
                  <a:schemeClr val="bg1">
                    <a:lumMod val="75000"/>
                  </a:schemeClr>
                </a:solidFill>
              </a:rPr>
              <a:t>  nerve)</a:t>
            </a:r>
          </a:p>
        </p:txBody>
      </p:sp>
      <p:sp>
        <p:nvSpPr>
          <p:cNvPr id="42" name="TextBox 41">
            <a:extLst>
              <a:ext uri="{FF2B5EF4-FFF2-40B4-BE49-F238E27FC236}">
                <a16:creationId xmlns:a16="http://schemas.microsoft.com/office/drawing/2014/main" id="{BACF92AF-4563-02DB-2295-56BC46E0637A}"/>
              </a:ext>
            </a:extLst>
          </p:cNvPr>
          <p:cNvSpPr txBox="1"/>
          <p:nvPr/>
        </p:nvSpPr>
        <p:spPr>
          <a:xfrm>
            <a:off x="918748" y="2116167"/>
            <a:ext cx="8001001" cy="738664"/>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How will the postganglionic sympathetics and (now) postganglionic parasympathetics get to the lacrimal gland after exiting the pterygopalatine ganglion?</a:t>
            </a:r>
          </a:p>
          <a:p>
            <a:r>
              <a:rPr lang="en-US" sz="1400" dirty="0">
                <a:solidFill>
                  <a:srgbClr val="0000FF"/>
                </a:solidFill>
              </a:rPr>
              <a:t>They will pass through the  inferior  orbital fissure to join the  lacrimal  nerve on its way to the gland</a:t>
            </a:r>
          </a:p>
        </p:txBody>
      </p:sp>
      <p:sp>
        <p:nvSpPr>
          <p:cNvPr id="43" name="Rectangle 42">
            <a:extLst>
              <a:ext uri="{FF2B5EF4-FFF2-40B4-BE49-F238E27FC236}">
                <a16:creationId xmlns:a16="http://schemas.microsoft.com/office/drawing/2014/main" id="{8259A012-598C-438A-5BD0-A8EA46B1A2B7}"/>
              </a:ext>
            </a:extLst>
          </p:cNvPr>
          <p:cNvSpPr/>
          <p:nvPr/>
        </p:nvSpPr>
        <p:spPr>
          <a:xfrm>
            <a:off x="3124201" y="2598166"/>
            <a:ext cx="609600" cy="219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B202487-5D32-DFD5-F0BE-05363AB1CEDC}"/>
              </a:ext>
            </a:extLst>
          </p:cNvPr>
          <p:cNvSpPr/>
          <p:nvPr/>
        </p:nvSpPr>
        <p:spPr>
          <a:xfrm>
            <a:off x="5728252" y="2590800"/>
            <a:ext cx="697173" cy="215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3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15</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p>
          <a:p>
            <a:endParaRPr lang="en-US" sz="1400" dirty="0"/>
          </a:p>
          <a:p>
            <a:r>
              <a:rPr lang="en-US" sz="1400" i="1" dirty="0"/>
              <a:t>Which is more numerous—glands of Krauss, or of </a:t>
            </a:r>
            <a:r>
              <a:rPr lang="en-US" sz="1400" i="1" dirty="0" err="1"/>
              <a:t>Wolfring</a:t>
            </a:r>
            <a:r>
              <a:rPr lang="en-US" sz="1400" i="1" dirty="0"/>
              <a:t>?</a:t>
            </a:r>
            <a:endParaRPr lang="en-US" sz="1400" i="1" dirty="0">
              <a:solidFill>
                <a:srgbClr val="CCFFCC"/>
              </a:solidFill>
            </a:endParaRPr>
          </a:p>
          <a:p>
            <a:r>
              <a:rPr lang="en-US" sz="1400" dirty="0">
                <a:solidFill>
                  <a:srgbClr val="CCFFCC"/>
                </a:solidFill>
              </a:rPr>
              <a:t>There are about twice as many glands of  Krauss  as there are glands of  </a:t>
            </a:r>
            <a:r>
              <a:rPr lang="en-US" sz="1400" dirty="0" err="1">
                <a:solidFill>
                  <a:srgbClr val="CCFFCC"/>
                </a:solidFill>
              </a:rPr>
              <a:t>Wolfring</a:t>
            </a:r>
            <a:endParaRPr lang="en-US" sz="1400" dirty="0">
              <a:solidFill>
                <a:srgbClr val="CCFFCC"/>
              </a:solidFill>
            </a:endParaRPr>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485464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150</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solidFill>
                  <a:schemeClr val="bg1">
                    <a:lumMod val="75000"/>
                  </a:schemeClr>
                </a:solidFill>
              </a:rPr>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solidFill>
                  <a:schemeClr val="bg1">
                    <a:lumMod val="75000"/>
                  </a:schemeClr>
                </a:solidFill>
              </a:rPr>
              <a:t>So the </a:t>
            </a:r>
            <a:r>
              <a:rPr lang="en-US" sz="1400" b="1" i="1" dirty="0">
                <a:solidFill>
                  <a:schemeClr val="bg1">
                    <a:lumMod val="75000"/>
                  </a:schemeClr>
                </a:solidFill>
              </a:rPr>
              <a:t>pre</a:t>
            </a:r>
            <a:r>
              <a:rPr lang="en-US" sz="1400" i="1" dirty="0">
                <a:solidFill>
                  <a:schemeClr val="bg1">
                    <a:lumMod val="75000"/>
                  </a:schemeClr>
                </a:solidFill>
              </a:rPr>
              <a:t>ganglionic </a:t>
            </a:r>
            <a:r>
              <a:rPr lang="en-US" sz="1400" b="1" i="1" dirty="0">
                <a:solidFill>
                  <a:schemeClr val="bg1">
                    <a:lumMod val="75000"/>
                  </a:schemeClr>
                </a:solidFill>
              </a:rPr>
              <a:t>para</a:t>
            </a:r>
            <a:r>
              <a:rPr lang="en-US" sz="1400" i="1" dirty="0">
                <a:solidFill>
                  <a:schemeClr val="bg1">
                    <a:lumMod val="75000"/>
                  </a:schemeClr>
                </a:solidFill>
              </a:rPr>
              <a:t>sympathetics headed to the pterygopalatine ganglion and the </a:t>
            </a:r>
            <a:r>
              <a:rPr lang="en-US" sz="1400" b="1" i="1" dirty="0">
                <a:solidFill>
                  <a:schemeClr val="bg1">
                    <a:lumMod val="75000"/>
                  </a:schemeClr>
                </a:solidFill>
              </a:rPr>
              <a:t>post</a:t>
            </a:r>
            <a:r>
              <a:rPr lang="en-US" sz="1400" i="1" dirty="0">
                <a:solidFill>
                  <a:schemeClr val="bg1">
                    <a:lumMod val="75000"/>
                  </a:schemeClr>
                </a:solidFill>
              </a:rPr>
              <a:t>ganglionic </a:t>
            </a:r>
            <a:r>
              <a:rPr lang="en-US" sz="1400" b="1" i="1" dirty="0">
                <a:solidFill>
                  <a:schemeClr val="bg1">
                    <a:lumMod val="75000"/>
                  </a:schemeClr>
                </a:solidFill>
              </a:rPr>
              <a:t>symp</a:t>
            </a:r>
            <a:r>
              <a:rPr lang="en-US" sz="1400" i="1" dirty="0">
                <a:solidFill>
                  <a:schemeClr val="bg1">
                    <a:lumMod val="75000"/>
                  </a:schemeClr>
                </a:solidFill>
              </a:rPr>
              <a:t>athetics heading to the pterygopalatine ganglion travel together through the pterygoid (aka </a:t>
            </a:r>
            <a:r>
              <a:rPr lang="en-US" sz="1400" i="1" dirty="0" err="1">
                <a:solidFill>
                  <a:schemeClr val="bg1">
                    <a:lumMod val="75000"/>
                  </a:schemeClr>
                </a:solidFill>
              </a:rPr>
              <a:t>Vidian’s</a:t>
            </a:r>
            <a:r>
              <a:rPr lang="en-US" sz="1400" i="1" dirty="0">
                <a:solidFill>
                  <a:schemeClr val="bg1">
                    <a:lumMod val="75000"/>
                  </a:schemeClr>
                </a:solidFill>
              </a:rPr>
              <a:t>) canal. As they traverse this canal, the two nerves are considered to be joined, forming one nerve. By what name is this nerve known?</a:t>
            </a:r>
          </a:p>
          <a:p>
            <a:r>
              <a:rPr lang="en-US" sz="1400" dirty="0">
                <a:solidFill>
                  <a:schemeClr val="bg1">
                    <a:lumMod val="75000"/>
                  </a:schemeClr>
                </a:solidFill>
              </a:rPr>
              <a:t>The nerve of the pterygoid canal (aka  </a:t>
            </a:r>
            <a:r>
              <a:rPr lang="en-US" sz="1400" dirty="0" err="1">
                <a:solidFill>
                  <a:schemeClr val="bg1">
                    <a:lumMod val="75000"/>
                  </a:schemeClr>
                </a:solidFill>
              </a:rPr>
              <a:t>Vidian’s</a:t>
            </a:r>
            <a:r>
              <a:rPr lang="en-US" sz="1400" dirty="0">
                <a:solidFill>
                  <a:schemeClr val="bg1">
                    <a:lumMod val="75000"/>
                  </a:schemeClr>
                </a:solidFill>
              </a:rPr>
              <a:t>  nerve)</a:t>
            </a:r>
          </a:p>
        </p:txBody>
      </p:sp>
      <p:sp>
        <p:nvSpPr>
          <p:cNvPr id="42" name="TextBox 41">
            <a:extLst>
              <a:ext uri="{FF2B5EF4-FFF2-40B4-BE49-F238E27FC236}">
                <a16:creationId xmlns:a16="http://schemas.microsoft.com/office/drawing/2014/main" id="{BACF92AF-4563-02DB-2295-56BC46E0637A}"/>
              </a:ext>
            </a:extLst>
          </p:cNvPr>
          <p:cNvSpPr txBox="1"/>
          <p:nvPr/>
        </p:nvSpPr>
        <p:spPr>
          <a:xfrm>
            <a:off x="918748" y="2116167"/>
            <a:ext cx="8001001" cy="738664"/>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How will the postganglionic sympathetics and (now) postganglionic parasympathetics get to the lacrimal gland after exiting the pterygopalatine ganglion?</a:t>
            </a:r>
          </a:p>
          <a:p>
            <a:r>
              <a:rPr lang="en-US" sz="1400" dirty="0">
                <a:solidFill>
                  <a:srgbClr val="0000FF"/>
                </a:solidFill>
              </a:rPr>
              <a:t>They will pass through the  inferior  orbital fissure to join the  lacrimal  nerve on its way to the gland</a:t>
            </a:r>
          </a:p>
        </p:txBody>
      </p:sp>
    </p:spTree>
    <p:extLst>
      <p:ext uri="{BB962C8B-B14F-4D97-AF65-F5344CB8AC3E}">
        <p14:creationId xmlns:p14="http://schemas.microsoft.com/office/powerpoint/2010/main" val="393452979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solidFill>
                  <a:schemeClr val="bg1">
                    <a:lumMod val="75000"/>
                  </a:schemeClr>
                </a:solidFill>
              </a:rPr>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solidFill>
                  <a:schemeClr val="bg1">
                    <a:lumMod val="75000"/>
                  </a:schemeClr>
                </a:solidFill>
              </a:rPr>
              <a:t>So the </a:t>
            </a:r>
            <a:r>
              <a:rPr lang="en-US" sz="1400" b="1" i="1" dirty="0">
                <a:solidFill>
                  <a:schemeClr val="bg1">
                    <a:lumMod val="75000"/>
                  </a:schemeClr>
                </a:solidFill>
              </a:rPr>
              <a:t>pre</a:t>
            </a:r>
            <a:r>
              <a:rPr lang="en-US" sz="1400" i="1" dirty="0">
                <a:solidFill>
                  <a:schemeClr val="bg1">
                    <a:lumMod val="75000"/>
                  </a:schemeClr>
                </a:solidFill>
              </a:rPr>
              <a:t>ganglionic </a:t>
            </a:r>
            <a:r>
              <a:rPr lang="en-US" sz="1400" b="1" i="1" dirty="0">
                <a:solidFill>
                  <a:schemeClr val="bg1">
                    <a:lumMod val="75000"/>
                  </a:schemeClr>
                </a:solidFill>
              </a:rPr>
              <a:t>para</a:t>
            </a:r>
            <a:r>
              <a:rPr lang="en-US" sz="1400" i="1" dirty="0">
                <a:solidFill>
                  <a:schemeClr val="bg1">
                    <a:lumMod val="75000"/>
                  </a:schemeClr>
                </a:solidFill>
              </a:rPr>
              <a:t>sympathetics headed to the pterygopalatine ganglion and the </a:t>
            </a:r>
            <a:r>
              <a:rPr lang="en-US" sz="1400" b="1" i="1" dirty="0">
                <a:solidFill>
                  <a:schemeClr val="bg1">
                    <a:lumMod val="75000"/>
                  </a:schemeClr>
                </a:solidFill>
              </a:rPr>
              <a:t>post</a:t>
            </a:r>
            <a:r>
              <a:rPr lang="en-US" sz="1400" i="1" dirty="0">
                <a:solidFill>
                  <a:schemeClr val="bg1">
                    <a:lumMod val="75000"/>
                  </a:schemeClr>
                </a:solidFill>
              </a:rPr>
              <a:t>ganglionic </a:t>
            </a:r>
            <a:r>
              <a:rPr lang="en-US" sz="1400" b="1" i="1" dirty="0">
                <a:solidFill>
                  <a:schemeClr val="bg1">
                    <a:lumMod val="75000"/>
                  </a:schemeClr>
                </a:solidFill>
              </a:rPr>
              <a:t>symp</a:t>
            </a:r>
            <a:r>
              <a:rPr lang="en-US" sz="1400" i="1" dirty="0">
                <a:solidFill>
                  <a:schemeClr val="bg1">
                    <a:lumMod val="75000"/>
                  </a:schemeClr>
                </a:solidFill>
              </a:rPr>
              <a:t>athetics heading to the pterygopalatine ganglion travel together through the pterygoid (aka </a:t>
            </a:r>
            <a:r>
              <a:rPr lang="en-US" sz="1400" i="1" dirty="0" err="1">
                <a:solidFill>
                  <a:schemeClr val="bg1">
                    <a:lumMod val="75000"/>
                  </a:schemeClr>
                </a:solidFill>
              </a:rPr>
              <a:t>Vidian’s</a:t>
            </a:r>
            <a:r>
              <a:rPr lang="en-US" sz="1400" i="1" dirty="0">
                <a:solidFill>
                  <a:schemeClr val="bg1">
                    <a:lumMod val="75000"/>
                  </a:schemeClr>
                </a:solidFill>
              </a:rPr>
              <a:t>) canal. As they traverse this canal, the two nerves are considered to be joined, forming one nerve. By what name is this nerve known?</a:t>
            </a:r>
          </a:p>
          <a:p>
            <a:r>
              <a:rPr lang="en-US" sz="1400" dirty="0">
                <a:solidFill>
                  <a:schemeClr val="bg1">
                    <a:lumMod val="75000"/>
                  </a:schemeClr>
                </a:solidFill>
              </a:rPr>
              <a:t>The nerve of the pterygoid canal (aka  </a:t>
            </a:r>
            <a:r>
              <a:rPr lang="en-US" sz="1400" dirty="0" err="1">
                <a:solidFill>
                  <a:schemeClr val="bg1">
                    <a:lumMod val="75000"/>
                  </a:schemeClr>
                </a:solidFill>
              </a:rPr>
              <a:t>Vidian’s</a:t>
            </a:r>
            <a:r>
              <a:rPr lang="en-US" sz="1400" dirty="0">
                <a:solidFill>
                  <a:schemeClr val="bg1">
                    <a:lumMod val="75000"/>
                  </a:schemeClr>
                </a:solidFill>
              </a:rPr>
              <a:t>  nerve)</a:t>
            </a:r>
          </a:p>
        </p:txBody>
      </p:sp>
      <p:sp>
        <p:nvSpPr>
          <p:cNvPr id="38" name="TextBox 37">
            <a:extLst>
              <a:ext uri="{FF2B5EF4-FFF2-40B4-BE49-F238E27FC236}">
                <a16:creationId xmlns:a16="http://schemas.microsoft.com/office/drawing/2014/main" id="{5B26D3B0-F223-2F0B-E3B6-01AB9C03B1CB}"/>
              </a:ext>
            </a:extLst>
          </p:cNvPr>
          <p:cNvSpPr txBox="1"/>
          <p:nvPr/>
        </p:nvSpPr>
        <p:spPr>
          <a:xfrm>
            <a:off x="1466812" y="3369175"/>
            <a:ext cx="7531414" cy="738664"/>
          </a:xfrm>
          <a:prstGeom prst="rect">
            <a:avLst/>
          </a:prstGeom>
          <a:solidFill>
            <a:schemeClr val="accent1">
              <a:lumMod val="75000"/>
            </a:schemeClr>
          </a:solidFill>
        </p:spPr>
        <p:txBody>
          <a:bodyPr wrap="square" rtlCol="0">
            <a:spAutoFit/>
          </a:bodyPr>
          <a:lstStyle/>
          <a:p>
            <a:r>
              <a:rPr lang="en-US" sz="1400" i="1" dirty="0">
                <a:solidFill>
                  <a:schemeClr val="bg1"/>
                </a:solidFill>
              </a:rPr>
              <a:t>Finally, for completeness’ sake: What comprises the aforementioned </a:t>
            </a:r>
            <a:r>
              <a:rPr lang="en-US" sz="1400" b="1" i="1" dirty="0">
                <a:solidFill>
                  <a:schemeClr val="bg1"/>
                </a:solidFill>
              </a:rPr>
              <a:t>lesser</a:t>
            </a:r>
            <a:r>
              <a:rPr lang="en-US" sz="1400" i="1" dirty="0">
                <a:solidFill>
                  <a:schemeClr val="bg1"/>
                </a:solidFill>
              </a:rPr>
              <a:t> petrosal nerve?</a:t>
            </a:r>
          </a:p>
          <a:p>
            <a:r>
              <a:rPr lang="en-US" sz="1400" dirty="0">
                <a:solidFill>
                  <a:schemeClr val="accent1">
                    <a:lumMod val="75000"/>
                  </a:schemeClr>
                </a:solidFill>
              </a:rPr>
              <a:t>Preganglionic parasympathetics belonging to cranial nerve  9  (the  glossopharyngeal  nerve). Its postganglionic fibers innervate the  parotid  gland.</a:t>
            </a:r>
          </a:p>
        </p:txBody>
      </p:sp>
      <p:sp>
        <p:nvSpPr>
          <p:cNvPr id="39" name="TextBox 38">
            <a:extLst>
              <a:ext uri="{FF2B5EF4-FFF2-40B4-BE49-F238E27FC236}">
                <a16:creationId xmlns:a16="http://schemas.microsoft.com/office/drawing/2014/main" id="{6EF791FA-4B62-3B38-6C9B-ADE12A901B7E}"/>
              </a:ext>
            </a:extLst>
          </p:cNvPr>
          <p:cNvSpPr txBox="1"/>
          <p:nvPr/>
        </p:nvSpPr>
        <p:spPr>
          <a:xfrm>
            <a:off x="918748" y="2116167"/>
            <a:ext cx="8001001" cy="738664"/>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How will the postganglionic sympathetics and (now) postganglionic parasympathetics get to the lacrimal gland after exiting the pterygopalatine ganglion?</a:t>
            </a:r>
          </a:p>
          <a:p>
            <a:r>
              <a:rPr lang="en-US" sz="1400" dirty="0">
                <a:solidFill>
                  <a:schemeClr val="bg1">
                    <a:lumMod val="75000"/>
                  </a:schemeClr>
                </a:solidFill>
              </a:rPr>
              <a:t>They will pass through the  inferior  orbital fissure to join the  lacrimal  nerve on its way to the gland</a:t>
            </a:r>
          </a:p>
        </p:txBody>
      </p:sp>
    </p:spTree>
    <p:extLst>
      <p:ext uri="{BB962C8B-B14F-4D97-AF65-F5344CB8AC3E}">
        <p14:creationId xmlns:p14="http://schemas.microsoft.com/office/powerpoint/2010/main" val="33668750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solidFill>
                  <a:schemeClr val="bg1">
                    <a:lumMod val="75000"/>
                  </a:schemeClr>
                </a:solidFill>
              </a:rPr>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solidFill>
                  <a:schemeClr val="bg1">
                    <a:lumMod val="75000"/>
                  </a:schemeClr>
                </a:solidFill>
              </a:rPr>
              <a:t>So the </a:t>
            </a:r>
            <a:r>
              <a:rPr lang="en-US" sz="1400" b="1" i="1" dirty="0">
                <a:solidFill>
                  <a:schemeClr val="bg1">
                    <a:lumMod val="75000"/>
                  </a:schemeClr>
                </a:solidFill>
              </a:rPr>
              <a:t>pre</a:t>
            </a:r>
            <a:r>
              <a:rPr lang="en-US" sz="1400" i="1" dirty="0">
                <a:solidFill>
                  <a:schemeClr val="bg1">
                    <a:lumMod val="75000"/>
                  </a:schemeClr>
                </a:solidFill>
              </a:rPr>
              <a:t>ganglionic </a:t>
            </a:r>
            <a:r>
              <a:rPr lang="en-US" sz="1400" b="1" i="1" dirty="0">
                <a:solidFill>
                  <a:schemeClr val="bg1">
                    <a:lumMod val="75000"/>
                  </a:schemeClr>
                </a:solidFill>
              </a:rPr>
              <a:t>para</a:t>
            </a:r>
            <a:r>
              <a:rPr lang="en-US" sz="1400" i="1" dirty="0">
                <a:solidFill>
                  <a:schemeClr val="bg1">
                    <a:lumMod val="75000"/>
                  </a:schemeClr>
                </a:solidFill>
              </a:rPr>
              <a:t>sympathetics headed to the pterygopalatine ganglion and the </a:t>
            </a:r>
            <a:r>
              <a:rPr lang="en-US" sz="1400" b="1" i="1" dirty="0">
                <a:solidFill>
                  <a:schemeClr val="bg1">
                    <a:lumMod val="75000"/>
                  </a:schemeClr>
                </a:solidFill>
              </a:rPr>
              <a:t>post</a:t>
            </a:r>
            <a:r>
              <a:rPr lang="en-US" sz="1400" i="1" dirty="0">
                <a:solidFill>
                  <a:schemeClr val="bg1">
                    <a:lumMod val="75000"/>
                  </a:schemeClr>
                </a:solidFill>
              </a:rPr>
              <a:t>ganglionic </a:t>
            </a:r>
            <a:r>
              <a:rPr lang="en-US" sz="1400" b="1" i="1" dirty="0">
                <a:solidFill>
                  <a:schemeClr val="bg1">
                    <a:lumMod val="75000"/>
                  </a:schemeClr>
                </a:solidFill>
              </a:rPr>
              <a:t>symp</a:t>
            </a:r>
            <a:r>
              <a:rPr lang="en-US" sz="1400" i="1" dirty="0">
                <a:solidFill>
                  <a:schemeClr val="bg1">
                    <a:lumMod val="75000"/>
                  </a:schemeClr>
                </a:solidFill>
              </a:rPr>
              <a:t>athetics heading to the pterygopalatine ganglion travel together through the pterygoid (aka </a:t>
            </a:r>
            <a:r>
              <a:rPr lang="en-US" sz="1400" i="1" dirty="0" err="1">
                <a:solidFill>
                  <a:schemeClr val="bg1">
                    <a:lumMod val="75000"/>
                  </a:schemeClr>
                </a:solidFill>
              </a:rPr>
              <a:t>Vidian’s</a:t>
            </a:r>
            <a:r>
              <a:rPr lang="en-US" sz="1400" i="1" dirty="0">
                <a:solidFill>
                  <a:schemeClr val="bg1">
                    <a:lumMod val="75000"/>
                  </a:schemeClr>
                </a:solidFill>
              </a:rPr>
              <a:t>) canal. As they traverse this canal, the two nerves are considered to be joined, forming one nerve. By what name is this nerve known?</a:t>
            </a:r>
          </a:p>
          <a:p>
            <a:r>
              <a:rPr lang="en-US" sz="1400" dirty="0">
                <a:solidFill>
                  <a:schemeClr val="bg1">
                    <a:lumMod val="75000"/>
                  </a:schemeClr>
                </a:solidFill>
              </a:rPr>
              <a:t>The nerve of the pterygoid canal (aka  </a:t>
            </a:r>
            <a:r>
              <a:rPr lang="en-US" sz="1400" dirty="0" err="1">
                <a:solidFill>
                  <a:schemeClr val="bg1">
                    <a:lumMod val="75000"/>
                  </a:schemeClr>
                </a:solidFill>
              </a:rPr>
              <a:t>Vidian’s</a:t>
            </a:r>
            <a:r>
              <a:rPr lang="en-US" sz="1400" dirty="0">
                <a:solidFill>
                  <a:schemeClr val="bg1">
                    <a:lumMod val="75000"/>
                  </a:schemeClr>
                </a:solidFill>
              </a:rPr>
              <a:t>  nerve)</a:t>
            </a:r>
          </a:p>
        </p:txBody>
      </p:sp>
      <p:sp>
        <p:nvSpPr>
          <p:cNvPr id="38" name="TextBox 37">
            <a:extLst>
              <a:ext uri="{FF2B5EF4-FFF2-40B4-BE49-F238E27FC236}">
                <a16:creationId xmlns:a16="http://schemas.microsoft.com/office/drawing/2014/main" id="{5B26D3B0-F223-2F0B-E3B6-01AB9C03B1CB}"/>
              </a:ext>
            </a:extLst>
          </p:cNvPr>
          <p:cNvSpPr txBox="1"/>
          <p:nvPr/>
        </p:nvSpPr>
        <p:spPr>
          <a:xfrm>
            <a:off x="1466812" y="3369175"/>
            <a:ext cx="7531414" cy="738664"/>
          </a:xfrm>
          <a:prstGeom prst="rect">
            <a:avLst/>
          </a:prstGeom>
          <a:solidFill>
            <a:schemeClr val="accent1">
              <a:lumMod val="75000"/>
            </a:schemeClr>
          </a:solidFill>
        </p:spPr>
        <p:txBody>
          <a:bodyPr wrap="square" rtlCol="0">
            <a:spAutoFit/>
          </a:bodyPr>
          <a:lstStyle/>
          <a:p>
            <a:r>
              <a:rPr lang="en-US" sz="1400" i="1" dirty="0">
                <a:solidFill>
                  <a:schemeClr val="bg1"/>
                </a:solidFill>
              </a:rPr>
              <a:t>Finally, for completeness’ sake: What comprises the aforementioned </a:t>
            </a:r>
            <a:r>
              <a:rPr lang="en-US" sz="1400" b="1" i="1" dirty="0">
                <a:solidFill>
                  <a:schemeClr val="bg1"/>
                </a:solidFill>
              </a:rPr>
              <a:t>lesser</a:t>
            </a:r>
            <a:r>
              <a:rPr lang="en-US" sz="1400" i="1" dirty="0">
                <a:solidFill>
                  <a:schemeClr val="bg1"/>
                </a:solidFill>
              </a:rPr>
              <a:t> petrosal nerve?</a:t>
            </a:r>
          </a:p>
          <a:p>
            <a:r>
              <a:rPr lang="en-US" sz="1400" dirty="0">
                <a:solidFill>
                  <a:schemeClr val="bg1"/>
                </a:solidFill>
              </a:rPr>
              <a:t>Preganglionic parasympathetics belonging to cranial nerve  9  (the  glossopharyngeal  nerve). </a:t>
            </a:r>
            <a:r>
              <a:rPr lang="en-US" sz="1400" dirty="0">
                <a:solidFill>
                  <a:schemeClr val="accent1">
                    <a:lumMod val="75000"/>
                  </a:schemeClr>
                </a:solidFill>
              </a:rPr>
              <a:t>Its postganglionic fibers innervate the  parotid  gland.</a:t>
            </a:r>
          </a:p>
        </p:txBody>
      </p:sp>
      <p:sp>
        <p:nvSpPr>
          <p:cNvPr id="39" name="Rectangle 38">
            <a:extLst>
              <a:ext uri="{FF2B5EF4-FFF2-40B4-BE49-F238E27FC236}">
                <a16:creationId xmlns:a16="http://schemas.microsoft.com/office/drawing/2014/main" id="{3ECD120C-5337-6E3A-275B-C8BD9E313E1B}"/>
              </a:ext>
            </a:extLst>
          </p:cNvPr>
          <p:cNvSpPr/>
          <p:nvPr/>
        </p:nvSpPr>
        <p:spPr>
          <a:xfrm>
            <a:off x="6188766" y="3617846"/>
            <a:ext cx="229909" cy="3109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40" name="Rectangle 39">
            <a:extLst>
              <a:ext uri="{FF2B5EF4-FFF2-40B4-BE49-F238E27FC236}">
                <a16:creationId xmlns:a16="http://schemas.microsoft.com/office/drawing/2014/main" id="{D304F25D-FE10-FDD2-8B75-82C8BC25EEEB}"/>
              </a:ext>
            </a:extLst>
          </p:cNvPr>
          <p:cNvSpPr/>
          <p:nvPr/>
        </p:nvSpPr>
        <p:spPr>
          <a:xfrm>
            <a:off x="6786969" y="3617846"/>
            <a:ext cx="1543946" cy="292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076A940-AB52-A321-644A-BE9F052A7881}"/>
              </a:ext>
            </a:extLst>
          </p:cNvPr>
          <p:cNvSpPr txBox="1"/>
          <p:nvPr/>
        </p:nvSpPr>
        <p:spPr>
          <a:xfrm>
            <a:off x="918748" y="2116167"/>
            <a:ext cx="8001001" cy="738664"/>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How will the postganglionic sympathetics and (now) postganglionic parasympathetics get to the lacrimal gland after exiting the pterygopalatine ganglion?</a:t>
            </a:r>
          </a:p>
          <a:p>
            <a:r>
              <a:rPr lang="en-US" sz="1400" dirty="0">
                <a:solidFill>
                  <a:schemeClr val="bg1">
                    <a:lumMod val="75000"/>
                  </a:schemeClr>
                </a:solidFill>
              </a:rPr>
              <a:t>They will pass through the  inferior  orbital fissure to join the  lacrimal  nerve on its way to the gland</a:t>
            </a:r>
          </a:p>
        </p:txBody>
      </p:sp>
    </p:spTree>
    <p:extLst>
      <p:ext uri="{BB962C8B-B14F-4D97-AF65-F5344CB8AC3E}">
        <p14:creationId xmlns:p14="http://schemas.microsoft.com/office/powerpoint/2010/main" val="22495041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153</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solidFill>
                  <a:schemeClr val="bg1">
                    <a:lumMod val="75000"/>
                  </a:schemeClr>
                </a:solidFill>
              </a:rPr>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solidFill>
                  <a:schemeClr val="bg1">
                    <a:lumMod val="75000"/>
                  </a:schemeClr>
                </a:solidFill>
              </a:rPr>
              <a:t>So the </a:t>
            </a:r>
            <a:r>
              <a:rPr lang="en-US" sz="1400" b="1" i="1" dirty="0">
                <a:solidFill>
                  <a:schemeClr val="bg1">
                    <a:lumMod val="75000"/>
                  </a:schemeClr>
                </a:solidFill>
              </a:rPr>
              <a:t>pre</a:t>
            </a:r>
            <a:r>
              <a:rPr lang="en-US" sz="1400" i="1" dirty="0">
                <a:solidFill>
                  <a:schemeClr val="bg1">
                    <a:lumMod val="75000"/>
                  </a:schemeClr>
                </a:solidFill>
              </a:rPr>
              <a:t>ganglionic </a:t>
            </a:r>
            <a:r>
              <a:rPr lang="en-US" sz="1400" b="1" i="1" dirty="0">
                <a:solidFill>
                  <a:schemeClr val="bg1">
                    <a:lumMod val="75000"/>
                  </a:schemeClr>
                </a:solidFill>
              </a:rPr>
              <a:t>para</a:t>
            </a:r>
            <a:r>
              <a:rPr lang="en-US" sz="1400" i="1" dirty="0">
                <a:solidFill>
                  <a:schemeClr val="bg1">
                    <a:lumMod val="75000"/>
                  </a:schemeClr>
                </a:solidFill>
              </a:rPr>
              <a:t>sympathetics headed to the pterygopalatine ganglion and the </a:t>
            </a:r>
            <a:r>
              <a:rPr lang="en-US" sz="1400" b="1" i="1" dirty="0">
                <a:solidFill>
                  <a:schemeClr val="bg1">
                    <a:lumMod val="75000"/>
                  </a:schemeClr>
                </a:solidFill>
              </a:rPr>
              <a:t>post</a:t>
            </a:r>
            <a:r>
              <a:rPr lang="en-US" sz="1400" i="1" dirty="0">
                <a:solidFill>
                  <a:schemeClr val="bg1">
                    <a:lumMod val="75000"/>
                  </a:schemeClr>
                </a:solidFill>
              </a:rPr>
              <a:t>ganglionic </a:t>
            </a:r>
            <a:r>
              <a:rPr lang="en-US" sz="1400" b="1" i="1" dirty="0">
                <a:solidFill>
                  <a:schemeClr val="bg1">
                    <a:lumMod val="75000"/>
                  </a:schemeClr>
                </a:solidFill>
              </a:rPr>
              <a:t>symp</a:t>
            </a:r>
            <a:r>
              <a:rPr lang="en-US" sz="1400" i="1" dirty="0">
                <a:solidFill>
                  <a:schemeClr val="bg1">
                    <a:lumMod val="75000"/>
                  </a:schemeClr>
                </a:solidFill>
              </a:rPr>
              <a:t>athetics heading to the pterygopalatine ganglion travel together through the pterygoid (aka </a:t>
            </a:r>
            <a:r>
              <a:rPr lang="en-US" sz="1400" i="1" dirty="0" err="1">
                <a:solidFill>
                  <a:schemeClr val="bg1">
                    <a:lumMod val="75000"/>
                  </a:schemeClr>
                </a:solidFill>
              </a:rPr>
              <a:t>Vidian’s</a:t>
            </a:r>
            <a:r>
              <a:rPr lang="en-US" sz="1400" i="1" dirty="0">
                <a:solidFill>
                  <a:schemeClr val="bg1">
                    <a:lumMod val="75000"/>
                  </a:schemeClr>
                </a:solidFill>
              </a:rPr>
              <a:t>) canal. As they traverse this canal, the two nerves are considered to be joined, forming one nerve. By what name is this nerve known?</a:t>
            </a:r>
          </a:p>
          <a:p>
            <a:r>
              <a:rPr lang="en-US" sz="1400" dirty="0">
                <a:solidFill>
                  <a:schemeClr val="bg1">
                    <a:lumMod val="75000"/>
                  </a:schemeClr>
                </a:solidFill>
              </a:rPr>
              <a:t>The nerve of the pterygoid canal (aka  </a:t>
            </a:r>
            <a:r>
              <a:rPr lang="en-US" sz="1400" dirty="0" err="1">
                <a:solidFill>
                  <a:schemeClr val="bg1">
                    <a:lumMod val="75000"/>
                  </a:schemeClr>
                </a:solidFill>
              </a:rPr>
              <a:t>Vidian’s</a:t>
            </a:r>
            <a:r>
              <a:rPr lang="en-US" sz="1400" dirty="0">
                <a:solidFill>
                  <a:schemeClr val="bg1">
                    <a:lumMod val="75000"/>
                  </a:schemeClr>
                </a:solidFill>
              </a:rPr>
              <a:t>  nerve)</a:t>
            </a:r>
          </a:p>
        </p:txBody>
      </p:sp>
      <p:sp>
        <p:nvSpPr>
          <p:cNvPr id="38" name="TextBox 37">
            <a:extLst>
              <a:ext uri="{FF2B5EF4-FFF2-40B4-BE49-F238E27FC236}">
                <a16:creationId xmlns:a16="http://schemas.microsoft.com/office/drawing/2014/main" id="{5B26D3B0-F223-2F0B-E3B6-01AB9C03B1CB}"/>
              </a:ext>
            </a:extLst>
          </p:cNvPr>
          <p:cNvSpPr txBox="1"/>
          <p:nvPr/>
        </p:nvSpPr>
        <p:spPr>
          <a:xfrm>
            <a:off x="1466812" y="3369175"/>
            <a:ext cx="7531414" cy="738664"/>
          </a:xfrm>
          <a:prstGeom prst="rect">
            <a:avLst/>
          </a:prstGeom>
          <a:solidFill>
            <a:schemeClr val="accent1">
              <a:lumMod val="75000"/>
            </a:schemeClr>
          </a:solidFill>
        </p:spPr>
        <p:txBody>
          <a:bodyPr wrap="square" rtlCol="0">
            <a:spAutoFit/>
          </a:bodyPr>
          <a:lstStyle/>
          <a:p>
            <a:r>
              <a:rPr lang="en-US" sz="1400" i="1" dirty="0">
                <a:solidFill>
                  <a:schemeClr val="bg1"/>
                </a:solidFill>
              </a:rPr>
              <a:t>Finally, for completeness’ sake: What comprises the aforementioned </a:t>
            </a:r>
            <a:r>
              <a:rPr lang="en-US" sz="1400" b="1" i="1" dirty="0">
                <a:solidFill>
                  <a:schemeClr val="bg1"/>
                </a:solidFill>
              </a:rPr>
              <a:t>lesser</a:t>
            </a:r>
            <a:r>
              <a:rPr lang="en-US" sz="1400" i="1" dirty="0">
                <a:solidFill>
                  <a:schemeClr val="bg1"/>
                </a:solidFill>
              </a:rPr>
              <a:t> petrosal nerve?</a:t>
            </a:r>
          </a:p>
          <a:p>
            <a:r>
              <a:rPr lang="en-US" sz="1400" dirty="0">
                <a:solidFill>
                  <a:schemeClr val="bg1"/>
                </a:solidFill>
              </a:rPr>
              <a:t>Preganglionic parasympathetics belonging to cranial nerve  9  (the  glossopharyngeal  nerve) </a:t>
            </a:r>
            <a:r>
              <a:rPr lang="en-US" sz="1400" dirty="0">
                <a:solidFill>
                  <a:schemeClr val="accent1">
                    <a:lumMod val="75000"/>
                  </a:schemeClr>
                </a:solidFill>
              </a:rPr>
              <a:t>Its postganglionic fibers innervate the  parotid  gland.</a:t>
            </a:r>
          </a:p>
        </p:txBody>
      </p:sp>
      <p:sp>
        <p:nvSpPr>
          <p:cNvPr id="42" name="TextBox 41">
            <a:extLst>
              <a:ext uri="{FF2B5EF4-FFF2-40B4-BE49-F238E27FC236}">
                <a16:creationId xmlns:a16="http://schemas.microsoft.com/office/drawing/2014/main" id="{C6F36E34-9DAD-4F17-8B4C-9A7A85BECB5C}"/>
              </a:ext>
            </a:extLst>
          </p:cNvPr>
          <p:cNvSpPr txBox="1"/>
          <p:nvPr/>
        </p:nvSpPr>
        <p:spPr>
          <a:xfrm>
            <a:off x="918748" y="2116167"/>
            <a:ext cx="8001001" cy="738664"/>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How will the postganglionic sympathetics and (now) postganglionic parasympathetics get to the lacrimal gland after exiting the pterygopalatine ganglion?</a:t>
            </a:r>
          </a:p>
          <a:p>
            <a:r>
              <a:rPr lang="en-US" sz="1400" dirty="0">
                <a:solidFill>
                  <a:schemeClr val="bg1">
                    <a:lumMod val="75000"/>
                  </a:schemeClr>
                </a:solidFill>
              </a:rPr>
              <a:t>They will pass through the  inferior  orbital fissure to join the  lacrimal  nerve on its way to the gland</a:t>
            </a:r>
          </a:p>
        </p:txBody>
      </p:sp>
    </p:spTree>
    <p:extLst>
      <p:ext uri="{BB962C8B-B14F-4D97-AF65-F5344CB8AC3E}">
        <p14:creationId xmlns:p14="http://schemas.microsoft.com/office/powerpoint/2010/main" val="25387112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solidFill>
                  <a:schemeClr val="bg1">
                    <a:lumMod val="75000"/>
                  </a:schemeClr>
                </a:solidFill>
              </a:rPr>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solidFill>
                  <a:schemeClr val="bg1">
                    <a:lumMod val="75000"/>
                  </a:schemeClr>
                </a:solidFill>
              </a:rPr>
              <a:t>So the </a:t>
            </a:r>
            <a:r>
              <a:rPr lang="en-US" sz="1400" b="1" i="1" dirty="0">
                <a:solidFill>
                  <a:schemeClr val="bg1">
                    <a:lumMod val="75000"/>
                  </a:schemeClr>
                </a:solidFill>
              </a:rPr>
              <a:t>pre</a:t>
            </a:r>
            <a:r>
              <a:rPr lang="en-US" sz="1400" i="1" dirty="0">
                <a:solidFill>
                  <a:schemeClr val="bg1">
                    <a:lumMod val="75000"/>
                  </a:schemeClr>
                </a:solidFill>
              </a:rPr>
              <a:t>ganglionic </a:t>
            </a:r>
            <a:r>
              <a:rPr lang="en-US" sz="1400" b="1" i="1" dirty="0">
                <a:solidFill>
                  <a:schemeClr val="bg1">
                    <a:lumMod val="75000"/>
                  </a:schemeClr>
                </a:solidFill>
              </a:rPr>
              <a:t>para</a:t>
            </a:r>
            <a:r>
              <a:rPr lang="en-US" sz="1400" i="1" dirty="0">
                <a:solidFill>
                  <a:schemeClr val="bg1">
                    <a:lumMod val="75000"/>
                  </a:schemeClr>
                </a:solidFill>
              </a:rPr>
              <a:t>sympathetics headed to the pterygopalatine ganglion and the </a:t>
            </a:r>
            <a:r>
              <a:rPr lang="en-US" sz="1400" b="1" i="1" dirty="0">
                <a:solidFill>
                  <a:schemeClr val="bg1">
                    <a:lumMod val="75000"/>
                  </a:schemeClr>
                </a:solidFill>
              </a:rPr>
              <a:t>post</a:t>
            </a:r>
            <a:r>
              <a:rPr lang="en-US" sz="1400" i="1" dirty="0">
                <a:solidFill>
                  <a:schemeClr val="bg1">
                    <a:lumMod val="75000"/>
                  </a:schemeClr>
                </a:solidFill>
              </a:rPr>
              <a:t>ganglionic </a:t>
            </a:r>
            <a:r>
              <a:rPr lang="en-US" sz="1400" b="1" i="1" dirty="0">
                <a:solidFill>
                  <a:schemeClr val="bg1">
                    <a:lumMod val="75000"/>
                  </a:schemeClr>
                </a:solidFill>
              </a:rPr>
              <a:t>symp</a:t>
            </a:r>
            <a:r>
              <a:rPr lang="en-US" sz="1400" i="1" dirty="0">
                <a:solidFill>
                  <a:schemeClr val="bg1">
                    <a:lumMod val="75000"/>
                  </a:schemeClr>
                </a:solidFill>
              </a:rPr>
              <a:t>athetics heading to the pterygopalatine ganglion travel together through the pterygoid (aka </a:t>
            </a:r>
            <a:r>
              <a:rPr lang="en-US" sz="1400" i="1" dirty="0" err="1">
                <a:solidFill>
                  <a:schemeClr val="bg1">
                    <a:lumMod val="75000"/>
                  </a:schemeClr>
                </a:solidFill>
              </a:rPr>
              <a:t>Vidian’s</a:t>
            </a:r>
            <a:r>
              <a:rPr lang="en-US" sz="1400" i="1" dirty="0">
                <a:solidFill>
                  <a:schemeClr val="bg1">
                    <a:lumMod val="75000"/>
                  </a:schemeClr>
                </a:solidFill>
              </a:rPr>
              <a:t>) canal. As they traverse this canal, the two nerves are considered to be joined, forming one nerve. By what name is this nerve known?</a:t>
            </a:r>
          </a:p>
          <a:p>
            <a:r>
              <a:rPr lang="en-US" sz="1400" dirty="0">
                <a:solidFill>
                  <a:schemeClr val="bg1">
                    <a:lumMod val="75000"/>
                  </a:schemeClr>
                </a:solidFill>
              </a:rPr>
              <a:t>The nerve of the pterygoid canal (aka  </a:t>
            </a:r>
            <a:r>
              <a:rPr lang="en-US" sz="1400" dirty="0" err="1">
                <a:solidFill>
                  <a:schemeClr val="bg1">
                    <a:lumMod val="75000"/>
                  </a:schemeClr>
                </a:solidFill>
              </a:rPr>
              <a:t>Vidian’s</a:t>
            </a:r>
            <a:r>
              <a:rPr lang="en-US" sz="1400" dirty="0">
                <a:solidFill>
                  <a:schemeClr val="bg1">
                    <a:lumMod val="75000"/>
                  </a:schemeClr>
                </a:solidFill>
              </a:rPr>
              <a:t>  nerve)</a:t>
            </a:r>
          </a:p>
        </p:txBody>
      </p:sp>
      <p:sp>
        <p:nvSpPr>
          <p:cNvPr id="38" name="TextBox 37">
            <a:extLst>
              <a:ext uri="{FF2B5EF4-FFF2-40B4-BE49-F238E27FC236}">
                <a16:creationId xmlns:a16="http://schemas.microsoft.com/office/drawing/2014/main" id="{5B26D3B0-F223-2F0B-E3B6-01AB9C03B1CB}"/>
              </a:ext>
            </a:extLst>
          </p:cNvPr>
          <p:cNvSpPr txBox="1"/>
          <p:nvPr/>
        </p:nvSpPr>
        <p:spPr>
          <a:xfrm>
            <a:off x="1466812" y="3369175"/>
            <a:ext cx="7531414" cy="738664"/>
          </a:xfrm>
          <a:prstGeom prst="rect">
            <a:avLst/>
          </a:prstGeom>
          <a:solidFill>
            <a:schemeClr val="accent1">
              <a:lumMod val="75000"/>
            </a:schemeClr>
          </a:solidFill>
        </p:spPr>
        <p:txBody>
          <a:bodyPr wrap="square" rtlCol="0">
            <a:spAutoFit/>
          </a:bodyPr>
          <a:lstStyle/>
          <a:p>
            <a:r>
              <a:rPr lang="en-US" sz="1400" i="1" dirty="0">
                <a:solidFill>
                  <a:schemeClr val="bg1"/>
                </a:solidFill>
              </a:rPr>
              <a:t>Finally, for completeness’ sake: What comprises the aforementioned </a:t>
            </a:r>
            <a:r>
              <a:rPr lang="en-US" sz="1400" b="1" i="1" dirty="0">
                <a:solidFill>
                  <a:schemeClr val="bg1"/>
                </a:solidFill>
              </a:rPr>
              <a:t>lesser</a:t>
            </a:r>
            <a:r>
              <a:rPr lang="en-US" sz="1400" i="1" dirty="0">
                <a:solidFill>
                  <a:schemeClr val="bg1"/>
                </a:solidFill>
              </a:rPr>
              <a:t> petrosal nerve?</a:t>
            </a:r>
          </a:p>
          <a:p>
            <a:r>
              <a:rPr lang="en-US" sz="1400" dirty="0">
                <a:solidFill>
                  <a:schemeClr val="bg1"/>
                </a:solidFill>
              </a:rPr>
              <a:t>Preganglionic parasympathetics belonging to cranial nerve  9  (the  glossopharyngeal  nerve). </a:t>
            </a:r>
            <a:r>
              <a:rPr lang="en-US" sz="1400" dirty="0">
                <a:solidFill>
                  <a:srgbClr val="0000FF"/>
                </a:solidFill>
              </a:rPr>
              <a:t>Its postganglionic fibers innervate the  parotid  gland.</a:t>
            </a:r>
          </a:p>
        </p:txBody>
      </p:sp>
      <p:sp>
        <p:nvSpPr>
          <p:cNvPr id="41" name="Rectangle 40">
            <a:extLst>
              <a:ext uri="{FF2B5EF4-FFF2-40B4-BE49-F238E27FC236}">
                <a16:creationId xmlns:a16="http://schemas.microsoft.com/office/drawing/2014/main" id="{98EB2F16-B634-AE93-D7B4-C79B3EEE556D}"/>
              </a:ext>
            </a:extLst>
          </p:cNvPr>
          <p:cNvSpPr/>
          <p:nvPr/>
        </p:nvSpPr>
        <p:spPr>
          <a:xfrm>
            <a:off x="4545499" y="3856383"/>
            <a:ext cx="583091"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269ECA4-6235-6CB2-C77F-2D5A05162ADF}"/>
              </a:ext>
            </a:extLst>
          </p:cNvPr>
          <p:cNvSpPr txBox="1"/>
          <p:nvPr/>
        </p:nvSpPr>
        <p:spPr>
          <a:xfrm>
            <a:off x="918748" y="2116167"/>
            <a:ext cx="8001001" cy="738664"/>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How will the postganglionic sympathetics and (now) postganglionic parasympathetics get to the lacrimal gland after exiting the pterygopalatine ganglion?</a:t>
            </a:r>
          </a:p>
          <a:p>
            <a:r>
              <a:rPr lang="en-US" sz="1400" dirty="0">
                <a:solidFill>
                  <a:schemeClr val="bg1">
                    <a:lumMod val="75000"/>
                  </a:schemeClr>
                </a:solidFill>
              </a:rPr>
              <a:t>They will pass through the  inferior  orbital fissure to join the  lacrimal  nerve on its way to the gland</a:t>
            </a:r>
          </a:p>
        </p:txBody>
      </p:sp>
    </p:spTree>
    <p:extLst>
      <p:ext uri="{BB962C8B-B14F-4D97-AF65-F5344CB8AC3E}">
        <p14:creationId xmlns:p14="http://schemas.microsoft.com/office/powerpoint/2010/main" val="13929635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155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chemeClr val="bg1">
                    <a:lumMod val="75000"/>
                  </a:schemeClr>
                </a:solidFill>
              </a:rPr>
              <a:t>Let’s sidebar on the parasympathetics for a moment.</a:t>
            </a:r>
          </a:p>
          <a:p>
            <a:r>
              <a:rPr lang="en-US" sz="1400" i="1" dirty="0">
                <a:solidFill>
                  <a:schemeClr val="bg1">
                    <a:lumMod val="75000"/>
                  </a:schemeClr>
                </a:solidFill>
              </a:rPr>
              <a:t>We conceptualize the peripheral parasympathetic pathway as consisting of two portions—what are they?</a:t>
            </a:r>
          </a:p>
          <a:p>
            <a:r>
              <a:rPr lang="en-US" sz="1400" dirty="0">
                <a:solidFill>
                  <a:schemeClr val="bg1">
                    <a:lumMod val="75000"/>
                  </a:schemeClr>
                </a:solidFill>
              </a:rPr>
              <a:t>The preganglionic portion (fibers) and the postganglionic portion (fibers)</a:t>
            </a:r>
          </a:p>
          <a:p>
            <a:endParaRPr lang="en-US" sz="1400" i="1" dirty="0">
              <a:solidFill>
                <a:schemeClr val="bg1">
                  <a:lumMod val="75000"/>
                </a:schemeClr>
              </a:solidFill>
            </a:endParaRPr>
          </a:p>
          <a:p>
            <a:r>
              <a:rPr lang="en-US" sz="1400" i="1" dirty="0">
                <a:solidFill>
                  <a:schemeClr val="bg1">
                    <a:lumMod val="75000"/>
                  </a:schemeClr>
                </a:solidFill>
              </a:rPr>
              <a:t>With its </a:t>
            </a:r>
            <a:r>
              <a:rPr lang="en-US" sz="1400" dirty="0">
                <a:solidFill>
                  <a:schemeClr val="bg1">
                    <a:lumMod val="75000"/>
                  </a:schemeClr>
                </a:solidFill>
              </a:rPr>
              <a:t>central, preganglionic </a:t>
            </a:r>
            <a:r>
              <a:rPr lang="en-US" sz="1400" i="1" dirty="0">
                <a:solidFill>
                  <a:schemeClr val="bg1">
                    <a:lumMod val="75000"/>
                  </a:schemeClr>
                </a:solidFill>
              </a:rPr>
              <a:t>and</a:t>
            </a:r>
            <a:r>
              <a:rPr lang="en-US" sz="1400" dirty="0">
                <a:solidFill>
                  <a:schemeClr val="bg1">
                    <a:lumMod val="75000"/>
                  </a:schemeClr>
                </a:solidFill>
              </a:rPr>
              <a:t> postganglionic </a:t>
            </a:r>
            <a:r>
              <a:rPr lang="en-US" sz="1400" i="1" dirty="0">
                <a:solidFill>
                  <a:schemeClr val="bg1">
                    <a:lumMod val="75000"/>
                  </a:schemeClr>
                </a:solidFill>
              </a:rPr>
              <a:t>fibers, the </a:t>
            </a:r>
            <a:r>
              <a:rPr lang="en-US" sz="1400" b="1" dirty="0">
                <a:solidFill>
                  <a:schemeClr val="bg1">
                    <a:lumMod val="75000"/>
                  </a:schemeClr>
                </a:solidFill>
              </a:rPr>
              <a:t>sympathetic</a:t>
            </a:r>
            <a:r>
              <a:rPr lang="en-US" sz="1400" i="1" dirty="0">
                <a:solidFill>
                  <a:schemeClr val="bg1">
                    <a:lumMod val="75000"/>
                  </a:schemeClr>
                </a:solidFill>
              </a:rPr>
              <a:t> pathway is conceptualized in a similar manner. That said, in one sense the sympathetics and parasympathetics are organized in diametrically opposing fashions. What sense is that?</a:t>
            </a:r>
          </a:p>
          <a:p>
            <a:r>
              <a:rPr lang="en-US" sz="1400" dirty="0">
                <a:solidFill>
                  <a:schemeClr val="bg1">
                    <a:lumMod val="75000"/>
                  </a:schemeClr>
                </a:solidFill>
              </a:rPr>
              <a:t>In the sympathetic system, the </a:t>
            </a:r>
            <a:r>
              <a:rPr lang="en-US" sz="1400" b="1" dirty="0">
                <a:solidFill>
                  <a:schemeClr val="bg1">
                    <a:lumMod val="75000"/>
                  </a:schemeClr>
                </a:solidFill>
              </a:rPr>
              <a:t>pre</a:t>
            </a:r>
            <a:r>
              <a:rPr lang="en-US" sz="1400" dirty="0">
                <a:solidFill>
                  <a:schemeClr val="bg1">
                    <a:lumMod val="75000"/>
                  </a:schemeClr>
                </a:solidFill>
              </a:rPr>
              <a:t>ganglionic fibers are relatively  short, having to extend only from the  spinal cord  to the sympathetic  ganglia  located in the sympathetic  chain  just outside the  vertebral column .   In contrast, </a:t>
            </a:r>
            <a:r>
              <a:rPr lang="en-US" sz="1400" b="1" dirty="0">
                <a:solidFill>
                  <a:schemeClr val="bg1">
                    <a:lumMod val="75000"/>
                  </a:schemeClr>
                </a:solidFill>
              </a:rPr>
              <a:t>post</a:t>
            </a:r>
            <a:r>
              <a:rPr lang="en-US" sz="1400" dirty="0">
                <a:solidFill>
                  <a:schemeClr val="bg1">
                    <a:lumMod val="75000"/>
                  </a:schemeClr>
                </a:solidFill>
              </a:rPr>
              <a:t>ganglionic sympathetic fibers are long, as they have to run all the way from the sympathetic chain to their distant effector organ. Because </a:t>
            </a:r>
            <a:r>
              <a:rPr lang="en-US" sz="1400" b="1" dirty="0">
                <a:solidFill>
                  <a:schemeClr val="bg1">
                    <a:lumMod val="75000"/>
                  </a:schemeClr>
                </a:solidFill>
              </a:rPr>
              <a:t>parasympathetic ganglia </a:t>
            </a:r>
            <a:r>
              <a:rPr lang="en-US" sz="1400" dirty="0">
                <a:solidFill>
                  <a:schemeClr val="bg1">
                    <a:lumMod val="75000"/>
                  </a:schemeClr>
                </a:solidFill>
              </a:rPr>
              <a:t>are located near the effector organ, not the CNS, in the parasympathetic system these relative lengths are reversed: The </a:t>
            </a:r>
            <a:r>
              <a:rPr lang="en-US" sz="1400" b="1" dirty="0">
                <a:solidFill>
                  <a:schemeClr val="bg1">
                    <a:lumMod val="75000"/>
                  </a:schemeClr>
                </a:solidFill>
              </a:rPr>
              <a:t>pre</a:t>
            </a:r>
            <a:r>
              <a:rPr lang="en-US" sz="1400" dirty="0">
                <a:solidFill>
                  <a:schemeClr val="bg1">
                    <a:lumMod val="75000"/>
                  </a:schemeClr>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6" name="TextBox 25">
            <a:extLst>
              <a:ext uri="{FF2B5EF4-FFF2-40B4-BE49-F238E27FC236}">
                <a16:creationId xmlns:a16="http://schemas.microsoft.com/office/drawing/2014/main" id="{0620AC78-15B9-5C26-7E29-6EC929B38429}"/>
              </a:ext>
            </a:extLst>
          </p:cNvPr>
          <p:cNvSpPr txBox="1"/>
          <p:nvPr/>
        </p:nvSpPr>
        <p:spPr>
          <a:xfrm>
            <a:off x="465347" y="2044827"/>
            <a:ext cx="5537888" cy="2893100"/>
          </a:xfrm>
          <a:prstGeom prst="rect">
            <a:avLst/>
          </a:prstGeom>
          <a:solidFill>
            <a:schemeClr val="accent6">
              <a:lumMod val="20000"/>
              <a:lumOff val="80000"/>
            </a:schemeClr>
          </a:solidFill>
        </p:spPr>
        <p:txBody>
          <a:bodyPr wrap="square" rtlCol="0">
            <a:spAutoFit/>
          </a:bodyPr>
          <a:lstStyle/>
          <a:p>
            <a:r>
              <a:rPr lang="en-US" sz="1400" i="1" dirty="0">
                <a:solidFill>
                  <a:schemeClr val="bg1">
                    <a:lumMod val="75000"/>
                  </a:schemeClr>
                </a:solidFill>
              </a:rPr>
              <a:t>Speaking of parasympathetic ganglia…How many are associated with the cranial nerves in general?</a:t>
            </a:r>
          </a:p>
          <a:p>
            <a:r>
              <a:rPr lang="en-US" sz="1400" dirty="0">
                <a:solidFill>
                  <a:schemeClr val="bg1">
                    <a:lumMod val="75000"/>
                  </a:schemeClr>
                </a:solidFill>
              </a:rPr>
              <a:t>Five</a:t>
            </a:r>
          </a:p>
          <a:p>
            <a:endParaRPr lang="en-US" sz="1400" dirty="0">
              <a:solidFill>
                <a:schemeClr val="bg1">
                  <a:lumMod val="75000"/>
                </a:schemeClr>
              </a:solidFill>
            </a:endParaRPr>
          </a:p>
          <a:p>
            <a:r>
              <a:rPr lang="en-US" sz="1400" i="1" dirty="0">
                <a:solidFill>
                  <a:schemeClr val="bg1">
                    <a:lumMod val="75000"/>
                  </a:schemeClr>
                </a:solidFill>
              </a:rPr>
              <a:t>Of the five, how many are of direct concern to us eye dentists? What are there names? Where is each located? Each ganglia ‘belongs’ to specific cranial nerves. To which nerve do the ciliary  and pterygopalatine ganglia belong?</a:t>
            </a:r>
          </a:p>
          <a:p>
            <a:r>
              <a:rPr lang="en-US" sz="1400" dirty="0">
                <a:solidFill>
                  <a:schemeClr val="bg1">
                    <a:lumMod val="75000"/>
                  </a:schemeClr>
                </a:solidFill>
              </a:rPr>
              <a:t>Two:</a:t>
            </a:r>
          </a:p>
          <a:p>
            <a:r>
              <a:rPr lang="en-US" sz="1400" dirty="0">
                <a:solidFill>
                  <a:schemeClr val="bg1">
                    <a:lumMod val="75000"/>
                  </a:schemeClr>
                </a:solidFill>
              </a:rPr>
              <a:t>--The  </a:t>
            </a:r>
            <a:r>
              <a:rPr lang="en-US" sz="1400" b="1" dirty="0">
                <a:solidFill>
                  <a:schemeClr val="bg1">
                    <a:lumMod val="75000"/>
                  </a:schemeClr>
                </a:solidFill>
              </a:rPr>
              <a:t>ciliary  ganglion </a:t>
            </a:r>
            <a:r>
              <a:rPr lang="en-US" sz="1400" dirty="0">
                <a:solidFill>
                  <a:schemeClr val="bg1">
                    <a:lumMod val="75000"/>
                  </a:schemeClr>
                </a:solidFill>
              </a:rPr>
              <a:t>is located near the  orbital apex . It belongs to cranial nerve  5  (specifically  V1 , aka the  </a:t>
            </a:r>
            <a:r>
              <a:rPr lang="en-US" sz="1400" i="1" dirty="0">
                <a:solidFill>
                  <a:schemeClr val="bg1">
                    <a:lumMod val="75000"/>
                  </a:schemeClr>
                </a:solidFill>
              </a:rPr>
              <a:t>oculomotor  nerve</a:t>
            </a:r>
            <a:r>
              <a:rPr lang="en-US" sz="1400" dirty="0">
                <a:solidFill>
                  <a:schemeClr val="bg1">
                    <a:lumMod val="75000"/>
                  </a:schemeClr>
                </a:solidFill>
              </a:rPr>
              <a:t>).</a:t>
            </a:r>
          </a:p>
          <a:p>
            <a:r>
              <a:rPr lang="en-US" sz="1400" dirty="0">
                <a:solidFill>
                  <a:schemeClr val="bg1">
                    <a:lumMod val="75000"/>
                  </a:schemeClr>
                </a:solidFill>
              </a:rPr>
              <a:t>--The  pterygopalatine  ganglion is located in the  pterygopalatine fossa. It belongs to cranial nerve  7 .</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20" name="Oval 19">
            <a:extLst>
              <a:ext uri="{FF2B5EF4-FFF2-40B4-BE49-F238E27FC236}">
                <a16:creationId xmlns:a16="http://schemas.microsoft.com/office/drawing/2014/main" id="{9CA70060-C73C-9CF8-C2A7-EC25E3163AF8}"/>
              </a:ext>
            </a:extLst>
          </p:cNvPr>
          <p:cNvSpPr/>
          <p:nvPr/>
        </p:nvSpPr>
        <p:spPr>
          <a:xfrm>
            <a:off x="1630016" y="4890051"/>
            <a:ext cx="2425149" cy="503583"/>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837E54-96F4-5DA4-9995-2AC4840801FD}"/>
              </a:ext>
            </a:extLst>
          </p:cNvPr>
          <p:cNvSpPr txBox="1"/>
          <p:nvPr/>
        </p:nvSpPr>
        <p:spPr>
          <a:xfrm>
            <a:off x="2585635" y="3486089"/>
            <a:ext cx="6347291" cy="1169551"/>
          </a:xfrm>
          <a:prstGeom prst="rect">
            <a:avLst/>
          </a:prstGeom>
          <a:solidFill>
            <a:srgbClr val="CCFFCC"/>
          </a:solidFill>
        </p:spPr>
        <p:txBody>
          <a:bodyPr wrap="square" rtlCol="0">
            <a:spAutoFit/>
          </a:bodyPr>
          <a:lstStyle/>
          <a:p>
            <a:r>
              <a:rPr lang="en-US" sz="1400" i="1" dirty="0">
                <a:solidFill>
                  <a:schemeClr val="bg1">
                    <a:lumMod val="75000"/>
                  </a:schemeClr>
                </a:solidFill>
              </a:rPr>
              <a:t>You know (because we just covered it) that </a:t>
            </a:r>
            <a:r>
              <a:rPr lang="en-US" sz="1400" b="1" i="1" u="sng" dirty="0">
                <a:solidFill>
                  <a:schemeClr val="bg1">
                    <a:lumMod val="75000"/>
                  </a:schemeClr>
                </a:solidFill>
              </a:rPr>
              <a:t>parasympathetics heading to     the pterygopalatine ganglion</a:t>
            </a:r>
            <a:r>
              <a:rPr lang="en-US" sz="1400" i="1" dirty="0">
                <a:solidFill>
                  <a:schemeClr val="bg1">
                    <a:lumMod val="75000"/>
                  </a:schemeClr>
                </a:solidFill>
              </a:rPr>
              <a:t> originate in the  superior salivatory  nucleus. From what nucleus do the parasympathetics heading to the ciliary ganglion originate?</a:t>
            </a:r>
          </a:p>
          <a:p>
            <a:r>
              <a:rPr lang="en-US" sz="1400" dirty="0">
                <a:solidFill>
                  <a:schemeClr val="bg1">
                    <a:lumMod val="75000"/>
                  </a:schemeClr>
                </a:solidFill>
              </a:rPr>
              <a:t>The  Edinger-Westphal  nucleus</a:t>
            </a:r>
          </a:p>
        </p:txBody>
      </p:sp>
      <p:sp>
        <p:nvSpPr>
          <p:cNvPr id="32" name="Oval 31">
            <a:extLst>
              <a:ext uri="{FF2B5EF4-FFF2-40B4-BE49-F238E27FC236}">
                <a16:creationId xmlns:a16="http://schemas.microsoft.com/office/drawing/2014/main" id="{81100EDF-BE6F-D06D-80CC-BC77587BB196}"/>
              </a:ext>
            </a:extLst>
          </p:cNvPr>
          <p:cNvSpPr/>
          <p:nvPr/>
        </p:nvSpPr>
        <p:spPr>
          <a:xfrm>
            <a:off x="985629" y="3909391"/>
            <a:ext cx="1532284" cy="450574"/>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027A85D-BCCD-6F70-7480-9DA7CE6F622A}"/>
              </a:ext>
            </a:extLst>
          </p:cNvPr>
          <p:cNvSpPr txBox="1"/>
          <p:nvPr/>
        </p:nvSpPr>
        <p:spPr>
          <a:xfrm>
            <a:off x="400672" y="1893368"/>
            <a:ext cx="5165421" cy="1815882"/>
          </a:xfrm>
          <a:prstGeom prst="rect">
            <a:avLst/>
          </a:prstGeom>
          <a:solidFill>
            <a:srgbClr val="FFCCFF"/>
          </a:solidFill>
        </p:spPr>
        <p:txBody>
          <a:bodyPr wrap="square" rtlCol="0">
            <a:spAutoFit/>
          </a:bodyPr>
          <a:lstStyle/>
          <a:p>
            <a:r>
              <a:rPr lang="en-US" sz="1400" i="1" dirty="0">
                <a:solidFill>
                  <a:schemeClr val="bg1">
                    <a:lumMod val="75000"/>
                  </a:schemeClr>
                </a:solidFill>
              </a:rPr>
              <a:t>Speaking of the preganglionic parasympathetics heading to the pterygopalatine ganglion: After leaving the superior salivatory nucleus, they form a named nerve. What is its name?</a:t>
            </a:r>
          </a:p>
          <a:p>
            <a:r>
              <a:rPr lang="en-US" sz="1400" b="1" dirty="0">
                <a:solidFill>
                  <a:schemeClr val="bg1">
                    <a:lumMod val="75000"/>
                  </a:schemeClr>
                </a:solidFill>
              </a:rPr>
              <a:t>The  greater  petrosal nerve</a:t>
            </a:r>
          </a:p>
          <a:p>
            <a:endParaRPr lang="en-US" sz="1400" dirty="0">
              <a:solidFill>
                <a:schemeClr val="bg1">
                  <a:lumMod val="75000"/>
                </a:schemeClr>
              </a:solidFill>
            </a:endParaRPr>
          </a:p>
          <a:p>
            <a:r>
              <a:rPr lang="en-US" sz="1400" i="1" dirty="0">
                <a:solidFill>
                  <a:schemeClr val="bg1">
                    <a:lumMod val="75000"/>
                  </a:schemeClr>
                </a:solidFill>
              </a:rPr>
              <a:t>The greater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5" name="TextBox 34">
            <a:extLst>
              <a:ext uri="{FF2B5EF4-FFF2-40B4-BE49-F238E27FC236}">
                <a16:creationId xmlns:a16="http://schemas.microsoft.com/office/drawing/2014/main" id="{17AD7BA4-5FA3-D3A4-1E75-B79DE30605F4}"/>
              </a:ext>
            </a:extLst>
          </p:cNvPr>
          <p:cNvSpPr txBox="1"/>
          <p:nvPr/>
        </p:nvSpPr>
        <p:spPr>
          <a:xfrm>
            <a:off x="400672" y="4063180"/>
            <a:ext cx="6391546"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Returning as promised: What comprises </a:t>
            </a:r>
            <a:r>
              <a:rPr lang="en-US" sz="1400" b="1" i="1" dirty="0">
                <a:solidFill>
                  <a:schemeClr val="bg1">
                    <a:lumMod val="75000"/>
                  </a:schemeClr>
                </a:solidFill>
              </a:rPr>
              <a:t>the deep petrosal nerve</a:t>
            </a:r>
            <a:r>
              <a:rPr lang="en-US" sz="1400" i="1" dirty="0">
                <a:solidFill>
                  <a:schemeClr val="bg1">
                    <a:lumMod val="75000"/>
                  </a:schemeClr>
                </a:solidFill>
              </a:rPr>
              <a:t>?</a:t>
            </a:r>
          </a:p>
          <a:p>
            <a:r>
              <a:rPr lang="en-US" sz="1400" dirty="0">
                <a:solidFill>
                  <a:schemeClr val="bg1">
                    <a:lumMod val="75000"/>
                  </a:schemeClr>
                </a:solidFill>
              </a:rPr>
              <a:t>Postganglionic </a:t>
            </a:r>
            <a:r>
              <a:rPr lang="en-US" sz="1400" b="1" dirty="0">
                <a:solidFill>
                  <a:schemeClr val="bg1">
                    <a:lumMod val="75000"/>
                  </a:schemeClr>
                </a:solidFill>
              </a:rPr>
              <a:t>symp</a:t>
            </a:r>
            <a:r>
              <a:rPr lang="en-US" sz="1400" dirty="0">
                <a:solidFill>
                  <a:schemeClr val="bg1">
                    <a:lumMod val="75000"/>
                  </a:schemeClr>
                </a:solidFill>
              </a:rPr>
              <a:t>athetics heading to the lacrimal gland. The fibers will pass through the pterygopalatine ganglion but will </a:t>
            </a:r>
            <a:r>
              <a:rPr lang="en-US" sz="1400" b="1" dirty="0">
                <a:solidFill>
                  <a:schemeClr val="bg1">
                    <a:lumMod val="75000"/>
                  </a:schemeClr>
                </a:solidFill>
              </a:rPr>
              <a:t>not</a:t>
            </a:r>
            <a:r>
              <a:rPr lang="en-US" sz="1400" dirty="0">
                <a:solidFill>
                  <a:schemeClr val="bg1">
                    <a:lumMod val="75000"/>
                  </a:schemeClr>
                </a:solidFill>
              </a:rPr>
              <a:t> synapse there (as stated, they’re </a:t>
            </a:r>
            <a:r>
              <a:rPr lang="en-US" sz="1400" b="1" dirty="0">
                <a:solidFill>
                  <a:schemeClr val="bg1">
                    <a:lumMod val="75000"/>
                  </a:schemeClr>
                </a:solidFill>
              </a:rPr>
              <a:t>post</a:t>
            </a:r>
            <a:r>
              <a:rPr lang="en-US" sz="1400" dirty="0">
                <a:solidFill>
                  <a:schemeClr val="bg1">
                    <a:lumMod val="75000"/>
                  </a:schemeClr>
                </a:solidFill>
              </a:rPr>
              <a:t>-ganglionic).</a:t>
            </a:r>
          </a:p>
          <a:p>
            <a:endParaRPr lang="en-US" sz="1400" dirty="0">
              <a:solidFill>
                <a:schemeClr val="bg1">
                  <a:lumMod val="75000"/>
                </a:schemeClr>
              </a:solidFill>
            </a:endParaRPr>
          </a:p>
          <a:p>
            <a:r>
              <a:rPr lang="en-US" sz="1400" i="1" dirty="0">
                <a:solidFill>
                  <a:schemeClr val="bg1">
                    <a:lumMod val="75000"/>
                  </a:schemeClr>
                </a:solidFill>
              </a:rPr>
              <a:t>The deep petrosal nerve exits the skull (and enters the pterygopalatine fossa) via a named canal. What is its name?</a:t>
            </a:r>
          </a:p>
          <a:p>
            <a:r>
              <a:rPr lang="en-US" sz="1400" b="1" dirty="0">
                <a:solidFill>
                  <a:schemeClr val="bg1">
                    <a:lumMod val="75000"/>
                  </a:schemeClr>
                </a:solidFill>
              </a:rPr>
              <a:t>The pterygoid canal (aka </a:t>
            </a:r>
            <a:r>
              <a:rPr lang="en-US" sz="1400" b="1" dirty="0" err="1">
                <a:solidFill>
                  <a:schemeClr val="bg1">
                    <a:lumMod val="75000"/>
                  </a:schemeClr>
                </a:solidFill>
              </a:rPr>
              <a:t>Vidian’s</a:t>
            </a:r>
            <a:r>
              <a:rPr lang="en-US" sz="1400" b="1" dirty="0">
                <a:solidFill>
                  <a:schemeClr val="bg1">
                    <a:lumMod val="75000"/>
                  </a:schemeClr>
                </a:solidFill>
              </a:rPr>
              <a:t> canal)</a:t>
            </a:r>
          </a:p>
        </p:txBody>
      </p:sp>
      <p:sp>
        <p:nvSpPr>
          <p:cNvPr id="37" name="TextBox 36">
            <a:extLst>
              <a:ext uri="{FF2B5EF4-FFF2-40B4-BE49-F238E27FC236}">
                <a16:creationId xmlns:a16="http://schemas.microsoft.com/office/drawing/2014/main" id="{CA32B728-9F49-A805-B43E-4C754D7BCC28}"/>
              </a:ext>
            </a:extLst>
          </p:cNvPr>
          <p:cNvSpPr txBox="1"/>
          <p:nvPr/>
        </p:nvSpPr>
        <p:spPr>
          <a:xfrm>
            <a:off x="4018192" y="2254982"/>
            <a:ext cx="4973033" cy="1815882"/>
          </a:xfrm>
          <a:prstGeom prst="rect">
            <a:avLst/>
          </a:prstGeom>
          <a:solidFill>
            <a:schemeClr val="accent5"/>
          </a:solidFill>
        </p:spPr>
        <p:txBody>
          <a:bodyPr wrap="square" rtlCol="0">
            <a:spAutoFit/>
          </a:bodyPr>
          <a:lstStyle/>
          <a:p>
            <a:r>
              <a:rPr lang="en-US" sz="1400" i="1" dirty="0">
                <a:solidFill>
                  <a:schemeClr val="bg1">
                    <a:lumMod val="75000"/>
                  </a:schemeClr>
                </a:solidFill>
              </a:rPr>
              <a:t>So the </a:t>
            </a:r>
            <a:r>
              <a:rPr lang="en-US" sz="1400" b="1" i="1" dirty="0">
                <a:solidFill>
                  <a:schemeClr val="bg1">
                    <a:lumMod val="75000"/>
                  </a:schemeClr>
                </a:solidFill>
              </a:rPr>
              <a:t>pre</a:t>
            </a:r>
            <a:r>
              <a:rPr lang="en-US" sz="1400" i="1" dirty="0">
                <a:solidFill>
                  <a:schemeClr val="bg1">
                    <a:lumMod val="75000"/>
                  </a:schemeClr>
                </a:solidFill>
              </a:rPr>
              <a:t>ganglionic </a:t>
            </a:r>
            <a:r>
              <a:rPr lang="en-US" sz="1400" b="1" i="1" dirty="0">
                <a:solidFill>
                  <a:schemeClr val="bg1">
                    <a:lumMod val="75000"/>
                  </a:schemeClr>
                </a:solidFill>
              </a:rPr>
              <a:t>para</a:t>
            </a:r>
            <a:r>
              <a:rPr lang="en-US" sz="1400" i="1" dirty="0">
                <a:solidFill>
                  <a:schemeClr val="bg1">
                    <a:lumMod val="75000"/>
                  </a:schemeClr>
                </a:solidFill>
              </a:rPr>
              <a:t>sympathetics headed to the pterygopalatine ganglion and the </a:t>
            </a:r>
            <a:r>
              <a:rPr lang="en-US" sz="1400" b="1" i="1" dirty="0">
                <a:solidFill>
                  <a:schemeClr val="bg1">
                    <a:lumMod val="75000"/>
                  </a:schemeClr>
                </a:solidFill>
              </a:rPr>
              <a:t>post</a:t>
            </a:r>
            <a:r>
              <a:rPr lang="en-US" sz="1400" i="1" dirty="0">
                <a:solidFill>
                  <a:schemeClr val="bg1">
                    <a:lumMod val="75000"/>
                  </a:schemeClr>
                </a:solidFill>
              </a:rPr>
              <a:t>ganglionic </a:t>
            </a:r>
            <a:r>
              <a:rPr lang="en-US" sz="1400" b="1" i="1" dirty="0">
                <a:solidFill>
                  <a:schemeClr val="bg1">
                    <a:lumMod val="75000"/>
                  </a:schemeClr>
                </a:solidFill>
              </a:rPr>
              <a:t>symp</a:t>
            </a:r>
            <a:r>
              <a:rPr lang="en-US" sz="1400" i="1" dirty="0">
                <a:solidFill>
                  <a:schemeClr val="bg1">
                    <a:lumMod val="75000"/>
                  </a:schemeClr>
                </a:solidFill>
              </a:rPr>
              <a:t>athetics heading to the pterygopalatine ganglion travel together through the pterygoid (aka </a:t>
            </a:r>
            <a:r>
              <a:rPr lang="en-US" sz="1400" i="1" dirty="0" err="1">
                <a:solidFill>
                  <a:schemeClr val="bg1">
                    <a:lumMod val="75000"/>
                  </a:schemeClr>
                </a:solidFill>
              </a:rPr>
              <a:t>Vidian’s</a:t>
            </a:r>
            <a:r>
              <a:rPr lang="en-US" sz="1400" i="1" dirty="0">
                <a:solidFill>
                  <a:schemeClr val="bg1">
                    <a:lumMod val="75000"/>
                  </a:schemeClr>
                </a:solidFill>
              </a:rPr>
              <a:t>) canal. As they traverse this canal, the two nerves are considered to be joined, forming one nerve. By what name is this nerve known?</a:t>
            </a:r>
          </a:p>
          <a:p>
            <a:r>
              <a:rPr lang="en-US" sz="1400" dirty="0">
                <a:solidFill>
                  <a:schemeClr val="bg1">
                    <a:lumMod val="75000"/>
                  </a:schemeClr>
                </a:solidFill>
              </a:rPr>
              <a:t>The nerve of the pterygoid canal (aka  </a:t>
            </a:r>
            <a:r>
              <a:rPr lang="en-US" sz="1400" dirty="0" err="1">
                <a:solidFill>
                  <a:schemeClr val="bg1">
                    <a:lumMod val="75000"/>
                  </a:schemeClr>
                </a:solidFill>
              </a:rPr>
              <a:t>Vidian’s</a:t>
            </a:r>
            <a:r>
              <a:rPr lang="en-US" sz="1400" dirty="0">
                <a:solidFill>
                  <a:schemeClr val="bg1">
                    <a:lumMod val="75000"/>
                  </a:schemeClr>
                </a:solidFill>
              </a:rPr>
              <a:t>  nerve)</a:t>
            </a:r>
          </a:p>
        </p:txBody>
      </p:sp>
      <p:sp>
        <p:nvSpPr>
          <p:cNvPr id="38" name="TextBox 37">
            <a:extLst>
              <a:ext uri="{FF2B5EF4-FFF2-40B4-BE49-F238E27FC236}">
                <a16:creationId xmlns:a16="http://schemas.microsoft.com/office/drawing/2014/main" id="{5B26D3B0-F223-2F0B-E3B6-01AB9C03B1CB}"/>
              </a:ext>
            </a:extLst>
          </p:cNvPr>
          <p:cNvSpPr txBox="1"/>
          <p:nvPr/>
        </p:nvSpPr>
        <p:spPr>
          <a:xfrm>
            <a:off x="1466812" y="3369175"/>
            <a:ext cx="7531414" cy="738664"/>
          </a:xfrm>
          <a:prstGeom prst="rect">
            <a:avLst/>
          </a:prstGeom>
          <a:solidFill>
            <a:schemeClr val="accent1">
              <a:lumMod val="75000"/>
            </a:schemeClr>
          </a:solidFill>
        </p:spPr>
        <p:txBody>
          <a:bodyPr wrap="square" rtlCol="0">
            <a:spAutoFit/>
          </a:bodyPr>
          <a:lstStyle/>
          <a:p>
            <a:r>
              <a:rPr lang="en-US" sz="1400" i="1" dirty="0">
                <a:solidFill>
                  <a:schemeClr val="bg1"/>
                </a:solidFill>
              </a:rPr>
              <a:t>Finally, for completeness’ sake: What comprises the aforementioned </a:t>
            </a:r>
            <a:r>
              <a:rPr lang="en-US" sz="1400" b="1" i="1" dirty="0">
                <a:solidFill>
                  <a:schemeClr val="bg1"/>
                </a:solidFill>
              </a:rPr>
              <a:t>lesser</a:t>
            </a:r>
            <a:r>
              <a:rPr lang="en-US" sz="1400" i="1" dirty="0">
                <a:solidFill>
                  <a:schemeClr val="bg1"/>
                </a:solidFill>
              </a:rPr>
              <a:t> petrosal nerve?</a:t>
            </a:r>
          </a:p>
          <a:p>
            <a:r>
              <a:rPr lang="en-US" sz="1400" dirty="0">
                <a:solidFill>
                  <a:schemeClr val="bg1"/>
                </a:solidFill>
              </a:rPr>
              <a:t>Preganglionic parasympathetics belonging to cranial nerve  9  (the  glossopharyngeal  nerve). </a:t>
            </a:r>
            <a:r>
              <a:rPr lang="en-US" sz="1400" dirty="0">
                <a:solidFill>
                  <a:srgbClr val="0000FF"/>
                </a:solidFill>
              </a:rPr>
              <a:t>Its postganglionic fibers innervate the  parotid  gland.</a:t>
            </a:r>
          </a:p>
        </p:txBody>
      </p:sp>
      <p:sp>
        <p:nvSpPr>
          <p:cNvPr id="42" name="TextBox 41">
            <a:extLst>
              <a:ext uri="{FF2B5EF4-FFF2-40B4-BE49-F238E27FC236}">
                <a16:creationId xmlns:a16="http://schemas.microsoft.com/office/drawing/2014/main" id="{738F7345-3BF7-DF6A-F14D-F2E24F7BAF35}"/>
              </a:ext>
            </a:extLst>
          </p:cNvPr>
          <p:cNvSpPr txBox="1"/>
          <p:nvPr/>
        </p:nvSpPr>
        <p:spPr>
          <a:xfrm>
            <a:off x="918748" y="2116167"/>
            <a:ext cx="8001001" cy="738664"/>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How will the postganglionic sympathetics and (now) postganglionic parasympathetics get to the lacrimal gland after exiting the pterygopalatine ganglion?</a:t>
            </a:r>
          </a:p>
          <a:p>
            <a:r>
              <a:rPr lang="en-US" sz="1400" dirty="0">
                <a:solidFill>
                  <a:schemeClr val="bg1">
                    <a:lumMod val="75000"/>
                  </a:schemeClr>
                </a:solidFill>
              </a:rPr>
              <a:t>They will pass through the  inferior  orbital fissure to join the  lacrimal  nerve on its way to the gland</a:t>
            </a:r>
          </a:p>
        </p:txBody>
      </p:sp>
    </p:spTree>
    <p:extLst>
      <p:ext uri="{BB962C8B-B14F-4D97-AF65-F5344CB8AC3E}">
        <p14:creationId xmlns:p14="http://schemas.microsoft.com/office/powerpoint/2010/main" val="144912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16</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p>
          <a:p>
            <a:endParaRPr lang="en-US" sz="1400" dirty="0"/>
          </a:p>
          <a:p>
            <a:r>
              <a:rPr lang="en-US" sz="1400" i="1" dirty="0"/>
              <a:t>Which is more numerous—glands of Krauss, or of </a:t>
            </a:r>
            <a:r>
              <a:rPr lang="en-US" sz="1400" i="1" dirty="0" err="1"/>
              <a:t>Wolfring</a:t>
            </a:r>
            <a:r>
              <a:rPr lang="en-US" sz="1400" i="1" dirty="0"/>
              <a:t>?</a:t>
            </a:r>
          </a:p>
          <a:p>
            <a:r>
              <a:rPr lang="en-US" sz="1400" dirty="0"/>
              <a:t>There are about twice as many glands of  Krauss  as there are glands of  </a:t>
            </a:r>
            <a:r>
              <a:rPr lang="en-US" sz="1400" dirty="0" err="1"/>
              <a:t>Wolfring</a:t>
            </a:r>
            <a:endParaRPr lang="en-US" sz="1400" dirty="0">
              <a:solidFill>
                <a:srgbClr val="0000FF"/>
              </a:solidFill>
            </a:endParaRPr>
          </a:p>
        </p:txBody>
      </p:sp>
      <p:sp>
        <p:nvSpPr>
          <p:cNvPr id="7" name="Rectangle 6">
            <a:extLst>
              <a:ext uri="{FF2B5EF4-FFF2-40B4-BE49-F238E27FC236}">
                <a16:creationId xmlns:a16="http://schemas.microsoft.com/office/drawing/2014/main" id="{C5788CA3-3E91-AAC7-4C81-56481270F4FD}"/>
              </a:ext>
            </a:extLst>
          </p:cNvPr>
          <p:cNvSpPr/>
          <p:nvPr/>
        </p:nvSpPr>
        <p:spPr>
          <a:xfrm>
            <a:off x="5466013" y="6122548"/>
            <a:ext cx="651847" cy="211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2D8424B-6F8F-5915-32B4-F5E60D3591BE}"/>
              </a:ext>
            </a:extLst>
          </p:cNvPr>
          <p:cNvSpPr/>
          <p:nvPr/>
        </p:nvSpPr>
        <p:spPr>
          <a:xfrm>
            <a:off x="2992405" y="6342160"/>
            <a:ext cx="687888" cy="230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18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17</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0000FF"/>
                </a:solidFill>
              </a:rPr>
              <a:t>What is the primary location for each?</a:t>
            </a:r>
          </a:p>
          <a:p>
            <a:r>
              <a:rPr lang="en-US" sz="1400" dirty="0"/>
              <a:t>--Glands of  Krauss, </a:t>
            </a:r>
            <a:r>
              <a:rPr lang="en-US" sz="1400" dirty="0">
                <a:solidFill>
                  <a:srgbClr val="0000FF"/>
                </a:solidFill>
              </a:rPr>
              <a:t>found  in the fornices</a:t>
            </a:r>
          </a:p>
          <a:p>
            <a:r>
              <a:rPr lang="en-US" sz="1400" dirty="0"/>
              <a:t>--Glands of  </a:t>
            </a:r>
            <a:r>
              <a:rPr lang="en-US" sz="1400" dirty="0" err="1"/>
              <a:t>Wolfring</a:t>
            </a:r>
            <a:r>
              <a:rPr lang="en-US" sz="1400" dirty="0"/>
              <a:t>, </a:t>
            </a:r>
            <a:r>
              <a:rPr lang="en-US" sz="1400" dirty="0">
                <a:solidFill>
                  <a:srgbClr val="0000FF"/>
                </a:solidFill>
              </a:rPr>
              <a:t>found near  the tarsal plates</a:t>
            </a:r>
          </a:p>
          <a:p>
            <a:endParaRPr lang="en-US" sz="1400" dirty="0">
              <a:solidFill>
                <a:srgbClr val="0000FF"/>
              </a:solidFill>
            </a:endParaRPr>
          </a:p>
          <a:p>
            <a:r>
              <a:rPr lang="en-US" sz="1400" i="1" dirty="0"/>
              <a:t>Are these large, singular structures a la the main lac gland?</a:t>
            </a:r>
          </a:p>
          <a:p>
            <a:r>
              <a:rPr lang="en-US" sz="1400" dirty="0"/>
              <a:t>No, they are two </a:t>
            </a:r>
            <a:r>
              <a:rPr lang="en-US" sz="1400" i="1" dirty="0"/>
              <a:t>sets</a:t>
            </a:r>
            <a:r>
              <a:rPr lang="en-US" sz="1400" dirty="0"/>
              <a:t> of (much smaller) glands distributed throughout the orbit</a:t>
            </a:r>
          </a:p>
          <a:p>
            <a:endParaRPr lang="en-US" sz="1400" dirty="0"/>
          </a:p>
          <a:p>
            <a:r>
              <a:rPr lang="en-US" sz="1400" i="1" dirty="0"/>
              <a:t>Which is more numerous—glands of Krauss, or of </a:t>
            </a:r>
            <a:r>
              <a:rPr lang="en-US" sz="1400" i="1" dirty="0" err="1"/>
              <a:t>Wolfring</a:t>
            </a:r>
            <a:r>
              <a:rPr lang="en-US" sz="1400" i="1" dirty="0"/>
              <a:t>?</a:t>
            </a:r>
          </a:p>
          <a:p>
            <a:r>
              <a:rPr lang="en-US" sz="1400" dirty="0"/>
              <a:t>There are about twice as many glands of  Krauss  as there are glands of  </a:t>
            </a:r>
            <a:r>
              <a:rPr lang="en-US" sz="1400" dirty="0" err="1"/>
              <a:t>Wolfring</a:t>
            </a:r>
            <a:endParaRPr lang="en-US" sz="1400" dirty="0">
              <a:solidFill>
                <a:srgbClr val="0000FF"/>
              </a:solidFill>
            </a:endParaRPr>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319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18</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solidFill>
                  <a:schemeClr val="bg1">
                    <a:lumMod val="75000"/>
                  </a:schemeClr>
                </a:solidFill>
              </a:rPr>
              <a:t>the </a:t>
            </a:r>
            <a:r>
              <a:rPr lang="en-US" b="1" i="1" u="sng" dirty="0">
                <a:solidFill>
                  <a:schemeClr val="bg1">
                    <a:lumMod val="75000"/>
                  </a:schemeClr>
                </a:solidFill>
              </a:rPr>
              <a:t>main</a:t>
            </a:r>
            <a:r>
              <a:rPr lang="en-US" i="1" u="sng" dirty="0">
                <a:solidFill>
                  <a:schemeClr val="bg1">
                    <a:lumMod val="75000"/>
                  </a:schemeClr>
                </a:solidFill>
              </a:rPr>
              <a:t> lacrimal gland</a:t>
            </a:r>
            <a:r>
              <a:rPr lang="en-US" i="1" dirty="0">
                <a:solidFill>
                  <a:schemeClr val="bg1">
                    <a:lumMod val="75000"/>
                  </a:schemeClr>
                </a:solidFill>
              </a:rPr>
              <a:t> 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chemeClr val="bg1">
                    <a:lumMod val="75000"/>
                  </a:schemeClr>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solidFill>
                  <a:schemeClr val="bg1">
                    <a:lumMod val="75000"/>
                  </a:schemeClr>
                </a:solidFill>
              </a:rPr>
              <a:t>The accessory glands have eponymous names—what are they? What is the primary location for each?</a:t>
            </a:r>
          </a:p>
          <a:p>
            <a:r>
              <a:rPr lang="en-US" sz="1400" dirty="0">
                <a:solidFill>
                  <a:schemeClr val="bg1">
                    <a:lumMod val="75000"/>
                  </a:schemeClr>
                </a:solidFill>
              </a:rPr>
              <a:t>--Glands of  Krauss, found  in the fornices</a:t>
            </a:r>
          </a:p>
          <a:p>
            <a:r>
              <a:rPr lang="en-US" sz="1400" dirty="0">
                <a:solidFill>
                  <a:schemeClr val="bg1">
                    <a:lumMod val="75000"/>
                  </a:schemeClr>
                </a:solidFill>
              </a:rPr>
              <a:t>--Glands of  </a:t>
            </a:r>
            <a:r>
              <a:rPr lang="en-US" sz="1400" dirty="0" err="1">
                <a:solidFill>
                  <a:schemeClr val="bg1">
                    <a:lumMod val="75000"/>
                  </a:schemeClr>
                </a:solidFill>
              </a:rPr>
              <a:t>Wolfring</a:t>
            </a:r>
            <a:r>
              <a:rPr lang="en-US" sz="1400" dirty="0">
                <a:solidFill>
                  <a:schemeClr val="bg1">
                    <a:lumMod val="75000"/>
                  </a:schemeClr>
                </a:solidFill>
              </a:rPr>
              <a:t>, found near  the tarsal plates</a:t>
            </a:r>
          </a:p>
          <a:p>
            <a:endParaRPr lang="en-US" sz="1400" dirty="0">
              <a:solidFill>
                <a:schemeClr val="bg1">
                  <a:lumMod val="75000"/>
                </a:schemeClr>
              </a:solidFill>
            </a:endParaRPr>
          </a:p>
          <a:p>
            <a:r>
              <a:rPr lang="en-US" sz="1400" i="1" dirty="0">
                <a:solidFill>
                  <a:schemeClr val="bg1">
                    <a:lumMod val="75000"/>
                  </a:schemeClr>
                </a:solidFill>
              </a:rPr>
              <a:t>Are these large, singular structures a la the main lac gland?</a:t>
            </a:r>
          </a:p>
          <a:p>
            <a:r>
              <a:rPr lang="en-US" sz="1400" dirty="0">
                <a:solidFill>
                  <a:schemeClr val="bg1">
                    <a:lumMod val="75000"/>
                  </a:schemeClr>
                </a:solidFill>
              </a:rPr>
              <a:t>No, they are two </a:t>
            </a:r>
            <a:r>
              <a:rPr lang="en-US" sz="1400" i="1" dirty="0">
                <a:solidFill>
                  <a:schemeClr val="bg1">
                    <a:lumMod val="75000"/>
                  </a:schemeClr>
                </a:solidFill>
              </a:rPr>
              <a:t>sets</a:t>
            </a:r>
            <a:r>
              <a:rPr lang="en-US" sz="1400" dirty="0">
                <a:solidFill>
                  <a:schemeClr val="bg1">
                    <a:lumMod val="75000"/>
                  </a:schemeClr>
                </a:solidFill>
              </a:rPr>
              <a:t> of (much smaller) glands distributed throughout the orbit</a:t>
            </a:r>
          </a:p>
          <a:p>
            <a:endParaRPr lang="en-US" sz="1400" dirty="0">
              <a:solidFill>
                <a:schemeClr val="bg1">
                  <a:lumMod val="75000"/>
                </a:schemeClr>
              </a:solidFill>
            </a:endParaRPr>
          </a:p>
          <a:p>
            <a:r>
              <a:rPr lang="en-US" sz="1400" i="1" dirty="0">
                <a:solidFill>
                  <a:schemeClr val="bg1">
                    <a:lumMod val="75000"/>
                  </a:schemeClr>
                </a:solidFill>
              </a:rPr>
              <a:t>Which is more numerous—glands of Krauss, or of </a:t>
            </a:r>
            <a:r>
              <a:rPr lang="en-US" sz="1400" i="1" dirty="0" err="1">
                <a:solidFill>
                  <a:schemeClr val="bg1">
                    <a:lumMod val="75000"/>
                  </a:schemeClr>
                </a:solidFill>
              </a:rPr>
              <a:t>Wolfring</a:t>
            </a:r>
            <a:r>
              <a:rPr lang="en-US" sz="1400" i="1" dirty="0">
                <a:solidFill>
                  <a:schemeClr val="bg1">
                    <a:lumMod val="75000"/>
                  </a:schemeClr>
                </a:solidFill>
              </a:rPr>
              <a:t>?</a:t>
            </a:r>
          </a:p>
          <a:p>
            <a:r>
              <a:rPr lang="en-US" sz="1400" dirty="0">
                <a:solidFill>
                  <a:schemeClr val="bg1">
                    <a:lumMod val="75000"/>
                  </a:schemeClr>
                </a:solidFill>
              </a:rPr>
              <a:t>There are about twice as many glands of  Krauss  as there are glands of  </a:t>
            </a:r>
            <a:r>
              <a:rPr lang="en-US" sz="1400" dirty="0" err="1">
                <a:solidFill>
                  <a:schemeClr val="bg1">
                    <a:lumMod val="75000"/>
                  </a:schemeClr>
                </a:solidFill>
              </a:rPr>
              <a:t>Wolfring</a:t>
            </a:r>
            <a:endParaRPr lang="en-US" sz="1400" dirty="0">
              <a:solidFill>
                <a:schemeClr val="bg1">
                  <a:lumMod val="75000"/>
                </a:schemeClr>
              </a:solidFill>
            </a:endParaRPr>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a:solidFill>
            <a:schemeClr val="bg1">
              <a:lumMod val="7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55E5AC15-DCA1-950E-1A16-0CBC7A497E36}"/>
              </a:ext>
            </a:extLst>
          </p:cNvPr>
          <p:cNvSpPr txBox="1"/>
          <p:nvPr/>
        </p:nvSpPr>
        <p:spPr>
          <a:xfrm>
            <a:off x="1043806" y="3194568"/>
            <a:ext cx="7056388" cy="707886"/>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000" i="1" dirty="0">
                <a:effectLst>
                  <a:outerShdw blurRad="38100" dist="38100" dir="2700000" algn="tl">
                    <a:srgbClr val="000000">
                      <a:alpha val="43137"/>
                    </a:srgbClr>
                  </a:outerShdw>
                </a:effectLst>
              </a:rPr>
              <a:t>For the remainder of the slide-set the term </a:t>
            </a:r>
            <a:r>
              <a:rPr lang="en-US" sz="2000" dirty="0">
                <a:effectLst>
                  <a:outerShdw blurRad="38100" dist="38100" dir="2700000" algn="tl">
                    <a:srgbClr val="000000">
                      <a:alpha val="43137"/>
                    </a:srgbClr>
                  </a:outerShdw>
                </a:effectLst>
              </a:rPr>
              <a:t>lacrimal gland </a:t>
            </a:r>
            <a:r>
              <a:rPr lang="en-US" sz="2000" i="1" dirty="0">
                <a:effectLst>
                  <a:outerShdw blurRad="38100" dist="38100" dir="2700000" algn="tl">
                    <a:srgbClr val="000000">
                      <a:alpha val="43137"/>
                    </a:srgbClr>
                  </a:outerShdw>
                </a:effectLst>
              </a:rPr>
              <a:t>should be understood as referring to the </a:t>
            </a:r>
            <a:r>
              <a:rPr lang="en-US" sz="2000" b="1" i="1" dirty="0">
                <a:effectLst>
                  <a:outerShdw blurRad="38100" dist="38100" dir="2700000" algn="tl">
                    <a:srgbClr val="000000">
                      <a:alpha val="43137"/>
                    </a:srgbClr>
                  </a:outerShdw>
                </a:effectLst>
              </a:rPr>
              <a:t>main</a:t>
            </a:r>
            <a:r>
              <a:rPr lang="en-US" sz="2000" i="1" dirty="0">
                <a:effectLst>
                  <a:outerShdw blurRad="38100" dist="38100" dir="2700000" algn="tl">
                    <a:srgbClr val="000000">
                      <a:alpha val="43137"/>
                    </a:srgbClr>
                  </a:outerShdw>
                </a:effectLst>
              </a:rPr>
              <a:t> lacrimal gland</a:t>
            </a:r>
          </a:p>
        </p:txBody>
      </p:sp>
    </p:spTree>
    <p:extLst>
      <p:ext uri="{BB962C8B-B14F-4D97-AF65-F5344CB8AC3E}">
        <p14:creationId xmlns:p14="http://schemas.microsoft.com/office/powerpoint/2010/main" val="1664569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19</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1200329"/>
          </a:xfrm>
          <a:prstGeom prst="rect">
            <a:avLst/>
          </a:prstGeom>
          <a:noFill/>
        </p:spPr>
        <p:txBody>
          <a:bodyPr wrap="non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18884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2</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t>In which quadrant of the orbit is the main lacrimal gland located?</a:t>
            </a:r>
          </a:p>
          <a:p>
            <a:r>
              <a:rPr lang="en-US" sz="1800" dirty="0"/>
              <a:t>Superotemporal</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41303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20</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1477328"/>
          </a:xfrm>
          <a:prstGeom prst="rect">
            <a:avLst/>
          </a:prstGeom>
          <a:noFill/>
        </p:spPr>
        <p:txBody>
          <a:bodyPr wrap="non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endParaRPr lang="en-US" sz="1800" dirty="0"/>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3723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21</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1477328"/>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a:t>
            </a:r>
            <a:r>
              <a:rPr lang="en-US" b="1" i="1" dirty="0"/>
              <a:t>orbital bone</a:t>
            </a:r>
            <a:r>
              <a:rPr lang="en-US" i="1" dirty="0">
                <a:solidFill>
                  <a:schemeClr val="bg1"/>
                </a:solidFill>
              </a:rPr>
              <a:t>?</a:t>
            </a:r>
          </a:p>
          <a:p>
            <a:r>
              <a:rPr lang="en-US" dirty="0">
                <a:solidFill>
                  <a:schemeClr val="bg1">
                    <a:lumMod val="75000"/>
                  </a:schemeClr>
                </a:solidFill>
              </a:rPr>
              <a:t>The frontal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CF7999A4-4441-847A-BF97-4CBF29F66EEE}"/>
              </a:ext>
            </a:extLst>
          </p:cNvPr>
          <p:cNvSpPr txBox="1"/>
          <p:nvPr/>
        </p:nvSpPr>
        <p:spPr>
          <a:xfrm>
            <a:off x="3896139" y="1888289"/>
            <a:ext cx="1622560" cy="369332"/>
          </a:xfrm>
          <a:prstGeom prst="rect">
            <a:avLst/>
          </a:prstGeom>
          <a:noFill/>
        </p:spPr>
        <p:txBody>
          <a:bodyPr wrap="none" rtlCol="0">
            <a:spAutoFit/>
          </a:bodyPr>
          <a:lstStyle/>
          <a:p>
            <a:r>
              <a:rPr lang="en-US" b="1" dirty="0">
                <a:latin typeface="Segoe Script" panose="030B0504020000000003" pitchFamily="66" charset="0"/>
              </a:rPr>
              <a:t>Speaking of</a:t>
            </a:r>
          </a:p>
        </p:txBody>
      </p:sp>
      <p:sp>
        <p:nvSpPr>
          <p:cNvPr id="7" name="TextBox 6">
            <a:extLst>
              <a:ext uri="{FF2B5EF4-FFF2-40B4-BE49-F238E27FC236}">
                <a16:creationId xmlns:a16="http://schemas.microsoft.com/office/drawing/2014/main" id="{BE8E85CE-3995-F168-FDF9-E091A7B215FF}"/>
              </a:ext>
            </a:extLst>
          </p:cNvPr>
          <p:cNvSpPr txBox="1"/>
          <p:nvPr/>
        </p:nvSpPr>
        <p:spPr>
          <a:xfrm>
            <a:off x="6568012" y="2072955"/>
            <a:ext cx="468398" cy="369332"/>
          </a:xfrm>
          <a:prstGeom prst="rect">
            <a:avLst/>
          </a:prstGeom>
          <a:noFill/>
        </p:spPr>
        <p:txBody>
          <a:bodyPr wrap="none" rtlCol="0">
            <a:spAutoFit/>
          </a:bodyPr>
          <a:lstStyle/>
          <a:p>
            <a:r>
              <a:rPr lang="en-US" b="1" dirty="0">
                <a:latin typeface="Segoe Script" panose="030B0504020000000003" pitchFamily="66" charset="0"/>
              </a:rPr>
              <a:t>s…</a:t>
            </a:r>
          </a:p>
        </p:txBody>
      </p:sp>
    </p:spTree>
    <p:extLst>
      <p:ext uri="{BB962C8B-B14F-4D97-AF65-F5344CB8AC3E}">
        <p14:creationId xmlns:p14="http://schemas.microsoft.com/office/powerpoint/2010/main" val="284399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a:extLst>
              <a:ext uri="{FF2B5EF4-FFF2-40B4-BE49-F238E27FC236}">
                <a16:creationId xmlns:a16="http://schemas.microsoft.com/office/drawing/2014/main" id="{42214C15-5C03-4ECF-A501-F8E02163CB18}"/>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t>(2) Roof</a:t>
            </a:r>
            <a:r>
              <a:rPr lang="en-US" altLang="en-US" sz="2300" dirty="0"/>
              <a:t>:</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t>(2) Lateral wall</a:t>
            </a:r>
            <a:r>
              <a:rPr lang="en-US" altLang="en-US" sz="2300" dirty="0"/>
              <a:t>:</a:t>
            </a:r>
            <a:endParaRPr lang="en-US" altLang="en-US" sz="2300" dirty="0">
              <a:solidFill>
                <a:srgbClr val="0000FF"/>
              </a:solidFill>
            </a:endParaRP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t>(3) Floor</a:t>
            </a:r>
            <a:r>
              <a:rPr lang="en-US" altLang="en-US" sz="2300" dirty="0"/>
              <a:t>:</a:t>
            </a:r>
            <a:endParaRPr lang="en-US" altLang="en-US" sz="2300" dirty="0">
              <a:solidFill>
                <a:srgbClr val="0000FF"/>
              </a:solidFill>
            </a:endParaRP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t>(4) Medial wall</a:t>
            </a:r>
            <a:r>
              <a:rPr lang="en-US" altLang="en-US" sz="2300" dirty="0"/>
              <a:t>:</a:t>
            </a:r>
            <a:endParaRPr lang="en-US" altLang="en-US" sz="2300" dirty="0">
              <a:solidFill>
                <a:srgbClr val="0000FF"/>
              </a:solidFill>
            </a:endParaRPr>
          </a:p>
        </p:txBody>
      </p:sp>
      <p:sp>
        <p:nvSpPr>
          <p:cNvPr id="3076" name="Rectangle 4">
            <a:extLst>
              <a:ext uri="{FF2B5EF4-FFF2-40B4-BE49-F238E27FC236}">
                <a16:creationId xmlns:a16="http://schemas.microsoft.com/office/drawing/2014/main" id="{E5B49C43-500F-4491-B01A-F8C51FDAED0C}"/>
              </a:ext>
            </a:extLst>
          </p:cNvPr>
          <p:cNvSpPr>
            <a:spLocks noChangeArrowheads="1"/>
          </p:cNvSpPr>
          <p:nvPr/>
        </p:nvSpPr>
        <p:spPr bwMode="auto">
          <a:xfrm>
            <a:off x="1219200" y="2514600"/>
            <a:ext cx="609600" cy="2819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078" name="Slide Number Placeholder 1">
            <a:extLst>
              <a:ext uri="{FF2B5EF4-FFF2-40B4-BE49-F238E27FC236}">
                <a16:creationId xmlns:a16="http://schemas.microsoft.com/office/drawing/2014/main" id="{EAFF2919-1421-401F-A4B1-450DD1A8C08E}"/>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44E7661A-BC35-4BA0-9856-A427642058AF}" type="slidenum">
              <a:rPr lang="en-US" altLang="en-US" sz="1000"/>
              <a:pPr eaLnBrk="1" hangingPunct="1">
                <a:spcBef>
                  <a:spcPct val="0"/>
                </a:spcBef>
                <a:buClrTx/>
                <a:buSzTx/>
                <a:buFontTx/>
                <a:buNone/>
              </a:pPr>
              <a:t>22</a:t>
            </a:fld>
            <a:endParaRPr lang="en-US" altLang="en-US" sz="1000"/>
          </a:p>
        </p:txBody>
      </p:sp>
      <p:sp>
        <p:nvSpPr>
          <p:cNvPr id="11" name="Text Box 4">
            <a:extLst>
              <a:ext uri="{FF2B5EF4-FFF2-40B4-BE49-F238E27FC236}">
                <a16:creationId xmlns:a16="http://schemas.microsoft.com/office/drawing/2014/main" id="{C41CE97C-2C88-4220-8B47-13B3F984B311}"/>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endParaRPr lang="en-US" altLang="en-US" sz="2000" b="1" i="1" dirty="0">
              <a:solidFill>
                <a:srgbClr val="002060"/>
              </a:solidFill>
            </a:endParaRPr>
          </a:p>
          <a:p>
            <a:pPr algn="ctr" eaLnBrk="1" hangingPunct="1">
              <a:spcBef>
                <a:spcPct val="0"/>
              </a:spcBef>
              <a:buClrTx/>
              <a:buSzTx/>
              <a:buFontTx/>
              <a:buNone/>
            </a:pPr>
            <a:r>
              <a:rPr lang="en-US" altLang="en-US" sz="2000" i="1" dirty="0">
                <a:solidFill>
                  <a:srgbClr val="002060"/>
                </a:solidFill>
              </a:rPr>
              <a:t>“2, 2, 3, 4…Sphenoid everywhere but the floor”</a:t>
            </a:r>
          </a:p>
        </p:txBody>
      </p:sp>
      <p:sp>
        <p:nvSpPr>
          <p:cNvPr id="2" name="TextBox 1">
            <a:extLst>
              <a:ext uri="{FF2B5EF4-FFF2-40B4-BE49-F238E27FC236}">
                <a16:creationId xmlns:a16="http://schemas.microsoft.com/office/drawing/2014/main" id="{AAC6C119-632C-AF11-32D9-E345DE29C451}"/>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3" name="TextBox 2">
            <a:extLst>
              <a:ext uri="{FF2B5EF4-FFF2-40B4-BE49-F238E27FC236}">
                <a16:creationId xmlns:a16="http://schemas.microsoft.com/office/drawing/2014/main" id="{601E07FB-4E05-0E3A-ED01-52881DC55B71}"/>
              </a:ext>
            </a:extLst>
          </p:cNvPr>
          <p:cNvSpPr txBox="1"/>
          <p:nvPr/>
        </p:nvSpPr>
        <p:spPr>
          <a:xfrm>
            <a:off x="2278121" y="6233486"/>
            <a:ext cx="4172937" cy="369332"/>
          </a:xfrm>
          <a:prstGeom prst="rect">
            <a:avLst/>
          </a:prstGeom>
          <a:noFill/>
        </p:spPr>
        <p:txBody>
          <a:bodyPr wrap="none" rtlCol="0">
            <a:spAutoFit/>
          </a:bodyPr>
          <a:lstStyle/>
          <a:p>
            <a:r>
              <a:rPr lang="en-US" dirty="0">
                <a:solidFill>
                  <a:schemeClr val="bg1"/>
                </a:solidFill>
              </a:rPr>
              <a:t>(forthcoming, starting on the next slide)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a16="http://schemas.microsoft.com/office/drawing/2014/main" id="{7E77095C-ED3F-4823-ADAE-477B3E525F46}"/>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a:t>
            </a:r>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endParaRPr lang="en-US" altLang="en-US" sz="2300" dirty="0">
              <a:solidFill>
                <a:srgbClr val="0000FF"/>
              </a:solidFill>
            </a:endParaRP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t> Floor</a:t>
            </a:r>
            <a:r>
              <a:rPr lang="en-US" altLang="en-US" sz="2300" dirty="0"/>
              <a:t>:</a:t>
            </a:r>
            <a:endParaRPr lang="en-US" altLang="en-US" sz="2300" dirty="0">
              <a:solidFill>
                <a:srgbClr val="0000FF"/>
              </a:solidFill>
            </a:endParaRP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(4)</a:t>
            </a:r>
            <a:r>
              <a:rPr lang="en-US" altLang="en-US" sz="2300" i="1" dirty="0"/>
              <a:t> Medial wall</a:t>
            </a:r>
            <a:r>
              <a:rPr lang="en-US" altLang="en-US" sz="2300" dirty="0"/>
              <a:t>:</a:t>
            </a:r>
            <a:endParaRPr lang="en-US" altLang="en-US" sz="2300" dirty="0">
              <a:solidFill>
                <a:srgbClr val="0000FF"/>
              </a:solidFill>
            </a:endParaRPr>
          </a:p>
        </p:txBody>
      </p:sp>
      <p:sp>
        <p:nvSpPr>
          <p:cNvPr id="4100" name="Text Box 4">
            <a:extLst>
              <a:ext uri="{FF2B5EF4-FFF2-40B4-BE49-F238E27FC236}">
                <a16:creationId xmlns:a16="http://schemas.microsoft.com/office/drawing/2014/main" id="{654FD145-187C-4387-BF94-635308E92874}"/>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a:t>
            </a:r>
            <a:r>
              <a:rPr lang="en-US" altLang="en-US" sz="2000" i="1" dirty="0">
                <a:solidFill>
                  <a:srgbClr val="002060"/>
                </a:solidFill>
              </a:rPr>
              <a:t>Sphenoid everywhere but the floor”</a:t>
            </a:r>
          </a:p>
        </p:txBody>
      </p:sp>
      <p:sp>
        <p:nvSpPr>
          <p:cNvPr id="4115" name="Slide Number Placeholder 1">
            <a:extLst>
              <a:ext uri="{FF2B5EF4-FFF2-40B4-BE49-F238E27FC236}">
                <a16:creationId xmlns:a16="http://schemas.microsoft.com/office/drawing/2014/main" id="{A959C0ED-EB93-497F-A4A6-60C96E0E192C}"/>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616C2E23-501D-4497-B4D1-FC07334F186F}" type="slidenum">
              <a:rPr lang="en-US" altLang="en-US" sz="1000"/>
              <a:pPr eaLnBrk="1" hangingPunct="1">
                <a:spcBef>
                  <a:spcPct val="0"/>
                </a:spcBef>
                <a:buClrTx/>
                <a:buSzTx/>
                <a:buFontTx/>
                <a:buNone/>
              </a:pPr>
              <a:t>23</a:t>
            </a:fld>
            <a:endParaRPr lang="en-US" altLang="en-US" sz="1000"/>
          </a:p>
        </p:txBody>
      </p:sp>
      <p:sp>
        <p:nvSpPr>
          <p:cNvPr id="2" name="Left Brace 1">
            <a:extLst>
              <a:ext uri="{FF2B5EF4-FFF2-40B4-BE49-F238E27FC236}">
                <a16:creationId xmlns:a16="http://schemas.microsoft.com/office/drawing/2014/main" id="{D3BBB4A6-4D6D-42A5-B9E3-CEEAB5041D77}"/>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row: U-Turn 3">
            <a:extLst>
              <a:ext uri="{FF2B5EF4-FFF2-40B4-BE49-F238E27FC236}">
                <a16:creationId xmlns:a16="http://schemas.microsoft.com/office/drawing/2014/main" id="{E94160E4-C634-468E-988A-205319B52489}"/>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 Box 5">
            <a:extLst>
              <a:ext uri="{FF2B5EF4-FFF2-40B4-BE49-F238E27FC236}">
                <a16:creationId xmlns:a16="http://schemas.microsoft.com/office/drawing/2014/main" id="{A6CDDC53-C68F-40EE-827D-D17CCC5768D7}"/>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3" name="TextBox 2">
            <a:extLst>
              <a:ext uri="{FF2B5EF4-FFF2-40B4-BE49-F238E27FC236}">
                <a16:creationId xmlns:a16="http://schemas.microsoft.com/office/drawing/2014/main" id="{ECDFA104-4C95-EB9C-3011-1641BAA022D0}"/>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a:extLst>
              <a:ext uri="{FF2B5EF4-FFF2-40B4-BE49-F238E27FC236}">
                <a16:creationId xmlns:a16="http://schemas.microsoft.com/office/drawing/2014/main" id="{7E77095C-ED3F-4823-ADAE-477B3E525F46}"/>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 </a:t>
            </a:r>
            <a:r>
              <a:rPr lang="en-US" altLang="en-US" sz="2300" dirty="0">
                <a:solidFill>
                  <a:srgbClr val="0000FF"/>
                </a:solidFill>
              </a:rPr>
              <a:t>Sphenoid,</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t> Floor</a:t>
            </a:r>
            <a:r>
              <a:rPr lang="en-US" altLang="en-US" sz="2300" dirty="0"/>
              <a:t>:</a:t>
            </a:r>
            <a:endParaRPr lang="en-US" altLang="en-US" sz="2300" dirty="0">
              <a:solidFill>
                <a:srgbClr val="0000FF"/>
              </a:solidFill>
            </a:endParaRP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(4)</a:t>
            </a:r>
            <a:r>
              <a:rPr lang="en-US" altLang="en-US" sz="2300" i="1" dirty="0"/>
              <a:t> Medial wall</a:t>
            </a:r>
            <a:r>
              <a:rPr lang="en-US" altLang="en-US" sz="2300" dirty="0"/>
              <a:t>: </a:t>
            </a:r>
            <a:r>
              <a:rPr lang="en-US" altLang="en-US" sz="2300" dirty="0">
                <a:solidFill>
                  <a:srgbClr val="0000FF"/>
                </a:solidFill>
              </a:rPr>
              <a:t>Sphenoid,</a:t>
            </a:r>
          </a:p>
        </p:txBody>
      </p:sp>
      <p:sp>
        <p:nvSpPr>
          <p:cNvPr id="4100" name="Text Box 4">
            <a:extLst>
              <a:ext uri="{FF2B5EF4-FFF2-40B4-BE49-F238E27FC236}">
                <a16:creationId xmlns:a16="http://schemas.microsoft.com/office/drawing/2014/main" id="{654FD145-187C-4387-BF94-635308E92874}"/>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4106" name="Text Box 5">
            <a:extLst>
              <a:ext uri="{FF2B5EF4-FFF2-40B4-BE49-F238E27FC236}">
                <a16:creationId xmlns:a16="http://schemas.microsoft.com/office/drawing/2014/main" id="{7B7CF60F-082D-4394-8AAC-A380C65786A4}"/>
              </a:ext>
            </a:extLst>
          </p:cNvPr>
          <p:cNvSpPr txBox="1">
            <a:spLocks noChangeArrowheads="1"/>
          </p:cNvSpPr>
          <p:nvPr/>
        </p:nvSpPr>
        <p:spPr bwMode="auto">
          <a:xfrm>
            <a:off x="5737683" y="3547924"/>
            <a:ext cx="3406317" cy="28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ClrTx/>
              <a:buSzTx/>
              <a:buFontTx/>
              <a:buNone/>
            </a:pPr>
            <a:r>
              <a:rPr lang="en-US" altLang="en-US" sz="1600" i="1">
                <a:solidFill>
                  <a:srgbClr val="0000FF"/>
                </a:solidFill>
              </a:rPr>
              <a:t>‘Sphenoid everywhere but the floor’</a:t>
            </a:r>
          </a:p>
        </p:txBody>
      </p:sp>
      <p:cxnSp>
        <p:nvCxnSpPr>
          <p:cNvPr id="3" name="Straight Arrow Connector 2">
            <a:extLst>
              <a:ext uri="{FF2B5EF4-FFF2-40B4-BE49-F238E27FC236}">
                <a16:creationId xmlns:a16="http://schemas.microsoft.com/office/drawing/2014/main" id="{EAE0D6BA-438E-45C9-BF20-72A0AC00F9C0}"/>
              </a:ext>
            </a:extLst>
          </p:cNvPr>
          <p:cNvCxnSpPr>
            <a:cxnSpLocks/>
            <a:stCxn id="4106" idx="1"/>
          </p:cNvCxnSpPr>
          <p:nvPr/>
        </p:nvCxnSpPr>
        <p:spPr>
          <a:xfrm flipH="1" flipV="1">
            <a:off x="3962400" y="3009900"/>
            <a:ext cx="1775283" cy="6826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ECA6E281-54ED-480E-8787-D04ACA23EE5A}"/>
              </a:ext>
            </a:extLst>
          </p:cNvPr>
          <p:cNvCxnSpPr>
            <a:cxnSpLocks/>
            <a:stCxn id="4106" idx="1"/>
          </p:cNvCxnSpPr>
          <p:nvPr/>
        </p:nvCxnSpPr>
        <p:spPr>
          <a:xfrm flipH="1" flipV="1">
            <a:off x="4800600" y="3613902"/>
            <a:ext cx="937083" cy="78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6E2C27F-BDB2-44EA-8ADE-FAE32E4E17BE}"/>
              </a:ext>
            </a:extLst>
          </p:cNvPr>
          <p:cNvCxnSpPr>
            <a:cxnSpLocks/>
            <a:stCxn id="4106" idx="1"/>
          </p:cNvCxnSpPr>
          <p:nvPr/>
        </p:nvCxnSpPr>
        <p:spPr>
          <a:xfrm flipH="1">
            <a:off x="4114800" y="3692579"/>
            <a:ext cx="1622883" cy="460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FE50DF-8A65-414F-B0D7-6C52DF752D3C}"/>
              </a:ext>
            </a:extLst>
          </p:cNvPr>
          <p:cNvCxnSpPr>
            <a:cxnSpLocks/>
            <a:stCxn id="4106" idx="1"/>
          </p:cNvCxnSpPr>
          <p:nvPr/>
        </p:nvCxnSpPr>
        <p:spPr>
          <a:xfrm flipH="1">
            <a:off x="4572000" y="3692579"/>
            <a:ext cx="1165683" cy="963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A7FDEF1-CFBF-4AF2-A246-81781CB69376}"/>
              </a:ext>
            </a:extLst>
          </p:cNvPr>
          <p:cNvSpPr/>
          <p:nvPr/>
        </p:nvSpPr>
        <p:spPr>
          <a:xfrm>
            <a:off x="2514600" y="2590800"/>
            <a:ext cx="1447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F984657A-0821-44AB-9427-359E48E8494F}"/>
              </a:ext>
            </a:extLst>
          </p:cNvPr>
          <p:cNvSpPr/>
          <p:nvPr/>
        </p:nvSpPr>
        <p:spPr>
          <a:xfrm>
            <a:off x="3352800" y="4648200"/>
            <a:ext cx="1447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2F484FD6-3252-4250-9341-FFFBC668D870}"/>
              </a:ext>
            </a:extLst>
          </p:cNvPr>
          <p:cNvSpPr/>
          <p:nvPr/>
        </p:nvSpPr>
        <p:spPr>
          <a:xfrm>
            <a:off x="3352800" y="3276600"/>
            <a:ext cx="1447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DF2051D1-A72F-4811-BC44-9B952AA29091}"/>
              </a:ext>
            </a:extLst>
          </p:cNvPr>
          <p:cNvSpPr/>
          <p:nvPr/>
        </p:nvSpPr>
        <p:spPr>
          <a:xfrm>
            <a:off x="2667000" y="3962400"/>
            <a:ext cx="1447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5" name="Slide Number Placeholder 1">
            <a:extLst>
              <a:ext uri="{FF2B5EF4-FFF2-40B4-BE49-F238E27FC236}">
                <a16:creationId xmlns:a16="http://schemas.microsoft.com/office/drawing/2014/main" id="{A959C0ED-EB93-497F-A4A6-60C96E0E192C}"/>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616C2E23-501D-4497-B4D1-FC07334F186F}" type="slidenum">
              <a:rPr lang="en-US" altLang="en-US" sz="1000"/>
              <a:pPr eaLnBrk="1" hangingPunct="1">
                <a:spcBef>
                  <a:spcPct val="0"/>
                </a:spcBef>
                <a:buClrTx/>
                <a:buSzTx/>
                <a:buFontTx/>
                <a:buNone/>
              </a:pPr>
              <a:t>24</a:t>
            </a:fld>
            <a:endParaRPr lang="en-US" altLang="en-US" sz="1000"/>
          </a:p>
        </p:txBody>
      </p:sp>
      <p:sp>
        <p:nvSpPr>
          <p:cNvPr id="21" name="Left Brace 20">
            <a:extLst>
              <a:ext uri="{FF2B5EF4-FFF2-40B4-BE49-F238E27FC236}">
                <a16:creationId xmlns:a16="http://schemas.microsoft.com/office/drawing/2014/main" id="{3BF8F927-DE1E-47B0-8CC1-EAD89CBB88F4}"/>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row: U-Turn 21">
            <a:extLst>
              <a:ext uri="{FF2B5EF4-FFF2-40B4-BE49-F238E27FC236}">
                <a16:creationId xmlns:a16="http://schemas.microsoft.com/office/drawing/2014/main" id="{E3714546-58C8-4EE6-93C0-A3E5A34C699C}"/>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 Box 5">
            <a:extLst>
              <a:ext uri="{FF2B5EF4-FFF2-40B4-BE49-F238E27FC236}">
                <a16:creationId xmlns:a16="http://schemas.microsoft.com/office/drawing/2014/main" id="{F437DD25-95E9-4A46-B00C-D38DD12C183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76783708-638D-DBDD-019B-7746FA44761E}"/>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64554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a:extLst>
              <a:ext uri="{FF2B5EF4-FFF2-40B4-BE49-F238E27FC236}">
                <a16:creationId xmlns:a16="http://schemas.microsoft.com/office/drawing/2014/main" id="{E8910081-A559-4C3F-989D-B90A3C65208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5123" name="Text Box 3">
            <a:extLst>
              <a:ext uri="{FF2B5EF4-FFF2-40B4-BE49-F238E27FC236}">
                <a16:creationId xmlns:a16="http://schemas.microsoft.com/office/drawing/2014/main" id="{62A43DDE-3476-4E3F-91C7-FE8977859FD5}"/>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b="1" i="1" dirty="0">
                <a:solidFill>
                  <a:srgbClr val="0000FF"/>
                </a:solidFill>
              </a:rPr>
              <a:t>(2)</a:t>
            </a:r>
            <a:r>
              <a:rPr lang="en-US" altLang="en-US" sz="2300" b="1" i="1" dirty="0"/>
              <a:t> Roof</a:t>
            </a:r>
            <a:r>
              <a:rPr lang="en-US" altLang="en-US" sz="2300" b="1" dirty="0"/>
              <a:t>: </a:t>
            </a:r>
            <a:r>
              <a:rPr lang="en-US" altLang="en-US" sz="2300" b="1" dirty="0">
                <a:solidFill>
                  <a:srgbClr val="0000FF"/>
                </a:solidFill>
              </a:rPr>
              <a:t>Sphenoid, </a:t>
            </a:r>
            <a:r>
              <a:rPr lang="en-US" altLang="en-US" sz="2300" b="1" i="1" dirty="0">
                <a:solidFill>
                  <a:srgbClr val="0000FF"/>
                </a:solidFill>
              </a:rPr>
              <a:t>?</a:t>
            </a:r>
            <a:endParaRPr lang="en-US" altLang="en-US" sz="2300" b="1" i="1" dirty="0"/>
          </a:p>
          <a:p>
            <a:pPr eaLnBrk="1" hangingPunct="1">
              <a:spcBef>
                <a:spcPct val="0"/>
              </a:spcBef>
              <a:buClrTx/>
              <a:buSzTx/>
              <a:buFontTx/>
              <a:buNone/>
            </a:pPr>
            <a:endParaRPr lang="en-US" altLang="en-US" sz="2300" b="1" dirty="0">
              <a:solidFill>
                <a:srgbClr val="0000FF"/>
              </a:solidFill>
            </a:endParaRPr>
          </a:p>
          <a:p>
            <a:pPr eaLnBrk="1" hangingPunct="1">
              <a:spcBef>
                <a:spcPct val="0"/>
              </a:spcBef>
              <a:buClrTx/>
              <a:buSzTx/>
              <a:buFontTx/>
              <a:buNone/>
            </a:pPr>
            <a:r>
              <a:rPr lang="en-US" altLang="en-US" sz="2300" i="1" dirty="0">
                <a:solidFill>
                  <a:srgbClr val="B2B2B2"/>
                </a:solidFill>
              </a:rPr>
              <a:t>(2) Lateral wall</a:t>
            </a:r>
            <a:r>
              <a:rPr lang="en-US" altLang="en-US" sz="2300" dirty="0">
                <a:solidFill>
                  <a:srgbClr val="B2B2B2"/>
                </a:solidFill>
              </a:rPr>
              <a:t>: Sphenoid,</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B2B2B2"/>
                </a:solidFill>
              </a:rPr>
              <a:t>(3) Floor</a:t>
            </a:r>
            <a:r>
              <a:rPr lang="en-US" altLang="en-US" sz="2300" dirty="0">
                <a:solidFill>
                  <a:srgbClr val="B2B2B2"/>
                </a:solidFill>
              </a:rPr>
              <a:t>:</a:t>
            </a:r>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B2B2B2"/>
                </a:solidFill>
              </a:rPr>
              <a:t>(4) Medial wall</a:t>
            </a:r>
            <a:r>
              <a:rPr lang="en-US" altLang="en-US" sz="2300" dirty="0">
                <a:solidFill>
                  <a:srgbClr val="B2B2B2"/>
                </a:solidFill>
              </a:rPr>
              <a:t>: Sphenoid,</a:t>
            </a:r>
          </a:p>
        </p:txBody>
      </p:sp>
      <p:sp>
        <p:nvSpPr>
          <p:cNvPr id="5130" name="Slide Number Placeholder 1">
            <a:extLst>
              <a:ext uri="{FF2B5EF4-FFF2-40B4-BE49-F238E27FC236}">
                <a16:creationId xmlns:a16="http://schemas.microsoft.com/office/drawing/2014/main" id="{A8855BED-D27C-4FB5-9892-C92DFA49B88B}"/>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9F40C4DF-D402-46BF-A514-0E56156CE894}" type="slidenum">
              <a:rPr lang="en-US" altLang="en-US" sz="1000"/>
              <a:pPr eaLnBrk="1" hangingPunct="1">
                <a:spcBef>
                  <a:spcPct val="0"/>
                </a:spcBef>
                <a:buClrTx/>
                <a:buSzTx/>
                <a:buFontTx/>
                <a:buNone/>
              </a:pPr>
              <a:t>25</a:t>
            </a:fld>
            <a:endParaRPr lang="en-US" altLang="en-US" sz="1000"/>
          </a:p>
        </p:txBody>
      </p:sp>
      <p:sp>
        <p:nvSpPr>
          <p:cNvPr id="5131" name="TextBox 1">
            <a:extLst>
              <a:ext uri="{FF2B5EF4-FFF2-40B4-BE49-F238E27FC236}">
                <a16:creationId xmlns:a16="http://schemas.microsoft.com/office/drawing/2014/main" id="{2CA26BB0-7888-40B6-9D62-E6A880022DC8}"/>
              </a:ext>
            </a:extLst>
          </p:cNvPr>
          <p:cNvSpPr txBox="1">
            <a:spLocks noChangeArrowheads="1"/>
          </p:cNvSpPr>
          <p:nvPr/>
        </p:nvSpPr>
        <p:spPr bwMode="auto">
          <a:xfrm>
            <a:off x="5486400" y="2757488"/>
            <a:ext cx="2243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i="1"/>
              <a:t>(start here, work down the list)</a:t>
            </a:r>
          </a:p>
        </p:txBody>
      </p:sp>
      <p:cxnSp>
        <p:nvCxnSpPr>
          <p:cNvPr id="4" name="Straight Arrow Connector 3">
            <a:extLst>
              <a:ext uri="{FF2B5EF4-FFF2-40B4-BE49-F238E27FC236}">
                <a16:creationId xmlns:a16="http://schemas.microsoft.com/office/drawing/2014/main" id="{46C1DABC-36CA-434F-8242-4EDBA82CD384}"/>
              </a:ext>
            </a:extLst>
          </p:cNvPr>
          <p:cNvCxnSpPr>
            <a:stCxn id="5131" idx="1"/>
          </p:cNvCxnSpPr>
          <p:nvPr/>
        </p:nvCxnSpPr>
        <p:spPr>
          <a:xfrm flipH="1" flipV="1">
            <a:off x="4495800" y="2895600"/>
            <a:ext cx="9906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03E8F9D8-F079-4D7B-807E-0CD2014A679B}"/>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row: U-Turn 15">
            <a:extLst>
              <a:ext uri="{FF2B5EF4-FFF2-40B4-BE49-F238E27FC236}">
                <a16:creationId xmlns:a16="http://schemas.microsoft.com/office/drawing/2014/main" id="{40C1C464-CD0F-4031-BB12-B39B8F5D24A1}"/>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Box 5">
            <a:extLst>
              <a:ext uri="{FF2B5EF4-FFF2-40B4-BE49-F238E27FC236}">
                <a16:creationId xmlns:a16="http://schemas.microsoft.com/office/drawing/2014/main" id="{D7F7B77C-18B9-4E3F-8E2C-A5ABAA3E69CB}"/>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289E5F0F-A966-85A1-EA38-718CECB09D12}"/>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5417C11E-1B22-4F46-9FB5-144DE8980938}"/>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b="1" i="1" dirty="0">
                <a:solidFill>
                  <a:srgbClr val="0000FF"/>
                </a:solidFill>
              </a:rPr>
              <a:t>(2)</a:t>
            </a:r>
            <a:r>
              <a:rPr lang="en-US" altLang="en-US" sz="2300" b="1" i="1" dirty="0"/>
              <a:t> Roof</a:t>
            </a:r>
            <a:r>
              <a:rPr lang="en-US" altLang="en-US" sz="2300" b="1" dirty="0"/>
              <a:t>: </a:t>
            </a:r>
            <a:r>
              <a:rPr lang="en-US" altLang="en-US" sz="2300" b="1" dirty="0">
                <a:solidFill>
                  <a:srgbClr val="0000FF"/>
                </a:solidFill>
              </a:rPr>
              <a:t>Sphenoid, frontal</a:t>
            </a:r>
            <a:endParaRPr lang="en-US" altLang="en-US" sz="2300" b="1" dirty="0"/>
          </a:p>
          <a:p>
            <a:pPr eaLnBrk="1" hangingPunct="1">
              <a:spcBef>
                <a:spcPct val="0"/>
              </a:spcBef>
              <a:buClrTx/>
              <a:buSzTx/>
              <a:buFontTx/>
              <a:buNone/>
            </a:pPr>
            <a:endParaRPr lang="en-US" altLang="en-US" sz="2300" b="1" dirty="0">
              <a:solidFill>
                <a:srgbClr val="0000FF"/>
              </a:solidFill>
            </a:endParaRPr>
          </a:p>
          <a:p>
            <a:pPr eaLnBrk="1" hangingPunct="1">
              <a:spcBef>
                <a:spcPct val="0"/>
              </a:spcBef>
              <a:buClrTx/>
              <a:buSzTx/>
              <a:buFontTx/>
              <a:buNone/>
            </a:pPr>
            <a:r>
              <a:rPr lang="en-US" altLang="en-US" sz="2300" i="1" dirty="0">
                <a:solidFill>
                  <a:srgbClr val="B2B2B2"/>
                </a:solidFill>
              </a:rPr>
              <a:t>(2) Lateral wall</a:t>
            </a:r>
            <a:r>
              <a:rPr lang="en-US" altLang="en-US" sz="2300" dirty="0">
                <a:solidFill>
                  <a:srgbClr val="B2B2B2"/>
                </a:solidFill>
              </a:rPr>
              <a:t>: Sphenoid,</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B2B2B2"/>
                </a:solidFill>
              </a:rPr>
              <a:t>(3) Floor</a:t>
            </a:r>
            <a:r>
              <a:rPr lang="en-US" altLang="en-US" sz="2300" dirty="0">
                <a:solidFill>
                  <a:srgbClr val="B2B2B2"/>
                </a:solidFill>
              </a:rPr>
              <a:t>:</a:t>
            </a:r>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B2B2B2"/>
                </a:solidFill>
              </a:rPr>
              <a:t>(4) Medial wall</a:t>
            </a:r>
            <a:r>
              <a:rPr lang="en-US" altLang="en-US" sz="2300" dirty="0">
                <a:solidFill>
                  <a:srgbClr val="B2B2B2"/>
                </a:solidFill>
              </a:rPr>
              <a:t>: Sphenoid,</a:t>
            </a:r>
          </a:p>
        </p:txBody>
      </p:sp>
      <p:sp>
        <p:nvSpPr>
          <p:cNvPr id="6154" name="Slide Number Placeholder 1">
            <a:extLst>
              <a:ext uri="{FF2B5EF4-FFF2-40B4-BE49-F238E27FC236}">
                <a16:creationId xmlns:a16="http://schemas.microsoft.com/office/drawing/2014/main" id="{05EFDCDB-6045-4E26-A1E0-DDCCCC87FABA}"/>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17744DAD-8B90-4C17-B8C4-1286C7F4FE6A}" type="slidenum">
              <a:rPr lang="en-US" altLang="en-US" sz="1000"/>
              <a:pPr eaLnBrk="1" hangingPunct="1">
                <a:spcBef>
                  <a:spcPct val="0"/>
                </a:spcBef>
                <a:buClrTx/>
                <a:buSzTx/>
                <a:buFontTx/>
                <a:buNone/>
              </a:pPr>
              <a:t>26</a:t>
            </a:fld>
            <a:endParaRPr lang="en-US" altLang="en-US" sz="1000"/>
          </a:p>
        </p:txBody>
      </p:sp>
      <p:sp>
        <p:nvSpPr>
          <p:cNvPr id="13" name="Text Box 4">
            <a:extLst>
              <a:ext uri="{FF2B5EF4-FFF2-40B4-BE49-F238E27FC236}">
                <a16:creationId xmlns:a16="http://schemas.microsoft.com/office/drawing/2014/main" id="{75B5245F-C4BC-4705-AB88-AE604885F1DF}"/>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14" name="Left Brace 13">
            <a:extLst>
              <a:ext uri="{FF2B5EF4-FFF2-40B4-BE49-F238E27FC236}">
                <a16:creationId xmlns:a16="http://schemas.microsoft.com/office/drawing/2014/main" id="{7594FFF6-58C3-455A-9D16-CA62224E58FA}"/>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row: U-Turn 14">
            <a:extLst>
              <a:ext uri="{FF2B5EF4-FFF2-40B4-BE49-F238E27FC236}">
                <a16:creationId xmlns:a16="http://schemas.microsoft.com/office/drawing/2014/main" id="{D105FF6A-5EA1-4359-8B40-B73451640119}"/>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5">
            <a:extLst>
              <a:ext uri="{FF2B5EF4-FFF2-40B4-BE49-F238E27FC236}">
                <a16:creationId xmlns:a16="http://schemas.microsoft.com/office/drawing/2014/main" id="{90B32FB5-EEDD-4201-A8F9-047CB162C872}"/>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BC984F08-F911-9306-3B6E-FF76220BA440}"/>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id="{A4933DDD-1FFA-4419-9C85-DA02BCD4ECAE}"/>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b="1" i="1" dirty="0">
                <a:solidFill>
                  <a:srgbClr val="0000FF"/>
                </a:solidFill>
              </a:rPr>
              <a:t>(2)</a:t>
            </a:r>
            <a:r>
              <a:rPr lang="en-US" altLang="en-US" sz="2300" b="1" i="1" dirty="0"/>
              <a:t> Lateral wall</a:t>
            </a:r>
            <a:r>
              <a:rPr lang="en-US" altLang="en-US" sz="2300" b="1" dirty="0"/>
              <a:t>:</a:t>
            </a:r>
            <a:r>
              <a:rPr lang="en-US" altLang="en-US" sz="2300" b="1" dirty="0">
                <a:solidFill>
                  <a:srgbClr val="B2B2B2"/>
                </a:solidFill>
              </a:rPr>
              <a:t> </a:t>
            </a:r>
            <a:r>
              <a:rPr lang="en-US" altLang="en-US" sz="2300" b="1" dirty="0">
                <a:solidFill>
                  <a:srgbClr val="0000FF"/>
                </a:solidFill>
              </a:rPr>
              <a:t>Sphenoid, </a:t>
            </a:r>
            <a:r>
              <a:rPr lang="en-US" altLang="en-US" sz="2300" b="1" i="1" dirty="0">
                <a:solidFill>
                  <a:srgbClr val="0000FF"/>
                </a:solidFill>
              </a:rPr>
              <a:t>?</a:t>
            </a:r>
          </a:p>
          <a:p>
            <a:pPr eaLnBrk="1" hangingPunct="1">
              <a:spcBef>
                <a:spcPct val="0"/>
              </a:spcBef>
              <a:buClrTx/>
              <a:buSzTx/>
              <a:buFontTx/>
              <a:buNone/>
            </a:pPr>
            <a:endParaRPr lang="en-US" altLang="en-US" sz="2300" b="1" dirty="0"/>
          </a:p>
          <a:p>
            <a:pPr eaLnBrk="1" hangingPunct="1">
              <a:spcBef>
                <a:spcPct val="0"/>
              </a:spcBef>
              <a:buClrTx/>
              <a:buSzTx/>
              <a:buFontTx/>
              <a:buNone/>
            </a:pPr>
            <a:r>
              <a:rPr lang="en-US" altLang="en-US" sz="2300" i="1" dirty="0">
                <a:solidFill>
                  <a:srgbClr val="B2B2B2"/>
                </a:solidFill>
              </a:rPr>
              <a:t>(3) Floor</a:t>
            </a:r>
            <a:r>
              <a:rPr lang="en-US" altLang="en-US" sz="2300" dirty="0">
                <a:solidFill>
                  <a:srgbClr val="B2B2B2"/>
                </a:solidFill>
              </a:rPr>
              <a:t>:</a:t>
            </a:r>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B2B2B2"/>
                </a:solidFill>
              </a:rPr>
              <a:t>(4) Medial wall</a:t>
            </a:r>
            <a:r>
              <a:rPr lang="en-US" altLang="en-US" sz="2300" dirty="0">
                <a:solidFill>
                  <a:srgbClr val="B2B2B2"/>
                </a:solidFill>
              </a:rPr>
              <a:t>: Sphenoid,</a:t>
            </a:r>
          </a:p>
        </p:txBody>
      </p:sp>
      <p:sp>
        <p:nvSpPr>
          <p:cNvPr id="7178" name="Slide Number Placeholder 1">
            <a:extLst>
              <a:ext uri="{FF2B5EF4-FFF2-40B4-BE49-F238E27FC236}">
                <a16:creationId xmlns:a16="http://schemas.microsoft.com/office/drawing/2014/main" id="{0D27C598-D45B-427C-AEB5-1C11FED2209E}"/>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247685F1-014B-4EE8-907D-386CAC8561AA}" type="slidenum">
              <a:rPr lang="en-US" altLang="en-US" sz="1000"/>
              <a:pPr eaLnBrk="1" hangingPunct="1">
                <a:spcBef>
                  <a:spcPct val="0"/>
                </a:spcBef>
                <a:buClrTx/>
                <a:buSzTx/>
                <a:buFontTx/>
                <a:buNone/>
              </a:pPr>
              <a:t>27</a:t>
            </a:fld>
            <a:endParaRPr lang="en-US" altLang="en-US" sz="1000"/>
          </a:p>
        </p:txBody>
      </p:sp>
      <p:sp>
        <p:nvSpPr>
          <p:cNvPr id="13" name="Text Box 4">
            <a:extLst>
              <a:ext uri="{FF2B5EF4-FFF2-40B4-BE49-F238E27FC236}">
                <a16:creationId xmlns:a16="http://schemas.microsoft.com/office/drawing/2014/main" id="{D3F9C815-BAA7-4E20-8981-A9E6795345B1}"/>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14" name="Left Brace 13">
            <a:extLst>
              <a:ext uri="{FF2B5EF4-FFF2-40B4-BE49-F238E27FC236}">
                <a16:creationId xmlns:a16="http://schemas.microsoft.com/office/drawing/2014/main" id="{4636829E-44A9-45D3-A0D0-AB06CF0FD330}"/>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row: U-Turn 14">
            <a:extLst>
              <a:ext uri="{FF2B5EF4-FFF2-40B4-BE49-F238E27FC236}">
                <a16:creationId xmlns:a16="http://schemas.microsoft.com/office/drawing/2014/main" id="{2A2A1CEA-3620-4B6F-88E7-DD9ED7F1D6D5}"/>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5">
            <a:extLst>
              <a:ext uri="{FF2B5EF4-FFF2-40B4-BE49-F238E27FC236}">
                <a16:creationId xmlns:a16="http://schemas.microsoft.com/office/drawing/2014/main" id="{0C32CA50-9CB8-4F4E-A152-128F2252BADC}"/>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E817D3D2-E4FB-E20D-D895-FF5B42DAC4C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993FFC89-F31A-4E12-9AD7-8F2EA3B6924E}"/>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b="1" i="1" dirty="0">
                <a:solidFill>
                  <a:srgbClr val="0000FF"/>
                </a:solidFill>
              </a:rPr>
              <a:t>(2)</a:t>
            </a:r>
            <a:r>
              <a:rPr lang="en-US" altLang="en-US" sz="2300" b="1" i="1" dirty="0"/>
              <a:t> Lateral wall</a:t>
            </a:r>
            <a:r>
              <a:rPr lang="en-US" altLang="en-US" sz="2300" b="1" dirty="0"/>
              <a:t>:</a:t>
            </a:r>
            <a:r>
              <a:rPr lang="en-US" altLang="en-US" sz="2300" b="1" dirty="0">
                <a:solidFill>
                  <a:srgbClr val="B2B2B2"/>
                </a:solidFill>
              </a:rPr>
              <a:t> </a:t>
            </a:r>
            <a:r>
              <a:rPr lang="en-US" altLang="en-US" sz="2300" b="1" dirty="0">
                <a:solidFill>
                  <a:srgbClr val="0000FF"/>
                </a:solidFill>
              </a:rPr>
              <a:t>Sphenoid, zygoma</a:t>
            </a:r>
          </a:p>
          <a:p>
            <a:pPr eaLnBrk="1" hangingPunct="1">
              <a:spcBef>
                <a:spcPct val="0"/>
              </a:spcBef>
              <a:buClrTx/>
              <a:buSzTx/>
              <a:buFontTx/>
              <a:buNone/>
            </a:pPr>
            <a:endParaRPr lang="en-US" altLang="en-US" sz="2300" b="1" dirty="0"/>
          </a:p>
          <a:p>
            <a:pPr eaLnBrk="1" hangingPunct="1">
              <a:spcBef>
                <a:spcPct val="0"/>
              </a:spcBef>
              <a:buClrTx/>
              <a:buSzTx/>
              <a:buFontTx/>
              <a:buNone/>
            </a:pPr>
            <a:r>
              <a:rPr lang="en-US" altLang="en-US" sz="2300" i="1" dirty="0">
                <a:solidFill>
                  <a:srgbClr val="B2B2B2"/>
                </a:solidFill>
              </a:rPr>
              <a:t>(3) Floor</a:t>
            </a:r>
            <a:r>
              <a:rPr lang="en-US" altLang="en-US" sz="2300" dirty="0">
                <a:solidFill>
                  <a:srgbClr val="B2B2B2"/>
                </a:solidFill>
              </a:rPr>
              <a:t>:</a:t>
            </a:r>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B2B2B2"/>
                </a:solidFill>
              </a:rPr>
              <a:t>(4) Medial wall</a:t>
            </a:r>
            <a:r>
              <a:rPr lang="en-US" altLang="en-US" sz="2300" dirty="0">
                <a:solidFill>
                  <a:srgbClr val="B2B2B2"/>
                </a:solidFill>
              </a:rPr>
              <a:t>: Sphenoid,</a:t>
            </a:r>
          </a:p>
        </p:txBody>
      </p:sp>
      <p:sp>
        <p:nvSpPr>
          <p:cNvPr id="8202" name="Slide Number Placeholder 1">
            <a:extLst>
              <a:ext uri="{FF2B5EF4-FFF2-40B4-BE49-F238E27FC236}">
                <a16:creationId xmlns:a16="http://schemas.microsoft.com/office/drawing/2014/main" id="{C63D2D2A-BF9E-4976-9BBF-48432795F688}"/>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DC52312F-4739-4871-961F-F92B620C27E6}" type="slidenum">
              <a:rPr lang="en-US" altLang="en-US" sz="1000"/>
              <a:pPr eaLnBrk="1" hangingPunct="1">
                <a:spcBef>
                  <a:spcPct val="0"/>
                </a:spcBef>
                <a:buClrTx/>
                <a:buSzTx/>
                <a:buFontTx/>
                <a:buNone/>
              </a:pPr>
              <a:t>28</a:t>
            </a:fld>
            <a:endParaRPr lang="en-US" altLang="en-US" sz="1000"/>
          </a:p>
        </p:txBody>
      </p:sp>
      <p:sp>
        <p:nvSpPr>
          <p:cNvPr id="13" name="Text Box 4">
            <a:extLst>
              <a:ext uri="{FF2B5EF4-FFF2-40B4-BE49-F238E27FC236}">
                <a16:creationId xmlns:a16="http://schemas.microsoft.com/office/drawing/2014/main" id="{84FDE80A-A19B-4E2D-A9BB-28B6BBDAF047}"/>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14" name="Left Brace 13">
            <a:extLst>
              <a:ext uri="{FF2B5EF4-FFF2-40B4-BE49-F238E27FC236}">
                <a16:creationId xmlns:a16="http://schemas.microsoft.com/office/drawing/2014/main" id="{DD6F3DCA-8BF8-46F0-85B8-6F7568677528}"/>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row: U-Turn 14">
            <a:extLst>
              <a:ext uri="{FF2B5EF4-FFF2-40B4-BE49-F238E27FC236}">
                <a16:creationId xmlns:a16="http://schemas.microsoft.com/office/drawing/2014/main" id="{ECD578BE-2745-48CB-B8B6-F96A8BABAE6B}"/>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5">
            <a:extLst>
              <a:ext uri="{FF2B5EF4-FFF2-40B4-BE49-F238E27FC236}">
                <a16:creationId xmlns:a16="http://schemas.microsoft.com/office/drawing/2014/main" id="{A76EB766-0617-4B35-968D-EE336187EE90}"/>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77BEF05E-A59C-2DB7-8D84-36B6C48B26E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D13987C6-9174-4C0D-8D57-FC69CC3BECA3}"/>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dirty="0">
                <a:solidFill>
                  <a:srgbClr val="0000FF"/>
                </a:solidFill>
              </a:rPr>
              <a:t>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b="1" i="1" dirty="0">
                <a:solidFill>
                  <a:srgbClr val="0000FF"/>
                </a:solidFill>
              </a:rPr>
              <a:t>(3)</a:t>
            </a:r>
            <a:r>
              <a:rPr lang="en-US" altLang="en-US" sz="2300" b="1" i="1" dirty="0">
                <a:solidFill>
                  <a:srgbClr val="B2B2B2"/>
                </a:solidFill>
              </a:rPr>
              <a:t> </a:t>
            </a:r>
            <a:r>
              <a:rPr lang="en-US" altLang="en-US" sz="2300" b="1" i="1" dirty="0"/>
              <a:t>Floor</a:t>
            </a:r>
            <a:r>
              <a:rPr lang="en-US" altLang="en-US" sz="2300" b="1" dirty="0"/>
              <a:t>: </a:t>
            </a:r>
            <a:r>
              <a:rPr lang="en-US" altLang="en-US" sz="2300" b="1" i="1" dirty="0">
                <a:solidFill>
                  <a:srgbClr val="0000FF"/>
                </a:solidFill>
              </a:rPr>
              <a:t>?, ?, ?</a:t>
            </a:r>
            <a:endParaRPr lang="en-US" altLang="en-US" sz="2300" b="1" i="1" dirty="0"/>
          </a:p>
          <a:p>
            <a:pPr eaLnBrk="1" hangingPunct="1">
              <a:spcBef>
                <a:spcPct val="0"/>
              </a:spcBef>
              <a:buClrTx/>
              <a:buSzTx/>
              <a:buFontTx/>
              <a:buNone/>
            </a:pPr>
            <a:endParaRPr lang="en-US" altLang="en-US" sz="2300" b="1" dirty="0">
              <a:solidFill>
                <a:srgbClr val="B2B2B2"/>
              </a:solidFill>
            </a:endParaRPr>
          </a:p>
          <a:p>
            <a:pPr eaLnBrk="1" hangingPunct="1">
              <a:spcBef>
                <a:spcPct val="0"/>
              </a:spcBef>
              <a:buClrTx/>
              <a:buSzTx/>
              <a:buFontTx/>
              <a:buNone/>
            </a:pPr>
            <a:r>
              <a:rPr lang="en-US" altLang="en-US" sz="2300" i="1" dirty="0">
                <a:solidFill>
                  <a:srgbClr val="B2B2B2"/>
                </a:solidFill>
              </a:rPr>
              <a:t>(4) Medial wall</a:t>
            </a:r>
            <a:r>
              <a:rPr lang="en-US" altLang="en-US" sz="2300" dirty="0">
                <a:solidFill>
                  <a:srgbClr val="B2B2B2"/>
                </a:solidFill>
              </a:rPr>
              <a:t>: Sphenoid,</a:t>
            </a:r>
          </a:p>
        </p:txBody>
      </p:sp>
      <p:sp>
        <p:nvSpPr>
          <p:cNvPr id="9226" name="Slide Number Placeholder 1">
            <a:extLst>
              <a:ext uri="{FF2B5EF4-FFF2-40B4-BE49-F238E27FC236}">
                <a16:creationId xmlns:a16="http://schemas.microsoft.com/office/drawing/2014/main" id="{A4D1D497-CC18-4E13-8DAD-62A17DCDC3B2}"/>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09E28DD4-525C-4334-B47D-83F426D3BCE5}" type="slidenum">
              <a:rPr lang="en-US" altLang="en-US" sz="1000"/>
              <a:pPr eaLnBrk="1" hangingPunct="1">
                <a:spcBef>
                  <a:spcPct val="0"/>
                </a:spcBef>
                <a:buClrTx/>
                <a:buSzTx/>
                <a:buFontTx/>
                <a:buNone/>
              </a:pPr>
              <a:t>29</a:t>
            </a:fld>
            <a:endParaRPr lang="en-US" altLang="en-US" sz="1000"/>
          </a:p>
        </p:txBody>
      </p:sp>
      <p:sp>
        <p:nvSpPr>
          <p:cNvPr id="13" name="Text Box 4">
            <a:extLst>
              <a:ext uri="{FF2B5EF4-FFF2-40B4-BE49-F238E27FC236}">
                <a16:creationId xmlns:a16="http://schemas.microsoft.com/office/drawing/2014/main" id="{5C32D6D3-C217-477D-9539-06C3CB9BCA7B}"/>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14" name="Left Brace 13">
            <a:extLst>
              <a:ext uri="{FF2B5EF4-FFF2-40B4-BE49-F238E27FC236}">
                <a16:creationId xmlns:a16="http://schemas.microsoft.com/office/drawing/2014/main" id="{CD410469-D062-4DD0-A6B5-FA8ACE5DA193}"/>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row: U-Turn 14">
            <a:extLst>
              <a:ext uri="{FF2B5EF4-FFF2-40B4-BE49-F238E27FC236}">
                <a16:creationId xmlns:a16="http://schemas.microsoft.com/office/drawing/2014/main" id="{3007A52E-CE0A-4D92-8170-5C995D4A8157}"/>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5">
            <a:extLst>
              <a:ext uri="{FF2B5EF4-FFF2-40B4-BE49-F238E27FC236}">
                <a16:creationId xmlns:a16="http://schemas.microsoft.com/office/drawing/2014/main" id="{5258EBF1-4EFD-4D55-A265-5311F2E21952}"/>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68E6C1E2-3C3B-8080-C6F6-9B8518C4863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3</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830997"/>
          </a:xfrm>
          <a:prstGeom prst="rect">
            <a:avLst/>
          </a:prstGeom>
          <a:noFill/>
        </p:spPr>
        <p:txBody>
          <a:bodyPr wrap="square" rtlCol="0">
            <a:spAutoFit/>
          </a:bodyPr>
          <a:lstStyle/>
          <a:p>
            <a:r>
              <a:rPr lang="en-US" sz="1600" i="1" dirty="0">
                <a:solidFill>
                  <a:srgbClr val="0000FF"/>
                </a:solidFill>
              </a:rPr>
              <a:t>The fact that the main lacrimal gland is called the </a:t>
            </a:r>
            <a:r>
              <a:rPr lang="en-US" sz="1600" b="1" i="1" dirty="0">
                <a:solidFill>
                  <a:srgbClr val="0000FF"/>
                </a:solidFill>
              </a:rPr>
              <a:t>main</a:t>
            </a:r>
            <a:r>
              <a:rPr lang="en-US" sz="1600" i="1" dirty="0">
                <a:solidFill>
                  <a:srgbClr val="0000FF"/>
                </a:solidFill>
              </a:rPr>
              <a:t> lacrimal gland suggests the existence of other, non-main lacrimal glands. Do such glands actually exist?</a:t>
            </a:r>
            <a:endParaRPr lang="en-US" sz="1600" dirty="0">
              <a:solidFill>
                <a:srgbClr val="0000FF"/>
              </a:solidFill>
            </a:endParaRPr>
          </a:p>
        </p:txBody>
      </p:sp>
    </p:spTree>
    <p:extLst>
      <p:ext uri="{BB962C8B-B14F-4D97-AF65-F5344CB8AC3E}">
        <p14:creationId xmlns:p14="http://schemas.microsoft.com/office/powerpoint/2010/main" val="1744289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a:extLst>
              <a:ext uri="{FF2B5EF4-FFF2-40B4-BE49-F238E27FC236}">
                <a16:creationId xmlns:a16="http://schemas.microsoft.com/office/drawing/2014/main" id="{F645E563-4A97-4392-8C86-EA56452DB918}"/>
              </a:ext>
            </a:extLst>
          </p:cNvPr>
          <p:cNvSpPr txBox="1">
            <a:spLocks noChangeArrowheads="1"/>
          </p:cNvSpPr>
          <p:nvPr/>
        </p:nvSpPr>
        <p:spPr bwMode="auto">
          <a:xfrm>
            <a:off x="1301750" y="1801813"/>
            <a:ext cx="5348515"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dirty="0">
                <a:solidFill>
                  <a:srgbClr val="0000FF"/>
                </a:solidFill>
              </a:rPr>
              <a:t>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b="1" i="1" dirty="0">
                <a:solidFill>
                  <a:srgbClr val="0000FF"/>
                </a:solidFill>
              </a:rPr>
              <a:t>(3)</a:t>
            </a:r>
            <a:r>
              <a:rPr lang="en-US" altLang="en-US" sz="2300" b="1" i="1" dirty="0">
                <a:solidFill>
                  <a:srgbClr val="B2B2B2"/>
                </a:solidFill>
              </a:rPr>
              <a:t> </a:t>
            </a:r>
            <a:r>
              <a:rPr lang="en-US" altLang="en-US" sz="2300" b="1" i="1" dirty="0"/>
              <a:t>Floor</a:t>
            </a:r>
            <a:r>
              <a:rPr lang="en-US" altLang="en-US" sz="2300" b="1" dirty="0"/>
              <a:t>: </a:t>
            </a:r>
            <a:r>
              <a:rPr lang="en-US" altLang="en-US" sz="2300" b="1" dirty="0">
                <a:solidFill>
                  <a:srgbClr val="0000FF"/>
                </a:solidFill>
              </a:rPr>
              <a:t>Palatine, maxillary, zygoma</a:t>
            </a:r>
            <a:endParaRPr lang="en-US" altLang="en-US" sz="2300" b="1" dirty="0"/>
          </a:p>
          <a:p>
            <a:pPr eaLnBrk="1" hangingPunct="1">
              <a:spcBef>
                <a:spcPct val="0"/>
              </a:spcBef>
              <a:buClrTx/>
              <a:buSzTx/>
              <a:buFontTx/>
              <a:buNone/>
            </a:pPr>
            <a:endParaRPr lang="en-US" altLang="en-US" sz="2300" b="1" dirty="0">
              <a:solidFill>
                <a:srgbClr val="B2B2B2"/>
              </a:solidFill>
            </a:endParaRPr>
          </a:p>
          <a:p>
            <a:pPr eaLnBrk="1" hangingPunct="1">
              <a:spcBef>
                <a:spcPct val="0"/>
              </a:spcBef>
              <a:buClrTx/>
              <a:buSzTx/>
              <a:buFontTx/>
              <a:buNone/>
            </a:pPr>
            <a:r>
              <a:rPr lang="en-US" altLang="en-US" sz="2300" i="1" dirty="0">
                <a:solidFill>
                  <a:srgbClr val="B2B2B2"/>
                </a:solidFill>
              </a:rPr>
              <a:t>(4) Medial wall</a:t>
            </a:r>
            <a:r>
              <a:rPr lang="en-US" altLang="en-US" sz="2300" dirty="0">
                <a:solidFill>
                  <a:srgbClr val="B2B2B2"/>
                </a:solidFill>
              </a:rPr>
              <a:t>: Sphenoid,</a:t>
            </a:r>
          </a:p>
        </p:txBody>
      </p:sp>
      <p:sp>
        <p:nvSpPr>
          <p:cNvPr id="10250" name="Slide Number Placeholder 1">
            <a:extLst>
              <a:ext uri="{FF2B5EF4-FFF2-40B4-BE49-F238E27FC236}">
                <a16:creationId xmlns:a16="http://schemas.microsoft.com/office/drawing/2014/main" id="{7E9F945E-AC59-43EC-A2BA-959A02AB21C1}"/>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20A510A8-E132-44CD-A260-B49DBAA72598}" type="slidenum">
              <a:rPr lang="en-US" altLang="en-US" sz="1000"/>
              <a:pPr eaLnBrk="1" hangingPunct="1">
                <a:spcBef>
                  <a:spcPct val="0"/>
                </a:spcBef>
                <a:buClrTx/>
                <a:buSzTx/>
                <a:buFontTx/>
                <a:buNone/>
              </a:pPr>
              <a:t>30</a:t>
            </a:fld>
            <a:endParaRPr lang="en-US" altLang="en-US" sz="1000"/>
          </a:p>
        </p:txBody>
      </p:sp>
      <p:sp>
        <p:nvSpPr>
          <p:cNvPr id="13" name="Text Box 4">
            <a:extLst>
              <a:ext uri="{FF2B5EF4-FFF2-40B4-BE49-F238E27FC236}">
                <a16:creationId xmlns:a16="http://schemas.microsoft.com/office/drawing/2014/main" id="{08DDBB1B-AC26-4720-AF68-8FDC2B067680}"/>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14" name="Left Brace 13">
            <a:extLst>
              <a:ext uri="{FF2B5EF4-FFF2-40B4-BE49-F238E27FC236}">
                <a16:creationId xmlns:a16="http://schemas.microsoft.com/office/drawing/2014/main" id="{9C3FA52C-1D9C-40AF-B5FB-63941D8FF51B}"/>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row: U-Turn 14">
            <a:extLst>
              <a:ext uri="{FF2B5EF4-FFF2-40B4-BE49-F238E27FC236}">
                <a16:creationId xmlns:a16="http://schemas.microsoft.com/office/drawing/2014/main" id="{5358BC71-C2E3-407E-84E9-E4C23E4A9AFD}"/>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5">
            <a:extLst>
              <a:ext uri="{FF2B5EF4-FFF2-40B4-BE49-F238E27FC236}">
                <a16:creationId xmlns:a16="http://schemas.microsoft.com/office/drawing/2014/main" id="{2063ABEF-8591-4AAA-906F-8B67A6AB797A}"/>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C1B73787-9AC6-DAA7-658B-0358D2E9E96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71A47551-9FCC-4021-84EC-C82814A39024}"/>
              </a:ext>
            </a:extLst>
          </p:cNvPr>
          <p:cNvSpPr txBox="1">
            <a:spLocks noChangeArrowheads="1"/>
          </p:cNvSpPr>
          <p:nvPr/>
        </p:nvSpPr>
        <p:spPr bwMode="auto">
          <a:xfrm>
            <a:off x="1301750" y="1801813"/>
            <a:ext cx="526297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dirty="0">
                <a:solidFill>
                  <a:srgbClr val="0000FF"/>
                </a:solidFill>
              </a:rPr>
              <a:t>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solidFill>
                  <a:srgbClr val="B2B2B2"/>
                </a:solidFill>
              </a:rPr>
              <a:t> </a:t>
            </a:r>
            <a:r>
              <a:rPr lang="en-US" altLang="en-US" sz="2300" i="1" dirty="0"/>
              <a:t>Floor</a:t>
            </a:r>
            <a:r>
              <a:rPr lang="en-US" altLang="en-US" sz="2300" dirty="0"/>
              <a:t>: </a:t>
            </a:r>
            <a:r>
              <a:rPr lang="en-US" altLang="en-US" sz="2300" dirty="0">
                <a:solidFill>
                  <a:srgbClr val="0000FF"/>
                </a:solidFill>
              </a:rPr>
              <a:t>Palatine, maxillary, zygoma</a:t>
            </a:r>
            <a:endParaRPr lang="en-US" altLang="en-US" sz="2300" dirty="0"/>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b="1" i="1" dirty="0">
                <a:solidFill>
                  <a:srgbClr val="0000FF"/>
                </a:solidFill>
              </a:rPr>
              <a:t>(4)</a:t>
            </a:r>
            <a:r>
              <a:rPr lang="en-US" altLang="en-US" sz="2300" b="1" i="1" dirty="0">
                <a:solidFill>
                  <a:srgbClr val="B2B2B2"/>
                </a:solidFill>
              </a:rPr>
              <a:t> </a:t>
            </a:r>
            <a:r>
              <a:rPr lang="en-US" altLang="en-US" sz="2300" b="1" i="1" dirty="0"/>
              <a:t>Medial wall</a:t>
            </a:r>
            <a:r>
              <a:rPr lang="en-US" altLang="en-US" sz="2300" b="1" dirty="0"/>
              <a:t>:</a:t>
            </a:r>
            <a:r>
              <a:rPr lang="en-US" altLang="en-US" sz="2300" b="1" dirty="0">
                <a:solidFill>
                  <a:srgbClr val="B2B2B2"/>
                </a:solidFill>
              </a:rPr>
              <a:t> </a:t>
            </a:r>
            <a:r>
              <a:rPr lang="en-US" altLang="en-US" sz="2300" b="1" dirty="0">
                <a:solidFill>
                  <a:srgbClr val="0000FF"/>
                </a:solidFill>
              </a:rPr>
              <a:t>Sphenoid, </a:t>
            </a:r>
            <a:r>
              <a:rPr lang="en-US" altLang="en-US" sz="2300" b="1" i="1" dirty="0">
                <a:solidFill>
                  <a:srgbClr val="0000FF"/>
                </a:solidFill>
              </a:rPr>
              <a:t>?, ?, ?</a:t>
            </a:r>
          </a:p>
        </p:txBody>
      </p:sp>
      <p:sp>
        <p:nvSpPr>
          <p:cNvPr id="11274" name="Slide Number Placeholder 1">
            <a:extLst>
              <a:ext uri="{FF2B5EF4-FFF2-40B4-BE49-F238E27FC236}">
                <a16:creationId xmlns:a16="http://schemas.microsoft.com/office/drawing/2014/main" id="{54B240FB-7174-4921-A2C5-A6E944ECAE6C}"/>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916ACB1E-1EDE-49BB-9369-CE2BBE522425}" type="slidenum">
              <a:rPr lang="en-US" altLang="en-US" sz="1000"/>
              <a:pPr eaLnBrk="1" hangingPunct="1">
                <a:spcBef>
                  <a:spcPct val="0"/>
                </a:spcBef>
                <a:buClrTx/>
                <a:buSzTx/>
                <a:buFontTx/>
                <a:buNone/>
              </a:pPr>
              <a:t>31</a:t>
            </a:fld>
            <a:endParaRPr lang="en-US" altLang="en-US" sz="1000"/>
          </a:p>
        </p:txBody>
      </p:sp>
      <p:sp>
        <p:nvSpPr>
          <p:cNvPr id="13" name="Text Box 4">
            <a:extLst>
              <a:ext uri="{FF2B5EF4-FFF2-40B4-BE49-F238E27FC236}">
                <a16:creationId xmlns:a16="http://schemas.microsoft.com/office/drawing/2014/main" id="{4D6912CA-C47D-4F73-B72A-51E4F5699A9A}"/>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14" name="Left Brace 13">
            <a:extLst>
              <a:ext uri="{FF2B5EF4-FFF2-40B4-BE49-F238E27FC236}">
                <a16:creationId xmlns:a16="http://schemas.microsoft.com/office/drawing/2014/main" id="{26AEA1DA-AF1E-422A-B010-8278DF0B98B6}"/>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row: U-Turn 14">
            <a:extLst>
              <a:ext uri="{FF2B5EF4-FFF2-40B4-BE49-F238E27FC236}">
                <a16:creationId xmlns:a16="http://schemas.microsoft.com/office/drawing/2014/main" id="{7C69AC83-F7F2-4799-ADE6-51FD3E658480}"/>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5">
            <a:extLst>
              <a:ext uri="{FF2B5EF4-FFF2-40B4-BE49-F238E27FC236}">
                <a16:creationId xmlns:a16="http://schemas.microsoft.com/office/drawing/2014/main" id="{D78DA23B-6157-4F83-A771-DF300A800B5B}"/>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FCD9990C-5DC7-9956-76C1-6AAFCCD712B3}"/>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B1F1EE47-975E-4A4E-A943-368E264993EA}"/>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dirty="0">
                <a:solidFill>
                  <a:srgbClr val="0000FF"/>
                </a:solidFill>
              </a:rPr>
              <a:t>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solidFill>
                  <a:srgbClr val="B2B2B2"/>
                </a:solidFill>
              </a:rPr>
              <a:t> </a:t>
            </a:r>
            <a:r>
              <a:rPr lang="en-US" altLang="en-US" sz="2300" i="1" dirty="0"/>
              <a:t>Floor</a:t>
            </a:r>
            <a:r>
              <a:rPr lang="en-US" altLang="en-US" sz="2300" dirty="0"/>
              <a:t>: </a:t>
            </a:r>
            <a:r>
              <a:rPr lang="en-US" altLang="en-US" sz="2300" dirty="0">
                <a:solidFill>
                  <a:srgbClr val="0000FF"/>
                </a:solidFill>
              </a:rPr>
              <a:t>Palatine, maxillary, zygoma</a:t>
            </a:r>
            <a:endParaRPr lang="en-US" altLang="en-US" sz="2300" dirty="0"/>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b="1" i="1" dirty="0">
                <a:solidFill>
                  <a:srgbClr val="0000FF"/>
                </a:solidFill>
              </a:rPr>
              <a:t>(4)</a:t>
            </a:r>
            <a:r>
              <a:rPr lang="en-US" altLang="en-US" sz="2300" b="1" i="1" dirty="0">
                <a:solidFill>
                  <a:srgbClr val="B2B2B2"/>
                </a:solidFill>
              </a:rPr>
              <a:t> </a:t>
            </a:r>
            <a:r>
              <a:rPr lang="en-US" altLang="en-US" sz="2300" b="1" i="1" dirty="0"/>
              <a:t>Medial wall</a:t>
            </a:r>
            <a:r>
              <a:rPr lang="en-US" altLang="en-US" sz="2300" b="1" dirty="0"/>
              <a:t>:</a:t>
            </a:r>
            <a:r>
              <a:rPr lang="en-US" altLang="en-US" sz="2300" b="1" dirty="0">
                <a:solidFill>
                  <a:srgbClr val="B2B2B2"/>
                </a:solidFill>
              </a:rPr>
              <a:t> </a:t>
            </a:r>
            <a:r>
              <a:rPr lang="en-US" altLang="en-US" sz="2300" b="1" dirty="0">
                <a:solidFill>
                  <a:srgbClr val="0000FF"/>
                </a:solidFill>
              </a:rPr>
              <a:t>Sphenoid, maxillary, ethmoid, lacrimal</a:t>
            </a:r>
          </a:p>
        </p:txBody>
      </p:sp>
      <p:sp>
        <p:nvSpPr>
          <p:cNvPr id="12298" name="Slide Number Placeholder 1">
            <a:extLst>
              <a:ext uri="{FF2B5EF4-FFF2-40B4-BE49-F238E27FC236}">
                <a16:creationId xmlns:a16="http://schemas.microsoft.com/office/drawing/2014/main" id="{AC5810FE-9B81-4DDE-905D-46C387EF2BF9}"/>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0E557416-3CB0-4F23-9E13-635717732686}" type="slidenum">
              <a:rPr lang="en-US" altLang="en-US" sz="1000"/>
              <a:pPr eaLnBrk="1" hangingPunct="1">
                <a:spcBef>
                  <a:spcPct val="0"/>
                </a:spcBef>
                <a:buClrTx/>
                <a:buSzTx/>
                <a:buFontTx/>
                <a:buNone/>
              </a:pPr>
              <a:t>32</a:t>
            </a:fld>
            <a:endParaRPr lang="en-US" altLang="en-US" sz="1000"/>
          </a:p>
        </p:txBody>
      </p:sp>
      <p:sp>
        <p:nvSpPr>
          <p:cNvPr id="13" name="Text Box 4">
            <a:extLst>
              <a:ext uri="{FF2B5EF4-FFF2-40B4-BE49-F238E27FC236}">
                <a16:creationId xmlns:a16="http://schemas.microsoft.com/office/drawing/2014/main" id="{398A229D-4606-463A-A80D-9B8D38232214}"/>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14" name="Left Brace 13">
            <a:extLst>
              <a:ext uri="{FF2B5EF4-FFF2-40B4-BE49-F238E27FC236}">
                <a16:creationId xmlns:a16="http://schemas.microsoft.com/office/drawing/2014/main" id="{EDEA4A0E-56B0-480A-B7A8-FB652EC2146E}"/>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row: U-Turn 14">
            <a:extLst>
              <a:ext uri="{FF2B5EF4-FFF2-40B4-BE49-F238E27FC236}">
                <a16:creationId xmlns:a16="http://schemas.microsoft.com/office/drawing/2014/main" id="{E20D8524-6F2B-41F3-A43E-A1CD3DC46F8D}"/>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Box 5">
            <a:extLst>
              <a:ext uri="{FF2B5EF4-FFF2-40B4-BE49-F238E27FC236}">
                <a16:creationId xmlns:a16="http://schemas.microsoft.com/office/drawing/2014/main" id="{F3C56AEA-9C22-4844-87C6-1763D0E56FB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FA709C93-677A-2E90-6518-DF1603B145D0}"/>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568900-0B6E-00D8-6206-ECC83EE50FA8}"/>
              </a:ext>
            </a:extLst>
          </p:cNvPr>
          <p:cNvSpPr>
            <a:spLocks noGrp="1"/>
          </p:cNvSpPr>
          <p:nvPr>
            <p:ph type="sldNum" sz="quarter" idx="12"/>
          </p:nvPr>
        </p:nvSpPr>
        <p:spPr/>
        <p:txBody>
          <a:bodyPr/>
          <a:lstStyle/>
          <a:p>
            <a:fld id="{BAD19207-1E44-4E66-9B5C-6617FFE2002F}" type="slidenum">
              <a:rPr lang="en-US" altLang="en-US" smtClean="0"/>
              <a:pPr/>
              <a:t>33</a:t>
            </a:fld>
            <a:endParaRPr lang="en-US" altLang="en-US"/>
          </a:p>
        </p:txBody>
      </p:sp>
      <p:pic>
        <p:nvPicPr>
          <p:cNvPr id="4098" name="Picture 2" descr="Orbital bones - UpToDate">
            <a:extLst>
              <a:ext uri="{FF2B5EF4-FFF2-40B4-BE49-F238E27FC236}">
                <a16:creationId xmlns:a16="http://schemas.microsoft.com/office/drawing/2014/main" id="{0C3458BB-DCC1-266D-8489-03418FFE1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2" y="1163869"/>
            <a:ext cx="7115175" cy="4530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19E9C6-B46D-0D96-43DE-7EBE0F3B0C4F}"/>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4" name="TextBox 3">
            <a:extLst>
              <a:ext uri="{FF2B5EF4-FFF2-40B4-BE49-F238E27FC236}">
                <a16:creationId xmlns:a16="http://schemas.microsoft.com/office/drawing/2014/main" id="{765582E9-1538-335E-79AF-9554AD079F5A}"/>
              </a:ext>
            </a:extLst>
          </p:cNvPr>
          <p:cNvSpPr txBox="1"/>
          <p:nvPr/>
        </p:nvSpPr>
        <p:spPr>
          <a:xfrm>
            <a:off x="3575572" y="6109874"/>
            <a:ext cx="1992853" cy="369332"/>
          </a:xfrm>
          <a:prstGeom prst="rect">
            <a:avLst/>
          </a:prstGeom>
          <a:noFill/>
        </p:spPr>
        <p:txBody>
          <a:bodyPr wrap="none" rtlCol="0">
            <a:spAutoFit/>
          </a:bodyPr>
          <a:lstStyle/>
          <a:p>
            <a:pPr algn="ctr"/>
            <a:r>
              <a:rPr lang="en-US" dirty="0"/>
              <a:t>Bones of the orbit</a:t>
            </a:r>
          </a:p>
        </p:txBody>
      </p:sp>
    </p:spTree>
    <p:extLst>
      <p:ext uri="{BB962C8B-B14F-4D97-AF65-F5344CB8AC3E}">
        <p14:creationId xmlns:p14="http://schemas.microsoft.com/office/powerpoint/2010/main" val="1313295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dirty="0">
                <a:solidFill>
                  <a:srgbClr val="0000FF"/>
                </a:solidFill>
              </a:rPr>
              <a:t>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solidFill>
                  <a:srgbClr val="B2B2B2"/>
                </a:solidFill>
              </a:rPr>
              <a:t> </a:t>
            </a:r>
            <a:r>
              <a:rPr lang="en-US" altLang="en-US" sz="2300" i="1" dirty="0"/>
              <a:t>Floor</a:t>
            </a:r>
            <a:r>
              <a:rPr lang="en-US" altLang="en-US" sz="2300" dirty="0"/>
              <a:t>: </a:t>
            </a:r>
            <a:r>
              <a:rPr lang="en-US" altLang="en-US" sz="2300" dirty="0">
                <a:solidFill>
                  <a:srgbClr val="0000FF"/>
                </a:solidFill>
              </a:rPr>
              <a:t>Palatine, maxillary, zygoma</a:t>
            </a:r>
            <a:endParaRPr lang="en-US" altLang="en-US" sz="2300" dirty="0"/>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0000FF"/>
                </a:solidFill>
              </a:rPr>
              <a:t>(4)</a:t>
            </a:r>
            <a:r>
              <a:rPr lang="en-US" altLang="en-US" sz="2300" i="1" dirty="0">
                <a:solidFill>
                  <a:srgbClr val="B2B2B2"/>
                </a:solidFill>
              </a:rPr>
              <a:t> </a:t>
            </a:r>
            <a:r>
              <a:rPr lang="en-US" altLang="en-US" sz="2300" i="1" dirty="0"/>
              <a:t>Medial wall</a:t>
            </a:r>
            <a:r>
              <a:rPr lang="en-US" altLang="en-US" sz="2300" dirty="0"/>
              <a:t>:</a:t>
            </a:r>
            <a:r>
              <a:rPr lang="en-US" altLang="en-US" sz="2300" dirty="0">
                <a:solidFill>
                  <a:srgbClr val="B2B2B2"/>
                </a:solidFill>
              </a:rPr>
              <a:t> </a:t>
            </a:r>
            <a:r>
              <a:rPr lang="en-US" altLang="en-US" sz="2300" dirty="0">
                <a:solidFill>
                  <a:srgbClr val="0000FF"/>
                </a:solidFill>
              </a:rPr>
              <a:t>Sphenoid,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Note that each wall shares</a:t>
            </a:r>
          </a:p>
          <a:p>
            <a:pPr eaLnBrk="1" hangingPunct="1">
              <a:spcBef>
                <a:spcPct val="0"/>
              </a:spcBef>
              <a:buClrTx/>
              <a:buSzTx/>
              <a:buFontTx/>
              <a:buNone/>
            </a:pPr>
            <a:r>
              <a:rPr lang="en-US" altLang="en-US" sz="1800" dirty="0">
                <a:solidFill>
                  <a:srgbClr val="0000FF"/>
                </a:solidFill>
              </a:rPr>
              <a:t> a bone with the next wall:</a:t>
            </a:r>
          </a:p>
          <a:p>
            <a:pPr eaLnBrk="1" hangingPunct="1">
              <a:spcBef>
                <a:spcPct val="0"/>
              </a:spcBef>
              <a:buClrTx/>
              <a:buSzTx/>
              <a:buFontTx/>
              <a:buNone/>
            </a:pPr>
            <a:r>
              <a:rPr lang="en-US" altLang="en-US" sz="1800" dirty="0" err="1">
                <a:solidFill>
                  <a:schemeClr val="bg1">
                    <a:lumMod val="50000"/>
                  </a:schemeClr>
                </a:solidFill>
              </a:rPr>
              <a:t>Roof</a:t>
            </a:r>
            <a:r>
              <a:rPr lang="en-US" altLang="en-US" sz="1800" dirty="0" err="1">
                <a:solidFill>
                  <a:schemeClr val="bg1">
                    <a:lumMod val="50000"/>
                  </a:schemeClr>
                </a:solidFill>
                <a:sym typeface="Wingdings" panose="05000000000000000000" pitchFamily="2" charset="2"/>
              </a:rPr>
              <a:t>lateral</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sphenoid</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Lateralfloor</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Floormedial</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Medialroof</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sphenoid</a:t>
            </a:r>
            <a:endParaRPr lang="en-US" altLang="en-US" sz="1800" b="1" i="1" dirty="0">
              <a:solidFill>
                <a:schemeClr val="accent5">
                  <a:lumMod val="75000"/>
                </a:schemeClr>
              </a:solidFill>
            </a:endParaRPr>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34</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A4A29B9D-4A44-4B80-A157-493704117956}"/>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t>Another memory aid:</a:t>
            </a:r>
          </a:p>
        </p:txBody>
      </p:sp>
      <p:sp>
        <p:nvSpPr>
          <p:cNvPr id="3" name="TextBox 2">
            <a:extLst>
              <a:ext uri="{FF2B5EF4-FFF2-40B4-BE49-F238E27FC236}">
                <a16:creationId xmlns:a16="http://schemas.microsoft.com/office/drawing/2014/main" id="{D925E40A-2B1B-8B72-B6EE-5F4F7A99175F}"/>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solidFill>
                <a:schemeClr val="bg1">
                  <a:lumMod val="75000"/>
                </a:schemeClr>
              </a:solidFill>
            </a:endParaRPr>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b="1" dirty="0">
                <a:solidFill>
                  <a:srgbClr val="0000FF"/>
                </a:solidFill>
              </a:rPr>
              <a:t>Sphenoid</a:t>
            </a:r>
            <a:r>
              <a:rPr lang="en-US" altLang="en-US" sz="2300" dirty="0">
                <a:solidFill>
                  <a:schemeClr val="bg1">
                    <a:lumMod val="75000"/>
                  </a:schemeClr>
                </a:solidFill>
              </a:rPr>
              <a:t>, frontal</a:t>
            </a:r>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b="1" dirty="0">
                <a:solidFill>
                  <a:srgbClr val="0000FF"/>
                </a:solidFill>
              </a:rPr>
              <a:t>Sphenoid</a:t>
            </a:r>
            <a:r>
              <a:rPr lang="en-US" altLang="en-US" sz="2300" dirty="0">
                <a:solidFill>
                  <a:schemeClr val="bg1">
                    <a:lumMod val="75000"/>
                  </a:schemeClr>
                </a:solidFill>
              </a:rPr>
              <a:t>,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solidFill>
                  <a:srgbClr val="B2B2B2"/>
                </a:solidFill>
              </a:rPr>
              <a:t> </a:t>
            </a:r>
            <a:r>
              <a:rPr lang="en-US" altLang="en-US" sz="2300" i="1" dirty="0"/>
              <a:t>Floor</a:t>
            </a:r>
            <a:r>
              <a:rPr lang="en-US" altLang="en-US" sz="2300" dirty="0"/>
              <a:t>: </a:t>
            </a:r>
            <a:r>
              <a:rPr lang="en-US" altLang="en-US" sz="2300" dirty="0">
                <a:solidFill>
                  <a:srgbClr val="0000FF"/>
                </a:solidFill>
              </a:rPr>
              <a:t>Palatine, maxillary, zygoma</a:t>
            </a:r>
            <a:endParaRPr lang="en-US" altLang="en-US" sz="2300" dirty="0"/>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0000FF"/>
                </a:solidFill>
              </a:rPr>
              <a:t>(4)</a:t>
            </a:r>
            <a:r>
              <a:rPr lang="en-US" altLang="en-US" sz="2300" i="1" dirty="0">
                <a:solidFill>
                  <a:srgbClr val="B2B2B2"/>
                </a:solidFill>
              </a:rPr>
              <a:t> </a:t>
            </a:r>
            <a:r>
              <a:rPr lang="en-US" altLang="en-US" sz="2300" i="1" dirty="0"/>
              <a:t>Medial wall</a:t>
            </a:r>
            <a:r>
              <a:rPr lang="en-US" altLang="en-US" sz="2300" dirty="0"/>
              <a:t>:</a:t>
            </a:r>
            <a:r>
              <a:rPr lang="en-US" altLang="en-US" sz="2300" dirty="0">
                <a:solidFill>
                  <a:srgbClr val="B2B2B2"/>
                </a:solidFill>
              </a:rPr>
              <a:t> </a:t>
            </a:r>
            <a:r>
              <a:rPr lang="en-US" altLang="en-US" sz="2300" dirty="0">
                <a:solidFill>
                  <a:srgbClr val="0000FF"/>
                </a:solidFill>
              </a:rPr>
              <a:t>Sphenoid,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Note that each wall shares</a:t>
            </a:r>
          </a:p>
          <a:p>
            <a:pPr eaLnBrk="1" hangingPunct="1">
              <a:spcBef>
                <a:spcPct val="0"/>
              </a:spcBef>
              <a:buClrTx/>
              <a:buSzTx/>
              <a:buFontTx/>
              <a:buNone/>
            </a:pPr>
            <a:r>
              <a:rPr lang="en-US" altLang="en-US" sz="1800" dirty="0">
                <a:solidFill>
                  <a:srgbClr val="0000FF"/>
                </a:solidFill>
              </a:rPr>
              <a:t> a bone with the next wall:</a:t>
            </a:r>
          </a:p>
          <a:p>
            <a:pPr eaLnBrk="1" hangingPunct="1">
              <a:spcBef>
                <a:spcPct val="0"/>
              </a:spcBef>
              <a:buClrTx/>
              <a:buSzTx/>
              <a:buFontTx/>
              <a:buNone/>
            </a:pPr>
            <a:r>
              <a:rPr lang="en-US" altLang="en-US" sz="1800" dirty="0" err="1">
                <a:solidFill>
                  <a:srgbClr val="0000FF"/>
                </a:solidFill>
              </a:rPr>
              <a:t>Roof</a:t>
            </a:r>
            <a:r>
              <a:rPr lang="en-US" altLang="en-US" sz="1800" dirty="0" err="1">
                <a:solidFill>
                  <a:srgbClr val="0000FF"/>
                </a:solidFill>
                <a:sym typeface="Wingdings" panose="05000000000000000000" pitchFamily="2" charset="2"/>
              </a:rPr>
              <a:t>lateral</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sphenoid</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Lateralfloor</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Floormedial</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Medialroof</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sphenoid</a:t>
            </a:r>
            <a:endParaRPr lang="en-US" altLang="en-US" sz="1800" b="1" i="1" dirty="0">
              <a:solidFill>
                <a:schemeClr val="accent5">
                  <a:lumMod val="75000"/>
                </a:schemeClr>
              </a:solidFill>
            </a:endParaRPr>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35</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96FAF2EA-A8A8-73EA-839B-3B0D3E1C1D9A}"/>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t>Another memory aid:</a:t>
            </a:r>
          </a:p>
        </p:txBody>
      </p:sp>
      <p:sp>
        <p:nvSpPr>
          <p:cNvPr id="3" name="TextBox 2">
            <a:extLst>
              <a:ext uri="{FF2B5EF4-FFF2-40B4-BE49-F238E27FC236}">
                <a16:creationId xmlns:a16="http://schemas.microsoft.com/office/drawing/2014/main" id="{DC6A1CFA-1C79-D111-DF2A-5E05A9158F37}"/>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1697870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dirty="0">
                <a:solidFill>
                  <a:srgbClr val="0000FF"/>
                </a:solidFill>
              </a:rPr>
              <a:t>Sphenoid, </a:t>
            </a:r>
            <a:r>
              <a:rPr lang="en-US" altLang="en-US" sz="2300" b="1" dirty="0">
                <a:solidFill>
                  <a:srgbClr val="0000FF"/>
                </a:solidFill>
              </a:rPr>
              <a:t>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solidFill>
                  <a:srgbClr val="B2B2B2"/>
                </a:solidFill>
              </a:rPr>
              <a:t> </a:t>
            </a:r>
            <a:r>
              <a:rPr lang="en-US" altLang="en-US" sz="2300" i="1" dirty="0"/>
              <a:t>Floor</a:t>
            </a:r>
            <a:r>
              <a:rPr lang="en-US" altLang="en-US" sz="2300" dirty="0"/>
              <a:t>: </a:t>
            </a:r>
            <a:r>
              <a:rPr lang="en-US" altLang="en-US" sz="2300" dirty="0">
                <a:solidFill>
                  <a:srgbClr val="0000FF"/>
                </a:solidFill>
              </a:rPr>
              <a:t>Palatine, maxillary, </a:t>
            </a:r>
            <a:r>
              <a:rPr lang="en-US" altLang="en-US" sz="2300" b="1" dirty="0">
                <a:solidFill>
                  <a:srgbClr val="0000FF"/>
                </a:solidFill>
              </a:rPr>
              <a:t>zygoma</a:t>
            </a:r>
            <a:endParaRPr lang="en-US" altLang="en-US" sz="2300" b="1" dirty="0"/>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0000FF"/>
                </a:solidFill>
              </a:rPr>
              <a:t>(4)</a:t>
            </a:r>
            <a:r>
              <a:rPr lang="en-US" altLang="en-US" sz="2300" i="1" dirty="0">
                <a:solidFill>
                  <a:srgbClr val="B2B2B2"/>
                </a:solidFill>
              </a:rPr>
              <a:t> </a:t>
            </a:r>
            <a:r>
              <a:rPr lang="en-US" altLang="en-US" sz="2300" i="1" dirty="0"/>
              <a:t>Medial wall</a:t>
            </a:r>
            <a:r>
              <a:rPr lang="en-US" altLang="en-US" sz="2300" dirty="0"/>
              <a:t>:</a:t>
            </a:r>
            <a:r>
              <a:rPr lang="en-US" altLang="en-US" sz="2300" dirty="0">
                <a:solidFill>
                  <a:srgbClr val="B2B2B2"/>
                </a:solidFill>
              </a:rPr>
              <a:t> </a:t>
            </a:r>
            <a:r>
              <a:rPr lang="en-US" altLang="en-US" sz="2300" dirty="0">
                <a:solidFill>
                  <a:srgbClr val="0000FF"/>
                </a:solidFill>
              </a:rPr>
              <a:t>Sphenoid,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Note that each wall shares</a:t>
            </a:r>
          </a:p>
          <a:p>
            <a:pPr eaLnBrk="1" hangingPunct="1">
              <a:spcBef>
                <a:spcPct val="0"/>
              </a:spcBef>
              <a:buClrTx/>
              <a:buSzTx/>
              <a:buFontTx/>
              <a:buNone/>
            </a:pPr>
            <a:r>
              <a:rPr lang="en-US" altLang="en-US" sz="1800" dirty="0">
                <a:solidFill>
                  <a:srgbClr val="0000FF"/>
                </a:solidFill>
              </a:rPr>
              <a:t> a bone with the next wall:</a:t>
            </a:r>
          </a:p>
          <a:p>
            <a:pPr eaLnBrk="1" hangingPunct="1">
              <a:spcBef>
                <a:spcPct val="0"/>
              </a:spcBef>
              <a:buClrTx/>
              <a:buSzTx/>
              <a:buFontTx/>
              <a:buNone/>
            </a:pPr>
            <a:r>
              <a:rPr lang="en-US" altLang="en-US" sz="1800" dirty="0" err="1">
                <a:solidFill>
                  <a:srgbClr val="0000FF"/>
                </a:solidFill>
              </a:rPr>
              <a:t>Roof</a:t>
            </a:r>
            <a:r>
              <a:rPr lang="en-US" altLang="en-US" sz="1800" dirty="0" err="1">
                <a:solidFill>
                  <a:srgbClr val="0000FF"/>
                </a:solidFill>
                <a:sym typeface="Wingdings" panose="05000000000000000000" pitchFamily="2" charset="2"/>
              </a:rPr>
              <a:t>lateral</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sphenoid</a:t>
            </a:r>
          </a:p>
          <a:p>
            <a:pPr eaLnBrk="1" hangingPunct="1">
              <a:spcBef>
                <a:spcPct val="0"/>
              </a:spcBef>
              <a:buClrTx/>
              <a:buSzTx/>
              <a:buFontTx/>
              <a:buNone/>
            </a:pPr>
            <a:r>
              <a:rPr lang="en-US" altLang="en-US" sz="1800" dirty="0" err="1">
                <a:solidFill>
                  <a:srgbClr val="0000FF"/>
                </a:solidFill>
                <a:sym typeface="Wingdings" panose="05000000000000000000" pitchFamily="2" charset="2"/>
              </a:rPr>
              <a:t>Lateralfloor</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Floormedial</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Medialroof</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sphenoid</a:t>
            </a:r>
            <a:endParaRPr lang="en-US" altLang="en-US" sz="1800" b="1" i="1" dirty="0">
              <a:solidFill>
                <a:schemeClr val="accent5">
                  <a:lumMod val="75000"/>
                </a:schemeClr>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36</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5E682AF9-8A5A-80F9-B613-D413782B8432}"/>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t>Another memory aid:</a:t>
            </a:r>
          </a:p>
        </p:txBody>
      </p:sp>
      <p:sp>
        <p:nvSpPr>
          <p:cNvPr id="3" name="TextBox 2">
            <a:extLst>
              <a:ext uri="{FF2B5EF4-FFF2-40B4-BE49-F238E27FC236}">
                <a16:creationId xmlns:a16="http://schemas.microsoft.com/office/drawing/2014/main" id="{5435A163-C0D0-AF52-17B5-3A9C7B634E4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626078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dirty="0">
                <a:solidFill>
                  <a:srgbClr val="0000FF"/>
                </a:solidFill>
              </a:rPr>
              <a:t>Sphenoid,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dirty="0">
                <a:solidFill>
                  <a:srgbClr val="0000FF"/>
                </a:solidFill>
              </a:rPr>
              <a:t>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solidFill>
                  <a:srgbClr val="B2B2B2"/>
                </a:solidFill>
              </a:rPr>
              <a:t> </a:t>
            </a:r>
            <a:r>
              <a:rPr lang="en-US" altLang="en-US" sz="2300" i="1" dirty="0"/>
              <a:t>Floor</a:t>
            </a:r>
            <a:r>
              <a:rPr lang="en-US" altLang="en-US" sz="2300" dirty="0"/>
              <a:t>: </a:t>
            </a:r>
            <a:r>
              <a:rPr lang="en-US" altLang="en-US" sz="2300" dirty="0">
                <a:solidFill>
                  <a:srgbClr val="0000FF"/>
                </a:solidFill>
              </a:rPr>
              <a:t>Palatine, </a:t>
            </a:r>
            <a:r>
              <a:rPr lang="en-US" altLang="en-US" sz="2300" b="1" dirty="0">
                <a:solidFill>
                  <a:srgbClr val="0000FF"/>
                </a:solidFill>
              </a:rPr>
              <a:t>maxillary</a:t>
            </a:r>
            <a:r>
              <a:rPr lang="en-US" altLang="en-US" sz="2300" dirty="0">
                <a:solidFill>
                  <a:srgbClr val="0000FF"/>
                </a:solidFill>
              </a:rPr>
              <a:t>, zygoma</a:t>
            </a:r>
            <a:endParaRPr lang="en-US" altLang="en-US" sz="2300" dirty="0"/>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0000FF"/>
                </a:solidFill>
              </a:rPr>
              <a:t>(4)</a:t>
            </a:r>
            <a:r>
              <a:rPr lang="en-US" altLang="en-US" sz="2300" i="1" dirty="0">
                <a:solidFill>
                  <a:srgbClr val="B2B2B2"/>
                </a:solidFill>
              </a:rPr>
              <a:t> </a:t>
            </a:r>
            <a:r>
              <a:rPr lang="en-US" altLang="en-US" sz="2300" i="1" dirty="0"/>
              <a:t>Medial wall</a:t>
            </a:r>
            <a:r>
              <a:rPr lang="en-US" altLang="en-US" sz="2300" dirty="0"/>
              <a:t>:</a:t>
            </a:r>
            <a:r>
              <a:rPr lang="en-US" altLang="en-US" sz="2300" dirty="0">
                <a:solidFill>
                  <a:srgbClr val="B2B2B2"/>
                </a:solidFill>
              </a:rPr>
              <a:t> </a:t>
            </a:r>
            <a:r>
              <a:rPr lang="en-US" altLang="en-US" sz="2300" dirty="0">
                <a:solidFill>
                  <a:srgbClr val="0000FF"/>
                </a:solidFill>
              </a:rPr>
              <a:t>Sphenoid, </a:t>
            </a:r>
            <a:r>
              <a:rPr lang="en-US" altLang="en-US" sz="2300" b="1" dirty="0">
                <a:solidFill>
                  <a:srgbClr val="0000FF"/>
                </a:solidFill>
              </a:rPr>
              <a:t>maxillary</a:t>
            </a:r>
            <a:r>
              <a:rPr lang="en-US" altLang="en-US" sz="2300" dirty="0">
                <a:solidFill>
                  <a:srgbClr val="0000FF"/>
                </a:solidFill>
              </a:rPr>
              <a:t>,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Note that each wall shares</a:t>
            </a:r>
          </a:p>
          <a:p>
            <a:pPr eaLnBrk="1" hangingPunct="1">
              <a:spcBef>
                <a:spcPct val="0"/>
              </a:spcBef>
              <a:buClrTx/>
              <a:buSzTx/>
              <a:buFontTx/>
              <a:buNone/>
            </a:pPr>
            <a:r>
              <a:rPr lang="en-US" altLang="en-US" sz="1800" dirty="0">
                <a:solidFill>
                  <a:srgbClr val="0000FF"/>
                </a:solidFill>
              </a:rPr>
              <a:t> a bone with the next wall:</a:t>
            </a:r>
          </a:p>
          <a:p>
            <a:pPr eaLnBrk="1" hangingPunct="1">
              <a:spcBef>
                <a:spcPct val="0"/>
              </a:spcBef>
              <a:buClrTx/>
              <a:buSzTx/>
              <a:buFontTx/>
              <a:buNone/>
            </a:pPr>
            <a:r>
              <a:rPr lang="en-US" altLang="en-US" sz="1800" dirty="0" err="1">
                <a:solidFill>
                  <a:srgbClr val="0000FF"/>
                </a:solidFill>
              </a:rPr>
              <a:t>Roof</a:t>
            </a:r>
            <a:r>
              <a:rPr lang="en-US" altLang="en-US" sz="1800" dirty="0" err="1">
                <a:solidFill>
                  <a:srgbClr val="0000FF"/>
                </a:solidFill>
                <a:sym typeface="Wingdings" panose="05000000000000000000" pitchFamily="2" charset="2"/>
              </a:rPr>
              <a:t>lateral</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sphenoid</a:t>
            </a:r>
          </a:p>
          <a:p>
            <a:pPr eaLnBrk="1" hangingPunct="1">
              <a:spcBef>
                <a:spcPct val="0"/>
              </a:spcBef>
              <a:buClrTx/>
              <a:buSzTx/>
              <a:buFontTx/>
              <a:buNone/>
            </a:pPr>
            <a:r>
              <a:rPr lang="en-US" altLang="en-US" sz="1800" dirty="0" err="1">
                <a:solidFill>
                  <a:srgbClr val="0000FF"/>
                </a:solidFill>
                <a:sym typeface="Wingdings" panose="05000000000000000000" pitchFamily="2" charset="2"/>
              </a:rPr>
              <a:t>Lateralfloor</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zygoma</a:t>
            </a:r>
          </a:p>
          <a:p>
            <a:pPr eaLnBrk="1" hangingPunct="1">
              <a:spcBef>
                <a:spcPct val="0"/>
              </a:spcBef>
              <a:buClrTx/>
              <a:buSzTx/>
              <a:buFontTx/>
              <a:buNone/>
            </a:pPr>
            <a:r>
              <a:rPr lang="en-US" altLang="en-US" sz="1800" dirty="0" err="1">
                <a:solidFill>
                  <a:srgbClr val="0000FF"/>
                </a:solidFill>
                <a:sym typeface="Wingdings" panose="05000000000000000000" pitchFamily="2" charset="2"/>
              </a:rPr>
              <a:t>Floormedial</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50000"/>
                  </a:schemeClr>
                </a:solidFill>
                <a:sym typeface="Wingdings" panose="05000000000000000000" pitchFamily="2" charset="2"/>
              </a:rPr>
              <a:t>Medialroof</a:t>
            </a:r>
            <a:r>
              <a:rPr lang="en-US" altLang="en-US" sz="1800" dirty="0">
                <a:solidFill>
                  <a:schemeClr val="bg1">
                    <a:lumMod val="50000"/>
                  </a:schemeClr>
                </a:solidFill>
                <a:sym typeface="Wingdings" panose="05000000000000000000" pitchFamily="2" charset="2"/>
              </a:rPr>
              <a:t>: </a:t>
            </a:r>
            <a:r>
              <a:rPr lang="en-US" altLang="en-US" sz="1800" b="1" i="1" dirty="0">
                <a:solidFill>
                  <a:schemeClr val="accent5">
                    <a:lumMod val="75000"/>
                  </a:schemeClr>
                </a:solidFill>
                <a:sym typeface="Wingdings" panose="05000000000000000000" pitchFamily="2" charset="2"/>
              </a:rPr>
              <a:t>sphenoid</a:t>
            </a:r>
            <a:endParaRPr lang="en-US" altLang="en-US" sz="1800" b="1" i="1" dirty="0">
              <a:solidFill>
                <a:schemeClr val="accent5">
                  <a:lumMod val="75000"/>
                </a:schemeClr>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BD4E84F8-4CBF-45AF-BC8E-CB1CBB0478BE}"/>
              </a:ext>
            </a:extLst>
          </p:cNvPr>
          <p:cNvSpPr>
            <a:spLocks noChangeShapeType="1"/>
          </p:cNvSpPr>
          <p:nvPr/>
        </p:nvSpPr>
        <p:spPr bwMode="auto">
          <a:xfrm>
            <a:off x="4724400" y="44958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37</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ECACF9B3-FF20-DF16-361F-51740350EA6E}"/>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t>Another memory aid:</a:t>
            </a:r>
          </a:p>
        </p:txBody>
      </p:sp>
      <p:sp>
        <p:nvSpPr>
          <p:cNvPr id="3" name="TextBox 2">
            <a:extLst>
              <a:ext uri="{FF2B5EF4-FFF2-40B4-BE49-F238E27FC236}">
                <a16:creationId xmlns:a16="http://schemas.microsoft.com/office/drawing/2014/main" id="{04451971-F697-9752-8B71-939C71746664}"/>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299701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rgbClr val="0000FF"/>
                </a:solidFill>
              </a:rPr>
              <a:t>(2)</a:t>
            </a:r>
            <a:r>
              <a:rPr lang="en-US" altLang="en-US" sz="2300" i="1" dirty="0"/>
              <a:t> Roof</a:t>
            </a:r>
            <a:r>
              <a:rPr lang="en-US" altLang="en-US" sz="2300" dirty="0"/>
              <a:t>: </a:t>
            </a:r>
            <a:r>
              <a:rPr lang="en-US" altLang="en-US" sz="2300" b="1" dirty="0">
                <a:solidFill>
                  <a:srgbClr val="0000FF"/>
                </a:solidFill>
              </a:rPr>
              <a:t>Sphenoid</a:t>
            </a:r>
            <a:r>
              <a:rPr lang="en-US" altLang="en-US" sz="2300" dirty="0">
                <a:solidFill>
                  <a:srgbClr val="0000FF"/>
                </a:solidFill>
              </a:rPr>
              <a:t>, frontal</a:t>
            </a:r>
            <a:endParaRPr lang="en-US" altLang="en-US" sz="2300" dirty="0"/>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rgbClr val="0000FF"/>
                </a:solidFill>
              </a:rPr>
              <a:t>(2)</a:t>
            </a:r>
            <a:r>
              <a:rPr lang="en-US" altLang="en-US" sz="2300" i="1" dirty="0"/>
              <a:t> Lateral wall</a:t>
            </a:r>
            <a:r>
              <a:rPr lang="en-US" altLang="en-US" sz="2300" dirty="0"/>
              <a:t>:</a:t>
            </a:r>
            <a:r>
              <a:rPr lang="en-US" altLang="en-US" sz="2300" dirty="0">
                <a:solidFill>
                  <a:srgbClr val="B2B2B2"/>
                </a:solidFill>
              </a:rPr>
              <a:t> </a:t>
            </a:r>
            <a:r>
              <a:rPr lang="en-US" altLang="en-US" sz="2300" dirty="0">
                <a:solidFill>
                  <a:srgbClr val="0000FF"/>
                </a:solidFill>
              </a:rPr>
              <a:t>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rgbClr val="0000FF"/>
                </a:solidFill>
              </a:rPr>
              <a:t>(3)</a:t>
            </a:r>
            <a:r>
              <a:rPr lang="en-US" altLang="en-US" sz="2300" i="1" dirty="0">
                <a:solidFill>
                  <a:srgbClr val="B2B2B2"/>
                </a:solidFill>
              </a:rPr>
              <a:t> </a:t>
            </a:r>
            <a:r>
              <a:rPr lang="en-US" altLang="en-US" sz="2300" i="1" dirty="0"/>
              <a:t>Floor</a:t>
            </a:r>
            <a:r>
              <a:rPr lang="en-US" altLang="en-US" sz="2300" dirty="0"/>
              <a:t>: </a:t>
            </a:r>
            <a:r>
              <a:rPr lang="en-US" altLang="en-US" sz="2300" dirty="0">
                <a:solidFill>
                  <a:srgbClr val="0000FF"/>
                </a:solidFill>
              </a:rPr>
              <a:t>Palatine, maxillary, zygoma</a:t>
            </a:r>
            <a:endParaRPr lang="en-US" altLang="en-US" sz="2300" dirty="0"/>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rgbClr val="0000FF"/>
                </a:solidFill>
              </a:rPr>
              <a:t>(4)</a:t>
            </a:r>
            <a:r>
              <a:rPr lang="en-US" altLang="en-US" sz="2300" i="1" dirty="0">
                <a:solidFill>
                  <a:srgbClr val="B2B2B2"/>
                </a:solidFill>
              </a:rPr>
              <a:t> </a:t>
            </a:r>
            <a:r>
              <a:rPr lang="en-US" altLang="en-US" sz="2300" i="1" dirty="0"/>
              <a:t>Medial wall</a:t>
            </a:r>
            <a:r>
              <a:rPr lang="en-US" altLang="en-US" sz="2300" dirty="0"/>
              <a:t>:</a:t>
            </a:r>
            <a:r>
              <a:rPr lang="en-US" altLang="en-US" sz="2300" dirty="0">
                <a:solidFill>
                  <a:srgbClr val="B2B2B2"/>
                </a:solidFill>
              </a:rPr>
              <a:t> </a:t>
            </a:r>
            <a:r>
              <a:rPr lang="en-US" altLang="en-US" sz="2300" b="1" dirty="0">
                <a:solidFill>
                  <a:srgbClr val="0000FF"/>
                </a:solidFill>
              </a:rPr>
              <a:t>Sphenoid</a:t>
            </a:r>
            <a:r>
              <a:rPr lang="en-US" altLang="en-US" sz="2300" dirty="0">
                <a:solidFill>
                  <a:srgbClr val="0000FF"/>
                </a:solidFill>
              </a:rPr>
              <a:t>,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rgbClr val="0000FF"/>
                </a:solidFill>
              </a:rPr>
              <a:t>Note that each wall shares</a:t>
            </a:r>
          </a:p>
          <a:p>
            <a:pPr eaLnBrk="1" hangingPunct="1">
              <a:spcBef>
                <a:spcPct val="0"/>
              </a:spcBef>
              <a:buClrTx/>
              <a:buSzTx/>
              <a:buFontTx/>
              <a:buNone/>
            </a:pPr>
            <a:r>
              <a:rPr lang="en-US" altLang="en-US" sz="1800" dirty="0">
                <a:solidFill>
                  <a:srgbClr val="0000FF"/>
                </a:solidFill>
              </a:rPr>
              <a:t> a bone with the next wall:</a:t>
            </a:r>
          </a:p>
          <a:p>
            <a:pPr eaLnBrk="1" hangingPunct="1">
              <a:spcBef>
                <a:spcPct val="0"/>
              </a:spcBef>
              <a:buClrTx/>
              <a:buSzTx/>
              <a:buFontTx/>
              <a:buNone/>
            </a:pPr>
            <a:r>
              <a:rPr lang="en-US" altLang="en-US" sz="1800" dirty="0" err="1">
                <a:solidFill>
                  <a:srgbClr val="0000FF"/>
                </a:solidFill>
              </a:rPr>
              <a:t>Roof</a:t>
            </a:r>
            <a:r>
              <a:rPr lang="en-US" altLang="en-US" sz="1800" dirty="0" err="1">
                <a:solidFill>
                  <a:srgbClr val="0000FF"/>
                </a:solidFill>
                <a:sym typeface="Wingdings" panose="05000000000000000000" pitchFamily="2" charset="2"/>
              </a:rPr>
              <a:t>lateral</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sphenoid</a:t>
            </a:r>
          </a:p>
          <a:p>
            <a:pPr eaLnBrk="1" hangingPunct="1">
              <a:spcBef>
                <a:spcPct val="0"/>
              </a:spcBef>
              <a:buClrTx/>
              <a:buSzTx/>
              <a:buFontTx/>
              <a:buNone/>
            </a:pPr>
            <a:r>
              <a:rPr lang="en-US" altLang="en-US" sz="1800" dirty="0" err="1">
                <a:solidFill>
                  <a:srgbClr val="0000FF"/>
                </a:solidFill>
                <a:sym typeface="Wingdings" panose="05000000000000000000" pitchFamily="2" charset="2"/>
              </a:rPr>
              <a:t>Lateralfloor</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zygoma</a:t>
            </a:r>
          </a:p>
          <a:p>
            <a:pPr eaLnBrk="1" hangingPunct="1">
              <a:spcBef>
                <a:spcPct val="0"/>
              </a:spcBef>
              <a:buClrTx/>
              <a:buSzTx/>
              <a:buFontTx/>
              <a:buNone/>
            </a:pPr>
            <a:r>
              <a:rPr lang="en-US" altLang="en-US" sz="1800" dirty="0" err="1">
                <a:solidFill>
                  <a:srgbClr val="0000FF"/>
                </a:solidFill>
                <a:sym typeface="Wingdings" panose="05000000000000000000" pitchFamily="2" charset="2"/>
              </a:rPr>
              <a:t>Floormedial</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maxillary</a:t>
            </a:r>
          </a:p>
          <a:p>
            <a:pPr eaLnBrk="1" hangingPunct="1">
              <a:spcBef>
                <a:spcPct val="0"/>
              </a:spcBef>
              <a:buClrTx/>
              <a:buSzTx/>
              <a:buFontTx/>
              <a:buNone/>
            </a:pPr>
            <a:r>
              <a:rPr lang="en-US" altLang="en-US" sz="1800" dirty="0" err="1">
                <a:solidFill>
                  <a:srgbClr val="0000FF"/>
                </a:solidFill>
                <a:sym typeface="Wingdings" panose="05000000000000000000" pitchFamily="2" charset="2"/>
              </a:rPr>
              <a:t>Medialroof</a:t>
            </a:r>
            <a:r>
              <a:rPr lang="en-US" altLang="en-US" sz="1800" dirty="0">
                <a:solidFill>
                  <a:srgbClr val="0000FF"/>
                </a:solidFill>
                <a:sym typeface="Wingdings" panose="05000000000000000000" pitchFamily="2" charset="2"/>
              </a:rPr>
              <a:t>: </a:t>
            </a:r>
            <a:r>
              <a:rPr lang="en-US" altLang="en-US" sz="1800" b="1" i="1" dirty="0">
                <a:solidFill>
                  <a:srgbClr val="0000FF"/>
                </a:solidFill>
                <a:sym typeface="Wingdings" panose="05000000000000000000" pitchFamily="2" charset="2"/>
              </a:rPr>
              <a:t>sphenoid</a:t>
            </a:r>
            <a:endParaRPr lang="en-US" altLang="en-US" sz="1800" b="1" i="1" dirty="0">
              <a:solidFill>
                <a:srgbClr val="0000FF"/>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BD4E84F8-4CBF-45AF-BC8E-CB1CBB0478BE}"/>
              </a:ext>
            </a:extLst>
          </p:cNvPr>
          <p:cNvSpPr>
            <a:spLocks noChangeShapeType="1"/>
          </p:cNvSpPr>
          <p:nvPr/>
        </p:nvSpPr>
        <p:spPr bwMode="auto">
          <a:xfrm>
            <a:off x="4724400" y="44958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53F6868A-35C6-4194-A67D-86F67075674D}"/>
              </a:ext>
            </a:extLst>
          </p:cNvPr>
          <p:cNvSpPr>
            <a:spLocks noChangeShapeType="1"/>
          </p:cNvSpPr>
          <p:nvPr/>
        </p:nvSpPr>
        <p:spPr bwMode="auto">
          <a:xfrm>
            <a:off x="2514600" y="2362200"/>
            <a:ext cx="457200" cy="3810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D1507583-07F7-4340-A0F0-548DDB907AD6}"/>
              </a:ext>
            </a:extLst>
          </p:cNvPr>
          <p:cNvSpPr>
            <a:spLocks noChangeShapeType="1"/>
          </p:cNvSpPr>
          <p:nvPr/>
        </p:nvSpPr>
        <p:spPr bwMode="auto">
          <a:xfrm>
            <a:off x="4267200" y="5181600"/>
            <a:ext cx="457200" cy="381000"/>
          </a:xfrm>
          <a:prstGeom prst="line">
            <a:avLst/>
          </a:prstGeom>
          <a:noFill/>
          <a:ln w="28575">
            <a:solidFill>
              <a:schemeClr val="tx1"/>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38</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bg1"/>
                </a:solidFill>
              </a:rPr>
              <a:t>Mnemonic:</a:t>
            </a:r>
          </a:p>
          <a:p>
            <a:pPr algn="ctr" eaLnBrk="1" hangingPunct="1">
              <a:spcBef>
                <a:spcPct val="0"/>
              </a:spcBef>
              <a:buClrTx/>
              <a:buSzTx/>
              <a:buFontTx/>
              <a:buNone/>
            </a:pPr>
            <a:r>
              <a:rPr lang="en-US" altLang="en-US" sz="2000" i="1" dirty="0">
                <a:solidFill>
                  <a:schemeClr val="bg1"/>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rgbClr val="0000FF"/>
                </a:solidFill>
              </a:rPr>
              <a:t>Number of bones</a:t>
            </a:r>
          </a:p>
          <a:p>
            <a:pPr algn="ctr" eaLnBrk="1" hangingPunct="1">
              <a:spcBef>
                <a:spcPct val="0"/>
              </a:spcBef>
              <a:buClrTx/>
              <a:buSzTx/>
              <a:buFontTx/>
              <a:buNone/>
            </a:pPr>
            <a:r>
              <a:rPr lang="en-US" altLang="en-US" sz="1600" dirty="0">
                <a:solidFill>
                  <a:srgbClr val="0000FF"/>
                </a:solidFill>
              </a:rPr>
              <a:t>in each wall</a:t>
            </a:r>
          </a:p>
        </p:txBody>
      </p:sp>
      <p:sp>
        <p:nvSpPr>
          <p:cNvPr id="2" name="TextBox 1">
            <a:extLst>
              <a:ext uri="{FF2B5EF4-FFF2-40B4-BE49-F238E27FC236}">
                <a16:creationId xmlns:a16="http://schemas.microsoft.com/office/drawing/2014/main" id="{547AD0AD-91B5-CBC6-0239-B2AA733C7D7B}"/>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t>Another memory aid:</a:t>
            </a:r>
          </a:p>
        </p:txBody>
      </p:sp>
      <p:sp>
        <p:nvSpPr>
          <p:cNvPr id="3" name="TextBox 2">
            <a:extLst>
              <a:ext uri="{FF2B5EF4-FFF2-40B4-BE49-F238E27FC236}">
                <a16:creationId xmlns:a16="http://schemas.microsoft.com/office/drawing/2014/main" id="{F2B97F94-8531-9D95-7FBF-797D10D744F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2609507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t>Roof?</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frontal</a:t>
            </a:r>
          </a:p>
          <a:p>
            <a:pPr eaLnBrk="1" hangingPunct="1">
              <a:spcBef>
                <a:spcPct val="0"/>
              </a:spcBef>
              <a:buClrTx/>
              <a:buSzTx/>
              <a:buFontTx/>
              <a:buNone/>
            </a:pPr>
            <a:endParaRPr lang="en-US" altLang="en-US" sz="2300" dirty="0">
              <a:solidFill>
                <a:srgbClr val="0000FF"/>
              </a:solidFill>
            </a:endParaRPr>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t>Lateral wall?</a:t>
            </a:r>
            <a:r>
              <a:rPr lang="en-US" altLang="en-US" sz="2300" dirty="0">
                <a:solidFill>
                  <a:schemeClr val="bg1">
                    <a:lumMod val="75000"/>
                  </a:schemeClr>
                </a:solidFill>
              </a:rPr>
              <a:t>: 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chemeClr val="bg1">
                    <a:lumMod val="75000"/>
                  </a:schemeClr>
                </a:solidFill>
              </a:rPr>
              <a:t>(3) </a:t>
            </a:r>
            <a:r>
              <a:rPr lang="en-US" altLang="en-US" sz="2300" b="1" i="1" dirty="0"/>
              <a:t>Floor?</a:t>
            </a:r>
            <a:r>
              <a:rPr lang="en-US" altLang="en-US" sz="2300" dirty="0">
                <a:solidFill>
                  <a:schemeClr val="bg1">
                    <a:lumMod val="75000"/>
                  </a:schemeClr>
                </a:solidFill>
              </a:rPr>
              <a:t>: Palatine, maxillary, zygoma</a:t>
            </a:r>
          </a:p>
          <a:p>
            <a:pPr eaLnBrk="1" hangingPunct="1">
              <a:spcBef>
                <a:spcPct val="0"/>
              </a:spcBef>
              <a:buClrTx/>
              <a:buSzTx/>
              <a:buFontTx/>
              <a:buNone/>
            </a:pPr>
            <a:endParaRPr lang="en-US" altLang="en-US" sz="2300" dirty="0">
              <a:solidFill>
                <a:srgbClr val="B2B2B2"/>
              </a:solidFill>
            </a:endParaRPr>
          </a:p>
          <a:p>
            <a:pPr eaLnBrk="1" hangingPunct="1">
              <a:spcBef>
                <a:spcPct val="0"/>
              </a:spcBef>
              <a:buClrTx/>
              <a:buSzTx/>
              <a:buFontTx/>
              <a:buNone/>
            </a:pPr>
            <a:r>
              <a:rPr lang="en-US" altLang="en-US" sz="2300" i="1" dirty="0">
                <a:solidFill>
                  <a:schemeClr val="bg1">
                    <a:lumMod val="75000"/>
                  </a:schemeClr>
                </a:solidFill>
              </a:rPr>
              <a:t>(4) </a:t>
            </a:r>
            <a:r>
              <a:rPr lang="en-US" altLang="en-US" sz="2300" b="1" i="1" dirty="0"/>
              <a:t>Medial wall?</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65000"/>
                  </a:schemeClr>
                </a:solidFill>
              </a:rPr>
              <a:t>Note that each wall shares</a:t>
            </a:r>
          </a:p>
          <a:p>
            <a:pPr eaLnBrk="1" hangingPunct="1">
              <a:spcBef>
                <a:spcPct val="0"/>
              </a:spcBef>
              <a:buClrTx/>
              <a:buSzTx/>
              <a:buFontTx/>
              <a:buNone/>
            </a:pPr>
            <a:r>
              <a:rPr lang="en-US" altLang="en-US" sz="1800" dirty="0">
                <a:solidFill>
                  <a:schemeClr val="bg1">
                    <a:lumMod val="65000"/>
                  </a:schemeClr>
                </a:solidFill>
              </a:rPr>
              <a:t> a bone with the next wall:</a:t>
            </a:r>
          </a:p>
          <a:p>
            <a:pPr eaLnBrk="1" hangingPunct="1">
              <a:spcBef>
                <a:spcPct val="0"/>
              </a:spcBef>
              <a:buClrTx/>
              <a:buSzTx/>
              <a:buFontTx/>
              <a:buNone/>
            </a:pPr>
            <a:r>
              <a:rPr lang="en-US" altLang="en-US" sz="1800" dirty="0" err="1">
                <a:solidFill>
                  <a:schemeClr val="bg1">
                    <a:lumMod val="65000"/>
                  </a:schemeClr>
                </a:solidFill>
              </a:rPr>
              <a:t>Roof</a:t>
            </a:r>
            <a:r>
              <a:rPr lang="en-US" altLang="en-US" sz="1800" dirty="0" err="1">
                <a:solidFill>
                  <a:schemeClr val="bg1">
                    <a:lumMod val="65000"/>
                  </a:schemeClr>
                </a:solidFill>
                <a:sym typeface="Wingdings" panose="05000000000000000000" pitchFamily="2" charset="2"/>
              </a:rPr>
              <a:t>lateral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Lateralfloor</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Floormedial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Medialroof</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endParaRPr lang="en-US" altLang="en-US" sz="1800" b="1" i="1" dirty="0">
              <a:solidFill>
                <a:schemeClr val="bg1">
                  <a:lumMod val="65000"/>
                </a:schemeClr>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BD4E84F8-4CBF-45AF-BC8E-CB1CBB0478BE}"/>
              </a:ext>
            </a:extLst>
          </p:cNvPr>
          <p:cNvSpPr>
            <a:spLocks noChangeShapeType="1"/>
          </p:cNvSpPr>
          <p:nvPr/>
        </p:nvSpPr>
        <p:spPr bwMode="auto">
          <a:xfrm>
            <a:off x="4724400" y="44958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53F6868A-35C6-4194-A67D-86F67075674D}"/>
              </a:ext>
            </a:extLst>
          </p:cNvPr>
          <p:cNvSpPr>
            <a:spLocks noChangeShapeType="1"/>
          </p:cNvSpPr>
          <p:nvPr/>
        </p:nvSpPr>
        <p:spPr bwMode="auto">
          <a:xfrm>
            <a:off x="2514600" y="2362200"/>
            <a:ext cx="457200" cy="381000"/>
          </a:xfrm>
          <a:prstGeom prst="line">
            <a:avLst/>
          </a:prstGeom>
          <a:noFill/>
          <a:ln w="2857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D1507583-07F7-4340-A0F0-548DDB907AD6}"/>
              </a:ext>
            </a:extLst>
          </p:cNvPr>
          <p:cNvSpPr>
            <a:spLocks noChangeShapeType="1"/>
          </p:cNvSpPr>
          <p:nvPr/>
        </p:nvSpPr>
        <p:spPr bwMode="auto">
          <a:xfrm>
            <a:off x="4267200" y="5181600"/>
            <a:ext cx="457200" cy="381000"/>
          </a:xfrm>
          <a:prstGeom prst="line">
            <a:avLst/>
          </a:prstGeom>
          <a:noFill/>
          <a:ln w="28575">
            <a:solidFill>
              <a:schemeClr val="bg1">
                <a:lumMod val="75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39</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tx1">
                    <a:lumMod val="50000"/>
                    <a:lumOff val="50000"/>
                  </a:schemeClr>
                </a:solidFill>
              </a:rPr>
              <a:t>Mnemonic:</a:t>
            </a:r>
          </a:p>
          <a:p>
            <a:pPr algn="ctr" eaLnBrk="1" hangingPunct="1">
              <a:spcBef>
                <a:spcPct val="0"/>
              </a:spcBef>
              <a:buClrTx/>
              <a:buSzTx/>
              <a:buFontTx/>
              <a:buNone/>
            </a:pPr>
            <a:r>
              <a:rPr lang="en-US" altLang="en-US" sz="2000" i="1" dirty="0">
                <a:solidFill>
                  <a:schemeClr val="tx1">
                    <a:lumMod val="50000"/>
                    <a:lumOff val="50000"/>
                  </a:schemeClr>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lumMod val="75000"/>
                  </a:schemeClr>
                </a:solidFill>
              </a:rPr>
              <a:t>Number of bones</a:t>
            </a:r>
          </a:p>
          <a:p>
            <a:pPr algn="ctr" eaLnBrk="1" hangingPunct="1">
              <a:spcBef>
                <a:spcPct val="0"/>
              </a:spcBef>
              <a:buClrTx/>
              <a:buSzTx/>
              <a:buFontTx/>
              <a:buNone/>
            </a:pPr>
            <a:r>
              <a:rPr lang="en-US" altLang="en-US" sz="1600" dirty="0">
                <a:solidFill>
                  <a:schemeClr val="bg1">
                    <a:lumMod val="75000"/>
                  </a:schemeClr>
                </a:solidFill>
              </a:rPr>
              <a:t>in each wall</a:t>
            </a:r>
          </a:p>
        </p:txBody>
      </p:sp>
      <p:sp>
        <p:nvSpPr>
          <p:cNvPr id="2" name="TextBox 1">
            <a:extLst>
              <a:ext uri="{FF2B5EF4-FFF2-40B4-BE49-F238E27FC236}">
                <a16:creationId xmlns:a16="http://schemas.microsoft.com/office/drawing/2014/main" id="{547AD0AD-91B5-CBC6-0239-B2AA733C7D7B}"/>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solidFill>
                  <a:schemeClr val="bg1">
                    <a:lumMod val="75000"/>
                  </a:schemeClr>
                </a:solidFill>
              </a:rPr>
              <a:t>Another memory aid:</a:t>
            </a:r>
          </a:p>
        </p:txBody>
      </p:sp>
      <p:sp>
        <p:nvSpPr>
          <p:cNvPr id="3" name="TextBox 2">
            <a:extLst>
              <a:ext uri="{FF2B5EF4-FFF2-40B4-BE49-F238E27FC236}">
                <a16:creationId xmlns:a16="http://schemas.microsoft.com/office/drawing/2014/main" id="{F2B97F94-8531-9D95-7FBF-797D10D744F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4" name="TextBox 3">
            <a:extLst>
              <a:ext uri="{FF2B5EF4-FFF2-40B4-BE49-F238E27FC236}">
                <a16:creationId xmlns:a16="http://schemas.microsoft.com/office/drawing/2014/main" id="{0452256A-00A1-515F-5CE3-65EDC8CC60A0}"/>
              </a:ext>
            </a:extLst>
          </p:cNvPr>
          <p:cNvSpPr txBox="1"/>
          <p:nvPr/>
        </p:nvSpPr>
        <p:spPr>
          <a:xfrm>
            <a:off x="3711189" y="2739119"/>
            <a:ext cx="5255698" cy="2092881"/>
          </a:xfrm>
          <a:prstGeom prst="rect">
            <a:avLst/>
          </a:prstGeom>
          <a:solidFill>
            <a:srgbClr val="CCFFCC"/>
          </a:solidFill>
        </p:spPr>
        <p:txBody>
          <a:bodyPr wrap="square" rtlCol="0">
            <a:spAutoFit/>
          </a:bodyPr>
          <a:lstStyle/>
          <a:p>
            <a:r>
              <a:rPr lang="en-US" sz="1600" i="1" dirty="0"/>
              <a:t>Only one orbital wall does not extend all the way to the orbital apex—which one?</a:t>
            </a:r>
            <a:endParaRPr lang="en-US" sz="1600" i="1" dirty="0">
              <a:solidFill>
                <a:srgbClr val="CCFFCC"/>
              </a:solidFill>
            </a:endParaRPr>
          </a:p>
          <a:p>
            <a:r>
              <a:rPr lang="en-US" sz="1600" dirty="0">
                <a:solidFill>
                  <a:srgbClr val="CCFFCC"/>
                </a:solidFill>
              </a:rPr>
              <a:t>The floor. For this reason, the floor is the shortest of the four orbital walls.</a:t>
            </a:r>
          </a:p>
          <a:p>
            <a:endParaRPr lang="en-US" sz="1600" dirty="0">
              <a:solidFill>
                <a:srgbClr val="CCFFCC"/>
              </a:solidFill>
            </a:endParaRPr>
          </a:p>
          <a:p>
            <a:r>
              <a:rPr lang="en-US" sz="1600" i="1" dirty="0">
                <a:solidFill>
                  <a:srgbClr val="CCFFCC"/>
                </a:solidFill>
              </a:rPr>
              <a:t>Since the floor doesn’t extend all the way to the apex, what comprises the posterior aspect of the inferior orbit?</a:t>
            </a:r>
          </a:p>
          <a:p>
            <a:r>
              <a:rPr lang="en-US" sz="1600" dirty="0">
                <a:solidFill>
                  <a:srgbClr val="CCFFCC"/>
                </a:solidFill>
              </a:rPr>
              <a:t>An opening into the  pterygopalatine fossa</a:t>
            </a:r>
          </a:p>
        </p:txBody>
      </p:sp>
    </p:spTree>
    <p:extLst>
      <p:ext uri="{BB962C8B-B14F-4D97-AF65-F5344CB8AC3E}">
        <p14:creationId xmlns:p14="http://schemas.microsoft.com/office/powerpoint/2010/main" val="363121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4</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1077218"/>
          </a:xfrm>
          <a:prstGeom prst="rect">
            <a:avLst/>
          </a:prstGeom>
          <a:noFill/>
        </p:spPr>
        <p:txBody>
          <a:bodyPr wrap="square" rtlCol="0">
            <a:spAutoFit/>
          </a:bodyPr>
          <a:lstStyle/>
          <a:p>
            <a:r>
              <a:rPr lang="en-US" sz="1600" i="1" dirty="0">
                <a:solidFill>
                  <a:srgbClr val="0000FF"/>
                </a:solidFill>
              </a:rPr>
              <a:t>The fact that the main lacrimal gland is called the </a:t>
            </a:r>
            <a:r>
              <a:rPr lang="en-US" sz="1600" b="1" i="1" dirty="0">
                <a:solidFill>
                  <a:srgbClr val="0000FF"/>
                </a:solidFill>
              </a:rPr>
              <a:t>main</a:t>
            </a:r>
            <a:r>
              <a:rPr lang="en-US" sz="1600" i="1" dirty="0">
                <a:solidFill>
                  <a:srgbClr val="0000FF"/>
                </a:solidFill>
              </a:rPr>
              <a:t> lacrimal gland suggests the existence of other, non-main lacrimal glands. Do such glands actually exist?</a:t>
            </a:r>
          </a:p>
          <a:p>
            <a:r>
              <a:rPr lang="en-US" sz="1600" dirty="0">
                <a:solidFill>
                  <a:srgbClr val="0000FF"/>
                </a:solidFill>
              </a:rPr>
              <a:t>Indeed they do</a:t>
            </a:r>
          </a:p>
        </p:txBody>
      </p:sp>
    </p:spTree>
    <p:extLst>
      <p:ext uri="{BB962C8B-B14F-4D97-AF65-F5344CB8AC3E}">
        <p14:creationId xmlns:p14="http://schemas.microsoft.com/office/powerpoint/2010/main" val="183558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Roof?</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frontal</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Lateral wall?</a:t>
            </a:r>
            <a:r>
              <a:rPr lang="en-US" altLang="en-US" sz="2300" dirty="0">
                <a:solidFill>
                  <a:schemeClr val="bg1">
                    <a:lumMod val="75000"/>
                  </a:schemeClr>
                </a:solidFill>
              </a:rPr>
              <a:t>: 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chemeClr val="bg1">
                    <a:lumMod val="75000"/>
                  </a:schemeClr>
                </a:solidFill>
              </a:rPr>
              <a:t>(3) </a:t>
            </a:r>
            <a:r>
              <a:rPr lang="en-US" altLang="en-US" sz="2300" b="1" i="1" dirty="0"/>
              <a:t>Floor!</a:t>
            </a:r>
            <a:r>
              <a:rPr lang="en-US" altLang="en-US" sz="2300" dirty="0">
                <a:solidFill>
                  <a:schemeClr val="bg1">
                    <a:lumMod val="75000"/>
                  </a:schemeClr>
                </a:solidFill>
              </a:rPr>
              <a:t>: Palatine, maxillary, zygoma</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(4) </a:t>
            </a:r>
            <a:r>
              <a:rPr lang="en-US" altLang="en-US" sz="2300" b="1" i="1" dirty="0">
                <a:solidFill>
                  <a:schemeClr val="bg1">
                    <a:lumMod val="75000"/>
                  </a:schemeClr>
                </a:solidFill>
              </a:rPr>
              <a:t>Medial wall?</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65000"/>
                  </a:schemeClr>
                </a:solidFill>
              </a:rPr>
              <a:t>Note that each wall shares</a:t>
            </a:r>
          </a:p>
          <a:p>
            <a:pPr eaLnBrk="1" hangingPunct="1">
              <a:spcBef>
                <a:spcPct val="0"/>
              </a:spcBef>
              <a:buClrTx/>
              <a:buSzTx/>
              <a:buFontTx/>
              <a:buNone/>
            </a:pPr>
            <a:r>
              <a:rPr lang="en-US" altLang="en-US" sz="1800" dirty="0">
                <a:solidFill>
                  <a:schemeClr val="bg1">
                    <a:lumMod val="65000"/>
                  </a:schemeClr>
                </a:solidFill>
              </a:rPr>
              <a:t> a bone with the next wall:</a:t>
            </a:r>
          </a:p>
          <a:p>
            <a:pPr eaLnBrk="1" hangingPunct="1">
              <a:spcBef>
                <a:spcPct val="0"/>
              </a:spcBef>
              <a:buClrTx/>
              <a:buSzTx/>
              <a:buFontTx/>
              <a:buNone/>
            </a:pPr>
            <a:r>
              <a:rPr lang="en-US" altLang="en-US" sz="1800" dirty="0" err="1">
                <a:solidFill>
                  <a:schemeClr val="bg1">
                    <a:lumMod val="65000"/>
                  </a:schemeClr>
                </a:solidFill>
              </a:rPr>
              <a:t>Roof</a:t>
            </a:r>
            <a:r>
              <a:rPr lang="en-US" altLang="en-US" sz="1800" dirty="0" err="1">
                <a:solidFill>
                  <a:schemeClr val="bg1">
                    <a:lumMod val="65000"/>
                  </a:schemeClr>
                </a:solidFill>
                <a:sym typeface="Wingdings" panose="05000000000000000000" pitchFamily="2" charset="2"/>
              </a:rPr>
              <a:t>lateral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Lateralfloor</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Floormedial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Medialroof</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endParaRPr lang="en-US" altLang="en-US" sz="1800" b="1" i="1" dirty="0">
              <a:solidFill>
                <a:schemeClr val="bg1">
                  <a:lumMod val="65000"/>
                </a:schemeClr>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BD4E84F8-4CBF-45AF-BC8E-CB1CBB0478BE}"/>
              </a:ext>
            </a:extLst>
          </p:cNvPr>
          <p:cNvSpPr>
            <a:spLocks noChangeShapeType="1"/>
          </p:cNvSpPr>
          <p:nvPr/>
        </p:nvSpPr>
        <p:spPr bwMode="auto">
          <a:xfrm>
            <a:off x="4724400" y="44958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53F6868A-35C6-4194-A67D-86F67075674D}"/>
              </a:ext>
            </a:extLst>
          </p:cNvPr>
          <p:cNvSpPr>
            <a:spLocks noChangeShapeType="1"/>
          </p:cNvSpPr>
          <p:nvPr/>
        </p:nvSpPr>
        <p:spPr bwMode="auto">
          <a:xfrm>
            <a:off x="2514600" y="2362200"/>
            <a:ext cx="457200" cy="381000"/>
          </a:xfrm>
          <a:prstGeom prst="line">
            <a:avLst/>
          </a:prstGeom>
          <a:noFill/>
          <a:ln w="2857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D1507583-07F7-4340-A0F0-548DDB907AD6}"/>
              </a:ext>
            </a:extLst>
          </p:cNvPr>
          <p:cNvSpPr>
            <a:spLocks noChangeShapeType="1"/>
          </p:cNvSpPr>
          <p:nvPr/>
        </p:nvSpPr>
        <p:spPr bwMode="auto">
          <a:xfrm>
            <a:off x="4267200" y="5181600"/>
            <a:ext cx="457200" cy="381000"/>
          </a:xfrm>
          <a:prstGeom prst="line">
            <a:avLst/>
          </a:prstGeom>
          <a:noFill/>
          <a:ln w="28575">
            <a:solidFill>
              <a:schemeClr val="bg1">
                <a:lumMod val="75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40</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tx1">
                    <a:lumMod val="50000"/>
                    <a:lumOff val="50000"/>
                  </a:schemeClr>
                </a:solidFill>
              </a:rPr>
              <a:t>Mnemonic:</a:t>
            </a:r>
          </a:p>
          <a:p>
            <a:pPr algn="ctr" eaLnBrk="1" hangingPunct="1">
              <a:spcBef>
                <a:spcPct val="0"/>
              </a:spcBef>
              <a:buClrTx/>
              <a:buSzTx/>
              <a:buFontTx/>
              <a:buNone/>
            </a:pPr>
            <a:r>
              <a:rPr lang="en-US" altLang="en-US" sz="2000" i="1" dirty="0">
                <a:solidFill>
                  <a:schemeClr val="tx1">
                    <a:lumMod val="50000"/>
                    <a:lumOff val="50000"/>
                  </a:schemeClr>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lumMod val="75000"/>
                  </a:schemeClr>
                </a:solidFill>
              </a:rPr>
              <a:t>Number of bones</a:t>
            </a:r>
          </a:p>
          <a:p>
            <a:pPr algn="ctr" eaLnBrk="1" hangingPunct="1">
              <a:spcBef>
                <a:spcPct val="0"/>
              </a:spcBef>
              <a:buClrTx/>
              <a:buSzTx/>
              <a:buFontTx/>
              <a:buNone/>
            </a:pPr>
            <a:r>
              <a:rPr lang="en-US" altLang="en-US" sz="1600" dirty="0">
                <a:solidFill>
                  <a:schemeClr val="bg1">
                    <a:lumMod val="75000"/>
                  </a:schemeClr>
                </a:solidFill>
              </a:rPr>
              <a:t>in each wall</a:t>
            </a:r>
          </a:p>
        </p:txBody>
      </p:sp>
      <p:sp>
        <p:nvSpPr>
          <p:cNvPr id="2" name="TextBox 1">
            <a:extLst>
              <a:ext uri="{FF2B5EF4-FFF2-40B4-BE49-F238E27FC236}">
                <a16:creationId xmlns:a16="http://schemas.microsoft.com/office/drawing/2014/main" id="{547AD0AD-91B5-CBC6-0239-B2AA733C7D7B}"/>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solidFill>
                  <a:schemeClr val="bg1">
                    <a:lumMod val="75000"/>
                  </a:schemeClr>
                </a:solidFill>
              </a:rPr>
              <a:t>Another memory aid:</a:t>
            </a:r>
          </a:p>
        </p:txBody>
      </p:sp>
      <p:sp>
        <p:nvSpPr>
          <p:cNvPr id="3" name="TextBox 2">
            <a:extLst>
              <a:ext uri="{FF2B5EF4-FFF2-40B4-BE49-F238E27FC236}">
                <a16:creationId xmlns:a16="http://schemas.microsoft.com/office/drawing/2014/main" id="{F2B97F94-8531-9D95-7FBF-797D10D744F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4" name="TextBox 3">
            <a:extLst>
              <a:ext uri="{FF2B5EF4-FFF2-40B4-BE49-F238E27FC236}">
                <a16:creationId xmlns:a16="http://schemas.microsoft.com/office/drawing/2014/main" id="{0452256A-00A1-515F-5CE3-65EDC8CC60A0}"/>
              </a:ext>
            </a:extLst>
          </p:cNvPr>
          <p:cNvSpPr txBox="1"/>
          <p:nvPr/>
        </p:nvSpPr>
        <p:spPr>
          <a:xfrm>
            <a:off x="3711189" y="2739119"/>
            <a:ext cx="5255698" cy="2092881"/>
          </a:xfrm>
          <a:prstGeom prst="rect">
            <a:avLst/>
          </a:prstGeom>
          <a:solidFill>
            <a:srgbClr val="CCFFCC"/>
          </a:solidFill>
        </p:spPr>
        <p:txBody>
          <a:bodyPr wrap="square" rtlCol="0">
            <a:spAutoFit/>
          </a:bodyPr>
          <a:lstStyle/>
          <a:p>
            <a:r>
              <a:rPr lang="en-US" sz="1600" i="1" dirty="0"/>
              <a:t>Only one orbital wall does not extend all the way to the orbital apex—which one?</a:t>
            </a:r>
          </a:p>
          <a:p>
            <a:r>
              <a:rPr lang="en-US" sz="1600" dirty="0"/>
              <a:t>The floor. For this reason, the floor is the shortest of the four orbital walls.</a:t>
            </a:r>
            <a:endParaRPr lang="en-US" sz="1600" dirty="0">
              <a:solidFill>
                <a:srgbClr val="CCFFCC"/>
              </a:solidFill>
            </a:endParaRPr>
          </a:p>
          <a:p>
            <a:endParaRPr lang="en-US" sz="1600" dirty="0">
              <a:solidFill>
                <a:srgbClr val="CCFFCC"/>
              </a:solidFill>
            </a:endParaRPr>
          </a:p>
          <a:p>
            <a:r>
              <a:rPr lang="en-US" sz="1600" i="1" dirty="0">
                <a:solidFill>
                  <a:srgbClr val="CCFFCC"/>
                </a:solidFill>
              </a:rPr>
              <a:t>Since the floor doesn’t extend all the way to the apex, what comprises the posterior aspect of the inferior orbit?</a:t>
            </a:r>
          </a:p>
          <a:p>
            <a:r>
              <a:rPr lang="en-US" sz="1600" dirty="0">
                <a:solidFill>
                  <a:srgbClr val="CCFFCC"/>
                </a:solidFill>
              </a:rPr>
              <a:t>An opening into the  pterygopalatine fossa</a:t>
            </a:r>
          </a:p>
        </p:txBody>
      </p:sp>
    </p:spTree>
    <p:extLst>
      <p:ext uri="{BB962C8B-B14F-4D97-AF65-F5344CB8AC3E}">
        <p14:creationId xmlns:p14="http://schemas.microsoft.com/office/powerpoint/2010/main" val="801922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Roof?</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frontal</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Lateral wall?</a:t>
            </a:r>
            <a:r>
              <a:rPr lang="en-US" altLang="en-US" sz="2300" dirty="0">
                <a:solidFill>
                  <a:schemeClr val="bg1">
                    <a:lumMod val="75000"/>
                  </a:schemeClr>
                </a:solidFill>
              </a:rPr>
              <a:t>: 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chemeClr val="bg1">
                    <a:lumMod val="75000"/>
                  </a:schemeClr>
                </a:solidFill>
              </a:rPr>
              <a:t>(3) </a:t>
            </a:r>
            <a:r>
              <a:rPr lang="en-US" altLang="en-US" sz="2300" b="1" i="1" dirty="0"/>
              <a:t>Floor!</a:t>
            </a:r>
            <a:r>
              <a:rPr lang="en-US" altLang="en-US" sz="2300" dirty="0">
                <a:solidFill>
                  <a:schemeClr val="bg1">
                    <a:lumMod val="75000"/>
                  </a:schemeClr>
                </a:solidFill>
              </a:rPr>
              <a:t>: Palatine, maxillary, zygoma</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(4) </a:t>
            </a:r>
            <a:r>
              <a:rPr lang="en-US" altLang="en-US" sz="2300" b="1" i="1" dirty="0">
                <a:solidFill>
                  <a:schemeClr val="bg1">
                    <a:lumMod val="75000"/>
                  </a:schemeClr>
                </a:solidFill>
              </a:rPr>
              <a:t>Medial wall?</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65000"/>
                  </a:schemeClr>
                </a:solidFill>
              </a:rPr>
              <a:t>Note that each wall shares</a:t>
            </a:r>
          </a:p>
          <a:p>
            <a:pPr eaLnBrk="1" hangingPunct="1">
              <a:spcBef>
                <a:spcPct val="0"/>
              </a:spcBef>
              <a:buClrTx/>
              <a:buSzTx/>
              <a:buFontTx/>
              <a:buNone/>
            </a:pPr>
            <a:r>
              <a:rPr lang="en-US" altLang="en-US" sz="1800" dirty="0">
                <a:solidFill>
                  <a:schemeClr val="bg1">
                    <a:lumMod val="65000"/>
                  </a:schemeClr>
                </a:solidFill>
              </a:rPr>
              <a:t> a bone with the next wall:</a:t>
            </a:r>
          </a:p>
          <a:p>
            <a:pPr eaLnBrk="1" hangingPunct="1">
              <a:spcBef>
                <a:spcPct val="0"/>
              </a:spcBef>
              <a:buClrTx/>
              <a:buSzTx/>
              <a:buFontTx/>
              <a:buNone/>
            </a:pPr>
            <a:r>
              <a:rPr lang="en-US" altLang="en-US" sz="1800" dirty="0" err="1">
                <a:solidFill>
                  <a:schemeClr val="bg1">
                    <a:lumMod val="65000"/>
                  </a:schemeClr>
                </a:solidFill>
              </a:rPr>
              <a:t>Roof</a:t>
            </a:r>
            <a:r>
              <a:rPr lang="en-US" altLang="en-US" sz="1800" dirty="0" err="1">
                <a:solidFill>
                  <a:schemeClr val="bg1">
                    <a:lumMod val="65000"/>
                  </a:schemeClr>
                </a:solidFill>
                <a:sym typeface="Wingdings" panose="05000000000000000000" pitchFamily="2" charset="2"/>
              </a:rPr>
              <a:t>lateral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Lateralfloor</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Floormedial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Medialroof</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endParaRPr lang="en-US" altLang="en-US" sz="1800" b="1" i="1" dirty="0">
              <a:solidFill>
                <a:schemeClr val="bg1">
                  <a:lumMod val="65000"/>
                </a:schemeClr>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BD4E84F8-4CBF-45AF-BC8E-CB1CBB0478BE}"/>
              </a:ext>
            </a:extLst>
          </p:cNvPr>
          <p:cNvSpPr>
            <a:spLocks noChangeShapeType="1"/>
          </p:cNvSpPr>
          <p:nvPr/>
        </p:nvSpPr>
        <p:spPr bwMode="auto">
          <a:xfrm>
            <a:off x="4724400" y="44958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53F6868A-35C6-4194-A67D-86F67075674D}"/>
              </a:ext>
            </a:extLst>
          </p:cNvPr>
          <p:cNvSpPr>
            <a:spLocks noChangeShapeType="1"/>
          </p:cNvSpPr>
          <p:nvPr/>
        </p:nvSpPr>
        <p:spPr bwMode="auto">
          <a:xfrm>
            <a:off x="2514600" y="2362200"/>
            <a:ext cx="457200" cy="381000"/>
          </a:xfrm>
          <a:prstGeom prst="line">
            <a:avLst/>
          </a:prstGeom>
          <a:noFill/>
          <a:ln w="2857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D1507583-07F7-4340-A0F0-548DDB907AD6}"/>
              </a:ext>
            </a:extLst>
          </p:cNvPr>
          <p:cNvSpPr>
            <a:spLocks noChangeShapeType="1"/>
          </p:cNvSpPr>
          <p:nvPr/>
        </p:nvSpPr>
        <p:spPr bwMode="auto">
          <a:xfrm>
            <a:off x="4267200" y="5181600"/>
            <a:ext cx="457200" cy="381000"/>
          </a:xfrm>
          <a:prstGeom prst="line">
            <a:avLst/>
          </a:prstGeom>
          <a:noFill/>
          <a:ln w="28575">
            <a:solidFill>
              <a:schemeClr val="bg1">
                <a:lumMod val="75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41</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tx1">
                    <a:lumMod val="50000"/>
                    <a:lumOff val="50000"/>
                  </a:schemeClr>
                </a:solidFill>
              </a:rPr>
              <a:t>Mnemonic:</a:t>
            </a:r>
          </a:p>
          <a:p>
            <a:pPr algn="ctr" eaLnBrk="1" hangingPunct="1">
              <a:spcBef>
                <a:spcPct val="0"/>
              </a:spcBef>
              <a:buClrTx/>
              <a:buSzTx/>
              <a:buFontTx/>
              <a:buNone/>
            </a:pPr>
            <a:r>
              <a:rPr lang="en-US" altLang="en-US" sz="2000" i="1" dirty="0">
                <a:solidFill>
                  <a:schemeClr val="tx1">
                    <a:lumMod val="50000"/>
                    <a:lumOff val="50000"/>
                  </a:schemeClr>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lumMod val="75000"/>
                  </a:schemeClr>
                </a:solidFill>
              </a:rPr>
              <a:t>Number of bones</a:t>
            </a:r>
          </a:p>
          <a:p>
            <a:pPr algn="ctr" eaLnBrk="1" hangingPunct="1">
              <a:spcBef>
                <a:spcPct val="0"/>
              </a:spcBef>
              <a:buClrTx/>
              <a:buSzTx/>
              <a:buFontTx/>
              <a:buNone/>
            </a:pPr>
            <a:r>
              <a:rPr lang="en-US" altLang="en-US" sz="1600" dirty="0">
                <a:solidFill>
                  <a:schemeClr val="bg1">
                    <a:lumMod val="75000"/>
                  </a:schemeClr>
                </a:solidFill>
              </a:rPr>
              <a:t>in each wall</a:t>
            </a:r>
          </a:p>
        </p:txBody>
      </p:sp>
      <p:sp>
        <p:nvSpPr>
          <p:cNvPr id="2" name="TextBox 1">
            <a:extLst>
              <a:ext uri="{FF2B5EF4-FFF2-40B4-BE49-F238E27FC236}">
                <a16:creationId xmlns:a16="http://schemas.microsoft.com/office/drawing/2014/main" id="{547AD0AD-91B5-CBC6-0239-B2AA733C7D7B}"/>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solidFill>
                  <a:schemeClr val="bg1">
                    <a:lumMod val="75000"/>
                  </a:schemeClr>
                </a:solidFill>
              </a:rPr>
              <a:t>Another memory aid:</a:t>
            </a:r>
          </a:p>
        </p:txBody>
      </p:sp>
      <p:sp>
        <p:nvSpPr>
          <p:cNvPr id="3" name="TextBox 2">
            <a:extLst>
              <a:ext uri="{FF2B5EF4-FFF2-40B4-BE49-F238E27FC236}">
                <a16:creationId xmlns:a16="http://schemas.microsoft.com/office/drawing/2014/main" id="{F2B97F94-8531-9D95-7FBF-797D10D744F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4" name="TextBox 3">
            <a:extLst>
              <a:ext uri="{FF2B5EF4-FFF2-40B4-BE49-F238E27FC236}">
                <a16:creationId xmlns:a16="http://schemas.microsoft.com/office/drawing/2014/main" id="{0452256A-00A1-515F-5CE3-65EDC8CC60A0}"/>
              </a:ext>
            </a:extLst>
          </p:cNvPr>
          <p:cNvSpPr txBox="1"/>
          <p:nvPr/>
        </p:nvSpPr>
        <p:spPr>
          <a:xfrm>
            <a:off x="3711189" y="2739119"/>
            <a:ext cx="5255698" cy="2092881"/>
          </a:xfrm>
          <a:prstGeom prst="rect">
            <a:avLst/>
          </a:prstGeom>
          <a:solidFill>
            <a:srgbClr val="CCFFCC"/>
          </a:solidFill>
        </p:spPr>
        <p:txBody>
          <a:bodyPr wrap="square" rtlCol="0">
            <a:spAutoFit/>
          </a:bodyPr>
          <a:lstStyle/>
          <a:p>
            <a:r>
              <a:rPr lang="en-US" sz="1600" i="1" dirty="0"/>
              <a:t>Only one orbital wall does not extend all the way to the orbital apex—which one?</a:t>
            </a:r>
          </a:p>
          <a:p>
            <a:r>
              <a:rPr lang="en-US" sz="1600" dirty="0"/>
              <a:t>The floor. For this reason, the floor is the shortest of the four orbital walls.</a:t>
            </a:r>
          </a:p>
          <a:p>
            <a:endParaRPr lang="en-US" sz="1600" dirty="0"/>
          </a:p>
          <a:p>
            <a:r>
              <a:rPr lang="en-US" sz="1600" i="1" dirty="0"/>
              <a:t>Since the floor doesn’t extend all the way to the apex, what comprises the posterior aspect of the inferior orbit?</a:t>
            </a:r>
          </a:p>
          <a:p>
            <a:r>
              <a:rPr lang="en-US" sz="1600" dirty="0">
                <a:solidFill>
                  <a:srgbClr val="CCFFCC"/>
                </a:solidFill>
              </a:rPr>
              <a:t>An opening into the  pterygopalatine fossa</a:t>
            </a:r>
          </a:p>
        </p:txBody>
      </p:sp>
    </p:spTree>
    <p:extLst>
      <p:ext uri="{BB962C8B-B14F-4D97-AF65-F5344CB8AC3E}">
        <p14:creationId xmlns:p14="http://schemas.microsoft.com/office/powerpoint/2010/main" val="2091786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Roof?</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frontal</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Lateral wall?</a:t>
            </a:r>
            <a:r>
              <a:rPr lang="en-US" altLang="en-US" sz="2300" dirty="0">
                <a:solidFill>
                  <a:schemeClr val="bg1">
                    <a:lumMod val="75000"/>
                  </a:schemeClr>
                </a:solidFill>
              </a:rPr>
              <a:t>: 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chemeClr val="bg1">
                    <a:lumMod val="75000"/>
                  </a:schemeClr>
                </a:solidFill>
              </a:rPr>
              <a:t>(3) </a:t>
            </a:r>
            <a:r>
              <a:rPr lang="en-US" altLang="en-US" sz="2300" b="1" i="1" dirty="0"/>
              <a:t>Floor!</a:t>
            </a:r>
            <a:r>
              <a:rPr lang="en-US" altLang="en-US" sz="2300" dirty="0">
                <a:solidFill>
                  <a:schemeClr val="bg1">
                    <a:lumMod val="75000"/>
                  </a:schemeClr>
                </a:solidFill>
              </a:rPr>
              <a:t>: Palatine, maxillary, zygoma</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(4) </a:t>
            </a:r>
            <a:r>
              <a:rPr lang="en-US" altLang="en-US" sz="2300" b="1" i="1" dirty="0">
                <a:solidFill>
                  <a:schemeClr val="bg1">
                    <a:lumMod val="75000"/>
                  </a:schemeClr>
                </a:solidFill>
              </a:rPr>
              <a:t>Medial wall?</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65000"/>
                  </a:schemeClr>
                </a:solidFill>
              </a:rPr>
              <a:t>Note that each wall shares</a:t>
            </a:r>
          </a:p>
          <a:p>
            <a:pPr eaLnBrk="1" hangingPunct="1">
              <a:spcBef>
                <a:spcPct val="0"/>
              </a:spcBef>
              <a:buClrTx/>
              <a:buSzTx/>
              <a:buFontTx/>
              <a:buNone/>
            </a:pPr>
            <a:r>
              <a:rPr lang="en-US" altLang="en-US" sz="1800" dirty="0">
                <a:solidFill>
                  <a:schemeClr val="bg1">
                    <a:lumMod val="65000"/>
                  </a:schemeClr>
                </a:solidFill>
              </a:rPr>
              <a:t> a bone with the next wall:</a:t>
            </a:r>
          </a:p>
          <a:p>
            <a:pPr eaLnBrk="1" hangingPunct="1">
              <a:spcBef>
                <a:spcPct val="0"/>
              </a:spcBef>
              <a:buClrTx/>
              <a:buSzTx/>
              <a:buFontTx/>
              <a:buNone/>
            </a:pPr>
            <a:r>
              <a:rPr lang="en-US" altLang="en-US" sz="1800" dirty="0" err="1">
                <a:solidFill>
                  <a:schemeClr val="bg1">
                    <a:lumMod val="65000"/>
                  </a:schemeClr>
                </a:solidFill>
              </a:rPr>
              <a:t>Roof</a:t>
            </a:r>
            <a:r>
              <a:rPr lang="en-US" altLang="en-US" sz="1800" dirty="0" err="1">
                <a:solidFill>
                  <a:schemeClr val="bg1">
                    <a:lumMod val="65000"/>
                  </a:schemeClr>
                </a:solidFill>
                <a:sym typeface="Wingdings" panose="05000000000000000000" pitchFamily="2" charset="2"/>
              </a:rPr>
              <a:t>lateral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Lateralfloor</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Floormedial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Medialroof</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endParaRPr lang="en-US" altLang="en-US" sz="1800" b="1" i="1" dirty="0">
              <a:solidFill>
                <a:schemeClr val="bg1">
                  <a:lumMod val="65000"/>
                </a:schemeClr>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BD4E84F8-4CBF-45AF-BC8E-CB1CBB0478BE}"/>
              </a:ext>
            </a:extLst>
          </p:cNvPr>
          <p:cNvSpPr>
            <a:spLocks noChangeShapeType="1"/>
          </p:cNvSpPr>
          <p:nvPr/>
        </p:nvSpPr>
        <p:spPr bwMode="auto">
          <a:xfrm>
            <a:off x="4724400" y="44958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53F6868A-35C6-4194-A67D-86F67075674D}"/>
              </a:ext>
            </a:extLst>
          </p:cNvPr>
          <p:cNvSpPr>
            <a:spLocks noChangeShapeType="1"/>
          </p:cNvSpPr>
          <p:nvPr/>
        </p:nvSpPr>
        <p:spPr bwMode="auto">
          <a:xfrm>
            <a:off x="2514600" y="2362200"/>
            <a:ext cx="457200" cy="381000"/>
          </a:xfrm>
          <a:prstGeom prst="line">
            <a:avLst/>
          </a:prstGeom>
          <a:noFill/>
          <a:ln w="2857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D1507583-07F7-4340-A0F0-548DDB907AD6}"/>
              </a:ext>
            </a:extLst>
          </p:cNvPr>
          <p:cNvSpPr>
            <a:spLocks noChangeShapeType="1"/>
          </p:cNvSpPr>
          <p:nvPr/>
        </p:nvSpPr>
        <p:spPr bwMode="auto">
          <a:xfrm>
            <a:off x="4267200" y="5181600"/>
            <a:ext cx="457200" cy="381000"/>
          </a:xfrm>
          <a:prstGeom prst="line">
            <a:avLst/>
          </a:prstGeom>
          <a:noFill/>
          <a:ln w="28575">
            <a:solidFill>
              <a:schemeClr val="bg1">
                <a:lumMod val="75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42</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tx1">
                    <a:lumMod val="50000"/>
                    <a:lumOff val="50000"/>
                  </a:schemeClr>
                </a:solidFill>
              </a:rPr>
              <a:t>Mnemonic:</a:t>
            </a:r>
          </a:p>
          <a:p>
            <a:pPr algn="ctr" eaLnBrk="1" hangingPunct="1">
              <a:spcBef>
                <a:spcPct val="0"/>
              </a:spcBef>
              <a:buClrTx/>
              <a:buSzTx/>
              <a:buFontTx/>
              <a:buNone/>
            </a:pPr>
            <a:r>
              <a:rPr lang="en-US" altLang="en-US" sz="2000" i="1" dirty="0">
                <a:solidFill>
                  <a:schemeClr val="tx1">
                    <a:lumMod val="50000"/>
                    <a:lumOff val="50000"/>
                  </a:schemeClr>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lumMod val="75000"/>
                  </a:schemeClr>
                </a:solidFill>
              </a:rPr>
              <a:t>Number of bones</a:t>
            </a:r>
          </a:p>
          <a:p>
            <a:pPr algn="ctr" eaLnBrk="1" hangingPunct="1">
              <a:spcBef>
                <a:spcPct val="0"/>
              </a:spcBef>
              <a:buClrTx/>
              <a:buSzTx/>
              <a:buFontTx/>
              <a:buNone/>
            </a:pPr>
            <a:r>
              <a:rPr lang="en-US" altLang="en-US" sz="1600" dirty="0">
                <a:solidFill>
                  <a:schemeClr val="bg1">
                    <a:lumMod val="75000"/>
                  </a:schemeClr>
                </a:solidFill>
              </a:rPr>
              <a:t>in each wall</a:t>
            </a:r>
          </a:p>
        </p:txBody>
      </p:sp>
      <p:sp>
        <p:nvSpPr>
          <p:cNvPr id="2" name="TextBox 1">
            <a:extLst>
              <a:ext uri="{FF2B5EF4-FFF2-40B4-BE49-F238E27FC236}">
                <a16:creationId xmlns:a16="http://schemas.microsoft.com/office/drawing/2014/main" id="{547AD0AD-91B5-CBC6-0239-B2AA733C7D7B}"/>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solidFill>
                  <a:schemeClr val="bg1">
                    <a:lumMod val="75000"/>
                  </a:schemeClr>
                </a:solidFill>
              </a:rPr>
              <a:t>Another memory aid:</a:t>
            </a:r>
          </a:p>
        </p:txBody>
      </p:sp>
      <p:sp>
        <p:nvSpPr>
          <p:cNvPr id="3" name="TextBox 2">
            <a:extLst>
              <a:ext uri="{FF2B5EF4-FFF2-40B4-BE49-F238E27FC236}">
                <a16:creationId xmlns:a16="http://schemas.microsoft.com/office/drawing/2014/main" id="{F2B97F94-8531-9D95-7FBF-797D10D744F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4" name="TextBox 3">
            <a:extLst>
              <a:ext uri="{FF2B5EF4-FFF2-40B4-BE49-F238E27FC236}">
                <a16:creationId xmlns:a16="http://schemas.microsoft.com/office/drawing/2014/main" id="{0452256A-00A1-515F-5CE3-65EDC8CC60A0}"/>
              </a:ext>
            </a:extLst>
          </p:cNvPr>
          <p:cNvSpPr txBox="1"/>
          <p:nvPr/>
        </p:nvSpPr>
        <p:spPr>
          <a:xfrm>
            <a:off x="3711189" y="2739119"/>
            <a:ext cx="5255698" cy="2092881"/>
          </a:xfrm>
          <a:prstGeom prst="rect">
            <a:avLst/>
          </a:prstGeom>
          <a:solidFill>
            <a:srgbClr val="CCFFCC"/>
          </a:solidFill>
        </p:spPr>
        <p:txBody>
          <a:bodyPr wrap="square" rtlCol="0">
            <a:spAutoFit/>
          </a:bodyPr>
          <a:lstStyle/>
          <a:p>
            <a:r>
              <a:rPr lang="en-US" sz="1600" i="1" dirty="0"/>
              <a:t>Only one orbital wall does not extend all the way to the orbital apex—which one?</a:t>
            </a:r>
          </a:p>
          <a:p>
            <a:r>
              <a:rPr lang="en-US" sz="1600" dirty="0"/>
              <a:t>The floor. For this reason, the floor is the shortest of the four orbital walls.</a:t>
            </a:r>
          </a:p>
          <a:p>
            <a:endParaRPr lang="en-US" sz="1600" dirty="0"/>
          </a:p>
          <a:p>
            <a:r>
              <a:rPr lang="en-US" sz="1600" i="1" dirty="0"/>
              <a:t>Since the floor doesn’t extend all the way to the apex, what comprises the posterior aspect of the inferior orbit?</a:t>
            </a:r>
          </a:p>
          <a:p>
            <a:r>
              <a:rPr lang="en-US" sz="1600" dirty="0"/>
              <a:t>An opening into the  pterygopalatine fossa</a:t>
            </a:r>
          </a:p>
        </p:txBody>
      </p:sp>
      <p:sp>
        <p:nvSpPr>
          <p:cNvPr id="5" name="Rectangle 4">
            <a:extLst>
              <a:ext uri="{FF2B5EF4-FFF2-40B4-BE49-F238E27FC236}">
                <a16:creationId xmlns:a16="http://schemas.microsoft.com/office/drawing/2014/main" id="{F3B8FE1C-D1DD-533B-D422-435C860B8497}"/>
              </a:ext>
            </a:extLst>
          </p:cNvPr>
          <p:cNvSpPr/>
          <p:nvPr/>
        </p:nvSpPr>
        <p:spPr>
          <a:xfrm>
            <a:off x="5618922" y="4495800"/>
            <a:ext cx="2080591" cy="288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820328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Roof?</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frontal</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Lateral wall?</a:t>
            </a:r>
            <a:r>
              <a:rPr lang="en-US" altLang="en-US" sz="2300" dirty="0">
                <a:solidFill>
                  <a:schemeClr val="bg1">
                    <a:lumMod val="75000"/>
                  </a:schemeClr>
                </a:solidFill>
              </a:rPr>
              <a:t>: 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chemeClr val="bg1">
                    <a:lumMod val="75000"/>
                  </a:schemeClr>
                </a:solidFill>
              </a:rPr>
              <a:t>(3) </a:t>
            </a:r>
            <a:r>
              <a:rPr lang="en-US" altLang="en-US" sz="2300" b="1" i="1" dirty="0"/>
              <a:t>Floor!</a:t>
            </a:r>
            <a:r>
              <a:rPr lang="en-US" altLang="en-US" sz="2300" dirty="0">
                <a:solidFill>
                  <a:schemeClr val="bg1">
                    <a:lumMod val="75000"/>
                  </a:schemeClr>
                </a:solidFill>
              </a:rPr>
              <a:t>: Palatine, maxillary, zygoma</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(4) </a:t>
            </a:r>
            <a:r>
              <a:rPr lang="en-US" altLang="en-US" sz="2300" b="1" i="1" dirty="0">
                <a:solidFill>
                  <a:schemeClr val="bg1">
                    <a:lumMod val="75000"/>
                  </a:schemeClr>
                </a:solidFill>
              </a:rPr>
              <a:t>Medial wall?</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65000"/>
                  </a:schemeClr>
                </a:solidFill>
              </a:rPr>
              <a:t>Note that each wall shares</a:t>
            </a:r>
          </a:p>
          <a:p>
            <a:pPr eaLnBrk="1" hangingPunct="1">
              <a:spcBef>
                <a:spcPct val="0"/>
              </a:spcBef>
              <a:buClrTx/>
              <a:buSzTx/>
              <a:buFontTx/>
              <a:buNone/>
            </a:pPr>
            <a:r>
              <a:rPr lang="en-US" altLang="en-US" sz="1800" dirty="0">
                <a:solidFill>
                  <a:schemeClr val="bg1">
                    <a:lumMod val="65000"/>
                  </a:schemeClr>
                </a:solidFill>
              </a:rPr>
              <a:t> a bone with the next wall:</a:t>
            </a:r>
          </a:p>
          <a:p>
            <a:pPr eaLnBrk="1" hangingPunct="1">
              <a:spcBef>
                <a:spcPct val="0"/>
              </a:spcBef>
              <a:buClrTx/>
              <a:buSzTx/>
              <a:buFontTx/>
              <a:buNone/>
            </a:pPr>
            <a:r>
              <a:rPr lang="en-US" altLang="en-US" sz="1800" dirty="0" err="1">
                <a:solidFill>
                  <a:schemeClr val="bg1">
                    <a:lumMod val="65000"/>
                  </a:schemeClr>
                </a:solidFill>
              </a:rPr>
              <a:t>Roof</a:t>
            </a:r>
            <a:r>
              <a:rPr lang="en-US" altLang="en-US" sz="1800" dirty="0" err="1">
                <a:solidFill>
                  <a:schemeClr val="bg1">
                    <a:lumMod val="65000"/>
                  </a:schemeClr>
                </a:solidFill>
                <a:sym typeface="Wingdings" panose="05000000000000000000" pitchFamily="2" charset="2"/>
              </a:rPr>
              <a:t>lateral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Lateralfloor</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Floormedial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Medialroof</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endParaRPr lang="en-US" altLang="en-US" sz="1800" b="1" i="1" dirty="0">
              <a:solidFill>
                <a:schemeClr val="bg1">
                  <a:lumMod val="65000"/>
                </a:schemeClr>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BD4E84F8-4CBF-45AF-BC8E-CB1CBB0478BE}"/>
              </a:ext>
            </a:extLst>
          </p:cNvPr>
          <p:cNvSpPr>
            <a:spLocks noChangeShapeType="1"/>
          </p:cNvSpPr>
          <p:nvPr/>
        </p:nvSpPr>
        <p:spPr bwMode="auto">
          <a:xfrm>
            <a:off x="4724400" y="44958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53F6868A-35C6-4194-A67D-86F67075674D}"/>
              </a:ext>
            </a:extLst>
          </p:cNvPr>
          <p:cNvSpPr>
            <a:spLocks noChangeShapeType="1"/>
          </p:cNvSpPr>
          <p:nvPr/>
        </p:nvSpPr>
        <p:spPr bwMode="auto">
          <a:xfrm>
            <a:off x="2514600" y="2362200"/>
            <a:ext cx="457200" cy="381000"/>
          </a:xfrm>
          <a:prstGeom prst="line">
            <a:avLst/>
          </a:prstGeom>
          <a:noFill/>
          <a:ln w="2857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D1507583-07F7-4340-A0F0-548DDB907AD6}"/>
              </a:ext>
            </a:extLst>
          </p:cNvPr>
          <p:cNvSpPr>
            <a:spLocks noChangeShapeType="1"/>
          </p:cNvSpPr>
          <p:nvPr/>
        </p:nvSpPr>
        <p:spPr bwMode="auto">
          <a:xfrm>
            <a:off x="4267200" y="5181600"/>
            <a:ext cx="457200" cy="381000"/>
          </a:xfrm>
          <a:prstGeom prst="line">
            <a:avLst/>
          </a:prstGeom>
          <a:noFill/>
          <a:ln w="28575">
            <a:solidFill>
              <a:schemeClr val="bg1">
                <a:lumMod val="75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43</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tx1">
                    <a:lumMod val="50000"/>
                    <a:lumOff val="50000"/>
                  </a:schemeClr>
                </a:solidFill>
              </a:rPr>
              <a:t>Mnemonic:</a:t>
            </a:r>
          </a:p>
          <a:p>
            <a:pPr algn="ctr" eaLnBrk="1" hangingPunct="1">
              <a:spcBef>
                <a:spcPct val="0"/>
              </a:spcBef>
              <a:buClrTx/>
              <a:buSzTx/>
              <a:buFontTx/>
              <a:buNone/>
            </a:pPr>
            <a:r>
              <a:rPr lang="en-US" altLang="en-US" sz="2000" i="1" dirty="0">
                <a:solidFill>
                  <a:schemeClr val="tx1">
                    <a:lumMod val="50000"/>
                    <a:lumOff val="50000"/>
                  </a:schemeClr>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lumMod val="75000"/>
                  </a:schemeClr>
                </a:solidFill>
              </a:rPr>
              <a:t>Number of bones</a:t>
            </a:r>
          </a:p>
          <a:p>
            <a:pPr algn="ctr" eaLnBrk="1" hangingPunct="1">
              <a:spcBef>
                <a:spcPct val="0"/>
              </a:spcBef>
              <a:buClrTx/>
              <a:buSzTx/>
              <a:buFontTx/>
              <a:buNone/>
            </a:pPr>
            <a:r>
              <a:rPr lang="en-US" altLang="en-US" sz="1600" dirty="0">
                <a:solidFill>
                  <a:schemeClr val="bg1">
                    <a:lumMod val="75000"/>
                  </a:schemeClr>
                </a:solidFill>
              </a:rPr>
              <a:t>in each wall</a:t>
            </a:r>
          </a:p>
        </p:txBody>
      </p:sp>
      <p:sp>
        <p:nvSpPr>
          <p:cNvPr id="2" name="TextBox 1">
            <a:extLst>
              <a:ext uri="{FF2B5EF4-FFF2-40B4-BE49-F238E27FC236}">
                <a16:creationId xmlns:a16="http://schemas.microsoft.com/office/drawing/2014/main" id="{547AD0AD-91B5-CBC6-0239-B2AA733C7D7B}"/>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solidFill>
                  <a:schemeClr val="bg1">
                    <a:lumMod val="75000"/>
                  </a:schemeClr>
                </a:solidFill>
              </a:rPr>
              <a:t>Another memory aid:</a:t>
            </a:r>
          </a:p>
        </p:txBody>
      </p:sp>
      <p:sp>
        <p:nvSpPr>
          <p:cNvPr id="3" name="TextBox 2">
            <a:extLst>
              <a:ext uri="{FF2B5EF4-FFF2-40B4-BE49-F238E27FC236}">
                <a16:creationId xmlns:a16="http://schemas.microsoft.com/office/drawing/2014/main" id="{F2B97F94-8531-9D95-7FBF-797D10D744F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4" name="TextBox 3">
            <a:extLst>
              <a:ext uri="{FF2B5EF4-FFF2-40B4-BE49-F238E27FC236}">
                <a16:creationId xmlns:a16="http://schemas.microsoft.com/office/drawing/2014/main" id="{0452256A-00A1-515F-5CE3-65EDC8CC60A0}"/>
              </a:ext>
            </a:extLst>
          </p:cNvPr>
          <p:cNvSpPr txBox="1"/>
          <p:nvPr/>
        </p:nvSpPr>
        <p:spPr>
          <a:xfrm>
            <a:off x="3711189" y="2739119"/>
            <a:ext cx="5255698" cy="2092881"/>
          </a:xfrm>
          <a:prstGeom prst="rect">
            <a:avLst/>
          </a:prstGeom>
          <a:solidFill>
            <a:srgbClr val="CCFFCC"/>
          </a:solidFill>
        </p:spPr>
        <p:txBody>
          <a:bodyPr wrap="square" rtlCol="0">
            <a:spAutoFit/>
          </a:bodyPr>
          <a:lstStyle/>
          <a:p>
            <a:r>
              <a:rPr lang="en-US" sz="1600" i="1" dirty="0"/>
              <a:t>Only one orbital wall does not extend all the way to the orbital apex—which one?</a:t>
            </a:r>
          </a:p>
          <a:p>
            <a:r>
              <a:rPr lang="en-US" sz="1600" dirty="0"/>
              <a:t>The floor. For this reason, the floor is the shortest of the four orbital walls.</a:t>
            </a:r>
          </a:p>
          <a:p>
            <a:endParaRPr lang="en-US" sz="1600" dirty="0"/>
          </a:p>
          <a:p>
            <a:r>
              <a:rPr lang="en-US" sz="1600" i="1" dirty="0"/>
              <a:t>Since the floor doesn’t extend all the way to the apex, what comprises the posterior aspect of the inferior orbit?</a:t>
            </a:r>
          </a:p>
          <a:p>
            <a:r>
              <a:rPr lang="en-US" sz="1600" dirty="0"/>
              <a:t>An opening into the  pterygopalatine fossa*</a:t>
            </a:r>
          </a:p>
        </p:txBody>
      </p:sp>
      <p:sp>
        <p:nvSpPr>
          <p:cNvPr id="5" name="TextBox 4">
            <a:extLst>
              <a:ext uri="{FF2B5EF4-FFF2-40B4-BE49-F238E27FC236}">
                <a16:creationId xmlns:a16="http://schemas.microsoft.com/office/drawing/2014/main" id="{E2886550-87D4-D88A-D6E0-DBAC0C81F2B8}"/>
              </a:ext>
            </a:extLst>
          </p:cNvPr>
          <p:cNvSpPr txBox="1"/>
          <p:nvPr/>
        </p:nvSpPr>
        <p:spPr>
          <a:xfrm>
            <a:off x="7158467" y="6020953"/>
            <a:ext cx="1939716" cy="646331"/>
          </a:xfrm>
          <a:prstGeom prst="rect">
            <a:avLst/>
          </a:prstGeom>
          <a:noFill/>
        </p:spPr>
        <p:txBody>
          <a:bodyPr wrap="square" rtlCol="0">
            <a:spAutoFit/>
          </a:bodyPr>
          <a:lstStyle/>
          <a:p>
            <a:r>
              <a:rPr lang="en-US" sz="1200" dirty="0"/>
              <a:t>*Sometimes the </a:t>
            </a:r>
            <a:r>
              <a:rPr lang="en-US" sz="1200" i="1" dirty="0"/>
              <a:t>BCSC</a:t>
            </a:r>
            <a:r>
              <a:rPr lang="en-US" sz="1200" dirty="0"/>
              <a:t> refers to this space as the </a:t>
            </a:r>
            <a:r>
              <a:rPr lang="en-US" sz="1200" b="1" dirty="0"/>
              <a:t>spheno</a:t>
            </a:r>
            <a:r>
              <a:rPr lang="en-US" sz="1200" dirty="0"/>
              <a:t>palatine fossa</a:t>
            </a:r>
          </a:p>
        </p:txBody>
      </p:sp>
    </p:spTree>
    <p:extLst>
      <p:ext uri="{BB962C8B-B14F-4D97-AF65-F5344CB8AC3E}">
        <p14:creationId xmlns:p14="http://schemas.microsoft.com/office/powerpoint/2010/main" val="1067520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D56139-ABDE-3C6D-DEAF-9995C580785E}"/>
              </a:ext>
            </a:extLst>
          </p:cNvPr>
          <p:cNvSpPr>
            <a:spLocks noGrp="1"/>
          </p:cNvSpPr>
          <p:nvPr>
            <p:ph type="sldNum" sz="quarter" idx="12"/>
          </p:nvPr>
        </p:nvSpPr>
        <p:spPr/>
        <p:txBody>
          <a:bodyPr/>
          <a:lstStyle/>
          <a:p>
            <a:fld id="{BAD19207-1E44-4E66-9B5C-6617FFE2002F}" type="slidenum">
              <a:rPr lang="en-US" altLang="en-US" smtClean="0"/>
              <a:pPr/>
              <a:t>44</a:t>
            </a:fld>
            <a:endParaRPr lang="en-US" altLang="en-US"/>
          </a:p>
        </p:txBody>
      </p:sp>
      <p:sp>
        <p:nvSpPr>
          <p:cNvPr id="3" name="TextBox 2">
            <a:extLst>
              <a:ext uri="{FF2B5EF4-FFF2-40B4-BE49-F238E27FC236}">
                <a16:creationId xmlns:a16="http://schemas.microsoft.com/office/drawing/2014/main" id="{0489F4D6-ADF4-365D-3523-A7921418A384}"/>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pic>
        <p:nvPicPr>
          <p:cNvPr id="5" name="Picture 4">
            <a:extLst>
              <a:ext uri="{FF2B5EF4-FFF2-40B4-BE49-F238E27FC236}">
                <a16:creationId xmlns:a16="http://schemas.microsoft.com/office/drawing/2014/main" id="{AEF76F71-89B7-8C0E-6354-5A06C4EF2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124" y="1138194"/>
            <a:ext cx="5425752" cy="4581611"/>
          </a:xfrm>
          <a:prstGeom prst="rect">
            <a:avLst/>
          </a:prstGeom>
        </p:spPr>
      </p:pic>
      <p:sp>
        <p:nvSpPr>
          <p:cNvPr id="6" name="TextBox 5">
            <a:extLst>
              <a:ext uri="{FF2B5EF4-FFF2-40B4-BE49-F238E27FC236}">
                <a16:creationId xmlns:a16="http://schemas.microsoft.com/office/drawing/2014/main" id="{CD27D465-BEE7-42A8-59BE-806A6D53A4B5}"/>
              </a:ext>
            </a:extLst>
          </p:cNvPr>
          <p:cNvSpPr txBox="1"/>
          <p:nvPr/>
        </p:nvSpPr>
        <p:spPr>
          <a:xfrm>
            <a:off x="539212" y="4969566"/>
            <a:ext cx="1359668" cy="307777"/>
          </a:xfrm>
          <a:prstGeom prst="rect">
            <a:avLst/>
          </a:prstGeom>
          <a:noFill/>
        </p:spPr>
        <p:txBody>
          <a:bodyPr wrap="none" rtlCol="0">
            <a:spAutoFit/>
          </a:bodyPr>
          <a:lstStyle/>
          <a:p>
            <a:r>
              <a:rPr lang="en-US" sz="1400" dirty="0"/>
              <a:t>Maxillary sinus</a:t>
            </a:r>
          </a:p>
        </p:txBody>
      </p:sp>
      <p:sp>
        <p:nvSpPr>
          <p:cNvPr id="7" name="TextBox 6">
            <a:extLst>
              <a:ext uri="{FF2B5EF4-FFF2-40B4-BE49-F238E27FC236}">
                <a16:creationId xmlns:a16="http://schemas.microsoft.com/office/drawing/2014/main" id="{86F6449C-DCEA-E71C-17E0-ACFA83DB017A}"/>
              </a:ext>
            </a:extLst>
          </p:cNvPr>
          <p:cNvSpPr txBox="1"/>
          <p:nvPr/>
        </p:nvSpPr>
        <p:spPr>
          <a:xfrm>
            <a:off x="7192112" y="4828929"/>
            <a:ext cx="1906291" cy="307777"/>
          </a:xfrm>
          <a:prstGeom prst="rect">
            <a:avLst/>
          </a:prstGeom>
          <a:solidFill>
            <a:schemeClr val="bg1"/>
          </a:solidFill>
        </p:spPr>
        <p:txBody>
          <a:bodyPr wrap="none" rtlCol="0">
            <a:spAutoFit/>
          </a:bodyPr>
          <a:lstStyle/>
          <a:p>
            <a:r>
              <a:rPr lang="en-US" sz="1400" dirty="0"/>
              <a:t>Pterygopalatine fossa</a:t>
            </a:r>
          </a:p>
        </p:txBody>
      </p:sp>
      <p:sp>
        <p:nvSpPr>
          <p:cNvPr id="8" name="TextBox 7">
            <a:extLst>
              <a:ext uri="{FF2B5EF4-FFF2-40B4-BE49-F238E27FC236}">
                <a16:creationId xmlns:a16="http://schemas.microsoft.com/office/drawing/2014/main" id="{529BA0C1-D052-4958-0A4F-B703FB447BF2}"/>
              </a:ext>
            </a:extLst>
          </p:cNvPr>
          <p:cNvSpPr txBox="1"/>
          <p:nvPr/>
        </p:nvSpPr>
        <p:spPr>
          <a:xfrm>
            <a:off x="777748" y="3459561"/>
            <a:ext cx="1109599" cy="307777"/>
          </a:xfrm>
          <a:prstGeom prst="rect">
            <a:avLst/>
          </a:prstGeom>
          <a:noFill/>
        </p:spPr>
        <p:txBody>
          <a:bodyPr wrap="none" rtlCol="0">
            <a:spAutoFit/>
          </a:bodyPr>
          <a:lstStyle/>
          <a:p>
            <a:r>
              <a:rPr lang="en-US" sz="1400" dirty="0"/>
              <a:t>Orbital floor</a:t>
            </a:r>
          </a:p>
        </p:txBody>
      </p:sp>
      <p:cxnSp>
        <p:nvCxnSpPr>
          <p:cNvPr id="10" name="Straight Connector 9">
            <a:extLst>
              <a:ext uri="{FF2B5EF4-FFF2-40B4-BE49-F238E27FC236}">
                <a16:creationId xmlns:a16="http://schemas.microsoft.com/office/drawing/2014/main" id="{883F8789-5EC6-97AB-9A3A-C3FD61EB9F01}"/>
              </a:ext>
            </a:extLst>
          </p:cNvPr>
          <p:cNvCxnSpPr>
            <a:stCxn id="8" idx="3"/>
          </p:cNvCxnSpPr>
          <p:nvPr/>
        </p:nvCxnSpPr>
        <p:spPr>
          <a:xfrm flipV="1">
            <a:off x="1887347" y="3613449"/>
            <a:ext cx="2353345" cy="1"/>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A9BCEAF-2B62-470E-6098-CA59FD799DC5}"/>
              </a:ext>
            </a:extLst>
          </p:cNvPr>
          <p:cNvSpPr txBox="1"/>
          <p:nvPr/>
        </p:nvSpPr>
        <p:spPr>
          <a:xfrm>
            <a:off x="1938636" y="5881974"/>
            <a:ext cx="5752600" cy="830997"/>
          </a:xfrm>
          <a:prstGeom prst="rect">
            <a:avLst/>
          </a:prstGeom>
          <a:noFill/>
        </p:spPr>
        <p:txBody>
          <a:bodyPr wrap="square" rtlCol="0">
            <a:spAutoFit/>
          </a:bodyPr>
          <a:lstStyle/>
          <a:p>
            <a:r>
              <a:rPr lang="en-US" sz="1600" dirty="0"/>
              <a:t>Sagittal view of the medial wall of the left orbit. Note how the orbital floor does not extend to the orbital apex, but rather ends at the pterygopalatine fossa.</a:t>
            </a:r>
          </a:p>
        </p:txBody>
      </p:sp>
      <p:sp>
        <p:nvSpPr>
          <p:cNvPr id="12" name="Rectangle 11">
            <a:extLst>
              <a:ext uri="{FF2B5EF4-FFF2-40B4-BE49-F238E27FC236}">
                <a16:creationId xmlns:a16="http://schemas.microsoft.com/office/drawing/2014/main" id="{C00A109C-B912-9375-0721-C2C66E77DFB5}"/>
              </a:ext>
            </a:extLst>
          </p:cNvPr>
          <p:cNvSpPr/>
          <p:nvPr/>
        </p:nvSpPr>
        <p:spPr>
          <a:xfrm>
            <a:off x="7010400" y="1138194"/>
            <a:ext cx="410817" cy="300974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FFA978C9-7325-1C28-7E88-26B1235E33F8}"/>
              </a:ext>
            </a:extLst>
          </p:cNvPr>
          <p:cNvSpPr/>
          <p:nvPr/>
        </p:nvSpPr>
        <p:spPr>
          <a:xfrm rot="20550394">
            <a:off x="1696278" y="1138194"/>
            <a:ext cx="636105" cy="1339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0CF1F9E-5191-2AC4-3434-CB8DEB87E065}"/>
              </a:ext>
            </a:extLst>
          </p:cNvPr>
          <p:cNvSpPr/>
          <p:nvPr/>
        </p:nvSpPr>
        <p:spPr>
          <a:xfrm>
            <a:off x="6679096" y="3949148"/>
            <a:ext cx="410817" cy="19878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A6A11BFB-C4CC-CB93-2D1C-3C4182FB02E4}"/>
              </a:ext>
            </a:extLst>
          </p:cNvPr>
          <p:cNvSpPr/>
          <p:nvPr/>
        </p:nvSpPr>
        <p:spPr>
          <a:xfrm>
            <a:off x="1887347" y="1253813"/>
            <a:ext cx="410817" cy="19878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67100DFE-F9F8-73B5-BCD6-9609F9070172}"/>
              </a:ext>
            </a:extLst>
          </p:cNvPr>
          <p:cNvSpPr/>
          <p:nvPr/>
        </p:nvSpPr>
        <p:spPr>
          <a:xfrm>
            <a:off x="2041656" y="1804521"/>
            <a:ext cx="410817" cy="19878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F9042276-E245-5207-8B1F-1934E1FF029F}"/>
              </a:ext>
            </a:extLst>
          </p:cNvPr>
          <p:cNvSpPr/>
          <p:nvPr/>
        </p:nvSpPr>
        <p:spPr>
          <a:xfrm>
            <a:off x="2104919" y="2280184"/>
            <a:ext cx="410817" cy="198786"/>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96240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540BE4D6-4D74-430B-A86B-12D2C7E81BC0}"/>
              </a:ext>
            </a:extLst>
          </p:cNvPr>
          <p:cNvSpPr txBox="1">
            <a:spLocks noChangeArrowheads="1"/>
          </p:cNvSpPr>
          <p:nvPr/>
        </p:nvSpPr>
        <p:spPr bwMode="auto">
          <a:xfrm>
            <a:off x="1301750" y="1801813"/>
            <a:ext cx="7842250" cy="34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800" dirty="0">
                <a:solidFill>
                  <a:schemeClr val="bg1">
                    <a:lumMod val="75000"/>
                  </a:schemeClr>
                </a:solidFill>
              </a:rPr>
              <a:t>What bones comprise the orbit?</a:t>
            </a:r>
          </a:p>
          <a:p>
            <a:pPr eaLnBrk="1" hangingPunct="1">
              <a:spcBef>
                <a:spcPct val="0"/>
              </a:spcBef>
              <a:buClrTx/>
              <a:buSzTx/>
              <a:buFontTx/>
              <a:buNone/>
            </a:pPr>
            <a:endParaRPr lang="en-US" altLang="en-US" sz="2800" dirty="0"/>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Roof?</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frontal</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(2) </a:t>
            </a:r>
            <a:r>
              <a:rPr lang="en-US" altLang="en-US" sz="2300" b="1" i="1" dirty="0">
                <a:solidFill>
                  <a:schemeClr val="bg1">
                    <a:lumMod val="75000"/>
                  </a:schemeClr>
                </a:solidFill>
              </a:rPr>
              <a:t>Lateral wall?</a:t>
            </a:r>
            <a:r>
              <a:rPr lang="en-US" altLang="en-US" sz="2300" dirty="0">
                <a:solidFill>
                  <a:schemeClr val="bg1">
                    <a:lumMod val="75000"/>
                  </a:schemeClr>
                </a:solidFill>
              </a:rPr>
              <a:t>: Sphenoid, zygoma</a:t>
            </a:r>
          </a:p>
          <a:p>
            <a:pPr eaLnBrk="1" hangingPunct="1">
              <a:spcBef>
                <a:spcPct val="0"/>
              </a:spcBef>
              <a:buClrTx/>
              <a:buSzTx/>
              <a:buFontTx/>
              <a:buNone/>
            </a:pPr>
            <a:endParaRPr lang="en-US" altLang="en-US" sz="2300" dirty="0"/>
          </a:p>
          <a:p>
            <a:pPr eaLnBrk="1" hangingPunct="1">
              <a:spcBef>
                <a:spcPct val="0"/>
              </a:spcBef>
              <a:buClrTx/>
              <a:buSzTx/>
              <a:buFontTx/>
              <a:buNone/>
            </a:pPr>
            <a:r>
              <a:rPr lang="en-US" altLang="en-US" sz="2300" i="1" dirty="0">
                <a:solidFill>
                  <a:schemeClr val="bg1">
                    <a:lumMod val="75000"/>
                  </a:schemeClr>
                </a:solidFill>
              </a:rPr>
              <a:t>(3) </a:t>
            </a:r>
            <a:r>
              <a:rPr lang="en-US" altLang="en-US" sz="2300" b="1" i="1" dirty="0">
                <a:solidFill>
                  <a:schemeClr val="bg1">
                    <a:lumMod val="75000"/>
                  </a:schemeClr>
                </a:solidFill>
              </a:rPr>
              <a:t>Floor!</a:t>
            </a:r>
            <a:r>
              <a:rPr lang="en-US" altLang="en-US" sz="2300" dirty="0">
                <a:solidFill>
                  <a:schemeClr val="bg1">
                    <a:lumMod val="75000"/>
                  </a:schemeClr>
                </a:solidFill>
              </a:rPr>
              <a:t>: Palatine, maxillary, zygoma</a:t>
            </a:r>
          </a:p>
          <a:p>
            <a:pPr eaLnBrk="1" hangingPunct="1">
              <a:spcBef>
                <a:spcPct val="0"/>
              </a:spcBef>
              <a:buClrTx/>
              <a:buSzTx/>
              <a:buFontTx/>
              <a:buNone/>
            </a:pPr>
            <a:endParaRPr lang="en-US" altLang="en-US" sz="2300" dirty="0">
              <a:solidFill>
                <a:schemeClr val="bg1">
                  <a:lumMod val="75000"/>
                </a:schemeClr>
              </a:solidFill>
            </a:endParaRPr>
          </a:p>
          <a:p>
            <a:pPr eaLnBrk="1" hangingPunct="1">
              <a:spcBef>
                <a:spcPct val="0"/>
              </a:spcBef>
              <a:buClrTx/>
              <a:buSzTx/>
              <a:buFontTx/>
              <a:buNone/>
            </a:pPr>
            <a:r>
              <a:rPr lang="en-US" altLang="en-US" sz="2300" i="1" dirty="0">
                <a:solidFill>
                  <a:schemeClr val="bg1">
                    <a:lumMod val="75000"/>
                  </a:schemeClr>
                </a:solidFill>
              </a:rPr>
              <a:t>(4) </a:t>
            </a:r>
            <a:r>
              <a:rPr lang="en-US" altLang="en-US" sz="2300" b="1" i="1" dirty="0">
                <a:solidFill>
                  <a:schemeClr val="bg1">
                    <a:lumMod val="75000"/>
                  </a:schemeClr>
                </a:solidFill>
              </a:rPr>
              <a:t>Medial wall?</a:t>
            </a:r>
            <a:r>
              <a:rPr lang="en-US" altLang="en-US" sz="2300" dirty="0">
                <a:solidFill>
                  <a:schemeClr val="bg1">
                    <a:lumMod val="75000"/>
                  </a:schemeClr>
                </a:solidFill>
              </a:rPr>
              <a:t>: </a:t>
            </a:r>
            <a:r>
              <a:rPr lang="en-US" altLang="en-US" sz="2300" b="1" dirty="0">
                <a:solidFill>
                  <a:schemeClr val="bg1">
                    <a:lumMod val="75000"/>
                  </a:schemeClr>
                </a:solidFill>
              </a:rPr>
              <a:t>Sphenoid</a:t>
            </a:r>
            <a:r>
              <a:rPr lang="en-US" altLang="en-US" sz="2300" dirty="0">
                <a:solidFill>
                  <a:schemeClr val="bg1">
                    <a:lumMod val="75000"/>
                  </a:schemeClr>
                </a:solidFill>
              </a:rPr>
              <a:t>, maxillary, ethmoid, lacrimal</a:t>
            </a:r>
          </a:p>
        </p:txBody>
      </p:sp>
      <p:sp>
        <p:nvSpPr>
          <p:cNvPr id="13322" name="Text Box 10">
            <a:extLst>
              <a:ext uri="{FF2B5EF4-FFF2-40B4-BE49-F238E27FC236}">
                <a16:creationId xmlns:a16="http://schemas.microsoft.com/office/drawing/2014/main" id="{5BF18AC5-2DB4-4FFB-ABD5-11FC4661FAB0}"/>
              </a:ext>
            </a:extLst>
          </p:cNvPr>
          <p:cNvSpPr txBox="1">
            <a:spLocks noChangeArrowheads="1"/>
          </p:cNvSpPr>
          <p:nvPr/>
        </p:nvSpPr>
        <p:spPr bwMode="auto">
          <a:xfrm>
            <a:off x="6168319" y="2339009"/>
            <a:ext cx="2903359" cy="1754326"/>
          </a:xfrm>
          <a:prstGeom prst="rect">
            <a:avLst/>
          </a:prstGeom>
          <a:solidFill>
            <a:schemeClr val="accent5">
              <a:lumMod val="75000"/>
            </a:schemeClr>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solidFill>
                  <a:schemeClr val="bg1">
                    <a:lumMod val="65000"/>
                  </a:schemeClr>
                </a:solidFill>
              </a:rPr>
              <a:t>Note that each wall shares</a:t>
            </a:r>
          </a:p>
          <a:p>
            <a:pPr eaLnBrk="1" hangingPunct="1">
              <a:spcBef>
                <a:spcPct val="0"/>
              </a:spcBef>
              <a:buClrTx/>
              <a:buSzTx/>
              <a:buFontTx/>
              <a:buNone/>
            </a:pPr>
            <a:r>
              <a:rPr lang="en-US" altLang="en-US" sz="1800" dirty="0">
                <a:solidFill>
                  <a:schemeClr val="bg1">
                    <a:lumMod val="65000"/>
                  </a:schemeClr>
                </a:solidFill>
              </a:rPr>
              <a:t> a bone with the next wall:</a:t>
            </a:r>
          </a:p>
          <a:p>
            <a:pPr eaLnBrk="1" hangingPunct="1">
              <a:spcBef>
                <a:spcPct val="0"/>
              </a:spcBef>
              <a:buClrTx/>
              <a:buSzTx/>
              <a:buFontTx/>
              <a:buNone/>
            </a:pPr>
            <a:r>
              <a:rPr lang="en-US" altLang="en-US" sz="1800" dirty="0" err="1">
                <a:solidFill>
                  <a:schemeClr val="bg1">
                    <a:lumMod val="65000"/>
                  </a:schemeClr>
                </a:solidFill>
              </a:rPr>
              <a:t>Roof</a:t>
            </a:r>
            <a:r>
              <a:rPr lang="en-US" altLang="en-US" sz="1800" dirty="0" err="1">
                <a:solidFill>
                  <a:schemeClr val="bg1">
                    <a:lumMod val="65000"/>
                  </a:schemeClr>
                </a:solidFill>
                <a:sym typeface="Wingdings" panose="05000000000000000000" pitchFamily="2" charset="2"/>
              </a:rPr>
              <a:t>lateral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Lateralfloor</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zygoma</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Floormedial</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maxillary</a:t>
            </a:r>
          </a:p>
          <a:p>
            <a:pPr eaLnBrk="1" hangingPunct="1">
              <a:spcBef>
                <a:spcPct val="0"/>
              </a:spcBef>
              <a:buClrTx/>
              <a:buSzTx/>
              <a:buFontTx/>
              <a:buNone/>
            </a:pPr>
            <a:r>
              <a:rPr lang="en-US" altLang="en-US" sz="1800" dirty="0" err="1">
                <a:solidFill>
                  <a:schemeClr val="bg1">
                    <a:lumMod val="65000"/>
                  </a:schemeClr>
                </a:solidFill>
                <a:sym typeface="Wingdings" panose="05000000000000000000" pitchFamily="2" charset="2"/>
              </a:rPr>
              <a:t>Medialroof</a:t>
            </a:r>
            <a:r>
              <a:rPr lang="en-US" altLang="en-US" sz="1800" dirty="0">
                <a:solidFill>
                  <a:schemeClr val="bg1">
                    <a:lumMod val="65000"/>
                  </a:schemeClr>
                </a:solidFill>
                <a:sym typeface="Wingdings" panose="05000000000000000000" pitchFamily="2" charset="2"/>
              </a:rPr>
              <a:t>: </a:t>
            </a:r>
            <a:r>
              <a:rPr lang="en-US" altLang="en-US" sz="1800" b="1" i="1" dirty="0">
                <a:solidFill>
                  <a:schemeClr val="bg1">
                    <a:lumMod val="65000"/>
                  </a:schemeClr>
                </a:solidFill>
                <a:sym typeface="Wingdings" panose="05000000000000000000" pitchFamily="2" charset="2"/>
              </a:rPr>
              <a:t>sphenoid</a:t>
            </a:r>
            <a:endParaRPr lang="en-US" altLang="en-US" sz="1800" b="1" i="1" dirty="0">
              <a:solidFill>
                <a:schemeClr val="bg1">
                  <a:lumMod val="65000"/>
                </a:schemeClr>
              </a:solidFill>
            </a:endParaRPr>
          </a:p>
        </p:txBody>
      </p:sp>
      <p:sp>
        <p:nvSpPr>
          <p:cNvPr id="13323" name="Line 11">
            <a:extLst>
              <a:ext uri="{FF2B5EF4-FFF2-40B4-BE49-F238E27FC236}">
                <a16:creationId xmlns:a16="http://schemas.microsoft.com/office/drawing/2014/main" id="{E7E3E965-579B-4387-B855-DBB8EFCA862D}"/>
              </a:ext>
            </a:extLst>
          </p:cNvPr>
          <p:cNvSpPr>
            <a:spLocks noChangeShapeType="1"/>
          </p:cNvSpPr>
          <p:nvPr/>
        </p:nvSpPr>
        <p:spPr bwMode="auto">
          <a:xfrm>
            <a:off x="5257800" y="3810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a:extLst>
              <a:ext uri="{FF2B5EF4-FFF2-40B4-BE49-F238E27FC236}">
                <a16:creationId xmlns:a16="http://schemas.microsoft.com/office/drawing/2014/main" id="{BD4E84F8-4CBF-45AF-BC8E-CB1CBB0478BE}"/>
              </a:ext>
            </a:extLst>
          </p:cNvPr>
          <p:cNvSpPr>
            <a:spLocks noChangeShapeType="1"/>
          </p:cNvSpPr>
          <p:nvPr/>
        </p:nvSpPr>
        <p:spPr bwMode="auto">
          <a:xfrm>
            <a:off x="4724400" y="44958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13">
            <a:extLst>
              <a:ext uri="{FF2B5EF4-FFF2-40B4-BE49-F238E27FC236}">
                <a16:creationId xmlns:a16="http://schemas.microsoft.com/office/drawing/2014/main" id="{53F6868A-35C6-4194-A67D-86F67075674D}"/>
              </a:ext>
            </a:extLst>
          </p:cNvPr>
          <p:cNvSpPr>
            <a:spLocks noChangeShapeType="1"/>
          </p:cNvSpPr>
          <p:nvPr/>
        </p:nvSpPr>
        <p:spPr bwMode="auto">
          <a:xfrm>
            <a:off x="2514600" y="2362200"/>
            <a:ext cx="457200" cy="381000"/>
          </a:xfrm>
          <a:prstGeom prst="line">
            <a:avLst/>
          </a:prstGeom>
          <a:noFill/>
          <a:ln w="28575">
            <a:solidFill>
              <a:schemeClr val="bg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Line 14">
            <a:extLst>
              <a:ext uri="{FF2B5EF4-FFF2-40B4-BE49-F238E27FC236}">
                <a16:creationId xmlns:a16="http://schemas.microsoft.com/office/drawing/2014/main" id="{77986CBF-F620-4D37-9CFA-A03381CC3DA0}"/>
              </a:ext>
            </a:extLst>
          </p:cNvPr>
          <p:cNvSpPr>
            <a:spLocks noChangeShapeType="1"/>
          </p:cNvSpPr>
          <p:nvPr/>
        </p:nvSpPr>
        <p:spPr bwMode="auto">
          <a:xfrm>
            <a:off x="3581400" y="3048000"/>
            <a:ext cx="457200" cy="381000"/>
          </a:xfrm>
          <a:prstGeom prst="line">
            <a:avLst/>
          </a:prstGeom>
          <a:noFill/>
          <a:ln w="2857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Line 15">
            <a:extLst>
              <a:ext uri="{FF2B5EF4-FFF2-40B4-BE49-F238E27FC236}">
                <a16:creationId xmlns:a16="http://schemas.microsoft.com/office/drawing/2014/main" id="{D1507583-07F7-4340-A0F0-548DDB907AD6}"/>
              </a:ext>
            </a:extLst>
          </p:cNvPr>
          <p:cNvSpPr>
            <a:spLocks noChangeShapeType="1"/>
          </p:cNvSpPr>
          <p:nvPr/>
        </p:nvSpPr>
        <p:spPr bwMode="auto">
          <a:xfrm>
            <a:off x="4267200" y="5181600"/>
            <a:ext cx="457200" cy="381000"/>
          </a:xfrm>
          <a:prstGeom prst="line">
            <a:avLst/>
          </a:prstGeom>
          <a:noFill/>
          <a:ln w="28575">
            <a:solidFill>
              <a:schemeClr val="bg1">
                <a:lumMod val="75000"/>
              </a:schemeClr>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Slide Number Placeholder 1">
            <a:extLst>
              <a:ext uri="{FF2B5EF4-FFF2-40B4-BE49-F238E27FC236}">
                <a16:creationId xmlns:a16="http://schemas.microsoft.com/office/drawing/2014/main" id="{38198855-ACFA-46C8-A28F-A56BE3F15074}"/>
              </a:ext>
            </a:extLst>
          </p:cNvPr>
          <p:cNvSpPr>
            <a:spLocks noGrp="1"/>
          </p:cNvSpPr>
          <p:nvPr>
            <p:ph type="sldNum" sz="quarter" idx="12"/>
          </p:nvPr>
        </p:nvSpPr>
        <p:spPr>
          <a:noFill/>
        </p:spPr>
        <p:txBody>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fld id="{56DFAEB6-2076-4372-A3C6-14A7B6C995F7}" type="slidenum">
              <a:rPr lang="en-US" altLang="en-US" sz="1000"/>
              <a:pPr eaLnBrk="1" hangingPunct="1">
                <a:spcBef>
                  <a:spcPct val="0"/>
                </a:spcBef>
                <a:buClrTx/>
                <a:buSzTx/>
                <a:buFontTx/>
                <a:buNone/>
              </a:pPr>
              <a:t>45</a:t>
            </a:fld>
            <a:endParaRPr lang="en-US" altLang="en-US" sz="1000"/>
          </a:p>
        </p:txBody>
      </p:sp>
      <p:sp>
        <p:nvSpPr>
          <p:cNvPr id="19" name="Text Box 4">
            <a:extLst>
              <a:ext uri="{FF2B5EF4-FFF2-40B4-BE49-F238E27FC236}">
                <a16:creationId xmlns:a16="http://schemas.microsoft.com/office/drawing/2014/main" id="{6D41980E-95E0-416B-986F-2FD1AF674EAE}"/>
              </a:ext>
            </a:extLst>
          </p:cNvPr>
          <p:cNvSpPr txBox="1">
            <a:spLocks noChangeArrowheads="1"/>
          </p:cNvSpPr>
          <p:nvPr/>
        </p:nvSpPr>
        <p:spPr bwMode="auto">
          <a:xfrm>
            <a:off x="1597219" y="5927725"/>
            <a:ext cx="5508239" cy="707886"/>
          </a:xfrm>
          <a:prstGeom prst="rect">
            <a:avLst/>
          </a:prstGeom>
          <a:solidFill>
            <a:srgbClr val="002060"/>
          </a:solidFill>
          <a:ln>
            <a:noFill/>
          </a:ln>
          <a:effec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i="1" dirty="0">
                <a:solidFill>
                  <a:schemeClr val="tx1">
                    <a:lumMod val="50000"/>
                    <a:lumOff val="50000"/>
                  </a:schemeClr>
                </a:solidFill>
              </a:rPr>
              <a:t>Mnemonic:</a:t>
            </a:r>
          </a:p>
          <a:p>
            <a:pPr algn="ctr" eaLnBrk="1" hangingPunct="1">
              <a:spcBef>
                <a:spcPct val="0"/>
              </a:spcBef>
              <a:buClrTx/>
              <a:buSzTx/>
              <a:buFontTx/>
              <a:buNone/>
            </a:pPr>
            <a:r>
              <a:rPr lang="en-US" altLang="en-US" sz="2000" i="1" dirty="0">
                <a:solidFill>
                  <a:schemeClr val="tx1">
                    <a:lumMod val="50000"/>
                    <a:lumOff val="50000"/>
                  </a:schemeClr>
                </a:solidFill>
              </a:rPr>
              <a:t>“2, 2, 3, 4…Sphenoid everywhere but the floor”</a:t>
            </a:r>
          </a:p>
        </p:txBody>
      </p:sp>
      <p:sp>
        <p:nvSpPr>
          <p:cNvPr id="20" name="Left Brace 19">
            <a:extLst>
              <a:ext uri="{FF2B5EF4-FFF2-40B4-BE49-F238E27FC236}">
                <a16:creationId xmlns:a16="http://schemas.microsoft.com/office/drawing/2014/main" id="{B9480D16-B7DC-4EAB-AD62-96558EEEDC4B}"/>
              </a:ext>
            </a:extLst>
          </p:cNvPr>
          <p:cNvSpPr/>
          <p:nvPr/>
        </p:nvSpPr>
        <p:spPr>
          <a:xfrm>
            <a:off x="1212850" y="2590800"/>
            <a:ext cx="158750" cy="27432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row: U-Turn 20">
            <a:extLst>
              <a:ext uri="{FF2B5EF4-FFF2-40B4-BE49-F238E27FC236}">
                <a16:creationId xmlns:a16="http://schemas.microsoft.com/office/drawing/2014/main" id="{1953E077-B03D-45AB-858E-1CA7A55288AF}"/>
              </a:ext>
            </a:extLst>
          </p:cNvPr>
          <p:cNvSpPr/>
          <p:nvPr/>
        </p:nvSpPr>
        <p:spPr>
          <a:xfrm rot="16200000">
            <a:off x="-536505" y="4422704"/>
            <a:ext cx="2978011" cy="1447801"/>
          </a:xfrm>
          <a:prstGeom prst="uturnArrow">
            <a:avLst>
              <a:gd name="adj1" fmla="val 20834"/>
              <a:gd name="adj2" fmla="val 20881"/>
              <a:gd name="adj3" fmla="val 18751"/>
              <a:gd name="adj4" fmla="val 43750"/>
              <a:gd name="adj5" fmla="val 6859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Box 5">
            <a:extLst>
              <a:ext uri="{FF2B5EF4-FFF2-40B4-BE49-F238E27FC236}">
                <a16:creationId xmlns:a16="http://schemas.microsoft.com/office/drawing/2014/main" id="{4795A8E5-E5AC-400C-8DCF-35CAFE51E8EE}"/>
              </a:ext>
            </a:extLst>
          </p:cNvPr>
          <p:cNvSpPr txBox="1">
            <a:spLocks noChangeArrowheads="1"/>
          </p:cNvSpPr>
          <p:nvPr/>
        </p:nvSpPr>
        <p:spPr bwMode="auto">
          <a:xfrm rot="16200000">
            <a:off x="85505" y="4951192"/>
            <a:ext cx="17588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eaLnBrk="0" hangingPunct="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600" dirty="0">
                <a:solidFill>
                  <a:schemeClr val="bg1">
                    <a:lumMod val="75000"/>
                  </a:schemeClr>
                </a:solidFill>
              </a:rPr>
              <a:t>Number of bones</a:t>
            </a:r>
          </a:p>
          <a:p>
            <a:pPr algn="ctr" eaLnBrk="1" hangingPunct="1">
              <a:spcBef>
                <a:spcPct val="0"/>
              </a:spcBef>
              <a:buClrTx/>
              <a:buSzTx/>
              <a:buFontTx/>
              <a:buNone/>
            </a:pPr>
            <a:r>
              <a:rPr lang="en-US" altLang="en-US" sz="1600" dirty="0">
                <a:solidFill>
                  <a:schemeClr val="bg1">
                    <a:lumMod val="75000"/>
                  </a:schemeClr>
                </a:solidFill>
              </a:rPr>
              <a:t>in each wall</a:t>
            </a:r>
          </a:p>
        </p:txBody>
      </p:sp>
      <p:sp>
        <p:nvSpPr>
          <p:cNvPr id="2" name="TextBox 1">
            <a:extLst>
              <a:ext uri="{FF2B5EF4-FFF2-40B4-BE49-F238E27FC236}">
                <a16:creationId xmlns:a16="http://schemas.microsoft.com/office/drawing/2014/main" id="{547AD0AD-91B5-CBC6-0239-B2AA733C7D7B}"/>
              </a:ext>
            </a:extLst>
          </p:cNvPr>
          <p:cNvSpPr txBox="1"/>
          <p:nvPr/>
        </p:nvSpPr>
        <p:spPr>
          <a:xfrm>
            <a:off x="6339038" y="1938899"/>
            <a:ext cx="2561919" cy="400110"/>
          </a:xfrm>
          <a:prstGeom prst="rect">
            <a:avLst/>
          </a:prstGeom>
          <a:solidFill>
            <a:srgbClr val="FFFF00"/>
          </a:solidFill>
        </p:spPr>
        <p:txBody>
          <a:bodyPr wrap="none" rtlCol="0">
            <a:spAutoFit/>
          </a:bodyPr>
          <a:lstStyle/>
          <a:p>
            <a:pPr algn="r"/>
            <a:r>
              <a:rPr lang="en-US" sz="2000" i="1" dirty="0">
                <a:solidFill>
                  <a:schemeClr val="bg1">
                    <a:lumMod val="75000"/>
                  </a:schemeClr>
                </a:solidFill>
              </a:rPr>
              <a:t>Another memory aid:</a:t>
            </a:r>
          </a:p>
        </p:txBody>
      </p:sp>
      <p:sp>
        <p:nvSpPr>
          <p:cNvPr id="3" name="TextBox 2">
            <a:extLst>
              <a:ext uri="{FF2B5EF4-FFF2-40B4-BE49-F238E27FC236}">
                <a16:creationId xmlns:a16="http://schemas.microsoft.com/office/drawing/2014/main" id="{F2B97F94-8531-9D95-7FBF-797D10D744F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4" name="TextBox 3">
            <a:extLst>
              <a:ext uri="{FF2B5EF4-FFF2-40B4-BE49-F238E27FC236}">
                <a16:creationId xmlns:a16="http://schemas.microsoft.com/office/drawing/2014/main" id="{0452256A-00A1-515F-5CE3-65EDC8CC60A0}"/>
              </a:ext>
            </a:extLst>
          </p:cNvPr>
          <p:cNvSpPr txBox="1"/>
          <p:nvPr/>
        </p:nvSpPr>
        <p:spPr>
          <a:xfrm>
            <a:off x="3711189" y="2739119"/>
            <a:ext cx="5255698" cy="2092881"/>
          </a:xfrm>
          <a:prstGeom prst="rect">
            <a:avLst/>
          </a:prstGeom>
          <a:solidFill>
            <a:srgbClr val="CCFFCC"/>
          </a:solidFill>
        </p:spPr>
        <p:txBody>
          <a:bodyPr wrap="square" rtlCol="0">
            <a:spAutoFit/>
          </a:bodyPr>
          <a:lstStyle/>
          <a:p>
            <a:r>
              <a:rPr lang="en-US" sz="1600" i="1" dirty="0">
                <a:solidFill>
                  <a:schemeClr val="bg1">
                    <a:lumMod val="75000"/>
                  </a:schemeClr>
                </a:solidFill>
              </a:rPr>
              <a:t>Only one orbital wall does not extend all the way to the orbital apex—which one?</a:t>
            </a:r>
          </a:p>
          <a:p>
            <a:r>
              <a:rPr lang="en-US" sz="1600" dirty="0">
                <a:solidFill>
                  <a:schemeClr val="bg1">
                    <a:lumMod val="75000"/>
                  </a:schemeClr>
                </a:solidFill>
              </a:rPr>
              <a:t>The floor. For this reason, the floor is the shortest of the four orbital walls.</a:t>
            </a:r>
          </a:p>
          <a:p>
            <a:endParaRPr lang="en-US" sz="1600" dirty="0">
              <a:solidFill>
                <a:schemeClr val="bg1">
                  <a:lumMod val="75000"/>
                </a:schemeClr>
              </a:solidFill>
            </a:endParaRPr>
          </a:p>
          <a:p>
            <a:r>
              <a:rPr lang="en-US" sz="1600" i="1" dirty="0">
                <a:solidFill>
                  <a:schemeClr val="bg1">
                    <a:lumMod val="75000"/>
                  </a:schemeClr>
                </a:solidFill>
              </a:rPr>
              <a:t>Since the floor doesn’t extend all the way to the apex, what comprises the posterior aspect of the inferior orbit?</a:t>
            </a:r>
          </a:p>
          <a:p>
            <a:r>
              <a:rPr lang="en-US" sz="1600" dirty="0">
                <a:solidFill>
                  <a:schemeClr val="bg1">
                    <a:lumMod val="75000"/>
                  </a:schemeClr>
                </a:solidFill>
              </a:rPr>
              <a:t>An opening into the  </a:t>
            </a:r>
            <a:r>
              <a:rPr lang="en-US" sz="1600" b="1" dirty="0"/>
              <a:t>pterygopalatine fossa</a:t>
            </a:r>
            <a:r>
              <a:rPr lang="en-US" sz="1600" dirty="0">
                <a:solidFill>
                  <a:schemeClr val="bg1">
                    <a:lumMod val="75000"/>
                  </a:schemeClr>
                </a:solidFill>
              </a:rPr>
              <a:t>*</a:t>
            </a:r>
          </a:p>
        </p:txBody>
      </p:sp>
      <p:sp>
        <p:nvSpPr>
          <p:cNvPr id="5" name="TextBox 4">
            <a:extLst>
              <a:ext uri="{FF2B5EF4-FFF2-40B4-BE49-F238E27FC236}">
                <a16:creationId xmlns:a16="http://schemas.microsoft.com/office/drawing/2014/main" id="{E2886550-87D4-D88A-D6E0-DBAC0C81F2B8}"/>
              </a:ext>
            </a:extLst>
          </p:cNvPr>
          <p:cNvSpPr txBox="1"/>
          <p:nvPr/>
        </p:nvSpPr>
        <p:spPr>
          <a:xfrm>
            <a:off x="7158467" y="6020953"/>
            <a:ext cx="1939716" cy="646331"/>
          </a:xfrm>
          <a:prstGeom prst="rect">
            <a:avLst/>
          </a:prstGeom>
          <a:noFill/>
        </p:spPr>
        <p:txBody>
          <a:bodyPr wrap="square" rtlCol="0">
            <a:spAutoFit/>
          </a:bodyPr>
          <a:lstStyle/>
          <a:p>
            <a:r>
              <a:rPr lang="en-US" sz="1200" dirty="0">
                <a:solidFill>
                  <a:schemeClr val="bg1">
                    <a:lumMod val="75000"/>
                  </a:schemeClr>
                </a:solidFill>
              </a:rPr>
              <a:t>*Sometimes the </a:t>
            </a:r>
            <a:r>
              <a:rPr lang="en-US" sz="1200" i="1" dirty="0">
                <a:solidFill>
                  <a:schemeClr val="bg1">
                    <a:lumMod val="75000"/>
                  </a:schemeClr>
                </a:solidFill>
              </a:rPr>
              <a:t>BCSC</a:t>
            </a:r>
            <a:r>
              <a:rPr lang="en-US" sz="1200" dirty="0">
                <a:solidFill>
                  <a:schemeClr val="bg1">
                    <a:lumMod val="75000"/>
                  </a:schemeClr>
                </a:solidFill>
              </a:rPr>
              <a:t> refers to this space as the </a:t>
            </a:r>
            <a:r>
              <a:rPr lang="en-US" sz="1200" b="1" dirty="0">
                <a:solidFill>
                  <a:schemeClr val="bg1">
                    <a:lumMod val="75000"/>
                  </a:schemeClr>
                </a:solidFill>
              </a:rPr>
              <a:t>spheno</a:t>
            </a:r>
            <a:r>
              <a:rPr lang="en-US" sz="1200" dirty="0">
                <a:solidFill>
                  <a:schemeClr val="bg1">
                    <a:lumMod val="75000"/>
                  </a:schemeClr>
                </a:solidFill>
              </a:rPr>
              <a:t>palatine fossa</a:t>
            </a:r>
          </a:p>
        </p:txBody>
      </p:sp>
      <p:sp>
        <p:nvSpPr>
          <p:cNvPr id="6" name="Oval 5">
            <a:extLst>
              <a:ext uri="{FF2B5EF4-FFF2-40B4-BE49-F238E27FC236}">
                <a16:creationId xmlns:a16="http://schemas.microsoft.com/office/drawing/2014/main" id="{145FC032-B747-20EA-1CBB-4A168417B85A}"/>
              </a:ext>
            </a:extLst>
          </p:cNvPr>
          <p:cNvSpPr/>
          <p:nvPr/>
        </p:nvSpPr>
        <p:spPr>
          <a:xfrm>
            <a:off x="5539409" y="4364172"/>
            <a:ext cx="2391741" cy="54629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011872-8974-4E76-4AF5-258BC44DA780}"/>
              </a:ext>
            </a:extLst>
          </p:cNvPr>
          <p:cNvSpPr txBox="1"/>
          <p:nvPr/>
        </p:nvSpPr>
        <p:spPr>
          <a:xfrm>
            <a:off x="2133597" y="3494992"/>
            <a:ext cx="5486400" cy="646331"/>
          </a:xfrm>
          <a:prstGeom prst="rect">
            <a:avLst/>
          </a:prstGeom>
          <a:solidFill>
            <a:schemeClr val="accent6">
              <a:lumMod val="40000"/>
              <a:lumOff val="60000"/>
            </a:schemeClr>
          </a:solidFill>
          <a:ln>
            <a:solidFill>
              <a:schemeClr val="tx1"/>
            </a:solidFill>
          </a:ln>
        </p:spPr>
        <p:txBody>
          <a:bodyPr wrap="square" rtlCol="0">
            <a:spAutoFit/>
          </a:bodyPr>
          <a:lstStyle/>
          <a:p>
            <a:r>
              <a:rPr lang="en-US" i="1" dirty="0">
                <a:effectLst>
                  <a:outerShdw blurRad="38100" dist="38100" dir="2700000" algn="tl">
                    <a:srgbClr val="000000">
                      <a:alpha val="43137"/>
                    </a:srgbClr>
                  </a:outerShdw>
                </a:effectLst>
              </a:rPr>
              <a:t>Foreshadowing alert! The pterygopalatine fossa will make another appearance later in the slide-set</a:t>
            </a:r>
          </a:p>
        </p:txBody>
      </p:sp>
    </p:spTree>
    <p:extLst>
      <p:ext uri="{BB962C8B-B14F-4D97-AF65-F5344CB8AC3E}">
        <p14:creationId xmlns:p14="http://schemas.microsoft.com/office/powerpoint/2010/main" val="2752940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46</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2031325"/>
          </a:xfrm>
          <a:prstGeom prst="rect">
            <a:avLst/>
          </a:prstGeom>
          <a:noFill/>
        </p:spPr>
        <p:txBody>
          <a:bodyPr wrap="non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289066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47</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2308324"/>
          </a:xfrm>
          <a:prstGeom prst="rect">
            <a:avLst/>
          </a:prstGeom>
          <a:noFill/>
        </p:spPr>
        <p:txBody>
          <a:bodyPr wrap="non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3378062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7E6B8-1DAF-DB9F-0A60-C3FA4A9DD904}"/>
              </a:ext>
            </a:extLst>
          </p:cNvPr>
          <p:cNvSpPr>
            <a:spLocks noGrp="1"/>
          </p:cNvSpPr>
          <p:nvPr>
            <p:ph type="sldNum" sz="quarter" idx="12"/>
          </p:nvPr>
        </p:nvSpPr>
        <p:spPr/>
        <p:txBody>
          <a:bodyPr/>
          <a:lstStyle/>
          <a:p>
            <a:fld id="{BAD19207-1E44-4E66-9B5C-6617FFE2002F}" type="slidenum">
              <a:rPr lang="en-US" altLang="en-US" smtClean="0"/>
              <a:pPr/>
              <a:t>48</a:t>
            </a:fld>
            <a:endParaRPr lang="en-US" altLang="en-US"/>
          </a:p>
        </p:txBody>
      </p:sp>
      <p:pic>
        <p:nvPicPr>
          <p:cNvPr id="1026" name="Picture 2" descr="Lacrimal Gland">
            <a:extLst>
              <a:ext uri="{FF2B5EF4-FFF2-40B4-BE49-F238E27FC236}">
                <a16:creationId xmlns:a16="http://schemas.microsoft.com/office/drawing/2014/main" id="{A0D4850B-296B-4FC8-F357-1715D7FCB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441075"/>
            <a:ext cx="6362700" cy="37373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2C2994-F6C7-F955-1C27-255AFDB85B06}"/>
              </a:ext>
            </a:extLst>
          </p:cNvPr>
          <p:cNvSpPr txBox="1"/>
          <p:nvPr/>
        </p:nvSpPr>
        <p:spPr>
          <a:xfrm>
            <a:off x="594692" y="5852350"/>
            <a:ext cx="8098735" cy="646331"/>
          </a:xfrm>
          <a:prstGeom prst="rect">
            <a:avLst/>
          </a:prstGeom>
          <a:noFill/>
        </p:spPr>
        <p:txBody>
          <a:bodyPr wrap="square" rtlCol="0">
            <a:spAutoFit/>
          </a:bodyPr>
          <a:lstStyle/>
          <a:p>
            <a:r>
              <a:rPr lang="en-US" dirty="0"/>
              <a:t>Lacrimal gland. The orbital lobe is the  larger   section; the palpebral lobe is the  smaller  one. </a:t>
            </a:r>
          </a:p>
        </p:txBody>
      </p:sp>
      <p:sp>
        <p:nvSpPr>
          <p:cNvPr id="4" name="Rectangle 3">
            <a:extLst>
              <a:ext uri="{FF2B5EF4-FFF2-40B4-BE49-F238E27FC236}">
                <a16:creationId xmlns:a16="http://schemas.microsoft.com/office/drawing/2014/main" id="{AA761346-8907-CD4F-C43D-8D3F86A67664}"/>
              </a:ext>
            </a:extLst>
          </p:cNvPr>
          <p:cNvSpPr/>
          <p:nvPr/>
        </p:nvSpPr>
        <p:spPr>
          <a:xfrm>
            <a:off x="1099106" y="6188767"/>
            <a:ext cx="821635" cy="30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larger </a:t>
            </a:r>
            <a:r>
              <a:rPr lang="en-US" sz="800" i="1" dirty="0">
                <a:solidFill>
                  <a:schemeClr val="tx1"/>
                </a:solidFill>
              </a:rPr>
              <a:t>vs</a:t>
            </a:r>
            <a:r>
              <a:rPr lang="en-US" sz="800" dirty="0">
                <a:solidFill>
                  <a:schemeClr val="tx1"/>
                </a:solidFill>
              </a:rPr>
              <a:t> smaller</a:t>
            </a:r>
          </a:p>
        </p:txBody>
      </p:sp>
      <p:sp>
        <p:nvSpPr>
          <p:cNvPr id="5" name="Rectangle 4">
            <a:extLst>
              <a:ext uri="{FF2B5EF4-FFF2-40B4-BE49-F238E27FC236}">
                <a16:creationId xmlns:a16="http://schemas.microsoft.com/office/drawing/2014/main" id="{3F4A013B-0A6B-3476-AD02-3DD756721D84}"/>
              </a:ext>
            </a:extLst>
          </p:cNvPr>
          <p:cNvSpPr/>
          <p:nvPr/>
        </p:nvSpPr>
        <p:spPr>
          <a:xfrm>
            <a:off x="4516624" y="5901291"/>
            <a:ext cx="821635" cy="309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larger </a:t>
            </a:r>
            <a:r>
              <a:rPr lang="en-US" sz="800" i="1" dirty="0">
                <a:solidFill>
                  <a:schemeClr val="tx1"/>
                </a:solidFill>
              </a:rPr>
              <a:t>vs</a:t>
            </a:r>
            <a:r>
              <a:rPr lang="en-US" sz="800" dirty="0">
                <a:solidFill>
                  <a:schemeClr val="tx1"/>
                </a:solidFill>
              </a:rPr>
              <a:t> smaller</a:t>
            </a:r>
          </a:p>
        </p:txBody>
      </p:sp>
      <p:sp>
        <p:nvSpPr>
          <p:cNvPr id="6" name="TextBox 5">
            <a:extLst>
              <a:ext uri="{FF2B5EF4-FFF2-40B4-BE49-F238E27FC236}">
                <a16:creationId xmlns:a16="http://schemas.microsoft.com/office/drawing/2014/main" id="{617557E7-59EA-3C4A-743A-5A2872525318}"/>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3827955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7E6B8-1DAF-DB9F-0A60-C3FA4A9DD904}"/>
              </a:ext>
            </a:extLst>
          </p:cNvPr>
          <p:cNvSpPr>
            <a:spLocks noGrp="1"/>
          </p:cNvSpPr>
          <p:nvPr>
            <p:ph type="sldNum" sz="quarter" idx="12"/>
          </p:nvPr>
        </p:nvSpPr>
        <p:spPr/>
        <p:txBody>
          <a:bodyPr/>
          <a:lstStyle/>
          <a:p>
            <a:fld id="{BAD19207-1E44-4E66-9B5C-6617FFE2002F}" type="slidenum">
              <a:rPr lang="en-US" altLang="en-US" smtClean="0"/>
              <a:pPr/>
              <a:t>49</a:t>
            </a:fld>
            <a:endParaRPr lang="en-US" altLang="en-US"/>
          </a:p>
        </p:txBody>
      </p:sp>
      <p:pic>
        <p:nvPicPr>
          <p:cNvPr id="1026" name="Picture 2" descr="Lacrimal Gland">
            <a:extLst>
              <a:ext uri="{FF2B5EF4-FFF2-40B4-BE49-F238E27FC236}">
                <a16:creationId xmlns:a16="http://schemas.microsoft.com/office/drawing/2014/main" id="{A0D4850B-296B-4FC8-F357-1715D7FCB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0" y="1441075"/>
            <a:ext cx="6362700" cy="37373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2C2994-F6C7-F955-1C27-255AFDB85B06}"/>
              </a:ext>
            </a:extLst>
          </p:cNvPr>
          <p:cNvSpPr txBox="1"/>
          <p:nvPr/>
        </p:nvSpPr>
        <p:spPr>
          <a:xfrm>
            <a:off x="594692" y="5852350"/>
            <a:ext cx="8098735" cy="646331"/>
          </a:xfrm>
          <a:prstGeom prst="rect">
            <a:avLst/>
          </a:prstGeom>
          <a:noFill/>
        </p:spPr>
        <p:txBody>
          <a:bodyPr wrap="square" rtlCol="0">
            <a:spAutoFit/>
          </a:bodyPr>
          <a:lstStyle/>
          <a:p>
            <a:r>
              <a:rPr lang="en-US" dirty="0"/>
              <a:t>Lacrimal gland. The orbital lobe is the  larger   section; the palpebral lobe is the  smaller  one. </a:t>
            </a:r>
          </a:p>
        </p:txBody>
      </p:sp>
      <p:sp>
        <p:nvSpPr>
          <p:cNvPr id="6" name="TextBox 5">
            <a:extLst>
              <a:ext uri="{FF2B5EF4-FFF2-40B4-BE49-F238E27FC236}">
                <a16:creationId xmlns:a16="http://schemas.microsoft.com/office/drawing/2014/main" id="{617557E7-59EA-3C4A-743A-5A2872525318}"/>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89598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5</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1815882"/>
          </a:xfrm>
          <a:prstGeom prst="rect">
            <a:avLst/>
          </a:prstGeom>
          <a:noFill/>
        </p:spPr>
        <p:txBody>
          <a:bodyPr wrap="square" rtlCol="0">
            <a:spAutoFit/>
          </a:bodyPr>
          <a:lstStyle/>
          <a:p>
            <a:r>
              <a:rPr lang="en-US" sz="1600" i="1" dirty="0">
                <a:solidFill>
                  <a:srgbClr val="0000FF"/>
                </a:solidFill>
              </a:rPr>
              <a:t>The fact that the main lacrimal gland is called the </a:t>
            </a:r>
            <a:r>
              <a:rPr lang="en-US" sz="1600" b="1" i="1" dirty="0">
                <a:solidFill>
                  <a:srgbClr val="0000FF"/>
                </a:solidFill>
              </a:rPr>
              <a:t>main</a:t>
            </a:r>
            <a:r>
              <a:rPr lang="en-US" sz="1600" i="1" dirty="0">
                <a:solidFill>
                  <a:srgbClr val="0000FF"/>
                </a:solidFill>
              </a:rPr>
              <a:t> lacrimal gland suggests the existence of other, non-main lacrimal glands. Do such glands actually exist?</a:t>
            </a:r>
          </a:p>
          <a:p>
            <a:r>
              <a:rPr lang="en-US" sz="1600" dirty="0">
                <a:solidFill>
                  <a:srgbClr val="0000FF"/>
                </a:solidFill>
              </a:rPr>
              <a:t>Indeed they do</a:t>
            </a:r>
          </a:p>
          <a:p>
            <a:endParaRPr lang="en-US" sz="1600" i="1" dirty="0">
              <a:solidFill>
                <a:srgbClr val="0000FF"/>
              </a:solidFill>
            </a:endParaRPr>
          </a:p>
          <a:p>
            <a:r>
              <a:rPr lang="en-US" sz="1600" i="1" dirty="0">
                <a:solidFill>
                  <a:srgbClr val="0000FF"/>
                </a:solidFill>
              </a:rPr>
              <a:t>By what general term are the non-main lacrimal glands known?</a:t>
            </a:r>
          </a:p>
          <a:p>
            <a:r>
              <a:rPr lang="en-US" sz="1600" dirty="0">
                <a:solidFill>
                  <a:srgbClr val="0000FF"/>
                </a:solidFill>
              </a:rPr>
              <a:t>The  accessory  lacrimal glands</a:t>
            </a:r>
          </a:p>
        </p:txBody>
      </p:sp>
      <p:sp>
        <p:nvSpPr>
          <p:cNvPr id="6" name="Rectangle 5">
            <a:extLst>
              <a:ext uri="{FF2B5EF4-FFF2-40B4-BE49-F238E27FC236}">
                <a16:creationId xmlns:a16="http://schemas.microsoft.com/office/drawing/2014/main" id="{84156890-5D20-7F09-70B6-AA0F1EE88721}"/>
              </a:ext>
            </a:extLst>
          </p:cNvPr>
          <p:cNvSpPr/>
          <p:nvPr/>
        </p:nvSpPr>
        <p:spPr>
          <a:xfrm>
            <a:off x="2266122" y="3548268"/>
            <a:ext cx="1007165" cy="215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6748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41088-F514-1B6E-4063-D4BDB2567EAB}"/>
              </a:ext>
            </a:extLst>
          </p:cNvPr>
          <p:cNvSpPr>
            <a:spLocks noGrp="1"/>
          </p:cNvSpPr>
          <p:nvPr>
            <p:ph type="sldNum" sz="quarter" idx="12"/>
          </p:nvPr>
        </p:nvSpPr>
        <p:spPr/>
        <p:txBody>
          <a:bodyPr/>
          <a:lstStyle/>
          <a:p>
            <a:fld id="{BAD19207-1E44-4E66-9B5C-6617FFE2002F}" type="slidenum">
              <a:rPr lang="en-US" altLang="en-US" smtClean="0"/>
              <a:pPr/>
              <a:t>50</a:t>
            </a:fld>
            <a:endParaRPr lang="en-US" altLang="en-US"/>
          </a:p>
        </p:txBody>
      </p:sp>
      <p:pic>
        <p:nvPicPr>
          <p:cNvPr id="2050" name="Picture 2" descr="Anatomy of the Lacrimal Drainage System | Abdominal Key">
            <a:extLst>
              <a:ext uri="{FF2B5EF4-FFF2-40B4-BE49-F238E27FC236}">
                <a16:creationId xmlns:a16="http://schemas.microsoft.com/office/drawing/2014/main" id="{3E1C3567-C8DF-11F0-4209-9CFE681A3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818" y="1137496"/>
            <a:ext cx="4764363" cy="4370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9C70D6-8481-5908-88D6-56C889B8F0B8}"/>
              </a:ext>
            </a:extLst>
          </p:cNvPr>
          <p:cNvSpPr txBox="1"/>
          <p:nvPr/>
        </p:nvSpPr>
        <p:spPr>
          <a:xfrm>
            <a:off x="859736" y="5931860"/>
            <a:ext cx="7714422" cy="646331"/>
          </a:xfrm>
          <a:prstGeom prst="rect">
            <a:avLst/>
          </a:prstGeom>
          <a:noFill/>
        </p:spPr>
        <p:txBody>
          <a:bodyPr wrap="square" rtlCol="0">
            <a:spAutoFit/>
          </a:bodyPr>
          <a:lstStyle/>
          <a:p>
            <a:r>
              <a:rPr lang="en-US" dirty="0"/>
              <a:t>Lacrimal gland. Note that the palpebral lobe is located relatively inferior and anterior to the orbital lobe. </a:t>
            </a:r>
          </a:p>
        </p:txBody>
      </p:sp>
      <p:sp>
        <p:nvSpPr>
          <p:cNvPr id="4" name="TextBox 3">
            <a:extLst>
              <a:ext uri="{FF2B5EF4-FFF2-40B4-BE49-F238E27FC236}">
                <a16:creationId xmlns:a16="http://schemas.microsoft.com/office/drawing/2014/main" id="{498D6545-E00D-0D3E-629E-096678A832D4}"/>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cxnSp>
        <p:nvCxnSpPr>
          <p:cNvPr id="7" name="Straight Arrow Connector 6">
            <a:extLst>
              <a:ext uri="{FF2B5EF4-FFF2-40B4-BE49-F238E27FC236}">
                <a16:creationId xmlns:a16="http://schemas.microsoft.com/office/drawing/2014/main" id="{E23A834C-B3E7-E5AC-960B-511F0346F606}"/>
              </a:ext>
            </a:extLst>
          </p:cNvPr>
          <p:cNvCxnSpPr/>
          <p:nvPr/>
        </p:nvCxnSpPr>
        <p:spPr>
          <a:xfrm>
            <a:off x="1696278" y="3264752"/>
            <a:ext cx="13782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52B2FB9-894D-9D26-9D18-A30E874D5E53}"/>
              </a:ext>
            </a:extLst>
          </p:cNvPr>
          <p:cNvSpPr txBox="1"/>
          <p:nvPr/>
        </p:nvSpPr>
        <p:spPr>
          <a:xfrm>
            <a:off x="980661" y="3145483"/>
            <a:ext cx="968535" cy="276999"/>
          </a:xfrm>
          <a:prstGeom prst="rect">
            <a:avLst/>
          </a:prstGeom>
          <a:solidFill>
            <a:schemeClr val="bg1"/>
          </a:solidFill>
        </p:spPr>
        <p:txBody>
          <a:bodyPr wrap="none" rtlCol="0">
            <a:spAutoFit/>
          </a:bodyPr>
          <a:lstStyle/>
          <a:p>
            <a:r>
              <a:rPr lang="en-US" sz="1200" dirty="0"/>
              <a:t>Orbital lobe</a:t>
            </a:r>
          </a:p>
        </p:txBody>
      </p:sp>
      <p:cxnSp>
        <p:nvCxnSpPr>
          <p:cNvPr id="8" name="Straight Arrow Connector 7">
            <a:extLst>
              <a:ext uri="{FF2B5EF4-FFF2-40B4-BE49-F238E27FC236}">
                <a16:creationId xmlns:a16="http://schemas.microsoft.com/office/drawing/2014/main" id="{05D42727-A897-79F2-A573-A871F5044A70}"/>
              </a:ext>
            </a:extLst>
          </p:cNvPr>
          <p:cNvCxnSpPr/>
          <p:nvPr/>
        </p:nvCxnSpPr>
        <p:spPr>
          <a:xfrm>
            <a:off x="1936900" y="4067298"/>
            <a:ext cx="13782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6F3AED2-1E37-0472-6001-AFB5227FD3E2}"/>
              </a:ext>
            </a:extLst>
          </p:cNvPr>
          <p:cNvSpPr txBox="1"/>
          <p:nvPr/>
        </p:nvSpPr>
        <p:spPr>
          <a:xfrm>
            <a:off x="1027319" y="3948029"/>
            <a:ext cx="1162499" cy="276999"/>
          </a:xfrm>
          <a:prstGeom prst="rect">
            <a:avLst/>
          </a:prstGeom>
          <a:solidFill>
            <a:schemeClr val="bg1"/>
          </a:solidFill>
        </p:spPr>
        <p:txBody>
          <a:bodyPr wrap="none" rtlCol="0">
            <a:spAutoFit/>
          </a:bodyPr>
          <a:lstStyle/>
          <a:p>
            <a:pPr algn="r"/>
            <a:r>
              <a:rPr lang="en-US" sz="1200" dirty="0"/>
              <a:t>Palpebral lobe</a:t>
            </a:r>
          </a:p>
        </p:txBody>
      </p:sp>
    </p:spTree>
    <p:extLst>
      <p:ext uri="{BB962C8B-B14F-4D97-AF65-F5344CB8AC3E}">
        <p14:creationId xmlns:p14="http://schemas.microsoft.com/office/powerpoint/2010/main" val="3664217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CF75D6-AABE-D55F-D9C8-E4FD80606A4D}"/>
              </a:ext>
            </a:extLst>
          </p:cNvPr>
          <p:cNvSpPr>
            <a:spLocks noGrp="1"/>
          </p:cNvSpPr>
          <p:nvPr>
            <p:ph type="sldNum" sz="quarter" idx="12"/>
          </p:nvPr>
        </p:nvSpPr>
        <p:spPr/>
        <p:txBody>
          <a:bodyPr/>
          <a:lstStyle/>
          <a:p>
            <a:fld id="{BAD19207-1E44-4E66-9B5C-6617FFE2002F}" type="slidenum">
              <a:rPr lang="en-US" altLang="en-US" smtClean="0"/>
              <a:pPr/>
              <a:t>51</a:t>
            </a:fld>
            <a:endParaRPr lang="en-US" altLang="en-US"/>
          </a:p>
        </p:txBody>
      </p:sp>
      <p:pic>
        <p:nvPicPr>
          <p:cNvPr id="3074" name="Picture 2">
            <a:extLst>
              <a:ext uri="{FF2B5EF4-FFF2-40B4-BE49-F238E27FC236}">
                <a16:creationId xmlns:a16="http://schemas.microsoft.com/office/drawing/2014/main" id="{2D5849BA-5C14-B6FD-8421-6A00956A6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371" y="1637886"/>
            <a:ext cx="5523258" cy="3582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3C49C7-5DA3-1B0D-AB29-81EDD97F520B}"/>
              </a:ext>
            </a:extLst>
          </p:cNvPr>
          <p:cNvSpPr txBox="1"/>
          <p:nvPr/>
        </p:nvSpPr>
        <p:spPr>
          <a:xfrm>
            <a:off x="859736" y="5931860"/>
            <a:ext cx="7714422" cy="646331"/>
          </a:xfrm>
          <a:prstGeom prst="rect">
            <a:avLst/>
          </a:prstGeom>
          <a:noFill/>
        </p:spPr>
        <p:txBody>
          <a:bodyPr wrap="square" rtlCol="0">
            <a:spAutoFit/>
          </a:bodyPr>
          <a:lstStyle/>
          <a:p>
            <a:r>
              <a:rPr lang="en-US" dirty="0"/>
              <a:t>Lacrimal gland. When the upper lid is everted or distracted as above, it is always the  palpebral  lobe that is visible. </a:t>
            </a:r>
          </a:p>
        </p:txBody>
      </p:sp>
      <p:sp>
        <p:nvSpPr>
          <p:cNvPr id="4" name="Rectangle 3">
            <a:extLst>
              <a:ext uri="{FF2B5EF4-FFF2-40B4-BE49-F238E27FC236}">
                <a16:creationId xmlns:a16="http://schemas.microsoft.com/office/drawing/2014/main" id="{DB60EB96-6B2B-0BEC-DCA6-81352F857CB0}"/>
              </a:ext>
            </a:extLst>
          </p:cNvPr>
          <p:cNvSpPr/>
          <p:nvPr/>
        </p:nvSpPr>
        <p:spPr>
          <a:xfrm>
            <a:off x="2133599" y="6255027"/>
            <a:ext cx="1007165" cy="318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palpebral </a:t>
            </a:r>
            <a:r>
              <a:rPr lang="en-US" sz="800" i="1" dirty="0">
                <a:solidFill>
                  <a:schemeClr val="tx1"/>
                </a:solidFill>
              </a:rPr>
              <a:t>vs</a:t>
            </a:r>
            <a:r>
              <a:rPr lang="en-US" sz="800" dirty="0">
                <a:solidFill>
                  <a:schemeClr val="tx1"/>
                </a:solidFill>
              </a:rPr>
              <a:t> orbital</a:t>
            </a:r>
          </a:p>
        </p:txBody>
      </p:sp>
      <p:sp>
        <p:nvSpPr>
          <p:cNvPr id="5" name="TextBox 4">
            <a:extLst>
              <a:ext uri="{FF2B5EF4-FFF2-40B4-BE49-F238E27FC236}">
                <a16:creationId xmlns:a16="http://schemas.microsoft.com/office/drawing/2014/main" id="{FB7AF879-ED60-4096-2A2C-D9A00075496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1737468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CF75D6-AABE-D55F-D9C8-E4FD80606A4D}"/>
              </a:ext>
            </a:extLst>
          </p:cNvPr>
          <p:cNvSpPr>
            <a:spLocks noGrp="1"/>
          </p:cNvSpPr>
          <p:nvPr>
            <p:ph type="sldNum" sz="quarter" idx="12"/>
          </p:nvPr>
        </p:nvSpPr>
        <p:spPr/>
        <p:txBody>
          <a:bodyPr/>
          <a:lstStyle/>
          <a:p>
            <a:fld id="{BAD19207-1E44-4E66-9B5C-6617FFE2002F}" type="slidenum">
              <a:rPr lang="en-US" altLang="en-US" smtClean="0"/>
              <a:pPr/>
              <a:t>52</a:t>
            </a:fld>
            <a:endParaRPr lang="en-US" altLang="en-US"/>
          </a:p>
        </p:txBody>
      </p:sp>
      <p:pic>
        <p:nvPicPr>
          <p:cNvPr id="3074" name="Picture 2">
            <a:extLst>
              <a:ext uri="{FF2B5EF4-FFF2-40B4-BE49-F238E27FC236}">
                <a16:creationId xmlns:a16="http://schemas.microsoft.com/office/drawing/2014/main" id="{2D5849BA-5C14-B6FD-8421-6A00956A6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371" y="1637886"/>
            <a:ext cx="5523258" cy="3582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3C49C7-5DA3-1B0D-AB29-81EDD97F520B}"/>
              </a:ext>
            </a:extLst>
          </p:cNvPr>
          <p:cNvSpPr txBox="1"/>
          <p:nvPr/>
        </p:nvSpPr>
        <p:spPr>
          <a:xfrm>
            <a:off x="859736" y="5931860"/>
            <a:ext cx="7714422" cy="646331"/>
          </a:xfrm>
          <a:prstGeom prst="rect">
            <a:avLst/>
          </a:prstGeom>
          <a:noFill/>
        </p:spPr>
        <p:txBody>
          <a:bodyPr wrap="square" rtlCol="0">
            <a:spAutoFit/>
          </a:bodyPr>
          <a:lstStyle/>
          <a:p>
            <a:r>
              <a:rPr lang="en-US" dirty="0"/>
              <a:t>Lacrimal gland. When the upper lid is everted or distracted as above, it is always the  palpebral  lobe that is visible. </a:t>
            </a:r>
          </a:p>
        </p:txBody>
      </p:sp>
      <p:sp>
        <p:nvSpPr>
          <p:cNvPr id="5" name="TextBox 4">
            <a:extLst>
              <a:ext uri="{FF2B5EF4-FFF2-40B4-BE49-F238E27FC236}">
                <a16:creationId xmlns:a16="http://schemas.microsoft.com/office/drawing/2014/main" id="{48420DFB-1179-89F8-B5DC-8138AE1BEB6F}"/>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3173610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53</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2862322"/>
          </a:xfrm>
          <a:prstGeom prst="rect">
            <a:avLst/>
          </a:prstGeom>
          <a:noFill/>
        </p:spPr>
        <p:txBody>
          <a:bodyPr wrap="non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endParaRPr lang="en-US" sz="1800" dirty="0"/>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309623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54</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Rectangle 4">
            <a:extLst>
              <a:ext uri="{FF2B5EF4-FFF2-40B4-BE49-F238E27FC236}">
                <a16:creationId xmlns:a16="http://schemas.microsoft.com/office/drawing/2014/main" id="{AC4C56FE-BEAD-599F-CEFE-F3AF7FD5FC98}"/>
              </a:ext>
            </a:extLst>
          </p:cNvPr>
          <p:cNvSpPr/>
          <p:nvPr/>
        </p:nvSpPr>
        <p:spPr>
          <a:xfrm>
            <a:off x="1208444" y="4041914"/>
            <a:ext cx="715617" cy="27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56AF0C-FFE2-E53E-862C-38031C15E648}"/>
              </a:ext>
            </a:extLst>
          </p:cNvPr>
          <p:cNvSpPr/>
          <p:nvPr/>
        </p:nvSpPr>
        <p:spPr>
          <a:xfrm>
            <a:off x="3969026" y="4041914"/>
            <a:ext cx="1305340" cy="27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809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55</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2670662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56</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338554"/>
          </a:xfrm>
          <a:prstGeom prst="rect">
            <a:avLst/>
          </a:prstGeom>
          <a:noFill/>
        </p:spPr>
        <p:txBody>
          <a:bodyPr wrap="square" rtlCol="0">
            <a:spAutoFit/>
          </a:bodyPr>
          <a:lstStyle/>
          <a:p>
            <a:r>
              <a:rPr lang="en-US" sz="1600" i="1" dirty="0">
                <a:solidFill>
                  <a:srgbClr val="0000FF"/>
                </a:solidFill>
              </a:rPr>
              <a:t>What is the </a:t>
            </a:r>
            <a:r>
              <a:rPr lang="en-US" sz="1600" dirty="0">
                <a:solidFill>
                  <a:srgbClr val="0000FF"/>
                </a:solidFill>
              </a:rPr>
              <a:t>levator aponeurosis</a:t>
            </a:r>
            <a:r>
              <a:rPr lang="en-US" sz="1600" i="1" dirty="0">
                <a:solidFill>
                  <a:srgbClr val="0000FF"/>
                </a:solidFill>
              </a:rPr>
              <a:t>?</a:t>
            </a:r>
            <a:endParaRPr lang="en-US" sz="1600" dirty="0">
              <a:solidFill>
                <a:srgbClr val="0000FF"/>
              </a:solidFill>
            </a:endParaRPr>
          </a:p>
        </p:txBody>
      </p:sp>
    </p:spTree>
    <p:extLst>
      <p:ext uri="{BB962C8B-B14F-4D97-AF65-F5344CB8AC3E}">
        <p14:creationId xmlns:p14="http://schemas.microsoft.com/office/powerpoint/2010/main" val="16559731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57</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584775"/>
          </a:xfrm>
          <a:prstGeom prst="rect">
            <a:avLst/>
          </a:prstGeom>
          <a:noFill/>
        </p:spPr>
        <p:txBody>
          <a:bodyPr wrap="square" rtlCol="0">
            <a:spAutoFit/>
          </a:bodyPr>
          <a:lstStyle/>
          <a:p>
            <a:r>
              <a:rPr lang="en-US" sz="1600" i="1" dirty="0">
                <a:solidFill>
                  <a:srgbClr val="0000FF"/>
                </a:solidFill>
              </a:rPr>
              <a:t>What is the </a:t>
            </a:r>
            <a:r>
              <a:rPr lang="en-US" sz="1600" dirty="0">
                <a:solidFill>
                  <a:srgbClr val="0000FF"/>
                </a:solidFill>
              </a:rPr>
              <a:t>levator aponeurosis</a:t>
            </a:r>
            <a:r>
              <a:rPr lang="en-US" sz="1600" i="1" dirty="0">
                <a:solidFill>
                  <a:srgbClr val="0000FF"/>
                </a:solidFill>
              </a:rPr>
              <a:t>?</a:t>
            </a:r>
          </a:p>
          <a:p>
            <a:r>
              <a:rPr lang="en-US" sz="1600" dirty="0">
                <a:solidFill>
                  <a:srgbClr val="0000FF"/>
                </a:solidFill>
              </a:rPr>
              <a:t>It is the tendon of the  levator palpebrae superioris   muscle</a:t>
            </a:r>
          </a:p>
        </p:txBody>
      </p:sp>
      <p:sp>
        <p:nvSpPr>
          <p:cNvPr id="6" name="Rectangle 5">
            <a:extLst>
              <a:ext uri="{FF2B5EF4-FFF2-40B4-BE49-F238E27FC236}">
                <a16:creationId xmlns:a16="http://schemas.microsoft.com/office/drawing/2014/main" id="{3A992B08-67E2-71ED-DF98-FF6027F4C818}"/>
              </a:ext>
            </a:extLst>
          </p:cNvPr>
          <p:cNvSpPr/>
          <p:nvPr/>
        </p:nvSpPr>
        <p:spPr>
          <a:xfrm>
            <a:off x="3578087" y="4664765"/>
            <a:ext cx="2623930" cy="25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three words</a:t>
            </a:r>
          </a:p>
        </p:txBody>
      </p:sp>
    </p:spTree>
    <p:extLst>
      <p:ext uri="{BB962C8B-B14F-4D97-AF65-F5344CB8AC3E}">
        <p14:creationId xmlns:p14="http://schemas.microsoft.com/office/powerpoint/2010/main" val="4061514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58</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584775"/>
          </a:xfrm>
          <a:prstGeom prst="rect">
            <a:avLst/>
          </a:prstGeom>
          <a:noFill/>
        </p:spPr>
        <p:txBody>
          <a:bodyPr wrap="square" rtlCol="0">
            <a:spAutoFit/>
          </a:bodyPr>
          <a:lstStyle/>
          <a:p>
            <a:r>
              <a:rPr lang="en-US" sz="1600" i="1" dirty="0">
                <a:solidFill>
                  <a:srgbClr val="0000FF"/>
                </a:solidFill>
              </a:rPr>
              <a:t>What is the </a:t>
            </a:r>
            <a:r>
              <a:rPr lang="en-US" sz="1600" dirty="0">
                <a:solidFill>
                  <a:srgbClr val="0000FF"/>
                </a:solidFill>
              </a:rPr>
              <a:t>levator aponeurosis</a:t>
            </a:r>
            <a:r>
              <a:rPr lang="en-US" sz="1600" i="1" dirty="0">
                <a:solidFill>
                  <a:srgbClr val="0000FF"/>
                </a:solidFill>
              </a:rPr>
              <a:t>?</a:t>
            </a:r>
          </a:p>
          <a:p>
            <a:r>
              <a:rPr lang="en-US" sz="1600" dirty="0">
                <a:solidFill>
                  <a:srgbClr val="0000FF"/>
                </a:solidFill>
              </a:rPr>
              <a:t>It is the tendon of the  levator palpebrae superioris   muscle</a:t>
            </a:r>
          </a:p>
        </p:txBody>
      </p:sp>
    </p:spTree>
    <p:extLst>
      <p:ext uri="{BB962C8B-B14F-4D97-AF65-F5344CB8AC3E}">
        <p14:creationId xmlns:p14="http://schemas.microsoft.com/office/powerpoint/2010/main" val="3286610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341088-F514-1B6E-4063-D4BDB2567EAB}"/>
              </a:ext>
            </a:extLst>
          </p:cNvPr>
          <p:cNvSpPr>
            <a:spLocks noGrp="1"/>
          </p:cNvSpPr>
          <p:nvPr>
            <p:ph type="sldNum" sz="quarter" idx="12"/>
          </p:nvPr>
        </p:nvSpPr>
        <p:spPr/>
        <p:txBody>
          <a:bodyPr/>
          <a:lstStyle/>
          <a:p>
            <a:fld id="{BAD19207-1E44-4E66-9B5C-6617FFE2002F}" type="slidenum">
              <a:rPr lang="en-US" altLang="en-US" smtClean="0"/>
              <a:pPr/>
              <a:t>59</a:t>
            </a:fld>
            <a:endParaRPr lang="en-US" altLang="en-US"/>
          </a:p>
        </p:txBody>
      </p:sp>
      <p:pic>
        <p:nvPicPr>
          <p:cNvPr id="2050" name="Picture 2" descr="Anatomy of the Lacrimal Drainage System | Abdominal Key">
            <a:extLst>
              <a:ext uri="{FF2B5EF4-FFF2-40B4-BE49-F238E27FC236}">
                <a16:creationId xmlns:a16="http://schemas.microsoft.com/office/drawing/2014/main" id="{3E1C3567-C8DF-11F0-4209-9CFE681A3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818" y="1137496"/>
            <a:ext cx="4764363" cy="43709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9C70D6-8481-5908-88D6-56C889B8F0B8}"/>
              </a:ext>
            </a:extLst>
          </p:cNvPr>
          <p:cNvSpPr txBox="1"/>
          <p:nvPr/>
        </p:nvSpPr>
        <p:spPr>
          <a:xfrm>
            <a:off x="1145484" y="5966222"/>
            <a:ext cx="6853029" cy="369332"/>
          </a:xfrm>
          <a:prstGeom prst="rect">
            <a:avLst/>
          </a:prstGeom>
          <a:noFill/>
        </p:spPr>
        <p:txBody>
          <a:bodyPr wrap="square" rtlCol="0">
            <a:spAutoFit/>
          </a:bodyPr>
          <a:lstStyle/>
          <a:p>
            <a:r>
              <a:rPr lang="en-US" dirty="0"/>
              <a:t>The lacrimal gland and t</a:t>
            </a:r>
            <a:r>
              <a:rPr lang="en-US" sz="1800" dirty="0"/>
              <a:t>he lateral horn of the levator aponeurosis</a:t>
            </a:r>
          </a:p>
        </p:txBody>
      </p:sp>
      <p:sp>
        <p:nvSpPr>
          <p:cNvPr id="4" name="TextBox 3">
            <a:extLst>
              <a:ext uri="{FF2B5EF4-FFF2-40B4-BE49-F238E27FC236}">
                <a16:creationId xmlns:a16="http://schemas.microsoft.com/office/drawing/2014/main" id="{498D6545-E00D-0D3E-629E-096678A832D4}"/>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cxnSp>
        <p:nvCxnSpPr>
          <p:cNvPr id="7" name="Straight Arrow Connector 6">
            <a:extLst>
              <a:ext uri="{FF2B5EF4-FFF2-40B4-BE49-F238E27FC236}">
                <a16:creationId xmlns:a16="http://schemas.microsoft.com/office/drawing/2014/main" id="{E23A834C-B3E7-E5AC-960B-511F0346F606}"/>
              </a:ext>
            </a:extLst>
          </p:cNvPr>
          <p:cNvCxnSpPr/>
          <p:nvPr/>
        </p:nvCxnSpPr>
        <p:spPr>
          <a:xfrm>
            <a:off x="1696278" y="3264752"/>
            <a:ext cx="13782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52B2FB9-894D-9D26-9D18-A30E874D5E53}"/>
              </a:ext>
            </a:extLst>
          </p:cNvPr>
          <p:cNvSpPr txBox="1"/>
          <p:nvPr/>
        </p:nvSpPr>
        <p:spPr>
          <a:xfrm>
            <a:off x="980661" y="3145483"/>
            <a:ext cx="968535" cy="276999"/>
          </a:xfrm>
          <a:prstGeom prst="rect">
            <a:avLst/>
          </a:prstGeom>
          <a:solidFill>
            <a:schemeClr val="bg1"/>
          </a:solidFill>
        </p:spPr>
        <p:txBody>
          <a:bodyPr wrap="none" rtlCol="0">
            <a:spAutoFit/>
          </a:bodyPr>
          <a:lstStyle/>
          <a:p>
            <a:r>
              <a:rPr lang="en-US" sz="1200" dirty="0"/>
              <a:t>Orbital lobe</a:t>
            </a:r>
          </a:p>
        </p:txBody>
      </p:sp>
      <p:cxnSp>
        <p:nvCxnSpPr>
          <p:cNvPr id="8" name="Straight Arrow Connector 7">
            <a:extLst>
              <a:ext uri="{FF2B5EF4-FFF2-40B4-BE49-F238E27FC236}">
                <a16:creationId xmlns:a16="http://schemas.microsoft.com/office/drawing/2014/main" id="{05D42727-A897-79F2-A573-A871F5044A70}"/>
              </a:ext>
            </a:extLst>
          </p:cNvPr>
          <p:cNvCxnSpPr/>
          <p:nvPr/>
        </p:nvCxnSpPr>
        <p:spPr>
          <a:xfrm>
            <a:off x="1936900" y="4067298"/>
            <a:ext cx="13782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6F3AED2-1E37-0472-6001-AFB5227FD3E2}"/>
              </a:ext>
            </a:extLst>
          </p:cNvPr>
          <p:cNvSpPr txBox="1"/>
          <p:nvPr/>
        </p:nvSpPr>
        <p:spPr>
          <a:xfrm>
            <a:off x="1027319" y="3948029"/>
            <a:ext cx="1162499" cy="276999"/>
          </a:xfrm>
          <a:prstGeom prst="rect">
            <a:avLst/>
          </a:prstGeom>
          <a:solidFill>
            <a:schemeClr val="bg1"/>
          </a:solidFill>
        </p:spPr>
        <p:txBody>
          <a:bodyPr wrap="none" rtlCol="0">
            <a:spAutoFit/>
          </a:bodyPr>
          <a:lstStyle/>
          <a:p>
            <a:pPr algn="r"/>
            <a:r>
              <a:rPr lang="en-US" sz="1200" dirty="0"/>
              <a:t>Palpebral lobe</a:t>
            </a:r>
          </a:p>
        </p:txBody>
      </p:sp>
      <p:cxnSp>
        <p:nvCxnSpPr>
          <p:cNvPr id="10" name="Straight Arrow Connector 9">
            <a:extLst>
              <a:ext uri="{FF2B5EF4-FFF2-40B4-BE49-F238E27FC236}">
                <a16:creationId xmlns:a16="http://schemas.microsoft.com/office/drawing/2014/main" id="{69BB5156-0194-D096-95A7-004D2B0765D8}"/>
              </a:ext>
            </a:extLst>
          </p:cNvPr>
          <p:cNvCxnSpPr>
            <a:cxnSpLocks/>
          </p:cNvCxnSpPr>
          <p:nvPr/>
        </p:nvCxnSpPr>
        <p:spPr>
          <a:xfrm>
            <a:off x="1929970" y="2218620"/>
            <a:ext cx="1893845" cy="0"/>
          </a:xfrm>
          <a:prstGeom prst="straightConnector1">
            <a:avLst/>
          </a:prstGeom>
          <a:ln w="22225">
            <a:solidFill>
              <a:srgbClr val="FFFF00"/>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FFE6F078-7B53-BE6B-6B16-B9BFA5BE2E7D}"/>
              </a:ext>
            </a:extLst>
          </p:cNvPr>
          <p:cNvSpPr txBox="1"/>
          <p:nvPr/>
        </p:nvSpPr>
        <p:spPr>
          <a:xfrm>
            <a:off x="384516" y="2035161"/>
            <a:ext cx="1805302" cy="307777"/>
          </a:xfrm>
          <a:prstGeom prst="rect">
            <a:avLst/>
          </a:prstGeom>
          <a:solidFill>
            <a:schemeClr val="bg1"/>
          </a:solidFill>
          <a:ln>
            <a:solidFill>
              <a:srgbClr val="FFFF00"/>
            </a:solidFill>
          </a:ln>
        </p:spPr>
        <p:txBody>
          <a:bodyPr wrap="none" rtlCol="0">
            <a:spAutoFit/>
          </a:bodyPr>
          <a:lstStyle/>
          <a:p>
            <a:pPr algn="r"/>
            <a:r>
              <a:rPr lang="en-US" sz="1400" dirty="0">
                <a:solidFill>
                  <a:srgbClr val="0000FF"/>
                </a:solidFill>
              </a:rPr>
              <a:t>Levator aponeurosis</a:t>
            </a:r>
          </a:p>
        </p:txBody>
      </p:sp>
      <p:cxnSp>
        <p:nvCxnSpPr>
          <p:cNvPr id="12" name="Straight Arrow Connector 11">
            <a:extLst>
              <a:ext uri="{FF2B5EF4-FFF2-40B4-BE49-F238E27FC236}">
                <a16:creationId xmlns:a16="http://schemas.microsoft.com/office/drawing/2014/main" id="{784E4DA4-2293-FCFA-CEE5-069A9AFE587A}"/>
              </a:ext>
            </a:extLst>
          </p:cNvPr>
          <p:cNvCxnSpPr>
            <a:cxnSpLocks/>
          </p:cNvCxnSpPr>
          <p:nvPr/>
        </p:nvCxnSpPr>
        <p:spPr>
          <a:xfrm flipH="1">
            <a:off x="4036761" y="4136415"/>
            <a:ext cx="2417048" cy="3436"/>
          </a:xfrm>
          <a:prstGeom prst="straightConnector1">
            <a:avLst/>
          </a:prstGeom>
          <a:ln w="22225">
            <a:solidFill>
              <a:srgbClr val="FFFF00"/>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E3DF90A-90F3-9EFB-C3E4-C8DC954CF94E}"/>
              </a:ext>
            </a:extLst>
          </p:cNvPr>
          <p:cNvSpPr txBox="1"/>
          <p:nvPr/>
        </p:nvSpPr>
        <p:spPr>
          <a:xfrm>
            <a:off x="6319956" y="3908274"/>
            <a:ext cx="1774285" cy="451406"/>
          </a:xfrm>
          <a:prstGeom prst="rect">
            <a:avLst/>
          </a:prstGeom>
          <a:solidFill>
            <a:schemeClr val="bg1"/>
          </a:solidFill>
          <a:ln>
            <a:solidFill>
              <a:srgbClr val="FFFF00"/>
            </a:solidFill>
          </a:ln>
        </p:spPr>
        <p:txBody>
          <a:bodyPr wrap="square" rtlCol="0" anchor="b">
            <a:spAutoFit/>
          </a:bodyPr>
          <a:lstStyle/>
          <a:p>
            <a:pPr>
              <a:lnSpc>
                <a:spcPts val="1400"/>
              </a:lnSpc>
            </a:pPr>
            <a:r>
              <a:rPr lang="en-US" sz="1400" dirty="0">
                <a:solidFill>
                  <a:srgbClr val="0000FF"/>
                </a:solidFill>
              </a:rPr>
              <a:t>Lateral horn of the levator aponeurosis</a:t>
            </a:r>
          </a:p>
        </p:txBody>
      </p:sp>
    </p:spTree>
    <p:extLst>
      <p:ext uri="{BB962C8B-B14F-4D97-AF65-F5344CB8AC3E}">
        <p14:creationId xmlns:p14="http://schemas.microsoft.com/office/powerpoint/2010/main" val="102160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1815882"/>
          </a:xfrm>
          <a:prstGeom prst="rect">
            <a:avLst/>
          </a:prstGeom>
          <a:noFill/>
        </p:spPr>
        <p:txBody>
          <a:bodyPr wrap="square" rtlCol="0">
            <a:spAutoFit/>
          </a:bodyPr>
          <a:lstStyle/>
          <a:p>
            <a:r>
              <a:rPr lang="en-US" sz="1600" i="1" dirty="0">
                <a:solidFill>
                  <a:srgbClr val="0000FF"/>
                </a:solidFill>
              </a:rPr>
              <a:t>The fact that the main lacrimal gland is called the </a:t>
            </a:r>
            <a:r>
              <a:rPr lang="en-US" sz="1600" b="1" i="1" dirty="0">
                <a:solidFill>
                  <a:srgbClr val="0000FF"/>
                </a:solidFill>
              </a:rPr>
              <a:t>main</a:t>
            </a:r>
            <a:r>
              <a:rPr lang="en-US" sz="1600" i="1" dirty="0">
                <a:solidFill>
                  <a:srgbClr val="0000FF"/>
                </a:solidFill>
              </a:rPr>
              <a:t> lacrimal gland suggests the existence of other, non-main lacrimal glands. Do such glands actually exist?</a:t>
            </a:r>
          </a:p>
          <a:p>
            <a:r>
              <a:rPr lang="en-US" sz="1600" dirty="0">
                <a:solidFill>
                  <a:srgbClr val="0000FF"/>
                </a:solidFill>
              </a:rPr>
              <a:t>Indeed they do</a:t>
            </a:r>
          </a:p>
          <a:p>
            <a:endParaRPr lang="en-US" sz="1600" i="1" dirty="0">
              <a:solidFill>
                <a:srgbClr val="0000FF"/>
              </a:solidFill>
            </a:endParaRPr>
          </a:p>
          <a:p>
            <a:r>
              <a:rPr lang="en-US" sz="1600" i="1" dirty="0">
                <a:solidFill>
                  <a:srgbClr val="0000FF"/>
                </a:solidFill>
              </a:rPr>
              <a:t>By what general term are the non-main lacrimal glands known?</a:t>
            </a:r>
          </a:p>
          <a:p>
            <a:r>
              <a:rPr lang="en-US" sz="1600" dirty="0">
                <a:solidFill>
                  <a:srgbClr val="0000FF"/>
                </a:solidFill>
              </a:rPr>
              <a:t>The  accessory  lacrimal glands</a:t>
            </a:r>
          </a:p>
        </p:txBody>
      </p:sp>
    </p:spTree>
    <p:extLst>
      <p:ext uri="{BB962C8B-B14F-4D97-AF65-F5344CB8AC3E}">
        <p14:creationId xmlns:p14="http://schemas.microsoft.com/office/powerpoint/2010/main" val="878227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60</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1077218"/>
          </a:xfrm>
          <a:prstGeom prst="rect">
            <a:avLst/>
          </a:prstGeom>
          <a:noFill/>
        </p:spPr>
        <p:txBody>
          <a:bodyPr wrap="square" rtlCol="0">
            <a:spAutoFit/>
          </a:bodyPr>
          <a:lstStyle/>
          <a:p>
            <a:r>
              <a:rPr lang="en-US" sz="1600" i="1" dirty="0">
                <a:solidFill>
                  <a:srgbClr val="0000FF"/>
                </a:solidFill>
              </a:rPr>
              <a:t>What is the </a:t>
            </a:r>
            <a:r>
              <a:rPr lang="en-US" sz="1600" dirty="0">
                <a:solidFill>
                  <a:srgbClr val="0000FF"/>
                </a:solidFill>
              </a:rPr>
              <a:t>levator aponeurosis</a:t>
            </a:r>
            <a:r>
              <a:rPr lang="en-US" sz="1600" i="1" dirty="0">
                <a:solidFill>
                  <a:srgbClr val="0000FF"/>
                </a:solidFill>
              </a:rPr>
              <a:t>?</a:t>
            </a:r>
          </a:p>
          <a:p>
            <a:r>
              <a:rPr lang="en-US" sz="1600" dirty="0">
                <a:solidFill>
                  <a:srgbClr val="0000FF"/>
                </a:solidFill>
              </a:rPr>
              <a:t>It is the tendon of the  levator palpebrae superioris   muscle</a:t>
            </a:r>
          </a:p>
          <a:p>
            <a:endParaRPr lang="en-US" sz="1600" i="1" dirty="0">
              <a:solidFill>
                <a:srgbClr val="0000FF"/>
              </a:solidFill>
            </a:endParaRPr>
          </a:p>
          <a:p>
            <a:r>
              <a:rPr lang="en-US" sz="1600" i="1" dirty="0">
                <a:solidFill>
                  <a:srgbClr val="0000FF"/>
                </a:solidFill>
              </a:rPr>
              <a:t>What is the chief function of the levator muscle?</a:t>
            </a:r>
            <a:endParaRPr lang="en-US" sz="1600" dirty="0">
              <a:solidFill>
                <a:srgbClr val="0000FF"/>
              </a:solidFill>
            </a:endParaRPr>
          </a:p>
        </p:txBody>
      </p:sp>
    </p:spTree>
    <p:extLst>
      <p:ext uri="{BB962C8B-B14F-4D97-AF65-F5344CB8AC3E}">
        <p14:creationId xmlns:p14="http://schemas.microsoft.com/office/powerpoint/2010/main" val="764859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61</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1323439"/>
          </a:xfrm>
          <a:prstGeom prst="rect">
            <a:avLst/>
          </a:prstGeom>
          <a:noFill/>
        </p:spPr>
        <p:txBody>
          <a:bodyPr wrap="square" rtlCol="0">
            <a:spAutoFit/>
          </a:bodyPr>
          <a:lstStyle/>
          <a:p>
            <a:r>
              <a:rPr lang="en-US" sz="1600" i="1" dirty="0">
                <a:solidFill>
                  <a:srgbClr val="0000FF"/>
                </a:solidFill>
              </a:rPr>
              <a:t>What is the </a:t>
            </a:r>
            <a:r>
              <a:rPr lang="en-US" sz="1600" dirty="0">
                <a:solidFill>
                  <a:srgbClr val="0000FF"/>
                </a:solidFill>
              </a:rPr>
              <a:t>levator aponeurosis</a:t>
            </a:r>
            <a:r>
              <a:rPr lang="en-US" sz="1600" i="1" dirty="0">
                <a:solidFill>
                  <a:srgbClr val="0000FF"/>
                </a:solidFill>
              </a:rPr>
              <a:t>?</a:t>
            </a:r>
          </a:p>
          <a:p>
            <a:r>
              <a:rPr lang="en-US" sz="1600" dirty="0">
                <a:solidFill>
                  <a:srgbClr val="0000FF"/>
                </a:solidFill>
              </a:rPr>
              <a:t>It is the tendon of the  levator palpebrae superioris   muscle</a:t>
            </a:r>
          </a:p>
          <a:p>
            <a:endParaRPr lang="en-US" sz="1600" i="1" dirty="0">
              <a:solidFill>
                <a:srgbClr val="0000FF"/>
              </a:solidFill>
            </a:endParaRPr>
          </a:p>
          <a:p>
            <a:r>
              <a:rPr lang="en-US" sz="1600" i="1" dirty="0">
                <a:solidFill>
                  <a:srgbClr val="0000FF"/>
                </a:solidFill>
              </a:rPr>
              <a:t>What is the chief function of the levator muscle?</a:t>
            </a:r>
          </a:p>
          <a:p>
            <a:r>
              <a:rPr lang="en-US" sz="1600" dirty="0">
                <a:solidFill>
                  <a:srgbClr val="0000FF"/>
                </a:solidFill>
              </a:rPr>
              <a:t>Retraction (</a:t>
            </a:r>
            <a:r>
              <a:rPr lang="en-US" sz="1600" dirty="0" err="1">
                <a:solidFill>
                  <a:srgbClr val="0000FF"/>
                </a:solidFill>
              </a:rPr>
              <a:t>ie</a:t>
            </a:r>
            <a:r>
              <a:rPr lang="en-US" sz="1600" dirty="0">
                <a:solidFill>
                  <a:srgbClr val="0000FF"/>
                </a:solidFill>
              </a:rPr>
              <a:t>, elevation) of the upper lid</a:t>
            </a:r>
          </a:p>
        </p:txBody>
      </p:sp>
    </p:spTree>
    <p:extLst>
      <p:ext uri="{BB962C8B-B14F-4D97-AF65-F5344CB8AC3E}">
        <p14:creationId xmlns:p14="http://schemas.microsoft.com/office/powerpoint/2010/main" val="3812264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62</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1323439"/>
          </a:xfrm>
          <a:prstGeom prst="rect">
            <a:avLst/>
          </a:prstGeom>
          <a:no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levator aponeurosis</a:t>
            </a:r>
            <a:r>
              <a:rPr lang="en-US" sz="1600" i="1" dirty="0">
                <a:solidFill>
                  <a:schemeClr val="bg1">
                    <a:lumMod val="75000"/>
                  </a:schemeClr>
                </a:solidFill>
              </a:rPr>
              <a:t>?</a:t>
            </a:r>
          </a:p>
          <a:p>
            <a:r>
              <a:rPr lang="en-US" sz="1600" dirty="0">
                <a:solidFill>
                  <a:schemeClr val="bg1">
                    <a:lumMod val="75000"/>
                  </a:schemeClr>
                </a:solidFill>
              </a:rPr>
              <a:t>It is the tendon of the  levator palpebrae superioris   muscle</a:t>
            </a:r>
          </a:p>
          <a:p>
            <a:endParaRPr lang="en-US" sz="1600" i="1" dirty="0">
              <a:solidFill>
                <a:schemeClr val="bg1">
                  <a:lumMod val="75000"/>
                </a:schemeClr>
              </a:solidFill>
            </a:endParaRPr>
          </a:p>
          <a:p>
            <a:r>
              <a:rPr lang="en-US" sz="1600" i="1" dirty="0">
                <a:solidFill>
                  <a:schemeClr val="bg1">
                    <a:lumMod val="75000"/>
                  </a:schemeClr>
                </a:solidFill>
              </a:rPr>
              <a:t>What is the chief function of the levator muscle?</a:t>
            </a:r>
          </a:p>
          <a:p>
            <a:r>
              <a:rPr lang="en-US" sz="1600" b="1" dirty="0">
                <a:solidFill>
                  <a:srgbClr val="0000FF"/>
                </a:solidFill>
              </a:rPr>
              <a:t>Retraction (</a:t>
            </a:r>
            <a:r>
              <a:rPr lang="en-US" sz="1600" b="1" dirty="0" err="1">
                <a:solidFill>
                  <a:srgbClr val="0000FF"/>
                </a:solidFill>
              </a:rPr>
              <a:t>ie</a:t>
            </a:r>
            <a:r>
              <a:rPr lang="en-US" sz="1600" b="1" dirty="0">
                <a:solidFill>
                  <a:srgbClr val="0000FF"/>
                </a:solidFill>
              </a:rPr>
              <a:t>, elevation) of the upper lid</a:t>
            </a:r>
          </a:p>
        </p:txBody>
      </p:sp>
      <p:sp>
        <p:nvSpPr>
          <p:cNvPr id="6" name="TextBox 5">
            <a:extLst>
              <a:ext uri="{FF2B5EF4-FFF2-40B4-BE49-F238E27FC236}">
                <a16:creationId xmlns:a16="http://schemas.microsoft.com/office/drawing/2014/main" id="{61B81A5C-8FEB-4629-D5F3-9253CE1B492E}"/>
              </a:ext>
            </a:extLst>
          </p:cNvPr>
          <p:cNvSpPr txBox="1"/>
          <p:nvPr/>
        </p:nvSpPr>
        <p:spPr>
          <a:xfrm>
            <a:off x="1513245" y="5769737"/>
            <a:ext cx="5785661" cy="523220"/>
          </a:xfrm>
          <a:prstGeom prst="rect">
            <a:avLst/>
          </a:prstGeom>
          <a:noFill/>
        </p:spPr>
        <p:txBody>
          <a:bodyPr wrap="square" rtlCol="0">
            <a:spAutoFit/>
          </a:bodyPr>
          <a:lstStyle/>
          <a:p>
            <a:r>
              <a:rPr lang="en-US" sz="1400" i="1" dirty="0"/>
              <a:t>While it is the primary upper-lid retractor, the levator is not the </a:t>
            </a:r>
            <a:r>
              <a:rPr lang="en-US" sz="1400" dirty="0"/>
              <a:t>only</a:t>
            </a:r>
            <a:r>
              <a:rPr lang="en-US" sz="1400" i="1" dirty="0"/>
              <a:t> one. What other muscle also retracts the upper lid?</a:t>
            </a:r>
          </a:p>
        </p:txBody>
      </p:sp>
    </p:spTree>
    <p:extLst>
      <p:ext uri="{BB962C8B-B14F-4D97-AF65-F5344CB8AC3E}">
        <p14:creationId xmlns:p14="http://schemas.microsoft.com/office/powerpoint/2010/main" val="1984076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63</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1323439"/>
          </a:xfrm>
          <a:prstGeom prst="rect">
            <a:avLst/>
          </a:prstGeom>
          <a:no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levator aponeurosis</a:t>
            </a:r>
            <a:r>
              <a:rPr lang="en-US" sz="1600" i="1" dirty="0">
                <a:solidFill>
                  <a:schemeClr val="bg1">
                    <a:lumMod val="75000"/>
                  </a:schemeClr>
                </a:solidFill>
              </a:rPr>
              <a:t>?</a:t>
            </a:r>
          </a:p>
          <a:p>
            <a:r>
              <a:rPr lang="en-US" sz="1600" dirty="0">
                <a:solidFill>
                  <a:schemeClr val="bg1">
                    <a:lumMod val="75000"/>
                  </a:schemeClr>
                </a:solidFill>
              </a:rPr>
              <a:t>It is the tendon of the  levator palpebrae superioris   muscle</a:t>
            </a:r>
          </a:p>
          <a:p>
            <a:endParaRPr lang="en-US" sz="1600" i="1" dirty="0">
              <a:solidFill>
                <a:schemeClr val="bg1">
                  <a:lumMod val="75000"/>
                </a:schemeClr>
              </a:solidFill>
            </a:endParaRPr>
          </a:p>
          <a:p>
            <a:r>
              <a:rPr lang="en-US" sz="1600" i="1" dirty="0">
                <a:solidFill>
                  <a:schemeClr val="bg1">
                    <a:lumMod val="75000"/>
                  </a:schemeClr>
                </a:solidFill>
              </a:rPr>
              <a:t>What is the chief function of the levator muscle?</a:t>
            </a:r>
          </a:p>
          <a:p>
            <a:r>
              <a:rPr lang="en-US" sz="1600" b="1" dirty="0">
                <a:solidFill>
                  <a:srgbClr val="0000FF"/>
                </a:solidFill>
              </a:rPr>
              <a:t>Retraction (</a:t>
            </a:r>
            <a:r>
              <a:rPr lang="en-US" sz="1600" b="1" dirty="0" err="1">
                <a:solidFill>
                  <a:srgbClr val="0000FF"/>
                </a:solidFill>
              </a:rPr>
              <a:t>ie</a:t>
            </a:r>
            <a:r>
              <a:rPr lang="en-US" sz="1600" b="1" dirty="0">
                <a:solidFill>
                  <a:srgbClr val="0000FF"/>
                </a:solidFill>
              </a:rPr>
              <a:t>, elevation) of the upper lid</a:t>
            </a:r>
          </a:p>
        </p:txBody>
      </p:sp>
      <p:sp>
        <p:nvSpPr>
          <p:cNvPr id="6" name="TextBox 5">
            <a:extLst>
              <a:ext uri="{FF2B5EF4-FFF2-40B4-BE49-F238E27FC236}">
                <a16:creationId xmlns:a16="http://schemas.microsoft.com/office/drawing/2014/main" id="{61B81A5C-8FEB-4629-D5F3-9253CE1B492E}"/>
              </a:ext>
            </a:extLst>
          </p:cNvPr>
          <p:cNvSpPr txBox="1"/>
          <p:nvPr/>
        </p:nvSpPr>
        <p:spPr>
          <a:xfrm>
            <a:off x="1513245" y="5769737"/>
            <a:ext cx="5785661" cy="738664"/>
          </a:xfrm>
          <a:prstGeom prst="rect">
            <a:avLst/>
          </a:prstGeom>
          <a:noFill/>
        </p:spPr>
        <p:txBody>
          <a:bodyPr wrap="square" rtlCol="0">
            <a:spAutoFit/>
          </a:bodyPr>
          <a:lstStyle/>
          <a:p>
            <a:r>
              <a:rPr lang="en-US" sz="1400" i="1" dirty="0"/>
              <a:t>While it is the primary upper-lid retractor, the levator is not the </a:t>
            </a:r>
            <a:r>
              <a:rPr lang="en-US" sz="1400" dirty="0"/>
              <a:t>only</a:t>
            </a:r>
            <a:r>
              <a:rPr lang="en-US" sz="1400" i="1" dirty="0"/>
              <a:t> one. What other muscle also retracts the upper lid?</a:t>
            </a:r>
          </a:p>
          <a:p>
            <a:r>
              <a:rPr lang="en-US" sz="1400" dirty="0"/>
              <a:t>Müller’s muscle</a:t>
            </a:r>
          </a:p>
        </p:txBody>
      </p:sp>
    </p:spTree>
    <p:extLst>
      <p:ext uri="{BB962C8B-B14F-4D97-AF65-F5344CB8AC3E}">
        <p14:creationId xmlns:p14="http://schemas.microsoft.com/office/powerpoint/2010/main" val="3845777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64</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2062103"/>
          </a:xfrm>
          <a:prstGeom prst="rect">
            <a:avLst/>
          </a:prstGeom>
          <a:no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levator aponeurosis</a:t>
            </a:r>
            <a:r>
              <a:rPr lang="en-US" sz="1600" i="1" dirty="0">
                <a:solidFill>
                  <a:schemeClr val="bg1">
                    <a:lumMod val="75000"/>
                  </a:schemeClr>
                </a:solidFill>
              </a:rPr>
              <a:t>?</a:t>
            </a:r>
          </a:p>
          <a:p>
            <a:r>
              <a:rPr lang="en-US" sz="1600" dirty="0">
                <a:solidFill>
                  <a:schemeClr val="bg1">
                    <a:lumMod val="75000"/>
                  </a:schemeClr>
                </a:solidFill>
              </a:rPr>
              <a:t>It is the tendon of the  levator palpebrae superioris   muscle</a:t>
            </a:r>
          </a:p>
          <a:p>
            <a:endParaRPr lang="en-US" sz="1600" i="1" dirty="0">
              <a:solidFill>
                <a:schemeClr val="bg1">
                  <a:lumMod val="75000"/>
                </a:schemeClr>
              </a:solidFill>
            </a:endParaRPr>
          </a:p>
          <a:p>
            <a:r>
              <a:rPr lang="en-US" sz="1600" i="1" dirty="0">
                <a:solidFill>
                  <a:schemeClr val="bg1">
                    <a:lumMod val="75000"/>
                  </a:schemeClr>
                </a:solidFill>
              </a:rPr>
              <a:t>What is the chief function of the levator muscle?</a:t>
            </a:r>
          </a:p>
          <a:p>
            <a:r>
              <a:rPr lang="en-US" sz="1600" dirty="0">
                <a:solidFill>
                  <a:schemeClr val="bg1">
                    <a:lumMod val="75000"/>
                  </a:schemeClr>
                </a:solidFill>
              </a:rPr>
              <a:t>Retraction (</a:t>
            </a:r>
            <a:r>
              <a:rPr lang="en-US" sz="1600" dirty="0" err="1">
                <a:solidFill>
                  <a:schemeClr val="bg1">
                    <a:lumMod val="75000"/>
                  </a:schemeClr>
                </a:solidFill>
              </a:rPr>
              <a:t>ie</a:t>
            </a:r>
            <a:r>
              <a:rPr lang="en-US" sz="1600" dirty="0">
                <a:solidFill>
                  <a:schemeClr val="bg1">
                    <a:lumMod val="75000"/>
                  </a:schemeClr>
                </a:solidFill>
              </a:rPr>
              <a:t>, elevation) of the upper lid</a:t>
            </a:r>
          </a:p>
          <a:p>
            <a:endParaRPr lang="en-US" sz="1600" dirty="0">
              <a:solidFill>
                <a:srgbClr val="0000FF"/>
              </a:solidFill>
            </a:endParaRPr>
          </a:p>
          <a:p>
            <a:r>
              <a:rPr lang="en-US" sz="1600" i="1" dirty="0">
                <a:solidFill>
                  <a:srgbClr val="0000FF"/>
                </a:solidFill>
              </a:rPr>
              <a:t>After passing through (and divvying up) the lacrimal gland, to what structure on the lateral orbital wall does the lateral horn of the levator aponeurosis attach?</a:t>
            </a:r>
          </a:p>
        </p:txBody>
      </p:sp>
    </p:spTree>
    <p:extLst>
      <p:ext uri="{BB962C8B-B14F-4D97-AF65-F5344CB8AC3E}">
        <p14:creationId xmlns:p14="http://schemas.microsoft.com/office/powerpoint/2010/main" val="9143483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65</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2308324"/>
          </a:xfrm>
          <a:prstGeom prst="rect">
            <a:avLst/>
          </a:prstGeom>
          <a:no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levator aponeurosis</a:t>
            </a:r>
            <a:r>
              <a:rPr lang="en-US" sz="1600" i="1" dirty="0">
                <a:solidFill>
                  <a:schemeClr val="bg1">
                    <a:lumMod val="75000"/>
                  </a:schemeClr>
                </a:solidFill>
              </a:rPr>
              <a:t>?</a:t>
            </a:r>
          </a:p>
          <a:p>
            <a:r>
              <a:rPr lang="en-US" sz="1600" dirty="0">
                <a:solidFill>
                  <a:schemeClr val="bg1">
                    <a:lumMod val="75000"/>
                  </a:schemeClr>
                </a:solidFill>
              </a:rPr>
              <a:t>It is the tendon of the  levator palpebrae superioris   muscle</a:t>
            </a:r>
          </a:p>
          <a:p>
            <a:endParaRPr lang="en-US" sz="1600" i="1" dirty="0">
              <a:solidFill>
                <a:schemeClr val="bg1">
                  <a:lumMod val="75000"/>
                </a:schemeClr>
              </a:solidFill>
            </a:endParaRPr>
          </a:p>
          <a:p>
            <a:r>
              <a:rPr lang="en-US" sz="1600" i="1" dirty="0">
                <a:solidFill>
                  <a:schemeClr val="bg1">
                    <a:lumMod val="75000"/>
                  </a:schemeClr>
                </a:solidFill>
              </a:rPr>
              <a:t>What is the chief function of the levator muscle?</a:t>
            </a:r>
          </a:p>
          <a:p>
            <a:r>
              <a:rPr lang="en-US" sz="1600" dirty="0">
                <a:solidFill>
                  <a:schemeClr val="bg1">
                    <a:lumMod val="75000"/>
                  </a:schemeClr>
                </a:solidFill>
              </a:rPr>
              <a:t>Retraction (</a:t>
            </a:r>
            <a:r>
              <a:rPr lang="en-US" sz="1600" dirty="0" err="1">
                <a:solidFill>
                  <a:schemeClr val="bg1">
                    <a:lumMod val="75000"/>
                  </a:schemeClr>
                </a:solidFill>
              </a:rPr>
              <a:t>ie</a:t>
            </a:r>
            <a:r>
              <a:rPr lang="en-US" sz="1600" dirty="0">
                <a:solidFill>
                  <a:schemeClr val="bg1">
                    <a:lumMod val="75000"/>
                  </a:schemeClr>
                </a:solidFill>
              </a:rPr>
              <a:t>, elevation) of the upper lid</a:t>
            </a:r>
          </a:p>
          <a:p>
            <a:endParaRPr lang="en-US" sz="1600" dirty="0">
              <a:solidFill>
                <a:srgbClr val="0000FF"/>
              </a:solidFill>
            </a:endParaRPr>
          </a:p>
          <a:p>
            <a:r>
              <a:rPr lang="en-US" sz="1600" i="1" dirty="0">
                <a:solidFill>
                  <a:srgbClr val="0000FF"/>
                </a:solidFill>
              </a:rPr>
              <a:t>After passing through (and divvying up) the lacrimal gland, to what structure on the lateral orbital wall does the lateral horn of the levator aponeurosis attach?</a:t>
            </a:r>
          </a:p>
          <a:p>
            <a:r>
              <a:rPr lang="en-US" sz="1600" dirty="0">
                <a:solidFill>
                  <a:srgbClr val="0000FF"/>
                </a:solidFill>
              </a:rPr>
              <a:t>Whitnall’s tubercle</a:t>
            </a:r>
          </a:p>
        </p:txBody>
      </p:sp>
    </p:spTree>
    <p:extLst>
      <p:ext uri="{BB962C8B-B14F-4D97-AF65-F5344CB8AC3E}">
        <p14:creationId xmlns:p14="http://schemas.microsoft.com/office/powerpoint/2010/main" val="670697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66</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2308324"/>
          </a:xfrm>
          <a:prstGeom prst="rect">
            <a:avLst/>
          </a:prstGeom>
          <a:no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levator aponeurosis</a:t>
            </a:r>
            <a:r>
              <a:rPr lang="en-US" sz="1600" i="1" dirty="0">
                <a:solidFill>
                  <a:schemeClr val="bg1">
                    <a:lumMod val="75000"/>
                  </a:schemeClr>
                </a:solidFill>
              </a:rPr>
              <a:t>?</a:t>
            </a:r>
          </a:p>
          <a:p>
            <a:r>
              <a:rPr lang="en-US" sz="1600" dirty="0">
                <a:solidFill>
                  <a:schemeClr val="bg1">
                    <a:lumMod val="75000"/>
                  </a:schemeClr>
                </a:solidFill>
              </a:rPr>
              <a:t>It is the tendon of the  levator palpebrae superioris   muscle</a:t>
            </a:r>
          </a:p>
          <a:p>
            <a:endParaRPr lang="en-US" sz="1600" i="1" dirty="0">
              <a:solidFill>
                <a:schemeClr val="bg1">
                  <a:lumMod val="75000"/>
                </a:schemeClr>
              </a:solidFill>
            </a:endParaRPr>
          </a:p>
          <a:p>
            <a:r>
              <a:rPr lang="en-US" sz="1600" i="1" dirty="0">
                <a:solidFill>
                  <a:schemeClr val="bg1">
                    <a:lumMod val="75000"/>
                  </a:schemeClr>
                </a:solidFill>
              </a:rPr>
              <a:t>What is the chief function of the levator muscle?</a:t>
            </a:r>
          </a:p>
          <a:p>
            <a:r>
              <a:rPr lang="en-US" sz="1600" dirty="0">
                <a:solidFill>
                  <a:schemeClr val="bg1">
                    <a:lumMod val="75000"/>
                  </a:schemeClr>
                </a:solidFill>
              </a:rPr>
              <a:t>Retraction (</a:t>
            </a:r>
            <a:r>
              <a:rPr lang="en-US" sz="1600" dirty="0" err="1">
                <a:solidFill>
                  <a:schemeClr val="bg1">
                    <a:lumMod val="75000"/>
                  </a:schemeClr>
                </a:solidFill>
              </a:rPr>
              <a:t>ie</a:t>
            </a:r>
            <a:r>
              <a:rPr lang="en-US" sz="1600" dirty="0">
                <a:solidFill>
                  <a:schemeClr val="bg1">
                    <a:lumMod val="75000"/>
                  </a:schemeClr>
                </a:solidFill>
              </a:rPr>
              <a:t>, elevation) of the upper lid</a:t>
            </a:r>
          </a:p>
          <a:p>
            <a:endParaRPr lang="en-US" sz="1600" dirty="0">
              <a:solidFill>
                <a:schemeClr val="bg1">
                  <a:lumMod val="75000"/>
                </a:schemeClr>
              </a:solidFill>
            </a:endParaRPr>
          </a:p>
          <a:p>
            <a:r>
              <a:rPr lang="en-US" sz="1600" i="1" dirty="0">
                <a:solidFill>
                  <a:schemeClr val="bg1">
                    <a:lumMod val="75000"/>
                  </a:schemeClr>
                </a:solidFill>
              </a:rPr>
              <a:t>After passing through (and divvying up) the lacrimal gland, to what structure on the lateral orbital wall does the lateral horn of the levator aponeurosis attach?</a:t>
            </a:r>
          </a:p>
          <a:p>
            <a:r>
              <a:rPr lang="en-US" sz="1600" b="1" dirty="0">
                <a:solidFill>
                  <a:srgbClr val="0000FF"/>
                </a:solidFill>
              </a:rPr>
              <a:t>Whitnall’s tubercle</a:t>
            </a:r>
          </a:p>
        </p:txBody>
      </p:sp>
      <p:sp>
        <p:nvSpPr>
          <p:cNvPr id="6" name="Oval 5">
            <a:extLst>
              <a:ext uri="{FF2B5EF4-FFF2-40B4-BE49-F238E27FC236}">
                <a16:creationId xmlns:a16="http://schemas.microsoft.com/office/drawing/2014/main" id="{4449FED0-9D25-6C99-BF3A-39A924076345}"/>
              </a:ext>
            </a:extLst>
          </p:cNvPr>
          <p:cNvSpPr/>
          <p:nvPr/>
        </p:nvSpPr>
        <p:spPr>
          <a:xfrm>
            <a:off x="1378226" y="6234148"/>
            <a:ext cx="2252870" cy="504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9D9D80-6841-2AEB-3AC5-2F02EFC20E8A}"/>
              </a:ext>
            </a:extLst>
          </p:cNvPr>
          <p:cNvSpPr txBox="1"/>
          <p:nvPr/>
        </p:nvSpPr>
        <p:spPr>
          <a:xfrm>
            <a:off x="236833" y="5148495"/>
            <a:ext cx="5926733" cy="954107"/>
          </a:xfrm>
          <a:prstGeom prst="rect">
            <a:avLst/>
          </a:prstGeom>
          <a:solidFill>
            <a:schemeClr val="accent1">
              <a:lumMod val="40000"/>
              <a:lumOff val="60000"/>
            </a:schemeClr>
          </a:solidFill>
        </p:spPr>
        <p:txBody>
          <a:bodyPr wrap="square" rtlCol="0">
            <a:spAutoFit/>
          </a:bodyPr>
          <a:lstStyle/>
          <a:p>
            <a:r>
              <a:rPr lang="en-US" sz="1400" i="1" dirty="0"/>
              <a:t>I assume Whitnall’s tubercle is also where Whitnall’s </a:t>
            </a:r>
            <a:r>
              <a:rPr lang="en-US" sz="1400" dirty="0"/>
              <a:t>ligament</a:t>
            </a:r>
            <a:r>
              <a:rPr lang="en-US" sz="1400" i="1" dirty="0"/>
              <a:t> attaches—is that correct?</a:t>
            </a:r>
            <a:endParaRPr lang="en-US" sz="1400" i="1" dirty="0">
              <a:solidFill>
                <a:schemeClr val="accent1">
                  <a:lumMod val="40000"/>
                  <a:lumOff val="60000"/>
                </a:schemeClr>
              </a:solidFill>
            </a:endParaRPr>
          </a:p>
          <a:p>
            <a:r>
              <a:rPr lang="en-US" sz="1400" dirty="0">
                <a:solidFill>
                  <a:schemeClr val="accent1">
                    <a:lumMod val="40000"/>
                    <a:lumOff val="60000"/>
                  </a:schemeClr>
                </a:solidFill>
              </a:rPr>
              <a:t>You’d think so, but no. (For more on the complex anatomy of this aspect of the orbit, see slide-set </a:t>
            </a:r>
            <a:r>
              <a:rPr lang="en-US" sz="1400" i="1" dirty="0">
                <a:solidFill>
                  <a:schemeClr val="accent1">
                    <a:lumMod val="40000"/>
                    <a:lumOff val="60000"/>
                  </a:schemeClr>
                </a:solidFill>
              </a:rPr>
              <a:t>O8</a:t>
            </a:r>
            <a:r>
              <a:rPr lang="en-US" sz="1400" dirty="0">
                <a:solidFill>
                  <a:schemeClr val="accent1">
                    <a:lumMod val="40000"/>
                    <a:lumOff val="60000"/>
                  </a:schemeClr>
                </a:solidFill>
              </a:rPr>
              <a:t>.)</a:t>
            </a:r>
          </a:p>
        </p:txBody>
      </p:sp>
    </p:spTree>
    <p:extLst>
      <p:ext uri="{BB962C8B-B14F-4D97-AF65-F5344CB8AC3E}">
        <p14:creationId xmlns:p14="http://schemas.microsoft.com/office/powerpoint/2010/main" val="3108522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67</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981398" cy="3139321"/>
          </a:xfrm>
          <a:prstGeom prst="rect">
            <a:avLst/>
          </a:prstGeom>
          <a:noFill/>
        </p:spPr>
        <p:txBody>
          <a:bodyPr wrap="none" rtlCol="0">
            <a:spAutoFit/>
          </a:bodyPr>
          <a:lstStyle/>
          <a:p>
            <a:r>
              <a:rPr lang="en-US" i="1" dirty="0">
                <a:solidFill>
                  <a:schemeClr val="bg1">
                    <a:lumMod val="75000"/>
                  </a:schemeClr>
                </a:solidFill>
              </a:rPr>
              <a:t>In which quadrant of the orbit is the main lacrimal gland located?</a:t>
            </a:r>
          </a:p>
          <a:p>
            <a:r>
              <a:rPr lang="en-US" dirty="0">
                <a:solidFill>
                  <a:schemeClr val="bg1">
                    <a:lumMod val="75000"/>
                  </a:schemeClr>
                </a:solidFill>
              </a:rPr>
              <a:t>Superotemporal</a:t>
            </a:r>
          </a:p>
          <a:p>
            <a:endParaRPr lang="en-US" dirty="0">
              <a:solidFill>
                <a:schemeClr val="bg1">
                  <a:lumMod val="75000"/>
                </a:schemeClr>
              </a:solidFill>
            </a:endParaRPr>
          </a:p>
          <a:p>
            <a:r>
              <a:rPr lang="en-US" i="1" dirty="0">
                <a:solidFill>
                  <a:schemeClr val="bg1">
                    <a:lumMod val="75000"/>
                  </a:schemeClr>
                </a:solidFill>
              </a:rPr>
              <a:t>The gland resides in a fossa located in which orbital bone?</a:t>
            </a:r>
          </a:p>
          <a:p>
            <a:r>
              <a:rPr lang="en-US" dirty="0">
                <a:solidFill>
                  <a:schemeClr val="bg1">
                    <a:lumMod val="75000"/>
                  </a:schemeClr>
                </a:solidFill>
              </a:rPr>
              <a:t>The frontal</a:t>
            </a:r>
          </a:p>
          <a:p>
            <a:endParaRPr lang="en-US" dirty="0">
              <a:solidFill>
                <a:schemeClr val="bg1">
                  <a:lumMod val="75000"/>
                </a:schemeClr>
              </a:solidFill>
            </a:endParaRPr>
          </a:p>
          <a:p>
            <a:r>
              <a:rPr lang="en-US" i="1" dirty="0">
                <a:solidFill>
                  <a:schemeClr val="bg1">
                    <a:lumMod val="75000"/>
                  </a:schemeClr>
                </a:solidFill>
              </a:rPr>
              <a:t>The lacrimal gland is</a:t>
            </a:r>
            <a:r>
              <a:rPr lang="en-US" sz="1800" i="1" dirty="0">
                <a:solidFill>
                  <a:schemeClr val="bg1">
                    <a:lumMod val="75000"/>
                  </a:schemeClr>
                </a:solidFill>
              </a:rPr>
              <a:t> divided into two lobes—what are they called?</a:t>
            </a:r>
          </a:p>
          <a:p>
            <a:r>
              <a:rPr lang="en-US" sz="1800" dirty="0">
                <a:solidFill>
                  <a:schemeClr val="bg1">
                    <a:lumMod val="75000"/>
                  </a:schemeClr>
                </a:solidFill>
              </a:rPr>
              <a:t>The orbital and palpebral lobes</a:t>
            </a:r>
          </a:p>
          <a:p>
            <a:endParaRPr lang="en-US" sz="1800" dirty="0">
              <a:solidFill>
                <a:schemeClr val="bg1">
                  <a:lumMod val="75000"/>
                </a:schemeClr>
              </a:solidFill>
            </a:endParaRPr>
          </a:p>
          <a:p>
            <a:r>
              <a:rPr lang="en-US" sz="1800" i="1" dirty="0">
                <a:solidFill>
                  <a:schemeClr val="bg1">
                    <a:lumMod val="75000"/>
                  </a:schemeClr>
                </a:solidFill>
              </a:rPr>
              <a:t>What structure does the dividing?</a:t>
            </a:r>
          </a:p>
          <a:p>
            <a:r>
              <a:rPr lang="en-US" sz="1800" dirty="0">
                <a:solidFill>
                  <a:schemeClr val="bg1">
                    <a:lumMod val="75000"/>
                  </a:schemeClr>
                </a:solidFill>
              </a:rPr>
              <a:t>The  lateral  horn of </a:t>
            </a:r>
            <a:r>
              <a:rPr lang="en-US" sz="1800" dirty="0"/>
              <a:t>the  </a:t>
            </a:r>
            <a:r>
              <a:rPr lang="en-US" sz="1800" b="1" dirty="0"/>
              <a:t>levator  aponeurosis</a:t>
            </a: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7B51D15C-9AC3-CE93-9396-4C1B3CB5D724}"/>
              </a:ext>
            </a:extLst>
          </p:cNvPr>
          <p:cNvSpPr txBox="1"/>
          <p:nvPr/>
        </p:nvSpPr>
        <p:spPr>
          <a:xfrm>
            <a:off x="1513245" y="4371772"/>
            <a:ext cx="7274652" cy="2308324"/>
          </a:xfrm>
          <a:prstGeom prst="rect">
            <a:avLst/>
          </a:prstGeom>
          <a:noFill/>
        </p:spPr>
        <p:txBody>
          <a:bodyPr wrap="square" rtlCol="0">
            <a:spAutoFit/>
          </a:bodyPr>
          <a:lstStyle/>
          <a:p>
            <a:r>
              <a:rPr lang="en-US" sz="1600" i="1" dirty="0">
                <a:solidFill>
                  <a:schemeClr val="bg1">
                    <a:lumMod val="75000"/>
                  </a:schemeClr>
                </a:solidFill>
              </a:rPr>
              <a:t>What is the </a:t>
            </a:r>
            <a:r>
              <a:rPr lang="en-US" sz="1600" dirty="0">
                <a:solidFill>
                  <a:schemeClr val="bg1">
                    <a:lumMod val="75000"/>
                  </a:schemeClr>
                </a:solidFill>
              </a:rPr>
              <a:t>levator aponeurosis</a:t>
            </a:r>
            <a:r>
              <a:rPr lang="en-US" sz="1600" i="1" dirty="0">
                <a:solidFill>
                  <a:schemeClr val="bg1">
                    <a:lumMod val="75000"/>
                  </a:schemeClr>
                </a:solidFill>
              </a:rPr>
              <a:t>?</a:t>
            </a:r>
          </a:p>
          <a:p>
            <a:r>
              <a:rPr lang="en-US" sz="1600" dirty="0">
                <a:solidFill>
                  <a:schemeClr val="bg1">
                    <a:lumMod val="75000"/>
                  </a:schemeClr>
                </a:solidFill>
              </a:rPr>
              <a:t>It is the tendon of the  levator palpebrae superioris   muscle</a:t>
            </a:r>
          </a:p>
          <a:p>
            <a:endParaRPr lang="en-US" sz="1600" i="1" dirty="0">
              <a:solidFill>
                <a:schemeClr val="bg1">
                  <a:lumMod val="75000"/>
                </a:schemeClr>
              </a:solidFill>
            </a:endParaRPr>
          </a:p>
          <a:p>
            <a:r>
              <a:rPr lang="en-US" sz="1600" i="1" dirty="0">
                <a:solidFill>
                  <a:schemeClr val="bg1">
                    <a:lumMod val="75000"/>
                  </a:schemeClr>
                </a:solidFill>
              </a:rPr>
              <a:t>What is the chief function of the levator muscle?</a:t>
            </a:r>
          </a:p>
          <a:p>
            <a:r>
              <a:rPr lang="en-US" sz="1600" dirty="0">
                <a:solidFill>
                  <a:schemeClr val="bg1">
                    <a:lumMod val="75000"/>
                  </a:schemeClr>
                </a:solidFill>
              </a:rPr>
              <a:t>Retraction (</a:t>
            </a:r>
            <a:r>
              <a:rPr lang="en-US" sz="1600" dirty="0" err="1">
                <a:solidFill>
                  <a:schemeClr val="bg1">
                    <a:lumMod val="75000"/>
                  </a:schemeClr>
                </a:solidFill>
              </a:rPr>
              <a:t>ie</a:t>
            </a:r>
            <a:r>
              <a:rPr lang="en-US" sz="1600" dirty="0">
                <a:solidFill>
                  <a:schemeClr val="bg1">
                    <a:lumMod val="75000"/>
                  </a:schemeClr>
                </a:solidFill>
              </a:rPr>
              <a:t>, elevation) of the upper lid</a:t>
            </a:r>
          </a:p>
          <a:p>
            <a:endParaRPr lang="en-US" sz="1600" dirty="0">
              <a:solidFill>
                <a:schemeClr val="bg1">
                  <a:lumMod val="75000"/>
                </a:schemeClr>
              </a:solidFill>
            </a:endParaRPr>
          </a:p>
          <a:p>
            <a:r>
              <a:rPr lang="en-US" sz="1600" i="1" dirty="0">
                <a:solidFill>
                  <a:schemeClr val="bg1">
                    <a:lumMod val="75000"/>
                  </a:schemeClr>
                </a:solidFill>
              </a:rPr>
              <a:t>After passing through (and divvying up) the lacrimal gland, to what structure on the lateral orbital wall does the lateral horn of the levator aponeurosis attach?</a:t>
            </a:r>
          </a:p>
          <a:p>
            <a:r>
              <a:rPr lang="en-US" sz="1600" b="1" dirty="0">
                <a:solidFill>
                  <a:srgbClr val="0000FF"/>
                </a:solidFill>
              </a:rPr>
              <a:t>Whitnall’s tubercle</a:t>
            </a:r>
          </a:p>
        </p:txBody>
      </p:sp>
      <p:sp>
        <p:nvSpPr>
          <p:cNvPr id="6" name="Oval 5">
            <a:extLst>
              <a:ext uri="{FF2B5EF4-FFF2-40B4-BE49-F238E27FC236}">
                <a16:creationId xmlns:a16="http://schemas.microsoft.com/office/drawing/2014/main" id="{4449FED0-9D25-6C99-BF3A-39A924076345}"/>
              </a:ext>
            </a:extLst>
          </p:cNvPr>
          <p:cNvSpPr/>
          <p:nvPr/>
        </p:nvSpPr>
        <p:spPr>
          <a:xfrm>
            <a:off x="1378226" y="6234148"/>
            <a:ext cx="2252870" cy="50458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49D9D80-6841-2AEB-3AC5-2F02EFC20E8A}"/>
              </a:ext>
            </a:extLst>
          </p:cNvPr>
          <p:cNvSpPr txBox="1"/>
          <p:nvPr/>
        </p:nvSpPr>
        <p:spPr>
          <a:xfrm>
            <a:off x="236833" y="5148495"/>
            <a:ext cx="5926733" cy="954107"/>
          </a:xfrm>
          <a:prstGeom prst="rect">
            <a:avLst/>
          </a:prstGeom>
          <a:solidFill>
            <a:schemeClr val="accent1">
              <a:lumMod val="40000"/>
              <a:lumOff val="60000"/>
            </a:schemeClr>
          </a:solidFill>
        </p:spPr>
        <p:txBody>
          <a:bodyPr wrap="square" rtlCol="0">
            <a:spAutoFit/>
          </a:bodyPr>
          <a:lstStyle/>
          <a:p>
            <a:r>
              <a:rPr lang="en-US" sz="1400" i="1" dirty="0"/>
              <a:t>I assume Whitnall’s tubercle is also where Whitnall’s </a:t>
            </a:r>
            <a:r>
              <a:rPr lang="en-US" sz="1400" dirty="0"/>
              <a:t>ligament</a:t>
            </a:r>
            <a:r>
              <a:rPr lang="en-US" sz="1400" i="1" dirty="0"/>
              <a:t> attaches—is that correct?</a:t>
            </a:r>
          </a:p>
          <a:p>
            <a:r>
              <a:rPr lang="en-US" sz="1400" dirty="0"/>
              <a:t>You’d think so, but no. </a:t>
            </a:r>
            <a:r>
              <a:rPr lang="en-US" sz="1400" dirty="0">
                <a:solidFill>
                  <a:srgbClr val="0000FF"/>
                </a:solidFill>
              </a:rPr>
              <a:t>(For more on the complex anatomy of this aspect of the orbit, see slide-set </a:t>
            </a:r>
            <a:r>
              <a:rPr lang="en-US" sz="1400" i="1" dirty="0">
                <a:solidFill>
                  <a:srgbClr val="0000FF"/>
                </a:solidFill>
              </a:rPr>
              <a:t>O8</a:t>
            </a:r>
            <a:r>
              <a:rPr lang="en-US" sz="1400" dirty="0">
                <a:solidFill>
                  <a:srgbClr val="0000FF"/>
                </a:solidFill>
              </a:rPr>
              <a:t>.)</a:t>
            </a:r>
          </a:p>
        </p:txBody>
      </p:sp>
    </p:spTree>
    <p:extLst>
      <p:ext uri="{BB962C8B-B14F-4D97-AF65-F5344CB8AC3E}">
        <p14:creationId xmlns:p14="http://schemas.microsoft.com/office/powerpoint/2010/main" val="2428716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68</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123582" cy="3693319"/>
          </a:xfrm>
          <a:prstGeom prst="rect">
            <a:avLst/>
          </a:prstGeom>
          <a:noFill/>
        </p:spPr>
        <p:txBody>
          <a:bodyPr wrap="squar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a:p>
            <a:endParaRPr lang="en-US" i="1" dirty="0"/>
          </a:p>
          <a:p>
            <a:r>
              <a:rPr lang="en-US" sz="1800" i="1" dirty="0"/>
              <a:t>How many ducts does the lac gland have? </a:t>
            </a:r>
            <a:endParaRPr lang="en-US" sz="1800" dirty="0"/>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31613464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69</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123582" cy="3970318"/>
          </a:xfrm>
          <a:prstGeom prst="rect">
            <a:avLst/>
          </a:prstGeom>
          <a:noFill/>
        </p:spPr>
        <p:txBody>
          <a:bodyPr wrap="squar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a:p>
            <a:endParaRPr lang="en-US" i="1" dirty="0"/>
          </a:p>
          <a:p>
            <a:r>
              <a:rPr lang="en-US" sz="1800" i="1" dirty="0"/>
              <a:t>How many ducts does the lac gland have? </a:t>
            </a:r>
            <a:endParaRPr lang="en-US" sz="1800" i="1" dirty="0">
              <a:solidFill>
                <a:srgbClr val="0000FF"/>
              </a:solidFill>
            </a:endParaRPr>
          </a:p>
          <a:p>
            <a:r>
              <a:rPr lang="en-US" dirty="0"/>
              <a:t>About 12</a:t>
            </a:r>
            <a:endParaRPr lang="en-US" sz="1800" dirty="0"/>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159185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308324"/>
          </a:xfrm>
          <a:prstGeom prst="rect">
            <a:avLst/>
          </a:prstGeom>
          <a:noFill/>
        </p:spPr>
        <p:txBody>
          <a:bodyPr wrap="square" rtlCol="0">
            <a:spAutoFit/>
          </a:bodyPr>
          <a:lstStyle/>
          <a:p>
            <a:r>
              <a:rPr lang="en-US" sz="1600" i="1" dirty="0">
                <a:solidFill>
                  <a:srgbClr val="0000FF"/>
                </a:solidFill>
              </a:rPr>
              <a:t>The fact that the main lacrimal gland is called the </a:t>
            </a:r>
            <a:r>
              <a:rPr lang="en-US" sz="1600" b="1" i="1" dirty="0">
                <a:solidFill>
                  <a:srgbClr val="0000FF"/>
                </a:solidFill>
              </a:rPr>
              <a:t>main</a:t>
            </a:r>
            <a:r>
              <a:rPr lang="en-US" sz="1600" i="1" dirty="0">
                <a:solidFill>
                  <a:srgbClr val="0000FF"/>
                </a:solidFill>
              </a:rPr>
              <a:t> lacrimal gland suggests the existence of other, non-main lacrimal glands. Do such glands actually exist?</a:t>
            </a:r>
          </a:p>
          <a:p>
            <a:r>
              <a:rPr lang="en-US" sz="1600" dirty="0">
                <a:solidFill>
                  <a:srgbClr val="0000FF"/>
                </a:solidFill>
              </a:rPr>
              <a:t>Indeed they do</a:t>
            </a:r>
          </a:p>
          <a:p>
            <a:endParaRPr lang="en-US" sz="1600" i="1" dirty="0">
              <a:solidFill>
                <a:srgbClr val="0000FF"/>
              </a:solidFill>
            </a:endParaRPr>
          </a:p>
          <a:p>
            <a:r>
              <a:rPr lang="en-US" sz="1600" i="1" dirty="0">
                <a:solidFill>
                  <a:srgbClr val="0000FF"/>
                </a:solidFill>
              </a:rPr>
              <a:t>By what general term are the non-main lacrimal glands known?</a:t>
            </a:r>
          </a:p>
          <a:p>
            <a:r>
              <a:rPr lang="en-US" sz="1600" dirty="0">
                <a:solidFill>
                  <a:srgbClr val="0000FF"/>
                </a:solidFill>
              </a:rPr>
              <a:t>The  accessory  lacrimal glands</a:t>
            </a:r>
          </a:p>
          <a:p>
            <a:endParaRPr lang="en-US" sz="1600" i="1" dirty="0">
              <a:solidFill>
                <a:srgbClr val="0000FF"/>
              </a:solidFill>
            </a:endParaRPr>
          </a:p>
          <a:p>
            <a:r>
              <a:rPr lang="en-US" sz="1600" i="1" dirty="0">
                <a:solidFill>
                  <a:srgbClr val="0000FF"/>
                </a:solidFill>
              </a:rPr>
              <a:t>How many accessory lacrimal glands are there?</a:t>
            </a:r>
            <a:endParaRPr lang="en-US" sz="1600" dirty="0">
              <a:solidFill>
                <a:srgbClr val="0000FF"/>
              </a:solidFill>
            </a:endParaRPr>
          </a:p>
        </p:txBody>
      </p:sp>
    </p:spTree>
    <p:extLst>
      <p:ext uri="{BB962C8B-B14F-4D97-AF65-F5344CB8AC3E}">
        <p14:creationId xmlns:p14="http://schemas.microsoft.com/office/powerpoint/2010/main" val="376849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70</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123582" cy="3970318"/>
          </a:xfrm>
          <a:prstGeom prst="rect">
            <a:avLst/>
          </a:prstGeom>
          <a:noFill/>
        </p:spPr>
        <p:txBody>
          <a:bodyPr wrap="squar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a:p>
            <a:endParaRPr lang="en-US" i="1" dirty="0"/>
          </a:p>
          <a:p>
            <a:r>
              <a:rPr lang="en-US" sz="1800" i="1" dirty="0"/>
              <a:t>How many ducts does the lac gland have? </a:t>
            </a:r>
            <a:r>
              <a:rPr lang="en-US" sz="1800" i="1" dirty="0">
                <a:solidFill>
                  <a:srgbClr val="0000FF"/>
                </a:solidFill>
              </a:rPr>
              <a:t>Where do they let out?</a:t>
            </a:r>
          </a:p>
          <a:p>
            <a:r>
              <a:rPr lang="en-US" dirty="0"/>
              <a:t>About 12</a:t>
            </a:r>
            <a:endParaRPr lang="en-US" sz="1800" dirty="0"/>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499252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71</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123582" cy="3970318"/>
          </a:xfrm>
          <a:prstGeom prst="rect">
            <a:avLst/>
          </a:prstGeom>
          <a:noFill/>
        </p:spPr>
        <p:txBody>
          <a:bodyPr wrap="squar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a:p>
            <a:endParaRPr lang="en-US" i="1" dirty="0"/>
          </a:p>
          <a:p>
            <a:r>
              <a:rPr lang="en-US" sz="1800" i="1" dirty="0"/>
              <a:t>How many ducts does the lac gland have? </a:t>
            </a:r>
            <a:r>
              <a:rPr lang="en-US" sz="1800" i="1" dirty="0">
                <a:solidFill>
                  <a:srgbClr val="0000FF"/>
                </a:solidFill>
              </a:rPr>
              <a:t>Where do they let out?</a:t>
            </a:r>
          </a:p>
          <a:p>
            <a:r>
              <a:rPr lang="en-US" dirty="0"/>
              <a:t>About 12. </a:t>
            </a:r>
            <a:r>
              <a:rPr lang="en-US" dirty="0">
                <a:solidFill>
                  <a:srgbClr val="0000FF"/>
                </a:solidFill>
              </a:rPr>
              <a:t>Into the </a:t>
            </a:r>
            <a:r>
              <a:rPr lang="en-US" dirty="0" err="1">
                <a:solidFill>
                  <a:srgbClr val="0000FF"/>
                </a:solidFill>
              </a:rPr>
              <a:t>conj</a:t>
            </a:r>
            <a:r>
              <a:rPr lang="en-US" dirty="0">
                <a:solidFill>
                  <a:srgbClr val="0000FF"/>
                </a:solidFill>
              </a:rPr>
              <a:t> fornix superior to the upper tarsus.</a:t>
            </a:r>
            <a:endParaRPr lang="en-US" sz="1800" dirty="0"/>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2178108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72</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123582" cy="4524315"/>
          </a:xfrm>
          <a:prstGeom prst="rect">
            <a:avLst/>
          </a:prstGeom>
          <a:noFill/>
        </p:spPr>
        <p:txBody>
          <a:bodyPr wrap="squar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a:p>
            <a:endParaRPr lang="en-US" i="1" dirty="0"/>
          </a:p>
          <a:p>
            <a:r>
              <a:rPr lang="en-US" sz="1800" i="1" dirty="0"/>
              <a:t>How many ducts does the lac gland have? </a:t>
            </a:r>
            <a:r>
              <a:rPr lang="en-US" sz="1800" i="1" dirty="0">
                <a:solidFill>
                  <a:srgbClr val="0000FF"/>
                </a:solidFill>
              </a:rPr>
              <a:t>Where do they let out?</a:t>
            </a:r>
          </a:p>
          <a:p>
            <a:r>
              <a:rPr lang="en-US" dirty="0"/>
              <a:t>About 12. </a:t>
            </a:r>
            <a:r>
              <a:rPr lang="en-US" dirty="0">
                <a:solidFill>
                  <a:srgbClr val="0000FF"/>
                </a:solidFill>
              </a:rPr>
              <a:t>Into the </a:t>
            </a:r>
            <a:r>
              <a:rPr lang="en-US" dirty="0" err="1">
                <a:solidFill>
                  <a:srgbClr val="0000FF"/>
                </a:solidFill>
              </a:rPr>
              <a:t>conj</a:t>
            </a:r>
            <a:r>
              <a:rPr lang="en-US" dirty="0">
                <a:solidFill>
                  <a:srgbClr val="0000FF"/>
                </a:solidFill>
              </a:rPr>
              <a:t> fornix superior to the upper tarsus.</a:t>
            </a:r>
          </a:p>
          <a:p>
            <a:endParaRPr lang="en-US" sz="1800" i="1" dirty="0"/>
          </a:p>
          <a:p>
            <a:r>
              <a:rPr lang="en-US" i="1" dirty="0"/>
              <a:t>What is the </a:t>
            </a:r>
            <a:r>
              <a:rPr lang="en-US" dirty="0"/>
              <a:t>lacrimal functional unit </a:t>
            </a:r>
            <a:r>
              <a:rPr lang="en-US" i="1" dirty="0"/>
              <a:t>(LFU)?</a:t>
            </a:r>
            <a:endParaRPr lang="en-US" sz="1800" dirty="0"/>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33665657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73</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123582" cy="5078313"/>
          </a:xfrm>
          <a:prstGeom prst="rect">
            <a:avLst/>
          </a:prstGeom>
          <a:noFill/>
        </p:spPr>
        <p:txBody>
          <a:bodyPr wrap="squar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a:p>
            <a:endParaRPr lang="en-US" i="1" dirty="0"/>
          </a:p>
          <a:p>
            <a:r>
              <a:rPr lang="en-US" sz="1800" i="1" dirty="0"/>
              <a:t>How many ducts does the lac gland have? </a:t>
            </a:r>
            <a:r>
              <a:rPr lang="en-US" sz="1800" i="1" dirty="0">
                <a:solidFill>
                  <a:srgbClr val="0000FF"/>
                </a:solidFill>
              </a:rPr>
              <a:t>Where do they let out?</a:t>
            </a:r>
          </a:p>
          <a:p>
            <a:r>
              <a:rPr lang="en-US" dirty="0"/>
              <a:t>About 12. </a:t>
            </a:r>
            <a:r>
              <a:rPr lang="en-US" dirty="0">
                <a:solidFill>
                  <a:srgbClr val="0000FF"/>
                </a:solidFill>
              </a:rPr>
              <a:t>Into the </a:t>
            </a:r>
            <a:r>
              <a:rPr lang="en-US" dirty="0" err="1">
                <a:solidFill>
                  <a:srgbClr val="0000FF"/>
                </a:solidFill>
              </a:rPr>
              <a:t>conj</a:t>
            </a:r>
            <a:r>
              <a:rPr lang="en-US" dirty="0">
                <a:solidFill>
                  <a:srgbClr val="0000FF"/>
                </a:solidFill>
              </a:rPr>
              <a:t> fornix superior to the upper tarsus.</a:t>
            </a:r>
          </a:p>
          <a:p>
            <a:endParaRPr lang="en-US" sz="1800" i="1" dirty="0"/>
          </a:p>
          <a:p>
            <a:r>
              <a:rPr lang="en-US" i="1" dirty="0"/>
              <a:t>What is the </a:t>
            </a:r>
            <a:r>
              <a:rPr lang="en-US" dirty="0"/>
              <a:t>lacrimal functional unit </a:t>
            </a:r>
            <a:r>
              <a:rPr lang="en-US" i="1" dirty="0"/>
              <a:t>(LFU)?</a:t>
            </a:r>
            <a:endParaRPr lang="en-US" sz="1800" i="1" dirty="0"/>
          </a:p>
          <a:p>
            <a:r>
              <a:rPr lang="en-US" b="0" i="0" dirty="0">
                <a:solidFill>
                  <a:srgbClr val="000000"/>
                </a:solidFill>
                <a:effectLst/>
                <a:latin typeface="Arial" panose="020B0604020202020204" pitchFamily="34" charset="0"/>
              </a:rPr>
              <a:t>The LFU is the complex, integrated system responsible for the regulation, production, and health of the tear film</a:t>
            </a:r>
            <a:endParaRPr lang="en-US" sz="1800" dirty="0">
              <a:solidFill>
                <a:srgbClr val="0000FF"/>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42625585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74</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123582" cy="5078313"/>
          </a:xfrm>
          <a:prstGeom prst="rect">
            <a:avLst/>
          </a:prstGeom>
          <a:noFill/>
        </p:spPr>
        <p:txBody>
          <a:bodyPr wrap="squar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a:p>
            <a:endParaRPr lang="en-US" i="1" dirty="0"/>
          </a:p>
          <a:p>
            <a:r>
              <a:rPr lang="en-US" sz="1800" i="1" dirty="0"/>
              <a:t>How many ducts does the lac gland have? </a:t>
            </a:r>
            <a:r>
              <a:rPr lang="en-US" sz="1800" i="1" dirty="0">
                <a:solidFill>
                  <a:srgbClr val="0000FF"/>
                </a:solidFill>
              </a:rPr>
              <a:t>Where do they let out?</a:t>
            </a:r>
          </a:p>
          <a:p>
            <a:r>
              <a:rPr lang="en-US" dirty="0"/>
              <a:t>About 12. </a:t>
            </a:r>
            <a:r>
              <a:rPr lang="en-US" dirty="0">
                <a:solidFill>
                  <a:srgbClr val="0000FF"/>
                </a:solidFill>
              </a:rPr>
              <a:t>Into the </a:t>
            </a:r>
            <a:r>
              <a:rPr lang="en-US" dirty="0" err="1">
                <a:solidFill>
                  <a:srgbClr val="0000FF"/>
                </a:solidFill>
              </a:rPr>
              <a:t>conj</a:t>
            </a:r>
            <a:r>
              <a:rPr lang="en-US" dirty="0">
                <a:solidFill>
                  <a:srgbClr val="0000FF"/>
                </a:solidFill>
              </a:rPr>
              <a:t> fornix superior to the upper tarsus.</a:t>
            </a:r>
          </a:p>
          <a:p>
            <a:endParaRPr lang="en-US" sz="1800" i="1" dirty="0"/>
          </a:p>
          <a:p>
            <a:r>
              <a:rPr lang="en-US" i="1" dirty="0"/>
              <a:t>What is the </a:t>
            </a:r>
            <a:r>
              <a:rPr lang="en-US" dirty="0"/>
              <a:t>lacrimal functional unit </a:t>
            </a:r>
            <a:r>
              <a:rPr lang="en-US" i="1" dirty="0"/>
              <a:t>(LFU)?</a:t>
            </a:r>
            <a:endParaRPr lang="en-US" sz="1800" i="1" dirty="0"/>
          </a:p>
          <a:p>
            <a:r>
              <a:rPr lang="en-US" b="0" i="0" dirty="0">
                <a:solidFill>
                  <a:srgbClr val="000000"/>
                </a:solidFill>
                <a:effectLst/>
                <a:latin typeface="Arial" panose="020B0604020202020204" pitchFamily="34" charset="0"/>
              </a:rPr>
              <a:t>The LFU is the complex, integrated system responsible for the regulation, production, and health of the tear film. </a:t>
            </a:r>
            <a:r>
              <a:rPr lang="en-US" b="0" i="0" dirty="0">
                <a:solidFill>
                  <a:srgbClr val="0000FF"/>
                </a:solidFill>
                <a:effectLst/>
                <a:latin typeface="Arial" panose="020B0604020202020204" pitchFamily="34" charset="0"/>
              </a:rPr>
              <a:t>If the LFU is disrupted,  DES  will result.</a:t>
            </a:r>
            <a:endParaRPr lang="en-US" sz="1800" dirty="0">
              <a:solidFill>
                <a:srgbClr val="0000FF"/>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Rectangle 4">
            <a:extLst>
              <a:ext uri="{FF2B5EF4-FFF2-40B4-BE49-F238E27FC236}">
                <a16:creationId xmlns:a16="http://schemas.microsoft.com/office/drawing/2014/main" id="{50E0E097-C6BD-599C-1228-3112FF74EEC9}"/>
              </a:ext>
            </a:extLst>
          </p:cNvPr>
          <p:cNvSpPr/>
          <p:nvPr/>
        </p:nvSpPr>
        <p:spPr>
          <a:xfrm>
            <a:off x="7010400" y="5936974"/>
            <a:ext cx="569843" cy="278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Tree>
    <p:extLst>
      <p:ext uri="{BB962C8B-B14F-4D97-AF65-F5344CB8AC3E}">
        <p14:creationId xmlns:p14="http://schemas.microsoft.com/office/powerpoint/2010/main" val="23379060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75</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123582" cy="5078313"/>
          </a:xfrm>
          <a:prstGeom prst="rect">
            <a:avLst/>
          </a:prstGeom>
          <a:noFill/>
        </p:spPr>
        <p:txBody>
          <a:bodyPr wrap="square" rtlCol="0">
            <a:spAutoFit/>
          </a:bodyPr>
          <a:lstStyle/>
          <a:p>
            <a:r>
              <a:rPr lang="en-US" i="1" dirty="0"/>
              <a:t>In which quadrant of the orbit is the main lacrimal gland located?</a:t>
            </a:r>
          </a:p>
          <a:p>
            <a:r>
              <a:rPr lang="en-US" dirty="0"/>
              <a:t>Superotemporal</a:t>
            </a:r>
          </a:p>
          <a:p>
            <a:endParaRPr lang="en-US" dirty="0"/>
          </a:p>
          <a:p>
            <a:r>
              <a:rPr lang="en-US" i="1" dirty="0"/>
              <a:t>The gland resides in a fossa located in which orbital bone?</a:t>
            </a:r>
          </a:p>
          <a:p>
            <a:r>
              <a:rPr lang="en-US" dirty="0"/>
              <a:t>The frontal</a:t>
            </a:r>
          </a:p>
          <a:p>
            <a:endParaRPr lang="en-US" dirty="0"/>
          </a:p>
          <a:p>
            <a:r>
              <a:rPr lang="en-US" i="1" dirty="0"/>
              <a:t>The lacrimal gland is</a:t>
            </a:r>
            <a:r>
              <a:rPr lang="en-US" sz="1800" i="1" dirty="0"/>
              <a:t> divided into two lobes—what are they called?</a:t>
            </a:r>
          </a:p>
          <a:p>
            <a:r>
              <a:rPr lang="en-US" sz="1800" dirty="0"/>
              <a:t>The orbital and palpebral lobes</a:t>
            </a:r>
          </a:p>
          <a:p>
            <a:endParaRPr lang="en-US" sz="1800" dirty="0"/>
          </a:p>
          <a:p>
            <a:r>
              <a:rPr lang="en-US" sz="1800" i="1" dirty="0"/>
              <a:t>What structure does the dividing?</a:t>
            </a:r>
          </a:p>
          <a:p>
            <a:r>
              <a:rPr lang="en-US" sz="1800" dirty="0"/>
              <a:t>The  lateral  horn of the  levator  aponeurosis</a:t>
            </a:r>
          </a:p>
          <a:p>
            <a:endParaRPr lang="en-US" i="1" dirty="0"/>
          </a:p>
          <a:p>
            <a:r>
              <a:rPr lang="en-US" sz="1800" i="1" dirty="0"/>
              <a:t>How many ducts does the lac gland have? </a:t>
            </a:r>
            <a:r>
              <a:rPr lang="en-US" sz="1800" i="1" dirty="0">
                <a:solidFill>
                  <a:srgbClr val="0000FF"/>
                </a:solidFill>
              </a:rPr>
              <a:t>Where do they let out?</a:t>
            </a:r>
          </a:p>
          <a:p>
            <a:r>
              <a:rPr lang="en-US" dirty="0"/>
              <a:t>About 12. </a:t>
            </a:r>
            <a:r>
              <a:rPr lang="en-US" dirty="0">
                <a:solidFill>
                  <a:srgbClr val="0000FF"/>
                </a:solidFill>
              </a:rPr>
              <a:t>Into the </a:t>
            </a:r>
            <a:r>
              <a:rPr lang="en-US" dirty="0" err="1">
                <a:solidFill>
                  <a:srgbClr val="0000FF"/>
                </a:solidFill>
              </a:rPr>
              <a:t>conj</a:t>
            </a:r>
            <a:r>
              <a:rPr lang="en-US" dirty="0">
                <a:solidFill>
                  <a:srgbClr val="0000FF"/>
                </a:solidFill>
              </a:rPr>
              <a:t> fornix superior to the upper tarsus.</a:t>
            </a:r>
          </a:p>
          <a:p>
            <a:endParaRPr lang="en-US" sz="1800" i="1" dirty="0"/>
          </a:p>
          <a:p>
            <a:r>
              <a:rPr lang="en-US" i="1" dirty="0"/>
              <a:t>What is the </a:t>
            </a:r>
            <a:r>
              <a:rPr lang="en-US" dirty="0"/>
              <a:t>lacrimal functional unit </a:t>
            </a:r>
            <a:r>
              <a:rPr lang="en-US" i="1" dirty="0"/>
              <a:t>(LFU)?</a:t>
            </a:r>
            <a:endParaRPr lang="en-US" sz="1800" i="1" dirty="0"/>
          </a:p>
          <a:p>
            <a:r>
              <a:rPr lang="en-US" b="0" i="0" dirty="0">
                <a:solidFill>
                  <a:srgbClr val="000000"/>
                </a:solidFill>
                <a:effectLst/>
                <a:latin typeface="Arial" panose="020B0604020202020204" pitchFamily="34" charset="0"/>
              </a:rPr>
              <a:t>The LFU is the complex, integrated system responsible for the regulation, production, and health of the tear film. </a:t>
            </a:r>
            <a:r>
              <a:rPr lang="en-US" b="0" i="0" dirty="0">
                <a:solidFill>
                  <a:srgbClr val="0000FF"/>
                </a:solidFill>
                <a:effectLst/>
                <a:latin typeface="Arial" panose="020B0604020202020204" pitchFamily="34" charset="0"/>
              </a:rPr>
              <a:t>If the LFU is disrupted,  DES  will result.</a:t>
            </a:r>
            <a:endParaRPr lang="en-US" sz="1800" dirty="0">
              <a:solidFill>
                <a:srgbClr val="0000FF"/>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154828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76</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r>
              <a:rPr lang="en-US" b="0" i="0" dirty="0">
                <a:solidFill>
                  <a:schemeClr val="bg1">
                    <a:lumMod val="75000"/>
                  </a:schemeClr>
                </a:solidFill>
                <a:effectLst/>
                <a:latin typeface="Arial" panose="020B0604020202020204" pitchFamily="34" charset="0"/>
              </a:rPr>
              <a:t>If the LFU is disrupted, DES will result.</a:t>
            </a:r>
            <a:endParaRPr lang="en-US" sz="1800" dirty="0">
              <a:solidFill>
                <a:schemeClr val="bg1">
                  <a:lumMod val="75000"/>
                </a:schemeClr>
              </a:solidFill>
            </a:endParaRPr>
          </a:p>
        </p:txBody>
      </p:sp>
      <p:sp>
        <p:nvSpPr>
          <p:cNvPr id="5" name="TextBox 4">
            <a:extLst>
              <a:ext uri="{FF2B5EF4-FFF2-40B4-BE49-F238E27FC236}">
                <a16:creationId xmlns:a16="http://schemas.microsoft.com/office/drawing/2014/main" id="{03940EA6-ABA6-68B7-9C83-CA79058FAC7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4" name="TextBox 23">
            <a:extLst>
              <a:ext uri="{FF2B5EF4-FFF2-40B4-BE49-F238E27FC236}">
                <a16:creationId xmlns:a16="http://schemas.microsoft.com/office/drawing/2014/main" id="{FD7D4F34-B091-33B5-130B-5EE0B9E567C5}"/>
              </a:ext>
            </a:extLst>
          </p:cNvPr>
          <p:cNvSpPr txBox="1"/>
          <p:nvPr/>
        </p:nvSpPr>
        <p:spPr>
          <a:xfrm>
            <a:off x="26504" y="3703651"/>
            <a:ext cx="9078498" cy="1815882"/>
          </a:xfrm>
          <a:prstGeom prst="rect">
            <a:avLst/>
          </a:prstGeom>
          <a:solidFill>
            <a:schemeClr val="accent1">
              <a:lumMod val="40000"/>
              <a:lumOff val="60000"/>
            </a:schemeClr>
          </a:solidFill>
        </p:spPr>
        <p:txBody>
          <a:bodyPr wrap="square" rtlCol="0">
            <a:spAutoFit/>
          </a:bodyPr>
          <a:lstStyle/>
          <a:p>
            <a:r>
              <a:rPr lang="en-US" sz="1400" i="1" dirty="0"/>
              <a:t>This is pretty vague. Can you flesh it out for me?</a:t>
            </a:r>
            <a:endParaRPr lang="en-US" sz="1400" i="1" dirty="0">
              <a:solidFill>
                <a:schemeClr val="accent1">
                  <a:lumMod val="40000"/>
                  <a:lumOff val="60000"/>
                </a:schemeClr>
              </a:solidFill>
            </a:endParaRPr>
          </a:p>
          <a:p>
            <a:r>
              <a:rPr lang="en-US" sz="1400" dirty="0">
                <a:solidFill>
                  <a:schemeClr val="accent1">
                    <a:lumMod val="40000"/>
                    <a:lumOff val="60000"/>
                  </a:schemeClr>
                </a:solidFill>
              </a:rPr>
              <a:t>The LFU is closely analogous to a </a:t>
            </a:r>
            <a:r>
              <a:rPr lang="en-US" sz="1400" b="1" dirty="0">
                <a:solidFill>
                  <a:schemeClr val="accent1">
                    <a:lumMod val="40000"/>
                    <a:lumOff val="60000"/>
                  </a:schemeClr>
                </a:solidFill>
              </a:rPr>
              <a:t>reflex arc</a:t>
            </a:r>
            <a:r>
              <a:rPr lang="en-US" sz="1400" dirty="0">
                <a:solidFill>
                  <a:schemeClr val="accent1">
                    <a:lumMod val="40000"/>
                    <a:lumOff val="60000"/>
                  </a:schemeClr>
                </a:solidFill>
              </a:rPr>
              <a:t>. Recall that a reflex arc has three components: A  </a:t>
            </a:r>
            <a:r>
              <a:rPr lang="en-US" sz="1400" i="1" dirty="0">
                <a:solidFill>
                  <a:schemeClr val="accent1">
                    <a:lumMod val="40000"/>
                    <a:lumOff val="60000"/>
                  </a:schemeClr>
                </a:solidFill>
              </a:rPr>
              <a:t>sensory limb  </a:t>
            </a:r>
            <a:r>
              <a:rPr lang="en-US" sz="1400" dirty="0">
                <a:solidFill>
                  <a:schemeClr val="accent1">
                    <a:lumMod val="40000"/>
                    <a:lumOff val="60000"/>
                  </a:schemeClr>
                </a:solidFill>
              </a:rPr>
              <a:t>consisting of sensory receptors and afferent nerves, a </a:t>
            </a:r>
            <a:r>
              <a:rPr lang="en-US" sz="1400" i="1" dirty="0">
                <a:solidFill>
                  <a:schemeClr val="accent1">
                    <a:lumMod val="40000"/>
                    <a:lumOff val="60000"/>
                  </a:schemeClr>
                </a:solidFill>
              </a:rPr>
              <a:t>motor limb  </a:t>
            </a:r>
            <a:r>
              <a:rPr lang="en-US" sz="1400" dirty="0">
                <a:solidFill>
                  <a:schemeClr val="accent1">
                    <a:lumMod val="40000"/>
                    <a:lumOff val="60000"/>
                  </a:schemeClr>
                </a:solidFill>
              </a:rPr>
              <a:t>consisting of efferent nerves and the effector end-organ, and a  </a:t>
            </a:r>
            <a:r>
              <a:rPr lang="en-US" sz="1400" i="1" dirty="0">
                <a:solidFill>
                  <a:schemeClr val="accent1">
                    <a:lumMod val="40000"/>
                    <a:lumOff val="60000"/>
                  </a:schemeClr>
                </a:solidFill>
              </a:rPr>
              <a:t>CNS integration center  </a:t>
            </a:r>
            <a:r>
              <a:rPr lang="en-US" sz="1400" dirty="0">
                <a:solidFill>
                  <a:schemeClr val="accent1">
                    <a:lumMod val="40000"/>
                    <a:lumOff val="60000"/>
                  </a:schemeClr>
                </a:solidFill>
              </a:rPr>
              <a:t>that connects the afferent and efferent limbs. So when you put your hand on a hot stove, nociceptors in your skin are activated, in turn causing the sensory nerves to which they’re attached to fire. The signal is carried to the spinal cord, where it stimulates interneurons that subsequently cause motor nerves to fire. These nerves synapse with motor units in the muscles that cause you to drop an </a:t>
            </a:r>
            <a:r>
              <a:rPr lang="en-US" sz="1400" i="1" dirty="0">
                <a:solidFill>
                  <a:schemeClr val="accent1">
                    <a:lumMod val="40000"/>
                    <a:lumOff val="60000"/>
                  </a:schemeClr>
                </a:solidFill>
              </a:rPr>
              <a:t>F</a:t>
            </a:r>
            <a:r>
              <a:rPr lang="en-US" sz="1400" dirty="0">
                <a:solidFill>
                  <a:schemeClr val="accent1">
                    <a:lumMod val="40000"/>
                    <a:lumOff val="60000"/>
                  </a:schemeClr>
                </a:solidFill>
              </a:rPr>
              <a:t> bomb. (Oh yeah, they also synapse with the muscles that withdraw your hand from the stove.) </a:t>
            </a:r>
          </a:p>
        </p:txBody>
      </p:sp>
    </p:spTree>
    <p:extLst>
      <p:ext uri="{BB962C8B-B14F-4D97-AF65-F5344CB8AC3E}">
        <p14:creationId xmlns:p14="http://schemas.microsoft.com/office/powerpoint/2010/main" val="26874132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373F5-FA8A-A598-B6AB-B4A129DD87BD}"/>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r>
              <a:rPr lang="en-US" b="0" i="0" dirty="0">
                <a:solidFill>
                  <a:schemeClr val="bg1">
                    <a:lumMod val="75000"/>
                  </a:schemeClr>
                </a:solidFill>
                <a:effectLst/>
                <a:latin typeface="Arial" panose="020B0604020202020204" pitchFamily="34" charset="0"/>
              </a:rPr>
              <a:t>If the LFU is disrupted, DES will result.</a:t>
            </a:r>
            <a:endParaRPr lang="en-US" sz="1800" dirty="0">
              <a:solidFill>
                <a:schemeClr val="bg1">
                  <a:lumMod val="75000"/>
                </a:schemeClr>
              </a:solidFill>
            </a:endParaRPr>
          </a:p>
        </p:txBody>
      </p:sp>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77</a:t>
            </a:fld>
            <a:endParaRPr lang="en-US" altLang="en-US"/>
          </a:p>
        </p:txBody>
      </p:sp>
      <p:sp>
        <p:nvSpPr>
          <p:cNvPr id="5" name="TextBox 4">
            <a:extLst>
              <a:ext uri="{FF2B5EF4-FFF2-40B4-BE49-F238E27FC236}">
                <a16:creationId xmlns:a16="http://schemas.microsoft.com/office/drawing/2014/main" id="{03940EA6-ABA6-68B7-9C83-CA79058FAC7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7" name="TextBox 6">
            <a:extLst>
              <a:ext uri="{FF2B5EF4-FFF2-40B4-BE49-F238E27FC236}">
                <a16:creationId xmlns:a16="http://schemas.microsoft.com/office/drawing/2014/main" id="{6C1435FF-6CB1-8D43-BA00-101E4E283F1E}"/>
              </a:ext>
            </a:extLst>
          </p:cNvPr>
          <p:cNvSpPr txBox="1"/>
          <p:nvPr/>
        </p:nvSpPr>
        <p:spPr>
          <a:xfrm>
            <a:off x="972377" y="1740955"/>
            <a:ext cx="1667444" cy="400110"/>
          </a:xfrm>
          <a:prstGeom prst="rect">
            <a:avLst/>
          </a:prstGeom>
          <a:noFill/>
        </p:spPr>
        <p:txBody>
          <a:bodyPr wrap="none" rtlCol="0">
            <a:spAutoFit/>
          </a:bodyPr>
          <a:lstStyle/>
          <a:p>
            <a:pPr algn="ctr"/>
            <a:r>
              <a:rPr lang="en-US" sz="2000" dirty="0"/>
              <a:t>Sensory limb</a:t>
            </a:r>
          </a:p>
        </p:txBody>
      </p:sp>
      <p:sp>
        <p:nvSpPr>
          <p:cNvPr id="10" name="TextBox 9">
            <a:extLst>
              <a:ext uri="{FF2B5EF4-FFF2-40B4-BE49-F238E27FC236}">
                <a16:creationId xmlns:a16="http://schemas.microsoft.com/office/drawing/2014/main" id="{4373A29A-B81D-56F2-886B-BDAC1B37D60C}"/>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t>Sensory receptors</a:t>
            </a:r>
          </a:p>
        </p:txBody>
      </p:sp>
      <p:sp>
        <p:nvSpPr>
          <p:cNvPr id="11" name="TextBox 10">
            <a:extLst>
              <a:ext uri="{FF2B5EF4-FFF2-40B4-BE49-F238E27FC236}">
                <a16:creationId xmlns:a16="http://schemas.microsoft.com/office/drawing/2014/main" id="{ADE3D780-8D7E-02BF-BC12-18F0AED4AB6B}"/>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t>Afferent nerves</a:t>
            </a:r>
          </a:p>
        </p:txBody>
      </p:sp>
      <p:sp>
        <p:nvSpPr>
          <p:cNvPr id="12" name="Left Brace 11">
            <a:extLst>
              <a:ext uri="{FF2B5EF4-FFF2-40B4-BE49-F238E27FC236}">
                <a16:creationId xmlns:a16="http://schemas.microsoft.com/office/drawing/2014/main" id="{795762C3-32E2-6F14-2653-5B8D3BAB4713}"/>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5B3B0ED7-2F86-F892-E4CB-50AE7F58526E}"/>
              </a:ext>
            </a:extLst>
          </p:cNvPr>
          <p:cNvSpPr txBox="1"/>
          <p:nvPr/>
        </p:nvSpPr>
        <p:spPr>
          <a:xfrm>
            <a:off x="3457006" y="954214"/>
            <a:ext cx="2203488" cy="461665"/>
          </a:xfrm>
          <a:prstGeom prst="rect">
            <a:avLst/>
          </a:prstGeom>
          <a:noFill/>
        </p:spPr>
        <p:txBody>
          <a:bodyPr wrap="none" rtlCol="0">
            <a:spAutoFit/>
          </a:bodyPr>
          <a:lstStyle/>
          <a:p>
            <a:pPr algn="ctr"/>
            <a:r>
              <a:rPr lang="en-US" sz="2400" dirty="0"/>
              <a:t>The Reflex Arc</a:t>
            </a:r>
          </a:p>
        </p:txBody>
      </p:sp>
      <p:sp>
        <p:nvSpPr>
          <p:cNvPr id="24" name="TextBox 23">
            <a:extLst>
              <a:ext uri="{FF2B5EF4-FFF2-40B4-BE49-F238E27FC236}">
                <a16:creationId xmlns:a16="http://schemas.microsoft.com/office/drawing/2014/main" id="{FD7D4F34-B091-33B5-130B-5EE0B9E567C5}"/>
              </a:ext>
            </a:extLst>
          </p:cNvPr>
          <p:cNvSpPr txBox="1"/>
          <p:nvPr/>
        </p:nvSpPr>
        <p:spPr>
          <a:xfrm>
            <a:off x="26504" y="3703651"/>
            <a:ext cx="9078498" cy="1815882"/>
          </a:xfrm>
          <a:prstGeom prst="rect">
            <a:avLst/>
          </a:prstGeom>
          <a:solidFill>
            <a:schemeClr val="accent1">
              <a:lumMod val="40000"/>
              <a:lumOff val="60000"/>
            </a:schemeClr>
          </a:solidFill>
        </p:spPr>
        <p:txBody>
          <a:bodyPr wrap="square" rtlCol="0">
            <a:spAutoFit/>
          </a:bodyPr>
          <a:lstStyle/>
          <a:p>
            <a:r>
              <a:rPr lang="en-US" sz="1400" i="1" dirty="0"/>
              <a:t>This is pretty vague. Can you flesh it out for me?</a:t>
            </a:r>
          </a:p>
          <a:p>
            <a:r>
              <a:rPr lang="en-US" sz="1400" dirty="0"/>
              <a:t>The LFU is closely analogous to a </a:t>
            </a:r>
            <a:r>
              <a:rPr lang="en-US" sz="1400" b="1" dirty="0"/>
              <a:t>reflex arc</a:t>
            </a:r>
            <a:r>
              <a:rPr lang="en-US" sz="1400" dirty="0"/>
              <a:t>. Recall that a reflex arc has three components: A  </a:t>
            </a:r>
            <a:r>
              <a:rPr lang="en-US" sz="1400" i="1" dirty="0"/>
              <a:t>sensory limb  </a:t>
            </a:r>
            <a:r>
              <a:rPr lang="en-US" sz="1400" dirty="0"/>
              <a:t>consisting of sensory receptors and afferent nerves</a:t>
            </a:r>
            <a:r>
              <a:rPr lang="en-US" sz="1400" dirty="0">
                <a:solidFill>
                  <a:schemeClr val="accent1">
                    <a:lumMod val="40000"/>
                    <a:lumOff val="60000"/>
                  </a:schemeClr>
                </a:solidFill>
              </a:rPr>
              <a:t>, a </a:t>
            </a:r>
            <a:r>
              <a:rPr lang="en-US" sz="1400" i="1" dirty="0">
                <a:solidFill>
                  <a:schemeClr val="accent1">
                    <a:lumMod val="40000"/>
                    <a:lumOff val="60000"/>
                  </a:schemeClr>
                </a:solidFill>
              </a:rPr>
              <a:t>motor limb  </a:t>
            </a:r>
            <a:r>
              <a:rPr lang="en-US" sz="1400" dirty="0">
                <a:solidFill>
                  <a:schemeClr val="accent1">
                    <a:lumMod val="40000"/>
                    <a:lumOff val="60000"/>
                  </a:schemeClr>
                </a:solidFill>
              </a:rPr>
              <a:t>consisting of efferent nerves and the effector end-organ, and a  </a:t>
            </a:r>
            <a:r>
              <a:rPr lang="en-US" sz="1400" i="1" dirty="0">
                <a:solidFill>
                  <a:schemeClr val="accent1">
                    <a:lumMod val="40000"/>
                    <a:lumOff val="60000"/>
                  </a:schemeClr>
                </a:solidFill>
              </a:rPr>
              <a:t>CNS integration center  </a:t>
            </a:r>
            <a:r>
              <a:rPr lang="en-US" sz="1400" dirty="0">
                <a:solidFill>
                  <a:schemeClr val="accent1">
                    <a:lumMod val="40000"/>
                    <a:lumOff val="60000"/>
                  </a:schemeClr>
                </a:solidFill>
              </a:rPr>
              <a:t>that connects the afferent and efferent limbs. So when you put your hand on a hot stove, nociceptors in your skin are activated, in turn causing the sensory nerves to which they’re attached to fire. The signal is carried to the spinal cord, where it stimulates interneurons that subsequently cause motor nerves to fire. These nerves synapse with motor units in the muscles that cause you to drop an </a:t>
            </a:r>
            <a:r>
              <a:rPr lang="en-US" sz="1400" i="1" dirty="0">
                <a:solidFill>
                  <a:schemeClr val="accent1">
                    <a:lumMod val="40000"/>
                    <a:lumOff val="60000"/>
                  </a:schemeClr>
                </a:solidFill>
              </a:rPr>
              <a:t>F</a:t>
            </a:r>
            <a:r>
              <a:rPr lang="en-US" sz="1400" dirty="0">
                <a:solidFill>
                  <a:schemeClr val="accent1">
                    <a:lumMod val="40000"/>
                    <a:lumOff val="60000"/>
                  </a:schemeClr>
                </a:solidFill>
              </a:rPr>
              <a:t> bomb. (Oh yeah, they also synapse with the muscles that withdraw your hand from the stove.) </a:t>
            </a:r>
          </a:p>
        </p:txBody>
      </p:sp>
      <p:sp>
        <p:nvSpPr>
          <p:cNvPr id="25" name="Rectangle 24">
            <a:extLst>
              <a:ext uri="{FF2B5EF4-FFF2-40B4-BE49-F238E27FC236}">
                <a16:creationId xmlns:a16="http://schemas.microsoft.com/office/drawing/2014/main" id="{40B8DAC1-0D5A-C69D-88A9-9A7ECFCD7278}"/>
              </a:ext>
            </a:extLst>
          </p:cNvPr>
          <p:cNvSpPr/>
          <p:nvPr/>
        </p:nvSpPr>
        <p:spPr>
          <a:xfrm>
            <a:off x="7572587" y="3935897"/>
            <a:ext cx="1134090" cy="233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8" name="Rectangle 27">
            <a:extLst>
              <a:ext uri="{FF2B5EF4-FFF2-40B4-BE49-F238E27FC236}">
                <a16:creationId xmlns:a16="http://schemas.microsoft.com/office/drawing/2014/main" id="{01676F3D-81DC-3F1E-3C4C-B40A9B1E2DB3}"/>
              </a:ext>
            </a:extLst>
          </p:cNvPr>
          <p:cNvSpPr/>
          <p:nvPr/>
        </p:nvSpPr>
        <p:spPr>
          <a:xfrm>
            <a:off x="1085069" y="1807820"/>
            <a:ext cx="1503806" cy="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4275365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373F5-FA8A-A598-B6AB-B4A129DD87BD}"/>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r>
              <a:rPr lang="en-US" b="0" i="0" dirty="0">
                <a:solidFill>
                  <a:schemeClr val="bg1">
                    <a:lumMod val="75000"/>
                  </a:schemeClr>
                </a:solidFill>
                <a:effectLst/>
                <a:latin typeface="Arial" panose="020B0604020202020204" pitchFamily="34" charset="0"/>
              </a:rPr>
              <a:t>If the LFU is disrupted, DES will result.</a:t>
            </a:r>
            <a:endParaRPr lang="en-US" sz="1800" dirty="0">
              <a:solidFill>
                <a:schemeClr val="bg1">
                  <a:lumMod val="75000"/>
                </a:schemeClr>
              </a:solidFill>
            </a:endParaRPr>
          </a:p>
        </p:txBody>
      </p:sp>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78</a:t>
            </a:fld>
            <a:endParaRPr lang="en-US" altLang="en-US"/>
          </a:p>
        </p:txBody>
      </p:sp>
      <p:sp>
        <p:nvSpPr>
          <p:cNvPr id="5" name="TextBox 4">
            <a:extLst>
              <a:ext uri="{FF2B5EF4-FFF2-40B4-BE49-F238E27FC236}">
                <a16:creationId xmlns:a16="http://schemas.microsoft.com/office/drawing/2014/main" id="{03940EA6-ABA6-68B7-9C83-CA79058FAC7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7" name="TextBox 6">
            <a:extLst>
              <a:ext uri="{FF2B5EF4-FFF2-40B4-BE49-F238E27FC236}">
                <a16:creationId xmlns:a16="http://schemas.microsoft.com/office/drawing/2014/main" id="{6C1435FF-6CB1-8D43-BA00-101E4E283F1E}"/>
              </a:ext>
            </a:extLst>
          </p:cNvPr>
          <p:cNvSpPr txBox="1"/>
          <p:nvPr/>
        </p:nvSpPr>
        <p:spPr>
          <a:xfrm>
            <a:off x="972377" y="1740955"/>
            <a:ext cx="1667444" cy="400110"/>
          </a:xfrm>
          <a:prstGeom prst="rect">
            <a:avLst/>
          </a:prstGeom>
          <a:noFill/>
        </p:spPr>
        <p:txBody>
          <a:bodyPr wrap="none" rtlCol="0">
            <a:spAutoFit/>
          </a:bodyPr>
          <a:lstStyle/>
          <a:p>
            <a:pPr algn="ctr"/>
            <a:r>
              <a:rPr lang="en-US" sz="2000" dirty="0"/>
              <a:t>Sensory limb</a:t>
            </a:r>
          </a:p>
        </p:txBody>
      </p:sp>
      <p:sp>
        <p:nvSpPr>
          <p:cNvPr id="10" name="TextBox 9">
            <a:extLst>
              <a:ext uri="{FF2B5EF4-FFF2-40B4-BE49-F238E27FC236}">
                <a16:creationId xmlns:a16="http://schemas.microsoft.com/office/drawing/2014/main" id="{4373A29A-B81D-56F2-886B-BDAC1B37D60C}"/>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t>Sensory receptors</a:t>
            </a:r>
          </a:p>
        </p:txBody>
      </p:sp>
      <p:sp>
        <p:nvSpPr>
          <p:cNvPr id="11" name="TextBox 10">
            <a:extLst>
              <a:ext uri="{FF2B5EF4-FFF2-40B4-BE49-F238E27FC236}">
                <a16:creationId xmlns:a16="http://schemas.microsoft.com/office/drawing/2014/main" id="{ADE3D780-8D7E-02BF-BC12-18F0AED4AB6B}"/>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t>Afferent nerves</a:t>
            </a:r>
          </a:p>
        </p:txBody>
      </p:sp>
      <p:sp>
        <p:nvSpPr>
          <p:cNvPr id="12" name="Left Brace 11">
            <a:extLst>
              <a:ext uri="{FF2B5EF4-FFF2-40B4-BE49-F238E27FC236}">
                <a16:creationId xmlns:a16="http://schemas.microsoft.com/office/drawing/2014/main" id="{795762C3-32E2-6F14-2653-5B8D3BAB4713}"/>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5B3B0ED7-2F86-F892-E4CB-50AE7F58526E}"/>
              </a:ext>
            </a:extLst>
          </p:cNvPr>
          <p:cNvSpPr txBox="1"/>
          <p:nvPr/>
        </p:nvSpPr>
        <p:spPr>
          <a:xfrm>
            <a:off x="3457006" y="954214"/>
            <a:ext cx="2203488" cy="461665"/>
          </a:xfrm>
          <a:prstGeom prst="rect">
            <a:avLst/>
          </a:prstGeom>
          <a:noFill/>
        </p:spPr>
        <p:txBody>
          <a:bodyPr wrap="none" rtlCol="0">
            <a:spAutoFit/>
          </a:bodyPr>
          <a:lstStyle/>
          <a:p>
            <a:pPr algn="ctr"/>
            <a:r>
              <a:rPr lang="en-US" sz="2400" dirty="0"/>
              <a:t>The Reflex Arc</a:t>
            </a:r>
          </a:p>
        </p:txBody>
      </p:sp>
      <p:sp>
        <p:nvSpPr>
          <p:cNvPr id="24" name="TextBox 23">
            <a:extLst>
              <a:ext uri="{FF2B5EF4-FFF2-40B4-BE49-F238E27FC236}">
                <a16:creationId xmlns:a16="http://schemas.microsoft.com/office/drawing/2014/main" id="{FD7D4F34-B091-33B5-130B-5EE0B9E567C5}"/>
              </a:ext>
            </a:extLst>
          </p:cNvPr>
          <p:cNvSpPr txBox="1"/>
          <p:nvPr/>
        </p:nvSpPr>
        <p:spPr>
          <a:xfrm>
            <a:off x="26504" y="3703651"/>
            <a:ext cx="9078498" cy="1815882"/>
          </a:xfrm>
          <a:prstGeom prst="rect">
            <a:avLst/>
          </a:prstGeom>
          <a:solidFill>
            <a:schemeClr val="accent1">
              <a:lumMod val="40000"/>
              <a:lumOff val="60000"/>
            </a:schemeClr>
          </a:solidFill>
        </p:spPr>
        <p:txBody>
          <a:bodyPr wrap="square" rtlCol="0">
            <a:spAutoFit/>
          </a:bodyPr>
          <a:lstStyle/>
          <a:p>
            <a:r>
              <a:rPr lang="en-US" sz="1400" i="1" dirty="0"/>
              <a:t>This is pretty vague. Can you flesh it out for me?</a:t>
            </a:r>
          </a:p>
          <a:p>
            <a:r>
              <a:rPr lang="en-US" sz="1400" dirty="0"/>
              <a:t>The LFU is closely analogous to a </a:t>
            </a:r>
            <a:r>
              <a:rPr lang="en-US" sz="1400" b="1" dirty="0"/>
              <a:t>reflex arc</a:t>
            </a:r>
            <a:r>
              <a:rPr lang="en-US" sz="1400" dirty="0"/>
              <a:t>. Recall that a reflex arc has three components: A  </a:t>
            </a:r>
            <a:r>
              <a:rPr lang="en-US" sz="1400" i="1" dirty="0"/>
              <a:t>sensory limb  </a:t>
            </a:r>
            <a:r>
              <a:rPr lang="en-US" sz="1400" dirty="0"/>
              <a:t>consisting of sensory receptors and afferent nerves</a:t>
            </a:r>
            <a:r>
              <a:rPr lang="en-US" sz="1400" dirty="0">
                <a:solidFill>
                  <a:schemeClr val="accent1">
                    <a:lumMod val="40000"/>
                    <a:lumOff val="60000"/>
                  </a:schemeClr>
                </a:solidFill>
              </a:rPr>
              <a:t>, a </a:t>
            </a:r>
            <a:r>
              <a:rPr lang="en-US" sz="1400" i="1" dirty="0">
                <a:solidFill>
                  <a:schemeClr val="accent1">
                    <a:lumMod val="40000"/>
                    <a:lumOff val="60000"/>
                  </a:schemeClr>
                </a:solidFill>
              </a:rPr>
              <a:t>motor limb  </a:t>
            </a:r>
            <a:r>
              <a:rPr lang="en-US" sz="1400" dirty="0">
                <a:solidFill>
                  <a:schemeClr val="accent1">
                    <a:lumMod val="40000"/>
                    <a:lumOff val="60000"/>
                  </a:schemeClr>
                </a:solidFill>
              </a:rPr>
              <a:t>consisting of efferent nerves and the effector end-organ, and a  </a:t>
            </a:r>
            <a:r>
              <a:rPr lang="en-US" sz="1400" i="1" dirty="0">
                <a:solidFill>
                  <a:schemeClr val="accent1">
                    <a:lumMod val="40000"/>
                    <a:lumOff val="60000"/>
                  </a:schemeClr>
                </a:solidFill>
              </a:rPr>
              <a:t>CNS integration center  </a:t>
            </a:r>
            <a:r>
              <a:rPr lang="en-US" sz="1400" dirty="0">
                <a:solidFill>
                  <a:schemeClr val="accent1">
                    <a:lumMod val="40000"/>
                    <a:lumOff val="60000"/>
                  </a:schemeClr>
                </a:solidFill>
              </a:rPr>
              <a:t>that connects the afferent and efferent limbs. So when you put your hand on a hot stove, nociceptors in your skin are activated, in turn causing the sensory nerves to which they’re attached to fire. The signal is carried to the spinal cord, where it stimulates interneurons that subsequently cause motor nerves to fire. These nerves synapse with motor units in the muscles that cause you to drop an </a:t>
            </a:r>
            <a:r>
              <a:rPr lang="en-US" sz="1400" i="1" dirty="0">
                <a:solidFill>
                  <a:schemeClr val="accent1">
                    <a:lumMod val="40000"/>
                    <a:lumOff val="60000"/>
                  </a:schemeClr>
                </a:solidFill>
              </a:rPr>
              <a:t>F</a:t>
            </a:r>
            <a:r>
              <a:rPr lang="en-US" sz="1400" dirty="0">
                <a:solidFill>
                  <a:schemeClr val="accent1">
                    <a:lumMod val="40000"/>
                    <a:lumOff val="60000"/>
                  </a:schemeClr>
                </a:solidFill>
              </a:rPr>
              <a:t> bomb. (Oh yeah, they also synapse with the muscles that withdraw your hand from the stove.) </a:t>
            </a:r>
          </a:p>
        </p:txBody>
      </p:sp>
    </p:spTree>
    <p:extLst>
      <p:ext uri="{BB962C8B-B14F-4D97-AF65-F5344CB8AC3E}">
        <p14:creationId xmlns:p14="http://schemas.microsoft.com/office/powerpoint/2010/main" val="35328768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373F5-FA8A-A598-B6AB-B4A129DD87BD}"/>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r>
              <a:rPr lang="en-US" b="0" i="0" dirty="0">
                <a:solidFill>
                  <a:schemeClr val="bg1">
                    <a:lumMod val="75000"/>
                  </a:schemeClr>
                </a:solidFill>
                <a:effectLst/>
                <a:latin typeface="Arial" panose="020B0604020202020204" pitchFamily="34" charset="0"/>
              </a:rPr>
              <a:t>If the LFU is disrupted, DES will result.</a:t>
            </a:r>
            <a:endParaRPr lang="en-US" sz="1800" dirty="0">
              <a:solidFill>
                <a:schemeClr val="bg1">
                  <a:lumMod val="75000"/>
                </a:schemeClr>
              </a:solidFill>
            </a:endParaRPr>
          </a:p>
        </p:txBody>
      </p:sp>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79</a:t>
            </a:fld>
            <a:endParaRPr lang="en-US" altLang="en-US"/>
          </a:p>
        </p:txBody>
      </p:sp>
      <p:sp>
        <p:nvSpPr>
          <p:cNvPr id="5" name="TextBox 4">
            <a:extLst>
              <a:ext uri="{FF2B5EF4-FFF2-40B4-BE49-F238E27FC236}">
                <a16:creationId xmlns:a16="http://schemas.microsoft.com/office/drawing/2014/main" id="{03940EA6-ABA6-68B7-9C83-CA79058FAC7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8" name="TextBox 7">
            <a:extLst>
              <a:ext uri="{FF2B5EF4-FFF2-40B4-BE49-F238E27FC236}">
                <a16:creationId xmlns:a16="http://schemas.microsoft.com/office/drawing/2014/main" id="{D53C1FA6-B715-6F12-8420-5243D5FA17B0}"/>
              </a:ext>
            </a:extLst>
          </p:cNvPr>
          <p:cNvSpPr txBox="1"/>
          <p:nvPr/>
        </p:nvSpPr>
        <p:spPr>
          <a:xfrm>
            <a:off x="6651920" y="1740955"/>
            <a:ext cx="1380507" cy="400110"/>
          </a:xfrm>
          <a:prstGeom prst="rect">
            <a:avLst/>
          </a:prstGeom>
          <a:noFill/>
        </p:spPr>
        <p:txBody>
          <a:bodyPr wrap="none" rtlCol="0">
            <a:spAutoFit/>
          </a:bodyPr>
          <a:lstStyle/>
          <a:p>
            <a:pPr algn="ctr"/>
            <a:r>
              <a:rPr lang="en-US" sz="2000" dirty="0"/>
              <a:t>Motor limb</a:t>
            </a:r>
          </a:p>
        </p:txBody>
      </p:sp>
      <p:sp>
        <p:nvSpPr>
          <p:cNvPr id="10" name="TextBox 9">
            <a:extLst>
              <a:ext uri="{FF2B5EF4-FFF2-40B4-BE49-F238E27FC236}">
                <a16:creationId xmlns:a16="http://schemas.microsoft.com/office/drawing/2014/main" id="{4373A29A-B81D-56F2-886B-BDAC1B37D60C}"/>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t>Sensory receptors</a:t>
            </a:r>
          </a:p>
        </p:txBody>
      </p:sp>
      <p:sp>
        <p:nvSpPr>
          <p:cNvPr id="11" name="TextBox 10">
            <a:extLst>
              <a:ext uri="{FF2B5EF4-FFF2-40B4-BE49-F238E27FC236}">
                <a16:creationId xmlns:a16="http://schemas.microsoft.com/office/drawing/2014/main" id="{ADE3D780-8D7E-02BF-BC12-18F0AED4AB6B}"/>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t>Afferent nerves</a:t>
            </a:r>
          </a:p>
        </p:txBody>
      </p:sp>
      <p:sp>
        <p:nvSpPr>
          <p:cNvPr id="12" name="Left Brace 11">
            <a:extLst>
              <a:ext uri="{FF2B5EF4-FFF2-40B4-BE49-F238E27FC236}">
                <a16:creationId xmlns:a16="http://schemas.microsoft.com/office/drawing/2014/main" id="{795762C3-32E2-6F14-2653-5B8D3BAB4713}"/>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733B227-90C8-29CB-EC37-9910A83BD777}"/>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t>Efferent nerves</a:t>
            </a:r>
          </a:p>
        </p:txBody>
      </p:sp>
      <p:sp>
        <p:nvSpPr>
          <p:cNvPr id="14" name="TextBox 13">
            <a:extLst>
              <a:ext uri="{FF2B5EF4-FFF2-40B4-BE49-F238E27FC236}">
                <a16:creationId xmlns:a16="http://schemas.microsoft.com/office/drawing/2014/main" id="{6159C9EA-92ED-D0A5-7F5E-A8154964AB13}"/>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t>Effectors</a:t>
            </a:r>
          </a:p>
        </p:txBody>
      </p:sp>
      <p:sp>
        <p:nvSpPr>
          <p:cNvPr id="15" name="Left Brace 14">
            <a:extLst>
              <a:ext uri="{FF2B5EF4-FFF2-40B4-BE49-F238E27FC236}">
                <a16:creationId xmlns:a16="http://schemas.microsoft.com/office/drawing/2014/main" id="{2F2CADED-0518-46F2-A734-12075E21D19C}"/>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5B3B0ED7-2F86-F892-E4CB-50AE7F58526E}"/>
              </a:ext>
            </a:extLst>
          </p:cNvPr>
          <p:cNvSpPr txBox="1"/>
          <p:nvPr/>
        </p:nvSpPr>
        <p:spPr>
          <a:xfrm>
            <a:off x="3457006" y="954214"/>
            <a:ext cx="2203488" cy="461665"/>
          </a:xfrm>
          <a:prstGeom prst="rect">
            <a:avLst/>
          </a:prstGeom>
          <a:noFill/>
        </p:spPr>
        <p:txBody>
          <a:bodyPr wrap="none" rtlCol="0">
            <a:spAutoFit/>
          </a:bodyPr>
          <a:lstStyle/>
          <a:p>
            <a:pPr algn="ctr"/>
            <a:r>
              <a:rPr lang="en-US" sz="2400" dirty="0"/>
              <a:t>The Reflex Arc</a:t>
            </a:r>
          </a:p>
        </p:txBody>
      </p:sp>
      <p:sp>
        <p:nvSpPr>
          <p:cNvPr id="24" name="TextBox 23">
            <a:extLst>
              <a:ext uri="{FF2B5EF4-FFF2-40B4-BE49-F238E27FC236}">
                <a16:creationId xmlns:a16="http://schemas.microsoft.com/office/drawing/2014/main" id="{FD7D4F34-B091-33B5-130B-5EE0B9E567C5}"/>
              </a:ext>
            </a:extLst>
          </p:cNvPr>
          <p:cNvSpPr txBox="1"/>
          <p:nvPr/>
        </p:nvSpPr>
        <p:spPr>
          <a:xfrm>
            <a:off x="26504" y="3703651"/>
            <a:ext cx="9078498" cy="1815882"/>
          </a:xfrm>
          <a:prstGeom prst="rect">
            <a:avLst/>
          </a:prstGeom>
          <a:solidFill>
            <a:schemeClr val="accent1">
              <a:lumMod val="40000"/>
              <a:lumOff val="60000"/>
            </a:schemeClr>
          </a:solidFill>
        </p:spPr>
        <p:txBody>
          <a:bodyPr wrap="square" rtlCol="0">
            <a:spAutoFit/>
          </a:bodyPr>
          <a:lstStyle/>
          <a:p>
            <a:r>
              <a:rPr lang="en-US" sz="1400" i="1" dirty="0"/>
              <a:t>This is pretty vague. Can you flesh it out for me?</a:t>
            </a:r>
          </a:p>
          <a:p>
            <a:r>
              <a:rPr lang="en-US" sz="1400" dirty="0"/>
              <a:t>The LFU is closely analogous to a </a:t>
            </a:r>
            <a:r>
              <a:rPr lang="en-US" sz="1400" b="1" dirty="0"/>
              <a:t>reflex arc</a:t>
            </a:r>
            <a:r>
              <a:rPr lang="en-US" sz="1400" dirty="0"/>
              <a:t>. 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a:t>
            </a:r>
            <a:r>
              <a:rPr lang="en-US" sz="1400" dirty="0">
                <a:solidFill>
                  <a:schemeClr val="accent1">
                    <a:lumMod val="40000"/>
                    <a:lumOff val="60000"/>
                  </a:schemeClr>
                </a:solidFill>
              </a:rPr>
              <a:t>, and a  </a:t>
            </a:r>
            <a:r>
              <a:rPr lang="en-US" sz="1400" i="1" dirty="0">
                <a:solidFill>
                  <a:schemeClr val="accent1">
                    <a:lumMod val="40000"/>
                    <a:lumOff val="60000"/>
                  </a:schemeClr>
                </a:solidFill>
              </a:rPr>
              <a:t>CNS integration center  </a:t>
            </a:r>
            <a:r>
              <a:rPr lang="en-US" sz="1400" dirty="0">
                <a:solidFill>
                  <a:schemeClr val="accent1">
                    <a:lumMod val="40000"/>
                    <a:lumOff val="60000"/>
                  </a:schemeClr>
                </a:solidFill>
              </a:rPr>
              <a:t>that connects the afferent and efferent limbs. So when you put your hand on a hot stove, nociceptors in your skin are activated, in turn causing the sensory nerves to which they’re attached to fire. The signal is carried to the spinal cord, where it stimulates interneurons that subsequently cause motor nerves to fire. These nerves synapse with motor units in the muscles that cause you to drop an </a:t>
            </a:r>
            <a:r>
              <a:rPr lang="en-US" sz="1400" i="1" dirty="0">
                <a:solidFill>
                  <a:schemeClr val="accent1">
                    <a:lumMod val="40000"/>
                    <a:lumOff val="60000"/>
                  </a:schemeClr>
                </a:solidFill>
              </a:rPr>
              <a:t>F</a:t>
            </a:r>
            <a:r>
              <a:rPr lang="en-US" sz="1400" dirty="0">
                <a:solidFill>
                  <a:schemeClr val="accent1">
                    <a:lumMod val="40000"/>
                    <a:lumOff val="60000"/>
                  </a:schemeClr>
                </a:solidFill>
              </a:rPr>
              <a:t> bomb. (Oh yeah, they also synapse with the muscles that withdraw your hand from the stove.) </a:t>
            </a:r>
          </a:p>
        </p:txBody>
      </p:sp>
      <p:sp>
        <p:nvSpPr>
          <p:cNvPr id="26" name="Rectangle 25">
            <a:extLst>
              <a:ext uri="{FF2B5EF4-FFF2-40B4-BE49-F238E27FC236}">
                <a16:creationId xmlns:a16="http://schemas.microsoft.com/office/drawing/2014/main" id="{F74DEBD9-886A-8BFE-D832-2852E8F2B76F}"/>
              </a:ext>
            </a:extLst>
          </p:cNvPr>
          <p:cNvSpPr/>
          <p:nvPr/>
        </p:nvSpPr>
        <p:spPr>
          <a:xfrm>
            <a:off x="4391867" y="4182689"/>
            <a:ext cx="855994" cy="233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9" name="Rectangle 28">
            <a:extLst>
              <a:ext uri="{FF2B5EF4-FFF2-40B4-BE49-F238E27FC236}">
                <a16:creationId xmlns:a16="http://schemas.microsoft.com/office/drawing/2014/main" id="{ADF10AC1-DCAA-6B9A-420B-2DC95CC0705F}"/>
              </a:ext>
            </a:extLst>
          </p:cNvPr>
          <p:cNvSpPr/>
          <p:nvPr/>
        </p:nvSpPr>
        <p:spPr>
          <a:xfrm>
            <a:off x="6621626" y="1783595"/>
            <a:ext cx="1503806" cy="317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3" name="TextBox 2">
            <a:extLst>
              <a:ext uri="{FF2B5EF4-FFF2-40B4-BE49-F238E27FC236}">
                <a16:creationId xmlns:a16="http://schemas.microsoft.com/office/drawing/2014/main" id="{020CABC7-2639-3FDB-8411-4125354DCE1D}"/>
              </a:ext>
            </a:extLst>
          </p:cNvPr>
          <p:cNvSpPr txBox="1"/>
          <p:nvPr/>
        </p:nvSpPr>
        <p:spPr>
          <a:xfrm>
            <a:off x="972377" y="1740955"/>
            <a:ext cx="1667444" cy="400110"/>
          </a:xfrm>
          <a:prstGeom prst="rect">
            <a:avLst/>
          </a:prstGeom>
          <a:noFill/>
        </p:spPr>
        <p:txBody>
          <a:bodyPr wrap="none" rtlCol="0">
            <a:spAutoFit/>
          </a:bodyPr>
          <a:lstStyle/>
          <a:p>
            <a:pPr algn="ctr"/>
            <a:r>
              <a:rPr lang="en-US" sz="2000" dirty="0"/>
              <a:t>Sensory limb</a:t>
            </a:r>
          </a:p>
        </p:txBody>
      </p:sp>
    </p:spTree>
    <p:extLst>
      <p:ext uri="{BB962C8B-B14F-4D97-AF65-F5344CB8AC3E}">
        <p14:creationId xmlns:p14="http://schemas.microsoft.com/office/powerpoint/2010/main" val="214837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8</a:t>
            </a:fld>
            <a:endParaRPr lang="en-US" alt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rgbClr val="0000FF"/>
                </a:solidFill>
              </a:rPr>
              <a:t>The fact that the main lacrimal gland is called the </a:t>
            </a:r>
            <a:r>
              <a:rPr lang="en-US" sz="1600" b="1" i="1" dirty="0">
                <a:solidFill>
                  <a:srgbClr val="0000FF"/>
                </a:solidFill>
              </a:rPr>
              <a:t>main</a:t>
            </a:r>
            <a:r>
              <a:rPr lang="en-US" sz="1600" i="1" dirty="0">
                <a:solidFill>
                  <a:srgbClr val="0000FF"/>
                </a:solidFill>
              </a:rPr>
              <a:t> lacrimal gland suggests the existence of other, non-main lacrimal glands. Do such glands actually exist?</a:t>
            </a:r>
          </a:p>
          <a:p>
            <a:r>
              <a:rPr lang="en-US" sz="1600" dirty="0">
                <a:solidFill>
                  <a:srgbClr val="0000FF"/>
                </a:solidFill>
              </a:rPr>
              <a:t>Indeed they do</a:t>
            </a:r>
          </a:p>
          <a:p>
            <a:endParaRPr lang="en-US" sz="1600" i="1" dirty="0">
              <a:solidFill>
                <a:srgbClr val="0000FF"/>
              </a:solidFill>
            </a:endParaRPr>
          </a:p>
          <a:p>
            <a:r>
              <a:rPr lang="en-US" sz="1600" i="1" dirty="0">
                <a:solidFill>
                  <a:srgbClr val="0000FF"/>
                </a:solidFill>
              </a:rPr>
              <a:t>By what general term are the non-main lacrimal glands known?</a:t>
            </a:r>
          </a:p>
          <a:p>
            <a:r>
              <a:rPr lang="en-US" sz="1600" dirty="0">
                <a:solidFill>
                  <a:srgbClr val="0000FF"/>
                </a:solidFill>
              </a:rPr>
              <a:t>The  accessory  lacrimal glands</a:t>
            </a:r>
          </a:p>
          <a:p>
            <a:endParaRPr lang="en-US" sz="1600" i="1" dirty="0">
              <a:solidFill>
                <a:srgbClr val="0000FF"/>
              </a:solidFill>
            </a:endParaRPr>
          </a:p>
          <a:p>
            <a:r>
              <a:rPr lang="en-US" sz="1600" i="1" dirty="0">
                <a:solidFill>
                  <a:srgbClr val="0000FF"/>
                </a:solidFill>
              </a:rPr>
              <a:t>How many accessory lacrimal glands are there?</a:t>
            </a:r>
          </a:p>
          <a:p>
            <a:r>
              <a:rPr lang="en-US" sz="1600" dirty="0">
                <a:solidFill>
                  <a:srgbClr val="0000FF"/>
                </a:solidFill>
              </a:rPr>
              <a:t>Two </a:t>
            </a:r>
          </a:p>
        </p:txBody>
      </p:sp>
    </p:spTree>
    <p:extLst>
      <p:ext uri="{BB962C8B-B14F-4D97-AF65-F5344CB8AC3E}">
        <p14:creationId xmlns:p14="http://schemas.microsoft.com/office/powerpoint/2010/main" val="38282036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373F5-FA8A-A598-B6AB-B4A129DD87BD}"/>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r>
              <a:rPr lang="en-US" b="0" i="0" dirty="0">
                <a:solidFill>
                  <a:schemeClr val="bg1">
                    <a:lumMod val="75000"/>
                  </a:schemeClr>
                </a:solidFill>
                <a:effectLst/>
                <a:latin typeface="Arial" panose="020B0604020202020204" pitchFamily="34" charset="0"/>
              </a:rPr>
              <a:t>If the LFU is disrupted, DES will result.</a:t>
            </a:r>
            <a:endParaRPr lang="en-US" sz="1800" dirty="0">
              <a:solidFill>
                <a:schemeClr val="bg1">
                  <a:lumMod val="75000"/>
                </a:schemeClr>
              </a:solidFill>
            </a:endParaRPr>
          </a:p>
        </p:txBody>
      </p:sp>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80</a:t>
            </a:fld>
            <a:endParaRPr lang="en-US" altLang="en-US"/>
          </a:p>
        </p:txBody>
      </p:sp>
      <p:sp>
        <p:nvSpPr>
          <p:cNvPr id="5" name="TextBox 4">
            <a:extLst>
              <a:ext uri="{FF2B5EF4-FFF2-40B4-BE49-F238E27FC236}">
                <a16:creationId xmlns:a16="http://schemas.microsoft.com/office/drawing/2014/main" id="{03940EA6-ABA6-68B7-9C83-CA79058FAC7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8" name="TextBox 7">
            <a:extLst>
              <a:ext uri="{FF2B5EF4-FFF2-40B4-BE49-F238E27FC236}">
                <a16:creationId xmlns:a16="http://schemas.microsoft.com/office/drawing/2014/main" id="{D53C1FA6-B715-6F12-8420-5243D5FA17B0}"/>
              </a:ext>
            </a:extLst>
          </p:cNvPr>
          <p:cNvSpPr txBox="1"/>
          <p:nvPr/>
        </p:nvSpPr>
        <p:spPr>
          <a:xfrm>
            <a:off x="6651920" y="1740955"/>
            <a:ext cx="1380507" cy="400110"/>
          </a:xfrm>
          <a:prstGeom prst="rect">
            <a:avLst/>
          </a:prstGeom>
          <a:noFill/>
        </p:spPr>
        <p:txBody>
          <a:bodyPr wrap="none" rtlCol="0">
            <a:spAutoFit/>
          </a:bodyPr>
          <a:lstStyle/>
          <a:p>
            <a:pPr algn="ctr"/>
            <a:r>
              <a:rPr lang="en-US" sz="2000" dirty="0"/>
              <a:t>Motor limb</a:t>
            </a:r>
          </a:p>
        </p:txBody>
      </p:sp>
      <p:sp>
        <p:nvSpPr>
          <p:cNvPr id="10" name="TextBox 9">
            <a:extLst>
              <a:ext uri="{FF2B5EF4-FFF2-40B4-BE49-F238E27FC236}">
                <a16:creationId xmlns:a16="http://schemas.microsoft.com/office/drawing/2014/main" id="{4373A29A-B81D-56F2-886B-BDAC1B37D60C}"/>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t>Sensory receptors</a:t>
            </a:r>
          </a:p>
        </p:txBody>
      </p:sp>
      <p:sp>
        <p:nvSpPr>
          <p:cNvPr id="11" name="TextBox 10">
            <a:extLst>
              <a:ext uri="{FF2B5EF4-FFF2-40B4-BE49-F238E27FC236}">
                <a16:creationId xmlns:a16="http://schemas.microsoft.com/office/drawing/2014/main" id="{ADE3D780-8D7E-02BF-BC12-18F0AED4AB6B}"/>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t>Afferent nerves</a:t>
            </a:r>
          </a:p>
        </p:txBody>
      </p:sp>
      <p:sp>
        <p:nvSpPr>
          <p:cNvPr id="12" name="Left Brace 11">
            <a:extLst>
              <a:ext uri="{FF2B5EF4-FFF2-40B4-BE49-F238E27FC236}">
                <a16:creationId xmlns:a16="http://schemas.microsoft.com/office/drawing/2014/main" id="{795762C3-32E2-6F14-2653-5B8D3BAB4713}"/>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733B227-90C8-29CB-EC37-9910A83BD777}"/>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t>Efferent nerves</a:t>
            </a:r>
          </a:p>
        </p:txBody>
      </p:sp>
      <p:sp>
        <p:nvSpPr>
          <p:cNvPr id="14" name="TextBox 13">
            <a:extLst>
              <a:ext uri="{FF2B5EF4-FFF2-40B4-BE49-F238E27FC236}">
                <a16:creationId xmlns:a16="http://schemas.microsoft.com/office/drawing/2014/main" id="{6159C9EA-92ED-D0A5-7F5E-A8154964AB13}"/>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t>Effectors</a:t>
            </a:r>
          </a:p>
        </p:txBody>
      </p:sp>
      <p:sp>
        <p:nvSpPr>
          <p:cNvPr id="15" name="Left Brace 14">
            <a:extLst>
              <a:ext uri="{FF2B5EF4-FFF2-40B4-BE49-F238E27FC236}">
                <a16:creationId xmlns:a16="http://schemas.microsoft.com/office/drawing/2014/main" id="{2F2CADED-0518-46F2-A734-12075E21D19C}"/>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5B3B0ED7-2F86-F892-E4CB-50AE7F58526E}"/>
              </a:ext>
            </a:extLst>
          </p:cNvPr>
          <p:cNvSpPr txBox="1"/>
          <p:nvPr/>
        </p:nvSpPr>
        <p:spPr>
          <a:xfrm>
            <a:off x="3457006" y="954214"/>
            <a:ext cx="2203488" cy="461665"/>
          </a:xfrm>
          <a:prstGeom prst="rect">
            <a:avLst/>
          </a:prstGeom>
          <a:noFill/>
        </p:spPr>
        <p:txBody>
          <a:bodyPr wrap="none" rtlCol="0">
            <a:spAutoFit/>
          </a:bodyPr>
          <a:lstStyle/>
          <a:p>
            <a:pPr algn="ctr"/>
            <a:r>
              <a:rPr lang="en-US" sz="2400" dirty="0"/>
              <a:t>The Reflex Arc</a:t>
            </a:r>
          </a:p>
        </p:txBody>
      </p:sp>
      <p:sp>
        <p:nvSpPr>
          <p:cNvPr id="24" name="TextBox 23">
            <a:extLst>
              <a:ext uri="{FF2B5EF4-FFF2-40B4-BE49-F238E27FC236}">
                <a16:creationId xmlns:a16="http://schemas.microsoft.com/office/drawing/2014/main" id="{FD7D4F34-B091-33B5-130B-5EE0B9E567C5}"/>
              </a:ext>
            </a:extLst>
          </p:cNvPr>
          <p:cNvSpPr txBox="1"/>
          <p:nvPr/>
        </p:nvSpPr>
        <p:spPr>
          <a:xfrm>
            <a:off x="26504" y="3703651"/>
            <a:ext cx="9078498" cy="1815882"/>
          </a:xfrm>
          <a:prstGeom prst="rect">
            <a:avLst/>
          </a:prstGeom>
          <a:solidFill>
            <a:schemeClr val="accent1">
              <a:lumMod val="40000"/>
              <a:lumOff val="60000"/>
            </a:schemeClr>
          </a:solidFill>
        </p:spPr>
        <p:txBody>
          <a:bodyPr wrap="square" rtlCol="0">
            <a:spAutoFit/>
          </a:bodyPr>
          <a:lstStyle/>
          <a:p>
            <a:r>
              <a:rPr lang="en-US" sz="1400" i="1" dirty="0"/>
              <a:t>This is pretty vague. Can you flesh it out for me?</a:t>
            </a:r>
          </a:p>
          <a:p>
            <a:r>
              <a:rPr lang="en-US" sz="1400" dirty="0"/>
              <a:t>The LFU is closely analogous to a </a:t>
            </a:r>
            <a:r>
              <a:rPr lang="en-US" sz="1400" b="1" dirty="0"/>
              <a:t>reflex arc</a:t>
            </a:r>
            <a:r>
              <a:rPr lang="en-US" sz="1400" dirty="0"/>
              <a:t>. 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a:t>
            </a:r>
            <a:r>
              <a:rPr lang="en-US" sz="1400" dirty="0">
                <a:solidFill>
                  <a:schemeClr val="accent1">
                    <a:lumMod val="40000"/>
                    <a:lumOff val="60000"/>
                  </a:schemeClr>
                </a:solidFill>
              </a:rPr>
              <a:t>, and a  </a:t>
            </a:r>
            <a:r>
              <a:rPr lang="en-US" sz="1400" i="1" dirty="0">
                <a:solidFill>
                  <a:schemeClr val="accent1">
                    <a:lumMod val="40000"/>
                    <a:lumOff val="60000"/>
                  </a:schemeClr>
                </a:solidFill>
              </a:rPr>
              <a:t>CNS integration center  </a:t>
            </a:r>
            <a:r>
              <a:rPr lang="en-US" sz="1400" dirty="0">
                <a:solidFill>
                  <a:schemeClr val="accent1">
                    <a:lumMod val="40000"/>
                    <a:lumOff val="60000"/>
                  </a:schemeClr>
                </a:solidFill>
              </a:rPr>
              <a:t>that connects the afferent and efferent limbs. So when you put your hand on a hot stove, nociceptors in your skin are activated, in turn causing the sensory nerves to which they’re attached to fire. The signal is carried to the spinal cord, where it stimulates interneurons that subsequently cause motor nerves to fire. These nerves synapse with motor units in the muscles that cause you to drop an </a:t>
            </a:r>
            <a:r>
              <a:rPr lang="en-US" sz="1400" i="1" dirty="0">
                <a:solidFill>
                  <a:schemeClr val="accent1">
                    <a:lumMod val="40000"/>
                    <a:lumOff val="60000"/>
                  </a:schemeClr>
                </a:solidFill>
              </a:rPr>
              <a:t>F</a:t>
            </a:r>
            <a:r>
              <a:rPr lang="en-US" sz="1400" dirty="0">
                <a:solidFill>
                  <a:schemeClr val="accent1">
                    <a:lumMod val="40000"/>
                    <a:lumOff val="60000"/>
                  </a:schemeClr>
                </a:solidFill>
              </a:rPr>
              <a:t> bomb. (Oh yeah, they also synapse with the muscles that withdraw your hand from the stove.) </a:t>
            </a:r>
          </a:p>
        </p:txBody>
      </p:sp>
      <p:sp>
        <p:nvSpPr>
          <p:cNvPr id="3" name="TextBox 2">
            <a:extLst>
              <a:ext uri="{FF2B5EF4-FFF2-40B4-BE49-F238E27FC236}">
                <a16:creationId xmlns:a16="http://schemas.microsoft.com/office/drawing/2014/main" id="{6A9B3C99-489E-644B-49B8-9C315145EDA4}"/>
              </a:ext>
            </a:extLst>
          </p:cNvPr>
          <p:cNvSpPr txBox="1"/>
          <p:nvPr/>
        </p:nvSpPr>
        <p:spPr>
          <a:xfrm>
            <a:off x="972377" y="1740955"/>
            <a:ext cx="1667444" cy="400110"/>
          </a:xfrm>
          <a:prstGeom prst="rect">
            <a:avLst/>
          </a:prstGeom>
          <a:noFill/>
        </p:spPr>
        <p:txBody>
          <a:bodyPr wrap="none" rtlCol="0">
            <a:spAutoFit/>
          </a:bodyPr>
          <a:lstStyle/>
          <a:p>
            <a:pPr algn="ctr"/>
            <a:r>
              <a:rPr lang="en-US" sz="2000" dirty="0"/>
              <a:t>Sensory limb</a:t>
            </a:r>
          </a:p>
        </p:txBody>
      </p:sp>
    </p:spTree>
    <p:extLst>
      <p:ext uri="{BB962C8B-B14F-4D97-AF65-F5344CB8AC3E}">
        <p14:creationId xmlns:p14="http://schemas.microsoft.com/office/powerpoint/2010/main" val="26928657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373F5-FA8A-A598-B6AB-B4A129DD87BD}"/>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r>
              <a:rPr lang="en-US" b="0" i="0" dirty="0">
                <a:solidFill>
                  <a:schemeClr val="bg1">
                    <a:lumMod val="75000"/>
                  </a:schemeClr>
                </a:solidFill>
                <a:effectLst/>
                <a:latin typeface="Arial" panose="020B0604020202020204" pitchFamily="34" charset="0"/>
              </a:rPr>
              <a:t>If the LFU is disrupted, DES will result.</a:t>
            </a:r>
            <a:endParaRPr lang="en-US" sz="1800" dirty="0">
              <a:solidFill>
                <a:schemeClr val="bg1">
                  <a:lumMod val="75000"/>
                </a:schemeClr>
              </a:solidFill>
            </a:endParaRPr>
          </a:p>
        </p:txBody>
      </p:sp>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81</a:t>
            </a:fld>
            <a:endParaRPr lang="en-US" altLang="en-US"/>
          </a:p>
        </p:txBody>
      </p:sp>
      <p:sp>
        <p:nvSpPr>
          <p:cNvPr id="5" name="TextBox 4">
            <a:extLst>
              <a:ext uri="{FF2B5EF4-FFF2-40B4-BE49-F238E27FC236}">
                <a16:creationId xmlns:a16="http://schemas.microsoft.com/office/drawing/2014/main" id="{03940EA6-ABA6-68B7-9C83-CA79058FAC7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7" name="TextBox 6">
            <a:extLst>
              <a:ext uri="{FF2B5EF4-FFF2-40B4-BE49-F238E27FC236}">
                <a16:creationId xmlns:a16="http://schemas.microsoft.com/office/drawing/2014/main" id="{6C1435FF-6CB1-8D43-BA00-101E4E283F1E}"/>
              </a:ext>
            </a:extLst>
          </p:cNvPr>
          <p:cNvSpPr txBox="1"/>
          <p:nvPr/>
        </p:nvSpPr>
        <p:spPr>
          <a:xfrm>
            <a:off x="972377" y="1740955"/>
            <a:ext cx="1667444" cy="400110"/>
          </a:xfrm>
          <a:prstGeom prst="rect">
            <a:avLst/>
          </a:prstGeom>
          <a:noFill/>
        </p:spPr>
        <p:txBody>
          <a:bodyPr wrap="none" rtlCol="0">
            <a:spAutoFit/>
          </a:bodyPr>
          <a:lstStyle/>
          <a:p>
            <a:pPr algn="ctr"/>
            <a:r>
              <a:rPr lang="en-US" sz="2000" dirty="0"/>
              <a:t>Sensory limb</a:t>
            </a:r>
          </a:p>
        </p:txBody>
      </p:sp>
      <p:sp>
        <p:nvSpPr>
          <p:cNvPr id="8" name="TextBox 7">
            <a:extLst>
              <a:ext uri="{FF2B5EF4-FFF2-40B4-BE49-F238E27FC236}">
                <a16:creationId xmlns:a16="http://schemas.microsoft.com/office/drawing/2014/main" id="{D53C1FA6-B715-6F12-8420-5243D5FA17B0}"/>
              </a:ext>
            </a:extLst>
          </p:cNvPr>
          <p:cNvSpPr txBox="1"/>
          <p:nvPr/>
        </p:nvSpPr>
        <p:spPr>
          <a:xfrm>
            <a:off x="6651920" y="1740955"/>
            <a:ext cx="1380507" cy="400110"/>
          </a:xfrm>
          <a:prstGeom prst="rect">
            <a:avLst/>
          </a:prstGeom>
          <a:noFill/>
        </p:spPr>
        <p:txBody>
          <a:bodyPr wrap="none" rtlCol="0">
            <a:spAutoFit/>
          </a:bodyPr>
          <a:lstStyle/>
          <a:p>
            <a:pPr algn="ctr"/>
            <a:r>
              <a:rPr lang="en-US" sz="2000" dirty="0"/>
              <a:t>Motor limb</a:t>
            </a:r>
          </a:p>
        </p:txBody>
      </p:sp>
      <p:sp>
        <p:nvSpPr>
          <p:cNvPr id="9" name="TextBox 8">
            <a:extLst>
              <a:ext uri="{FF2B5EF4-FFF2-40B4-BE49-F238E27FC236}">
                <a16:creationId xmlns:a16="http://schemas.microsoft.com/office/drawing/2014/main" id="{32E69516-C086-7EAD-C641-F5B1C2AB7C04}"/>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10" name="TextBox 9">
            <a:extLst>
              <a:ext uri="{FF2B5EF4-FFF2-40B4-BE49-F238E27FC236}">
                <a16:creationId xmlns:a16="http://schemas.microsoft.com/office/drawing/2014/main" id="{4373A29A-B81D-56F2-886B-BDAC1B37D60C}"/>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t>Sensory receptors</a:t>
            </a:r>
          </a:p>
        </p:txBody>
      </p:sp>
      <p:sp>
        <p:nvSpPr>
          <p:cNvPr id="11" name="TextBox 10">
            <a:extLst>
              <a:ext uri="{FF2B5EF4-FFF2-40B4-BE49-F238E27FC236}">
                <a16:creationId xmlns:a16="http://schemas.microsoft.com/office/drawing/2014/main" id="{ADE3D780-8D7E-02BF-BC12-18F0AED4AB6B}"/>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t>Afferent nerves</a:t>
            </a:r>
          </a:p>
        </p:txBody>
      </p:sp>
      <p:sp>
        <p:nvSpPr>
          <p:cNvPr id="12" name="Left Brace 11">
            <a:extLst>
              <a:ext uri="{FF2B5EF4-FFF2-40B4-BE49-F238E27FC236}">
                <a16:creationId xmlns:a16="http://schemas.microsoft.com/office/drawing/2014/main" id="{795762C3-32E2-6F14-2653-5B8D3BAB4713}"/>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733B227-90C8-29CB-EC37-9910A83BD777}"/>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t>Efferent nerves</a:t>
            </a:r>
          </a:p>
        </p:txBody>
      </p:sp>
      <p:sp>
        <p:nvSpPr>
          <p:cNvPr id="14" name="TextBox 13">
            <a:extLst>
              <a:ext uri="{FF2B5EF4-FFF2-40B4-BE49-F238E27FC236}">
                <a16:creationId xmlns:a16="http://schemas.microsoft.com/office/drawing/2014/main" id="{6159C9EA-92ED-D0A5-7F5E-A8154964AB13}"/>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t>Effectors</a:t>
            </a:r>
          </a:p>
        </p:txBody>
      </p:sp>
      <p:sp>
        <p:nvSpPr>
          <p:cNvPr id="15" name="Left Brace 14">
            <a:extLst>
              <a:ext uri="{FF2B5EF4-FFF2-40B4-BE49-F238E27FC236}">
                <a16:creationId xmlns:a16="http://schemas.microsoft.com/office/drawing/2014/main" id="{2F2CADED-0518-46F2-A734-12075E21D19C}"/>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Arrow: Right 15">
            <a:extLst>
              <a:ext uri="{FF2B5EF4-FFF2-40B4-BE49-F238E27FC236}">
                <a16:creationId xmlns:a16="http://schemas.microsoft.com/office/drawing/2014/main" id="{7750ED39-6230-8A0D-E945-6E4C52484EFD}"/>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085C888-E8BC-9BD3-9A8E-CEFF989F67C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B3B0ED7-2F86-F892-E4CB-50AE7F58526E}"/>
              </a:ext>
            </a:extLst>
          </p:cNvPr>
          <p:cNvSpPr txBox="1"/>
          <p:nvPr/>
        </p:nvSpPr>
        <p:spPr>
          <a:xfrm>
            <a:off x="3457006" y="954214"/>
            <a:ext cx="2203488" cy="461665"/>
          </a:xfrm>
          <a:prstGeom prst="rect">
            <a:avLst/>
          </a:prstGeom>
          <a:noFill/>
        </p:spPr>
        <p:txBody>
          <a:bodyPr wrap="none" rtlCol="0">
            <a:spAutoFit/>
          </a:bodyPr>
          <a:lstStyle/>
          <a:p>
            <a:pPr algn="ctr"/>
            <a:r>
              <a:rPr lang="en-US" sz="2400" dirty="0"/>
              <a:t>The Reflex Arc</a:t>
            </a:r>
          </a:p>
        </p:txBody>
      </p:sp>
      <p:sp>
        <p:nvSpPr>
          <p:cNvPr id="24" name="TextBox 23">
            <a:extLst>
              <a:ext uri="{FF2B5EF4-FFF2-40B4-BE49-F238E27FC236}">
                <a16:creationId xmlns:a16="http://schemas.microsoft.com/office/drawing/2014/main" id="{FD7D4F34-B091-33B5-130B-5EE0B9E567C5}"/>
              </a:ext>
            </a:extLst>
          </p:cNvPr>
          <p:cNvSpPr txBox="1"/>
          <p:nvPr/>
        </p:nvSpPr>
        <p:spPr>
          <a:xfrm>
            <a:off x="26504" y="3703651"/>
            <a:ext cx="9078498" cy="1815882"/>
          </a:xfrm>
          <a:prstGeom prst="rect">
            <a:avLst/>
          </a:prstGeom>
          <a:solidFill>
            <a:schemeClr val="accent1">
              <a:lumMod val="40000"/>
              <a:lumOff val="60000"/>
            </a:schemeClr>
          </a:solidFill>
        </p:spPr>
        <p:txBody>
          <a:bodyPr wrap="square" rtlCol="0">
            <a:spAutoFit/>
          </a:bodyPr>
          <a:lstStyle/>
          <a:p>
            <a:r>
              <a:rPr lang="en-US" sz="1400" i="1" dirty="0"/>
              <a:t>This is pretty vague. Can you flesh it out for me?</a:t>
            </a:r>
          </a:p>
          <a:p>
            <a:r>
              <a:rPr lang="en-US" sz="1400" dirty="0"/>
              <a:t>The LFU is closely analogous to a </a:t>
            </a:r>
            <a:r>
              <a:rPr lang="en-US" sz="1400" b="1" dirty="0"/>
              <a:t>reflex arc</a:t>
            </a:r>
            <a:r>
              <a:rPr lang="en-US" sz="1400" dirty="0"/>
              <a:t>. 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r>
              <a:rPr lang="en-US" sz="1400" dirty="0">
                <a:solidFill>
                  <a:schemeClr val="accent1">
                    <a:lumMod val="40000"/>
                    <a:lumOff val="60000"/>
                  </a:schemeClr>
                </a:solidFill>
              </a:rPr>
              <a:t>So when you put your hand on a hot stove, nociceptors in your skin are activated, in turn causing the sensory nerves to which they’re attached to fire. The signal is carried to the spinal cord, where it stimulates interneurons that subsequently cause motor nerves to fire. These nerves synapse with motor units in the muscles that cause you to drop an </a:t>
            </a:r>
            <a:r>
              <a:rPr lang="en-US" sz="1400" i="1" dirty="0">
                <a:solidFill>
                  <a:schemeClr val="accent1">
                    <a:lumMod val="40000"/>
                    <a:lumOff val="60000"/>
                  </a:schemeClr>
                </a:solidFill>
              </a:rPr>
              <a:t>F</a:t>
            </a:r>
            <a:r>
              <a:rPr lang="en-US" sz="1400" dirty="0">
                <a:solidFill>
                  <a:schemeClr val="accent1">
                    <a:lumMod val="40000"/>
                    <a:lumOff val="60000"/>
                  </a:schemeClr>
                </a:solidFill>
              </a:rPr>
              <a:t> bomb. (Oh yeah, they also synapse with the muscles that withdraw your hand from the stove.) </a:t>
            </a:r>
          </a:p>
        </p:txBody>
      </p:sp>
      <p:sp>
        <p:nvSpPr>
          <p:cNvPr id="27" name="Rectangle 26">
            <a:extLst>
              <a:ext uri="{FF2B5EF4-FFF2-40B4-BE49-F238E27FC236}">
                <a16:creationId xmlns:a16="http://schemas.microsoft.com/office/drawing/2014/main" id="{ED230FA3-C308-6432-EA3D-5899237DBE57}"/>
              </a:ext>
            </a:extLst>
          </p:cNvPr>
          <p:cNvSpPr/>
          <p:nvPr/>
        </p:nvSpPr>
        <p:spPr>
          <a:xfrm>
            <a:off x="1509228" y="4404556"/>
            <a:ext cx="1875491" cy="20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 + two words</a:t>
            </a:r>
          </a:p>
        </p:txBody>
      </p:sp>
      <p:sp>
        <p:nvSpPr>
          <p:cNvPr id="30" name="Rectangle 29">
            <a:extLst>
              <a:ext uri="{FF2B5EF4-FFF2-40B4-BE49-F238E27FC236}">
                <a16:creationId xmlns:a16="http://schemas.microsoft.com/office/drawing/2014/main" id="{7685B7E1-3A2B-FE6F-1981-F71357497794}"/>
              </a:ext>
            </a:extLst>
          </p:cNvPr>
          <p:cNvSpPr/>
          <p:nvPr/>
        </p:nvSpPr>
        <p:spPr>
          <a:xfrm>
            <a:off x="3825182" y="1521150"/>
            <a:ext cx="1497331" cy="837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 + two words</a:t>
            </a:r>
          </a:p>
        </p:txBody>
      </p:sp>
    </p:spTree>
    <p:extLst>
      <p:ext uri="{BB962C8B-B14F-4D97-AF65-F5344CB8AC3E}">
        <p14:creationId xmlns:p14="http://schemas.microsoft.com/office/powerpoint/2010/main" val="39391690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373F5-FA8A-A598-B6AB-B4A129DD87BD}"/>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r>
              <a:rPr lang="en-US" b="0" i="0" dirty="0">
                <a:solidFill>
                  <a:schemeClr val="bg1">
                    <a:lumMod val="75000"/>
                  </a:schemeClr>
                </a:solidFill>
                <a:effectLst/>
                <a:latin typeface="Arial" panose="020B0604020202020204" pitchFamily="34" charset="0"/>
              </a:rPr>
              <a:t>If the LFU is disrupted, DES will result.</a:t>
            </a:r>
            <a:endParaRPr lang="en-US" sz="1800" dirty="0">
              <a:solidFill>
                <a:schemeClr val="bg1">
                  <a:lumMod val="75000"/>
                </a:schemeClr>
              </a:solidFill>
            </a:endParaRPr>
          </a:p>
        </p:txBody>
      </p:sp>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82</a:t>
            </a:fld>
            <a:endParaRPr lang="en-US" altLang="en-US"/>
          </a:p>
        </p:txBody>
      </p:sp>
      <p:sp>
        <p:nvSpPr>
          <p:cNvPr id="5" name="TextBox 4">
            <a:extLst>
              <a:ext uri="{FF2B5EF4-FFF2-40B4-BE49-F238E27FC236}">
                <a16:creationId xmlns:a16="http://schemas.microsoft.com/office/drawing/2014/main" id="{03940EA6-ABA6-68B7-9C83-CA79058FAC7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7" name="TextBox 6">
            <a:extLst>
              <a:ext uri="{FF2B5EF4-FFF2-40B4-BE49-F238E27FC236}">
                <a16:creationId xmlns:a16="http://schemas.microsoft.com/office/drawing/2014/main" id="{6C1435FF-6CB1-8D43-BA00-101E4E283F1E}"/>
              </a:ext>
            </a:extLst>
          </p:cNvPr>
          <p:cNvSpPr txBox="1"/>
          <p:nvPr/>
        </p:nvSpPr>
        <p:spPr>
          <a:xfrm>
            <a:off x="972377" y="1740955"/>
            <a:ext cx="1667444" cy="400110"/>
          </a:xfrm>
          <a:prstGeom prst="rect">
            <a:avLst/>
          </a:prstGeom>
          <a:noFill/>
        </p:spPr>
        <p:txBody>
          <a:bodyPr wrap="none" rtlCol="0">
            <a:spAutoFit/>
          </a:bodyPr>
          <a:lstStyle/>
          <a:p>
            <a:pPr algn="ctr"/>
            <a:r>
              <a:rPr lang="en-US" sz="2000" dirty="0"/>
              <a:t>Sensory limb</a:t>
            </a:r>
          </a:p>
        </p:txBody>
      </p:sp>
      <p:sp>
        <p:nvSpPr>
          <p:cNvPr id="8" name="TextBox 7">
            <a:extLst>
              <a:ext uri="{FF2B5EF4-FFF2-40B4-BE49-F238E27FC236}">
                <a16:creationId xmlns:a16="http://schemas.microsoft.com/office/drawing/2014/main" id="{D53C1FA6-B715-6F12-8420-5243D5FA17B0}"/>
              </a:ext>
            </a:extLst>
          </p:cNvPr>
          <p:cNvSpPr txBox="1"/>
          <p:nvPr/>
        </p:nvSpPr>
        <p:spPr>
          <a:xfrm>
            <a:off x="6651920" y="1740955"/>
            <a:ext cx="1380507" cy="400110"/>
          </a:xfrm>
          <a:prstGeom prst="rect">
            <a:avLst/>
          </a:prstGeom>
          <a:noFill/>
        </p:spPr>
        <p:txBody>
          <a:bodyPr wrap="none" rtlCol="0">
            <a:spAutoFit/>
          </a:bodyPr>
          <a:lstStyle/>
          <a:p>
            <a:pPr algn="ctr"/>
            <a:r>
              <a:rPr lang="en-US" sz="2000" dirty="0"/>
              <a:t>Motor limb</a:t>
            </a:r>
          </a:p>
        </p:txBody>
      </p:sp>
      <p:sp>
        <p:nvSpPr>
          <p:cNvPr id="9" name="TextBox 8">
            <a:extLst>
              <a:ext uri="{FF2B5EF4-FFF2-40B4-BE49-F238E27FC236}">
                <a16:creationId xmlns:a16="http://schemas.microsoft.com/office/drawing/2014/main" id="{32E69516-C086-7EAD-C641-F5B1C2AB7C04}"/>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10" name="TextBox 9">
            <a:extLst>
              <a:ext uri="{FF2B5EF4-FFF2-40B4-BE49-F238E27FC236}">
                <a16:creationId xmlns:a16="http://schemas.microsoft.com/office/drawing/2014/main" id="{4373A29A-B81D-56F2-886B-BDAC1B37D60C}"/>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t>Sensory receptors</a:t>
            </a:r>
          </a:p>
        </p:txBody>
      </p:sp>
      <p:sp>
        <p:nvSpPr>
          <p:cNvPr id="11" name="TextBox 10">
            <a:extLst>
              <a:ext uri="{FF2B5EF4-FFF2-40B4-BE49-F238E27FC236}">
                <a16:creationId xmlns:a16="http://schemas.microsoft.com/office/drawing/2014/main" id="{ADE3D780-8D7E-02BF-BC12-18F0AED4AB6B}"/>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t>Afferent nerves</a:t>
            </a:r>
          </a:p>
        </p:txBody>
      </p:sp>
      <p:sp>
        <p:nvSpPr>
          <p:cNvPr id="12" name="Left Brace 11">
            <a:extLst>
              <a:ext uri="{FF2B5EF4-FFF2-40B4-BE49-F238E27FC236}">
                <a16:creationId xmlns:a16="http://schemas.microsoft.com/office/drawing/2014/main" id="{795762C3-32E2-6F14-2653-5B8D3BAB4713}"/>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733B227-90C8-29CB-EC37-9910A83BD777}"/>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t>Efferent nerves</a:t>
            </a:r>
          </a:p>
        </p:txBody>
      </p:sp>
      <p:sp>
        <p:nvSpPr>
          <p:cNvPr id="14" name="TextBox 13">
            <a:extLst>
              <a:ext uri="{FF2B5EF4-FFF2-40B4-BE49-F238E27FC236}">
                <a16:creationId xmlns:a16="http://schemas.microsoft.com/office/drawing/2014/main" id="{6159C9EA-92ED-D0A5-7F5E-A8154964AB13}"/>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t>Effectors</a:t>
            </a:r>
          </a:p>
        </p:txBody>
      </p:sp>
      <p:sp>
        <p:nvSpPr>
          <p:cNvPr id="15" name="Left Brace 14">
            <a:extLst>
              <a:ext uri="{FF2B5EF4-FFF2-40B4-BE49-F238E27FC236}">
                <a16:creationId xmlns:a16="http://schemas.microsoft.com/office/drawing/2014/main" id="{2F2CADED-0518-46F2-A734-12075E21D19C}"/>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Arrow: Right 15">
            <a:extLst>
              <a:ext uri="{FF2B5EF4-FFF2-40B4-BE49-F238E27FC236}">
                <a16:creationId xmlns:a16="http://schemas.microsoft.com/office/drawing/2014/main" id="{7750ED39-6230-8A0D-E945-6E4C52484EFD}"/>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085C888-E8BC-9BD3-9A8E-CEFF989F67C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B3B0ED7-2F86-F892-E4CB-50AE7F58526E}"/>
              </a:ext>
            </a:extLst>
          </p:cNvPr>
          <p:cNvSpPr txBox="1"/>
          <p:nvPr/>
        </p:nvSpPr>
        <p:spPr>
          <a:xfrm>
            <a:off x="3457006" y="954214"/>
            <a:ext cx="2203488" cy="461665"/>
          </a:xfrm>
          <a:prstGeom prst="rect">
            <a:avLst/>
          </a:prstGeom>
          <a:noFill/>
        </p:spPr>
        <p:txBody>
          <a:bodyPr wrap="none" rtlCol="0">
            <a:spAutoFit/>
          </a:bodyPr>
          <a:lstStyle/>
          <a:p>
            <a:pPr algn="ctr"/>
            <a:r>
              <a:rPr lang="en-US" sz="2400" dirty="0"/>
              <a:t>The Reflex Arc</a:t>
            </a:r>
          </a:p>
        </p:txBody>
      </p:sp>
      <p:sp>
        <p:nvSpPr>
          <p:cNvPr id="24" name="TextBox 23">
            <a:extLst>
              <a:ext uri="{FF2B5EF4-FFF2-40B4-BE49-F238E27FC236}">
                <a16:creationId xmlns:a16="http://schemas.microsoft.com/office/drawing/2014/main" id="{FD7D4F34-B091-33B5-130B-5EE0B9E567C5}"/>
              </a:ext>
            </a:extLst>
          </p:cNvPr>
          <p:cNvSpPr txBox="1"/>
          <p:nvPr/>
        </p:nvSpPr>
        <p:spPr>
          <a:xfrm>
            <a:off x="26504" y="3703651"/>
            <a:ext cx="9078498" cy="1815882"/>
          </a:xfrm>
          <a:prstGeom prst="rect">
            <a:avLst/>
          </a:prstGeom>
          <a:solidFill>
            <a:schemeClr val="accent1">
              <a:lumMod val="40000"/>
              <a:lumOff val="60000"/>
            </a:schemeClr>
          </a:solidFill>
        </p:spPr>
        <p:txBody>
          <a:bodyPr wrap="square" rtlCol="0">
            <a:spAutoFit/>
          </a:bodyPr>
          <a:lstStyle/>
          <a:p>
            <a:r>
              <a:rPr lang="en-US" sz="1400" i="1" dirty="0"/>
              <a:t>This is pretty vague. Can you flesh it out for me?</a:t>
            </a:r>
          </a:p>
          <a:p>
            <a:r>
              <a:rPr lang="en-US" sz="1400" dirty="0"/>
              <a:t>The LFU is closely analogous to a </a:t>
            </a:r>
            <a:r>
              <a:rPr lang="en-US" sz="1400" b="1" dirty="0"/>
              <a:t>reflex arc</a:t>
            </a:r>
            <a:r>
              <a:rPr lang="en-US" sz="1400" dirty="0"/>
              <a:t>. Recall that a reflex arc has three components: A  </a:t>
            </a:r>
            <a:r>
              <a:rPr lang="en-US" sz="1400" i="1" dirty="0"/>
              <a:t>sensory limb  </a:t>
            </a:r>
            <a:r>
              <a:rPr lang="en-US" sz="1400" dirty="0"/>
              <a:t>consisting of sensory receptors and afferent nerves, </a:t>
            </a:r>
            <a:r>
              <a:rPr lang="en-US" sz="1400" dirty="0">
                <a:solidFill>
                  <a:srgbClr val="0000FF"/>
                </a:solidFill>
              </a:rPr>
              <a:t>a </a:t>
            </a:r>
            <a:r>
              <a:rPr lang="en-US" sz="1400" i="1" dirty="0">
                <a:solidFill>
                  <a:srgbClr val="0000FF"/>
                </a:solidFill>
              </a:rPr>
              <a:t>motor limb  </a:t>
            </a:r>
            <a:r>
              <a:rPr lang="en-US" sz="1400" dirty="0">
                <a:solidFill>
                  <a:srgbClr val="0000FF"/>
                </a:solidFill>
              </a:rPr>
              <a:t>consisting of efferent nerves and the effector end-organ, </a:t>
            </a:r>
            <a:r>
              <a:rPr lang="en-US" sz="1400" dirty="0"/>
              <a:t>and a  </a:t>
            </a:r>
            <a:r>
              <a:rPr lang="en-US" sz="1400" i="1" dirty="0"/>
              <a:t>CNS integration center  </a:t>
            </a:r>
            <a:r>
              <a:rPr lang="en-US" sz="1400" dirty="0"/>
              <a:t>that connects the afferent and efferent limbs. </a:t>
            </a:r>
            <a:r>
              <a:rPr lang="en-US" sz="1400" dirty="0">
                <a:solidFill>
                  <a:schemeClr val="accent1">
                    <a:lumMod val="40000"/>
                    <a:lumOff val="60000"/>
                  </a:schemeClr>
                </a:solidFill>
              </a:rPr>
              <a:t>So when you put your hand on a hot stove, nociceptors in your skin are activated, in turn causing the sensory nerves to which they’re attached to fire. The signal is carried to the spinal cord, where it stimulates interneurons that subsequently cause motor nerves to fire. These nerves synapse with motor units in the muscles that cause you to drop an </a:t>
            </a:r>
            <a:r>
              <a:rPr lang="en-US" sz="1400" i="1" dirty="0">
                <a:solidFill>
                  <a:schemeClr val="accent1">
                    <a:lumMod val="40000"/>
                    <a:lumOff val="60000"/>
                  </a:schemeClr>
                </a:solidFill>
              </a:rPr>
              <a:t>F</a:t>
            </a:r>
            <a:r>
              <a:rPr lang="en-US" sz="1400" dirty="0">
                <a:solidFill>
                  <a:schemeClr val="accent1">
                    <a:lumMod val="40000"/>
                    <a:lumOff val="60000"/>
                  </a:schemeClr>
                </a:solidFill>
              </a:rPr>
              <a:t> bomb. (Oh yeah, they also synapse with the muscles that withdraw your hand from the stove.) </a:t>
            </a:r>
          </a:p>
        </p:txBody>
      </p:sp>
    </p:spTree>
    <p:extLst>
      <p:ext uri="{BB962C8B-B14F-4D97-AF65-F5344CB8AC3E}">
        <p14:creationId xmlns:p14="http://schemas.microsoft.com/office/powerpoint/2010/main" val="2530546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8373F5-FA8A-A598-B6AB-B4A129DD87BD}"/>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r>
              <a:rPr lang="en-US" b="0" i="0" dirty="0">
                <a:solidFill>
                  <a:schemeClr val="bg1">
                    <a:lumMod val="75000"/>
                  </a:schemeClr>
                </a:solidFill>
                <a:effectLst/>
                <a:latin typeface="Arial" panose="020B0604020202020204" pitchFamily="34" charset="0"/>
              </a:rPr>
              <a:t>If the LFU is disrupted, DES will result.</a:t>
            </a:r>
            <a:endParaRPr lang="en-US" sz="1800" dirty="0">
              <a:solidFill>
                <a:schemeClr val="bg1">
                  <a:lumMod val="75000"/>
                </a:schemeClr>
              </a:solidFill>
            </a:endParaRPr>
          </a:p>
        </p:txBody>
      </p:sp>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83</a:t>
            </a:fld>
            <a:endParaRPr lang="en-US" altLang="en-US"/>
          </a:p>
        </p:txBody>
      </p:sp>
      <p:sp>
        <p:nvSpPr>
          <p:cNvPr id="5" name="TextBox 4">
            <a:extLst>
              <a:ext uri="{FF2B5EF4-FFF2-40B4-BE49-F238E27FC236}">
                <a16:creationId xmlns:a16="http://schemas.microsoft.com/office/drawing/2014/main" id="{03940EA6-ABA6-68B7-9C83-CA79058FAC7A}"/>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7" name="TextBox 6">
            <a:extLst>
              <a:ext uri="{FF2B5EF4-FFF2-40B4-BE49-F238E27FC236}">
                <a16:creationId xmlns:a16="http://schemas.microsoft.com/office/drawing/2014/main" id="{6C1435FF-6CB1-8D43-BA00-101E4E283F1E}"/>
              </a:ext>
            </a:extLst>
          </p:cNvPr>
          <p:cNvSpPr txBox="1"/>
          <p:nvPr/>
        </p:nvSpPr>
        <p:spPr>
          <a:xfrm>
            <a:off x="972377" y="1740955"/>
            <a:ext cx="1667444" cy="400110"/>
          </a:xfrm>
          <a:prstGeom prst="rect">
            <a:avLst/>
          </a:prstGeom>
          <a:noFill/>
        </p:spPr>
        <p:txBody>
          <a:bodyPr wrap="none" rtlCol="0">
            <a:spAutoFit/>
          </a:bodyPr>
          <a:lstStyle/>
          <a:p>
            <a:pPr algn="ctr"/>
            <a:r>
              <a:rPr lang="en-US" sz="2000" dirty="0"/>
              <a:t>Sensory limb</a:t>
            </a:r>
          </a:p>
        </p:txBody>
      </p:sp>
      <p:sp>
        <p:nvSpPr>
          <p:cNvPr id="8" name="TextBox 7">
            <a:extLst>
              <a:ext uri="{FF2B5EF4-FFF2-40B4-BE49-F238E27FC236}">
                <a16:creationId xmlns:a16="http://schemas.microsoft.com/office/drawing/2014/main" id="{D53C1FA6-B715-6F12-8420-5243D5FA17B0}"/>
              </a:ext>
            </a:extLst>
          </p:cNvPr>
          <p:cNvSpPr txBox="1"/>
          <p:nvPr/>
        </p:nvSpPr>
        <p:spPr>
          <a:xfrm>
            <a:off x="6651920" y="1740955"/>
            <a:ext cx="1380507" cy="400110"/>
          </a:xfrm>
          <a:prstGeom prst="rect">
            <a:avLst/>
          </a:prstGeom>
          <a:noFill/>
        </p:spPr>
        <p:txBody>
          <a:bodyPr wrap="none" rtlCol="0">
            <a:spAutoFit/>
          </a:bodyPr>
          <a:lstStyle/>
          <a:p>
            <a:pPr algn="ctr"/>
            <a:r>
              <a:rPr lang="en-US" sz="2000" dirty="0"/>
              <a:t>Motor limb</a:t>
            </a:r>
          </a:p>
        </p:txBody>
      </p:sp>
      <p:sp>
        <p:nvSpPr>
          <p:cNvPr id="9" name="TextBox 8">
            <a:extLst>
              <a:ext uri="{FF2B5EF4-FFF2-40B4-BE49-F238E27FC236}">
                <a16:creationId xmlns:a16="http://schemas.microsoft.com/office/drawing/2014/main" id="{32E69516-C086-7EAD-C641-F5B1C2AB7C04}"/>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t>CNS integration center</a:t>
            </a:r>
          </a:p>
        </p:txBody>
      </p:sp>
      <p:sp>
        <p:nvSpPr>
          <p:cNvPr id="10" name="TextBox 9">
            <a:extLst>
              <a:ext uri="{FF2B5EF4-FFF2-40B4-BE49-F238E27FC236}">
                <a16:creationId xmlns:a16="http://schemas.microsoft.com/office/drawing/2014/main" id="{4373A29A-B81D-56F2-886B-BDAC1B37D60C}"/>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t>Sensory receptors</a:t>
            </a:r>
          </a:p>
        </p:txBody>
      </p:sp>
      <p:sp>
        <p:nvSpPr>
          <p:cNvPr id="11" name="TextBox 10">
            <a:extLst>
              <a:ext uri="{FF2B5EF4-FFF2-40B4-BE49-F238E27FC236}">
                <a16:creationId xmlns:a16="http://schemas.microsoft.com/office/drawing/2014/main" id="{ADE3D780-8D7E-02BF-BC12-18F0AED4AB6B}"/>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t>Afferent nerves</a:t>
            </a:r>
          </a:p>
        </p:txBody>
      </p:sp>
      <p:sp>
        <p:nvSpPr>
          <p:cNvPr id="12" name="Left Brace 11">
            <a:extLst>
              <a:ext uri="{FF2B5EF4-FFF2-40B4-BE49-F238E27FC236}">
                <a16:creationId xmlns:a16="http://schemas.microsoft.com/office/drawing/2014/main" id="{795762C3-32E2-6F14-2653-5B8D3BAB4713}"/>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733B227-90C8-29CB-EC37-9910A83BD777}"/>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t>Efferent nerves</a:t>
            </a:r>
          </a:p>
        </p:txBody>
      </p:sp>
      <p:sp>
        <p:nvSpPr>
          <p:cNvPr id="14" name="TextBox 13">
            <a:extLst>
              <a:ext uri="{FF2B5EF4-FFF2-40B4-BE49-F238E27FC236}">
                <a16:creationId xmlns:a16="http://schemas.microsoft.com/office/drawing/2014/main" id="{6159C9EA-92ED-D0A5-7F5E-A8154964AB13}"/>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t>Effectors</a:t>
            </a:r>
          </a:p>
        </p:txBody>
      </p:sp>
      <p:sp>
        <p:nvSpPr>
          <p:cNvPr id="15" name="Left Brace 14">
            <a:extLst>
              <a:ext uri="{FF2B5EF4-FFF2-40B4-BE49-F238E27FC236}">
                <a16:creationId xmlns:a16="http://schemas.microsoft.com/office/drawing/2014/main" id="{2F2CADED-0518-46F2-A734-12075E21D19C}"/>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Arrow: Right 15">
            <a:extLst>
              <a:ext uri="{FF2B5EF4-FFF2-40B4-BE49-F238E27FC236}">
                <a16:creationId xmlns:a16="http://schemas.microsoft.com/office/drawing/2014/main" id="{7750ED39-6230-8A0D-E945-6E4C52484EFD}"/>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085C888-E8BC-9BD3-9A8E-CEFF989F67C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3A6D1AA-BA3A-5ABA-F16E-714CF3E7C56C}"/>
              </a:ext>
            </a:extLst>
          </p:cNvPr>
          <p:cNvSpPr txBox="1"/>
          <p:nvPr/>
        </p:nvSpPr>
        <p:spPr>
          <a:xfrm>
            <a:off x="46277" y="2968640"/>
            <a:ext cx="1729257" cy="296684"/>
          </a:xfrm>
          <a:prstGeom prst="rect">
            <a:avLst/>
          </a:prstGeom>
          <a:noFill/>
          <a:ln>
            <a:noFill/>
          </a:ln>
        </p:spPr>
        <p:txBody>
          <a:bodyPr wrap="square" rtlCol="0">
            <a:spAutoFit/>
          </a:bodyPr>
          <a:lstStyle/>
          <a:p>
            <a:pPr>
              <a:lnSpc>
                <a:spcPts val="1700"/>
              </a:lnSpc>
            </a:pPr>
            <a:r>
              <a:rPr lang="en-US" sz="1400" dirty="0">
                <a:solidFill>
                  <a:srgbClr val="0000FF"/>
                </a:solidFill>
              </a:rPr>
              <a:t>Skin nociceptors</a:t>
            </a:r>
          </a:p>
        </p:txBody>
      </p:sp>
      <p:sp>
        <p:nvSpPr>
          <p:cNvPr id="20" name="TextBox 19">
            <a:extLst>
              <a:ext uri="{FF2B5EF4-FFF2-40B4-BE49-F238E27FC236}">
                <a16:creationId xmlns:a16="http://schemas.microsoft.com/office/drawing/2014/main" id="{3975D6A7-2E13-AF54-E023-510FABA0B359}"/>
              </a:ext>
            </a:extLst>
          </p:cNvPr>
          <p:cNvSpPr txBox="1"/>
          <p:nvPr/>
        </p:nvSpPr>
        <p:spPr>
          <a:xfrm>
            <a:off x="3806435" y="2442726"/>
            <a:ext cx="1810177" cy="584775"/>
          </a:xfrm>
          <a:prstGeom prst="rect">
            <a:avLst/>
          </a:prstGeom>
          <a:noFill/>
        </p:spPr>
        <p:txBody>
          <a:bodyPr wrap="square" rtlCol="0">
            <a:spAutoFit/>
          </a:bodyPr>
          <a:lstStyle/>
          <a:p>
            <a:r>
              <a:rPr lang="en-US" b="1" dirty="0"/>
              <a:t>Spinal Cord</a:t>
            </a:r>
            <a:endParaRPr lang="en-US" sz="1600" b="1" dirty="0"/>
          </a:p>
          <a:p>
            <a:r>
              <a:rPr lang="en-US" sz="1400" dirty="0">
                <a:solidFill>
                  <a:srgbClr val="0000FF"/>
                </a:solidFill>
              </a:rPr>
              <a:t>--Interneurons</a:t>
            </a:r>
            <a:endParaRPr lang="en-US" sz="1600" dirty="0">
              <a:solidFill>
                <a:srgbClr val="0000FF"/>
              </a:solidFill>
            </a:endParaRPr>
          </a:p>
        </p:txBody>
      </p:sp>
      <p:sp>
        <p:nvSpPr>
          <p:cNvPr id="21" name="TextBox 20">
            <a:extLst>
              <a:ext uri="{FF2B5EF4-FFF2-40B4-BE49-F238E27FC236}">
                <a16:creationId xmlns:a16="http://schemas.microsoft.com/office/drawing/2014/main" id="{C65CD5B1-3E6F-5FC2-836C-D5211E78C699}"/>
              </a:ext>
            </a:extLst>
          </p:cNvPr>
          <p:cNvSpPr txBox="1"/>
          <p:nvPr/>
        </p:nvSpPr>
        <p:spPr>
          <a:xfrm>
            <a:off x="5643142" y="2937518"/>
            <a:ext cx="1810177" cy="528350"/>
          </a:xfrm>
          <a:prstGeom prst="rect">
            <a:avLst/>
          </a:prstGeom>
          <a:noFill/>
          <a:ln>
            <a:noFill/>
          </a:ln>
        </p:spPr>
        <p:txBody>
          <a:bodyPr wrap="square" rtlCol="0">
            <a:spAutoFit/>
          </a:bodyPr>
          <a:lstStyle/>
          <a:p>
            <a:pPr>
              <a:lnSpc>
                <a:spcPts val="1700"/>
              </a:lnSpc>
            </a:pPr>
            <a:r>
              <a:rPr lang="en-US" sz="1400" dirty="0">
                <a:solidFill>
                  <a:srgbClr val="0000FF"/>
                </a:solidFill>
              </a:rPr>
              <a:t>Some brachial plexus nonsense</a:t>
            </a:r>
          </a:p>
        </p:txBody>
      </p:sp>
      <p:sp>
        <p:nvSpPr>
          <p:cNvPr id="22" name="TextBox 21">
            <a:extLst>
              <a:ext uri="{FF2B5EF4-FFF2-40B4-BE49-F238E27FC236}">
                <a16:creationId xmlns:a16="http://schemas.microsoft.com/office/drawing/2014/main" id="{692E3092-07D4-2660-12FD-88DE797BF3D6}"/>
              </a:ext>
            </a:extLst>
          </p:cNvPr>
          <p:cNvSpPr txBox="1"/>
          <p:nvPr/>
        </p:nvSpPr>
        <p:spPr>
          <a:xfrm>
            <a:off x="7903889" y="2907194"/>
            <a:ext cx="1042737" cy="296684"/>
          </a:xfrm>
          <a:prstGeom prst="rect">
            <a:avLst/>
          </a:prstGeom>
          <a:noFill/>
          <a:ln>
            <a:noFill/>
          </a:ln>
        </p:spPr>
        <p:txBody>
          <a:bodyPr wrap="square" rtlCol="0">
            <a:spAutoFit/>
          </a:bodyPr>
          <a:lstStyle/>
          <a:p>
            <a:pPr>
              <a:lnSpc>
                <a:spcPts val="1700"/>
              </a:lnSpc>
            </a:pPr>
            <a:r>
              <a:rPr lang="en-US" sz="1400" dirty="0">
                <a:solidFill>
                  <a:srgbClr val="0000FF"/>
                </a:solidFill>
              </a:rPr>
              <a:t>Da </a:t>
            </a:r>
            <a:r>
              <a:rPr lang="en-US" sz="1400" dirty="0" err="1">
                <a:solidFill>
                  <a:srgbClr val="0000FF"/>
                </a:solidFill>
              </a:rPr>
              <a:t>gunz</a:t>
            </a:r>
            <a:endParaRPr lang="en-US" sz="1400" dirty="0">
              <a:solidFill>
                <a:srgbClr val="0000FF"/>
              </a:solidFill>
            </a:endParaRPr>
          </a:p>
        </p:txBody>
      </p:sp>
      <p:sp>
        <p:nvSpPr>
          <p:cNvPr id="23" name="TextBox 22">
            <a:extLst>
              <a:ext uri="{FF2B5EF4-FFF2-40B4-BE49-F238E27FC236}">
                <a16:creationId xmlns:a16="http://schemas.microsoft.com/office/drawing/2014/main" id="{5B3B0ED7-2F86-F892-E4CB-50AE7F58526E}"/>
              </a:ext>
            </a:extLst>
          </p:cNvPr>
          <p:cNvSpPr txBox="1"/>
          <p:nvPr/>
        </p:nvSpPr>
        <p:spPr>
          <a:xfrm>
            <a:off x="3457006" y="954214"/>
            <a:ext cx="2203488" cy="461665"/>
          </a:xfrm>
          <a:prstGeom prst="rect">
            <a:avLst/>
          </a:prstGeom>
          <a:noFill/>
        </p:spPr>
        <p:txBody>
          <a:bodyPr wrap="none" rtlCol="0">
            <a:spAutoFit/>
          </a:bodyPr>
          <a:lstStyle/>
          <a:p>
            <a:pPr algn="ctr"/>
            <a:r>
              <a:rPr lang="en-US" sz="2400" dirty="0"/>
              <a:t>The Reflex Arc</a:t>
            </a:r>
          </a:p>
        </p:txBody>
      </p:sp>
      <p:sp>
        <p:nvSpPr>
          <p:cNvPr id="24" name="TextBox 23">
            <a:extLst>
              <a:ext uri="{FF2B5EF4-FFF2-40B4-BE49-F238E27FC236}">
                <a16:creationId xmlns:a16="http://schemas.microsoft.com/office/drawing/2014/main" id="{FD7D4F34-B091-33B5-130B-5EE0B9E567C5}"/>
              </a:ext>
            </a:extLst>
          </p:cNvPr>
          <p:cNvSpPr txBox="1"/>
          <p:nvPr/>
        </p:nvSpPr>
        <p:spPr>
          <a:xfrm>
            <a:off x="26504" y="3703651"/>
            <a:ext cx="9078498" cy="1815882"/>
          </a:xfrm>
          <a:prstGeom prst="rect">
            <a:avLst/>
          </a:prstGeom>
          <a:solidFill>
            <a:schemeClr val="accent1">
              <a:lumMod val="40000"/>
              <a:lumOff val="60000"/>
            </a:schemeClr>
          </a:solidFill>
        </p:spPr>
        <p:txBody>
          <a:bodyPr wrap="square" rtlCol="0">
            <a:spAutoFit/>
          </a:bodyPr>
          <a:lstStyle/>
          <a:p>
            <a:r>
              <a:rPr lang="en-US" sz="1400" i="1" dirty="0">
                <a:solidFill>
                  <a:schemeClr val="bg1">
                    <a:lumMod val="75000"/>
                  </a:schemeClr>
                </a:solidFill>
              </a:rPr>
              <a:t>This is pretty vague. Can you flesh it out for me?</a:t>
            </a:r>
          </a:p>
          <a:p>
            <a:r>
              <a:rPr lang="en-US" sz="1400" dirty="0">
                <a:solidFill>
                  <a:schemeClr val="bg1">
                    <a:lumMod val="75000"/>
                  </a:schemeClr>
                </a:solidFill>
              </a:rPr>
              <a:t>The LFU is closely analogous to a </a:t>
            </a:r>
            <a:r>
              <a:rPr lang="en-US" sz="1400" b="1" dirty="0">
                <a:solidFill>
                  <a:schemeClr val="bg1">
                    <a:lumMod val="75000"/>
                  </a:schemeClr>
                </a:solidFill>
              </a:rPr>
              <a:t>reflex arc</a:t>
            </a:r>
            <a:r>
              <a:rPr lang="en-US" sz="1400" dirty="0">
                <a:solidFill>
                  <a:schemeClr val="bg1">
                    <a:lumMod val="75000"/>
                  </a:schemeClr>
                </a:solidFill>
              </a:rPr>
              <a:t>. Recall that a reflex arc has three components: A  </a:t>
            </a:r>
            <a:r>
              <a:rPr lang="en-US" sz="1400" i="1" dirty="0">
                <a:solidFill>
                  <a:schemeClr val="bg1">
                    <a:lumMod val="75000"/>
                  </a:schemeClr>
                </a:solidFill>
              </a:rPr>
              <a:t>sensory limb  </a:t>
            </a:r>
            <a:r>
              <a:rPr lang="en-US" sz="1400" dirty="0">
                <a:solidFill>
                  <a:schemeClr val="bg1">
                    <a:lumMod val="75000"/>
                  </a:schemeClr>
                </a:solidFill>
              </a:rPr>
              <a:t>consisting of sensory receptors and afferent nerves, a </a:t>
            </a:r>
            <a:r>
              <a:rPr lang="en-US" sz="1400" i="1" dirty="0">
                <a:solidFill>
                  <a:schemeClr val="bg1">
                    <a:lumMod val="75000"/>
                  </a:schemeClr>
                </a:solidFill>
              </a:rPr>
              <a:t>motor limb  </a:t>
            </a:r>
            <a:r>
              <a:rPr lang="en-US" sz="1400" dirty="0">
                <a:solidFill>
                  <a:schemeClr val="bg1">
                    <a:lumMod val="75000"/>
                  </a:schemeClr>
                </a:solidFill>
              </a:rPr>
              <a:t>consisting of efferent nerves and the effector end-organ, and a  </a:t>
            </a:r>
            <a:r>
              <a:rPr lang="en-US" sz="1400" i="1" dirty="0">
                <a:solidFill>
                  <a:schemeClr val="bg1">
                    <a:lumMod val="75000"/>
                  </a:schemeClr>
                </a:solidFill>
              </a:rPr>
              <a:t>CNS integration center  </a:t>
            </a:r>
            <a:r>
              <a:rPr lang="en-US" sz="1400" dirty="0">
                <a:solidFill>
                  <a:schemeClr val="bg1">
                    <a:lumMod val="75000"/>
                  </a:schemeClr>
                </a:solidFill>
              </a:rPr>
              <a:t>that connects the afferent and efferent limbs. </a:t>
            </a:r>
            <a:r>
              <a:rPr lang="en-US" sz="1400" dirty="0">
                <a:solidFill>
                  <a:srgbClr val="0000FF"/>
                </a:solidFill>
              </a:rPr>
              <a:t>So when you put your hand on a hot stove, nociceptors in your skin are activated, in turn causing the sensory nerves to which they’re attached to fire. The signal is carried to the spinal cord, where it stimulates interneurons that subsequently cause motor nerves to fire. These nerves synapse with motor units in the muscles that cause you to drop an </a:t>
            </a:r>
            <a:r>
              <a:rPr lang="en-US" sz="1400" i="1" dirty="0">
                <a:solidFill>
                  <a:srgbClr val="0000FF"/>
                </a:solidFill>
              </a:rPr>
              <a:t>F</a:t>
            </a:r>
            <a:r>
              <a:rPr lang="en-US" sz="1400" dirty="0">
                <a:solidFill>
                  <a:srgbClr val="0000FF"/>
                </a:solidFill>
              </a:rPr>
              <a:t> bomb. (They also synapse with the muscles that withdraw your hand from the stove.) </a:t>
            </a:r>
          </a:p>
        </p:txBody>
      </p:sp>
      <p:sp>
        <p:nvSpPr>
          <p:cNvPr id="3" name="TextBox 2">
            <a:extLst>
              <a:ext uri="{FF2B5EF4-FFF2-40B4-BE49-F238E27FC236}">
                <a16:creationId xmlns:a16="http://schemas.microsoft.com/office/drawing/2014/main" id="{3C12ACFD-ED86-A9A3-58B8-A8E297D5DAFC}"/>
              </a:ext>
            </a:extLst>
          </p:cNvPr>
          <p:cNvSpPr txBox="1"/>
          <p:nvPr/>
        </p:nvSpPr>
        <p:spPr>
          <a:xfrm>
            <a:off x="2289622" y="2964820"/>
            <a:ext cx="1525165" cy="296684"/>
          </a:xfrm>
          <a:prstGeom prst="rect">
            <a:avLst/>
          </a:prstGeom>
          <a:noFill/>
          <a:ln>
            <a:noFill/>
          </a:ln>
        </p:spPr>
        <p:txBody>
          <a:bodyPr wrap="square" rtlCol="0">
            <a:spAutoFit/>
          </a:bodyPr>
          <a:lstStyle/>
          <a:p>
            <a:pPr>
              <a:lnSpc>
                <a:spcPts val="1700"/>
              </a:lnSpc>
            </a:pPr>
            <a:r>
              <a:rPr lang="en-US" sz="1400" dirty="0">
                <a:solidFill>
                  <a:srgbClr val="0000FF"/>
                </a:solidFill>
              </a:rPr>
              <a:t>Ulnar? I </a:t>
            </a:r>
            <a:r>
              <a:rPr lang="en-US" sz="1400" dirty="0" err="1">
                <a:solidFill>
                  <a:srgbClr val="0000FF"/>
                </a:solidFill>
              </a:rPr>
              <a:t>dunno</a:t>
            </a:r>
            <a:endParaRPr lang="en-US" sz="1400" dirty="0">
              <a:solidFill>
                <a:srgbClr val="0000FF"/>
              </a:solidFill>
            </a:endParaRPr>
          </a:p>
        </p:txBody>
      </p:sp>
    </p:spTree>
    <p:extLst>
      <p:ext uri="{BB962C8B-B14F-4D97-AF65-F5344CB8AC3E}">
        <p14:creationId xmlns:p14="http://schemas.microsoft.com/office/powerpoint/2010/main" val="3051183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84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chemeClr val="accent6">
                    <a:lumMod val="20000"/>
                    <a:lumOff val="80000"/>
                  </a:schemeClr>
                </a:solidFill>
              </a:rPr>
              <a:t>The motor limb consisting of the lacrimal, meibomian, and goblet glands/cells (innervated by parasympathetics ) as well as the orbicularis oculi muscle (innervated by  CN7 ). CNS integration involves the  CN5  nucleus, the  CN7  nucleus, and the  superior salivatory  nucleus (which is motor </a:t>
            </a:r>
          </a:p>
          <a:p>
            <a:r>
              <a:rPr lang="en-US" sz="1400" dirty="0">
                <a:solidFill>
                  <a:schemeClr val="accent6">
                    <a:lumMod val="20000"/>
                    <a:lumOff val="80000"/>
                  </a:schemeClr>
                </a:solidFill>
              </a:rPr>
              <a:t>to the glands). </a:t>
            </a:r>
          </a:p>
        </p:txBody>
      </p:sp>
      <p:sp>
        <p:nvSpPr>
          <p:cNvPr id="19" name="Rectangle 18">
            <a:extLst>
              <a:ext uri="{FF2B5EF4-FFF2-40B4-BE49-F238E27FC236}">
                <a16:creationId xmlns:a16="http://schemas.microsoft.com/office/drawing/2014/main" id="{4A81E884-E8DA-4B3A-B174-D502F5A9A4D2}"/>
              </a:ext>
            </a:extLst>
          </p:cNvPr>
          <p:cNvSpPr/>
          <p:nvPr/>
        </p:nvSpPr>
        <p:spPr>
          <a:xfrm>
            <a:off x="7767220" y="4293704"/>
            <a:ext cx="912954" cy="249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nerves</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9AB714D-3487-D53D-38A6-10174312B1F7}"/>
              </a:ext>
            </a:extLst>
          </p:cNvPr>
          <p:cNvSpPr/>
          <p:nvPr/>
        </p:nvSpPr>
        <p:spPr>
          <a:xfrm>
            <a:off x="2360940" y="3212463"/>
            <a:ext cx="912954" cy="249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nerves</a:t>
            </a:r>
          </a:p>
        </p:txBody>
      </p:sp>
    </p:spTree>
    <p:extLst>
      <p:ext uri="{BB962C8B-B14F-4D97-AF65-F5344CB8AC3E}">
        <p14:creationId xmlns:p14="http://schemas.microsoft.com/office/powerpoint/2010/main" val="2376809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85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chemeClr val="accent6">
                    <a:lumMod val="20000"/>
                    <a:lumOff val="80000"/>
                  </a:schemeClr>
                </a:solidFill>
              </a:rPr>
              <a:t>The motor limb consisting of the lacrimal, meibomian, and goblet glands/cells (innervated by parasympathetics ) as well as the orbicularis oculi muscle (innervated by  CN7 ). CNS integration involves the  CN5  nucleus, the  CN7  nucleus, and the  superior salivatory  nucleus (which is motor </a:t>
            </a:r>
          </a:p>
          <a:p>
            <a:r>
              <a:rPr lang="en-US" sz="1400" dirty="0">
                <a:solidFill>
                  <a:schemeClr val="accent6">
                    <a:lumMod val="20000"/>
                    <a:lumOff val="80000"/>
                  </a:schemeClr>
                </a:solidFill>
              </a:rPr>
              <a:t>to the glands). </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436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86</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990526"/>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848758"/>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r>
              <a:rPr lang="en-US" sz="1400" dirty="0">
                <a:solidFill>
                  <a:schemeClr val="accent6">
                    <a:lumMod val="20000"/>
                    <a:lumOff val="80000"/>
                  </a:schemeClr>
                </a:solidFill>
              </a:rPr>
              <a:t>as well as the orbicularis oculi muscle (innervated by  CN7 ). CNS integration involves the  CN5  nucleus, the  CN7  nucleus, and the  superior salivatory  nucleus (w</a:t>
            </a:r>
          </a:p>
          <a:p>
            <a:r>
              <a:rPr lang="en-US" sz="1400" dirty="0" err="1">
                <a:solidFill>
                  <a:schemeClr val="accent6">
                    <a:lumMod val="20000"/>
                    <a:lumOff val="80000"/>
                  </a:schemeClr>
                </a:solidFill>
              </a:rPr>
              <a:t>hich</a:t>
            </a:r>
            <a:r>
              <a:rPr lang="en-US" sz="1400" dirty="0">
                <a:solidFill>
                  <a:schemeClr val="accent6">
                    <a:lumMod val="20000"/>
                    <a:lumOff val="80000"/>
                  </a:schemeClr>
                </a:solidFill>
              </a:rPr>
              <a:t> is motor to the glands). </a:t>
            </a:r>
          </a:p>
        </p:txBody>
      </p:sp>
      <p:sp>
        <p:nvSpPr>
          <p:cNvPr id="25" name="Rectangle 24">
            <a:extLst>
              <a:ext uri="{FF2B5EF4-FFF2-40B4-BE49-F238E27FC236}">
                <a16:creationId xmlns:a16="http://schemas.microsoft.com/office/drawing/2014/main" id="{C63C96CE-F1E1-5357-44B1-139B37C3BD21}"/>
              </a:ext>
            </a:extLst>
          </p:cNvPr>
          <p:cNvSpPr/>
          <p:nvPr/>
        </p:nvSpPr>
        <p:spPr>
          <a:xfrm>
            <a:off x="331493" y="4736328"/>
            <a:ext cx="1459285" cy="219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Brace 31">
            <a:extLst>
              <a:ext uri="{FF2B5EF4-FFF2-40B4-BE49-F238E27FC236}">
                <a16:creationId xmlns:a16="http://schemas.microsoft.com/office/drawing/2014/main" id="{12E8AA92-54B7-54FF-4B29-4217C4877C8A}"/>
              </a:ext>
            </a:extLst>
          </p:cNvPr>
          <p:cNvSpPr/>
          <p:nvPr/>
        </p:nvSpPr>
        <p:spPr>
          <a:xfrm>
            <a:off x="7700700" y="2964820"/>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640EE7E4-FCFD-EF30-95F9-A010B8D8C25F}"/>
              </a:ext>
            </a:extLst>
          </p:cNvPr>
          <p:cNvCxnSpPr>
            <a:cxnSpLocks/>
          </p:cNvCxnSpPr>
          <p:nvPr/>
        </p:nvCxnSpPr>
        <p:spPr>
          <a:xfrm>
            <a:off x="7122640" y="3167270"/>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148B7A5A-8182-8711-34F8-D40D0BBE2198}"/>
              </a:ext>
            </a:extLst>
          </p:cNvPr>
          <p:cNvSpPr/>
          <p:nvPr/>
        </p:nvSpPr>
        <p:spPr>
          <a:xfrm>
            <a:off x="5882637" y="3046801"/>
            <a:ext cx="1248701" cy="395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2347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87</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990526"/>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848758"/>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r>
              <a:rPr lang="en-US" sz="1400" dirty="0">
                <a:solidFill>
                  <a:schemeClr val="accent6">
                    <a:lumMod val="20000"/>
                    <a:lumOff val="80000"/>
                  </a:schemeClr>
                </a:solidFill>
              </a:rPr>
              <a:t>as well as the orbicularis oculi muscle (innervated by  CN7 ). CNS integration involves the  CN5  nucleus, the  CN7  nucleus, and the  superior salivatory  nucleus (w</a:t>
            </a:r>
          </a:p>
          <a:p>
            <a:r>
              <a:rPr lang="en-US" sz="1400" dirty="0" err="1">
                <a:solidFill>
                  <a:schemeClr val="accent6">
                    <a:lumMod val="20000"/>
                    <a:lumOff val="80000"/>
                  </a:schemeClr>
                </a:solidFill>
              </a:rPr>
              <a:t>hich</a:t>
            </a:r>
            <a:r>
              <a:rPr lang="en-US" sz="1400" dirty="0">
                <a:solidFill>
                  <a:schemeClr val="accent6">
                    <a:lumMod val="20000"/>
                    <a:lumOff val="80000"/>
                  </a:schemeClr>
                </a:solidFill>
              </a:rPr>
              <a:t> is motor to the glands). </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Brace 31">
            <a:extLst>
              <a:ext uri="{FF2B5EF4-FFF2-40B4-BE49-F238E27FC236}">
                <a16:creationId xmlns:a16="http://schemas.microsoft.com/office/drawing/2014/main" id="{12E8AA92-54B7-54FF-4B29-4217C4877C8A}"/>
              </a:ext>
            </a:extLst>
          </p:cNvPr>
          <p:cNvSpPr/>
          <p:nvPr/>
        </p:nvSpPr>
        <p:spPr>
          <a:xfrm>
            <a:off x="7700700" y="2964820"/>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640EE7E4-FCFD-EF30-95F9-A010B8D8C25F}"/>
              </a:ext>
            </a:extLst>
          </p:cNvPr>
          <p:cNvCxnSpPr>
            <a:cxnSpLocks/>
          </p:cNvCxnSpPr>
          <p:nvPr/>
        </p:nvCxnSpPr>
        <p:spPr>
          <a:xfrm>
            <a:off x="7122640" y="3167270"/>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148B7A5A-8182-8711-34F8-D40D0BBE2198}"/>
              </a:ext>
            </a:extLst>
          </p:cNvPr>
          <p:cNvSpPr/>
          <p:nvPr/>
        </p:nvSpPr>
        <p:spPr>
          <a:xfrm>
            <a:off x="5882637" y="3243163"/>
            <a:ext cx="1248701" cy="198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DBD31E-365C-1A62-173D-2E76FC283BC6}"/>
              </a:ext>
            </a:extLst>
          </p:cNvPr>
          <p:cNvSpPr txBox="1"/>
          <p:nvPr/>
        </p:nvSpPr>
        <p:spPr>
          <a:xfrm>
            <a:off x="4102960" y="6274321"/>
            <a:ext cx="4757530" cy="461665"/>
          </a:xfrm>
          <a:prstGeom prst="rect">
            <a:avLst/>
          </a:prstGeom>
          <a:noFill/>
        </p:spPr>
        <p:txBody>
          <a:bodyPr wrap="square" rtlCol="0">
            <a:spAutoFit/>
          </a:bodyPr>
          <a:lstStyle/>
          <a:p>
            <a:r>
              <a:rPr lang="en-US" sz="1200" dirty="0"/>
              <a:t>*It must be noted that the precise role of parasympathetic input vis a vis LFU function has yet to be folly elucidated</a:t>
            </a:r>
          </a:p>
        </p:txBody>
      </p:sp>
    </p:spTree>
    <p:extLst>
      <p:ext uri="{BB962C8B-B14F-4D97-AF65-F5344CB8AC3E}">
        <p14:creationId xmlns:p14="http://schemas.microsoft.com/office/powerpoint/2010/main" val="31499016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88</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990526"/>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r>
              <a:rPr lang="en-US" sz="1400" dirty="0"/>
              <a:t>as well as the orbicularis oculi muscle (innervated by  CN7 ). </a:t>
            </a:r>
            <a:r>
              <a:rPr lang="en-US" sz="1400" dirty="0">
                <a:solidFill>
                  <a:schemeClr val="accent6">
                    <a:lumMod val="20000"/>
                    <a:lumOff val="80000"/>
                  </a:schemeClr>
                </a:solidFill>
              </a:rPr>
              <a:t>CNS integration involves the  CN5  nucleus, the  CN7  nucleus, and the  superior salivatory  nucleus (w</a:t>
            </a:r>
          </a:p>
          <a:p>
            <a:r>
              <a:rPr lang="en-US" sz="1400" dirty="0" err="1">
                <a:solidFill>
                  <a:schemeClr val="accent6">
                    <a:lumMod val="20000"/>
                    <a:lumOff val="80000"/>
                  </a:schemeClr>
                </a:solidFill>
              </a:rPr>
              <a:t>hich</a:t>
            </a:r>
            <a:r>
              <a:rPr lang="en-US" sz="1400" dirty="0">
                <a:solidFill>
                  <a:schemeClr val="accent6">
                    <a:lumMod val="20000"/>
                    <a:lumOff val="80000"/>
                  </a:schemeClr>
                </a:solidFill>
              </a:rPr>
              <a:t> is motor to the glands). </a:t>
            </a:r>
          </a:p>
        </p:txBody>
      </p:sp>
      <p:sp>
        <p:nvSpPr>
          <p:cNvPr id="26" name="Rectangle 25">
            <a:extLst>
              <a:ext uri="{FF2B5EF4-FFF2-40B4-BE49-F238E27FC236}">
                <a16:creationId xmlns:a16="http://schemas.microsoft.com/office/drawing/2014/main" id="{E82D6C81-2B4B-D8DA-A638-19FBBB133D3F}"/>
              </a:ext>
            </a:extLst>
          </p:cNvPr>
          <p:cNvSpPr/>
          <p:nvPr/>
        </p:nvSpPr>
        <p:spPr>
          <a:xfrm>
            <a:off x="6106204" y="4749531"/>
            <a:ext cx="428529" cy="220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CN#</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Brace 31">
            <a:extLst>
              <a:ext uri="{FF2B5EF4-FFF2-40B4-BE49-F238E27FC236}">
                <a16:creationId xmlns:a16="http://schemas.microsoft.com/office/drawing/2014/main" id="{12E8AA92-54B7-54FF-4B29-4217C4877C8A}"/>
              </a:ext>
            </a:extLst>
          </p:cNvPr>
          <p:cNvSpPr/>
          <p:nvPr/>
        </p:nvSpPr>
        <p:spPr>
          <a:xfrm>
            <a:off x="7700700" y="2964820"/>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640EE7E4-FCFD-EF30-95F9-A010B8D8C25F}"/>
              </a:ext>
            </a:extLst>
          </p:cNvPr>
          <p:cNvCxnSpPr>
            <a:cxnSpLocks/>
          </p:cNvCxnSpPr>
          <p:nvPr/>
        </p:nvCxnSpPr>
        <p:spPr>
          <a:xfrm>
            <a:off x="7122640" y="3167270"/>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DAE91A0-B98F-3EBF-8DB3-9587F2A28179}"/>
              </a:ext>
            </a:extLst>
          </p:cNvPr>
          <p:cNvCxnSpPr>
            <a:cxnSpLocks/>
          </p:cNvCxnSpPr>
          <p:nvPr/>
        </p:nvCxnSpPr>
        <p:spPr>
          <a:xfrm>
            <a:off x="6294783" y="3415748"/>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ECCC69C2-B337-70C2-2E26-795F0F3702E9}"/>
              </a:ext>
            </a:extLst>
          </p:cNvPr>
          <p:cNvSpPr/>
          <p:nvPr/>
        </p:nvSpPr>
        <p:spPr>
          <a:xfrm>
            <a:off x="5882637" y="3243163"/>
            <a:ext cx="1248701" cy="198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042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89</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990526"/>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t>In the LFU</a:t>
            </a:r>
            <a:r>
              <a:rPr lang="en-US" sz="1400" dirty="0"/>
              <a:t>, the sensory limb consists of ocular-surface nociceptors connected to branches of  V1 and V2.  </a:t>
            </a:r>
            <a:r>
              <a:rPr lang="en-US" sz="1400" dirty="0">
                <a:solidFill>
                  <a:srgbClr val="0000FF"/>
                </a:solidFill>
              </a:rPr>
              <a:t>The motor limb consisting of the lacrimal, meibomian, and goblet glands/cells (innervated by parasympathetics*) </a:t>
            </a:r>
            <a:r>
              <a:rPr lang="en-US" sz="1400" dirty="0"/>
              <a:t>as well as the orbicularis oculi muscle (innervated by  CN7 ). </a:t>
            </a:r>
            <a:r>
              <a:rPr lang="en-US" sz="1400" dirty="0">
                <a:solidFill>
                  <a:schemeClr val="accent6">
                    <a:lumMod val="20000"/>
                    <a:lumOff val="80000"/>
                  </a:schemeClr>
                </a:solidFill>
              </a:rPr>
              <a:t>CNS integration involves the  CN5  nucleus, the  CN7  nucleus, and the  superior salivatory  nucleus (</a:t>
            </a:r>
          </a:p>
          <a:p>
            <a:r>
              <a:rPr lang="en-US" sz="1400" dirty="0">
                <a:solidFill>
                  <a:schemeClr val="accent6">
                    <a:lumMod val="20000"/>
                    <a:lumOff val="80000"/>
                  </a:schemeClr>
                </a:solidFill>
              </a:rPr>
              <a:t>which is motor to the glands). </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Brace 31">
            <a:extLst>
              <a:ext uri="{FF2B5EF4-FFF2-40B4-BE49-F238E27FC236}">
                <a16:creationId xmlns:a16="http://schemas.microsoft.com/office/drawing/2014/main" id="{12E8AA92-54B7-54FF-4B29-4217C4877C8A}"/>
              </a:ext>
            </a:extLst>
          </p:cNvPr>
          <p:cNvSpPr/>
          <p:nvPr/>
        </p:nvSpPr>
        <p:spPr>
          <a:xfrm>
            <a:off x="7700700" y="2964820"/>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640EE7E4-FCFD-EF30-95F9-A010B8D8C25F}"/>
              </a:ext>
            </a:extLst>
          </p:cNvPr>
          <p:cNvCxnSpPr>
            <a:cxnSpLocks/>
          </p:cNvCxnSpPr>
          <p:nvPr/>
        </p:nvCxnSpPr>
        <p:spPr>
          <a:xfrm>
            <a:off x="7122640" y="3167270"/>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DAE91A0-B98F-3EBF-8DB3-9587F2A28179}"/>
              </a:ext>
            </a:extLst>
          </p:cNvPr>
          <p:cNvCxnSpPr>
            <a:cxnSpLocks/>
          </p:cNvCxnSpPr>
          <p:nvPr/>
        </p:nvCxnSpPr>
        <p:spPr>
          <a:xfrm>
            <a:off x="6294783" y="3415748"/>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426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607729-42FF-A1C6-B0A6-B8702B14037A}"/>
              </a:ext>
            </a:extLst>
          </p:cNvPr>
          <p:cNvSpPr>
            <a:spLocks noGrp="1"/>
          </p:cNvSpPr>
          <p:nvPr>
            <p:ph type="sldNum" sz="quarter" idx="12"/>
          </p:nvPr>
        </p:nvSpPr>
        <p:spPr/>
        <p:txBody>
          <a:bodyPr/>
          <a:lstStyle/>
          <a:p>
            <a:fld id="{BAD19207-1E44-4E66-9B5C-6617FFE2002F}" type="slidenum">
              <a:rPr lang="en-US" altLang="en-US" smtClean="0"/>
              <a:pPr/>
              <a:t>9</a:t>
            </a:fld>
            <a:endParaRPr lang="en-US" altLang="en-US"/>
          </a:p>
        </p:txBody>
      </p:sp>
      <p:sp>
        <p:nvSpPr>
          <p:cNvPr id="14" name="Rectangle 13">
            <a:extLst>
              <a:ext uri="{FF2B5EF4-FFF2-40B4-BE49-F238E27FC236}">
                <a16:creationId xmlns:a16="http://schemas.microsoft.com/office/drawing/2014/main" id="{76C67FF2-DBAA-CAC3-46C1-279A123E7756}"/>
              </a:ext>
            </a:extLst>
          </p:cNvPr>
          <p:cNvSpPr/>
          <p:nvPr/>
        </p:nvSpPr>
        <p:spPr>
          <a:xfrm>
            <a:off x="1756707" y="3442252"/>
            <a:ext cx="3252615" cy="37818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CE90-5590-0C76-17B6-4CFBCD73321A}"/>
              </a:ext>
            </a:extLst>
          </p:cNvPr>
          <p:cNvSpPr txBox="1"/>
          <p:nvPr/>
        </p:nvSpPr>
        <p:spPr>
          <a:xfrm>
            <a:off x="649357" y="1232451"/>
            <a:ext cx="6763390" cy="646331"/>
          </a:xfrm>
          <a:prstGeom prst="rect">
            <a:avLst/>
          </a:prstGeom>
          <a:noFill/>
        </p:spPr>
        <p:txBody>
          <a:bodyPr wrap="none" rtlCol="0">
            <a:spAutoFit/>
          </a:bodyPr>
          <a:lstStyle/>
          <a:p>
            <a:r>
              <a:rPr lang="en-US" i="1" dirty="0">
                <a:solidFill>
                  <a:schemeClr val="bg1">
                    <a:lumMod val="75000"/>
                  </a:schemeClr>
                </a:solidFill>
              </a:rPr>
              <a:t>In which quadrant of the orbit is </a:t>
            </a:r>
            <a:r>
              <a:rPr lang="en-US" i="1" u="sng" dirty="0"/>
              <a:t>the </a:t>
            </a:r>
            <a:r>
              <a:rPr lang="en-US" b="1" i="1" u="sng" dirty="0"/>
              <a:t>main</a:t>
            </a:r>
            <a:r>
              <a:rPr lang="en-US" i="1" u="sng" dirty="0"/>
              <a:t> lacrimal gland</a:t>
            </a:r>
            <a:r>
              <a:rPr lang="en-US" i="1" dirty="0"/>
              <a:t> </a:t>
            </a:r>
            <a:r>
              <a:rPr lang="en-US" i="1" dirty="0">
                <a:solidFill>
                  <a:schemeClr val="bg1">
                    <a:lumMod val="75000"/>
                  </a:schemeClr>
                </a:solidFill>
              </a:rPr>
              <a:t>located?</a:t>
            </a:r>
          </a:p>
          <a:p>
            <a:r>
              <a:rPr lang="en-US" dirty="0">
                <a:solidFill>
                  <a:schemeClr val="bg1">
                    <a:lumMod val="75000"/>
                  </a:schemeClr>
                </a:solidFill>
              </a:rPr>
              <a:t>Superotemporal</a:t>
            </a:r>
            <a:endParaRPr lang="en-US" sz="1800" dirty="0">
              <a:solidFill>
                <a:schemeClr val="bg1">
                  <a:lumMod val="75000"/>
                </a:schemeClr>
              </a:solidFill>
            </a:endParaRPr>
          </a:p>
        </p:txBody>
      </p:sp>
      <p:sp>
        <p:nvSpPr>
          <p:cNvPr id="4" name="TextBox 3">
            <a:extLst>
              <a:ext uri="{FF2B5EF4-FFF2-40B4-BE49-F238E27FC236}">
                <a16:creationId xmlns:a16="http://schemas.microsoft.com/office/drawing/2014/main" id="{A0EFFB83-2231-D0AB-6879-B521CB4EA69C}"/>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5" name="TextBox 4">
            <a:extLst>
              <a:ext uri="{FF2B5EF4-FFF2-40B4-BE49-F238E27FC236}">
                <a16:creationId xmlns:a16="http://schemas.microsoft.com/office/drawing/2014/main" id="{F81E6B74-A799-CED3-29E6-810108331884}"/>
              </a:ext>
            </a:extLst>
          </p:cNvPr>
          <p:cNvSpPr txBox="1"/>
          <p:nvPr/>
        </p:nvSpPr>
        <p:spPr>
          <a:xfrm>
            <a:off x="1756707" y="2001772"/>
            <a:ext cx="6494752" cy="2554545"/>
          </a:xfrm>
          <a:prstGeom prst="rect">
            <a:avLst/>
          </a:prstGeom>
          <a:noFill/>
        </p:spPr>
        <p:txBody>
          <a:bodyPr wrap="square" rtlCol="0">
            <a:spAutoFit/>
          </a:bodyPr>
          <a:lstStyle/>
          <a:p>
            <a:r>
              <a:rPr lang="en-US" sz="1600" i="1" dirty="0">
                <a:solidFill>
                  <a:schemeClr val="bg1">
                    <a:lumMod val="75000"/>
                  </a:schemeClr>
                </a:solidFill>
              </a:rPr>
              <a:t>The fact that the main lacrimal gland is called the </a:t>
            </a:r>
            <a:r>
              <a:rPr lang="en-US" sz="1600" b="1" i="1" dirty="0">
                <a:solidFill>
                  <a:schemeClr val="bg1">
                    <a:lumMod val="75000"/>
                  </a:schemeClr>
                </a:solidFill>
              </a:rPr>
              <a:t>main</a:t>
            </a:r>
            <a:r>
              <a:rPr lang="en-US" sz="1600" i="1" dirty="0">
                <a:solidFill>
                  <a:schemeClr val="bg1">
                    <a:lumMod val="75000"/>
                  </a:schemeClr>
                </a:solidFill>
              </a:rPr>
              <a:t> lacrimal gland suggests the existence of other, non-main lacrimal glands. Do such glands actually exist?</a:t>
            </a:r>
          </a:p>
          <a:p>
            <a:r>
              <a:rPr lang="en-US" sz="1600" dirty="0">
                <a:solidFill>
                  <a:schemeClr val="bg1">
                    <a:lumMod val="75000"/>
                  </a:schemeClr>
                </a:solidFill>
              </a:rPr>
              <a:t>Indeed they do</a:t>
            </a:r>
          </a:p>
          <a:p>
            <a:endParaRPr lang="en-US" sz="1600" i="1" dirty="0">
              <a:solidFill>
                <a:schemeClr val="bg1">
                  <a:lumMod val="75000"/>
                </a:schemeClr>
              </a:solidFill>
            </a:endParaRPr>
          </a:p>
          <a:p>
            <a:r>
              <a:rPr lang="en-US" sz="1600" i="1" dirty="0">
                <a:solidFill>
                  <a:schemeClr val="bg1">
                    <a:lumMod val="75000"/>
                  </a:schemeClr>
                </a:solidFill>
              </a:rPr>
              <a:t>By what general term are the non-main lacrimal glands known?</a:t>
            </a:r>
          </a:p>
          <a:p>
            <a:r>
              <a:rPr lang="en-US" sz="1600" b="1" dirty="0">
                <a:solidFill>
                  <a:srgbClr val="0000FF"/>
                </a:solidFill>
              </a:rPr>
              <a:t>The  accessory  lacrimal glands</a:t>
            </a:r>
          </a:p>
          <a:p>
            <a:endParaRPr lang="en-US" sz="1600" i="1" dirty="0">
              <a:solidFill>
                <a:schemeClr val="bg1">
                  <a:lumMod val="75000"/>
                </a:schemeClr>
              </a:solidFill>
            </a:endParaRPr>
          </a:p>
          <a:p>
            <a:r>
              <a:rPr lang="en-US" sz="1600" i="1" dirty="0">
                <a:solidFill>
                  <a:schemeClr val="bg1">
                    <a:lumMod val="75000"/>
                  </a:schemeClr>
                </a:solidFill>
              </a:rPr>
              <a:t>How many accessory lacrimal glands are there?</a:t>
            </a:r>
          </a:p>
          <a:p>
            <a:r>
              <a:rPr lang="en-US" sz="1600" dirty="0">
                <a:solidFill>
                  <a:schemeClr val="bg1">
                    <a:lumMod val="75000"/>
                  </a:schemeClr>
                </a:solidFill>
              </a:rPr>
              <a:t>Two </a:t>
            </a:r>
          </a:p>
        </p:txBody>
      </p:sp>
      <p:sp>
        <p:nvSpPr>
          <p:cNvPr id="6" name="TextBox 5">
            <a:extLst>
              <a:ext uri="{FF2B5EF4-FFF2-40B4-BE49-F238E27FC236}">
                <a16:creationId xmlns:a16="http://schemas.microsoft.com/office/drawing/2014/main" id="{726C8182-6333-28ED-7C22-E46C4D79B6D5}"/>
              </a:ext>
            </a:extLst>
          </p:cNvPr>
          <p:cNvSpPr txBox="1"/>
          <p:nvPr/>
        </p:nvSpPr>
        <p:spPr>
          <a:xfrm>
            <a:off x="2122300" y="3943426"/>
            <a:ext cx="5267769" cy="2677656"/>
          </a:xfrm>
          <a:prstGeom prst="rect">
            <a:avLst/>
          </a:prstGeom>
          <a:solidFill>
            <a:srgbClr val="CCFFCC"/>
          </a:solidFill>
        </p:spPr>
        <p:txBody>
          <a:bodyPr wrap="square" rtlCol="0">
            <a:spAutoFit/>
          </a:bodyPr>
          <a:lstStyle/>
          <a:p>
            <a:r>
              <a:rPr lang="en-US" sz="1400" i="1" dirty="0"/>
              <a:t>The accessory glands have eponymous names—what are they? </a:t>
            </a:r>
            <a:r>
              <a:rPr lang="en-US" sz="1400" i="1" dirty="0">
                <a:solidFill>
                  <a:srgbClr val="CCFFCC"/>
                </a:solidFill>
              </a:rPr>
              <a:t>What is the primary location for each?</a:t>
            </a:r>
          </a:p>
          <a:p>
            <a:r>
              <a:rPr lang="en-US" sz="1400" dirty="0"/>
              <a:t>--Glands of  Krauss, </a:t>
            </a:r>
            <a:r>
              <a:rPr lang="en-US" sz="1400" dirty="0">
                <a:solidFill>
                  <a:srgbClr val="CCFFCC"/>
                </a:solidFill>
              </a:rPr>
              <a:t>found  in the fornices</a:t>
            </a:r>
          </a:p>
          <a:p>
            <a:r>
              <a:rPr lang="en-US" sz="1400" dirty="0"/>
              <a:t>--Glands of  </a:t>
            </a:r>
            <a:r>
              <a:rPr lang="en-US" sz="1400" dirty="0" err="1">
                <a:solidFill>
                  <a:srgbClr val="CCFFCC"/>
                </a:solidFill>
              </a:rPr>
              <a:t>Wolfring</a:t>
            </a:r>
            <a:r>
              <a:rPr lang="en-US" sz="1400" dirty="0">
                <a:solidFill>
                  <a:srgbClr val="CCFFCC"/>
                </a:solidFill>
              </a:rPr>
              <a:t> found near  the tarsal plates</a:t>
            </a:r>
          </a:p>
          <a:p>
            <a:endParaRPr lang="en-US" sz="1400" dirty="0">
              <a:solidFill>
                <a:srgbClr val="CCFFCC"/>
              </a:solidFill>
            </a:endParaRPr>
          </a:p>
          <a:p>
            <a:r>
              <a:rPr lang="en-US" sz="1400" i="1" dirty="0">
                <a:solidFill>
                  <a:srgbClr val="CCFFCC"/>
                </a:solidFill>
              </a:rPr>
              <a:t>Are these large, singular structures a la the main lac gland?</a:t>
            </a:r>
          </a:p>
          <a:p>
            <a:r>
              <a:rPr lang="en-US" sz="1400" dirty="0">
                <a:solidFill>
                  <a:srgbClr val="CCFFCC"/>
                </a:solidFill>
              </a:rPr>
              <a:t>No, they are two </a:t>
            </a:r>
            <a:r>
              <a:rPr lang="en-US" sz="1400" i="1" dirty="0">
                <a:solidFill>
                  <a:srgbClr val="CCFFCC"/>
                </a:solidFill>
              </a:rPr>
              <a:t>sets</a:t>
            </a:r>
            <a:r>
              <a:rPr lang="en-US" sz="1400" dirty="0">
                <a:solidFill>
                  <a:srgbClr val="CCFFCC"/>
                </a:solidFill>
              </a:rPr>
              <a:t> of (much smaller) glands distributed throughout the orbit</a:t>
            </a:r>
          </a:p>
          <a:p>
            <a:endParaRPr lang="en-US" sz="1400" dirty="0">
              <a:solidFill>
                <a:srgbClr val="CCFFCC"/>
              </a:solidFill>
            </a:endParaRPr>
          </a:p>
          <a:p>
            <a:r>
              <a:rPr lang="en-US" sz="1400" i="1" dirty="0">
                <a:solidFill>
                  <a:srgbClr val="CCFFCC"/>
                </a:solidFill>
              </a:rPr>
              <a:t>Which is more numerous—glands of Krauss, or of </a:t>
            </a:r>
            <a:r>
              <a:rPr lang="en-US" sz="1400" i="1" dirty="0" err="1">
                <a:solidFill>
                  <a:srgbClr val="CCFFCC"/>
                </a:solidFill>
              </a:rPr>
              <a:t>Wolfring</a:t>
            </a:r>
            <a:r>
              <a:rPr lang="en-US" sz="1400" i="1" dirty="0">
                <a:solidFill>
                  <a:srgbClr val="CCFFCC"/>
                </a:solidFill>
              </a:rPr>
              <a:t>?</a:t>
            </a:r>
          </a:p>
          <a:p>
            <a:r>
              <a:rPr lang="en-US" sz="1400" dirty="0">
                <a:solidFill>
                  <a:srgbClr val="CCFFCC"/>
                </a:solidFill>
              </a:rPr>
              <a:t>There are about twice as many glands of  Krauss  as there are glands of  </a:t>
            </a:r>
            <a:r>
              <a:rPr lang="en-US" sz="1400" dirty="0" err="1">
                <a:solidFill>
                  <a:srgbClr val="CCFFCC"/>
                </a:solidFill>
              </a:rPr>
              <a:t>Wolfring</a:t>
            </a:r>
            <a:endParaRPr lang="en-US" sz="1400" dirty="0">
              <a:solidFill>
                <a:srgbClr val="CCFFCC"/>
              </a:solidFill>
            </a:endParaRPr>
          </a:p>
        </p:txBody>
      </p:sp>
      <p:sp>
        <p:nvSpPr>
          <p:cNvPr id="9" name="Rectangle 8">
            <a:extLst>
              <a:ext uri="{FF2B5EF4-FFF2-40B4-BE49-F238E27FC236}">
                <a16:creationId xmlns:a16="http://schemas.microsoft.com/office/drawing/2014/main" id="{87CA564C-48F3-DBB8-F3B5-C58A1ACDFBBB}"/>
              </a:ext>
            </a:extLst>
          </p:cNvPr>
          <p:cNvSpPr/>
          <p:nvPr/>
        </p:nvSpPr>
        <p:spPr>
          <a:xfrm>
            <a:off x="3131621" y="4429507"/>
            <a:ext cx="685800" cy="239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4FFF20-5AB2-8C13-01C5-44F6C97CBDA3}"/>
              </a:ext>
            </a:extLst>
          </p:cNvPr>
          <p:cNvSpPr/>
          <p:nvPr/>
        </p:nvSpPr>
        <p:spPr>
          <a:xfrm>
            <a:off x="3131621" y="4660011"/>
            <a:ext cx="685800" cy="239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D3E5E980-4E6D-0BD6-C342-388735C28ED6}"/>
              </a:ext>
            </a:extLst>
          </p:cNvPr>
          <p:cNvSpPr/>
          <p:nvPr/>
        </p:nvSpPr>
        <p:spPr>
          <a:xfrm>
            <a:off x="1756707" y="3442252"/>
            <a:ext cx="3252615" cy="419230"/>
          </a:xfrm>
          <a:prstGeom prst="frame">
            <a:avLst>
              <a:gd name="adj1" fmla="val 156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37203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90</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rgbClr val="0000FF"/>
                </a:solidFill>
              </a:rPr>
              <a:t>Brainstem</a:t>
            </a:r>
            <a:endParaRPr lang="en-US" sz="1600" b="1" dirty="0">
              <a:solidFill>
                <a:srgbClr val="0000FF"/>
              </a:solidFill>
            </a:endParaRPr>
          </a:p>
          <a:p>
            <a:r>
              <a:rPr lang="en-US" sz="1400" dirty="0"/>
              <a:t>--CN5  nucleus</a:t>
            </a:r>
          </a:p>
          <a:p>
            <a:r>
              <a:rPr lang="en-US" sz="1400" dirty="0"/>
              <a:t>--CN7  nucleus</a:t>
            </a:r>
          </a:p>
          <a:p>
            <a:r>
              <a:rPr lang="en-US" sz="1400" dirty="0"/>
              <a:t>--Superior salivatory   </a:t>
            </a:r>
          </a:p>
          <a:p>
            <a:r>
              <a:rPr lang="en-US" sz="1400" dirty="0"/>
              <a:t>  nucleus</a:t>
            </a:r>
            <a:endParaRPr lang="en-US" sz="1600" dirty="0"/>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990526"/>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solidFill>
                  <a:schemeClr val="bg1">
                    <a:lumMod val="75000"/>
                  </a:schemeClr>
                </a:solidFill>
              </a:rPr>
              <a:t>In the LFU</a:t>
            </a:r>
            <a:r>
              <a:rPr lang="en-US" sz="1400" dirty="0">
                <a:solidFill>
                  <a:schemeClr val="bg1">
                    <a:lumMod val="75000"/>
                  </a:schemeClr>
                </a:solidFill>
              </a:rPr>
              <a:t>, the sensory limb consists of ocular-surface nociceptors connected to branches of  V1 and V2.  The motor limb consisting of the lacrimal, meibomian, and goblet glands/cells (innervated by parasympathetics ) as well as the orbicularis oculi muscle (innervated by  CN7 ). </a:t>
            </a:r>
            <a:r>
              <a:rPr lang="en-US" sz="1400" dirty="0"/>
              <a:t>CNS integration takes place in the brainstem and involves the  CN5  nucleus, the  CN7  nucleus, and the  superior salivatory  nucleus (which is motor to the glands). </a:t>
            </a:r>
            <a:endParaRPr lang="en-US" sz="1400" dirty="0">
              <a:solidFill>
                <a:srgbClr val="0000FF"/>
              </a:solidFill>
            </a:endParaRPr>
          </a:p>
        </p:txBody>
      </p:sp>
      <p:sp>
        <p:nvSpPr>
          <p:cNvPr id="24" name="Rectangle 23">
            <a:extLst>
              <a:ext uri="{FF2B5EF4-FFF2-40B4-BE49-F238E27FC236}">
                <a16:creationId xmlns:a16="http://schemas.microsoft.com/office/drawing/2014/main" id="{B1F4E156-819F-3CD4-7028-31FA8701BA06}"/>
              </a:ext>
            </a:extLst>
          </p:cNvPr>
          <p:cNvSpPr/>
          <p:nvPr/>
        </p:nvSpPr>
        <p:spPr>
          <a:xfrm>
            <a:off x="6857949" y="4958967"/>
            <a:ext cx="1562757" cy="220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27" name="Rectangle 26">
            <a:extLst>
              <a:ext uri="{FF2B5EF4-FFF2-40B4-BE49-F238E27FC236}">
                <a16:creationId xmlns:a16="http://schemas.microsoft.com/office/drawing/2014/main" id="{7C7AE94A-6D92-7D53-4E94-492F64AAE7B8}"/>
              </a:ext>
            </a:extLst>
          </p:cNvPr>
          <p:cNvSpPr/>
          <p:nvPr/>
        </p:nvSpPr>
        <p:spPr>
          <a:xfrm>
            <a:off x="3525467" y="4961639"/>
            <a:ext cx="428529" cy="220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CN#</a:t>
            </a:r>
          </a:p>
        </p:txBody>
      </p:sp>
      <p:sp>
        <p:nvSpPr>
          <p:cNvPr id="28" name="Rectangle 27">
            <a:extLst>
              <a:ext uri="{FF2B5EF4-FFF2-40B4-BE49-F238E27FC236}">
                <a16:creationId xmlns:a16="http://schemas.microsoft.com/office/drawing/2014/main" id="{1C636581-AFD1-7005-844D-EB8756815FBC}"/>
              </a:ext>
            </a:extLst>
          </p:cNvPr>
          <p:cNvSpPr/>
          <p:nvPr/>
        </p:nvSpPr>
        <p:spPr>
          <a:xfrm>
            <a:off x="5030925" y="4958966"/>
            <a:ext cx="428529" cy="220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CN#</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A6B8746C-A64C-33F8-B4F7-8D16B6D5F0BA}"/>
              </a:ext>
            </a:extLst>
          </p:cNvPr>
          <p:cNvSpPr/>
          <p:nvPr/>
        </p:nvSpPr>
        <p:spPr>
          <a:xfrm>
            <a:off x="3996206" y="2740269"/>
            <a:ext cx="428529" cy="220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CN#</a:t>
            </a:r>
          </a:p>
        </p:txBody>
      </p:sp>
      <p:sp>
        <p:nvSpPr>
          <p:cNvPr id="39" name="Rectangle 38">
            <a:extLst>
              <a:ext uri="{FF2B5EF4-FFF2-40B4-BE49-F238E27FC236}">
                <a16:creationId xmlns:a16="http://schemas.microsoft.com/office/drawing/2014/main" id="{1DEB835B-4167-D44E-7770-FA5F8C58C659}"/>
              </a:ext>
            </a:extLst>
          </p:cNvPr>
          <p:cNvSpPr/>
          <p:nvPr/>
        </p:nvSpPr>
        <p:spPr>
          <a:xfrm>
            <a:off x="4002834" y="2985433"/>
            <a:ext cx="428529" cy="220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CN#</a:t>
            </a:r>
          </a:p>
        </p:txBody>
      </p:sp>
      <p:sp>
        <p:nvSpPr>
          <p:cNvPr id="40" name="Rectangle 39">
            <a:extLst>
              <a:ext uri="{FF2B5EF4-FFF2-40B4-BE49-F238E27FC236}">
                <a16:creationId xmlns:a16="http://schemas.microsoft.com/office/drawing/2014/main" id="{B7B50729-922A-A41B-3766-3B755B152B28}"/>
              </a:ext>
            </a:extLst>
          </p:cNvPr>
          <p:cNvSpPr/>
          <p:nvPr/>
        </p:nvSpPr>
        <p:spPr>
          <a:xfrm>
            <a:off x="3988878" y="3218388"/>
            <a:ext cx="1562757" cy="220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Tree>
    <p:extLst>
      <p:ext uri="{BB962C8B-B14F-4D97-AF65-F5344CB8AC3E}">
        <p14:creationId xmlns:p14="http://schemas.microsoft.com/office/powerpoint/2010/main" val="6686520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91</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rgbClr val="0000FF"/>
                </a:solidFill>
              </a:rPr>
              <a:t>Brainstem</a:t>
            </a:r>
            <a:endParaRPr lang="en-US" sz="1600" b="1" dirty="0">
              <a:solidFill>
                <a:srgbClr val="0000FF"/>
              </a:solidFill>
            </a:endParaRPr>
          </a:p>
          <a:p>
            <a:r>
              <a:rPr lang="en-US" sz="1400" dirty="0"/>
              <a:t>--CN5  nucleus</a:t>
            </a:r>
          </a:p>
          <a:p>
            <a:r>
              <a:rPr lang="en-US" sz="1400" dirty="0"/>
              <a:t>--CN7  nucleus</a:t>
            </a:r>
          </a:p>
          <a:p>
            <a:r>
              <a:rPr lang="en-US" sz="1400" dirty="0"/>
              <a:t>--Superior salivatory   </a:t>
            </a:r>
          </a:p>
          <a:p>
            <a:r>
              <a:rPr lang="en-US" sz="1400" dirty="0"/>
              <a:t>  nucleus</a:t>
            </a:r>
            <a:endParaRPr lang="en-US" sz="1600" dirty="0"/>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990526"/>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solidFill>
                  <a:schemeClr val="bg1">
                    <a:lumMod val="75000"/>
                  </a:schemeClr>
                </a:solidFill>
              </a:rPr>
              <a:t>In the LFU</a:t>
            </a:r>
            <a:r>
              <a:rPr lang="en-US" sz="1400" dirty="0">
                <a:solidFill>
                  <a:schemeClr val="bg1">
                    <a:lumMod val="75000"/>
                  </a:schemeClr>
                </a:solidFill>
              </a:rPr>
              <a:t>, the sensory limb consists of ocular-surface nociceptors connected to branches of  V1 and V2.  The motor limb consisting of the lacrimal, meibomian, and goblet glands/cells (innervated by parasympathetics ) as well as the orbicularis oculi muscle (innervated by  CN7 ). </a:t>
            </a:r>
            <a:r>
              <a:rPr lang="en-US" sz="1400" dirty="0"/>
              <a:t>CNS integration takes place in the brainstem and involves the  CN5  nucleus, the  CN7  nucleus, and the  superior salivatory  nucleus (which is motor to the glands). </a:t>
            </a:r>
            <a:endParaRPr lang="en-US" sz="1400" dirty="0">
              <a:solidFill>
                <a:srgbClr val="0000FF"/>
              </a:solidFill>
            </a:endParaRP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87375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92</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990526"/>
            <a:ext cx="1810177" cy="528350"/>
          </a:xfrm>
          <a:prstGeom prst="rect">
            <a:avLst/>
          </a:prstGeom>
          <a:noFill/>
          <a:ln>
            <a:noFill/>
          </a:ln>
        </p:spPr>
        <p:txBody>
          <a:bodyPr wrap="square" rtlCol="0">
            <a:spAutoFit/>
          </a:bodyPr>
          <a:lstStyle/>
          <a:p>
            <a:pPr>
              <a:lnSpc>
                <a:spcPts val="1700"/>
              </a:lnSpc>
            </a:pPr>
            <a:r>
              <a:rPr lang="en-US" sz="1400" dirty="0">
                <a:solidFill>
                  <a:schemeClr val="bg1">
                    <a:lumMod val="75000"/>
                  </a:schemeClr>
                </a:solidFill>
              </a:rPr>
              <a:t>--</a:t>
            </a:r>
            <a:r>
              <a:rPr lang="en-US" sz="1400" dirty="0" err="1">
                <a:solidFill>
                  <a:schemeClr val="bg1">
                    <a:lumMod val="75000"/>
                  </a:schemeClr>
                </a:solidFill>
              </a:rPr>
              <a:t>P’sympathetics</a:t>
            </a:r>
            <a:endParaRPr lang="en-US" sz="1400" dirty="0">
              <a:solidFill>
                <a:schemeClr val="bg1">
                  <a:lumMod val="75000"/>
                </a:schemeClr>
              </a:solidFill>
            </a:endParaRPr>
          </a:p>
          <a:p>
            <a:pPr>
              <a:lnSpc>
                <a:spcPts val="1700"/>
              </a:lnSpc>
            </a:pPr>
            <a:r>
              <a:rPr lang="en-US" sz="1400" dirty="0">
                <a:solidFill>
                  <a:schemeClr val="bg1">
                    <a:lumMod val="75000"/>
                  </a:schemeClr>
                </a:solidFill>
              </a:rPr>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3" name="TextBox 22">
            <a:extLst>
              <a:ext uri="{FF2B5EF4-FFF2-40B4-BE49-F238E27FC236}">
                <a16:creationId xmlns:a16="http://schemas.microsoft.com/office/drawing/2014/main" id="{AA23F61F-0194-5DCD-CFA0-52AAD796EB18}"/>
              </a:ext>
            </a:extLst>
          </p:cNvPr>
          <p:cNvSpPr txBox="1"/>
          <p:nvPr/>
        </p:nvSpPr>
        <p:spPr>
          <a:xfrm>
            <a:off x="304989" y="4255324"/>
            <a:ext cx="8507518" cy="1169551"/>
          </a:xfrm>
          <a:prstGeom prst="rect">
            <a:avLst/>
          </a:prstGeom>
          <a:solidFill>
            <a:schemeClr val="accent6">
              <a:lumMod val="20000"/>
              <a:lumOff val="80000"/>
            </a:schemeClr>
          </a:solidFill>
        </p:spPr>
        <p:txBody>
          <a:bodyPr wrap="square" rtlCol="0">
            <a:spAutoFit/>
          </a:bodyPr>
          <a:lstStyle/>
          <a:p>
            <a:r>
              <a:rPr lang="en-US" sz="1400" b="1" i="1" dirty="0">
                <a:solidFill>
                  <a:schemeClr val="bg1">
                    <a:lumMod val="75000"/>
                  </a:schemeClr>
                </a:solidFill>
              </a:rPr>
              <a:t>In the LFU</a:t>
            </a:r>
            <a:r>
              <a:rPr lang="en-US" sz="1400" dirty="0">
                <a:solidFill>
                  <a:schemeClr val="bg1">
                    <a:lumMod val="75000"/>
                  </a:schemeClr>
                </a:solidFill>
              </a:rPr>
              <a:t>, the sensory limb consists of ocular-surface nociceptors connected to branches of  V1 and V2.  The motor limb consisting of the lacrimal, meibomian, and goblet glands/cells (innervated by parasympathetics ) as well as the orbicularis oculi muscle (innervated by  CN7 ). CNS integration takes place in the brainstem and involves the  CN5  nucleus, the  CN7  nucleus, and the  superior salivatory  nucleus (which is motor to the glands). </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F9B6A3F-1DEC-B80F-4B77-B0C32A84C259}"/>
              </a:ext>
            </a:extLst>
          </p:cNvPr>
          <p:cNvSpPr txBox="1"/>
          <p:nvPr/>
        </p:nvSpPr>
        <p:spPr>
          <a:xfrm>
            <a:off x="1328030" y="3780427"/>
            <a:ext cx="6978271" cy="830997"/>
          </a:xfrm>
          <a:prstGeom prst="rect">
            <a:avLst/>
          </a:prstGeom>
          <a:solidFill>
            <a:schemeClr val="accent5">
              <a:lumMod val="40000"/>
              <a:lumOff val="60000"/>
            </a:schemeClr>
          </a:solidFill>
          <a:ln>
            <a:solidFill>
              <a:schemeClr val="tx1"/>
            </a:solidFill>
          </a:ln>
        </p:spPr>
        <p:txBody>
          <a:bodyPr wrap="square" rtlCol="0">
            <a:spAutoFit/>
          </a:bodyPr>
          <a:lstStyle/>
          <a:p>
            <a:r>
              <a:rPr lang="en-US" sz="1600" i="1" dirty="0">
                <a:effectLst>
                  <a:outerShdw blurRad="38100" dist="38100" dir="2700000" algn="tl">
                    <a:srgbClr val="000000">
                      <a:alpha val="43137"/>
                    </a:srgbClr>
                  </a:outerShdw>
                </a:effectLst>
              </a:rPr>
              <a:t>I know, the superior salivatory nucleus is part of the CN7 nuclear complex, and therefore it’s redundant to list it separately. (I did it like this so the text would match the verbiage in the Figure on the next slide.)</a:t>
            </a:r>
          </a:p>
        </p:txBody>
      </p:sp>
      <p:sp>
        <p:nvSpPr>
          <p:cNvPr id="24" name="Arrow: Right 23">
            <a:extLst>
              <a:ext uri="{FF2B5EF4-FFF2-40B4-BE49-F238E27FC236}">
                <a16:creationId xmlns:a16="http://schemas.microsoft.com/office/drawing/2014/main" id="{328EF195-F1D6-8023-9925-4C8A631AA9D6}"/>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25" name="Arrow: Right 24">
            <a:extLst>
              <a:ext uri="{FF2B5EF4-FFF2-40B4-BE49-F238E27FC236}">
                <a16:creationId xmlns:a16="http://schemas.microsoft.com/office/drawing/2014/main" id="{6C5504B1-F414-BA5C-83CD-EEE8BB56880B}"/>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26" name="Rectangle 25">
            <a:extLst>
              <a:ext uri="{FF2B5EF4-FFF2-40B4-BE49-F238E27FC236}">
                <a16:creationId xmlns:a16="http://schemas.microsoft.com/office/drawing/2014/main" id="{57D8F128-0F7E-066E-0C4E-8D5142D5DEF7}"/>
              </a:ext>
            </a:extLst>
          </p:cNvPr>
          <p:cNvSpPr/>
          <p:nvPr/>
        </p:nvSpPr>
        <p:spPr>
          <a:xfrm>
            <a:off x="3832002" y="2968487"/>
            <a:ext cx="1845869" cy="66260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41A7579-DD4B-C078-FA09-550531BF8B16}"/>
              </a:ext>
            </a:extLst>
          </p:cNvPr>
          <p:cNvSpPr txBox="1"/>
          <p:nvPr/>
        </p:nvSpPr>
        <p:spPr>
          <a:xfrm>
            <a:off x="3806435" y="2442726"/>
            <a:ext cx="1952846"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a:t>
            </a:r>
            <a:r>
              <a:rPr lang="en-US" sz="1400" b="1" dirty="0"/>
              <a:t>CN7  nucleus</a:t>
            </a:r>
          </a:p>
          <a:p>
            <a:r>
              <a:rPr lang="en-US" sz="1400" dirty="0"/>
              <a:t>--</a:t>
            </a:r>
            <a:r>
              <a:rPr lang="en-US" sz="1400" b="1" dirty="0"/>
              <a:t>Superior salivatory   </a:t>
            </a:r>
          </a:p>
          <a:p>
            <a:r>
              <a:rPr lang="en-US" sz="1400" b="1" dirty="0"/>
              <a:t>  nucleus</a:t>
            </a:r>
            <a:endParaRPr lang="en-US" sz="1600" b="1" dirty="0"/>
          </a:p>
        </p:txBody>
      </p:sp>
    </p:spTree>
    <p:extLst>
      <p:ext uri="{BB962C8B-B14F-4D97-AF65-F5344CB8AC3E}">
        <p14:creationId xmlns:p14="http://schemas.microsoft.com/office/powerpoint/2010/main" val="42251975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922FD5-578D-8072-46A1-7C6931D44D93}"/>
              </a:ext>
            </a:extLst>
          </p:cNvPr>
          <p:cNvSpPr>
            <a:spLocks noGrp="1"/>
          </p:cNvSpPr>
          <p:nvPr>
            <p:ph type="sldNum" sz="quarter" idx="12"/>
          </p:nvPr>
        </p:nvSpPr>
        <p:spPr/>
        <p:txBody>
          <a:bodyPr/>
          <a:lstStyle/>
          <a:p>
            <a:fld id="{BAD19207-1E44-4E66-9B5C-6617FFE2002F}" type="slidenum">
              <a:rPr lang="en-US" altLang="en-US" smtClean="0"/>
              <a:pPr/>
              <a:t>93</a:t>
            </a:fld>
            <a:endParaRPr lang="en-US" altLang="en-US"/>
          </a:p>
        </p:txBody>
      </p:sp>
      <p:pic>
        <p:nvPicPr>
          <p:cNvPr id="8194" name="Picture 2">
            <a:extLst>
              <a:ext uri="{FF2B5EF4-FFF2-40B4-BE49-F238E27FC236}">
                <a16:creationId xmlns:a16="http://schemas.microsoft.com/office/drawing/2014/main" id="{1B91AF58-D42A-6104-AAD9-8FBDFF7C0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68" y="1351722"/>
            <a:ext cx="6994664" cy="37768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F4EF75-268F-445E-0FA6-A21EE24003D0}"/>
              </a:ext>
            </a:extLst>
          </p:cNvPr>
          <p:cNvSpPr txBox="1"/>
          <p:nvPr/>
        </p:nvSpPr>
        <p:spPr>
          <a:xfrm>
            <a:off x="914400" y="5857461"/>
            <a:ext cx="7315200" cy="369332"/>
          </a:xfrm>
          <a:prstGeom prst="rect">
            <a:avLst/>
          </a:prstGeom>
          <a:noFill/>
        </p:spPr>
        <p:txBody>
          <a:bodyPr wrap="square" rtlCol="0">
            <a:spAutoFit/>
          </a:bodyPr>
          <a:lstStyle/>
          <a:p>
            <a:pPr algn="ctr"/>
            <a:r>
              <a:rPr lang="en-US" i="0" dirty="0">
                <a:effectLst/>
                <a:latin typeface="+mn-lt"/>
              </a:rPr>
              <a:t>The sensory and motor nerves connecting the components of the LFU </a:t>
            </a:r>
          </a:p>
        </p:txBody>
      </p:sp>
      <p:sp>
        <p:nvSpPr>
          <p:cNvPr id="4" name="TextBox 3">
            <a:extLst>
              <a:ext uri="{FF2B5EF4-FFF2-40B4-BE49-F238E27FC236}">
                <a16:creationId xmlns:a16="http://schemas.microsoft.com/office/drawing/2014/main" id="{2BA97285-EC9A-373E-8F62-82005D62466F}"/>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Tree>
    <p:extLst>
      <p:ext uri="{BB962C8B-B14F-4D97-AF65-F5344CB8AC3E}">
        <p14:creationId xmlns:p14="http://schemas.microsoft.com/office/powerpoint/2010/main" val="24665306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rgbClr val="0000FF"/>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94</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rgbClr val="0000FF"/>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rgbClr val="0000FF"/>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rgbClr val="0000FF"/>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rgbClr val="0000FF"/>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rgbClr val="0000FF"/>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rgbClr val="0000FF"/>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rgbClr val="0000FF"/>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t>Branches of</a:t>
            </a:r>
          </a:p>
          <a:p>
            <a:pPr>
              <a:lnSpc>
                <a:spcPts val="1500"/>
              </a:lnSpc>
            </a:pPr>
            <a:r>
              <a:rPr lang="en-US" sz="1400" dirty="0"/>
              <a:t>V</a:t>
            </a:r>
            <a:r>
              <a:rPr lang="en-US" sz="1400" baseline="-25000" dirty="0"/>
              <a:t>1</a:t>
            </a:r>
            <a:r>
              <a:rPr lang="en-US" sz="1400" dirty="0"/>
              <a:t> and V</a:t>
            </a:r>
            <a:r>
              <a:rPr lang="en-US" sz="1400" baseline="-25000" dirty="0"/>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rgbClr val="0000FF"/>
                </a:solidFill>
              </a:rPr>
              <a:t>Brainstem</a:t>
            </a:r>
            <a:endParaRPr lang="en-US" sz="1600" b="1" dirty="0">
              <a:solidFill>
                <a:srgbClr val="0000FF"/>
              </a:solidFill>
            </a:endParaRPr>
          </a:p>
          <a:p>
            <a:r>
              <a:rPr lang="en-US" sz="1400" dirty="0"/>
              <a:t>--CN5  nucleus</a:t>
            </a:r>
          </a:p>
          <a:p>
            <a:r>
              <a:rPr lang="en-US" sz="1400" dirty="0"/>
              <a:t>--CN7  nucleus</a:t>
            </a:r>
          </a:p>
          <a:p>
            <a:r>
              <a:rPr lang="en-US" sz="1400" dirty="0"/>
              <a:t>--Superior salivatory   </a:t>
            </a:r>
          </a:p>
          <a:p>
            <a:r>
              <a:rPr lang="en-US" sz="1400" dirty="0"/>
              <a:t>  nucleus</a:t>
            </a:r>
            <a:endParaRPr lang="en-US" sz="1600" dirty="0"/>
          </a:p>
        </p:txBody>
      </p:sp>
      <p:sp>
        <p:nvSpPr>
          <p:cNvPr id="20" name="TextBox 19">
            <a:extLst>
              <a:ext uri="{FF2B5EF4-FFF2-40B4-BE49-F238E27FC236}">
                <a16:creationId xmlns:a16="http://schemas.microsoft.com/office/drawing/2014/main" id="{2A7C1A95-BB59-1A51-C1E9-A6E852094DD4}"/>
              </a:ext>
            </a:extLst>
          </p:cNvPr>
          <p:cNvSpPr txBox="1"/>
          <p:nvPr/>
        </p:nvSpPr>
        <p:spPr>
          <a:xfrm>
            <a:off x="5643142" y="2990526"/>
            <a:ext cx="1810177" cy="528350"/>
          </a:xfrm>
          <a:prstGeom prst="rect">
            <a:avLst/>
          </a:prstGeom>
          <a:noFill/>
          <a:ln>
            <a:noFill/>
          </a:ln>
        </p:spPr>
        <p:txBody>
          <a:bodyPr wrap="square" rtlCol="0">
            <a:spAutoFit/>
          </a:bodyPr>
          <a:lstStyle/>
          <a:p>
            <a:pPr>
              <a:lnSpc>
                <a:spcPts val="1700"/>
              </a:lnSpc>
            </a:pPr>
            <a:r>
              <a:rPr lang="en-US" sz="1400" dirty="0"/>
              <a:t>--</a:t>
            </a:r>
            <a:r>
              <a:rPr lang="en-US" sz="1400" dirty="0" err="1"/>
              <a:t>P’sympathetics</a:t>
            </a:r>
            <a:endParaRPr lang="en-US" sz="1400" dirty="0"/>
          </a:p>
          <a:p>
            <a:pPr>
              <a:lnSpc>
                <a:spcPts val="1700"/>
              </a:lnSpc>
            </a:pPr>
            <a:r>
              <a:rPr lang="en-US" sz="1400" dirty="0"/>
              <a:t>--CN7</a:t>
            </a: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t>--Glands</a:t>
            </a:r>
          </a:p>
          <a:p>
            <a:pPr>
              <a:lnSpc>
                <a:spcPts val="1500"/>
              </a:lnSpc>
            </a:pPr>
            <a:r>
              <a:rPr lang="en-US" sz="1200" dirty="0"/>
              <a:t>----Lacrimal</a:t>
            </a:r>
          </a:p>
          <a:p>
            <a:pPr>
              <a:lnSpc>
                <a:spcPts val="1500"/>
              </a:lnSpc>
            </a:pPr>
            <a:r>
              <a:rPr lang="en-US" sz="1200" dirty="0"/>
              <a:t>----</a:t>
            </a:r>
            <a:r>
              <a:rPr lang="en-US" sz="1200" dirty="0" err="1"/>
              <a:t>M’bomian</a:t>
            </a:r>
            <a:endParaRPr lang="en-US" sz="1200" dirty="0"/>
          </a:p>
          <a:p>
            <a:pPr>
              <a:lnSpc>
                <a:spcPts val="1500"/>
              </a:lnSpc>
            </a:pPr>
            <a:r>
              <a:rPr lang="en-US" sz="1200" dirty="0"/>
              <a:t>----Goblet</a:t>
            </a:r>
          </a:p>
          <a:p>
            <a:pPr>
              <a:lnSpc>
                <a:spcPts val="1500"/>
              </a:lnSpc>
            </a:pPr>
            <a:r>
              <a:rPr lang="en-US" sz="1400" dirty="0"/>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5408899-7020-ECF5-8331-D189597ADED6}"/>
              </a:ext>
            </a:extLst>
          </p:cNvPr>
          <p:cNvSpPr txBox="1"/>
          <p:nvPr/>
        </p:nvSpPr>
        <p:spPr>
          <a:xfrm>
            <a:off x="890757" y="4393514"/>
            <a:ext cx="7349988" cy="646331"/>
          </a:xfrm>
          <a:prstGeom prst="rect">
            <a:avLst/>
          </a:prstGeom>
          <a:solidFill>
            <a:schemeClr val="accent1">
              <a:lumMod val="40000"/>
              <a:lumOff val="60000"/>
            </a:schemeClr>
          </a:solidFill>
        </p:spPr>
        <p:txBody>
          <a:bodyPr wrap="square" rtlCol="0">
            <a:spAutoFit/>
          </a:bodyPr>
          <a:lstStyle/>
          <a:p>
            <a:r>
              <a:rPr lang="en-US" i="1" dirty="0">
                <a:effectLst>
                  <a:outerShdw blurRad="38100" dist="38100" dir="2700000" algn="tl">
                    <a:srgbClr val="000000">
                      <a:alpha val="43137"/>
                    </a:srgbClr>
                  </a:outerShdw>
                </a:effectLst>
              </a:rPr>
              <a:t>Note that the in addition to events at the ocular surface, the LFU responds also to endocrinologic influences, as well as to cortical inputs</a:t>
            </a:r>
          </a:p>
        </p:txBody>
      </p:sp>
      <p:sp>
        <p:nvSpPr>
          <p:cNvPr id="23" name="Star: 5 Points 22">
            <a:extLst>
              <a:ext uri="{FF2B5EF4-FFF2-40B4-BE49-F238E27FC236}">
                <a16:creationId xmlns:a16="http://schemas.microsoft.com/office/drawing/2014/main" id="{C6E35838-432C-251A-5143-8DD860689769}"/>
              </a:ext>
            </a:extLst>
          </p:cNvPr>
          <p:cNvSpPr/>
          <p:nvPr/>
        </p:nvSpPr>
        <p:spPr>
          <a:xfrm>
            <a:off x="8233201" y="4444071"/>
            <a:ext cx="546199" cy="528350"/>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CCA134F7-F845-ADF8-2BFE-3068BC7C4A7F}"/>
              </a:ext>
            </a:extLst>
          </p:cNvPr>
          <p:cNvSpPr/>
          <p:nvPr/>
        </p:nvSpPr>
        <p:spPr>
          <a:xfrm>
            <a:off x="295136" y="4452504"/>
            <a:ext cx="546199" cy="528350"/>
          </a:xfrm>
          <a:prstGeom prst="star5">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2910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95</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endParaRPr lang="en-US" sz="1400" dirty="0">
              <a:solidFill>
                <a:schemeClr val="accent5"/>
              </a:solidFill>
            </a:endParaRPr>
          </a:p>
          <a:p>
            <a:r>
              <a:rPr lang="en-US" sz="1400" i="1" dirty="0">
                <a:solidFill>
                  <a:schemeClr val="accent5"/>
                </a:solidFill>
              </a:rPr>
              <a:t>We conceptualize the peripheral parasympathetic pathway as consisting of two portions—what are they?</a:t>
            </a:r>
          </a:p>
          <a:p>
            <a:r>
              <a:rPr lang="en-US" sz="1400" dirty="0">
                <a:solidFill>
                  <a:schemeClr val="accent5"/>
                </a:solidFill>
              </a:rPr>
              <a:t>The preganglionic portion (fibers) and the postganglionic portion (fibers)</a:t>
            </a:r>
          </a:p>
          <a:p>
            <a:endParaRPr lang="en-US" sz="1400" i="1" dirty="0">
              <a:solidFill>
                <a:schemeClr val="accent5"/>
              </a:solidFill>
            </a:endParaRPr>
          </a:p>
          <a:p>
            <a:r>
              <a:rPr lang="en-US" sz="1400" i="1" dirty="0">
                <a:solidFill>
                  <a:schemeClr val="accent5"/>
                </a:solidFill>
              </a:rPr>
              <a:t>With its </a:t>
            </a:r>
            <a:r>
              <a:rPr lang="en-US" sz="1400" dirty="0">
                <a:solidFill>
                  <a:schemeClr val="accent5"/>
                </a:solidFill>
              </a:rPr>
              <a:t>central, preganglionic </a:t>
            </a:r>
            <a:r>
              <a:rPr lang="en-US" sz="1400" i="1" dirty="0">
                <a:solidFill>
                  <a:schemeClr val="accent5"/>
                </a:solidFill>
              </a:rPr>
              <a:t>and</a:t>
            </a:r>
            <a:r>
              <a:rPr lang="en-US" sz="1400" dirty="0">
                <a:solidFill>
                  <a:schemeClr val="accent5"/>
                </a:solidFill>
              </a:rPr>
              <a:t> postganglionic </a:t>
            </a:r>
            <a:r>
              <a:rPr lang="en-US" sz="1400" i="1" dirty="0">
                <a:solidFill>
                  <a:schemeClr val="accent5"/>
                </a:solidFill>
              </a:rPr>
              <a:t>fibers, the </a:t>
            </a:r>
            <a:r>
              <a:rPr lang="en-US" sz="1400" b="1" dirty="0">
                <a:solidFill>
                  <a:schemeClr val="accent5"/>
                </a:solidFill>
              </a:rPr>
              <a:t>sympathetic</a:t>
            </a:r>
            <a:r>
              <a:rPr lang="en-US" sz="1400" i="1" dirty="0">
                <a:solidFill>
                  <a:schemeClr val="accent5"/>
                </a:solidFill>
              </a:rPr>
              <a:t> pathway is conceptualized in a similar manner. That said, in one sense the sympathetics and parasympathetics are organized in diametrically opposing fashions. What sense is that?</a:t>
            </a:r>
          </a:p>
          <a:p>
            <a:r>
              <a:rPr lang="en-US" sz="1400" dirty="0">
                <a:solidFill>
                  <a:schemeClr val="accent5"/>
                </a:solidFill>
              </a:rPr>
              <a:t>In the sympathetic system, the </a:t>
            </a:r>
            <a:r>
              <a:rPr lang="en-US" sz="1400" b="1" dirty="0">
                <a:solidFill>
                  <a:schemeClr val="accent5"/>
                </a:solidFill>
              </a:rPr>
              <a:t>pre</a:t>
            </a:r>
            <a:r>
              <a:rPr lang="en-US" sz="1400" dirty="0">
                <a:solidFill>
                  <a:schemeClr val="accent5"/>
                </a:solidFill>
              </a:rPr>
              <a:t>ganglionic fibers are relatively  short, having to extend only from the  spinal cord  to the sympathetic  ganglia  located in the sympathetic  chain  just outside the  vertebral column .   In contrast, </a:t>
            </a:r>
            <a:r>
              <a:rPr lang="en-US" sz="1400" b="1" dirty="0">
                <a:solidFill>
                  <a:schemeClr val="accent5"/>
                </a:solidFill>
              </a:rPr>
              <a:t>post</a:t>
            </a:r>
            <a:r>
              <a:rPr lang="en-US" sz="1400" dirty="0">
                <a:solidFill>
                  <a:schemeClr val="accent5"/>
                </a:solidFill>
              </a:rPr>
              <a:t>ganglionic sympathetic fibers are long, as they have to run all the way from the sympathetic chain to their distant effector organ. 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Tree>
    <p:extLst>
      <p:ext uri="{BB962C8B-B14F-4D97-AF65-F5344CB8AC3E}">
        <p14:creationId xmlns:p14="http://schemas.microsoft.com/office/powerpoint/2010/main" val="29048373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96</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p>
          <a:p>
            <a:r>
              <a:rPr lang="en-US" sz="1400" i="1" dirty="0"/>
              <a:t>We conceptualize the peripheral parasympathetic pathway as consisting of two portions—what are they?</a:t>
            </a:r>
            <a:endParaRPr lang="en-US" sz="1400" i="1" dirty="0">
              <a:solidFill>
                <a:schemeClr val="accent5"/>
              </a:solidFill>
            </a:endParaRPr>
          </a:p>
          <a:p>
            <a:r>
              <a:rPr lang="en-US" sz="1400" dirty="0">
                <a:solidFill>
                  <a:schemeClr val="accent5"/>
                </a:solidFill>
              </a:rPr>
              <a:t>The preganglionic portion (fibers) and the postganglionic portion (fibers)</a:t>
            </a:r>
          </a:p>
          <a:p>
            <a:endParaRPr lang="en-US" sz="1400" i="1" dirty="0">
              <a:solidFill>
                <a:schemeClr val="accent5"/>
              </a:solidFill>
            </a:endParaRPr>
          </a:p>
          <a:p>
            <a:r>
              <a:rPr lang="en-US" sz="1400" i="1" dirty="0">
                <a:solidFill>
                  <a:schemeClr val="accent5"/>
                </a:solidFill>
              </a:rPr>
              <a:t>With its </a:t>
            </a:r>
            <a:r>
              <a:rPr lang="en-US" sz="1400" dirty="0">
                <a:solidFill>
                  <a:schemeClr val="accent5"/>
                </a:solidFill>
              </a:rPr>
              <a:t>central, preganglionic </a:t>
            </a:r>
            <a:r>
              <a:rPr lang="en-US" sz="1400" i="1" dirty="0">
                <a:solidFill>
                  <a:schemeClr val="accent5"/>
                </a:solidFill>
              </a:rPr>
              <a:t>and</a:t>
            </a:r>
            <a:r>
              <a:rPr lang="en-US" sz="1400" dirty="0">
                <a:solidFill>
                  <a:schemeClr val="accent5"/>
                </a:solidFill>
              </a:rPr>
              <a:t> postganglionic </a:t>
            </a:r>
            <a:r>
              <a:rPr lang="en-US" sz="1400" i="1" dirty="0">
                <a:solidFill>
                  <a:schemeClr val="accent5"/>
                </a:solidFill>
              </a:rPr>
              <a:t>fibers, the </a:t>
            </a:r>
            <a:r>
              <a:rPr lang="en-US" sz="1400" b="1" dirty="0">
                <a:solidFill>
                  <a:schemeClr val="accent5"/>
                </a:solidFill>
              </a:rPr>
              <a:t>sympathetic</a:t>
            </a:r>
            <a:r>
              <a:rPr lang="en-US" sz="1400" i="1" dirty="0">
                <a:solidFill>
                  <a:schemeClr val="accent5"/>
                </a:solidFill>
              </a:rPr>
              <a:t> pathway is conceptualized in a similar manner. That said, in one sense the sympathetics and parasympathetics are organized in diametrically opposing fashions. What sense is that?</a:t>
            </a:r>
          </a:p>
          <a:p>
            <a:r>
              <a:rPr lang="en-US" sz="1400" dirty="0">
                <a:solidFill>
                  <a:schemeClr val="accent5"/>
                </a:solidFill>
              </a:rPr>
              <a:t>In the sympathetic system, the </a:t>
            </a:r>
            <a:r>
              <a:rPr lang="en-US" sz="1400" b="1" dirty="0">
                <a:solidFill>
                  <a:schemeClr val="accent5"/>
                </a:solidFill>
              </a:rPr>
              <a:t>pre</a:t>
            </a:r>
            <a:r>
              <a:rPr lang="en-US" sz="1400" dirty="0">
                <a:solidFill>
                  <a:schemeClr val="accent5"/>
                </a:solidFill>
              </a:rPr>
              <a:t>ganglionic fibers are relatively  short, having to extend only from the  spinal cord  to the sympathetic  ganglia  located in the sympathetic  chain  just outside the  vertebral column .   In contrast, </a:t>
            </a:r>
            <a:r>
              <a:rPr lang="en-US" sz="1400" b="1" dirty="0">
                <a:solidFill>
                  <a:schemeClr val="accent5"/>
                </a:solidFill>
              </a:rPr>
              <a:t>post</a:t>
            </a:r>
            <a:r>
              <a:rPr lang="en-US" sz="1400" dirty="0">
                <a:solidFill>
                  <a:schemeClr val="accent5"/>
                </a:solidFill>
              </a:rPr>
              <a:t>ganglionic sympathetic fibers are long, as they have to run all the way from the sympathetic chain to their distant effector organ. 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Tree>
    <p:extLst>
      <p:ext uri="{BB962C8B-B14F-4D97-AF65-F5344CB8AC3E}">
        <p14:creationId xmlns:p14="http://schemas.microsoft.com/office/powerpoint/2010/main" val="19991883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97</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p>
          <a:p>
            <a:r>
              <a:rPr lang="en-US" sz="1400" i="1" dirty="0"/>
              <a:t>We conceptualize the peripheral parasympathetic pathway as consisting of two portions—what are they?</a:t>
            </a:r>
          </a:p>
          <a:p>
            <a:r>
              <a:rPr lang="en-US" sz="1400" dirty="0"/>
              <a:t>The preganglionic portion (fibers) and the postganglionic portion (fibers)</a:t>
            </a:r>
          </a:p>
          <a:p>
            <a:endParaRPr lang="en-US" sz="1400" i="1" dirty="0">
              <a:solidFill>
                <a:schemeClr val="accent5"/>
              </a:solidFill>
            </a:endParaRPr>
          </a:p>
          <a:p>
            <a:r>
              <a:rPr lang="en-US" sz="1400" i="1" dirty="0">
                <a:solidFill>
                  <a:schemeClr val="accent5"/>
                </a:solidFill>
              </a:rPr>
              <a:t>With its </a:t>
            </a:r>
            <a:r>
              <a:rPr lang="en-US" sz="1400" dirty="0">
                <a:solidFill>
                  <a:schemeClr val="accent5"/>
                </a:solidFill>
              </a:rPr>
              <a:t>central, preganglionic </a:t>
            </a:r>
            <a:r>
              <a:rPr lang="en-US" sz="1400" i="1" dirty="0">
                <a:solidFill>
                  <a:schemeClr val="accent5"/>
                </a:solidFill>
              </a:rPr>
              <a:t>and</a:t>
            </a:r>
            <a:r>
              <a:rPr lang="en-US" sz="1400" dirty="0">
                <a:solidFill>
                  <a:schemeClr val="accent5"/>
                </a:solidFill>
              </a:rPr>
              <a:t> postganglionic </a:t>
            </a:r>
            <a:r>
              <a:rPr lang="en-US" sz="1400" i="1" dirty="0">
                <a:solidFill>
                  <a:schemeClr val="accent5"/>
                </a:solidFill>
              </a:rPr>
              <a:t>fibers, the </a:t>
            </a:r>
            <a:r>
              <a:rPr lang="en-US" sz="1400" b="1" dirty="0">
                <a:solidFill>
                  <a:schemeClr val="accent5"/>
                </a:solidFill>
              </a:rPr>
              <a:t>sympathetic</a:t>
            </a:r>
            <a:r>
              <a:rPr lang="en-US" sz="1400" i="1" dirty="0">
                <a:solidFill>
                  <a:schemeClr val="accent5"/>
                </a:solidFill>
              </a:rPr>
              <a:t> pathway is conceptualized in a similar manner. That said, in one sense the sympathetics and parasympathetics are organized in diametrically opposing fashions. What sense is that?</a:t>
            </a:r>
          </a:p>
          <a:p>
            <a:r>
              <a:rPr lang="en-US" sz="1400" dirty="0">
                <a:solidFill>
                  <a:schemeClr val="accent5"/>
                </a:solidFill>
              </a:rPr>
              <a:t>In the sympathetic system, the </a:t>
            </a:r>
            <a:r>
              <a:rPr lang="en-US" sz="1400" b="1" dirty="0">
                <a:solidFill>
                  <a:schemeClr val="accent5"/>
                </a:solidFill>
              </a:rPr>
              <a:t>pre</a:t>
            </a:r>
            <a:r>
              <a:rPr lang="en-US" sz="1400" dirty="0">
                <a:solidFill>
                  <a:schemeClr val="accent5"/>
                </a:solidFill>
              </a:rPr>
              <a:t>ganglionic fibers are relatively  short, having to extend only from the  spinal cord  to the sympathetic  ganglia  located in the sympathetic  chain  just outside the  vertebral column .   In contrast, </a:t>
            </a:r>
            <a:r>
              <a:rPr lang="en-US" sz="1400" b="1" dirty="0">
                <a:solidFill>
                  <a:schemeClr val="accent5"/>
                </a:solidFill>
              </a:rPr>
              <a:t>post</a:t>
            </a:r>
            <a:r>
              <a:rPr lang="en-US" sz="1400" dirty="0">
                <a:solidFill>
                  <a:schemeClr val="accent5"/>
                </a:solidFill>
              </a:rPr>
              <a:t>ganglionic sympathetic fibers are long, as they have to run all the way from the sympathetic chain to their distant effector organ. 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Tree>
    <p:extLst>
      <p:ext uri="{BB962C8B-B14F-4D97-AF65-F5344CB8AC3E}">
        <p14:creationId xmlns:p14="http://schemas.microsoft.com/office/powerpoint/2010/main" val="29722491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98</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p>
          <a:p>
            <a:r>
              <a:rPr lang="en-US" sz="1400" i="1" dirty="0"/>
              <a:t>We conceptualize the peripheral parasympathetic pathway as consisting of two portions—what are they?</a:t>
            </a:r>
          </a:p>
          <a:p>
            <a:r>
              <a:rPr lang="en-US" sz="1400" dirty="0"/>
              <a:t>The preganglionic portion (fibers) and the postganglionic portion (fibers)</a:t>
            </a:r>
          </a:p>
          <a:p>
            <a:endParaRPr lang="en-US" sz="1400" i="1" dirty="0"/>
          </a:p>
          <a:p>
            <a:r>
              <a:rPr lang="en-US" sz="1400" i="1" dirty="0"/>
              <a:t>With its </a:t>
            </a:r>
            <a:r>
              <a:rPr lang="en-US" sz="1400" dirty="0"/>
              <a:t>central, preganglionic </a:t>
            </a:r>
            <a:r>
              <a:rPr lang="en-US" sz="1400" i="1" dirty="0"/>
              <a:t>and</a:t>
            </a:r>
            <a:r>
              <a:rPr lang="en-US" sz="1400" dirty="0"/>
              <a:t> postganglionic </a:t>
            </a:r>
            <a:r>
              <a:rPr lang="en-US" sz="1400" i="1" dirty="0"/>
              <a:t>fibers, the </a:t>
            </a:r>
            <a:r>
              <a:rPr lang="en-US" sz="1400" b="1" dirty="0"/>
              <a:t>sympathetic</a:t>
            </a:r>
            <a:r>
              <a:rPr lang="en-US" sz="1400" i="1" dirty="0"/>
              <a:t> pathway is conceptualized in a similar manner. That said, in one sense the sympathetics and parasympathetics are organized in diametrically opposing fashions. What sense is that?</a:t>
            </a:r>
            <a:endParaRPr lang="en-US" sz="1400" i="1" dirty="0">
              <a:solidFill>
                <a:schemeClr val="accent5"/>
              </a:solidFill>
            </a:endParaRPr>
          </a:p>
          <a:p>
            <a:r>
              <a:rPr lang="en-US" sz="1400" dirty="0">
                <a:solidFill>
                  <a:schemeClr val="accent5"/>
                </a:solidFill>
              </a:rPr>
              <a:t>In the sympathetic system, the </a:t>
            </a:r>
            <a:r>
              <a:rPr lang="en-US" sz="1400" b="1" dirty="0">
                <a:solidFill>
                  <a:schemeClr val="accent5"/>
                </a:solidFill>
              </a:rPr>
              <a:t>pre</a:t>
            </a:r>
            <a:r>
              <a:rPr lang="en-US" sz="1400" dirty="0">
                <a:solidFill>
                  <a:schemeClr val="accent5"/>
                </a:solidFill>
              </a:rPr>
              <a:t>ganglionic fibers are relatively  short, having to extend only from the  spinal cord  to the sympathetic  ganglia  located in the sympathetic  chain  just outside the  vertebral column .   In contrast, </a:t>
            </a:r>
            <a:r>
              <a:rPr lang="en-US" sz="1400" b="1" dirty="0">
                <a:solidFill>
                  <a:schemeClr val="accent5"/>
                </a:solidFill>
              </a:rPr>
              <a:t>post</a:t>
            </a:r>
            <a:r>
              <a:rPr lang="en-US" sz="1400" dirty="0">
                <a:solidFill>
                  <a:schemeClr val="accent5"/>
                </a:solidFill>
              </a:rPr>
              <a:t>ganglionic sympathetic fibers are long, as they have to run all the way from the sympathetic chain to their distant effector organ. 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Tree>
    <p:extLst>
      <p:ext uri="{BB962C8B-B14F-4D97-AF65-F5344CB8AC3E}">
        <p14:creationId xmlns:p14="http://schemas.microsoft.com/office/powerpoint/2010/main" val="18536090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08DBE737-8FC1-66AC-7771-2A2DEBD6D3DC}"/>
              </a:ext>
            </a:extLst>
          </p:cNvPr>
          <p:cNvCxnSpPr>
            <a:cxnSpLocks/>
          </p:cNvCxnSpPr>
          <p:nvPr/>
        </p:nvCxnSpPr>
        <p:spPr>
          <a:xfrm>
            <a:off x="7122640" y="3167270"/>
            <a:ext cx="578060" cy="132521"/>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36BC65CA-5469-986F-99E2-469C0444669F}"/>
              </a:ext>
            </a:extLst>
          </p:cNvPr>
          <p:cNvSpPr/>
          <p:nvPr/>
        </p:nvSpPr>
        <p:spPr>
          <a:xfrm>
            <a:off x="7010400" y="2975061"/>
            <a:ext cx="266242" cy="2960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25FB44D8-7073-6EC4-0696-C59BCEB6B653}"/>
              </a:ext>
            </a:extLst>
          </p:cNvPr>
          <p:cNvSpPr txBox="1"/>
          <p:nvPr/>
        </p:nvSpPr>
        <p:spPr>
          <a:xfrm>
            <a:off x="649358" y="1232451"/>
            <a:ext cx="8335616" cy="5078313"/>
          </a:xfrm>
          <a:prstGeom prst="rect">
            <a:avLst/>
          </a:prstGeom>
          <a:noFill/>
        </p:spPr>
        <p:txBody>
          <a:bodyPr wrap="square" rtlCol="0">
            <a:spAutoFit/>
          </a:bodyPr>
          <a:lstStyle/>
          <a:p>
            <a:r>
              <a:rPr lang="en-US" i="1" dirty="0">
                <a:solidFill>
                  <a:schemeClr val="bg1"/>
                </a:solidFill>
              </a:rPr>
              <a:t>In which quadrant of the orbit is the main lacrimal gland located?</a:t>
            </a:r>
          </a:p>
          <a:p>
            <a:r>
              <a:rPr lang="en-US" dirty="0">
                <a:solidFill>
                  <a:schemeClr val="bg1"/>
                </a:solidFill>
              </a:rPr>
              <a:t>Superotemporal</a:t>
            </a:r>
          </a:p>
          <a:p>
            <a:endParaRPr lang="en-US" dirty="0">
              <a:solidFill>
                <a:schemeClr val="bg1"/>
              </a:solidFill>
            </a:endParaRPr>
          </a:p>
          <a:p>
            <a:r>
              <a:rPr lang="en-US" i="1" dirty="0">
                <a:solidFill>
                  <a:schemeClr val="bg1"/>
                </a:solidFill>
              </a:rPr>
              <a:t>The gland resides in a fossa located in which orbital bone?</a:t>
            </a:r>
          </a:p>
          <a:p>
            <a:r>
              <a:rPr lang="en-US" dirty="0">
                <a:solidFill>
                  <a:schemeClr val="bg1"/>
                </a:solidFill>
              </a:rPr>
              <a:t>The frontal</a:t>
            </a:r>
          </a:p>
          <a:p>
            <a:endParaRPr lang="en-US" dirty="0">
              <a:solidFill>
                <a:schemeClr val="bg1"/>
              </a:solidFill>
            </a:endParaRPr>
          </a:p>
          <a:p>
            <a:r>
              <a:rPr lang="en-US" i="1" dirty="0">
                <a:solidFill>
                  <a:schemeClr val="bg1"/>
                </a:solidFill>
              </a:rPr>
              <a:t>The lacrimal gland is</a:t>
            </a:r>
            <a:r>
              <a:rPr lang="en-US" sz="1800" i="1" dirty="0">
                <a:solidFill>
                  <a:schemeClr val="bg1"/>
                </a:solidFill>
              </a:rPr>
              <a:t> divided into two lobes—what are they called?</a:t>
            </a:r>
          </a:p>
          <a:p>
            <a:r>
              <a:rPr lang="en-US" sz="1800" dirty="0">
                <a:solidFill>
                  <a:schemeClr val="bg1"/>
                </a:solidFill>
              </a:rPr>
              <a:t>The orbital and palpebral lobes</a:t>
            </a:r>
          </a:p>
          <a:p>
            <a:endParaRPr lang="en-US" sz="1800" dirty="0">
              <a:solidFill>
                <a:schemeClr val="bg1"/>
              </a:solidFill>
            </a:endParaRPr>
          </a:p>
          <a:p>
            <a:r>
              <a:rPr lang="en-US" sz="1800" i="1" dirty="0">
                <a:solidFill>
                  <a:schemeClr val="bg1"/>
                </a:solidFill>
              </a:rPr>
              <a:t>What structure does the dividing?</a:t>
            </a:r>
          </a:p>
          <a:p>
            <a:r>
              <a:rPr lang="en-US" sz="1800" dirty="0">
                <a:solidFill>
                  <a:schemeClr val="bg1"/>
                </a:solidFill>
              </a:rPr>
              <a:t>The  lateral  horn of the  levator  aponeurosis</a:t>
            </a:r>
          </a:p>
          <a:p>
            <a:endParaRPr lang="en-US" i="1" dirty="0">
              <a:solidFill>
                <a:schemeClr val="bg1"/>
              </a:solidFill>
            </a:endParaRPr>
          </a:p>
          <a:p>
            <a:r>
              <a:rPr lang="en-US" sz="1800" i="1" dirty="0">
                <a:solidFill>
                  <a:schemeClr val="bg1"/>
                </a:solidFill>
              </a:rPr>
              <a:t>How many ducts does the lac gland have? Where do they let out?</a:t>
            </a:r>
          </a:p>
          <a:p>
            <a:r>
              <a:rPr lang="en-US" dirty="0">
                <a:solidFill>
                  <a:schemeClr val="bg1"/>
                </a:solidFill>
              </a:rPr>
              <a:t>About 12. Into the </a:t>
            </a:r>
            <a:r>
              <a:rPr lang="en-US" dirty="0" err="1">
                <a:solidFill>
                  <a:schemeClr val="bg1"/>
                </a:solidFill>
              </a:rPr>
              <a:t>conj</a:t>
            </a:r>
            <a:r>
              <a:rPr lang="en-US" dirty="0">
                <a:solidFill>
                  <a:schemeClr val="bg1"/>
                </a:solidFill>
              </a:rPr>
              <a:t> fornix superior to the upper tarsus.</a:t>
            </a:r>
          </a:p>
          <a:p>
            <a:endParaRPr lang="en-US" sz="1800" i="1" dirty="0">
              <a:solidFill>
                <a:schemeClr val="bg1"/>
              </a:solidFill>
            </a:endParaRPr>
          </a:p>
          <a:p>
            <a:r>
              <a:rPr lang="en-US" i="1" dirty="0">
                <a:solidFill>
                  <a:schemeClr val="bg1"/>
                </a:solidFill>
              </a:rPr>
              <a:t>What is the </a:t>
            </a:r>
            <a:r>
              <a:rPr lang="en-US" dirty="0">
                <a:solidFill>
                  <a:schemeClr val="bg1"/>
                </a:solidFill>
              </a:rPr>
              <a:t>lacrimal functional unit </a:t>
            </a:r>
            <a:r>
              <a:rPr lang="en-US" i="1" dirty="0">
                <a:solidFill>
                  <a:schemeClr val="bg1"/>
                </a:solidFill>
              </a:rPr>
              <a:t>(LFU)?</a:t>
            </a:r>
            <a:endParaRPr lang="en-US" sz="1800" i="1" dirty="0">
              <a:solidFill>
                <a:schemeClr val="bg1"/>
              </a:solidFill>
            </a:endParaRPr>
          </a:p>
          <a:p>
            <a:r>
              <a:rPr lang="en-US" b="1" i="0" u="sng" dirty="0">
                <a:solidFill>
                  <a:schemeClr val="bg1">
                    <a:lumMod val="75000"/>
                  </a:schemeClr>
                </a:solidFill>
                <a:effectLst/>
                <a:latin typeface="Arial" panose="020B0604020202020204" pitchFamily="34" charset="0"/>
              </a:rPr>
              <a:t>The LFU is the complex, integrated system responsible for the regulation, production, and health of the tear film</a:t>
            </a:r>
            <a:r>
              <a:rPr lang="en-US" b="1" i="0" dirty="0">
                <a:solidFill>
                  <a:schemeClr val="bg1">
                    <a:lumMod val="75000"/>
                  </a:schemeClr>
                </a:solidFill>
                <a:effectLst/>
                <a:latin typeface="Arial" panose="020B0604020202020204" pitchFamily="34" charset="0"/>
              </a:rPr>
              <a:t>. </a:t>
            </a:r>
            <a:endParaRPr lang="en-US" sz="1800" dirty="0">
              <a:solidFill>
                <a:schemeClr val="bg1">
                  <a:lumMod val="75000"/>
                </a:schemeClr>
              </a:solidFill>
            </a:endParaRPr>
          </a:p>
        </p:txBody>
      </p:sp>
      <p:sp>
        <p:nvSpPr>
          <p:cNvPr id="3" name="TextBox 2">
            <a:extLst>
              <a:ext uri="{FF2B5EF4-FFF2-40B4-BE49-F238E27FC236}">
                <a16:creationId xmlns:a16="http://schemas.microsoft.com/office/drawing/2014/main" id="{2B8C7F37-53BE-6A17-5661-2AC820E7ECAD}"/>
              </a:ext>
            </a:extLst>
          </p:cNvPr>
          <p:cNvSpPr txBox="1"/>
          <p:nvPr/>
        </p:nvSpPr>
        <p:spPr>
          <a:xfrm>
            <a:off x="3384720" y="349599"/>
            <a:ext cx="2374561" cy="400110"/>
          </a:xfrm>
          <a:prstGeom prst="rect">
            <a:avLst/>
          </a:prstGeom>
          <a:solidFill>
            <a:schemeClr val="accent6">
              <a:lumMod val="20000"/>
              <a:lumOff val="80000"/>
            </a:schemeClr>
          </a:solidFill>
        </p:spPr>
        <p:txBody>
          <a:bodyPr wrap="none" rtlCol="0">
            <a:spAutoFit/>
          </a:bodyPr>
          <a:lstStyle/>
          <a:p>
            <a:pPr algn="ctr"/>
            <a:r>
              <a:rPr lang="en-US" sz="2000" b="1" dirty="0"/>
              <a:t>Big L and the LFU</a:t>
            </a:r>
          </a:p>
        </p:txBody>
      </p:sp>
      <p:sp>
        <p:nvSpPr>
          <p:cNvPr id="2" name="Slide Number Placeholder 1">
            <a:extLst>
              <a:ext uri="{FF2B5EF4-FFF2-40B4-BE49-F238E27FC236}">
                <a16:creationId xmlns:a16="http://schemas.microsoft.com/office/drawing/2014/main" id="{8F9D30EE-F7E5-7308-0AC1-CF6AE045BD3D}"/>
              </a:ext>
            </a:extLst>
          </p:cNvPr>
          <p:cNvSpPr>
            <a:spLocks noGrp="1"/>
          </p:cNvSpPr>
          <p:nvPr>
            <p:ph type="sldNum" sz="quarter" idx="12"/>
          </p:nvPr>
        </p:nvSpPr>
        <p:spPr/>
        <p:txBody>
          <a:bodyPr/>
          <a:lstStyle/>
          <a:p>
            <a:fld id="{BAD19207-1E44-4E66-9B5C-6617FFE2002F}" type="slidenum">
              <a:rPr lang="en-US" altLang="en-US" smtClean="0"/>
              <a:pPr/>
              <a:t>99</a:t>
            </a:fld>
            <a:endParaRPr lang="en-US" altLang="en-US"/>
          </a:p>
        </p:txBody>
      </p:sp>
      <p:sp>
        <p:nvSpPr>
          <p:cNvPr id="4" name="TextBox 3">
            <a:extLst>
              <a:ext uri="{FF2B5EF4-FFF2-40B4-BE49-F238E27FC236}">
                <a16:creationId xmlns:a16="http://schemas.microsoft.com/office/drawing/2014/main" id="{36A20234-A2A8-57A7-2570-6BF09F590847}"/>
              </a:ext>
            </a:extLst>
          </p:cNvPr>
          <p:cNvSpPr txBox="1"/>
          <p:nvPr/>
        </p:nvSpPr>
        <p:spPr>
          <a:xfrm>
            <a:off x="972377" y="1740955"/>
            <a:ext cx="1667444" cy="400110"/>
          </a:xfrm>
          <a:prstGeom prst="rect">
            <a:avLst/>
          </a:prstGeom>
          <a:noFill/>
        </p:spPr>
        <p:txBody>
          <a:bodyPr wrap="none" rtlCol="0">
            <a:spAutoFit/>
          </a:bodyPr>
          <a:lstStyle/>
          <a:p>
            <a:pPr algn="ctr"/>
            <a:r>
              <a:rPr lang="en-US" sz="2000" dirty="0">
                <a:solidFill>
                  <a:schemeClr val="bg1">
                    <a:lumMod val="75000"/>
                  </a:schemeClr>
                </a:solidFill>
              </a:rPr>
              <a:t>Sensory limb</a:t>
            </a:r>
          </a:p>
        </p:txBody>
      </p:sp>
      <p:sp>
        <p:nvSpPr>
          <p:cNvPr id="5" name="TextBox 4">
            <a:extLst>
              <a:ext uri="{FF2B5EF4-FFF2-40B4-BE49-F238E27FC236}">
                <a16:creationId xmlns:a16="http://schemas.microsoft.com/office/drawing/2014/main" id="{33CAFE37-8D76-D2B7-38C4-7791A9EC49DC}"/>
              </a:ext>
            </a:extLst>
          </p:cNvPr>
          <p:cNvSpPr txBox="1"/>
          <p:nvPr/>
        </p:nvSpPr>
        <p:spPr>
          <a:xfrm>
            <a:off x="6651920" y="1740955"/>
            <a:ext cx="1380507" cy="400110"/>
          </a:xfrm>
          <a:prstGeom prst="rect">
            <a:avLst/>
          </a:prstGeom>
          <a:noFill/>
        </p:spPr>
        <p:txBody>
          <a:bodyPr wrap="none" rtlCol="0">
            <a:spAutoFit/>
          </a:bodyPr>
          <a:lstStyle/>
          <a:p>
            <a:pPr algn="ctr"/>
            <a:r>
              <a:rPr lang="en-US" sz="2000" dirty="0">
                <a:solidFill>
                  <a:schemeClr val="bg1">
                    <a:lumMod val="75000"/>
                  </a:schemeClr>
                </a:solidFill>
              </a:rPr>
              <a:t>Motor limb</a:t>
            </a:r>
          </a:p>
        </p:txBody>
      </p:sp>
      <p:sp>
        <p:nvSpPr>
          <p:cNvPr id="6" name="TextBox 5">
            <a:extLst>
              <a:ext uri="{FF2B5EF4-FFF2-40B4-BE49-F238E27FC236}">
                <a16:creationId xmlns:a16="http://schemas.microsoft.com/office/drawing/2014/main" id="{325A4180-6D43-09AC-54AE-7C0259A1961E}"/>
              </a:ext>
            </a:extLst>
          </p:cNvPr>
          <p:cNvSpPr txBox="1"/>
          <p:nvPr/>
        </p:nvSpPr>
        <p:spPr>
          <a:xfrm>
            <a:off x="3725026" y="1512189"/>
            <a:ext cx="1667444" cy="900246"/>
          </a:xfrm>
          <a:prstGeom prst="rect">
            <a:avLst/>
          </a:prstGeom>
          <a:noFill/>
          <a:ln>
            <a:noFill/>
          </a:ln>
        </p:spPr>
        <p:txBody>
          <a:bodyPr wrap="square" rtlCol="0">
            <a:spAutoFit/>
          </a:bodyPr>
          <a:lstStyle/>
          <a:p>
            <a:pPr algn="ctr">
              <a:lnSpc>
                <a:spcPts val="2100"/>
              </a:lnSpc>
            </a:pPr>
            <a:r>
              <a:rPr lang="en-US" sz="2000" dirty="0">
                <a:solidFill>
                  <a:schemeClr val="bg1">
                    <a:lumMod val="75000"/>
                  </a:schemeClr>
                </a:solidFill>
              </a:rPr>
              <a:t>CNS integration center</a:t>
            </a:r>
          </a:p>
        </p:txBody>
      </p:sp>
      <p:sp>
        <p:nvSpPr>
          <p:cNvPr id="7" name="TextBox 6">
            <a:extLst>
              <a:ext uri="{FF2B5EF4-FFF2-40B4-BE49-F238E27FC236}">
                <a16:creationId xmlns:a16="http://schemas.microsoft.com/office/drawing/2014/main" id="{D3A3C398-9867-2B19-38EE-B7500F28B35F}"/>
              </a:ext>
            </a:extLst>
          </p:cNvPr>
          <p:cNvSpPr txBox="1"/>
          <p:nvPr/>
        </p:nvSpPr>
        <p:spPr>
          <a:xfrm>
            <a:off x="33025" y="2467912"/>
            <a:ext cx="1231485" cy="528350"/>
          </a:xfrm>
          <a:prstGeom prst="rect">
            <a:avLst/>
          </a:prstGeom>
          <a:noFill/>
        </p:spPr>
        <p:txBody>
          <a:bodyPr wrap="square" rtlCol="0">
            <a:spAutoFit/>
          </a:bodyPr>
          <a:lstStyle/>
          <a:p>
            <a:pPr algn="ctr">
              <a:lnSpc>
                <a:spcPts val="1700"/>
              </a:lnSpc>
            </a:pPr>
            <a:r>
              <a:rPr lang="en-US" b="1" dirty="0">
                <a:solidFill>
                  <a:schemeClr val="bg1">
                    <a:lumMod val="75000"/>
                  </a:schemeClr>
                </a:solidFill>
              </a:rPr>
              <a:t>Sensory receptors</a:t>
            </a:r>
          </a:p>
        </p:txBody>
      </p:sp>
      <p:sp>
        <p:nvSpPr>
          <p:cNvPr id="8" name="TextBox 7">
            <a:extLst>
              <a:ext uri="{FF2B5EF4-FFF2-40B4-BE49-F238E27FC236}">
                <a16:creationId xmlns:a16="http://schemas.microsoft.com/office/drawing/2014/main" id="{14E8B3BC-80FC-3A07-38AB-F6630C17EEDC}"/>
              </a:ext>
            </a:extLst>
          </p:cNvPr>
          <p:cNvSpPr txBox="1"/>
          <p:nvPr/>
        </p:nvSpPr>
        <p:spPr>
          <a:xfrm>
            <a:off x="2360940" y="2518451"/>
            <a:ext cx="1126694"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Afferent nerves</a:t>
            </a:r>
          </a:p>
        </p:txBody>
      </p:sp>
      <p:sp>
        <p:nvSpPr>
          <p:cNvPr id="9" name="Left Brace 8">
            <a:extLst>
              <a:ext uri="{FF2B5EF4-FFF2-40B4-BE49-F238E27FC236}">
                <a16:creationId xmlns:a16="http://schemas.microsoft.com/office/drawing/2014/main" id="{6BE33B8A-B543-E8A5-3B94-B734AD6A53BD}"/>
              </a:ext>
            </a:extLst>
          </p:cNvPr>
          <p:cNvSpPr/>
          <p:nvPr/>
        </p:nvSpPr>
        <p:spPr>
          <a:xfrm rot="5400000">
            <a:off x="1652624" y="1205058"/>
            <a:ext cx="302812" cy="2222895"/>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sp>
        <p:nvSpPr>
          <p:cNvPr id="10" name="TextBox 9">
            <a:extLst>
              <a:ext uri="{FF2B5EF4-FFF2-40B4-BE49-F238E27FC236}">
                <a16:creationId xmlns:a16="http://schemas.microsoft.com/office/drawing/2014/main" id="{B35220DC-C5DE-15FE-678D-82590CB7700C}"/>
              </a:ext>
            </a:extLst>
          </p:cNvPr>
          <p:cNvSpPr txBox="1"/>
          <p:nvPr/>
        </p:nvSpPr>
        <p:spPr>
          <a:xfrm>
            <a:off x="5555484" y="2518451"/>
            <a:ext cx="1231485" cy="528350"/>
          </a:xfrm>
          <a:prstGeom prst="rect">
            <a:avLst/>
          </a:prstGeom>
          <a:noFill/>
          <a:ln>
            <a:noFill/>
          </a:ln>
        </p:spPr>
        <p:txBody>
          <a:bodyPr wrap="square" rtlCol="0">
            <a:spAutoFit/>
          </a:bodyPr>
          <a:lstStyle/>
          <a:p>
            <a:pPr algn="ctr">
              <a:lnSpc>
                <a:spcPts val="1700"/>
              </a:lnSpc>
            </a:pPr>
            <a:r>
              <a:rPr lang="en-US" b="1" dirty="0">
                <a:solidFill>
                  <a:schemeClr val="bg1">
                    <a:lumMod val="75000"/>
                  </a:schemeClr>
                </a:solidFill>
              </a:rPr>
              <a:t>Efferent nerves</a:t>
            </a:r>
          </a:p>
        </p:txBody>
      </p:sp>
      <p:sp>
        <p:nvSpPr>
          <p:cNvPr id="11" name="TextBox 10">
            <a:extLst>
              <a:ext uri="{FF2B5EF4-FFF2-40B4-BE49-F238E27FC236}">
                <a16:creationId xmlns:a16="http://schemas.microsoft.com/office/drawing/2014/main" id="{5BD0EC30-8176-1C74-9EB2-8DAF9F0E2FA1}"/>
              </a:ext>
            </a:extLst>
          </p:cNvPr>
          <p:cNvSpPr txBox="1"/>
          <p:nvPr/>
        </p:nvSpPr>
        <p:spPr>
          <a:xfrm>
            <a:off x="7858539" y="2571459"/>
            <a:ext cx="1192956" cy="310341"/>
          </a:xfrm>
          <a:prstGeom prst="rect">
            <a:avLst/>
          </a:prstGeom>
          <a:noFill/>
        </p:spPr>
        <p:txBody>
          <a:bodyPr wrap="square" rtlCol="0">
            <a:spAutoFit/>
          </a:bodyPr>
          <a:lstStyle/>
          <a:p>
            <a:pPr>
              <a:lnSpc>
                <a:spcPts val="1700"/>
              </a:lnSpc>
            </a:pPr>
            <a:r>
              <a:rPr lang="en-US" b="1" dirty="0">
                <a:solidFill>
                  <a:schemeClr val="bg1">
                    <a:lumMod val="75000"/>
                  </a:schemeClr>
                </a:solidFill>
              </a:rPr>
              <a:t>Effectors</a:t>
            </a:r>
          </a:p>
        </p:txBody>
      </p:sp>
      <p:sp>
        <p:nvSpPr>
          <p:cNvPr id="12" name="Left Brace 11">
            <a:extLst>
              <a:ext uri="{FF2B5EF4-FFF2-40B4-BE49-F238E27FC236}">
                <a16:creationId xmlns:a16="http://schemas.microsoft.com/office/drawing/2014/main" id="{740C49C3-F602-D7C2-5258-147CD9E7684A}"/>
              </a:ext>
            </a:extLst>
          </p:cNvPr>
          <p:cNvSpPr/>
          <p:nvPr/>
        </p:nvSpPr>
        <p:spPr>
          <a:xfrm rot="5400000">
            <a:off x="7173116" y="1157552"/>
            <a:ext cx="339262" cy="2281458"/>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0000FF"/>
              </a:solidFill>
            </a:endParaRPr>
          </a:p>
        </p:txBody>
      </p:sp>
      <p:sp>
        <p:nvSpPr>
          <p:cNvPr id="14" name="Arrow: Right 13">
            <a:extLst>
              <a:ext uri="{FF2B5EF4-FFF2-40B4-BE49-F238E27FC236}">
                <a16:creationId xmlns:a16="http://schemas.microsoft.com/office/drawing/2014/main" id="{2EFF3476-271C-FF0C-AA77-8B5E989D5287}"/>
              </a:ext>
            </a:extLst>
          </p:cNvPr>
          <p:cNvSpPr/>
          <p:nvPr/>
        </p:nvSpPr>
        <p:spPr>
          <a:xfrm>
            <a:off x="2702755" y="1842053"/>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bg1">
                  <a:lumMod val="75000"/>
                </a:schemeClr>
              </a:solidFill>
            </a:endParaRPr>
          </a:p>
        </p:txBody>
      </p:sp>
      <p:sp>
        <p:nvSpPr>
          <p:cNvPr id="15" name="Arrow: Right 14">
            <a:extLst>
              <a:ext uri="{FF2B5EF4-FFF2-40B4-BE49-F238E27FC236}">
                <a16:creationId xmlns:a16="http://schemas.microsoft.com/office/drawing/2014/main" id="{21AFB489-2A47-726F-AD0C-B9872F59B6D7}"/>
              </a:ext>
            </a:extLst>
          </p:cNvPr>
          <p:cNvSpPr/>
          <p:nvPr/>
        </p:nvSpPr>
        <p:spPr>
          <a:xfrm>
            <a:off x="5459454" y="1844916"/>
            <a:ext cx="1022271" cy="246003"/>
          </a:xfrm>
          <a:prstGeom prst="rightArrow">
            <a:avLst/>
          </a:prstGeom>
          <a:solidFill>
            <a:schemeClr val="bg1">
              <a:lumMod val="85000"/>
            </a:schemeClr>
          </a:solid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00FF"/>
              </a:solidFill>
            </a:endParaRPr>
          </a:p>
        </p:txBody>
      </p:sp>
      <p:sp>
        <p:nvSpPr>
          <p:cNvPr id="16" name="TextBox 15">
            <a:extLst>
              <a:ext uri="{FF2B5EF4-FFF2-40B4-BE49-F238E27FC236}">
                <a16:creationId xmlns:a16="http://schemas.microsoft.com/office/drawing/2014/main" id="{0455663A-0C3B-C59B-BF70-0B8B6828D888}"/>
              </a:ext>
            </a:extLst>
          </p:cNvPr>
          <p:cNvSpPr txBox="1"/>
          <p:nvPr/>
        </p:nvSpPr>
        <p:spPr>
          <a:xfrm>
            <a:off x="46277" y="296864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Ocular-surface nociceptors</a:t>
            </a:r>
          </a:p>
        </p:txBody>
      </p:sp>
      <p:sp>
        <p:nvSpPr>
          <p:cNvPr id="17" name="TextBox 16">
            <a:extLst>
              <a:ext uri="{FF2B5EF4-FFF2-40B4-BE49-F238E27FC236}">
                <a16:creationId xmlns:a16="http://schemas.microsoft.com/office/drawing/2014/main" id="{5738D337-9CA0-BD8B-0E57-325E4E764004}"/>
              </a:ext>
            </a:extLst>
          </p:cNvPr>
          <p:cNvSpPr txBox="1"/>
          <p:nvPr/>
        </p:nvSpPr>
        <p:spPr>
          <a:xfrm>
            <a:off x="2289622" y="2964820"/>
            <a:ext cx="1525165" cy="477054"/>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Branches of</a:t>
            </a:r>
          </a:p>
          <a:p>
            <a:pPr>
              <a:lnSpc>
                <a:spcPts val="1500"/>
              </a:lnSpc>
            </a:pPr>
            <a:r>
              <a:rPr lang="en-US" sz="1400" dirty="0">
                <a:solidFill>
                  <a:schemeClr val="bg1">
                    <a:lumMod val="75000"/>
                  </a:schemeClr>
                </a:solidFill>
              </a:rPr>
              <a:t>V</a:t>
            </a:r>
            <a:r>
              <a:rPr lang="en-US" sz="1400" baseline="-25000" dirty="0">
                <a:solidFill>
                  <a:schemeClr val="bg1">
                    <a:lumMod val="75000"/>
                  </a:schemeClr>
                </a:solidFill>
              </a:rPr>
              <a:t>1</a:t>
            </a:r>
            <a:r>
              <a:rPr lang="en-US" sz="1400" dirty="0">
                <a:solidFill>
                  <a:schemeClr val="bg1">
                    <a:lumMod val="75000"/>
                  </a:schemeClr>
                </a:solidFill>
              </a:rPr>
              <a:t> and V</a:t>
            </a:r>
            <a:r>
              <a:rPr lang="en-US" sz="1400" baseline="-25000" dirty="0">
                <a:solidFill>
                  <a:schemeClr val="bg1">
                    <a:lumMod val="75000"/>
                  </a:schemeClr>
                </a:solidFill>
              </a:rPr>
              <a:t>2</a:t>
            </a:r>
          </a:p>
        </p:txBody>
      </p:sp>
      <p:sp>
        <p:nvSpPr>
          <p:cNvPr id="18" name="TextBox 17">
            <a:extLst>
              <a:ext uri="{FF2B5EF4-FFF2-40B4-BE49-F238E27FC236}">
                <a16:creationId xmlns:a16="http://schemas.microsoft.com/office/drawing/2014/main" id="{454567B3-65C4-1E19-C8F2-1FA04168027B}"/>
              </a:ext>
            </a:extLst>
          </p:cNvPr>
          <p:cNvSpPr txBox="1"/>
          <p:nvPr/>
        </p:nvSpPr>
        <p:spPr>
          <a:xfrm>
            <a:off x="3806435" y="2442726"/>
            <a:ext cx="1810177" cy="1231106"/>
          </a:xfrm>
          <a:prstGeom prst="rect">
            <a:avLst/>
          </a:prstGeom>
          <a:noFill/>
        </p:spPr>
        <p:txBody>
          <a:bodyPr wrap="square" rtlCol="0">
            <a:spAutoFit/>
          </a:bodyPr>
          <a:lstStyle/>
          <a:p>
            <a:r>
              <a:rPr lang="en-US" b="1" dirty="0">
                <a:solidFill>
                  <a:schemeClr val="bg1">
                    <a:lumMod val="75000"/>
                  </a:schemeClr>
                </a:solidFill>
              </a:rPr>
              <a:t>Brainstem</a:t>
            </a:r>
            <a:endParaRPr lang="en-US" sz="1600" b="1" dirty="0">
              <a:solidFill>
                <a:schemeClr val="bg1">
                  <a:lumMod val="75000"/>
                </a:schemeClr>
              </a:solidFill>
            </a:endParaRPr>
          </a:p>
          <a:p>
            <a:r>
              <a:rPr lang="en-US" sz="1400" dirty="0">
                <a:solidFill>
                  <a:schemeClr val="bg1">
                    <a:lumMod val="75000"/>
                  </a:schemeClr>
                </a:solidFill>
              </a:rPr>
              <a:t>--CN5  nucleus</a:t>
            </a:r>
          </a:p>
          <a:p>
            <a:r>
              <a:rPr lang="en-US" sz="1400" dirty="0">
                <a:solidFill>
                  <a:schemeClr val="bg1">
                    <a:lumMod val="75000"/>
                  </a:schemeClr>
                </a:solidFill>
              </a:rPr>
              <a:t>--CN7  nucleus</a:t>
            </a:r>
          </a:p>
          <a:p>
            <a:r>
              <a:rPr lang="en-US" sz="1400" dirty="0">
                <a:solidFill>
                  <a:schemeClr val="bg1">
                    <a:lumMod val="75000"/>
                  </a:schemeClr>
                </a:solidFill>
              </a:rPr>
              <a:t>--Superior salivatory   </a:t>
            </a:r>
          </a:p>
          <a:p>
            <a:r>
              <a:rPr lang="en-US" sz="1400" dirty="0">
                <a:solidFill>
                  <a:schemeClr val="bg1">
                    <a:lumMod val="75000"/>
                  </a:schemeClr>
                </a:solidFill>
              </a:rPr>
              <a:t>  nucleus</a:t>
            </a:r>
            <a:endParaRPr lang="en-US" sz="1600" dirty="0">
              <a:solidFill>
                <a:schemeClr val="bg1">
                  <a:lumMod val="75000"/>
                </a:schemeClr>
              </a:solidFill>
            </a:endParaRPr>
          </a:p>
        </p:txBody>
      </p:sp>
      <p:sp>
        <p:nvSpPr>
          <p:cNvPr id="21" name="TextBox 20">
            <a:extLst>
              <a:ext uri="{FF2B5EF4-FFF2-40B4-BE49-F238E27FC236}">
                <a16:creationId xmlns:a16="http://schemas.microsoft.com/office/drawing/2014/main" id="{A35189AD-743C-BFF8-C57E-261EF962CBF5}"/>
              </a:ext>
            </a:extLst>
          </p:cNvPr>
          <p:cNvSpPr txBox="1"/>
          <p:nvPr/>
        </p:nvSpPr>
        <p:spPr>
          <a:xfrm>
            <a:off x="7767220" y="2907194"/>
            <a:ext cx="1337284" cy="1054135"/>
          </a:xfrm>
          <a:prstGeom prst="rect">
            <a:avLst/>
          </a:prstGeom>
          <a:noFill/>
          <a:ln>
            <a:noFill/>
          </a:ln>
        </p:spPr>
        <p:txBody>
          <a:bodyPr wrap="square" rtlCol="0">
            <a:spAutoFit/>
          </a:bodyPr>
          <a:lstStyle/>
          <a:p>
            <a:pPr>
              <a:lnSpc>
                <a:spcPts val="1500"/>
              </a:lnSpc>
            </a:pPr>
            <a:r>
              <a:rPr lang="en-US" sz="1400" dirty="0">
                <a:solidFill>
                  <a:schemeClr val="bg1">
                    <a:lumMod val="75000"/>
                  </a:schemeClr>
                </a:solidFill>
              </a:rPr>
              <a:t>--Glands</a:t>
            </a:r>
          </a:p>
          <a:p>
            <a:pPr>
              <a:lnSpc>
                <a:spcPts val="1500"/>
              </a:lnSpc>
            </a:pPr>
            <a:r>
              <a:rPr lang="en-US" sz="1200" dirty="0">
                <a:solidFill>
                  <a:schemeClr val="bg1">
                    <a:lumMod val="75000"/>
                  </a:schemeClr>
                </a:solidFill>
              </a:rPr>
              <a:t>----Lacrimal</a:t>
            </a:r>
          </a:p>
          <a:p>
            <a:pPr>
              <a:lnSpc>
                <a:spcPts val="1500"/>
              </a:lnSpc>
            </a:pPr>
            <a:r>
              <a:rPr lang="en-US" sz="1200" dirty="0">
                <a:solidFill>
                  <a:schemeClr val="bg1">
                    <a:lumMod val="75000"/>
                  </a:schemeClr>
                </a:solidFill>
              </a:rPr>
              <a:t>----</a:t>
            </a:r>
            <a:r>
              <a:rPr lang="en-US" sz="1200" dirty="0" err="1">
                <a:solidFill>
                  <a:schemeClr val="bg1">
                    <a:lumMod val="75000"/>
                  </a:schemeClr>
                </a:solidFill>
              </a:rPr>
              <a:t>M’bomian</a:t>
            </a:r>
            <a:endParaRPr lang="en-US" sz="1200" dirty="0">
              <a:solidFill>
                <a:schemeClr val="bg1">
                  <a:lumMod val="75000"/>
                </a:schemeClr>
              </a:solidFill>
            </a:endParaRPr>
          </a:p>
          <a:p>
            <a:pPr>
              <a:lnSpc>
                <a:spcPts val="1500"/>
              </a:lnSpc>
            </a:pPr>
            <a:r>
              <a:rPr lang="en-US" sz="1200" dirty="0">
                <a:solidFill>
                  <a:schemeClr val="bg1">
                    <a:lumMod val="75000"/>
                  </a:schemeClr>
                </a:solidFill>
              </a:rPr>
              <a:t>----Goblet</a:t>
            </a:r>
          </a:p>
          <a:p>
            <a:pPr>
              <a:lnSpc>
                <a:spcPts val="1500"/>
              </a:lnSpc>
            </a:pPr>
            <a:r>
              <a:rPr lang="en-US" sz="1400" dirty="0">
                <a:solidFill>
                  <a:schemeClr val="bg1">
                    <a:lumMod val="75000"/>
                  </a:schemeClr>
                </a:solidFill>
              </a:rPr>
              <a:t>--Orbicularis</a:t>
            </a:r>
          </a:p>
        </p:txBody>
      </p:sp>
      <p:sp>
        <p:nvSpPr>
          <p:cNvPr id="22" name="TextBox 21">
            <a:extLst>
              <a:ext uri="{FF2B5EF4-FFF2-40B4-BE49-F238E27FC236}">
                <a16:creationId xmlns:a16="http://schemas.microsoft.com/office/drawing/2014/main" id="{AB7742CA-FDA3-CBA0-A17B-8F78483DA1B3}"/>
              </a:ext>
            </a:extLst>
          </p:cNvPr>
          <p:cNvSpPr txBox="1"/>
          <p:nvPr/>
        </p:nvSpPr>
        <p:spPr>
          <a:xfrm>
            <a:off x="3851663" y="954214"/>
            <a:ext cx="1414170" cy="461665"/>
          </a:xfrm>
          <a:prstGeom prst="rect">
            <a:avLst/>
          </a:prstGeom>
          <a:noFill/>
        </p:spPr>
        <p:txBody>
          <a:bodyPr wrap="none" rtlCol="0">
            <a:spAutoFit/>
          </a:bodyPr>
          <a:lstStyle/>
          <a:p>
            <a:pPr algn="ctr"/>
            <a:r>
              <a:rPr lang="en-US" sz="2400" b="1" dirty="0">
                <a:solidFill>
                  <a:srgbClr val="0000FF"/>
                </a:solidFill>
              </a:rPr>
              <a:t>The LFU</a:t>
            </a:r>
          </a:p>
        </p:txBody>
      </p:sp>
      <p:sp>
        <p:nvSpPr>
          <p:cNvPr id="29" name="Star: 5 Points 28">
            <a:extLst>
              <a:ext uri="{FF2B5EF4-FFF2-40B4-BE49-F238E27FC236}">
                <a16:creationId xmlns:a16="http://schemas.microsoft.com/office/drawing/2014/main" id="{978AB52E-DB06-D703-8753-EC3B4D0DDB0E}"/>
              </a:ext>
            </a:extLst>
          </p:cNvPr>
          <p:cNvSpPr/>
          <p:nvPr/>
        </p:nvSpPr>
        <p:spPr>
          <a:xfrm>
            <a:off x="3448682" y="921504"/>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CD9F3ABD-6F3E-A50E-6AAB-B8D89A28E7FB}"/>
              </a:ext>
            </a:extLst>
          </p:cNvPr>
          <p:cNvSpPr/>
          <p:nvPr/>
        </p:nvSpPr>
        <p:spPr>
          <a:xfrm>
            <a:off x="5265835" y="902492"/>
            <a:ext cx="376477" cy="40011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Brace 30">
            <a:extLst>
              <a:ext uri="{FF2B5EF4-FFF2-40B4-BE49-F238E27FC236}">
                <a16:creationId xmlns:a16="http://schemas.microsoft.com/office/drawing/2014/main" id="{C50E23D1-0C69-B060-C6F5-AB69EB2AA40D}"/>
              </a:ext>
            </a:extLst>
          </p:cNvPr>
          <p:cNvSpPr/>
          <p:nvPr/>
        </p:nvSpPr>
        <p:spPr>
          <a:xfrm>
            <a:off x="7700700" y="2964820"/>
            <a:ext cx="112240" cy="709012"/>
          </a:xfrm>
          <a:prstGeom prst="leftBrac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bg1">
                  <a:lumMod val="75000"/>
                </a:schemeClr>
              </a:solidFill>
            </a:endParaRPr>
          </a:p>
        </p:txBody>
      </p:sp>
      <p:cxnSp>
        <p:nvCxnSpPr>
          <p:cNvPr id="36" name="Straight Arrow Connector 35">
            <a:extLst>
              <a:ext uri="{FF2B5EF4-FFF2-40B4-BE49-F238E27FC236}">
                <a16:creationId xmlns:a16="http://schemas.microsoft.com/office/drawing/2014/main" id="{D9DB1836-3226-543F-27A7-FB264631FB1D}"/>
              </a:ext>
            </a:extLst>
          </p:cNvPr>
          <p:cNvCxnSpPr>
            <a:cxnSpLocks/>
          </p:cNvCxnSpPr>
          <p:nvPr/>
        </p:nvCxnSpPr>
        <p:spPr>
          <a:xfrm>
            <a:off x="6294783" y="3415748"/>
            <a:ext cx="1445933" cy="361122"/>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05DFBAF-4CD8-3F5F-B8A4-2F0F88F81123}"/>
              </a:ext>
            </a:extLst>
          </p:cNvPr>
          <p:cNvSpPr txBox="1"/>
          <p:nvPr/>
        </p:nvSpPr>
        <p:spPr>
          <a:xfrm>
            <a:off x="419400" y="2001180"/>
            <a:ext cx="5809122" cy="4401205"/>
          </a:xfrm>
          <a:prstGeom prst="rect">
            <a:avLst/>
          </a:prstGeom>
          <a:solidFill>
            <a:schemeClr val="accent5"/>
          </a:solidFill>
        </p:spPr>
        <p:txBody>
          <a:bodyPr wrap="square" rtlCol="0">
            <a:spAutoFit/>
          </a:bodyPr>
          <a:lstStyle/>
          <a:p>
            <a:r>
              <a:rPr lang="en-US" sz="1400" dirty="0">
                <a:solidFill>
                  <a:srgbClr val="0000FF"/>
                </a:solidFill>
              </a:rPr>
              <a:t>Let’s sidebar on the parasympathetics for a moment.</a:t>
            </a:r>
          </a:p>
          <a:p>
            <a:r>
              <a:rPr lang="en-US" sz="1400" i="1" dirty="0"/>
              <a:t>We conceptualize the peripheral parasympathetic pathway as consisting of two portions—what are they?</a:t>
            </a:r>
          </a:p>
          <a:p>
            <a:r>
              <a:rPr lang="en-US" sz="1400" dirty="0"/>
              <a:t>The preganglionic portion (fibers) and the postganglionic portion (fibers)</a:t>
            </a:r>
          </a:p>
          <a:p>
            <a:endParaRPr lang="en-US" sz="1400" i="1" dirty="0"/>
          </a:p>
          <a:p>
            <a:r>
              <a:rPr lang="en-US" sz="1400" i="1" dirty="0"/>
              <a:t>With its </a:t>
            </a:r>
            <a:r>
              <a:rPr lang="en-US" sz="1400" dirty="0"/>
              <a:t>central, preganglionic </a:t>
            </a:r>
            <a:r>
              <a:rPr lang="en-US" sz="1400" i="1" dirty="0"/>
              <a:t>and</a:t>
            </a:r>
            <a:r>
              <a:rPr lang="en-US" sz="1400" dirty="0"/>
              <a:t> postganglionic </a:t>
            </a:r>
            <a:r>
              <a:rPr lang="en-US" sz="1400" i="1" dirty="0"/>
              <a:t>fibers, the </a:t>
            </a:r>
            <a:r>
              <a:rPr lang="en-US" sz="1400" b="1" dirty="0"/>
              <a:t>sympathetic</a:t>
            </a:r>
            <a:r>
              <a:rPr lang="en-US" sz="1400" i="1" dirty="0"/>
              <a:t> pathway is conceptualized in a similar manner. That said, in one sense the sympathetics and parasympathetics are organized in diametrically opposing fashions. What sense is that?</a:t>
            </a:r>
          </a:p>
          <a:p>
            <a:r>
              <a:rPr lang="en-US" sz="1400" dirty="0"/>
              <a:t>In the sympathetic system, the </a:t>
            </a:r>
            <a:r>
              <a:rPr lang="en-US" sz="1400" b="1" dirty="0"/>
              <a:t>pre</a:t>
            </a:r>
            <a:r>
              <a:rPr lang="en-US" sz="1400" dirty="0"/>
              <a:t>ganglionic fibers are relatively  short, </a:t>
            </a:r>
            <a:r>
              <a:rPr lang="en-US" sz="1400" dirty="0">
                <a:solidFill>
                  <a:schemeClr val="accent5"/>
                </a:solidFill>
              </a:rPr>
              <a:t>having to extend only from the  spinal cord  to the sympathetic  ganglia  located in the sympathetic  chain  just outside the  vertebral column .   In contrast, </a:t>
            </a:r>
            <a:r>
              <a:rPr lang="en-US" sz="1400" b="1" dirty="0">
                <a:solidFill>
                  <a:schemeClr val="accent5"/>
                </a:solidFill>
              </a:rPr>
              <a:t>post</a:t>
            </a:r>
            <a:r>
              <a:rPr lang="en-US" sz="1400" dirty="0">
                <a:solidFill>
                  <a:schemeClr val="accent5"/>
                </a:solidFill>
              </a:rPr>
              <a:t>ganglionic sympathetic fibers are long, as they have to run all the way from the sympathetic chain to their distant effector organ. Because parasympathetic ganglia are located near the effector organ, not the CNS, in the parasympathetic system these relative lengths are reversed: The </a:t>
            </a:r>
            <a:r>
              <a:rPr lang="en-US" sz="1400" b="1" dirty="0">
                <a:solidFill>
                  <a:schemeClr val="accent5"/>
                </a:solidFill>
              </a:rPr>
              <a:t>pre</a:t>
            </a:r>
            <a:r>
              <a:rPr lang="en-US" sz="1400" dirty="0">
                <a:solidFill>
                  <a:schemeClr val="accent5"/>
                </a:solidFill>
              </a:rPr>
              <a:t>ganglionic fibers are long, having to extend from their CNS origin all the way out to the peripherally-located ganglia; from the ganglia, it’s a relatively short hop for the postganglionic fibers to get to their effector organ.</a:t>
            </a:r>
          </a:p>
        </p:txBody>
      </p:sp>
      <p:sp>
        <p:nvSpPr>
          <p:cNvPr id="25" name="Frame 24">
            <a:extLst>
              <a:ext uri="{FF2B5EF4-FFF2-40B4-BE49-F238E27FC236}">
                <a16:creationId xmlns:a16="http://schemas.microsoft.com/office/drawing/2014/main" id="{A56715DB-635D-D9EF-20EA-4C82CE0A2641}"/>
              </a:ext>
            </a:extLst>
          </p:cNvPr>
          <p:cNvSpPr/>
          <p:nvPr/>
        </p:nvSpPr>
        <p:spPr>
          <a:xfrm>
            <a:off x="5696123" y="2940590"/>
            <a:ext cx="1621301" cy="376718"/>
          </a:xfrm>
          <a:prstGeom prst="frame">
            <a:avLst>
              <a:gd name="adj1" fmla="val 19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AB61C986-7249-4DB4-9810-002D6854AEE7}"/>
              </a:ext>
            </a:extLst>
          </p:cNvPr>
          <p:cNvSpPr txBox="1"/>
          <p:nvPr/>
        </p:nvSpPr>
        <p:spPr>
          <a:xfrm>
            <a:off x="5759281" y="2975061"/>
            <a:ext cx="1490857" cy="307777"/>
          </a:xfrm>
          <a:prstGeom prst="rect">
            <a:avLst/>
          </a:prstGeom>
          <a:noFill/>
        </p:spPr>
        <p:txBody>
          <a:bodyPr wrap="none" rtlCol="0">
            <a:spAutoFit/>
          </a:bodyPr>
          <a:lstStyle/>
          <a:p>
            <a:r>
              <a:rPr lang="en-US" sz="1400" b="1" dirty="0" err="1">
                <a:solidFill>
                  <a:srgbClr val="0000FF"/>
                </a:solidFill>
              </a:rPr>
              <a:t>P’sympathetics</a:t>
            </a:r>
            <a:endParaRPr lang="en-US" sz="1400" b="1" dirty="0">
              <a:solidFill>
                <a:srgbClr val="0000FF"/>
              </a:solidFill>
            </a:endParaRPr>
          </a:p>
        </p:txBody>
      </p:sp>
      <p:sp>
        <p:nvSpPr>
          <p:cNvPr id="35" name="Rectangle 34">
            <a:extLst>
              <a:ext uri="{FF2B5EF4-FFF2-40B4-BE49-F238E27FC236}">
                <a16:creationId xmlns:a16="http://schemas.microsoft.com/office/drawing/2014/main" id="{D43C0BA9-7B76-F949-2DD0-7E9E47A5BCD7}"/>
              </a:ext>
            </a:extLst>
          </p:cNvPr>
          <p:cNvSpPr/>
          <p:nvPr/>
        </p:nvSpPr>
        <p:spPr>
          <a:xfrm>
            <a:off x="5622004" y="3935956"/>
            <a:ext cx="514012" cy="259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short vs long</a:t>
            </a:r>
          </a:p>
        </p:txBody>
      </p:sp>
    </p:spTree>
    <p:extLst>
      <p:ext uri="{BB962C8B-B14F-4D97-AF65-F5344CB8AC3E}">
        <p14:creationId xmlns:p14="http://schemas.microsoft.com/office/powerpoint/2010/main" val="2612409952"/>
      </p:ext>
    </p:extLst>
  </p:cSld>
  <p:clrMapOvr>
    <a:masterClrMapping/>
  </p:clrMapOvr>
</p:sld>
</file>

<file path=ppt/theme/theme1.xml><?xml version="1.0" encoding="utf-8"?>
<a:theme xmlns:a="http://schemas.openxmlformats.org/drawingml/2006/main" name="Flynn theme">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lynn theme" id="{0CA00E8E-1279-4501-A73D-C5C0B4A5CF0D}" vid="{39039DCB-410F-439E-9BBE-CF4B16199123}"/>
    </a:ext>
  </a:extLst>
</a:theme>
</file>

<file path=docProps/app.xml><?xml version="1.0" encoding="utf-8"?>
<Properties xmlns="http://schemas.openxmlformats.org/officeDocument/2006/extended-properties" xmlns:vt="http://schemas.openxmlformats.org/officeDocument/2006/docPropsVTypes">
  <Template>Flynn theme</Template>
  <TotalTime>603</TotalTime>
  <Words>46122</Words>
  <Application>Microsoft Office PowerPoint</Application>
  <PresentationFormat>On-screen Show (4:3)</PresentationFormat>
  <Paragraphs>5342</Paragraphs>
  <Slides>155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155</vt:i4>
      </vt:variant>
    </vt:vector>
  </HeadingPairs>
  <TitlesOfParts>
    <vt:vector size="159" baseType="lpstr">
      <vt:lpstr>Arial</vt:lpstr>
      <vt:lpstr>Segoe Script</vt:lpstr>
      <vt:lpstr>Wingdings</vt:lpstr>
      <vt:lpstr>Flynn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Flynn</dc:creator>
  <cp:lastModifiedBy>Steven Flynn</cp:lastModifiedBy>
  <cp:revision>38</cp:revision>
  <dcterms:created xsi:type="dcterms:W3CDTF">2023-08-13T13:52:37Z</dcterms:created>
  <dcterms:modified xsi:type="dcterms:W3CDTF">2023-10-30T16:19:47Z</dcterms:modified>
</cp:coreProperties>
</file>