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sldIdLst>
    <p:sldId id="279" r:id="rId2"/>
    <p:sldId id="297" r:id="rId3"/>
    <p:sldId id="319" r:id="rId4"/>
    <p:sldId id="321" r:id="rId5"/>
    <p:sldId id="295" r:id="rId6"/>
    <p:sldId id="322" r:id="rId7"/>
    <p:sldId id="280" r:id="rId8"/>
    <p:sldId id="282" r:id="rId9"/>
    <p:sldId id="290" r:id="rId10"/>
    <p:sldId id="323" r:id="rId11"/>
    <p:sldId id="284" r:id="rId12"/>
    <p:sldId id="339" r:id="rId13"/>
    <p:sldId id="338" r:id="rId14"/>
    <p:sldId id="340" r:id="rId15"/>
    <p:sldId id="320" r:id="rId16"/>
    <p:sldId id="285" r:id="rId17"/>
    <p:sldId id="286" r:id="rId18"/>
    <p:sldId id="287" r:id="rId19"/>
    <p:sldId id="292" r:id="rId20"/>
    <p:sldId id="324" r:id="rId21"/>
    <p:sldId id="325" r:id="rId22"/>
    <p:sldId id="327" r:id="rId23"/>
    <p:sldId id="328" r:id="rId24"/>
    <p:sldId id="329" r:id="rId25"/>
    <p:sldId id="331" r:id="rId26"/>
    <p:sldId id="332" r:id="rId27"/>
    <p:sldId id="330" r:id="rId28"/>
    <p:sldId id="334" r:id="rId29"/>
    <p:sldId id="333" r:id="rId30"/>
    <p:sldId id="335" r:id="rId31"/>
    <p:sldId id="336" r:id="rId32"/>
    <p:sldId id="337" r:id="rId33"/>
    <p:sldId id="294" r:id="rId34"/>
    <p:sldId id="303" r:id="rId35"/>
    <p:sldId id="305" r:id="rId36"/>
    <p:sldId id="307" r:id="rId37"/>
    <p:sldId id="314" r:id="rId38"/>
    <p:sldId id="309" r:id="rId39"/>
    <p:sldId id="315" r:id="rId40"/>
    <p:sldId id="310" r:id="rId41"/>
    <p:sldId id="311" r:id="rId42"/>
    <p:sldId id="312" r:id="rId43"/>
    <p:sldId id="313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00FF"/>
    <a:srgbClr val="CC00CC"/>
    <a:srgbClr val="FFCC00"/>
    <a:srgbClr val="B2B2B2"/>
    <a:srgbClr val="C0C0C0"/>
    <a:srgbClr val="FFFF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2469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BC16DEA-F4C5-485B-AA3A-FD4D918E8F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5B9CD9-6C6E-4E0E-B41F-A35070240A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3EE5B0E-3D30-4131-8366-9C42C483AB86}" type="datetimeFigureOut">
              <a:rPr lang="en-US"/>
              <a:pPr>
                <a:defRPr/>
              </a:pPr>
              <a:t>7/18/2022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F58A339-EDCE-4F16-AAEB-70EECF6873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B8A9C42-1170-4DE8-AA28-82210481F4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A1F44-EFCD-48FA-9E5B-7A23890C05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B99C4-CF5F-4EFD-BAE5-A5D0CEE496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723790-0658-4F53-897A-0E514100B0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>
            <a:extLst>
              <a:ext uri="{FF2B5EF4-FFF2-40B4-BE49-F238E27FC236}">
                <a16:creationId xmlns:a16="http://schemas.microsoft.com/office/drawing/2014/main" id="{3C9F4A65-148E-4435-B318-0624F7BF04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C959EFE-D58F-4A78-A797-F27E13E648F3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id="{1F9BDDE1-AF5D-42F4-931C-022437A83A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30924DBF-7FED-47D2-B790-E5C1866BE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id="{E58EDB4A-6BA2-40F6-90A3-F521796CA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id="{284018ED-8ED9-42E1-A33F-1105C4F2F8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id="{5068B30A-7CFE-4ED4-8ABF-59F187FDE2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id="{FCB8BE3C-6795-4387-AB52-B96C89DA11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id="{E801AF05-E8F3-4E03-ADF4-382702969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id="{5A9D2DAE-53A2-4EC5-A90F-EB4332203C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id="{FD465533-4E3B-43DA-9446-ECB0D48F74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id="{243FCAE5-4AC1-4A5C-B2A1-C34F4F4A9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id="{B82A7920-7372-4BA7-8E52-92D66FFE7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id="{B531519A-52B6-4F5D-A555-7B804C54D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id="{3D1A54AF-F2DA-47C8-95BD-9B3DA1292B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id="{1FC4838C-6DA2-47E2-AD71-0AF98E055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id="{4237FD9F-211A-4D31-BA9C-3FFBD2898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id="{9787752C-7186-4378-ACDC-EE86ACB144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id="{306DB926-4BD1-4A71-BD78-771CD17DE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id="{251A3FDD-2571-4001-9C9E-CD71EA474B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id="{130E3FF1-8A1F-447F-935A-7C1DB3D79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id="{0716121A-2D2B-48A8-9392-AE5C41BE3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id="{F70D8B02-5AB2-4FFB-BD60-83663BB813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id="{0CBA9B91-91F2-4429-8023-B850550686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id="{1D72E34F-20A4-4A7F-BDDD-F6929A107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id="{F1CB2ABC-C3A7-4980-8C7C-FD21D7B46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id="{86C414A3-75BC-4DEE-AAE5-7EF52AEDD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id="{420D99B8-ADEC-4E4B-BEC0-2E7E49350F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id="{6D393AD2-6A0C-4B7F-9F35-A828C3FE6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id="{E711480C-D7D6-435C-BC83-9AD07B692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id="{2E045DDC-3F4E-4CEA-81E4-703DF4602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id="{56BABEA2-B65E-4201-86FC-7B8332D3D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id="{8DDC3539-2CCB-4523-BBB0-6709BDB118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7" name="Line 40">
            <a:extLst>
              <a:ext uri="{FF2B5EF4-FFF2-40B4-BE49-F238E27FC236}">
                <a16:creationId xmlns:a16="http://schemas.microsoft.com/office/drawing/2014/main" id="{C4D11F6F-330E-40BF-A639-3E6228719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id="{CA3A93D9-9073-4295-AF7C-BFF8D91516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id="{B33611B9-658E-4C0C-9A80-EF96A081E7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id="{B67D77DF-21DE-48E9-9139-181EC72E60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7CDC2-E550-406F-BADF-7A393793C1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5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124160B-3214-4FF9-B98E-640B08482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A0F87F-71FC-4FD3-A81B-1D95EE63A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002A30D-1816-4323-AB9A-28CF4DADAE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FDDF9-E07D-45F0-9C20-4563A4F4B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4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BA84CE8-5893-4F83-B979-5FB85F7A9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1D779D9-0FC7-4427-A2C2-5D589166D5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516299A-0DFD-4C3C-95F5-B2951A830A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54CC5-636B-441F-BFE1-FB1EF30652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95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5483AE-D10E-4424-8EE8-3077DCE00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453484D-45F9-4F6D-BC77-77D2ACE4F9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D7F335C-AD60-4472-94E9-A654431110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39725-6F01-4B89-BA93-AF029F2AEA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15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D678BAC-775B-46C6-B522-CD6A2A8920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7A1678A-B9FB-4374-8E25-4E363A0E42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7EE02E7-449B-42D5-9D2F-07E9AF17F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42A6B-D170-40B2-84D1-74EA381FA4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8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C125D5-E974-4C31-BBD8-E633286A4D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0E276-6FC1-4465-A0CE-B0D8E7743D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5023F5-135F-49F0-8C0D-D0017A75E3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45731-D8E1-4F3E-AF33-DD07FED49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36BBE79-5715-4B3C-B401-F92E4C0531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4179D50-7E13-4E47-B631-2CF27861BF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0FFA867-D074-4A13-BA78-A2F21B138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49CC5-FCB3-4CB5-A376-5B32C1E4C2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57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D8CAAC6-DF5B-44F0-85C0-68C1EBAB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946C67-9A53-472A-BE74-479CAF507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3995054-0028-4134-BF36-E1018C70A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D8243-C38A-45A9-BA0B-68A84963E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76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ADCCB96-7AA9-4A2B-A05C-8F10C5C910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C3E89C9-0697-46B7-A85D-03793965F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E47AE78-9E0A-412D-90CA-2284AA1C79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D4531-B319-4EBC-B5BD-BF7BF15FC0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526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572488-982C-4E6E-A4D9-5696F9F9E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DE129BF-7FB1-4E8B-91D6-958861FEDD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99A43AF-40CD-4E6D-989D-F680DC639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473E19-5EFE-4A6A-8A0E-E2775C6C2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97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E7BEEFD-7996-41E1-B58B-7A5420CD67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06D7D27-767E-4908-B179-3B058BBAC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6123734-4EC4-4708-80B5-02D85385E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590600-4C75-4BBC-99CF-F2A212795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895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A476604-A569-441E-A01E-16CF9E2E71B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A925D60-B7AF-4343-9AD4-B95AD0914D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1E1B93A-E5A7-4B75-81DE-F42DED6FE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22EC043-6A64-4A22-A5EE-B54C03E253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DBC9B31-9316-4378-ADA3-C42AB94D43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DBB9F6-87AA-4E6D-9C68-8AD1754A947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3D244C2-3F94-4855-B59D-AE6679D3795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6723BB7E-9A30-4ABB-9924-A52D0652581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5A380C7A-87A2-4CA7-A2AB-602A808B2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4438F043-481A-4EA3-949D-351AA7B4E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0F4B216A-165A-4382-B0CB-97854BEFA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D70D2246-DFA6-48AB-9B36-C1174AB75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0C443B1D-585F-4C0F-A821-7BF8D908C3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6CBEB37E-3F60-4D61-87DC-82E3BC9EE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26D738BA-3EA2-4AA8-ACCA-6F8EFB705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22F8E9AD-EC89-4631-896C-1E52A59C1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33A14DFF-1CD9-4BDD-A4DF-A142D9CDA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C2F021D8-C627-460D-892F-CEE2BC982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E698A579-589D-4C4A-9280-ED97AA7182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51E9D0F-037C-4C07-92BD-B93465BBC6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3CD8389C-A7CC-4443-AF34-A73B35949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1B7B8865-7871-43B4-9173-F037928DC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BD8B02AC-A1D3-4687-92C2-6ED92F30A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4F54BC15-CAF2-45D3-8FEF-D550BDFCB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C7330374-20AA-4325-B962-B16C081E6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3CC034A0-5FE6-4961-842E-99AC96079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6E9976A0-D6E8-4B12-9859-6618384BBA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AA0A729B-8356-4F30-A427-89CE972CA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934BB997-11BF-42AC-9898-DE7EB609C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E5006B59-9ABE-41CF-8552-BF347F374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4D1A38B6-E003-4763-8BB5-C747A5F54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8C27BE97-5D52-44CD-9497-2BD1F9D49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830A5FD2-3A52-4098-A185-92152F05BB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1DCBA19A-E95B-4B5B-A2F8-31FB98D435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3D7034DE-6159-4E5B-9779-AD5442015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FB56EA0E-9EFC-42D9-962D-AC306551D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C4D223A9-B94C-4834-B27A-D47F29984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1B364787-E9CC-4338-B9EB-691ABFDA5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C4371C56-6519-4CBC-8DD6-DC5A4E854B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Cohesive</a:t>
            </a:r>
            <a:r>
              <a:rPr lang="en-US" sz="2800" b="1" dirty="0">
                <a:solidFill>
                  <a:srgbClr val="CC00CC"/>
                </a:solidFill>
              </a:rPr>
              <a:t>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</a:t>
            </a:r>
            <a:r>
              <a:rPr lang="en-US" altLang="en-US" sz="1800" i="1" dirty="0">
                <a:solidFill>
                  <a:schemeClr val="bg1"/>
                </a:solidFill>
              </a:rPr>
              <a:t>properties: Divvy ‘</a:t>
            </a:r>
            <a:r>
              <a:rPr lang="en-US" altLang="en-US" sz="1800" i="1" dirty="0" err="1">
                <a:solidFill>
                  <a:schemeClr val="bg1"/>
                </a:solidFill>
              </a:rPr>
              <a:t>em</a:t>
            </a:r>
            <a:r>
              <a:rPr lang="en-US" altLang="en-US" sz="1800" i="1" dirty="0">
                <a:solidFill>
                  <a:schemeClr val="bg1"/>
                </a:solidFill>
              </a:rPr>
              <a:t> 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8C0DBA-E1B8-48D1-94AD-0F3499C2E47C}"/>
              </a:ext>
            </a:extLst>
          </p:cNvPr>
          <p:cNvSpPr txBox="1"/>
          <p:nvPr/>
        </p:nvSpPr>
        <p:spPr>
          <a:xfrm>
            <a:off x="1510905" y="1710533"/>
            <a:ext cx="612218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Before we start: In this context, what does </a:t>
            </a:r>
            <a:r>
              <a:rPr lang="en-US" dirty="0">
                <a:solidFill>
                  <a:srgbClr val="0000FF"/>
                </a:solidFill>
              </a:rPr>
              <a:t>OVD</a:t>
            </a:r>
            <a:r>
              <a:rPr lang="en-US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Ophthalmic </a:t>
            </a:r>
            <a:r>
              <a:rPr lang="en-US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viscosurgical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device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90BBC1-022E-483D-ACF8-3642DBCD9DB5}"/>
              </a:ext>
            </a:extLst>
          </p:cNvPr>
          <p:cNvSpPr/>
          <p:nvPr/>
        </p:nvSpPr>
        <p:spPr>
          <a:xfrm>
            <a:off x="1962421" y="668994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02B07E-345F-4643-A50A-B3869C5C8B2A}"/>
              </a:ext>
            </a:extLst>
          </p:cNvPr>
          <p:cNvSpPr/>
          <p:nvPr/>
        </p:nvSpPr>
        <p:spPr>
          <a:xfrm>
            <a:off x="2977865" y="132182"/>
            <a:ext cx="679735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A3BB67C-194F-434C-BD96-116062376126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Dispersive</a:t>
            </a:r>
            <a:r>
              <a:rPr lang="en-US" sz="2800" b="1" dirty="0">
                <a:solidFill>
                  <a:srgbClr val="FFCC00"/>
                </a:solidFill>
              </a:rPr>
              <a:t> OVD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46A0364-5DDA-4E20-8CF8-A25420304CB3}"/>
              </a:ext>
            </a:extLst>
          </p:cNvPr>
          <p:cNvSpPr/>
          <p:nvPr/>
        </p:nvSpPr>
        <p:spPr>
          <a:xfrm>
            <a:off x="7939481" y="685800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60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66753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3299" y="1219200"/>
            <a:ext cx="2569934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0C5DC5-D37C-F435-2BD6-6EACF7FE9A1D}"/>
              </a:ext>
            </a:extLst>
          </p:cNvPr>
          <p:cNvSpPr/>
          <p:nvPr/>
        </p:nvSpPr>
        <p:spPr>
          <a:xfrm>
            <a:off x="231913" y="3091053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EC30A-AAB3-16B2-F7FD-0D8052BAAD1D}"/>
              </a:ext>
            </a:extLst>
          </p:cNvPr>
          <p:cNvSpPr/>
          <p:nvPr/>
        </p:nvSpPr>
        <p:spPr>
          <a:xfrm>
            <a:off x="6139743" y="3460251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73A77-D4F2-6F17-C8DE-8997047CB92E}"/>
              </a:ext>
            </a:extLst>
          </p:cNvPr>
          <p:cNvSpPr txBox="1"/>
          <p:nvPr/>
        </p:nvSpPr>
        <p:spPr>
          <a:xfrm>
            <a:off x="141663" y="3889591"/>
            <a:ext cx="5911827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/>
              <a:t>The </a:t>
            </a:r>
            <a:r>
              <a:rPr lang="en-US" sz="1600" dirty="0"/>
              <a:t>BCSC</a:t>
            </a:r>
            <a:r>
              <a:rPr lang="en-US" sz="1600" i="1" dirty="0"/>
              <a:t> offers a synonym for surface tension—what is it? </a:t>
            </a:r>
            <a:r>
              <a:rPr lang="en-US" sz="1600" dirty="0"/>
              <a:t>(Hint: It’s </a:t>
            </a:r>
            <a:r>
              <a:rPr lang="en-US" sz="1600" i="1" dirty="0"/>
              <a:t>something</a:t>
            </a:r>
            <a:r>
              <a:rPr lang="en-US" sz="1600" dirty="0"/>
              <a:t>-ability)</a:t>
            </a:r>
            <a:endParaRPr lang="en-US" sz="16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‘Coatability’—the tendency for the surface of a liquid to stick to another surface. Coatability is  inversely  proportional to surface tension, which means that substances with low surface tension are  better  ‘coat-</a:t>
            </a:r>
            <a:r>
              <a:rPr lang="en-US" sz="1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ers’</a:t>
            </a:r>
            <a:r>
              <a: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than are those with high surface tension.</a:t>
            </a:r>
          </a:p>
        </p:txBody>
      </p:sp>
    </p:spTree>
    <p:extLst>
      <p:ext uri="{BB962C8B-B14F-4D97-AF65-F5344CB8AC3E}">
        <p14:creationId xmlns:p14="http://schemas.microsoft.com/office/powerpoint/2010/main" val="165084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3299" y="1219200"/>
            <a:ext cx="2569934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0C5DC5-D37C-F435-2BD6-6EACF7FE9A1D}"/>
              </a:ext>
            </a:extLst>
          </p:cNvPr>
          <p:cNvSpPr/>
          <p:nvPr/>
        </p:nvSpPr>
        <p:spPr>
          <a:xfrm>
            <a:off x="231913" y="3091053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EC30A-AAB3-16B2-F7FD-0D8052BAAD1D}"/>
              </a:ext>
            </a:extLst>
          </p:cNvPr>
          <p:cNvSpPr/>
          <p:nvPr/>
        </p:nvSpPr>
        <p:spPr>
          <a:xfrm>
            <a:off x="6139743" y="3460251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73A77-D4F2-6F17-C8DE-8997047CB92E}"/>
              </a:ext>
            </a:extLst>
          </p:cNvPr>
          <p:cNvSpPr txBox="1"/>
          <p:nvPr/>
        </p:nvSpPr>
        <p:spPr>
          <a:xfrm>
            <a:off x="141663" y="3889591"/>
            <a:ext cx="5911827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/>
              <a:t>The </a:t>
            </a:r>
            <a:r>
              <a:rPr lang="en-US" sz="1600" dirty="0"/>
              <a:t>BCSC</a:t>
            </a:r>
            <a:r>
              <a:rPr lang="en-US" sz="1600" i="1" dirty="0"/>
              <a:t> offers a synonym for surface tension—what is it? </a:t>
            </a:r>
            <a:r>
              <a:rPr lang="en-US" sz="1600" dirty="0"/>
              <a:t>(Hint: It’s </a:t>
            </a:r>
            <a:r>
              <a:rPr lang="en-US" sz="1600" i="1" dirty="0"/>
              <a:t>something</a:t>
            </a:r>
            <a:r>
              <a:rPr lang="en-US" sz="1600" dirty="0"/>
              <a:t>-ability)</a:t>
            </a:r>
          </a:p>
          <a:p>
            <a:r>
              <a:rPr lang="en-US" sz="1600" dirty="0"/>
              <a:t>‘Coatability’—the tendency for the surface of a liquid to stick to another surface</a:t>
            </a:r>
            <a:r>
              <a: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 Coatability is  inversely  proportional to surface tension, which means that substances with low surface tension are  better  ‘coat-</a:t>
            </a:r>
            <a:r>
              <a:rPr lang="en-US" sz="16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ers’</a:t>
            </a:r>
            <a:r>
              <a: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than are those with high surface tension.</a:t>
            </a:r>
          </a:p>
        </p:txBody>
      </p:sp>
    </p:spTree>
    <p:extLst>
      <p:ext uri="{BB962C8B-B14F-4D97-AF65-F5344CB8AC3E}">
        <p14:creationId xmlns:p14="http://schemas.microsoft.com/office/powerpoint/2010/main" val="1192112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3299" y="1219200"/>
            <a:ext cx="2569934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0C5DC5-D37C-F435-2BD6-6EACF7FE9A1D}"/>
              </a:ext>
            </a:extLst>
          </p:cNvPr>
          <p:cNvSpPr/>
          <p:nvPr/>
        </p:nvSpPr>
        <p:spPr>
          <a:xfrm>
            <a:off x="231913" y="3091053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EC30A-AAB3-16B2-F7FD-0D8052BAAD1D}"/>
              </a:ext>
            </a:extLst>
          </p:cNvPr>
          <p:cNvSpPr/>
          <p:nvPr/>
        </p:nvSpPr>
        <p:spPr>
          <a:xfrm>
            <a:off x="6139743" y="3460251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73A77-D4F2-6F17-C8DE-8997047CB92E}"/>
              </a:ext>
            </a:extLst>
          </p:cNvPr>
          <p:cNvSpPr txBox="1"/>
          <p:nvPr/>
        </p:nvSpPr>
        <p:spPr>
          <a:xfrm>
            <a:off x="141663" y="3889591"/>
            <a:ext cx="5911827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/>
              <a:t>The </a:t>
            </a:r>
            <a:r>
              <a:rPr lang="en-US" sz="1600" dirty="0"/>
              <a:t>BCSC</a:t>
            </a:r>
            <a:r>
              <a:rPr lang="en-US" sz="1600" i="1" dirty="0"/>
              <a:t> offers a synonym for surface tension—what is it? </a:t>
            </a:r>
            <a:r>
              <a:rPr lang="en-US" sz="1600" dirty="0"/>
              <a:t>(Hint: It’s </a:t>
            </a:r>
            <a:r>
              <a:rPr lang="en-US" sz="1600" i="1" dirty="0"/>
              <a:t>something</a:t>
            </a:r>
            <a:r>
              <a:rPr lang="en-US" sz="1600" dirty="0"/>
              <a:t>-ability)</a:t>
            </a:r>
          </a:p>
          <a:p>
            <a:r>
              <a:rPr lang="en-US" sz="1600" dirty="0"/>
              <a:t>‘Coatability’—the tendency for the surface of a liquid to stick to another surface. </a:t>
            </a:r>
            <a:r>
              <a:rPr lang="en-US" sz="1600" dirty="0">
                <a:solidFill>
                  <a:srgbClr val="0000FF"/>
                </a:solidFill>
              </a:rPr>
              <a:t>Coatability is  inversely  proportional to surface tension, which means that substances with low surface tension are  better  ‘coat-</a:t>
            </a:r>
            <a:r>
              <a:rPr lang="en-US" sz="1600" dirty="0" err="1">
                <a:solidFill>
                  <a:srgbClr val="0000FF"/>
                </a:solidFill>
              </a:rPr>
              <a:t>ers’</a:t>
            </a:r>
            <a:r>
              <a:rPr lang="en-US" sz="1600" dirty="0">
                <a:solidFill>
                  <a:srgbClr val="0000FF"/>
                </a:solidFill>
              </a:rPr>
              <a:t> than are those with high surface tension.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96B4EC-6193-4AEB-DF98-C926E57387F6}"/>
              </a:ext>
            </a:extLst>
          </p:cNvPr>
          <p:cNvSpPr/>
          <p:nvPr/>
        </p:nvSpPr>
        <p:spPr>
          <a:xfrm>
            <a:off x="2964780" y="4693009"/>
            <a:ext cx="878350" cy="2367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n-US" sz="800" dirty="0">
                <a:solidFill>
                  <a:schemeClr val="tx1"/>
                </a:solidFill>
              </a:rPr>
              <a:t>directly </a:t>
            </a:r>
            <a:r>
              <a:rPr lang="en-US" sz="800" i="1" dirty="0">
                <a:solidFill>
                  <a:schemeClr val="tx1"/>
                </a:solidFill>
              </a:rPr>
              <a:t>vs</a:t>
            </a:r>
            <a:r>
              <a:rPr lang="en-US" sz="800" dirty="0">
                <a:solidFill>
                  <a:schemeClr val="tx1"/>
                </a:solidFill>
              </a:rPr>
              <a:t> inversely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FA6AF8B-309E-C01B-5029-90DCA635A8A7}"/>
              </a:ext>
            </a:extLst>
          </p:cNvPr>
          <p:cNvSpPr/>
          <p:nvPr/>
        </p:nvSpPr>
        <p:spPr>
          <a:xfrm>
            <a:off x="609600" y="5193707"/>
            <a:ext cx="685800" cy="265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n-US" sz="800" dirty="0">
                <a:solidFill>
                  <a:schemeClr val="tx1"/>
                </a:solidFill>
              </a:rPr>
              <a:t>worse </a:t>
            </a:r>
            <a:r>
              <a:rPr lang="en-US" sz="800" i="1" dirty="0">
                <a:solidFill>
                  <a:schemeClr val="tx1"/>
                </a:solidFill>
              </a:rPr>
              <a:t>vs</a:t>
            </a:r>
            <a:r>
              <a:rPr lang="en-US" sz="800" dirty="0">
                <a:solidFill>
                  <a:schemeClr val="tx1"/>
                </a:solidFill>
              </a:rPr>
              <a:t> better</a:t>
            </a:r>
          </a:p>
        </p:txBody>
      </p:sp>
    </p:spTree>
    <p:extLst>
      <p:ext uri="{BB962C8B-B14F-4D97-AF65-F5344CB8AC3E}">
        <p14:creationId xmlns:p14="http://schemas.microsoft.com/office/powerpoint/2010/main" val="764853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3299" y="1219200"/>
            <a:ext cx="2569934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Surface tension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60C5DC5-D37C-F435-2BD6-6EACF7FE9A1D}"/>
              </a:ext>
            </a:extLst>
          </p:cNvPr>
          <p:cNvSpPr/>
          <p:nvPr/>
        </p:nvSpPr>
        <p:spPr>
          <a:xfrm>
            <a:off x="231913" y="3091053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8EEC30A-AAB3-16B2-F7FD-0D8052BAAD1D}"/>
              </a:ext>
            </a:extLst>
          </p:cNvPr>
          <p:cNvSpPr/>
          <p:nvPr/>
        </p:nvSpPr>
        <p:spPr>
          <a:xfrm>
            <a:off x="6139743" y="3460251"/>
            <a:ext cx="2133600" cy="596348"/>
          </a:xfrm>
          <a:prstGeom prst="ellipse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C73A77-D4F2-6F17-C8DE-8997047CB92E}"/>
              </a:ext>
            </a:extLst>
          </p:cNvPr>
          <p:cNvSpPr txBox="1"/>
          <p:nvPr/>
        </p:nvSpPr>
        <p:spPr>
          <a:xfrm>
            <a:off x="141663" y="3889591"/>
            <a:ext cx="5911827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i="1" dirty="0"/>
              <a:t>The </a:t>
            </a:r>
            <a:r>
              <a:rPr lang="en-US" sz="1600" dirty="0"/>
              <a:t>BCSC</a:t>
            </a:r>
            <a:r>
              <a:rPr lang="en-US" sz="1600" i="1" dirty="0"/>
              <a:t> offers a synonym for surface tension—what is it? </a:t>
            </a:r>
            <a:r>
              <a:rPr lang="en-US" sz="1600" dirty="0"/>
              <a:t>(Hint: It’s </a:t>
            </a:r>
            <a:r>
              <a:rPr lang="en-US" sz="1600" i="1" dirty="0"/>
              <a:t>something</a:t>
            </a:r>
            <a:r>
              <a:rPr lang="en-US" sz="1600" dirty="0"/>
              <a:t>-ability)</a:t>
            </a:r>
          </a:p>
          <a:p>
            <a:r>
              <a:rPr lang="en-US" sz="1600" dirty="0"/>
              <a:t>‘Coatability’—the tendency for the surface of a liquid to stick to another surface. </a:t>
            </a:r>
            <a:r>
              <a:rPr lang="en-US" sz="1600" dirty="0">
                <a:solidFill>
                  <a:srgbClr val="0000FF"/>
                </a:solidFill>
              </a:rPr>
              <a:t>Coatability is  inversely  proportional to surface tension, which means that substances with low surface tension are  better  ‘coat-</a:t>
            </a:r>
            <a:r>
              <a:rPr lang="en-US" sz="1600" dirty="0" err="1">
                <a:solidFill>
                  <a:srgbClr val="0000FF"/>
                </a:solidFill>
              </a:rPr>
              <a:t>ers’</a:t>
            </a:r>
            <a:r>
              <a:rPr lang="en-US" sz="1600" dirty="0">
                <a:solidFill>
                  <a:srgbClr val="0000FF"/>
                </a:solidFill>
              </a:rPr>
              <a:t> than are those with high surface tension.</a:t>
            </a:r>
          </a:p>
        </p:txBody>
      </p:sp>
    </p:spTree>
    <p:extLst>
      <p:ext uri="{BB962C8B-B14F-4D97-AF65-F5344CB8AC3E}">
        <p14:creationId xmlns:p14="http://schemas.microsoft.com/office/powerpoint/2010/main" val="163996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/>
              <a:t>Easy</a:t>
            </a:r>
            <a:r>
              <a:rPr lang="en-US" dirty="0"/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/>
              <a:t>Difficult</a:t>
            </a:r>
            <a:r>
              <a:rPr lang="en-US" dirty="0"/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2728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39273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439C334-23A0-4642-AEF7-FF792D3F6422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D7E51426-2872-48AD-BE40-84A8E0FDF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A790E35-A4C9-49E8-86DE-08F47AD570B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715423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Maintains space </a:t>
            </a:r>
            <a:r>
              <a:rPr lang="en-US" i="1" dirty="0"/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Maintains space </a:t>
            </a:r>
            <a:r>
              <a:rPr lang="en-US" i="1" dirty="0"/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30623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CC00CC"/>
                </a:solidFill>
              </a:rPr>
              <a:t>Easy</a:t>
            </a:r>
            <a:r>
              <a:rPr lang="en-US" dirty="0">
                <a:solidFill>
                  <a:srgbClr val="CC00CC"/>
                </a:solidFill>
              </a:rPr>
              <a:t> to aspirate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33958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FFCC00"/>
                </a:solidFill>
              </a:rPr>
              <a:t>Difficult</a:t>
            </a:r>
            <a:r>
              <a:rPr lang="en-US" dirty="0">
                <a:solidFill>
                  <a:srgbClr val="FFCC00"/>
                </a:solidFill>
              </a:rPr>
              <a:t> to aspirate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45720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FCCD64-32C8-476C-9749-715B56E206F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34BF1439-69BC-4981-834D-90A4288F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678E05-0F45-43F0-B95D-950A026E703F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74498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Coats structures </a:t>
            </a:r>
            <a:r>
              <a:rPr lang="en-US" i="1" dirty="0"/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Coats structures </a:t>
            </a:r>
            <a:r>
              <a:rPr lang="en-US" i="1" dirty="0"/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CC00CC"/>
                </a:solidFill>
              </a:rPr>
              <a:t>Easy</a:t>
            </a:r>
            <a:r>
              <a:rPr lang="en-US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Maintains space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4396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FFCC00"/>
                </a:solidFill>
              </a:rPr>
              <a:t>Difficult</a:t>
            </a:r>
            <a:r>
              <a:rPr lang="en-US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Maintains space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52578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F2A10E-51EC-4FAA-B42B-0511F308332F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4E86C4A5-7104-4470-817C-53BC65707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FD7EDCB-8900-480E-A0A8-EE037800B1F0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2888579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Viscosity: </a:t>
            </a:r>
            <a:r>
              <a:rPr lang="en-US" i="1" dirty="0"/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Viscosity: </a:t>
            </a:r>
            <a:r>
              <a:rPr lang="en-US" i="1" dirty="0"/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4729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CC00CC"/>
                </a:solidFill>
              </a:rPr>
              <a:t>Easy</a:t>
            </a:r>
            <a:r>
              <a:rPr lang="en-US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Maintains space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dirty="0">
              <a:solidFill>
                <a:srgbClr val="CC00CC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Coats structures </a:t>
            </a:r>
            <a:r>
              <a:rPr lang="en-US" i="1" dirty="0">
                <a:solidFill>
                  <a:srgbClr val="CC00CC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47295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FFCC00"/>
                </a:solidFill>
              </a:rPr>
              <a:t>Difficult</a:t>
            </a:r>
            <a:r>
              <a:rPr lang="en-US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Maintains space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Coats structures </a:t>
            </a:r>
            <a:r>
              <a:rPr lang="en-US" i="1" dirty="0">
                <a:solidFill>
                  <a:srgbClr val="FFCC00"/>
                </a:solidFill>
              </a:rPr>
              <a:t>well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59085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9C506F-2815-43BC-B004-31D224A5DE0D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44DBAA39-F704-47A2-A762-AA0469722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21E73E-A572-46D9-A198-319046A998D8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2380838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Surface tension: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CC00CC"/>
                </a:solidFill>
              </a:rPr>
              <a:t>Easy</a:t>
            </a:r>
            <a:r>
              <a:rPr lang="en-US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Maintains space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Coats structures </a:t>
            </a:r>
            <a:r>
              <a:rPr lang="en-US" i="1" dirty="0">
                <a:solidFill>
                  <a:srgbClr val="CC00CC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Viscosity: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Surface tension: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rgbClr val="FFCC00"/>
                </a:solidFill>
              </a:rPr>
              <a:t>Difficult</a:t>
            </a:r>
            <a:r>
              <a:rPr lang="en-US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Maintains space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Coats structures </a:t>
            </a:r>
            <a:r>
              <a:rPr lang="en-US" i="1" dirty="0">
                <a:solidFill>
                  <a:srgbClr val="FFCC00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Viscosity: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11AB71-6610-4154-AEC8-2DF2693F7DC0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CE5F9D58-D9C6-41EA-BE35-1C6CAD0AE9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722E2C-A1F8-4DC8-A778-C68E3B2DFB24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62722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Cohesive</a:t>
            </a:r>
            <a:r>
              <a:rPr lang="en-US" sz="2800" b="1" dirty="0">
                <a:solidFill>
                  <a:srgbClr val="CC00CC"/>
                </a:solidFill>
              </a:rPr>
              <a:t>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</a:t>
            </a:r>
            <a:r>
              <a:rPr lang="en-US" altLang="en-US" sz="1800" i="1" dirty="0">
                <a:solidFill>
                  <a:schemeClr val="bg1"/>
                </a:solidFill>
              </a:rPr>
              <a:t>properties: Divvy ‘</a:t>
            </a:r>
            <a:r>
              <a:rPr lang="en-US" altLang="en-US" sz="1800" i="1" dirty="0" err="1">
                <a:solidFill>
                  <a:schemeClr val="bg1"/>
                </a:solidFill>
              </a:rPr>
              <a:t>em</a:t>
            </a:r>
            <a:r>
              <a:rPr lang="en-US" altLang="en-US" sz="1800" i="1" dirty="0">
                <a:solidFill>
                  <a:schemeClr val="bg1"/>
                </a:solidFill>
              </a:rPr>
              <a:t> 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8C0DBA-E1B8-48D1-94AD-0F3499C2E47C}"/>
              </a:ext>
            </a:extLst>
          </p:cNvPr>
          <p:cNvSpPr txBox="1"/>
          <p:nvPr/>
        </p:nvSpPr>
        <p:spPr>
          <a:xfrm>
            <a:off x="1510905" y="1710533"/>
            <a:ext cx="612218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</a:rPr>
              <a:t>Before we start: In this context, what does </a:t>
            </a:r>
            <a:r>
              <a:rPr lang="en-US" dirty="0">
                <a:solidFill>
                  <a:srgbClr val="0000FF"/>
                </a:solidFill>
              </a:rPr>
              <a:t>OVD</a:t>
            </a:r>
            <a:r>
              <a:rPr lang="en-US" i="1" dirty="0">
                <a:solidFill>
                  <a:srgbClr val="0000FF"/>
                </a:solidFill>
              </a:rPr>
              <a:t> stand for?</a:t>
            </a:r>
          </a:p>
          <a:p>
            <a:r>
              <a:rPr lang="en-US" dirty="0">
                <a:solidFill>
                  <a:srgbClr val="0000FF"/>
                </a:solidFill>
              </a:rPr>
              <a:t>Ophthalmic </a:t>
            </a:r>
            <a:r>
              <a:rPr lang="en-US" dirty="0" err="1">
                <a:solidFill>
                  <a:srgbClr val="0000FF"/>
                </a:solidFill>
              </a:rPr>
              <a:t>viscosurgical</a:t>
            </a:r>
            <a:r>
              <a:rPr lang="en-US" dirty="0">
                <a:solidFill>
                  <a:srgbClr val="0000FF"/>
                </a:solidFill>
              </a:rPr>
              <a:t> device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90BBC1-022E-483D-ACF8-3642DBCD9DB5}"/>
              </a:ext>
            </a:extLst>
          </p:cNvPr>
          <p:cNvSpPr/>
          <p:nvPr/>
        </p:nvSpPr>
        <p:spPr>
          <a:xfrm>
            <a:off x="1962421" y="668994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02B07E-345F-4643-A50A-B3869C5C8B2A}"/>
              </a:ext>
            </a:extLst>
          </p:cNvPr>
          <p:cNvSpPr/>
          <p:nvPr/>
        </p:nvSpPr>
        <p:spPr>
          <a:xfrm>
            <a:off x="2977865" y="132182"/>
            <a:ext cx="679735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CEBB16-359E-4E60-BA1F-8056A251C7EE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Dispersive</a:t>
            </a:r>
            <a:r>
              <a:rPr lang="en-US" sz="2800" b="1" dirty="0">
                <a:solidFill>
                  <a:srgbClr val="FFCC00"/>
                </a:solidFill>
              </a:rPr>
              <a:t> OVD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0EE52E-22FB-497A-BB38-E852CC83E62E}"/>
              </a:ext>
            </a:extLst>
          </p:cNvPr>
          <p:cNvSpPr/>
          <p:nvPr/>
        </p:nvSpPr>
        <p:spPr>
          <a:xfrm>
            <a:off x="7939481" y="685800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69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dirty="0">
                <a:solidFill>
                  <a:srgbClr val="CCFFCC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With respect to OVDs, what two ‘shear force scenarios’ are we concerned with? Which intraoperative steps provide a ready example of each?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Low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High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2848115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  <a:endParaRPr lang="en-US" sz="1600" dirty="0">
              <a:solidFill>
                <a:srgbClr val="CCFFCC"/>
              </a:solidFill>
            </a:endParaRPr>
          </a:p>
          <a:p>
            <a:endParaRPr lang="en-US" sz="1600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With respect to OVDs, what two ‘shear force scenarios’ are we concerned with? Which intraoperative steps provide a ready example of each?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Low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High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C17E0E5-9CE3-B812-A585-B5E42FD71427}"/>
              </a:ext>
            </a:extLst>
          </p:cNvPr>
          <p:cNvSpPr/>
          <p:nvPr/>
        </p:nvSpPr>
        <p:spPr>
          <a:xfrm>
            <a:off x="5257800" y="3120685"/>
            <a:ext cx="1199116" cy="246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two words</a:t>
            </a:r>
          </a:p>
        </p:txBody>
      </p:sp>
    </p:spTree>
    <p:extLst>
      <p:ext uri="{BB962C8B-B14F-4D97-AF65-F5344CB8AC3E}">
        <p14:creationId xmlns:p14="http://schemas.microsoft.com/office/powerpoint/2010/main" val="2728420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  <a:endParaRPr lang="en-US" sz="1600" dirty="0">
              <a:solidFill>
                <a:srgbClr val="CCFFCC"/>
              </a:solidFill>
            </a:endParaRPr>
          </a:p>
          <a:p>
            <a:endParaRPr lang="en-US" sz="1600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With respect to OVDs, what two ‘shear force scenarios’ are we concerned with? Which intraoperative steps provide a ready example of each?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Low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rgbClr val="CCFFCC"/>
                </a:solidFill>
              </a:rPr>
              <a:t>--</a:t>
            </a:r>
            <a:r>
              <a:rPr lang="en-US" sz="1600" b="1" dirty="0">
                <a:solidFill>
                  <a:srgbClr val="CCFFCC"/>
                </a:solidFill>
              </a:rPr>
              <a:t>High</a:t>
            </a:r>
            <a:r>
              <a:rPr lang="en-US" sz="1600" dirty="0">
                <a:solidFill>
                  <a:srgbClr val="CCFFCC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4239665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>
                <a:solidFill>
                  <a:srgbClr val="CCFFCC"/>
                </a:solidFill>
              </a:rPr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BC3A09-597B-AF7B-1C84-2607C0D8D3D9}"/>
              </a:ext>
            </a:extLst>
          </p:cNvPr>
          <p:cNvSpPr/>
          <p:nvPr/>
        </p:nvSpPr>
        <p:spPr>
          <a:xfrm>
            <a:off x="928955" y="4114800"/>
            <a:ext cx="63968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700"/>
              </a:lnSpc>
            </a:pPr>
            <a:r>
              <a:rPr lang="en-US" sz="800" dirty="0">
                <a:solidFill>
                  <a:schemeClr val="tx1"/>
                </a:solidFill>
              </a:rPr>
              <a:t>one extreme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D70FCD7-382B-BCE2-E611-69E951E61C99}"/>
              </a:ext>
            </a:extLst>
          </p:cNvPr>
          <p:cNvSpPr/>
          <p:nvPr/>
        </p:nvSpPr>
        <p:spPr>
          <a:xfrm>
            <a:off x="928955" y="4348310"/>
            <a:ext cx="639688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the other</a:t>
            </a:r>
          </a:p>
        </p:txBody>
      </p:sp>
    </p:spTree>
    <p:extLst>
      <p:ext uri="{BB962C8B-B14F-4D97-AF65-F5344CB8AC3E}">
        <p14:creationId xmlns:p14="http://schemas.microsoft.com/office/powerpoint/2010/main" val="3340691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>
                <a:solidFill>
                  <a:srgbClr val="CCFFCC"/>
                </a:solidFill>
              </a:rPr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20366245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 </a:t>
            </a:r>
            <a:r>
              <a:rPr lang="en-US" sz="1600" b="1" i="1" dirty="0"/>
              <a:t>?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Capsulorrhexis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High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888814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--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High</a:t>
            </a:r>
            <a:r>
              <a:rPr lang="en-US" sz="1600" dirty="0">
                <a:solidFill>
                  <a:schemeClr val="bg1">
                    <a:lumMod val="75000"/>
                  </a:schemeClr>
                </a:solidFill>
              </a:rPr>
              <a:t>  shear</a:t>
            </a:r>
            <a:r>
              <a:rPr lang="en-US" sz="1600" b="1" dirty="0">
                <a:solidFill>
                  <a:srgbClr val="CCFFCC"/>
                </a:solidFill>
              </a:rPr>
              <a:t>:</a:t>
            </a:r>
            <a:r>
              <a:rPr lang="en-US" sz="1600" dirty="0">
                <a:solidFill>
                  <a:srgbClr val="CCFFCC"/>
                </a:solidFill>
              </a:rPr>
              <a:t> 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3147822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b="1" i="1" dirty="0"/>
              <a:t>?</a:t>
            </a:r>
            <a:endParaRPr lang="en-US" sz="1600" dirty="0"/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37914916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Phacoemulsification, and I&amp;A</a:t>
            </a:r>
          </a:p>
          <a:p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i="1" dirty="0">
                <a:solidFill>
                  <a:srgbClr val="CCFFCC"/>
                </a:solidFill>
              </a:rPr>
              <a:t>What simplified way does the </a:t>
            </a:r>
            <a:r>
              <a:rPr lang="en-US" sz="1600" dirty="0">
                <a:solidFill>
                  <a:srgbClr val="CCFFCC"/>
                </a:solidFill>
              </a:rPr>
              <a:t>BCSC</a:t>
            </a:r>
            <a:r>
              <a:rPr lang="en-US" sz="1600" i="1" dirty="0">
                <a:solidFill>
                  <a:srgbClr val="CCFFCC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216742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Phacoemulsification, and I&amp;A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00FF"/>
                </a:solidFill>
              </a:rPr>
              <a:t>What simplified way does the </a:t>
            </a:r>
            <a:r>
              <a:rPr lang="en-US" sz="1600" dirty="0">
                <a:solidFill>
                  <a:srgbClr val="0000FF"/>
                </a:solidFill>
              </a:rPr>
              <a:t>BCSC</a:t>
            </a:r>
            <a:r>
              <a:rPr lang="en-US" sz="1600" i="1" dirty="0">
                <a:solidFill>
                  <a:srgbClr val="0000FF"/>
                </a:solidFill>
              </a:rPr>
              <a:t> suggest to think about viscosity?</a:t>
            </a:r>
            <a:endParaRPr lang="en-US" sz="1600" i="1" dirty="0">
              <a:solidFill>
                <a:srgbClr val="CCFFCC"/>
              </a:solidFill>
            </a:endParaRPr>
          </a:p>
          <a:p>
            <a:r>
              <a:rPr lang="en-US" sz="1600" dirty="0">
                <a:solidFill>
                  <a:srgbClr val="CCFFCC"/>
                </a:solidFill>
              </a:rPr>
              <a:t>Think of it as how ‘thick’ or ‘thin’ a liquid is: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80342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Cohesive</a:t>
            </a:r>
            <a:r>
              <a:rPr lang="en-US" sz="2800" b="1" dirty="0">
                <a:solidFill>
                  <a:srgbClr val="CC00CC"/>
                </a:solidFill>
              </a:rPr>
              <a:t>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</a:t>
            </a:r>
            <a:r>
              <a:rPr lang="en-US" altLang="en-US" sz="1800" i="1" dirty="0">
                <a:solidFill>
                  <a:schemeClr val="bg1"/>
                </a:solidFill>
              </a:rPr>
              <a:t>properties: Divvy ‘</a:t>
            </a:r>
            <a:r>
              <a:rPr lang="en-US" altLang="en-US" sz="1800" i="1" dirty="0" err="1">
                <a:solidFill>
                  <a:schemeClr val="bg1"/>
                </a:solidFill>
              </a:rPr>
              <a:t>em</a:t>
            </a:r>
            <a:r>
              <a:rPr lang="en-US" altLang="en-US" sz="1800" i="1" dirty="0">
                <a:solidFill>
                  <a:schemeClr val="bg1"/>
                </a:solidFill>
              </a:rPr>
              <a:t> 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8C0DBA-E1B8-48D1-94AD-0F3499C2E47C}"/>
              </a:ext>
            </a:extLst>
          </p:cNvPr>
          <p:cNvSpPr txBox="1"/>
          <p:nvPr/>
        </p:nvSpPr>
        <p:spPr>
          <a:xfrm>
            <a:off x="1510905" y="1710533"/>
            <a:ext cx="612218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Before we start: In this context, what does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OVD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stand for?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Ophthalmic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viscosurgical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device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90BBC1-022E-483D-ACF8-3642DBCD9DB5}"/>
              </a:ext>
            </a:extLst>
          </p:cNvPr>
          <p:cNvSpPr/>
          <p:nvPr/>
        </p:nvSpPr>
        <p:spPr>
          <a:xfrm>
            <a:off x="1962421" y="668994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02B07E-345F-4643-A50A-B3869C5C8B2A}"/>
              </a:ext>
            </a:extLst>
          </p:cNvPr>
          <p:cNvSpPr/>
          <p:nvPr/>
        </p:nvSpPr>
        <p:spPr>
          <a:xfrm>
            <a:off x="2977865" y="132182"/>
            <a:ext cx="679735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CEBB16-359E-4E60-BA1F-8056A251C7EE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Dispersive</a:t>
            </a:r>
            <a:r>
              <a:rPr lang="en-US" sz="2800" b="1" dirty="0">
                <a:solidFill>
                  <a:srgbClr val="FFCC00"/>
                </a:solidFill>
              </a:rPr>
              <a:t> OVD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0EE52E-22FB-497A-BB38-E852CC83E62E}"/>
              </a:ext>
            </a:extLst>
          </p:cNvPr>
          <p:cNvSpPr/>
          <p:nvPr/>
        </p:nvSpPr>
        <p:spPr>
          <a:xfrm>
            <a:off x="7939481" y="685800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C194E3-582A-2556-08C8-4AFAA1B0644D}"/>
              </a:ext>
            </a:extLst>
          </p:cNvPr>
          <p:cNvSpPr/>
          <p:nvPr/>
        </p:nvSpPr>
        <p:spPr>
          <a:xfrm>
            <a:off x="4068417" y="1974573"/>
            <a:ext cx="960783" cy="424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EB4D6-7DAF-0BE8-C4B1-068AC14BE7FD}"/>
              </a:ext>
            </a:extLst>
          </p:cNvPr>
          <p:cNvSpPr txBox="1"/>
          <p:nvPr/>
        </p:nvSpPr>
        <p:spPr>
          <a:xfrm>
            <a:off x="1665269" y="2612233"/>
            <a:ext cx="6034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 this word—</a:t>
            </a:r>
            <a:r>
              <a:rPr lang="en-US" sz="1600" i="1" dirty="0"/>
              <a:t>device</a:t>
            </a:r>
            <a:r>
              <a:rPr lang="en-US" sz="1600" dirty="0"/>
              <a:t>. The point being: Contrary to popular opinion, OVDs are </a:t>
            </a:r>
            <a:r>
              <a:rPr lang="en-US" sz="1600" b="1" dirty="0"/>
              <a:t>not</a:t>
            </a:r>
            <a:r>
              <a:rPr lang="en-US" sz="1600" dirty="0"/>
              <a:t> drugs, </a:t>
            </a:r>
            <a:r>
              <a:rPr lang="en-US" sz="1600" b="1" dirty="0"/>
              <a:t>not</a:t>
            </a:r>
            <a:r>
              <a:rPr lang="en-US" sz="1600" dirty="0"/>
              <a:t> pharmaceuticals. 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479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Phacoemulsification, and I&amp;A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00FF"/>
                </a:solidFill>
              </a:rPr>
              <a:t>What simplified way does the </a:t>
            </a:r>
            <a:r>
              <a:rPr lang="en-US" sz="1600" dirty="0">
                <a:solidFill>
                  <a:srgbClr val="0000FF"/>
                </a:solidFill>
              </a:rPr>
              <a:t>BCSC</a:t>
            </a:r>
            <a:r>
              <a:rPr lang="en-US" sz="1600" i="1" dirty="0">
                <a:solidFill>
                  <a:srgbClr val="0000FF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Think of it as how ‘thick’ or ‘thin’ a liquid is</a:t>
            </a:r>
            <a:r>
              <a:rPr lang="en-US" sz="1600" dirty="0">
                <a:solidFill>
                  <a:srgbClr val="CCFFCC"/>
                </a:solidFill>
              </a:rPr>
              <a:t>: 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512193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Phacoemulsification, and I&amp;A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00FF"/>
                </a:solidFill>
              </a:rPr>
              <a:t>What simplified way does the </a:t>
            </a:r>
            <a:r>
              <a:rPr lang="en-US" sz="1600" dirty="0">
                <a:solidFill>
                  <a:srgbClr val="0000FF"/>
                </a:solidFill>
              </a:rPr>
              <a:t>BCSC</a:t>
            </a:r>
            <a:r>
              <a:rPr lang="en-US" sz="1600" i="1" dirty="0">
                <a:solidFill>
                  <a:srgbClr val="0000FF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Think of it as how ‘thick’ or ‘thin’ a liquid is: </a:t>
            </a:r>
            <a:r>
              <a:rPr lang="en-US" sz="1600" dirty="0"/>
              <a:t>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0097260-B5BA-D9D3-9FFE-95ADB51B1A17}"/>
              </a:ext>
            </a:extLst>
          </p:cNvPr>
          <p:cNvSpPr/>
          <p:nvPr/>
        </p:nvSpPr>
        <p:spPr>
          <a:xfrm>
            <a:off x="7076661" y="5087301"/>
            <a:ext cx="543339" cy="23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E515320-7CB4-2AB4-8B95-2858B8CF2CD3}"/>
              </a:ext>
            </a:extLst>
          </p:cNvPr>
          <p:cNvSpPr/>
          <p:nvPr/>
        </p:nvSpPr>
        <p:spPr>
          <a:xfrm>
            <a:off x="3952461" y="5325840"/>
            <a:ext cx="543339" cy="2385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" dirty="0">
                <a:solidFill>
                  <a:schemeClr val="tx1"/>
                </a:solidFill>
              </a:rPr>
              <a:t>other one</a:t>
            </a:r>
          </a:p>
        </p:txBody>
      </p:sp>
    </p:spTree>
    <p:extLst>
      <p:ext uri="{BB962C8B-B14F-4D97-AF65-F5344CB8AC3E}">
        <p14:creationId xmlns:p14="http://schemas.microsoft.com/office/powerpoint/2010/main" val="2997609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042620D-1B60-4B15-A53E-9496AF4A510E}"/>
              </a:ext>
            </a:extLst>
          </p:cNvPr>
          <p:cNvSpPr/>
          <p:nvPr/>
        </p:nvSpPr>
        <p:spPr>
          <a:xfrm>
            <a:off x="675860" y="5791200"/>
            <a:ext cx="1229139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9086443-E5D1-4F74-97D4-733C9C9BA758}"/>
              </a:ext>
            </a:extLst>
          </p:cNvPr>
          <p:cNvSpPr/>
          <p:nvPr/>
        </p:nvSpPr>
        <p:spPr>
          <a:xfrm>
            <a:off x="6553200" y="6112275"/>
            <a:ext cx="1225826" cy="52014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19711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Viscosity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431A86-B8AC-4573-9292-85EAD66B0A33}"/>
              </a:ext>
            </a:extLst>
          </p:cNvPr>
          <p:cNvSpPr txBox="1"/>
          <p:nvPr/>
        </p:nvSpPr>
        <p:spPr>
          <a:xfrm>
            <a:off x="839669" y="2816621"/>
            <a:ext cx="7409785" cy="280076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00FF"/>
                </a:solidFill>
              </a:rPr>
              <a:t>In the context of OVDs, to what does the term </a:t>
            </a:r>
            <a:r>
              <a:rPr lang="en-US" sz="1600" dirty="0">
                <a:solidFill>
                  <a:srgbClr val="0000FF"/>
                </a:solidFill>
              </a:rPr>
              <a:t>viscosity </a:t>
            </a:r>
            <a:r>
              <a:rPr lang="en-US" sz="1600" i="1" dirty="0">
                <a:solidFill>
                  <a:srgbClr val="0000FF"/>
                </a:solidFill>
              </a:rPr>
              <a:t>refer?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Viscosity refers to how a substance responds to  shear force</a:t>
            </a:r>
          </a:p>
          <a:p>
            <a:endParaRPr lang="en-US" sz="1600" dirty="0">
              <a:solidFill>
                <a:srgbClr val="0000FF"/>
              </a:solidFill>
            </a:endParaRPr>
          </a:p>
          <a:p>
            <a:r>
              <a:rPr lang="en-US" sz="1600" i="1" dirty="0">
                <a:solidFill>
                  <a:srgbClr val="0000FF"/>
                </a:solidFill>
              </a:rPr>
              <a:t>With respect to OVDs, what two ‘shear force scenarios’ are we concerned with? </a:t>
            </a:r>
            <a:r>
              <a:rPr lang="en-US" sz="1600" i="1" dirty="0"/>
              <a:t>Which intraoperative steps provide a ready example of each?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Low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Capsulorrhexis</a:t>
            </a:r>
          </a:p>
          <a:p>
            <a:r>
              <a:rPr lang="en-US" sz="1600" dirty="0">
                <a:solidFill>
                  <a:srgbClr val="0000FF"/>
                </a:solidFill>
              </a:rPr>
              <a:t>--</a:t>
            </a:r>
            <a:r>
              <a:rPr lang="en-US" sz="1600" b="1" dirty="0">
                <a:solidFill>
                  <a:srgbClr val="0000FF"/>
                </a:solidFill>
              </a:rPr>
              <a:t>High</a:t>
            </a:r>
            <a:r>
              <a:rPr lang="en-US" sz="1600" dirty="0">
                <a:solidFill>
                  <a:srgbClr val="0000FF"/>
                </a:solidFill>
              </a:rPr>
              <a:t>  shear</a:t>
            </a:r>
            <a:r>
              <a:rPr lang="en-US" sz="1600" b="1" dirty="0">
                <a:solidFill>
                  <a:srgbClr val="0000FF"/>
                </a:solidFill>
              </a:rPr>
              <a:t>: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dirty="0"/>
              <a:t>Phacoemulsification, and I&amp;A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00FF"/>
                </a:solidFill>
              </a:rPr>
              <a:t>What simplified way does the </a:t>
            </a:r>
            <a:r>
              <a:rPr lang="en-US" sz="1600" dirty="0">
                <a:solidFill>
                  <a:srgbClr val="0000FF"/>
                </a:solidFill>
              </a:rPr>
              <a:t>BCSC</a:t>
            </a:r>
            <a:r>
              <a:rPr lang="en-US" sz="1600" i="1" dirty="0">
                <a:solidFill>
                  <a:srgbClr val="0000FF"/>
                </a:solidFill>
              </a:rPr>
              <a:t> suggest to think about viscosity?</a:t>
            </a:r>
          </a:p>
          <a:p>
            <a:r>
              <a:rPr lang="en-US" sz="1600" dirty="0">
                <a:solidFill>
                  <a:srgbClr val="0000FF"/>
                </a:solidFill>
              </a:rPr>
              <a:t>Think of it as how ‘thick’ or ‘thin’ a liquid is: </a:t>
            </a:r>
            <a:r>
              <a:rPr lang="en-US" sz="1600" dirty="0"/>
              <a:t>High-viscosity liquids are  thick , whereas low-viscosity liquids are  thin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643D3-C84B-4BB5-A719-E76A5C765D67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id="{29818FAD-ECE1-4670-BF78-79E68312A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FDB43D6-3302-424D-BDB8-C047D27BFD11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2945122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Now consider serving spaghetti vs macaroni. Because spaghetti strands are long, they entangle with and adhere to one another. So spooning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any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tends to result in the removal of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most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the spaghetti.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entangle and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733AE59-6D00-4797-BB28-A01A2FBE2D87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E68B97-D214-4870-8341-DAE2DBB6DC90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</p:spTree>
    <p:extLst>
      <p:ext uri="{BB962C8B-B14F-4D97-AF65-F5344CB8AC3E}">
        <p14:creationId xmlns:p14="http://schemas.microsoft.com/office/powerpoint/2010/main" val="3041373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12302" y="1209020"/>
            <a:ext cx="254428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Now consider serving spaghetti vs macaroni. Because spaghetti strands are long, they entangle with and adhere to one another. So spooning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any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tends to result in the removal of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most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the spaghetti.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entangle and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39037603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Now consider serving spaghetti vs macaroni. Because spaghetti strands are long, they entangle with and adhere to one another. So spooning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any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tends to result in the removal of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most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the spaghetti.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entangle and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</a:t>
            </a:r>
            <a:r>
              <a:rPr lang="en-US" altLang="en-US" sz="14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60056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spooning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any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tends to result in the removal of </a:t>
            </a:r>
            <a:r>
              <a:rPr lang="en-US" altLang="en-US" sz="1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most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of the spaghetti.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entangle and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7776157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entangle and </a:t>
            </a:r>
            <a:r>
              <a:rPr lang="en-US" altLang="en-US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don’t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26448613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Thus, repeated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spoonings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8855113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rgbClr val="0000FF"/>
                </a:solidFill>
              </a:rPr>
              <a:t>spoonings</a:t>
            </a:r>
            <a:r>
              <a:rPr lang="en-US" altLang="en-US" sz="1400" dirty="0">
                <a:solidFill>
                  <a:srgbClr val="0000FF"/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 it is with OVDs.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with their long entangled molecules, tend to come out of the eye as a single glob, whereas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1021612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Cohesive</a:t>
            </a:r>
            <a:r>
              <a:rPr lang="en-US" sz="2800" b="1" dirty="0">
                <a:solidFill>
                  <a:srgbClr val="CC00CC"/>
                </a:solidFill>
              </a:rPr>
              <a:t>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</a:t>
            </a:r>
            <a:r>
              <a:rPr lang="en-US" altLang="en-US" sz="1800" i="1" dirty="0">
                <a:solidFill>
                  <a:schemeClr val="bg1"/>
                </a:solidFill>
              </a:rPr>
              <a:t>properties: Divvy ‘</a:t>
            </a:r>
            <a:r>
              <a:rPr lang="en-US" altLang="en-US" sz="1800" i="1" dirty="0" err="1">
                <a:solidFill>
                  <a:schemeClr val="bg1"/>
                </a:solidFill>
              </a:rPr>
              <a:t>em</a:t>
            </a:r>
            <a:r>
              <a:rPr lang="en-US" altLang="en-US" sz="1800" i="1" dirty="0">
                <a:solidFill>
                  <a:schemeClr val="bg1"/>
                </a:solidFill>
              </a:rPr>
              <a:t> up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8C0DBA-E1B8-48D1-94AD-0F3499C2E47C}"/>
              </a:ext>
            </a:extLst>
          </p:cNvPr>
          <p:cNvSpPr txBox="1"/>
          <p:nvPr/>
        </p:nvSpPr>
        <p:spPr>
          <a:xfrm>
            <a:off x="1510905" y="1710533"/>
            <a:ext cx="6122189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Before we start: In this context, what does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OVD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stand for?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Ophthalmic 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viscosurgical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>
                <a:solidFill>
                  <a:srgbClr val="0000FF"/>
                </a:solidFill>
              </a:rPr>
              <a:t>device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290BBC1-022E-483D-ACF8-3642DBCD9DB5}"/>
              </a:ext>
            </a:extLst>
          </p:cNvPr>
          <p:cNvSpPr/>
          <p:nvPr/>
        </p:nvSpPr>
        <p:spPr>
          <a:xfrm>
            <a:off x="1962421" y="668994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02B07E-345F-4643-A50A-B3869C5C8B2A}"/>
              </a:ext>
            </a:extLst>
          </p:cNvPr>
          <p:cNvSpPr/>
          <p:nvPr/>
        </p:nvSpPr>
        <p:spPr>
          <a:xfrm>
            <a:off x="2977865" y="132182"/>
            <a:ext cx="679735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CEBB16-359E-4E60-BA1F-8056A251C7EE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Dispersive</a:t>
            </a:r>
            <a:r>
              <a:rPr lang="en-US" sz="2800" b="1" dirty="0">
                <a:solidFill>
                  <a:srgbClr val="FFCC00"/>
                </a:solidFill>
              </a:rPr>
              <a:t> OVD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0EE52E-22FB-497A-BB38-E852CC83E62E}"/>
              </a:ext>
            </a:extLst>
          </p:cNvPr>
          <p:cNvSpPr/>
          <p:nvPr/>
        </p:nvSpPr>
        <p:spPr>
          <a:xfrm>
            <a:off x="7939481" y="685800"/>
            <a:ext cx="1052119" cy="54736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C194E3-582A-2556-08C8-4AFAA1B0644D}"/>
              </a:ext>
            </a:extLst>
          </p:cNvPr>
          <p:cNvSpPr/>
          <p:nvPr/>
        </p:nvSpPr>
        <p:spPr>
          <a:xfrm>
            <a:off x="4068417" y="1974573"/>
            <a:ext cx="960783" cy="424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EEB4D6-7DAF-0BE8-C4B1-068AC14BE7FD}"/>
              </a:ext>
            </a:extLst>
          </p:cNvPr>
          <p:cNvSpPr txBox="1"/>
          <p:nvPr/>
        </p:nvSpPr>
        <p:spPr>
          <a:xfrm>
            <a:off x="1665269" y="2612233"/>
            <a:ext cx="60342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Note this word—</a:t>
            </a:r>
            <a:r>
              <a:rPr lang="en-US" sz="1600" i="1" dirty="0"/>
              <a:t>device</a:t>
            </a:r>
            <a:r>
              <a:rPr lang="en-US" sz="1600" dirty="0"/>
              <a:t>. The point being: Contrary to popular opinion, OVDs are </a:t>
            </a:r>
            <a:r>
              <a:rPr lang="en-US" sz="1600" b="1" dirty="0"/>
              <a:t>not</a:t>
            </a:r>
            <a:r>
              <a:rPr lang="en-US" sz="1600" dirty="0"/>
              <a:t> drugs, </a:t>
            </a:r>
            <a:r>
              <a:rPr lang="en-US" sz="1600" b="1" dirty="0"/>
              <a:t>not</a:t>
            </a:r>
            <a:r>
              <a:rPr lang="en-US" sz="1600" dirty="0"/>
              <a:t> pharmaceuticals. </a:t>
            </a:r>
            <a:r>
              <a:rPr lang="en-US" sz="1600" dirty="0">
                <a:solidFill>
                  <a:srgbClr val="0000FF"/>
                </a:solidFill>
              </a:rPr>
              <a:t>Rather, they are a </a:t>
            </a:r>
            <a:r>
              <a:rPr lang="en-US" sz="1600" b="1" dirty="0">
                <a:solidFill>
                  <a:srgbClr val="0000FF"/>
                </a:solidFill>
              </a:rPr>
              <a:t>surgical device</a:t>
            </a:r>
            <a:r>
              <a:rPr lang="en-US" sz="1600" dirty="0">
                <a:solidFill>
                  <a:srgbClr val="0000FF"/>
                </a:solidFill>
              </a:rPr>
              <a:t>—more closely related to the bladder retractor you held for hours on Ob/Gyn than they are to the </a:t>
            </a:r>
            <a:r>
              <a:rPr lang="en-US" sz="1600" dirty="0" err="1">
                <a:solidFill>
                  <a:srgbClr val="0000FF"/>
                </a:solidFill>
              </a:rPr>
              <a:t>Shugarcaine</a:t>
            </a:r>
            <a:r>
              <a:rPr lang="en-US" sz="1600" dirty="0">
                <a:solidFill>
                  <a:srgbClr val="0000FF"/>
                </a:solidFill>
              </a:rPr>
              <a:t> that precedes them in the AC.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D7794E-0C73-45F3-A96D-5CF1FA571F4F}"/>
              </a:ext>
            </a:extLst>
          </p:cNvPr>
          <p:cNvSpPr txBox="1"/>
          <p:nvPr/>
        </p:nvSpPr>
        <p:spPr>
          <a:xfrm>
            <a:off x="6171559" y="6348351"/>
            <a:ext cx="2722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Joel </a:t>
            </a:r>
            <a:r>
              <a:rPr lang="en-US" sz="1400" dirty="0" err="1"/>
              <a:t>Shugar</a:t>
            </a:r>
            <a:r>
              <a:rPr lang="en-US" sz="1400" dirty="0"/>
              <a:t> MD 1958-2008 RIP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5F9CEE-6637-6B39-AA8E-AE015DDCAE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734" y="3810000"/>
            <a:ext cx="2715992" cy="24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8627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CC00CC"/>
                </a:solidFill>
              </a:rPr>
              <a:t>Easy</a:t>
            </a:r>
            <a:r>
              <a:rPr lang="en-US" b="1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rgbClr val="0000FF"/>
                </a:solidFill>
              </a:rPr>
              <a:t>spoonings</a:t>
            </a:r>
            <a:r>
              <a:rPr lang="en-US" altLang="en-US" sz="1400" dirty="0">
                <a:solidFill>
                  <a:srgbClr val="0000FF"/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So it is with OVDs. </a:t>
            </a:r>
            <a:r>
              <a:rPr lang="en-US" altLang="en-US" sz="1400" dirty="0" err="1"/>
              <a:t>Cohesives</a:t>
            </a:r>
            <a:r>
              <a:rPr lang="en-US" altLang="en-US" sz="1400" dirty="0"/>
              <a:t>, with their long entangled molecules, tend to come out of the eye as a single </a:t>
            </a:r>
            <a:r>
              <a:rPr lang="en-US" altLang="en-US" sz="1400" dirty="0" err="1"/>
              <a:t>glob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whereas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the short-chained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17965334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41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CC00CC"/>
                </a:solidFill>
              </a:rPr>
              <a:t>Easy</a:t>
            </a:r>
            <a:r>
              <a:rPr lang="en-US" b="1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FFCC00"/>
                </a:solidFill>
              </a:rPr>
              <a:t>Difficult</a:t>
            </a:r>
            <a:r>
              <a:rPr lang="en-US" b="1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rgbClr val="0000FF"/>
                </a:solidFill>
              </a:rPr>
              <a:t>spoonings</a:t>
            </a:r>
            <a:r>
              <a:rPr lang="en-US" altLang="en-US" sz="1400" dirty="0">
                <a:solidFill>
                  <a:srgbClr val="0000FF"/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So it is with OVDs. </a:t>
            </a:r>
            <a:r>
              <a:rPr lang="en-US" altLang="en-US" sz="1400" dirty="0" err="1"/>
              <a:t>Cohesives</a:t>
            </a:r>
            <a:r>
              <a:rPr lang="en-US" altLang="en-US" sz="1400" dirty="0"/>
              <a:t>, with their long entangled molecules, tend to come out of the eye as a single glob, whereas the short-chained </a:t>
            </a:r>
            <a:r>
              <a:rPr lang="en-US" altLang="en-US" sz="1400" dirty="0" err="1"/>
              <a:t>dispersives</a:t>
            </a:r>
            <a:r>
              <a:rPr lang="en-US" altLang="en-US" sz="1400" dirty="0"/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dispersives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9952752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42</a:t>
            </a:fld>
            <a:endParaRPr lang="en-US" altLang="en-US" sz="10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286933" y="1219200"/>
            <a:ext cx="2634054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CC00CC"/>
                </a:solidFill>
              </a:rPr>
              <a:t>Easy</a:t>
            </a:r>
            <a:r>
              <a:rPr lang="en-US" b="1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FFCC00"/>
                </a:solidFill>
              </a:rPr>
              <a:t>Difficult</a:t>
            </a:r>
            <a:r>
              <a:rPr lang="en-US" b="1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Coats structures </a:t>
            </a:r>
            <a:r>
              <a:rPr lang="en-US" b="1" i="1" dirty="0">
                <a:solidFill>
                  <a:srgbClr val="FFCC00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78BE7D-8858-42C6-B8FA-D47EF416A53D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rgbClr val="0000FF"/>
                </a:solidFill>
              </a:rPr>
              <a:t>spoonings</a:t>
            </a:r>
            <a:r>
              <a:rPr lang="en-US" altLang="en-US" sz="1400" dirty="0">
                <a:solidFill>
                  <a:srgbClr val="0000FF"/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So it is with OVDs. </a:t>
            </a:r>
            <a:r>
              <a:rPr lang="en-US" altLang="en-US" sz="1400" dirty="0" err="1"/>
              <a:t>Cohesives</a:t>
            </a:r>
            <a:r>
              <a:rPr lang="en-US" altLang="en-US" sz="1400" dirty="0"/>
              <a:t>, with their long entangled molecules, tend to come out of the eye as a single glob, whereas the short-chained </a:t>
            </a:r>
            <a:r>
              <a:rPr lang="en-US" altLang="en-US" sz="1400" dirty="0" err="1"/>
              <a:t>dispersives</a:t>
            </a:r>
            <a:r>
              <a:rPr lang="en-US" altLang="en-US" sz="1400" dirty="0"/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rgbClr val="0000FF"/>
                </a:solidFill>
              </a:rPr>
              <a:t>dispersives</a:t>
            </a:r>
            <a:r>
              <a:rPr lang="en-US" altLang="en-US" sz="1400" dirty="0">
                <a:solidFill>
                  <a:srgbClr val="0000FF"/>
                </a:solidFill>
              </a:rPr>
              <a:t> do an excellent job coating intraocular structures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, whereas their self-adherence renders </a:t>
            </a:r>
            <a:r>
              <a:rPr lang="en-US" altLang="en-US" sz="14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cohesives</a:t>
            </a:r>
            <a:r>
              <a:rPr lang="en-US" altLang="en-US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unsuitable for this.</a:t>
            </a:r>
          </a:p>
        </p:txBody>
      </p:sp>
    </p:spTree>
    <p:extLst>
      <p:ext uri="{BB962C8B-B14F-4D97-AF65-F5344CB8AC3E}">
        <p14:creationId xmlns:p14="http://schemas.microsoft.com/office/powerpoint/2010/main" val="95629252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43</a:t>
            </a:fld>
            <a:endParaRPr lang="en-US" altLang="en-US" sz="10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148182" y="1209020"/>
            <a:ext cx="2672526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Molecule length: </a:t>
            </a:r>
            <a:r>
              <a:rPr lang="en-US" b="1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Self-adheres </a:t>
            </a:r>
            <a:r>
              <a:rPr lang="en-US" b="1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Easy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FFCC00"/>
                </a:solidFill>
              </a:rPr>
              <a:t>Difficult</a:t>
            </a:r>
            <a:r>
              <a:rPr lang="en-US" b="1" dirty="0">
                <a:solidFill>
                  <a:srgbClr val="FFCC00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FFCC00"/>
                </a:solidFill>
              </a:rPr>
              <a:t>Coats structures </a:t>
            </a:r>
            <a:r>
              <a:rPr lang="en-US" b="1" i="1" dirty="0">
                <a:solidFill>
                  <a:srgbClr val="FFCC00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70AFB44B-CA67-498F-8DC6-18F3B4CBA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9100389-89A0-418A-93A5-C210A9D1679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89D8EE12-48A4-4CE1-B333-3730A37EA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43458"/>
            <a:ext cx="3164128" cy="67710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Think of the OVD molecules as </a:t>
            </a:r>
            <a:r>
              <a:rPr lang="en-US" altLang="en-US" sz="1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pasta</a:t>
            </a:r>
            <a:r>
              <a:rPr lang="en-US" altLang="en-US" sz="1400" dirty="0">
                <a:solidFill>
                  <a:srgbClr val="0000FF"/>
                </a:solidFill>
              </a:rPr>
              <a:t>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Cohesive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spaghetti—very long. </a:t>
            </a:r>
          </a:p>
          <a:p>
            <a:pPr eaLnBrk="1" hangingPunct="1"/>
            <a:r>
              <a:rPr lang="en-US" altLang="en-US" sz="1400" b="1" dirty="0">
                <a:solidFill>
                  <a:srgbClr val="0000FF"/>
                </a:solidFill>
              </a:rPr>
              <a:t>Dispersive</a:t>
            </a:r>
            <a:r>
              <a:rPr lang="en-US" altLang="en-US" sz="1400" dirty="0">
                <a:solidFill>
                  <a:srgbClr val="0000FF"/>
                </a:solidFill>
              </a:rPr>
              <a:t> OVD molecules are like macaroni—very short.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Now consider serving spaghetti vs macaroni. Because spaghetti strands are long, they entangle with and adhere to one another. So spooning </a:t>
            </a:r>
            <a:r>
              <a:rPr lang="en-US" altLang="en-US" sz="1400" i="1" dirty="0"/>
              <a:t>any</a:t>
            </a:r>
            <a:r>
              <a:rPr lang="en-US" altLang="en-US" sz="1400" dirty="0"/>
              <a:t> tends to result in the removal of </a:t>
            </a:r>
            <a:r>
              <a:rPr lang="en-US" altLang="en-US" sz="1400" i="1" dirty="0"/>
              <a:t>most</a:t>
            </a:r>
            <a:r>
              <a:rPr lang="en-US" altLang="en-US" sz="1400" dirty="0"/>
              <a:t> of the spaghetti.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contrast, because macaroni are so short, they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entangle and </a:t>
            </a:r>
            <a:r>
              <a:rPr lang="en-US" altLang="en-US" sz="1400" b="1" dirty="0">
                <a:solidFill>
                  <a:srgbClr val="0000FF"/>
                </a:solidFill>
              </a:rPr>
              <a:t>don’t</a:t>
            </a:r>
            <a:r>
              <a:rPr lang="en-US" altLang="en-US" sz="1400" dirty="0">
                <a:solidFill>
                  <a:srgbClr val="0000FF"/>
                </a:solidFill>
              </a:rPr>
              <a:t> adhere to one another. Thus, repeated </a:t>
            </a:r>
            <a:r>
              <a:rPr lang="en-US" altLang="en-US" sz="1400" dirty="0" err="1">
                <a:solidFill>
                  <a:srgbClr val="0000FF"/>
                </a:solidFill>
              </a:rPr>
              <a:t>spoonings</a:t>
            </a:r>
            <a:r>
              <a:rPr lang="en-US" altLang="en-US" sz="1400" dirty="0">
                <a:solidFill>
                  <a:srgbClr val="0000FF"/>
                </a:solidFill>
              </a:rPr>
              <a:t> are needed to remove macaroni from a bowl.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/>
              <a:t>So it is with OVDs. </a:t>
            </a:r>
            <a:r>
              <a:rPr lang="en-US" altLang="en-US" sz="1400" dirty="0" err="1"/>
              <a:t>Cohesives</a:t>
            </a:r>
            <a:r>
              <a:rPr lang="en-US" altLang="en-US" sz="1400" dirty="0"/>
              <a:t>, with their long entangled molecules, tend to come out of the eye as a single glob, whereas the short-chained </a:t>
            </a:r>
            <a:r>
              <a:rPr lang="en-US" altLang="en-US" sz="1400" dirty="0" err="1"/>
              <a:t>dispersives</a:t>
            </a:r>
            <a:r>
              <a:rPr lang="en-US" altLang="en-US" sz="1400" dirty="0"/>
              <a:t> have to be removed piecemeal. </a:t>
            </a:r>
          </a:p>
          <a:p>
            <a:pPr eaLnBrk="1" hangingPunct="1"/>
            <a:endParaRPr lang="en-US" altLang="en-US" sz="14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en-US" sz="1400" dirty="0">
                <a:solidFill>
                  <a:srgbClr val="0000FF"/>
                </a:solidFill>
              </a:rPr>
              <a:t>In like fashion, the non-self-adhering </a:t>
            </a:r>
            <a:r>
              <a:rPr lang="en-US" altLang="en-US" sz="1400" dirty="0" err="1">
                <a:solidFill>
                  <a:srgbClr val="0000FF"/>
                </a:solidFill>
              </a:rPr>
              <a:t>dispersives</a:t>
            </a:r>
            <a:r>
              <a:rPr lang="en-US" altLang="en-US" sz="1400" dirty="0">
                <a:solidFill>
                  <a:srgbClr val="0000FF"/>
                </a:solidFill>
              </a:rPr>
              <a:t> do an excellent job coating intraocular structures, whereas their self-adherence renders </a:t>
            </a:r>
            <a:r>
              <a:rPr lang="en-US" altLang="en-US" sz="1400" dirty="0" err="1">
                <a:solidFill>
                  <a:srgbClr val="0000FF"/>
                </a:solidFill>
              </a:rPr>
              <a:t>cohesives</a:t>
            </a:r>
            <a:r>
              <a:rPr lang="en-US" altLang="en-US" sz="1400" dirty="0">
                <a:solidFill>
                  <a:srgbClr val="0000FF"/>
                </a:solidFill>
              </a:rPr>
              <a:t> unsuitable for this.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286694-3587-4384-AD74-AD48E80F397A}"/>
              </a:ext>
            </a:extLst>
          </p:cNvPr>
          <p:cNvSpPr txBox="1"/>
          <p:nvPr/>
        </p:nvSpPr>
        <p:spPr>
          <a:xfrm>
            <a:off x="209989" y="1219200"/>
            <a:ext cx="2787943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Molecular weight: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Molecule length: </a:t>
            </a:r>
            <a:r>
              <a:rPr lang="en-US" b="1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Self-adheres </a:t>
            </a:r>
            <a:r>
              <a:rPr lang="en-US" b="1" i="1" dirty="0">
                <a:solidFill>
                  <a:srgbClr val="CC00CC"/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 tension: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b="1" i="1" dirty="0">
                <a:solidFill>
                  <a:srgbClr val="CC00CC"/>
                </a:solidFill>
              </a:rPr>
              <a:t>Easy</a:t>
            </a:r>
            <a:r>
              <a:rPr lang="en-US" b="1" dirty="0">
                <a:solidFill>
                  <a:srgbClr val="CC00CC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/>
                </a:solidFill>
              </a:rPr>
              <a:t>Difficult</a:t>
            </a:r>
            <a:r>
              <a:rPr lang="en-US" dirty="0">
                <a:solidFill>
                  <a:schemeClr val="bg1"/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Coats structures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b="1" dirty="0">
                <a:solidFill>
                  <a:srgbClr val="CC00CC"/>
                </a:solidFill>
              </a:rPr>
              <a:t>Coats structures </a:t>
            </a:r>
            <a:r>
              <a:rPr lang="en-US" b="1" i="1" dirty="0">
                <a:solidFill>
                  <a:srgbClr val="CC00CC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Maintains space </a:t>
            </a:r>
            <a:r>
              <a:rPr lang="en-US" i="1" dirty="0">
                <a:solidFill>
                  <a:schemeClr val="bg1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24F1AC-88E1-43A5-9826-32B026DFDDA9}"/>
              </a:ext>
            </a:extLst>
          </p:cNvPr>
          <p:cNvSpPr txBox="1"/>
          <p:nvPr/>
        </p:nvSpPr>
        <p:spPr>
          <a:xfrm>
            <a:off x="310494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</p:spTree>
    <p:extLst>
      <p:ext uri="{BB962C8B-B14F-4D97-AF65-F5344CB8AC3E}">
        <p14:creationId xmlns:p14="http://schemas.microsoft.com/office/powerpoint/2010/main" val="41344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D935D-4DB7-4FCE-AB10-468ABBB4A6F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DFF595-221E-C48D-17A4-9FDAC00DBBA7}"/>
              </a:ext>
            </a:extLst>
          </p:cNvPr>
          <p:cNvSpPr txBox="1"/>
          <p:nvPr/>
        </p:nvSpPr>
        <p:spPr>
          <a:xfrm>
            <a:off x="2032741" y="2588980"/>
            <a:ext cx="526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this next part, physical properties of OVDs will be presented in pairs, and you must decide which property goes with which sort of OVD.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3B5C11C4-90ED-33F1-58FF-2CC3FE85C3C8}"/>
              </a:ext>
            </a:extLst>
          </p:cNvPr>
          <p:cNvSpPr/>
          <p:nvPr/>
        </p:nvSpPr>
        <p:spPr>
          <a:xfrm>
            <a:off x="4510481" y="581159"/>
            <a:ext cx="304801" cy="1981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/>
              <a:t>Molecular weight: </a:t>
            </a:r>
            <a:r>
              <a:rPr lang="en-US" i="1" dirty="0"/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Molecular weight: </a:t>
            </a:r>
            <a:r>
              <a:rPr lang="en-US" i="1" dirty="0"/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Molecule length: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739244-40CE-43F5-8C33-714B58CAE16E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2FF29D17-BA4E-42E5-B282-8DF01DA79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A4E381-5596-4DA1-8A79-905F0BD33BCF}"/>
              </a:ext>
            </a:extLst>
          </p:cNvPr>
          <p:cNvSpPr txBox="1"/>
          <p:nvPr/>
        </p:nvSpPr>
        <p:spPr>
          <a:xfrm>
            <a:off x="1165497" y="1371600"/>
            <a:ext cx="2073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OK, start divvying (do these</a:t>
            </a:r>
          </a:p>
          <a:p>
            <a:pPr algn="r"/>
            <a:r>
              <a:rPr lang="en-US" sz="1200" i="1" dirty="0"/>
              <a:t>two simultaneously)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1EE98FCB-4724-4571-A830-879B0DA9E509}"/>
              </a:ext>
            </a:extLst>
          </p:cNvPr>
          <p:cNvSpPr/>
          <p:nvPr/>
        </p:nvSpPr>
        <p:spPr>
          <a:xfrm>
            <a:off x="3200400" y="12954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6D935D-4DB7-4FCE-AB10-468ABBB4A6F2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39505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Molecule length: </a:t>
            </a:r>
            <a:r>
              <a:rPr lang="en-US" i="1" dirty="0"/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Molecule length: </a:t>
            </a:r>
            <a:r>
              <a:rPr lang="en-US" i="1" dirty="0"/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Self-adheres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 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7CA97B-9659-4787-B451-F4CF77D25A2F}"/>
              </a:ext>
            </a:extLst>
          </p:cNvPr>
          <p:cNvSpPr txBox="1"/>
          <p:nvPr/>
        </p:nvSpPr>
        <p:spPr>
          <a:xfrm>
            <a:off x="2329277" y="2120631"/>
            <a:ext cx="909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/>
              <a:t>Now these</a:t>
            </a: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19461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5007B5-6355-46D9-9AF6-794F6BDD1724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D7824D-8E57-4C74-9616-29899BE76E9C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4F95959C-D9BC-42A7-91C4-BD2541830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</p:spTree>
    <p:extLst>
      <p:ext uri="{BB962C8B-B14F-4D97-AF65-F5344CB8AC3E}">
        <p14:creationId xmlns:p14="http://schemas.microsoft.com/office/powerpoint/2010/main" val="151487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729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Self-adheres </a:t>
            </a:r>
            <a:r>
              <a:rPr lang="en-US" i="1" dirty="0"/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Self-adheres</a:t>
            </a:r>
            <a:r>
              <a:rPr lang="en-US" i="1" dirty="0"/>
              <a:t> 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Surface tension: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endParaRPr lang="en-US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13952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1728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7CA97B-9659-4787-B451-F4CF77D25A2F}"/>
              </a:ext>
            </a:extLst>
          </p:cNvPr>
          <p:cNvSpPr txBox="1"/>
          <p:nvPr/>
        </p:nvSpPr>
        <p:spPr>
          <a:xfrm>
            <a:off x="2848650" y="2765331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err="1"/>
              <a:t>etc</a:t>
            </a:r>
            <a:endParaRPr lang="en-US" sz="1200" i="1" dirty="0"/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25908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F176AB7-2429-4D97-8E80-476188D9910F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644560E5-DEA0-4EC3-8B4E-52B8AC37B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B73E03-3B00-4B2A-8504-96475AC39D8A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1765352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F50B267F-549E-4FBF-9809-EA5ED1BA0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543800" cy="646112"/>
          </a:xfrm>
        </p:spPr>
        <p:txBody>
          <a:bodyPr/>
          <a:lstStyle/>
          <a:p>
            <a:pPr eaLnBrk="1" hangingPunct="1"/>
            <a:r>
              <a:rPr lang="en-US" altLang="en-US" dirty="0"/>
              <a:t>Q/A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ADB9DA-C2D1-4225-A7B3-9418EF7B7288}"/>
              </a:ext>
            </a:extLst>
          </p:cNvPr>
          <p:cNvSpPr/>
          <p:nvPr/>
        </p:nvSpPr>
        <p:spPr>
          <a:xfrm>
            <a:off x="114300" y="825398"/>
            <a:ext cx="8915400" cy="901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85" name="Slide Number Placeholder 1">
            <a:extLst>
              <a:ext uri="{FF2B5EF4-FFF2-40B4-BE49-F238E27FC236}">
                <a16:creationId xmlns:a16="http://schemas.microsoft.com/office/drawing/2014/main" id="{50677330-D659-46E9-B9FE-FEB3CB1B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CB16840-0228-4F2A-B541-915BA6B83A3E}" type="slidenum">
              <a:rPr lang="en-US" altLang="en-US" sz="100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2E0C9C-E77C-48E0-8CB7-BE60B8E05F82}"/>
              </a:ext>
            </a:extLst>
          </p:cNvPr>
          <p:cNvSpPr txBox="1"/>
          <p:nvPr/>
        </p:nvSpPr>
        <p:spPr>
          <a:xfrm>
            <a:off x="3276600" y="1219200"/>
            <a:ext cx="2557110" cy="5396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Surface tension: </a:t>
            </a:r>
            <a:r>
              <a:rPr lang="en-US" i="1" dirty="0"/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/>
              <a:t>Surface tension: </a:t>
            </a:r>
            <a:r>
              <a:rPr lang="en-US" i="1" dirty="0"/>
              <a:t>Low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Easy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Difficult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to aspirate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Maintains space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Coats structures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well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Viscosity: </a:t>
            </a:r>
            <a:r>
              <a:rPr lang="en-US" i="1" dirty="0">
                <a:solidFill>
                  <a:schemeClr val="bg1">
                    <a:lumMod val="75000"/>
                  </a:schemeClr>
                </a:solidFill>
              </a:rPr>
              <a:t>Low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0DA4D7-D950-4514-A7B1-98FA9D418723}"/>
              </a:ext>
            </a:extLst>
          </p:cNvPr>
          <p:cNvSpPr txBox="1"/>
          <p:nvPr/>
        </p:nvSpPr>
        <p:spPr>
          <a:xfrm>
            <a:off x="338947" y="1219200"/>
            <a:ext cx="2518638" cy="17286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Molecular weight: </a:t>
            </a:r>
            <a:r>
              <a:rPr lang="en-US" i="1" dirty="0">
                <a:solidFill>
                  <a:srgbClr val="CC00CC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Molecule length: </a:t>
            </a:r>
            <a:r>
              <a:rPr lang="en-US" i="1" dirty="0">
                <a:solidFill>
                  <a:srgbClr val="CC00CC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CC00CC"/>
                </a:solidFill>
              </a:rPr>
              <a:t>Self-adheres </a:t>
            </a:r>
            <a:r>
              <a:rPr lang="en-US" i="1" dirty="0">
                <a:solidFill>
                  <a:srgbClr val="CC00CC"/>
                </a:solidFill>
              </a:rPr>
              <a:t>well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1618DA-BB05-4200-BD4E-68B33525013C}"/>
              </a:ext>
            </a:extLst>
          </p:cNvPr>
          <p:cNvSpPr txBox="1"/>
          <p:nvPr/>
        </p:nvSpPr>
        <p:spPr>
          <a:xfrm>
            <a:off x="6225126" y="1209020"/>
            <a:ext cx="2518638" cy="2395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Molecular weight: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Molecular weight: </a:t>
            </a:r>
            <a:r>
              <a:rPr lang="en-US" i="1" dirty="0">
                <a:solidFill>
                  <a:srgbClr val="FFCC00"/>
                </a:solidFill>
              </a:rPr>
              <a:t>Low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Molecule length: </a:t>
            </a:r>
            <a:r>
              <a:rPr lang="en-US" i="1" dirty="0">
                <a:solidFill>
                  <a:schemeClr val="bg1"/>
                </a:solidFill>
              </a:rPr>
              <a:t>Long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Molecule length: </a:t>
            </a:r>
            <a:r>
              <a:rPr lang="en-US" i="1" dirty="0">
                <a:solidFill>
                  <a:srgbClr val="FFCC00"/>
                </a:solidFill>
              </a:rPr>
              <a:t>Short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Viscosity: </a:t>
            </a:r>
            <a:r>
              <a:rPr lang="en-US" i="1" dirty="0">
                <a:solidFill>
                  <a:schemeClr val="bg1"/>
                </a:solidFill>
              </a:rPr>
              <a:t>High</a:t>
            </a:r>
            <a:endParaRPr lang="en-US" i="1" dirty="0">
              <a:solidFill>
                <a:srgbClr val="FFCC00"/>
              </a:solidFill>
            </a:endParaRP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rgbClr val="FFCC00"/>
                </a:solidFill>
              </a:rPr>
              <a:t>Self-adheres </a:t>
            </a:r>
            <a:r>
              <a:rPr lang="en-US" i="1" dirty="0">
                <a:solidFill>
                  <a:srgbClr val="FFCC00"/>
                </a:solidFill>
              </a:rPr>
              <a:t>poorly</a:t>
            </a:r>
          </a:p>
          <a:p>
            <a:pPr algn="ctr">
              <a:lnSpc>
                <a:spcPts val="2600"/>
              </a:lnSpc>
            </a:pPr>
            <a:r>
              <a:rPr lang="en-US" dirty="0">
                <a:solidFill>
                  <a:schemeClr val="bg1"/>
                </a:solidFill>
              </a:rPr>
              <a:t>Surface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F235F3F1-F905-4135-92D4-492D0D08C45D}"/>
              </a:ext>
            </a:extLst>
          </p:cNvPr>
          <p:cNvSpPr/>
          <p:nvPr/>
        </p:nvSpPr>
        <p:spPr>
          <a:xfrm>
            <a:off x="3200400" y="3276600"/>
            <a:ext cx="228600" cy="644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AF45832-DEC1-4278-9832-4783E25981A3}"/>
              </a:ext>
            </a:extLst>
          </p:cNvPr>
          <p:cNvSpPr txBox="1"/>
          <p:nvPr/>
        </p:nvSpPr>
        <p:spPr>
          <a:xfrm>
            <a:off x="304800" y="685800"/>
            <a:ext cx="2661306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C00CC"/>
                </a:solidFill>
              </a:rPr>
              <a:t>Cohesive OVD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236F226D-BFEC-44EB-AA42-8F02E2E4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4780" y="219468"/>
            <a:ext cx="3223959" cy="313932"/>
          </a:xfrm>
          <a:prstGeom prst="rect">
            <a:avLst/>
          </a:prstGeom>
          <a:solidFill>
            <a:srgbClr val="99FF66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 dirty="0"/>
              <a:t>OVD properties: Divvy ‘</a:t>
            </a:r>
            <a:r>
              <a:rPr lang="en-US" altLang="en-US" sz="1800" i="1" dirty="0" err="1"/>
              <a:t>em</a:t>
            </a:r>
            <a:r>
              <a:rPr lang="en-US" altLang="en-US" sz="1800" i="1" dirty="0"/>
              <a:t> 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5E3F21F-CCB9-440A-8E4D-8B0EF895A304}"/>
              </a:ext>
            </a:extLst>
          </p:cNvPr>
          <p:cNvSpPr txBox="1"/>
          <p:nvPr/>
        </p:nvSpPr>
        <p:spPr>
          <a:xfrm>
            <a:off x="6034482" y="688596"/>
            <a:ext cx="2880918" cy="523220"/>
          </a:xfrm>
          <a:prstGeom prst="rect">
            <a:avLst/>
          </a:prstGeom>
          <a:solidFill>
            <a:srgbClr val="B2B2B2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CC00"/>
                </a:solidFill>
              </a:rPr>
              <a:t>Dispersive OVD</a:t>
            </a:r>
          </a:p>
        </p:txBody>
      </p:sp>
    </p:spTree>
    <p:extLst>
      <p:ext uri="{BB962C8B-B14F-4D97-AF65-F5344CB8AC3E}">
        <p14:creationId xmlns:p14="http://schemas.microsoft.com/office/powerpoint/2010/main" val="760195635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1017</TotalTime>
  <Words>7956</Words>
  <Application>Microsoft Office PowerPoint</Application>
  <PresentationFormat>On-screen Show (4:3)</PresentationFormat>
  <Paragraphs>1640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Wingdings</vt:lpstr>
      <vt:lpstr>Network</vt:lpstr>
      <vt:lpstr>Q</vt:lpstr>
      <vt:lpstr>A</vt:lpstr>
      <vt:lpstr>PowerPoint Presentation</vt:lpstr>
      <vt:lpstr>PowerPoint Presentation</vt:lpstr>
      <vt:lpstr>Q</vt:lpstr>
      <vt:lpstr>Q</vt:lpstr>
      <vt:lpstr>Q/A</vt:lpstr>
      <vt:lpstr>Q/A</vt:lpstr>
      <vt:lpstr>Q/A</vt:lpstr>
      <vt:lpstr>Q</vt:lpstr>
      <vt:lpstr>Q</vt:lpstr>
      <vt:lpstr>A</vt:lpstr>
      <vt:lpstr>Q</vt:lpstr>
      <vt:lpstr>A</vt:lpstr>
      <vt:lpstr>Q</vt:lpstr>
      <vt:lpstr>Q/A</vt:lpstr>
      <vt:lpstr>Q/A</vt:lpstr>
      <vt:lpstr>Q/A</vt:lpstr>
      <vt:lpstr>A</vt:lpstr>
      <vt:lpstr>Q</vt:lpstr>
      <vt:lpstr>Q/A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Q</vt:lpstr>
      <vt:lpstr>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LSU Ophthalmology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>Steven B. Flynn</dc:creator>
  <cp:lastModifiedBy>Steven Flynn</cp:lastModifiedBy>
  <cp:revision>55</cp:revision>
  <dcterms:created xsi:type="dcterms:W3CDTF">2008-09-10T19:26:36Z</dcterms:created>
  <dcterms:modified xsi:type="dcterms:W3CDTF">2022-07-19T01:58:04Z</dcterms:modified>
</cp:coreProperties>
</file>